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Economica"/>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95F4AA-FDBA-41AD-849B-D54BA06CEA0A}">
  <a:tblStyle styleId="{8695F4AA-FDBA-41AD-849B-D54BA06CEA0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C51F912-1074-4EBE-81D5-B08542F9050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Economica-regular.fntdata"/><Relationship Id="rId43" Type="http://schemas.openxmlformats.org/officeDocument/2006/relationships/slide" Target="slides/slide37.xml"/><Relationship Id="rId46" Type="http://schemas.openxmlformats.org/officeDocument/2006/relationships/font" Target="fonts/Economica-italic.fntdata"/><Relationship Id="rId45"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regular.fntdata"/><Relationship Id="rId47" Type="http://schemas.openxmlformats.org/officeDocument/2006/relationships/font" Target="fonts/Economica-boldItalic.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954b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954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0188cbbaa_1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0188cbba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0188cbbaa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0188cbbaa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0188cbbaa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0188cbbaa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0188cbbaa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0188cbbaa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0188cbbaa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0188cbbaa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0188cbbaa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0188cbbaa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2a9dfc3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2a9dfc3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2a9dfc3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2a9dfc3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2a9dfc3c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2a9dfc3c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cc7cb31b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cc7cb31b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954bc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954b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cc7cb31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cc7cb31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cc7cb31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cc7cb31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cc7cb31b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cc7cb31b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cc7cb31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cc7cb31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cc7cb31b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cc7cb31b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cc7cb31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cc7cb31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cc7cb31b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cc7cb31b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cc7cb31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cc7cb31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cc7cb31b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5cc7cb31b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cc7cb31b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cc7cb31b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fac40ffa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fac40f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5cc7cb31b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5cc7cb31b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cc7cb31b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cc7cb31b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cc7cb31b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cc7cb31b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94aebb3e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94aebb3e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95a24835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95a24835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94aebb3e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94aebb3e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95a24835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95a24835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95a248350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95a248350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fac40ffa9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fac40ff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fac40ffa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fac40ff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0188cbbaa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0188cbba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fac40ffa9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fac40ff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0188cbbaa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0188cbb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0188cbbaa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0188cbba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78460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資料庫基礎</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張博杰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2568302" y="1582125"/>
            <a:ext cx="4259136" cy="3325800"/>
          </a:xfrm>
          <a:prstGeom prst="rect">
            <a:avLst/>
          </a:prstGeom>
          <a:noFill/>
          <a:ln>
            <a:noFill/>
          </a:ln>
        </p:spPr>
      </p:pic>
      <p:sp>
        <p:nvSpPr>
          <p:cNvPr id="136" name="Google Shape;136;p22"/>
          <p:cNvSpPr txBox="1"/>
          <p:nvPr/>
        </p:nvSpPr>
        <p:spPr>
          <a:xfrm>
            <a:off x="20175" y="30800"/>
            <a:ext cx="3120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第三階正規化(3NF)</a:t>
            </a:r>
            <a:endParaRPr b="1" sz="2000">
              <a:latin typeface="Open Sans"/>
              <a:ea typeface="Open Sans"/>
              <a:cs typeface="Open Sans"/>
              <a:sym typeface="Open Sans"/>
            </a:endParaRPr>
          </a:p>
        </p:txBody>
      </p:sp>
      <p:sp>
        <p:nvSpPr>
          <p:cNvPr id="137" name="Google Shape;137;p22"/>
          <p:cNvSpPr txBox="1"/>
          <p:nvPr/>
        </p:nvSpPr>
        <p:spPr>
          <a:xfrm>
            <a:off x="597325" y="589250"/>
            <a:ext cx="82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規則 : </a:t>
            </a:r>
            <a:r>
              <a:rPr lang="en"/>
              <a:t>消除資料表中的遞移相依(</a:t>
            </a:r>
            <a:r>
              <a:rPr lang="en"/>
              <a:t>遞迴相依</a:t>
            </a:r>
            <a:r>
              <a:rPr lang="en"/>
              <a:t>)，非主鍵屬性的欄位都只能和主鍵相關，非主鍵屬性的欄位彼此間應該要是獨立無關的</a:t>
            </a:r>
            <a:endParaRPr/>
          </a:p>
        </p:txBody>
      </p:sp>
      <p:sp>
        <p:nvSpPr>
          <p:cNvPr id="138" name="Google Shape;138;p22"/>
          <p:cNvSpPr txBox="1"/>
          <p:nvPr/>
        </p:nvSpPr>
        <p:spPr>
          <a:xfrm>
            <a:off x="3324025" y="1000950"/>
            <a:ext cx="5474400" cy="400200"/>
          </a:xfrm>
          <a:prstGeom prst="rect">
            <a:avLst/>
          </a:prstGeom>
          <a:noFill/>
          <a:ln cap="flat" cmpd="sng" w="9525">
            <a:solidFill>
              <a:srgbClr val="66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00"/>
                </a:solidFill>
              </a:rPr>
              <a:t>欄位A和主鍵相關，欄位B和欄位A相關，欄位B和主鍵就是</a:t>
            </a:r>
            <a:r>
              <a:rPr lang="en">
                <a:solidFill>
                  <a:srgbClr val="990000"/>
                </a:solidFill>
              </a:rPr>
              <a:t>遞迴</a:t>
            </a:r>
            <a:r>
              <a:rPr lang="en">
                <a:solidFill>
                  <a:srgbClr val="990000"/>
                </a:solidFill>
              </a:rPr>
              <a:t>相依</a:t>
            </a:r>
            <a:endParaRPr>
              <a:solidFill>
                <a:srgbClr val="990000"/>
              </a:solidFill>
            </a:endParaRPr>
          </a:p>
        </p:txBody>
      </p:sp>
      <p:sp>
        <p:nvSpPr>
          <p:cNvPr id="139" name="Google Shape;139;p22"/>
          <p:cNvSpPr/>
          <p:nvPr/>
        </p:nvSpPr>
        <p:spPr>
          <a:xfrm>
            <a:off x="3606525" y="1646700"/>
            <a:ext cx="871800" cy="322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0" name="Google Shape;140;p22"/>
          <p:cNvSpPr/>
          <p:nvPr/>
        </p:nvSpPr>
        <p:spPr>
          <a:xfrm>
            <a:off x="4520300" y="1646850"/>
            <a:ext cx="452100" cy="32289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141" name="Google Shape;141;p22"/>
          <p:cNvCxnSpPr>
            <a:stCxn id="139" idx="2"/>
            <a:endCxn id="140" idx="2"/>
          </p:cNvCxnSpPr>
          <p:nvPr/>
        </p:nvCxnSpPr>
        <p:spPr>
          <a:xfrm flipH="1" rot="-5400000">
            <a:off x="4394025" y="4524000"/>
            <a:ext cx="600" cy="703800"/>
          </a:xfrm>
          <a:prstGeom prst="bentConnector3">
            <a:avLst>
              <a:gd fmla="val 39712500" name="adj1"/>
            </a:avLst>
          </a:prstGeom>
          <a:noFill/>
          <a:ln cap="flat" cmpd="sng" w="9525">
            <a:solidFill>
              <a:srgbClr val="38761D"/>
            </a:solidFill>
            <a:prstDash val="solid"/>
            <a:round/>
            <a:headEnd len="med" w="med" type="oval"/>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20175" y="30800"/>
            <a:ext cx="3120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第三階正規化(3NF)</a:t>
            </a:r>
            <a:endParaRPr b="1" sz="2000">
              <a:latin typeface="Open Sans"/>
              <a:ea typeface="Open Sans"/>
              <a:cs typeface="Open Sans"/>
              <a:sym typeface="Open Sans"/>
            </a:endParaRPr>
          </a:p>
        </p:txBody>
      </p:sp>
      <p:pic>
        <p:nvPicPr>
          <p:cNvPr id="147" name="Google Shape;147;p23"/>
          <p:cNvPicPr preferRelativeResize="0"/>
          <p:nvPr/>
        </p:nvPicPr>
        <p:blipFill>
          <a:blip r:embed="rId3">
            <a:alphaModFix/>
          </a:blip>
          <a:stretch>
            <a:fillRect/>
          </a:stretch>
        </p:blipFill>
        <p:spPr>
          <a:xfrm>
            <a:off x="2484937" y="292750"/>
            <a:ext cx="5029724" cy="1608150"/>
          </a:xfrm>
          <a:prstGeom prst="rect">
            <a:avLst/>
          </a:prstGeom>
          <a:noFill/>
          <a:ln>
            <a:noFill/>
          </a:ln>
        </p:spPr>
      </p:pic>
      <p:pic>
        <p:nvPicPr>
          <p:cNvPr id="148" name="Google Shape;148;p23"/>
          <p:cNvPicPr preferRelativeResize="0"/>
          <p:nvPr/>
        </p:nvPicPr>
        <p:blipFill>
          <a:blip r:embed="rId4">
            <a:alphaModFix/>
          </a:blip>
          <a:stretch>
            <a:fillRect/>
          </a:stretch>
        </p:blipFill>
        <p:spPr>
          <a:xfrm>
            <a:off x="205122" y="2794775"/>
            <a:ext cx="1457700" cy="2190350"/>
          </a:xfrm>
          <a:prstGeom prst="rect">
            <a:avLst/>
          </a:prstGeom>
          <a:noFill/>
          <a:ln>
            <a:noFill/>
          </a:ln>
        </p:spPr>
      </p:pic>
      <p:pic>
        <p:nvPicPr>
          <p:cNvPr id="149" name="Google Shape;149;p23"/>
          <p:cNvPicPr preferRelativeResize="0"/>
          <p:nvPr/>
        </p:nvPicPr>
        <p:blipFill>
          <a:blip r:embed="rId5">
            <a:alphaModFix/>
          </a:blip>
          <a:stretch>
            <a:fillRect/>
          </a:stretch>
        </p:blipFill>
        <p:spPr>
          <a:xfrm>
            <a:off x="3892167" y="2754400"/>
            <a:ext cx="2037708" cy="2190350"/>
          </a:xfrm>
          <a:prstGeom prst="rect">
            <a:avLst/>
          </a:prstGeom>
          <a:noFill/>
          <a:ln>
            <a:noFill/>
          </a:ln>
        </p:spPr>
      </p:pic>
      <p:pic>
        <p:nvPicPr>
          <p:cNvPr id="150" name="Google Shape;150;p23"/>
          <p:cNvPicPr preferRelativeResize="0"/>
          <p:nvPr/>
        </p:nvPicPr>
        <p:blipFill>
          <a:blip r:embed="rId6">
            <a:alphaModFix/>
          </a:blip>
          <a:stretch>
            <a:fillRect/>
          </a:stretch>
        </p:blipFill>
        <p:spPr>
          <a:xfrm>
            <a:off x="1909250" y="2316725"/>
            <a:ext cx="1736500" cy="2681525"/>
          </a:xfrm>
          <a:prstGeom prst="rect">
            <a:avLst/>
          </a:prstGeom>
          <a:noFill/>
          <a:ln>
            <a:noFill/>
          </a:ln>
        </p:spPr>
      </p:pic>
      <p:pic>
        <p:nvPicPr>
          <p:cNvPr id="151" name="Google Shape;151;p23"/>
          <p:cNvPicPr preferRelativeResize="0"/>
          <p:nvPr/>
        </p:nvPicPr>
        <p:blipFill>
          <a:blip r:embed="rId7">
            <a:alphaModFix/>
          </a:blip>
          <a:stretch>
            <a:fillRect/>
          </a:stretch>
        </p:blipFill>
        <p:spPr>
          <a:xfrm>
            <a:off x="6323125" y="2329850"/>
            <a:ext cx="2564537" cy="2655275"/>
          </a:xfrm>
          <a:prstGeom prst="rect">
            <a:avLst/>
          </a:prstGeom>
          <a:noFill/>
          <a:ln>
            <a:noFill/>
          </a:ln>
        </p:spPr>
      </p:pic>
      <p:cxnSp>
        <p:nvCxnSpPr>
          <p:cNvPr id="152" name="Google Shape;152;p23"/>
          <p:cNvCxnSpPr>
            <a:stCxn id="147" idx="1"/>
            <a:endCxn id="148" idx="0"/>
          </p:cNvCxnSpPr>
          <p:nvPr/>
        </p:nvCxnSpPr>
        <p:spPr>
          <a:xfrm flipH="1">
            <a:off x="933937" y="1096825"/>
            <a:ext cx="1551000" cy="1698000"/>
          </a:xfrm>
          <a:prstGeom prst="bentConnector2">
            <a:avLst/>
          </a:prstGeom>
          <a:noFill/>
          <a:ln cap="flat" cmpd="sng" w="9525">
            <a:solidFill>
              <a:srgbClr val="FF0000"/>
            </a:solidFill>
            <a:prstDash val="solid"/>
            <a:round/>
            <a:headEnd len="med" w="med" type="oval"/>
            <a:tailEnd len="med" w="med" type="stealth"/>
          </a:ln>
        </p:spPr>
      </p:cxnSp>
      <p:cxnSp>
        <p:nvCxnSpPr>
          <p:cNvPr id="153" name="Google Shape;153;p23"/>
          <p:cNvCxnSpPr>
            <a:stCxn id="147" idx="2"/>
            <a:endCxn id="150" idx="0"/>
          </p:cNvCxnSpPr>
          <p:nvPr/>
        </p:nvCxnSpPr>
        <p:spPr>
          <a:xfrm rot="5400000">
            <a:off x="3680700" y="997600"/>
            <a:ext cx="415800" cy="2222400"/>
          </a:xfrm>
          <a:prstGeom prst="bentConnector3">
            <a:avLst>
              <a:gd fmla="val 50003" name="adj1"/>
            </a:avLst>
          </a:prstGeom>
          <a:noFill/>
          <a:ln cap="flat" cmpd="sng" w="9525">
            <a:solidFill>
              <a:srgbClr val="FF0000"/>
            </a:solidFill>
            <a:prstDash val="solid"/>
            <a:round/>
            <a:headEnd len="med" w="med" type="oval"/>
            <a:tailEnd len="med" w="med" type="stealth"/>
          </a:ln>
        </p:spPr>
      </p:cxnSp>
      <p:cxnSp>
        <p:nvCxnSpPr>
          <p:cNvPr id="154" name="Google Shape;154;p23"/>
          <p:cNvCxnSpPr>
            <a:stCxn id="147" idx="2"/>
            <a:endCxn id="151" idx="0"/>
          </p:cNvCxnSpPr>
          <p:nvPr/>
        </p:nvCxnSpPr>
        <p:spPr>
          <a:xfrm flipH="1" rot="-5400000">
            <a:off x="6088050" y="812650"/>
            <a:ext cx="429000" cy="2605500"/>
          </a:xfrm>
          <a:prstGeom prst="bentConnector3">
            <a:avLst>
              <a:gd fmla="val 49994" name="adj1"/>
            </a:avLst>
          </a:prstGeom>
          <a:noFill/>
          <a:ln cap="flat" cmpd="sng" w="9525">
            <a:solidFill>
              <a:srgbClr val="FF0000"/>
            </a:solidFill>
            <a:prstDash val="solid"/>
            <a:round/>
            <a:headEnd len="med" w="med" type="oval"/>
            <a:tailEnd len="med" w="med" type="stealth"/>
          </a:ln>
        </p:spPr>
      </p:cxnSp>
      <p:cxnSp>
        <p:nvCxnSpPr>
          <p:cNvPr id="155" name="Google Shape;155;p23"/>
          <p:cNvCxnSpPr>
            <a:stCxn id="147" idx="2"/>
            <a:endCxn id="149" idx="0"/>
          </p:cNvCxnSpPr>
          <p:nvPr/>
        </p:nvCxnSpPr>
        <p:spPr>
          <a:xfrm rot="5400000">
            <a:off x="4528650" y="2283250"/>
            <a:ext cx="853500" cy="88800"/>
          </a:xfrm>
          <a:prstGeom prst="bentConnector3">
            <a:avLst>
              <a:gd fmla="val 50000" name="adj1"/>
            </a:avLst>
          </a:prstGeom>
          <a:noFill/>
          <a:ln cap="flat" cmpd="sng" w="9525">
            <a:solidFill>
              <a:srgbClr val="FF0000"/>
            </a:solidFill>
            <a:prstDash val="solid"/>
            <a:round/>
            <a:headEnd len="med" w="med" type="oval"/>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24"/>
          <p:cNvGraphicFramePr/>
          <p:nvPr/>
        </p:nvGraphicFramePr>
        <p:xfrm>
          <a:off x="857100" y="3118400"/>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b="1" lang="en" sz="1000"/>
                        <a:t>使用者</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t>使用者id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姓名</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電話</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密碼</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
        <p:nvSpPr>
          <p:cNvPr id="161" name="Google Shape;161;p24"/>
          <p:cNvSpPr txBox="1"/>
          <p:nvPr/>
        </p:nvSpPr>
        <p:spPr>
          <a:xfrm>
            <a:off x="20175" y="30800"/>
            <a:ext cx="4915800" cy="363300"/>
          </a:xfrm>
          <a:prstGeom prst="rect">
            <a:avLst/>
          </a:prstGeom>
          <a:noFill/>
          <a:ln>
            <a:noFill/>
          </a:ln>
        </p:spPr>
        <p:txBody>
          <a:bodyPr anchorCtr="0" anchor="t" bIns="91425" lIns="91425" spcFirstLastPara="1" rIns="91425" wrap="square" tIns="91425">
            <a:noAutofit/>
          </a:bodyPr>
          <a:lstStyle/>
          <a:p>
            <a:pPr indent="0" lvl="0" marL="0" rtl="0" algn="l">
              <a:lnSpc>
                <a:spcPct val="97826"/>
              </a:lnSpc>
              <a:spcBef>
                <a:spcPts val="2900"/>
              </a:spcBef>
              <a:spcAft>
                <a:spcPts val="0"/>
              </a:spcAft>
              <a:buNone/>
            </a:pPr>
            <a:r>
              <a:rPr b="1" lang="en" sz="1800">
                <a:solidFill>
                  <a:srgbClr val="242424"/>
                </a:solidFill>
                <a:highlight>
                  <a:srgbClr val="FFFFFF"/>
                </a:highlight>
              </a:rPr>
              <a:t>實體關聯圖（Entity Relationship Diagram）</a:t>
            </a:r>
            <a:endParaRPr b="1" sz="1800">
              <a:solidFill>
                <a:srgbClr val="242424"/>
              </a:solidFill>
              <a:highlight>
                <a:srgbClr val="FFFFFF"/>
              </a:highlight>
            </a:endParaRPr>
          </a:p>
          <a:p>
            <a:pPr indent="0" lvl="0" marL="0" rtl="0" algn="l">
              <a:spcBef>
                <a:spcPts val="0"/>
              </a:spcBef>
              <a:spcAft>
                <a:spcPts val="0"/>
              </a:spcAft>
              <a:buNone/>
            </a:pPr>
            <a:r>
              <a:t/>
            </a:r>
            <a:endParaRPr b="1" sz="2000">
              <a:solidFill>
                <a:schemeClr val="dk1"/>
              </a:solidFill>
              <a:latin typeface="Open Sans"/>
              <a:ea typeface="Open Sans"/>
              <a:cs typeface="Open Sans"/>
              <a:sym typeface="Open Sans"/>
            </a:endParaRPr>
          </a:p>
        </p:txBody>
      </p:sp>
      <p:sp>
        <p:nvSpPr>
          <p:cNvPr id="162" name="Google Shape;162;p24"/>
          <p:cNvSpPr txBox="1"/>
          <p:nvPr/>
        </p:nvSpPr>
        <p:spPr>
          <a:xfrm>
            <a:off x="275100" y="2520300"/>
            <a:ext cx="8593800" cy="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假設今天要繪製一個餐廳論壇平台的ERD圖，有5張資料表 : 使用者、收藏、餐廳餐、廳分類、評論</a:t>
            </a:r>
            <a:endParaRPr>
              <a:latin typeface="Open Sans"/>
              <a:ea typeface="Open Sans"/>
              <a:cs typeface="Open Sans"/>
              <a:sym typeface="Open Sans"/>
            </a:endParaRPr>
          </a:p>
        </p:txBody>
      </p:sp>
      <p:graphicFrame>
        <p:nvGraphicFramePr>
          <p:cNvPr id="163" name="Google Shape;163;p24"/>
          <p:cNvGraphicFramePr/>
          <p:nvPr/>
        </p:nvGraphicFramePr>
        <p:xfrm>
          <a:off x="2476425" y="3118388"/>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lang="en" sz="1000"/>
                        <a:t>收藏</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t>收藏id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使用者id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餐廳id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64" name="Google Shape;164;p24"/>
          <p:cNvGraphicFramePr/>
          <p:nvPr/>
        </p:nvGraphicFramePr>
        <p:xfrm>
          <a:off x="4095750" y="3118400"/>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lang="en" sz="1000"/>
                        <a:t>餐廳</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t>餐廳id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餐廳名稱</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餐廳地址</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餐廳電話</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類別id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65" name="Google Shape;165;p24"/>
          <p:cNvGraphicFramePr/>
          <p:nvPr/>
        </p:nvGraphicFramePr>
        <p:xfrm>
          <a:off x="7474350" y="3118400"/>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lang="en" sz="1000"/>
                        <a:t>評論</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t>評論id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使用者id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餐廳id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評論</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66" name="Google Shape;166;p24"/>
          <p:cNvGraphicFramePr/>
          <p:nvPr/>
        </p:nvGraphicFramePr>
        <p:xfrm>
          <a:off x="5785050" y="3130338"/>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lang="en" sz="1000"/>
                        <a:t>餐廳分類</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t>類別id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類別</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
        <p:nvSpPr>
          <p:cNvPr id="167" name="Google Shape;167;p24"/>
          <p:cNvSpPr txBox="1"/>
          <p:nvPr/>
        </p:nvSpPr>
        <p:spPr>
          <a:xfrm>
            <a:off x="488100" y="697325"/>
            <a:ext cx="8167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沒有預先對需要的資料建立一個清楚的概念，很容易在後續寫程式時遺漏掉重要資料，或是忽略建立資料之間的關聯</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實體關聯圖(ERD)</a:t>
            </a:r>
            <a:r>
              <a:rPr lang="en"/>
              <a:t>可以</a:t>
            </a:r>
            <a:r>
              <a:rPr lang="en"/>
              <a:t>幫助我們在開始寫程式碼之前，先想清楚資料庫的全貌，並建立資料之間的關係，確認對資料結構與關聯的規劃是否有所遺漏</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25"/>
          <p:cNvGraphicFramePr/>
          <p:nvPr/>
        </p:nvGraphicFramePr>
        <p:xfrm>
          <a:off x="74888" y="2888550"/>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b="1" lang="en" sz="1000"/>
                        <a:t>使用者</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t>(PK)</a:t>
                      </a:r>
                      <a:r>
                        <a:rPr lang="en" sz="1000"/>
                        <a:t>使用者id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姓名</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電話</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密碼</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
        <p:nvSpPr>
          <p:cNvPr id="173" name="Google Shape;173;p25"/>
          <p:cNvSpPr txBox="1"/>
          <p:nvPr/>
        </p:nvSpPr>
        <p:spPr>
          <a:xfrm>
            <a:off x="20175" y="30800"/>
            <a:ext cx="4915800" cy="363300"/>
          </a:xfrm>
          <a:prstGeom prst="rect">
            <a:avLst/>
          </a:prstGeom>
          <a:noFill/>
          <a:ln>
            <a:noFill/>
          </a:ln>
        </p:spPr>
        <p:txBody>
          <a:bodyPr anchorCtr="0" anchor="t" bIns="91425" lIns="91425" spcFirstLastPara="1" rIns="91425" wrap="square" tIns="91425">
            <a:noAutofit/>
          </a:bodyPr>
          <a:lstStyle/>
          <a:p>
            <a:pPr indent="0" lvl="0" marL="0" rtl="0" algn="l">
              <a:lnSpc>
                <a:spcPct val="97826"/>
              </a:lnSpc>
              <a:spcBef>
                <a:spcPts val="2900"/>
              </a:spcBef>
              <a:spcAft>
                <a:spcPts val="0"/>
              </a:spcAft>
              <a:buNone/>
            </a:pPr>
            <a:r>
              <a:rPr b="1" lang="en" sz="1800">
                <a:solidFill>
                  <a:srgbClr val="242424"/>
                </a:solidFill>
                <a:highlight>
                  <a:srgbClr val="FFFFFF"/>
                </a:highlight>
              </a:rPr>
              <a:t>實體關聯圖（Entity Relationship Diagram）</a:t>
            </a:r>
            <a:endParaRPr b="1" sz="1800">
              <a:solidFill>
                <a:srgbClr val="242424"/>
              </a:solidFill>
              <a:highlight>
                <a:srgbClr val="FFFFFF"/>
              </a:highlight>
            </a:endParaRPr>
          </a:p>
          <a:p>
            <a:pPr indent="0" lvl="0" marL="0" rtl="0" algn="l">
              <a:spcBef>
                <a:spcPts val="0"/>
              </a:spcBef>
              <a:spcAft>
                <a:spcPts val="0"/>
              </a:spcAft>
              <a:buNone/>
            </a:pPr>
            <a:r>
              <a:t/>
            </a:r>
            <a:endParaRPr b="1" sz="2000">
              <a:solidFill>
                <a:schemeClr val="dk1"/>
              </a:solidFill>
              <a:latin typeface="Open Sans"/>
              <a:ea typeface="Open Sans"/>
              <a:cs typeface="Open Sans"/>
              <a:sym typeface="Open Sans"/>
            </a:endParaRPr>
          </a:p>
        </p:txBody>
      </p:sp>
      <p:sp>
        <p:nvSpPr>
          <p:cNvPr id="174" name="Google Shape;174;p25"/>
          <p:cNvSpPr txBox="1"/>
          <p:nvPr/>
        </p:nvSpPr>
        <p:spPr>
          <a:xfrm>
            <a:off x="337350" y="458375"/>
            <a:ext cx="8593800" cy="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假設今天要繪製一個餐廳論壇平台的ERD圖，有5張資料表 : 使用者、收藏、餐廳餐、廳分類、評論</a:t>
            </a:r>
            <a:endParaRPr>
              <a:latin typeface="Open Sans"/>
              <a:ea typeface="Open Sans"/>
              <a:cs typeface="Open Sans"/>
              <a:sym typeface="Open Sans"/>
            </a:endParaRPr>
          </a:p>
        </p:txBody>
      </p:sp>
      <p:graphicFrame>
        <p:nvGraphicFramePr>
          <p:cNvPr id="175" name="Google Shape;175;p25"/>
          <p:cNvGraphicFramePr/>
          <p:nvPr/>
        </p:nvGraphicFramePr>
        <p:xfrm>
          <a:off x="2495313" y="1988513"/>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lang="en" sz="1000"/>
                        <a:t>收藏</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t>(PK)</a:t>
                      </a:r>
                      <a:r>
                        <a:rPr lang="en" sz="1000"/>
                        <a:t>收藏id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solidFill>
                            <a:schemeClr val="dk1"/>
                          </a:solidFill>
                        </a:rPr>
                        <a:t>(FK)</a:t>
                      </a:r>
                      <a:r>
                        <a:rPr lang="en" sz="1000"/>
                        <a:t>使用者id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solidFill>
                            <a:schemeClr val="dk1"/>
                          </a:solidFill>
                        </a:rPr>
                        <a:t>(FK)</a:t>
                      </a:r>
                      <a:r>
                        <a:rPr lang="en" sz="1000"/>
                        <a:t>餐廳id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76" name="Google Shape;176;p25"/>
          <p:cNvGraphicFramePr/>
          <p:nvPr/>
        </p:nvGraphicFramePr>
        <p:xfrm>
          <a:off x="4915738" y="3493888"/>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lang="en" sz="1000"/>
                        <a:t>餐廳</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solidFill>
                            <a:schemeClr val="dk1"/>
                          </a:solidFill>
                        </a:rPr>
                        <a:t>(PK)</a:t>
                      </a:r>
                      <a:r>
                        <a:rPr lang="en" sz="1000"/>
                        <a:t>餐廳id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餐廳名稱</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餐廳地址</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餐廳電話</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solidFill>
                            <a:schemeClr val="dk1"/>
                          </a:solidFill>
                        </a:rPr>
                        <a:t>(FK)</a:t>
                      </a:r>
                      <a:r>
                        <a:rPr lang="en" sz="1000"/>
                        <a:t>類別id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77" name="Google Shape;177;p25"/>
          <p:cNvGraphicFramePr/>
          <p:nvPr/>
        </p:nvGraphicFramePr>
        <p:xfrm>
          <a:off x="2495313" y="3983925"/>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lang="en" sz="1000"/>
                        <a:t>評論</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solidFill>
                            <a:schemeClr val="dk1"/>
                          </a:solidFill>
                        </a:rPr>
                        <a:t>(PK)</a:t>
                      </a:r>
                      <a:r>
                        <a:rPr lang="en" sz="1000"/>
                        <a:t>評論id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(FK)</a:t>
                      </a:r>
                      <a:r>
                        <a:rPr lang="en" sz="1000"/>
                        <a:t>使用者id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solidFill>
                            <a:schemeClr val="dk1"/>
                          </a:solidFill>
                        </a:rPr>
                        <a:t>(FK)</a:t>
                      </a:r>
                      <a:r>
                        <a:rPr lang="en" sz="1000"/>
                        <a:t>餐廳id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評論</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78" name="Google Shape;178;p25"/>
          <p:cNvGraphicFramePr/>
          <p:nvPr/>
        </p:nvGraphicFramePr>
        <p:xfrm>
          <a:off x="6630013" y="4151113"/>
          <a:ext cx="3000000" cy="3000000"/>
        </p:xfrm>
        <a:graphic>
          <a:graphicData uri="http://schemas.openxmlformats.org/drawingml/2006/table">
            <a:tbl>
              <a:tblPr>
                <a:noFill/>
                <a:tableStyleId>{8695F4AA-FDBA-41AD-849B-D54BA06CEA0A}</a:tableStyleId>
              </a:tblPr>
              <a:tblGrid>
                <a:gridCol w="952500"/>
              </a:tblGrid>
              <a:tr h="219075">
                <a:tc>
                  <a:txBody>
                    <a:bodyPr/>
                    <a:lstStyle/>
                    <a:p>
                      <a:pPr indent="0" lvl="0" marL="0" rtl="0" algn="l">
                        <a:lnSpc>
                          <a:spcPct val="115000"/>
                        </a:lnSpc>
                        <a:spcBef>
                          <a:spcPts val="0"/>
                        </a:spcBef>
                        <a:spcAft>
                          <a:spcPts val="0"/>
                        </a:spcAft>
                        <a:buNone/>
                      </a:pPr>
                      <a:r>
                        <a:rPr lang="en" sz="1000"/>
                        <a:t>餐廳分類</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CCCCCC"/>
                    </a:solidFill>
                  </a:tcPr>
                </a:tc>
              </a:tr>
              <a:tr h="219075">
                <a:tc>
                  <a:txBody>
                    <a:bodyPr/>
                    <a:lstStyle/>
                    <a:p>
                      <a:pPr indent="0" lvl="0" marL="0" rtl="0" algn="l">
                        <a:lnSpc>
                          <a:spcPct val="115000"/>
                        </a:lnSpc>
                        <a:spcBef>
                          <a:spcPts val="0"/>
                        </a:spcBef>
                        <a:spcAft>
                          <a:spcPts val="0"/>
                        </a:spcAft>
                        <a:buNone/>
                      </a:pPr>
                      <a:r>
                        <a:rPr lang="en" sz="1000">
                          <a:solidFill>
                            <a:schemeClr val="dk1"/>
                          </a:solidFill>
                        </a:rPr>
                        <a:t>(PK)</a:t>
                      </a:r>
                      <a:r>
                        <a:rPr lang="en" sz="1000"/>
                        <a:t>類別id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類別</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cxnSp>
        <p:nvCxnSpPr>
          <p:cNvPr id="179" name="Google Shape;179;p25"/>
          <p:cNvCxnSpPr/>
          <p:nvPr/>
        </p:nvCxnSpPr>
        <p:spPr>
          <a:xfrm flipH="1" rot="10800000">
            <a:off x="1038950" y="2490650"/>
            <a:ext cx="1444800" cy="674100"/>
          </a:xfrm>
          <a:prstGeom prst="bentConnector3">
            <a:avLst>
              <a:gd fmla="val 50000" name="adj1"/>
            </a:avLst>
          </a:prstGeom>
          <a:noFill/>
          <a:ln cap="flat" cmpd="sng" w="9525">
            <a:solidFill>
              <a:srgbClr val="1C4587"/>
            </a:solidFill>
            <a:prstDash val="solid"/>
            <a:round/>
            <a:headEnd len="med" w="med" type="oval"/>
            <a:tailEnd len="med" w="med" type="stealth"/>
          </a:ln>
        </p:spPr>
      </p:cxnSp>
      <p:cxnSp>
        <p:nvCxnSpPr>
          <p:cNvPr id="180" name="Google Shape;180;p25"/>
          <p:cNvCxnSpPr/>
          <p:nvPr/>
        </p:nvCxnSpPr>
        <p:spPr>
          <a:xfrm>
            <a:off x="1052263" y="3244000"/>
            <a:ext cx="1414800" cy="1281000"/>
          </a:xfrm>
          <a:prstGeom prst="bentConnector3">
            <a:avLst>
              <a:gd fmla="val 50000" name="adj1"/>
            </a:avLst>
          </a:prstGeom>
          <a:noFill/>
          <a:ln cap="flat" cmpd="sng" w="9525">
            <a:solidFill>
              <a:srgbClr val="1C4587"/>
            </a:solidFill>
            <a:prstDash val="solid"/>
            <a:round/>
            <a:headEnd len="med" w="med" type="oval"/>
            <a:tailEnd len="med" w="med" type="stealth"/>
          </a:ln>
        </p:spPr>
      </p:cxnSp>
      <p:cxnSp>
        <p:nvCxnSpPr>
          <p:cNvPr id="181" name="Google Shape;181;p25"/>
          <p:cNvCxnSpPr/>
          <p:nvPr/>
        </p:nvCxnSpPr>
        <p:spPr>
          <a:xfrm rot="10800000">
            <a:off x="3469663" y="2763675"/>
            <a:ext cx="1397400" cy="999000"/>
          </a:xfrm>
          <a:prstGeom prst="bentConnector3">
            <a:avLst>
              <a:gd fmla="val 50000" name="adj1"/>
            </a:avLst>
          </a:prstGeom>
          <a:noFill/>
          <a:ln cap="flat" cmpd="sng" w="9525">
            <a:solidFill>
              <a:srgbClr val="1C4587"/>
            </a:solidFill>
            <a:prstDash val="solid"/>
            <a:round/>
            <a:headEnd len="med" w="med" type="oval"/>
            <a:tailEnd len="med" w="med" type="stealth"/>
          </a:ln>
        </p:spPr>
      </p:cxnSp>
      <p:cxnSp>
        <p:nvCxnSpPr>
          <p:cNvPr id="182" name="Google Shape;182;p25"/>
          <p:cNvCxnSpPr/>
          <p:nvPr/>
        </p:nvCxnSpPr>
        <p:spPr>
          <a:xfrm flipH="1">
            <a:off x="3483638" y="3850775"/>
            <a:ext cx="1412700" cy="888300"/>
          </a:xfrm>
          <a:prstGeom prst="bentConnector3">
            <a:avLst>
              <a:gd fmla="val 50000" name="adj1"/>
            </a:avLst>
          </a:prstGeom>
          <a:noFill/>
          <a:ln cap="flat" cmpd="sng" w="9525">
            <a:solidFill>
              <a:srgbClr val="1C4587"/>
            </a:solidFill>
            <a:prstDash val="solid"/>
            <a:round/>
            <a:headEnd len="med" w="med" type="oval"/>
            <a:tailEnd len="med" w="med" type="stealth"/>
          </a:ln>
        </p:spPr>
      </p:cxnSp>
      <p:cxnSp>
        <p:nvCxnSpPr>
          <p:cNvPr id="183" name="Google Shape;183;p25"/>
          <p:cNvCxnSpPr/>
          <p:nvPr/>
        </p:nvCxnSpPr>
        <p:spPr>
          <a:xfrm flipH="1">
            <a:off x="5880913" y="4492900"/>
            <a:ext cx="727800" cy="192600"/>
          </a:xfrm>
          <a:prstGeom prst="bentConnector3">
            <a:avLst>
              <a:gd fmla="val 50000" name="adj1"/>
            </a:avLst>
          </a:prstGeom>
          <a:noFill/>
          <a:ln cap="flat" cmpd="sng" w="9525">
            <a:solidFill>
              <a:srgbClr val="1C4587"/>
            </a:solidFill>
            <a:prstDash val="solid"/>
            <a:round/>
            <a:headEnd len="med" w="med" type="oval"/>
            <a:tailEnd len="med" w="med" type="stealth"/>
          </a:ln>
        </p:spPr>
      </p:cxnSp>
      <p:sp>
        <p:nvSpPr>
          <p:cNvPr id="184" name="Google Shape;184;p25"/>
          <p:cNvSpPr txBox="1"/>
          <p:nvPr/>
        </p:nvSpPr>
        <p:spPr>
          <a:xfrm>
            <a:off x="6357063" y="4178175"/>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185" name="Google Shape;185;p25"/>
          <p:cNvSpPr txBox="1"/>
          <p:nvPr/>
        </p:nvSpPr>
        <p:spPr>
          <a:xfrm>
            <a:off x="1052263" y="2810975"/>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186" name="Google Shape;186;p25"/>
          <p:cNvSpPr txBox="1"/>
          <p:nvPr/>
        </p:nvSpPr>
        <p:spPr>
          <a:xfrm>
            <a:off x="1052263" y="3183425"/>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187" name="Google Shape;187;p25"/>
          <p:cNvSpPr txBox="1"/>
          <p:nvPr/>
        </p:nvSpPr>
        <p:spPr>
          <a:xfrm>
            <a:off x="4664738" y="3786200"/>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188" name="Google Shape;188;p25"/>
          <p:cNvSpPr txBox="1"/>
          <p:nvPr/>
        </p:nvSpPr>
        <p:spPr>
          <a:xfrm>
            <a:off x="4664738" y="3427325"/>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189" name="Google Shape;189;p25"/>
          <p:cNvSpPr txBox="1"/>
          <p:nvPr/>
        </p:nvSpPr>
        <p:spPr>
          <a:xfrm>
            <a:off x="3476063" y="4409663"/>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p:txBody>
      </p:sp>
      <p:sp>
        <p:nvSpPr>
          <p:cNvPr id="190" name="Google Shape;190;p25"/>
          <p:cNvSpPr txBox="1"/>
          <p:nvPr/>
        </p:nvSpPr>
        <p:spPr>
          <a:xfrm>
            <a:off x="3476063" y="2431663"/>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p:txBody>
      </p:sp>
      <p:sp>
        <p:nvSpPr>
          <p:cNvPr id="191" name="Google Shape;191;p25"/>
          <p:cNvSpPr txBox="1"/>
          <p:nvPr/>
        </p:nvSpPr>
        <p:spPr>
          <a:xfrm>
            <a:off x="2227888" y="4202988"/>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p:txBody>
      </p:sp>
      <p:sp>
        <p:nvSpPr>
          <p:cNvPr id="192" name="Google Shape;192;p25"/>
          <p:cNvSpPr txBox="1"/>
          <p:nvPr/>
        </p:nvSpPr>
        <p:spPr>
          <a:xfrm>
            <a:off x="4228200" y="932552"/>
            <a:ext cx="49158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一個餐廳只會有一個分類</a:t>
            </a:r>
            <a:endParaRPr/>
          </a:p>
          <a:p>
            <a:pPr indent="-317500" lvl="0" marL="457200" rtl="0" algn="l">
              <a:lnSpc>
                <a:spcPct val="115000"/>
              </a:lnSpc>
              <a:spcBef>
                <a:spcPts val="0"/>
              </a:spcBef>
              <a:spcAft>
                <a:spcPts val="0"/>
              </a:spcAft>
              <a:buSzPts val="1400"/>
              <a:buChar char="●"/>
            </a:pPr>
            <a:r>
              <a:rPr lang="en"/>
              <a:t>一個使用者可以把多家餐廳加入「</a:t>
            </a:r>
            <a:r>
              <a:rPr lang="en"/>
              <a:t>收藏</a:t>
            </a:r>
            <a:r>
              <a:rPr lang="en"/>
              <a:t>」名單</a:t>
            </a:r>
            <a:endParaRPr/>
          </a:p>
          <a:p>
            <a:pPr indent="-317500" lvl="0" marL="457200" rtl="0" algn="l">
              <a:lnSpc>
                <a:spcPct val="115000"/>
              </a:lnSpc>
              <a:spcBef>
                <a:spcPts val="0"/>
              </a:spcBef>
              <a:spcAft>
                <a:spcPts val="0"/>
              </a:spcAft>
              <a:buSzPts val="1400"/>
              <a:buChar char="●"/>
            </a:pPr>
            <a:r>
              <a:rPr lang="en"/>
              <a:t>一家餐廳同時可以在多個使用者的「</a:t>
            </a:r>
            <a:r>
              <a:rPr lang="en"/>
              <a:t>收藏</a:t>
            </a:r>
            <a:r>
              <a:rPr lang="en"/>
              <a:t>」名單裡</a:t>
            </a:r>
            <a:endParaRPr/>
          </a:p>
          <a:p>
            <a:pPr indent="-317500" lvl="0" marL="457200" rtl="0" algn="l">
              <a:lnSpc>
                <a:spcPct val="115000"/>
              </a:lnSpc>
              <a:spcBef>
                <a:spcPts val="0"/>
              </a:spcBef>
              <a:spcAft>
                <a:spcPts val="0"/>
              </a:spcAft>
              <a:buSzPts val="1400"/>
              <a:buChar char="●"/>
            </a:pPr>
            <a:r>
              <a:rPr lang="en"/>
              <a:t>一間餐廳可以有很多個評論</a:t>
            </a:r>
            <a:endParaRPr/>
          </a:p>
          <a:p>
            <a:pPr indent="-317500" lvl="0" marL="457200" rtl="0" algn="l">
              <a:lnSpc>
                <a:spcPct val="115000"/>
              </a:lnSpc>
              <a:spcBef>
                <a:spcPts val="0"/>
              </a:spcBef>
              <a:spcAft>
                <a:spcPts val="0"/>
              </a:spcAft>
              <a:buSzPts val="1400"/>
              <a:buChar char="●"/>
            </a:pPr>
            <a:r>
              <a:rPr lang="en"/>
              <a:t>一個使用者可以在多家餐廳下</a:t>
            </a:r>
            <a:r>
              <a:rPr lang="en"/>
              <a:t>評論</a:t>
            </a:r>
            <a:endParaRPr/>
          </a:p>
        </p:txBody>
      </p:sp>
      <p:sp>
        <p:nvSpPr>
          <p:cNvPr id="193" name="Google Shape;193;p25"/>
          <p:cNvSpPr txBox="1"/>
          <p:nvPr/>
        </p:nvSpPr>
        <p:spPr>
          <a:xfrm>
            <a:off x="2227888" y="2176588"/>
            <a:ext cx="2316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nvSpPr>
        <p:spPr>
          <a:xfrm>
            <a:off x="20175" y="30800"/>
            <a:ext cx="1148400" cy="363300"/>
          </a:xfrm>
          <a:prstGeom prst="rect">
            <a:avLst/>
          </a:prstGeom>
          <a:noFill/>
          <a:ln>
            <a:noFill/>
          </a:ln>
        </p:spPr>
        <p:txBody>
          <a:bodyPr anchorCtr="0" anchor="t" bIns="91425" lIns="91425" spcFirstLastPara="1" rIns="91425" wrap="square" tIns="91425">
            <a:noAutofit/>
          </a:bodyPr>
          <a:lstStyle/>
          <a:p>
            <a:pPr indent="0" lvl="0" marL="0" rtl="0" algn="l">
              <a:lnSpc>
                <a:spcPct val="97826"/>
              </a:lnSpc>
              <a:spcBef>
                <a:spcPts val="2900"/>
              </a:spcBef>
              <a:spcAft>
                <a:spcPts val="0"/>
              </a:spcAft>
              <a:buNone/>
            </a:pPr>
            <a:r>
              <a:rPr b="1" lang="en" sz="1800">
                <a:solidFill>
                  <a:srgbClr val="242424"/>
                </a:solidFill>
                <a:highlight>
                  <a:srgbClr val="FFFFFF"/>
                </a:highlight>
              </a:rPr>
              <a:t>資料型態</a:t>
            </a:r>
            <a:endParaRPr b="1" sz="1800">
              <a:solidFill>
                <a:srgbClr val="242424"/>
              </a:solidFill>
              <a:highlight>
                <a:srgbClr val="FFFFFF"/>
              </a:highlight>
            </a:endParaRPr>
          </a:p>
          <a:p>
            <a:pPr indent="0" lvl="0" marL="0" rtl="0" algn="l">
              <a:spcBef>
                <a:spcPts val="0"/>
              </a:spcBef>
              <a:spcAft>
                <a:spcPts val="0"/>
              </a:spcAft>
              <a:buNone/>
            </a:pPr>
            <a:r>
              <a:t/>
            </a:r>
            <a:endParaRPr b="1" sz="2000">
              <a:solidFill>
                <a:schemeClr val="dk1"/>
              </a:solidFill>
              <a:latin typeface="Open Sans"/>
              <a:ea typeface="Open Sans"/>
              <a:cs typeface="Open Sans"/>
              <a:sym typeface="Open Sans"/>
            </a:endParaRPr>
          </a:p>
        </p:txBody>
      </p:sp>
      <p:sp>
        <p:nvSpPr>
          <p:cNvPr id="199" name="Google Shape;199;p26"/>
          <p:cNvSpPr txBox="1"/>
          <p:nvPr/>
        </p:nvSpPr>
        <p:spPr>
          <a:xfrm>
            <a:off x="20175" y="30800"/>
            <a:ext cx="6242700" cy="363300"/>
          </a:xfrm>
          <a:prstGeom prst="rect">
            <a:avLst/>
          </a:prstGeom>
          <a:noFill/>
          <a:ln>
            <a:noFill/>
          </a:ln>
        </p:spPr>
        <p:txBody>
          <a:bodyPr anchorCtr="0" anchor="t" bIns="91425" lIns="91425" spcFirstLastPara="1" rIns="91425" wrap="square" tIns="91425">
            <a:noAutofit/>
          </a:bodyPr>
          <a:lstStyle/>
          <a:p>
            <a:pPr indent="0" lvl="0" marL="0" rtl="0" algn="l">
              <a:lnSpc>
                <a:spcPct val="97826"/>
              </a:lnSpc>
              <a:spcBef>
                <a:spcPts val="2900"/>
              </a:spcBef>
              <a:spcAft>
                <a:spcPts val="0"/>
              </a:spcAft>
              <a:buNone/>
            </a:pPr>
            <a:r>
              <a:rPr b="1" lang="en" sz="1800">
                <a:solidFill>
                  <a:srgbClr val="242424"/>
                </a:solidFill>
                <a:highlight>
                  <a:srgbClr val="FFFFFF"/>
                </a:highlight>
              </a:rPr>
              <a:t>實體關聯圖（Entity Relationship Diagram）-DBschema</a:t>
            </a:r>
            <a:endParaRPr b="1" sz="1800">
              <a:solidFill>
                <a:srgbClr val="242424"/>
              </a:solidFill>
              <a:highlight>
                <a:srgbClr val="FFFFFF"/>
              </a:highlight>
            </a:endParaRPr>
          </a:p>
          <a:p>
            <a:pPr indent="0" lvl="0" marL="0" rtl="0" algn="l">
              <a:spcBef>
                <a:spcPts val="0"/>
              </a:spcBef>
              <a:spcAft>
                <a:spcPts val="0"/>
              </a:spcAft>
              <a:buNone/>
            </a:pPr>
            <a:r>
              <a:t/>
            </a:r>
            <a:endParaRPr b="1" sz="2000">
              <a:solidFill>
                <a:schemeClr val="dk1"/>
              </a:solidFill>
              <a:latin typeface="Open Sans"/>
              <a:ea typeface="Open Sans"/>
              <a:cs typeface="Open Sans"/>
              <a:sym typeface="Open Sans"/>
            </a:endParaRPr>
          </a:p>
        </p:txBody>
      </p:sp>
      <p:pic>
        <p:nvPicPr>
          <p:cNvPr id="200" name="Google Shape;200;p26"/>
          <p:cNvPicPr preferRelativeResize="0"/>
          <p:nvPr/>
        </p:nvPicPr>
        <p:blipFill>
          <a:blip r:embed="rId3">
            <a:alphaModFix/>
          </a:blip>
          <a:stretch>
            <a:fillRect/>
          </a:stretch>
        </p:blipFill>
        <p:spPr>
          <a:xfrm>
            <a:off x="1234238" y="780800"/>
            <a:ext cx="6675526" cy="401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7"/>
          <p:cNvPicPr preferRelativeResize="0"/>
          <p:nvPr/>
        </p:nvPicPr>
        <p:blipFill>
          <a:blip r:embed="rId3">
            <a:alphaModFix/>
          </a:blip>
          <a:stretch>
            <a:fillRect/>
          </a:stretch>
        </p:blipFill>
        <p:spPr>
          <a:xfrm>
            <a:off x="-58125" y="2720950"/>
            <a:ext cx="4630125" cy="2356951"/>
          </a:xfrm>
          <a:prstGeom prst="rect">
            <a:avLst/>
          </a:prstGeom>
          <a:noFill/>
          <a:ln>
            <a:noFill/>
          </a:ln>
        </p:spPr>
      </p:pic>
      <p:pic>
        <p:nvPicPr>
          <p:cNvPr id="206" name="Google Shape;206;p27"/>
          <p:cNvPicPr preferRelativeResize="0"/>
          <p:nvPr/>
        </p:nvPicPr>
        <p:blipFill>
          <a:blip r:embed="rId4">
            <a:alphaModFix/>
          </a:blip>
          <a:stretch>
            <a:fillRect/>
          </a:stretch>
        </p:blipFill>
        <p:spPr>
          <a:xfrm>
            <a:off x="4475425" y="2720950"/>
            <a:ext cx="4668570" cy="2266950"/>
          </a:xfrm>
          <a:prstGeom prst="rect">
            <a:avLst/>
          </a:prstGeom>
          <a:noFill/>
          <a:ln>
            <a:noFill/>
          </a:ln>
        </p:spPr>
      </p:pic>
      <p:sp>
        <p:nvSpPr>
          <p:cNvPr id="207" name="Google Shape;207;p27"/>
          <p:cNvSpPr txBox="1"/>
          <p:nvPr/>
        </p:nvSpPr>
        <p:spPr>
          <a:xfrm>
            <a:off x="-58125" y="0"/>
            <a:ext cx="28146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SQL語法-select</a:t>
            </a:r>
            <a:endParaRPr sz="2000">
              <a:latin typeface="Open Sans"/>
              <a:ea typeface="Open Sans"/>
              <a:cs typeface="Open Sans"/>
              <a:sym typeface="Open Sans"/>
            </a:endParaRPr>
          </a:p>
        </p:txBody>
      </p:sp>
      <p:sp>
        <p:nvSpPr>
          <p:cNvPr id="208" name="Google Shape;208;p27"/>
          <p:cNvSpPr txBox="1"/>
          <p:nvPr/>
        </p:nvSpPr>
        <p:spPr>
          <a:xfrm>
            <a:off x="2329000" y="328950"/>
            <a:ext cx="4630200" cy="461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9900FF"/>
                </a:solidFill>
                <a:latin typeface="Open Sans"/>
                <a:ea typeface="Open Sans"/>
                <a:cs typeface="Open Sans"/>
                <a:sym typeface="Open Sans"/>
              </a:rPr>
              <a:t>Select</a:t>
            </a:r>
            <a:r>
              <a:rPr lang="en" sz="1800">
                <a:solidFill>
                  <a:schemeClr val="dk1"/>
                </a:solidFill>
                <a:latin typeface="Open Sans"/>
                <a:ea typeface="Open Sans"/>
                <a:cs typeface="Open Sans"/>
                <a:sym typeface="Open Sans"/>
              </a:rPr>
              <a:t> </a:t>
            </a:r>
            <a:r>
              <a:rPr lang="en" sz="1800">
                <a:solidFill>
                  <a:schemeClr val="dk1"/>
                </a:solidFill>
                <a:latin typeface="Open Sans"/>
                <a:ea typeface="Open Sans"/>
                <a:cs typeface="Open Sans"/>
                <a:sym typeface="Open Sans"/>
              </a:rPr>
              <a:t>欄位名稱</a:t>
            </a:r>
            <a:r>
              <a:rPr lang="en" sz="1800">
                <a:solidFill>
                  <a:schemeClr val="dk1"/>
                </a:solidFill>
                <a:latin typeface="Open Sans"/>
                <a:ea typeface="Open Sans"/>
                <a:cs typeface="Open Sans"/>
                <a:sym typeface="Open Sans"/>
              </a:rPr>
              <a:t> </a:t>
            </a:r>
            <a:r>
              <a:rPr lang="en" sz="1800">
                <a:solidFill>
                  <a:srgbClr val="9900FF"/>
                </a:solidFill>
                <a:latin typeface="Open Sans"/>
                <a:ea typeface="Open Sans"/>
                <a:cs typeface="Open Sans"/>
                <a:sym typeface="Open Sans"/>
              </a:rPr>
              <a:t>from</a:t>
            </a:r>
            <a:r>
              <a:rPr lang="en" sz="1800">
                <a:solidFill>
                  <a:schemeClr val="dk1"/>
                </a:solidFill>
                <a:latin typeface="Open Sans"/>
                <a:ea typeface="Open Sans"/>
                <a:cs typeface="Open Sans"/>
                <a:sym typeface="Open Sans"/>
              </a:rPr>
              <a:t> </a:t>
            </a:r>
            <a:r>
              <a:rPr lang="en" sz="1800">
                <a:solidFill>
                  <a:schemeClr val="dk1"/>
                </a:solidFill>
                <a:latin typeface="Open Sans"/>
                <a:ea typeface="Open Sans"/>
                <a:cs typeface="Open Sans"/>
                <a:sym typeface="Open Sans"/>
              </a:rPr>
              <a:t>資料表名稱</a:t>
            </a:r>
            <a:endParaRPr sz="1800"/>
          </a:p>
        </p:txBody>
      </p:sp>
      <p:sp>
        <p:nvSpPr>
          <p:cNvPr id="209" name="Google Shape;209;p27"/>
          <p:cNvSpPr txBox="1"/>
          <p:nvPr/>
        </p:nvSpPr>
        <p:spPr>
          <a:xfrm>
            <a:off x="531325" y="1195975"/>
            <a:ext cx="39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9900FF"/>
                </a:solidFill>
                <a:latin typeface="Open Sans"/>
                <a:ea typeface="Open Sans"/>
                <a:cs typeface="Open Sans"/>
                <a:sym typeface="Open Sans"/>
              </a:rPr>
              <a:t>Select</a:t>
            </a:r>
            <a:r>
              <a:rPr lang="en" sz="1800">
                <a:solidFill>
                  <a:schemeClr val="dk1"/>
                </a:solidFill>
                <a:latin typeface="Open Sans"/>
                <a:ea typeface="Open Sans"/>
                <a:cs typeface="Open Sans"/>
                <a:sym typeface="Open Sans"/>
              </a:rPr>
              <a:t> *  </a:t>
            </a:r>
            <a:r>
              <a:rPr lang="en" sz="1800">
                <a:solidFill>
                  <a:srgbClr val="9900FF"/>
                </a:solidFill>
                <a:latin typeface="Open Sans"/>
                <a:ea typeface="Open Sans"/>
                <a:cs typeface="Open Sans"/>
                <a:sym typeface="Open Sans"/>
              </a:rPr>
              <a:t>from</a:t>
            </a:r>
            <a:r>
              <a:rPr lang="en" sz="1800">
                <a:solidFill>
                  <a:schemeClr val="dk1"/>
                </a:solidFill>
                <a:latin typeface="Open Sans"/>
                <a:ea typeface="Open Sans"/>
                <a:cs typeface="Open Sans"/>
                <a:sym typeface="Open Sans"/>
              </a:rPr>
              <a:t> users</a:t>
            </a:r>
            <a:endParaRPr sz="1800"/>
          </a:p>
        </p:txBody>
      </p:sp>
      <p:sp>
        <p:nvSpPr>
          <p:cNvPr id="210" name="Google Shape;210;p27"/>
          <p:cNvSpPr txBox="1"/>
          <p:nvPr/>
        </p:nvSpPr>
        <p:spPr>
          <a:xfrm>
            <a:off x="486425" y="1769925"/>
            <a:ext cx="27627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代表全部的意思</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從users表內選出所有欄位資料</a:t>
            </a:r>
            <a:endParaRPr>
              <a:latin typeface="Open Sans"/>
              <a:ea typeface="Open Sans"/>
              <a:cs typeface="Open Sans"/>
              <a:sym typeface="Open Sans"/>
            </a:endParaRPr>
          </a:p>
        </p:txBody>
      </p:sp>
      <p:sp>
        <p:nvSpPr>
          <p:cNvPr id="211" name="Google Shape;211;p27"/>
          <p:cNvSpPr txBox="1"/>
          <p:nvPr/>
        </p:nvSpPr>
        <p:spPr>
          <a:xfrm>
            <a:off x="4604749" y="1094375"/>
            <a:ext cx="420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9900FF"/>
                </a:solidFill>
                <a:latin typeface="Open Sans"/>
                <a:ea typeface="Open Sans"/>
                <a:cs typeface="Open Sans"/>
                <a:sym typeface="Open Sans"/>
              </a:rPr>
              <a:t>Select</a:t>
            </a:r>
            <a:r>
              <a:rPr lang="en" sz="1800">
                <a:solidFill>
                  <a:schemeClr val="dk1"/>
                </a:solidFill>
                <a:latin typeface="Open Sans"/>
                <a:ea typeface="Open Sans"/>
                <a:cs typeface="Open Sans"/>
                <a:sym typeface="Open Sans"/>
              </a:rPr>
              <a:t>  username , phone , password  </a:t>
            </a:r>
            <a:r>
              <a:rPr lang="en" sz="1800">
                <a:solidFill>
                  <a:srgbClr val="9900FF"/>
                </a:solidFill>
                <a:latin typeface="Open Sans"/>
                <a:ea typeface="Open Sans"/>
                <a:cs typeface="Open Sans"/>
                <a:sym typeface="Open Sans"/>
              </a:rPr>
              <a:t>from</a:t>
            </a:r>
            <a:r>
              <a:rPr lang="en" sz="1800">
                <a:solidFill>
                  <a:schemeClr val="dk1"/>
                </a:solidFill>
                <a:latin typeface="Open Sans"/>
                <a:ea typeface="Open Sans"/>
                <a:cs typeface="Open Sans"/>
                <a:sym typeface="Open Sans"/>
              </a:rPr>
              <a:t> 資料表名稱</a:t>
            </a:r>
            <a:endParaRPr sz="1800"/>
          </a:p>
        </p:txBody>
      </p:sp>
      <p:sp>
        <p:nvSpPr>
          <p:cNvPr id="212" name="Google Shape;212;p27"/>
          <p:cNvSpPr txBox="1"/>
          <p:nvPr/>
        </p:nvSpPr>
        <p:spPr>
          <a:xfrm>
            <a:off x="4637450" y="2105300"/>
            <a:ext cx="41442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從users表內選出username、phone</a:t>
            </a:r>
            <a:r>
              <a:rPr lang="en">
                <a:latin typeface="Open Sans"/>
                <a:ea typeface="Open Sans"/>
                <a:cs typeface="Open Sans"/>
                <a:sym typeface="Open Sans"/>
              </a:rPr>
              <a:t>、password</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nvSpPr>
        <p:spPr>
          <a:xfrm>
            <a:off x="-58125" y="0"/>
            <a:ext cx="28146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SQL語法-insert</a:t>
            </a:r>
            <a:endParaRPr sz="2000">
              <a:latin typeface="Open Sans"/>
              <a:ea typeface="Open Sans"/>
              <a:cs typeface="Open Sans"/>
              <a:sym typeface="Open Sans"/>
            </a:endParaRPr>
          </a:p>
        </p:txBody>
      </p:sp>
      <p:pic>
        <p:nvPicPr>
          <p:cNvPr id="218" name="Google Shape;218;p28"/>
          <p:cNvPicPr preferRelativeResize="0"/>
          <p:nvPr/>
        </p:nvPicPr>
        <p:blipFill>
          <a:blip r:embed="rId3">
            <a:alphaModFix/>
          </a:blip>
          <a:stretch>
            <a:fillRect/>
          </a:stretch>
        </p:blipFill>
        <p:spPr>
          <a:xfrm>
            <a:off x="2756475" y="1012550"/>
            <a:ext cx="6372149" cy="1721247"/>
          </a:xfrm>
          <a:prstGeom prst="rect">
            <a:avLst/>
          </a:prstGeom>
          <a:noFill/>
          <a:ln>
            <a:noFill/>
          </a:ln>
        </p:spPr>
      </p:pic>
      <p:pic>
        <p:nvPicPr>
          <p:cNvPr id="219" name="Google Shape;219;p28"/>
          <p:cNvPicPr preferRelativeResize="0"/>
          <p:nvPr/>
        </p:nvPicPr>
        <p:blipFill>
          <a:blip r:embed="rId4">
            <a:alphaModFix/>
          </a:blip>
          <a:stretch>
            <a:fillRect/>
          </a:stretch>
        </p:blipFill>
        <p:spPr>
          <a:xfrm>
            <a:off x="4572000" y="2967904"/>
            <a:ext cx="4313450" cy="2113021"/>
          </a:xfrm>
          <a:prstGeom prst="rect">
            <a:avLst/>
          </a:prstGeom>
          <a:noFill/>
          <a:ln>
            <a:noFill/>
          </a:ln>
        </p:spPr>
      </p:pic>
      <p:sp>
        <p:nvSpPr>
          <p:cNvPr id="220" name="Google Shape;220;p28"/>
          <p:cNvSpPr txBox="1"/>
          <p:nvPr/>
        </p:nvSpPr>
        <p:spPr>
          <a:xfrm>
            <a:off x="213350" y="3512763"/>
            <a:ext cx="4101300" cy="10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要在Table中加入新的資料可以用insert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加入的資料必須按照欄位順序排，如果不是要加入所有欄位的話需要指定要加入的欄位名稱</a:t>
            </a:r>
            <a:endParaRPr>
              <a:latin typeface="Open Sans"/>
              <a:ea typeface="Open Sans"/>
              <a:cs typeface="Open Sans"/>
              <a:sym typeface="Open Sans"/>
            </a:endParaRPr>
          </a:p>
        </p:txBody>
      </p:sp>
      <p:sp>
        <p:nvSpPr>
          <p:cNvPr id="221" name="Google Shape;221;p28"/>
          <p:cNvSpPr txBox="1"/>
          <p:nvPr/>
        </p:nvSpPr>
        <p:spPr>
          <a:xfrm>
            <a:off x="2225850" y="232750"/>
            <a:ext cx="5570400" cy="545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9900FF"/>
                </a:solidFill>
                <a:latin typeface="Open Sans"/>
                <a:ea typeface="Open Sans"/>
                <a:cs typeface="Open Sans"/>
                <a:sym typeface="Open Sans"/>
              </a:rPr>
              <a:t>Insert into</a:t>
            </a:r>
            <a:r>
              <a:rPr lang="en" sz="2000">
                <a:latin typeface="Open Sans"/>
                <a:ea typeface="Open Sans"/>
                <a:cs typeface="Open Sans"/>
                <a:sym typeface="Open Sans"/>
              </a:rPr>
              <a:t> 資料表名稱 </a:t>
            </a:r>
            <a:r>
              <a:rPr lang="en" sz="2000">
                <a:solidFill>
                  <a:srgbClr val="9900FF"/>
                </a:solidFill>
                <a:latin typeface="Open Sans"/>
                <a:ea typeface="Open Sans"/>
                <a:cs typeface="Open Sans"/>
                <a:sym typeface="Open Sans"/>
              </a:rPr>
              <a:t>values</a:t>
            </a:r>
            <a:r>
              <a:rPr lang="en" sz="2000">
                <a:latin typeface="Open Sans"/>
                <a:ea typeface="Open Sans"/>
                <a:cs typeface="Open Sans"/>
                <a:sym typeface="Open Sans"/>
              </a:rPr>
              <a:t> (要加入的資料)</a:t>
            </a:r>
            <a:endParaRPr sz="2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nvSpPr>
        <p:spPr>
          <a:xfrm>
            <a:off x="-58125" y="0"/>
            <a:ext cx="28146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SQL語法-update</a:t>
            </a:r>
            <a:endParaRPr sz="2000">
              <a:latin typeface="Open Sans"/>
              <a:ea typeface="Open Sans"/>
              <a:cs typeface="Open Sans"/>
              <a:sym typeface="Open Sans"/>
            </a:endParaRPr>
          </a:p>
        </p:txBody>
      </p:sp>
      <p:sp>
        <p:nvSpPr>
          <p:cNvPr id="227" name="Google Shape;227;p29"/>
          <p:cNvSpPr txBox="1"/>
          <p:nvPr/>
        </p:nvSpPr>
        <p:spPr>
          <a:xfrm>
            <a:off x="148250" y="545700"/>
            <a:ext cx="8715000" cy="545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9900FF"/>
                </a:solidFill>
                <a:latin typeface="Open Sans"/>
                <a:ea typeface="Open Sans"/>
                <a:cs typeface="Open Sans"/>
                <a:sym typeface="Open Sans"/>
              </a:rPr>
              <a:t>update</a:t>
            </a:r>
            <a:r>
              <a:rPr lang="en" sz="2000">
                <a:latin typeface="Open Sans"/>
                <a:ea typeface="Open Sans"/>
                <a:cs typeface="Open Sans"/>
                <a:sym typeface="Open Sans"/>
              </a:rPr>
              <a:t> 資料表名稱 </a:t>
            </a:r>
            <a:r>
              <a:rPr lang="en" sz="2000">
                <a:solidFill>
                  <a:srgbClr val="9900FF"/>
                </a:solidFill>
                <a:latin typeface="Open Sans"/>
                <a:ea typeface="Open Sans"/>
                <a:cs typeface="Open Sans"/>
                <a:sym typeface="Open Sans"/>
              </a:rPr>
              <a:t>set</a:t>
            </a:r>
            <a:r>
              <a:rPr lang="en" sz="2000">
                <a:latin typeface="Open Sans"/>
                <a:ea typeface="Open Sans"/>
                <a:cs typeface="Open Sans"/>
                <a:sym typeface="Open Sans"/>
              </a:rPr>
              <a:t> </a:t>
            </a:r>
            <a:r>
              <a:rPr lang="en" sz="2000">
                <a:latin typeface="Open Sans"/>
                <a:ea typeface="Open Sans"/>
                <a:cs typeface="Open Sans"/>
                <a:sym typeface="Open Sans"/>
              </a:rPr>
              <a:t>欄位名稱 = 更新的值 (</a:t>
            </a:r>
            <a:r>
              <a:rPr lang="en" sz="2000">
                <a:solidFill>
                  <a:srgbClr val="9900FF"/>
                </a:solidFill>
                <a:latin typeface="Open Sans"/>
                <a:ea typeface="Open Sans"/>
                <a:cs typeface="Open Sans"/>
                <a:sym typeface="Open Sans"/>
              </a:rPr>
              <a:t>where</a:t>
            </a:r>
            <a:r>
              <a:rPr lang="en" sz="2000">
                <a:latin typeface="Open Sans"/>
                <a:ea typeface="Open Sans"/>
                <a:cs typeface="Open Sans"/>
                <a:sym typeface="Open Sans"/>
              </a:rPr>
              <a:t> 欄位名稱 = 指定條件)</a:t>
            </a:r>
            <a:endParaRPr sz="2000">
              <a:latin typeface="Open Sans"/>
              <a:ea typeface="Open Sans"/>
              <a:cs typeface="Open Sans"/>
              <a:sym typeface="Open Sans"/>
            </a:endParaRPr>
          </a:p>
        </p:txBody>
      </p:sp>
      <p:pic>
        <p:nvPicPr>
          <p:cNvPr id="228" name="Google Shape;228;p29"/>
          <p:cNvPicPr preferRelativeResize="0"/>
          <p:nvPr/>
        </p:nvPicPr>
        <p:blipFill>
          <a:blip r:embed="rId3">
            <a:alphaModFix/>
          </a:blip>
          <a:stretch>
            <a:fillRect/>
          </a:stretch>
        </p:blipFill>
        <p:spPr>
          <a:xfrm>
            <a:off x="0" y="2037175"/>
            <a:ext cx="4436850" cy="2325026"/>
          </a:xfrm>
          <a:prstGeom prst="rect">
            <a:avLst/>
          </a:prstGeom>
          <a:noFill/>
          <a:ln>
            <a:noFill/>
          </a:ln>
        </p:spPr>
      </p:pic>
      <p:pic>
        <p:nvPicPr>
          <p:cNvPr id="229" name="Google Shape;229;p29"/>
          <p:cNvPicPr preferRelativeResize="0"/>
          <p:nvPr/>
        </p:nvPicPr>
        <p:blipFill>
          <a:blip r:embed="rId4">
            <a:alphaModFix/>
          </a:blip>
          <a:stretch>
            <a:fillRect/>
          </a:stretch>
        </p:blipFill>
        <p:spPr>
          <a:xfrm>
            <a:off x="4151250" y="2037174"/>
            <a:ext cx="4925831" cy="210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nvSpPr>
        <p:spPr>
          <a:xfrm>
            <a:off x="-58125" y="0"/>
            <a:ext cx="28146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SQL語法-delete</a:t>
            </a:r>
            <a:endParaRPr sz="2000">
              <a:latin typeface="Open Sans"/>
              <a:ea typeface="Open Sans"/>
              <a:cs typeface="Open Sans"/>
              <a:sym typeface="Open Sans"/>
            </a:endParaRPr>
          </a:p>
        </p:txBody>
      </p:sp>
      <p:sp>
        <p:nvSpPr>
          <p:cNvPr id="235" name="Google Shape;235;p30"/>
          <p:cNvSpPr txBox="1"/>
          <p:nvPr/>
        </p:nvSpPr>
        <p:spPr>
          <a:xfrm>
            <a:off x="2225850" y="232750"/>
            <a:ext cx="6277800" cy="545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9900FF"/>
                </a:solidFill>
                <a:latin typeface="Open Sans"/>
                <a:ea typeface="Open Sans"/>
                <a:cs typeface="Open Sans"/>
                <a:sym typeface="Open Sans"/>
              </a:rPr>
              <a:t>Delete from</a:t>
            </a:r>
            <a:r>
              <a:rPr lang="en" sz="2000">
                <a:latin typeface="Open Sans"/>
                <a:ea typeface="Open Sans"/>
                <a:cs typeface="Open Sans"/>
                <a:sym typeface="Open Sans"/>
              </a:rPr>
              <a:t> 資料表名稱 (</a:t>
            </a:r>
            <a:r>
              <a:rPr lang="en" sz="2000">
                <a:solidFill>
                  <a:srgbClr val="9900FF"/>
                </a:solidFill>
                <a:latin typeface="Open Sans"/>
                <a:ea typeface="Open Sans"/>
                <a:cs typeface="Open Sans"/>
                <a:sym typeface="Open Sans"/>
              </a:rPr>
              <a:t>where</a:t>
            </a:r>
            <a:r>
              <a:rPr lang="en" sz="2000">
                <a:latin typeface="Open Sans"/>
                <a:ea typeface="Open Sans"/>
                <a:cs typeface="Open Sans"/>
                <a:sym typeface="Open Sans"/>
              </a:rPr>
              <a:t> </a:t>
            </a:r>
            <a:r>
              <a:rPr lang="en" sz="2000">
                <a:solidFill>
                  <a:schemeClr val="dk1"/>
                </a:solidFill>
                <a:latin typeface="Open Sans"/>
                <a:ea typeface="Open Sans"/>
                <a:cs typeface="Open Sans"/>
                <a:sym typeface="Open Sans"/>
              </a:rPr>
              <a:t>欄位名稱 = 指定條件)</a:t>
            </a:r>
            <a:endParaRPr sz="2000">
              <a:latin typeface="Open Sans"/>
              <a:ea typeface="Open Sans"/>
              <a:cs typeface="Open Sans"/>
              <a:sym typeface="Open Sans"/>
            </a:endParaRPr>
          </a:p>
        </p:txBody>
      </p:sp>
      <p:pic>
        <p:nvPicPr>
          <p:cNvPr id="236" name="Google Shape;236;p30"/>
          <p:cNvPicPr preferRelativeResize="0"/>
          <p:nvPr/>
        </p:nvPicPr>
        <p:blipFill>
          <a:blip r:embed="rId3">
            <a:alphaModFix/>
          </a:blip>
          <a:stretch>
            <a:fillRect/>
          </a:stretch>
        </p:blipFill>
        <p:spPr>
          <a:xfrm>
            <a:off x="-58125" y="879525"/>
            <a:ext cx="5213648" cy="2266050"/>
          </a:xfrm>
          <a:prstGeom prst="rect">
            <a:avLst/>
          </a:prstGeom>
          <a:noFill/>
          <a:ln>
            <a:noFill/>
          </a:ln>
        </p:spPr>
      </p:pic>
      <p:pic>
        <p:nvPicPr>
          <p:cNvPr id="237" name="Google Shape;237;p30"/>
          <p:cNvPicPr preferRelativeResize="0"/>
          <p:nvPr/>
        </p:nvPicPr>
        <p:blipFill>
          <a:blip r:embed="rId4">
            <a:alphaModFix/>
          </a:blip>
          <a:stretch>
            <a:fillRect/>
          </a:stretch>
        </p:blipFill>
        <p:spPr>
          <a:xfrm>
            <a:off x="4438225" y="3220774"/>
            <a:ext cx="4705775" cy="192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SQL語法-functions</a:t>
            </a:r>
            <a:endParaRPr sz="2000">
              <a:latin typeface="Open Sans"/>
              <a:ea typeface="Open Sans"/>
              <a:cs typeface="Open Sans"/>
              <a:sym typeface="Open Sans"/>
            </a:endParaRPr>
          </a:p>
        </p:txBody>
      </p:sp>
      <p:pic>
        <p:nvPicPr>
          <p:cNvPr id="243" name="Google Shape;243;p31"/>
          <p:cNvPicPr preferRelativeResize="0"/>
          <p:nvPr/>
        </p:nvPicPr>
        <p:blipFill>
          <a:blip r:embed="rId3">
            <a:alphaModFix/>
          </a:blip>
          <a:stretch>
            <a:fillRect/>
          </a:stretch>
        </p:blipFill>
        <p:spPr>
          <a:xfrm>
            <a:off x="3737500" y="712004"/>
            <a:ext cx="5406499" cy="1366150"/>
          </a:xfrm>
          <a:prstGeom prst="rect">
            <a:avLst/>
          </a:prstGeom>
          <a:noFill/>
          <a:ln>
            <a:noFill/>
          </a:ln>
        </p:spPr>
      </p:pic>
      <p:sp>
        <p:nvSpPr>
          <p:cNvPr id="244" name="Google Shape;244;p31"/>
          <p:cNvSpPr txBox="1"/>
          <p:nvPr/>
        </p:nvSpPr>
        <p:spPr>
          <a:xfrm>
            <a:off x="0" y="1082575"/>
            <a:ext cx="4862700" cy="9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文本處理函數:</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concat() : 連接字串</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length() : 計算字串長度</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substring() : 提取字串中指定位子的字元</a:t>
            </a:r>
            <a:endParaRPr>
              <a:latin typeface="Open Sans"/>
              <a:ea typeface="Open Sans"/>
              <a:cs typeface="Open Sans"/>
              <a:sym typeface="Open Sans"/>
            </a:endParaRPr>
          </a:p>
        </p:txBody>
      </p:sp>
      <p:sp>
        <p:nvSpPr>
          <p:cNvPr id="245" name="Google Shape;245;p31"/>
          <p:cNvSpPr txBox="1"/>
          <p:nvPr/>
        </p:nvSpPr>
        <p:spPr>
          <a:xfrm>
            <a:off x="213375" y="3295550"/>
            <a:ext cx="25065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聚合</a:t>
            </a:r>
            <a:r>
              <a:rPr lang="en">
                <a:latin typeface="Open Sans"/>
                <a:ea typeface="Open Sans"/>
                <a:cs typeface="Open Sans"/>
                <a:sym typeface="Open Sans"/>
              </a:rPr>
              <a:t>函數:</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sum() : </a:t>
            </a:r>
            <a:r>
              <a:rPr lang="en">
                <a:latin typeface="Open Sans"/>
                <a:ea typeface="Open Sans"/>
                <a:cs typeface="Open Sans"/>
                <a:sym typeface="Open Sans"/>
              </a:rPr>
              <a:t>加總</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avg() : 計算</a:t>
            </a:r>
            <a:r>
              <a:rPr lang="en">
                <a:latin typeface="Open Sans"/>
                <a:ea typeface="Open Sans"/>
                <a:cs typeface="Open Sans"/>
                <a:sym typeface="Open Sans"/>
              </a:rPr>
              <a:t>平均值</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count() : </a:t>
            </a:r>
            <a:r>
              <a:rPr lang="en">
                <a:latin typeface="Open Sans"/>
                <a:ea typeface="Open Sans"/>
                <a:cs typeface="Open Sans"/>
                <a:sym typeface="Open Sans"/>
              </a:rPr>
              <a:t>計算總筆數</a:t>
            </a:r>
            <a:endParaRPr>
              <a:latin typeface="Open Sans"/>
              <a:ea typeface="Open Sans"/>
              <a:cs typeface="Open Sans"/>
              <a:sym typeface="Open Sans"/>
            </a:endParaRPr>
          </a:p>
        </p:txBody>
      </p:sp>
      <p:pic>
        <p:nvPicPr>
          <p:cNvPr id="246" name="Google Shape;246;p31"/>
          <p:cNvPicPr preferRelativeResize="0"/>
          <p:nvPr/>
        </p:nvPicPr>
        <p:blipFill>
          <a:blip r:embed="rId4">
            <a:alphaModFix/>
          </a:blip>
          <a:stretch>
            <a:fillRect/>
          </a:stretch>
        </p:blipFill>
        <p:spPr>
          <a:xfrm>
            <a:off x="2843525" y="2631625"/>
            <a:ext cx="6198124" cy="220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1330950" y="272400"/>
            <a:ext cx="6482100" cy="4598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700">
                <a:solidFill>
                  <a:srgbClr val="990000"/>
                </a:solidFill>
                <a:latin typeface="Open Sans"/>
                <a:ea typeface="Open Sans"/>
                <a:cs typeface="Open Sans"/>
                <a:sym typeface="Open Sans"/>
              </a:rPr>
              <a:t>[基本]</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資料庫種類(RDBMS、NOSQL)</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資料庫設計(正規化、ERD、pk)</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資料型態(string、date、double)</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基礎語法(CRUD增刪改查)</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rPr lang="en" sz="1700">
                <a:solidFill>
                  <a:srgbClr val="990000"/>
                </a:solidFill>
                <a:latin typeface="Open Sans"/>
                <a:ea typeface="Open Sans"/>
                <a:cs typeface="Open Sans"/>
                <a:sym typeface="Open Sans"/>
              </a:rPr>
              <a:t>[進階]</a:t>
            </a:r>
            <a:endParaRPr sz="1700">
              <a:solidFill>
                <a:srgbClr val="990000"/>
              </a:solidFill>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solidFill>
                  <a:schemeClr val="dk1"/>
                </a:solidFill>
                <a:latin typeface="Open Sans"/>
                <a:ea typeface="Open Sans"/>
                <a:cs typeface="Open Sans"/>
                <a:sym typeface="Open Sans"/>
              </a:rPr>
              <a:t>條件式(</a:t>
            </a:r>
            <a:r>
              <a:rPr lang="en" sz="1700">
                <a:latin typeface="Open Sans"/>
                <a:ea typeface="Open Sans"/>
                <a:cs typeface="Open Sans"/>
                <a:sym typeface="Open Sans"/>
              </a:rPr>
              <a:t>where跟having的用法和差異)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函數和運算子(數學運算、日期操作和字串處理)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Group by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join的觀念(inner、outter(left、right))</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Transactions</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Stored Procedure</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User-defined Function</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Triggers</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nvSpPr>
        <p:spPr>
          <a:xfrm>
            <a:off x="-58125" y="0"/>
            <a:ext cx="28146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SQL語法-Group by</a:t>
            </a:r>
            <a:endParaRPr sz="2000">
              <a:latin typeface="Open Sans"/>
              <a:ea typeface="Open Sans"/>
              <a:cs typeface="Open Sans"/>
              <a:sym typeface="Open Sans"/>
            </a:endParaRPr>
          </a:p>
        </p:txBody>
      </p:sp>
      <p:sp>
        <p:nvSpPr>
          <p:cNvPr id="252" name="Google Shape;252;p32"/>
          <p:cNvSpPr txBox="1"/>
          <p:nvPr/>
        </p:nvSpPr>
        <p:spPr>
          <a:xfrm>
            <a:off x="231450" y="545700"/>
            <a:ext cx="86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GROUP BY 是用來將查詢結果中特定欄位值相同的資料分為若干個群組，而每一個群組都會傳回一個資料列</a:t>
            </a:r>
            <a:endParaRPr/>
          </a:p>
        </p:txBody>
      </p:sp>
      <p:pic>
        <p:nvPicPr>
          <p:cNvPr id="253" name="Google Shape;253;p32"/>
          <p:cNvPicPr preferRelativeResize="0"/>
          <p:nvPr/>
        </p:nvPicPr>
        <p:blipFill>
          <a:blip r:embed="rId3">
            <a:alphaModFix/>
          </a:blip>
          <a:stretch>
            <a:fillRect/>
          </a:stretch>
        </p:blipFill>
        <p:spPr>
          <a:xfrm>
            <a:off x="231450" y="945899"/>
            <a:ext cx="4626526" cy="1699757"/>
          </a:xfrm>
          <a:prstGeom prst="rect">
            <a:avLst/>
          </a:prstGeom>
          <a:noFill/>
          <a:ln>
            <a:noFill/>
          </a:ln>
        </p:spPr>
      </p:pic>
      <p:sp>
        <p:nvSpPr>
          <p:cNvPr id="254" name="Google Shape;254;p32"/>
          <p:cNvSpPr txBox="1"/>
          <p:nvPr/>
        </p:nvSpPr>
        <p:spPr>
          <a:xfrm>
            <a:off x="527825" y="2821700"/>
            <a:ext cx="383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Customer, </a:t>
            </a:r>
            <a:r>
              <a:rPr lang="en">
                <a:solidFill>
                  <a:srgbClr val="990000"/>
                </a:solidFill>
              </a:rPr>
              <a:t>SUM</a:t>
            </a:r>
            <a:r>
              <a:rPr lang="en"/>
              <a:t>(Price)</a:t>
            </a:r>
            <a:r>
              <a:rPr lang="en">
                <a:solidFill>
                  <a:srgbClr val="FF00FF"/>
                </a:solidFill>
              </a:rPr>
              <a:t> </a:t>
            </a:r>
            <a:r>
              <a:rPr lang="en">
                <a:solidFill>
                  <a:srgbClr val="9900FF"/>
                </a:solidFill>
              </a:rPr>
              <a:t>FROM</a:t>
            </a:r>
            <a:r>
              <a:rPr lang="en"/>
              <a:t> orders</a:t>
            </a:r>
            <a:endParaRPr/>
          </a:p>
          <a:p>
            <a:pPr indent="0" lvl="0" marL="0" rtl="0" algn="l">
              <a:spcBef>
                <a:spcPts val="0"/>
              </a:spcBef>
              <a:spcAft>
                <a:spcPts val="0"/>
              </a:spcAft>
              <a:buNone/>
            </a:pPr>
            <a:r>
              <a:rPr lang="en">
                <a:solidFill>
                  <a:srgbClr val="9900FF"/>
                </a:solidFill>
              </a:rPr>
              <a:t>GROUP BY</a:t>
            </a:r>
            <a:r>
              <a:rPr lang="en"/>
              <a:t> Customer;</a:t>
            </a:r>
            <a:endParaRPr/>
          </a:p>
        </p:txBody>
      </p:sp>
      <p:pic>
        <p:nvPicPr>
          <p:cNvPr id="255" name="Google Shape;255;p32"/>
          <p:cNvPicPr preferRelativeResize="0"/>
          <p:nvPr/>
        </p:nvPicPr>
        <p:blipFill>
          <a:blip r:embed="rId4">
            <a:alphaModFix/>
          </a:blip>
          <a:stretch>
            <a:fillRect/>
          </a:stretch>
        </p:blipFill>
        <p:spPr>
          <a:xfrm>
            <a:off x="89174" y="3627400"/>
            <a:ext cx="5336175" cy="1329675"/>
          </a:xfrm>
          <a:prstGeom prst="rect">
            <a:avLst/>
          </a:prstGeom>
          <a:noFill/>
          <a:ln>
            <a:noFill/>
          </a:ln>
        </p:spPr>
      </p:pic>
      <p:sp>
        <p:nvSpPr>
          <p:cNvPr id="256" name="Google Shape;256;p32"/>
          <p:cNvSpPr txBox="1"/>
          <p:nvPr/>
        </p:nvSpPr>
        <p:spPr>
          <a:xfrm>
            <a:off x="5143500" y="2077625"/>
            <a:ext cx="383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將 Customer 欄位值相同的資料都分作同一組來計算 (加總)</a:t>
            </a:r>
            <a:endParaRPr/>
          </a:p>
        </p:txBody>
      </p:sp>
      <p:sp>
        <p:nvSpPr>
          <p:cNvPr id="257" name="Google Shape;257;p32"/>
          <p:cNvSpPr txBox="1"/>
          <p:nvPr/>
        </p:nvSpPr>
        <p:spPr>
          <a:xfrm>
            <a:off x="5143500" y="2693225"/>
            <a:ext cx="400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GROUP BY 後面指定兩個以上的欄位時，則要符合所有欄位值皆相同資料才會被分為一組</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nvSpPr>
        <p:spPr>
          <a:xfrm>
            <a:off x="-58125" y="0"/>
            <a:ext cx="28146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SQL語法-where</a:t>
            </a:r>
            <a:endParaRPr sz="2000">
              <a:latin typeface="Open Sans"/>
              <a:ea typeface="Open Sans"/>
              <a:cs typeface="Open Sans"/>
              <a:sym typeface="Open Sans"/>
            </a:endParaRPr>
          </a:p>
        </p:txBody>
      </p:sp>
      <p:sp>
        <p:nvSpPr>
          <p:cNvPr id="263" name="Google Shape;263;p33"/>
          <p:cNvSpPr txBox="1"/>
          <p:nvPr/>
        </p:nvSpPr>
        <p:spPr>
          <a:xfrm>
            <a:off x="2234950" y="72750"/>
            <a:ext cx="67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在 SELECT 查詢語句使用 WHERE 來取出 "符合條件" 的紀錄值</a:t>
            </a:r>
            <a:endParaRPr/>
          </a:p>
        </p:txBody>
      </p:sp>
      <p:pic>
        <p:nvPicPr>
          <p:cNvPr id="264" name="Google Shape;264;p33"/>
          <p:cNvPicPr preferRelativeResize="0"/>
          <p:nvPr/>
        </p:nvPicPr>
        <p:blipFill>
          <a:blip r:embed="rId3">
            <a:alphaModFix/>
          </a:blip>
          <a:stretch>
            <a:fillRect/>
          </a:stretch>
        </p:blipFill>
        <p:spPr>
          <a:xfrm>
            <a:off x="197325" y="772287"/>
            <a:ext cx="5914226" cy="1844575"/>
          </a:xfrm>
          <a:prstGeom prst="rect">
            <a:avLst/>
          </a:prstGeom>
          <a:noFill/>
          <a:ln>
            <a:noFill/>
          </a:ln>
        </p:spPr>
      </p:pic>
      <p:sp>
        <p:nvSpPr>
          <p:cNvPr id="265" name="Google Shape;265;p33"/>
          <p:cNvSpPr txBox="1"/>
          <p:nvPr/>
        </p:nvSpPr>
        <p:spPr>
          <a:xfrm>
            <a:off x="197325" y="2843438"/>
            <a:ext cx="52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 </a:t>
            </a:r>
            <a:r>
              <a:rPr lang="en">
                <a:solidFill>
                  <a:srgbClr val="9900FF"/>
                </a:solidFill>
              </a:rPr>
              <a:t>FROM</a:t>
            </a:r>
            <a:r>
              <a:rPr lang="en"/>
              <a:t> customers </a:t>
            </a:r>
            <a:r>
              <a:rPr lang="en">
                <a:solidFill>
                  <a:srgbClr val="9900FF"/>
                </a:solidFill>
              </a:rPr>
              <a:t>WHERE</a:t>
            </a:r>
            <a:r>
              <a:rPr lang="en"/>
              <a:t> Name = </a:t>
            </a:r>
            <a:r>
              <a:rPr lang="en">
                <a:solidFill>
                  <a:srgbClr val="B45F06"/>
                </a:solidFill>
              </a:rPr>
              <a:t>'王二'</a:t>
            </a:r>
            <a:r>
              <a:rPr lang="en"/>
              <a:t>;</a:t>
            </a:r>
            <a:endParaRPr/>
          </a:p>
        </p:txBody>
      </p:sp>
      <p:pic>
        <p:nvPicPr>
          <p:cNvPr id="266" name="Google Shape;266;p33"/>
          <p:cNvPicPr preferRelativeResize="0"/>
          <p:nvPr/>
        </p:nvPicPr>
        <p:blipFill>
          <a:blip r:embed="rId4">
            <a:alphaModFix/>
          </a:blip>
          <a:stretch>
            <a:fillRect/>
          </a:stretch>
        </p:blipFill>
        <p:spPr>
          <a:xfrm>
            <a:off x="197325" y="3696802"/>
            <a:ext cx="7082200" cy="100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SQL語法-having</a:t>
            </a:r>
            <a:endParaRPr sz="2000">
              <a:latin typeface="Open Sans"/>
              <a:ea typeface="Open Sans"/>
              <a:cs typeface="Open Sans"/>
              <a:sym typeface="Open Sans"/>
            </a:endParaRPr>
          </a:p>
        </p:txBody>
      </p:sp>
      <p:sp>
        <p:nvSpPr>
          <p:cNvPr id="272" name="Google Shape;272;p34"/>
          <p:cNvSpPr txBox="1"/>
          <p:nvPr/>
        </p:nvSpPr>
        <p:spPr>
          <a:xfrm>
            <a:off x="2234950" y="72750"/>
            <a:ext cx="67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在 SELECT 查詢語句使用 Having 來</a:t>
            </a:r>
            <a:r>
              <a:rPr lang="en"/>
              <a:t>針對Group By的資料進行篩選</a:t>
            </a:r>
            <a:endParaRPr/>
          </a:p>
        </p:txBody>
      </p:sp>
      <p:pic>
        <p:nvPicPr>
          <p:cNvPr id="273" name="Google Shape;273;p34"/>
          <p:cNvPicPr preferRelativeResize="0"/>
          <p:nvPr/>
        </p:nvPicPr>
        <p:blipFill>
          <a:blip r:embed="rId3">
            <a:alphaModFix/>
          </a:blip>
          <a:stretch>
            <a:fillRect/>
          </a:stretch>
        </p:blipFill>
        <p:spPr>
          <a:xfrm>
            <a:off x="208550" y="472950"/>
            <a:ext cx="6329750" cy="2386625"/>
          </a:xfrm>
          <a:prstGeom prst="rect">
            <a:avLst/>
          </a:prstGeom>
          <a:noFill/>
          <a:ln cap="flat" cmpd="sng" w="9525">
            <a:solidFill>
              <a:schemeClr val="dk1"/>
            </a:solidFill>
            <a:prstDash val="solid"/>
            <a:round/>
            <a:headEnd len="sm" w="sm" type="none"/>
            <a:tailEnd len="sm" w="sm" type="none"/>
          </a:ln>
        </p:spPr>
      </p:pic>
      <p:pic>
        <p:nvPicPr>
          <p:cNvPr id="274" name="Google Shape;274;p34"/>
          <p:cNvPicPr preferRelativeResize="0"/>
          <p:nvPr/>
        </p:nvPicPr>
        <p:blipFill>
          <a:blip r:embed="rId4">
            <a:alphaModFix/>
          </a:blip>
          <a:stretch>
            <a:fillRect/>
          </a:stretch>
        </p:blipFill>
        <p:spPr>
          <a:xfrm>
            <a:off x="4783449" y="2414625"/>
            <a:ext cx="5336175" cy="1329675"/>
          </a:xfrm>
          <a:prstGeom prst="rect">
            <a:avLst/>
          </a:prstGeom>
          <a:noFill/>
          <a:ln cap="flat" cmpd="sng" w="9525">
            <a:solidFill>
              <a:srgbClr val="741B47"/>
            </a:solidFill>
            <a:prstDash val="solid"/>
            <a:round/>
            <a:headEnd len="sm" w="sm" type="none"/>
            <a:tailEnd len="sm" w="sm" type="none"/>
          </a:ln>
        </p:spPr>
      </p:pic>
      <p:pic>
        <p:nvPicPr>
          <p:cNvPr id="275" name="Google Shape;275;p34"/>
          <p:cNvPicPr preferRelativeResize="0"/>
          <p:nvPr/>
        </p:nvPicPr>
        <p:blipFill>
          <a:blip r:embed="rId5">
            <a:alphaModFix/>
          </a:blip>
          <a:stretch>
            <a:fillRect/>
          </a:stretch>
        </p:blipFill>
        <p:spPr>
          <a:xfrm>
            <a:off x="78600" y="4273375"/>
            <a:ext cx="5420100" cy="802750"/>
          </a:xfrm>
          <a:prstGeom prst="rect">
            <a:avLst/>
          </a:prstGeom>
          <a:noFill/>
          <a:ln cap="flat" cmpd="sng" w="9525">
            <a:solidFill>
              <a:srgbClr val="A61C00"/>
            </a:solidFill>
            <a:prstDash val="solid"/>
            <a:round/>
            <a:headEnd len="sm" w="sm" type="none"/>
            <a:tailEnd len="sm" w="sm" type="none"/>
          </a:ln>
        </p:spPr>
      </p:pic>
      <p:sp>
        <p:nvSpPr>
          <p:cNvPr id="276" name="Google Shape;276;p34"/>
          <p:cNvSpPr txBox="1"/>
          <p:nvPr/>
        </p:nvSpPr>
        <p:spPr>
          <a:xfrm>
            <a:off x="5431325" y="1493625"/>
            <a:ext cx="4040400" cy="615600"/>
          </a:xfrm>
          <a:prstGeom prst="rect">
            <a:avLst/>
          </a:prstGeom>
          <a:solidFill>
            <a:schemeClr val="lt1"/>
          </a:solidFill>
          <a:ln cap="flat" cmpd="sng" w="9525">
            <a:solidFill>
              <a:srgbClr val="85200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solidFill>
                  <a:schemeClr val="dk1"/>
                </a:solidFill>
              </a:rPr>
              <a:t> Customer, </a:t>
            </a:r>
            <a:r>
              <a:rPr lang="en">
                <a:solidFill>
                  <a:srgbClr val="990000"/>
                </a:solidFill>
              </a:rPr>
              <a:t>SUM</a:t>
            </a:r>
            <a:r>
              <a:rPr lang="en">
                <a:solidFill>
                  <a:schemeClr val="dk1"/>
                </a:solidFill>
              </a:rPr>
              <a:t>(Price)</a:t>
            </a:r>
            <a:r>
              <a:rPr lang="en">
                <a:solidFill>
                  <a:srgbClr val="FF00FF"/>
                </a:solidFill>
              </a:rPr>
              <a:t> </a:t>
            </a:r>
            <a:r>
              <a:rPr lang="en">
                <a:solidFill>
                  <a:srgbClr val="9900FF"/>
                </a:solidFill>
              </a:rPr>
              <a:t>FROM</a:t>
            </a:r>
            <a:r>
              <a:rPr lang="en">
                <a:solidFill>
                  <a:schemeClr val="dk1"/>
                </a:solidFill>
              </a:rPr>
              <a:t> orders</a:t>
            </a:r>
            <a:endParaRPr>
              <a:solidFill>
                <a:schemeClr val="dk1"/>
              </a:solidFill>
            </a:endParaRPr>
          </a:p>
          <a:p>
            <a:pPr indent="0" lvl="0" marL="0" rtl="0" algn="l">
              <a:spcBef>
                <a:spcPts val="0"/>
              </a:spcBef>
              <a:spcAft>
                <a:spcPts val="0"/>
              </a:spcAft>
              <a:buNone/>
            </a:pPr>
            <a:r>
              <a:rPr lang="en">
                <a:solidFill>
                  <a:srgbClr val="9900FF"/>
                </a:solidFill>
              </a:rPr>
              <a:t>GROUP BY</a:t>
            </a:r>
            <a:r>
              <a:rPr lang="en">
                <a:solidFill>
                  <a:schemeClr val="dk1"/>
                </a:solidFill>
              </a:rPr>
              <a:t> Customer;</a:t>
            </a:r>
            <a:endParaRPr/>
          </a:p>
        </p:txBody>
      </p:sp>
      <p:cxnSp>
        <p:nvCxnSpPr>
          <p:cNvPr id="277" name="Google Shape;277;p34"/>
          <p:cNvCxnSpPr>
            <a:stCxn id="276" idx="2"/>
            <a:endCxn id="274" idx="0"/>
          </p:cNvCxnSpPr>
          <p:nvPr/>
        </p:nvCxnSpPr>
        <p:spPr>
          <a:xfrm>
            <a:off x="7451525" y="2109225"/>
            <a:ext cx="0" cy="305400"/>
          </a:xfrm>
          <a:prstGeom prst="straightConnector1">
            <a:avLst/>
          </a:prstGeom>
          <a:noFill/>
          <a:ln cap="flat" cmpd="sng" w="9525">
            <a:solidFill>
              <a:srgbClr val="9900FF"/>
            </a:solidFill>
            <a:prstDash val="solid"/>
            <a:round/>
            <a:headEnd len="med" w="med" type="oval"/>
            <a:tailEnd len="med" w="med" type="stealth"/>
          </a:ln>
        </p:spPr>
      </p:cxnSp>
      <p:sp>
        <p:nvSpPr>
          <p:cNvPr id="278" name="Google Shape;278;p34"/>
          <p:cNvSpPr txBox="1"/>
          <p:nvPr/>
        </p:nvSpPr>
        <p:spPr>
          <a:xfrm>
            <a:off x="440250" y="3126550"/>
            <a:ext cx="3829500" cy="802800"/>
          </a:xfrm>
          <a:prstGeom prst="rect">
            <a:avLst/>
          </a:prstGeom>
          <a:noFill/>
          <a:ln cap="flat" cmpd="sng" w="952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9900FF"/>
                </a:solidFill>
                <a:latin typeface="Open Sans"/>
                <a:ea typeface="Open Sans"/>
                <a:cs typeface="Open Sans"/>
                <a:sym typeface="Open Sans"/>
              </a:rPr>
              <a:t>SELECT</a:t>
            </a:r>
            <a:r>
              <a:rPr lang="en">
                <a:latin typeface="Open Sans"/>
                <a:ea typeface="Open Sans"/>
                <a:cs typeface="Open Sans"/>
                <a:sym typeface="Open Sans"/>
              </a:rPr>
              <a:t> Customer, SUM(Price) </a:t>
            </a:r>
            <a:r>
              <a:rPr lang="en">
                <a:solidFill>
                  <a:srgbClr val="9900FF"/>
                </a:solidFill>
                <a:latin typeface="Open Sans"/>
                <a:ea typeface="Open Sans"/>
                <a:cs typeface="Open Sans"/>
                <a:sym typeface="Open Sans"/>
              </a:rPr>
              <a:t>FROM</a:t>
            </a:r>
            <a:r>
              <a:rPr lang="en">
                <a:latin typeface="Open Sans"/>
                <a:ea typeface="Open Sans"/>
                <a:cs typeface="Open Sans"/>
                <a:sym typeface="Open Sans"/>
              </a:rPr>
              <a:t> orders</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rgbClr val="9900FF"/>
                </a:solidFill>
                <a:latin typeface="Open Sans"/>
                <a:ea typeface="Open Sans"/>
                <a:cs typeface="Open Sans"/>
                <a:sym typeface="Open Sans"/>
              </a:rPr>
              <a:t>GROUP BY</a:t>
            </a:r>
            <a:r>
              <a:rPr lang="en">
                <a:latin typeface="Open Sans"/>
                <a:ea typeface="Open Sans"/>
                <a:cs typeface="Open Sans"/>
                <a:sym typeface="Open Sans"/>
              </a:rPr>
              <a:t> Customer</a:t>
            </a:r>
            <a:endParaRPr>
              <a:latin typeface="Open Sans"/>
              <a:ea typeface="Open Sans"/>
              <a:cs typeface="Open Sans"/>
              <a:sym typeface="Open Sans"/>
            </a:endParaRPr>
          </a:p>
          <a:p>
            <a:pPr indent="0" lvl="0" marL="0" rtl="0" algn="l">
              <a:spcBef>
                <a:spcPts val="0"/>
              </a:spcBef>
              <a:spcAft>
                <a:spcPts val="0"/>
              </a:spcAft>
              <a:buNone/>
            </a:pPr>
            <a:r>
              <a:rPr lang="en">
                <a:solidFill>
                  <a:srgbClr val="9900FF"/>
                </a:solidFill>
                <a:latin typeface="Open Sans"/>
                <a:ea typeface="Open Sans"/>
                <a:cs typeface="Open Sans"/>
                <a:sym typeface="Open Sans"/>
              </a:rPr>
              <a:t>HAVING</a:t>
            </a:r>
            <a:r>
              <a:rPr lang="en">
                <a:latin typeface="Open Sans"/>
                <a:ea typeface="Open Sans"/>
                <a:cs typeface="Open Sans"/>
                <a:sym typeface="Open Sans"/>
              </a:rPr>
              <a:t> </a:t>
            </a:r>
            <a:r>
              <a:rPr lang="en">
                <a:solidFill>
                  <a:srgbClr val="990000"/>
                </a:solidFill>
                <a:latin typeface="Open Sans"/>
                <a:ea typeface="Open Sans"/>
                <a:cs typeface="Open Sans"/>
                <a:sym typeface="Open Sans"/>
              </a:rPr>
              <a:t>SUM</a:t>
            </a:r>
            <a:r>
              <a:rPr lang="en">
                <a:latin typeface="Open Sans"/>
                <a:ea typeface="Open Sans"/>
                <a:cs typeface="Open Sans"/>
                <a:sym typeface="Open Sans"/>
              </a:rPr>
              <a:t>(Price)&lt;</a:t>
            </a:r>
            <a:r>
              <a:rPr lang="en">
                <a:solidFill>
                  <a:srgbClr val="6AA84F"/>
                </a:solidFill>
                <a:latin typeface="Open Sans"/>
                <a:ea typeface="Open Sans"/>
                <a:cs typeface="Open Sans"/>
                <a:sym typeface="Open Sans"/>
              </a:rPr>
              <a:t>1000</a:t>
            </a:r>
            <a:r>
              <a:rPr lang="en">
                <a:latin typeface="Open Sans"/>
                <a:ea typeface="Open Sans"/>
                <a:cs typeface="Open Sans"/>
                <a:sym typeface="Open Sans"/>
              </a:rPr>
              <a:t>;</a:t>
            </a:r>
            <a:endParaRPr>
              <a:latin typeface="Open Sans"/>
              <a:ea typeface="Open Sans"/>
              <a:cs typeface="Open Sans"/>
              <a:sym typeface="Open Sans"/>
            </a:endParaRPr>
          </a:p>
        </p:txBody>
      </p:sp>
      <p:cxnSp>
        <p:nvCxnSpPr>
          <p:cNvPr id="279" name="Google Shape;279;p34"/>
          <p:cNvCxnSpPr>
            <a:stCxn id="274" idx="1"/>
            <a:endCxn id="278" idx="3"/>
          </p:cNvCxnSpPr>
          <p:nvPr/>
        </p:nvCxnSpPr>
        <p:spPr>
          <a:xfrm flipH="1">
            <a:off x="4269849" y="3079462"/>
            <a:ext cx="513600" cy="448500"/>
          </a:xfrm>
          <a:prstGeom prst="bentConnector3">
            <a:avLst>
              <a:gd fmla="val 50010" name="adj1"/>
            </a:avLst>
          </a:prstGeom>
          <a:noFill/>
          <a:ln cap="flat" cmpd="sng" w="9525">
            <a:solidFill>
              <a:srgbClr val="FF0000"/>
            </a:solidFill>
            <a:prstDash val="solid"/>
            <a:round/>
            <a:headEnd len="med" w="med" type="oval"/>
            <a:tailEnd len="med" w="med" type="stealth"/>
          </a:ln>
        </p:spPr>
      </p:cxnSp>
      <p:cxnSp>
        <p:nvCxnSpPr>
          <p:cNvPr id="280" name="Google Shape;280;p34"/>
          <p:cNvCxnSpPr>
            <a:stCxn id="278" idx="2"/>
            <a:endCxn id="275" idx="0"/>
          </p:cNvCxnSpPr>
          <p:nvPr/>
        </p:nvCxnSpPr>
        <p:spPr>
          <a:xfrm flipH="1" rot="-5400000">
            <a:off x="2399700" y="3884650"/>
            <a:ext cx="344100" cy="433500"/>
          </a:xfrm>
          <a:prstGeom prst="bentConnector3">
            <a:avLst>
              <a:gd fmla="val 49989" name="adj1"/>
            </a:avLst>
          </a:prstGeom>
          <a:noFill/>
          <a:ln cap="flat" cmpd="sng" w="9525">
            <a:solidFill>
              <a:srgbClr val="FF0000"/>
            </a:solidFill>
            <a:prstDash val="solid"/>
            <a:round/>
            <a:headEnd len="med" w="med" type="oval"/>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nvSpPr>
        <p:spPr>
          <a:xfrm>
            <a:off x="314550" y="455850"/>
            <a:ext cx="851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HAVING 是用來取代 WHERE 搭配聚合函數進行條件查詢的，因為 WHERE 不能與聚合函數一起使用，</a:t>
            </a:r>
            <a:r>
              <a:rPr lang="en"/>
              <a:t>在查詢過程中會有執行的順序 : from &gt; where &gt; group(+聚合函數) &gt; having &gt; order &gt; select</a:t>
            </a:r>
            <a:endParaRPr/>
          </a:p>
          <a:p>
            <a:pPr indent="0" lvl="0" marL="0" rtl="0" algn="l">
              <a:spcBef>
                <a:spcPts val="0"/>
              </a:spcBef>
              <a:spcAft>
                <a:spcPts val="0"/>
              </a:spcAft>
              <a:buNone/>
            </a:pPr>
            <a:r>
              <a:rPr lang="en"/>
              <a:t>可以看到 where 會比聚合函數先執行</a:t>
            </a:r>
            <a:endParaRPr/>
          </a:p>
        </p:txBody>
      </p:sp>
      <p:sp>
        <p:nvSpPr>
          <p:cNvPr id="286" name="Google Shape;286;p35"/>
          <p:cNvSpPr txBox="1"/>
          <p:nvPr/>
        </p:nvSpPr>
        <p:spPr>
          <a:xfrm>
            <a:off x="235850" y="1906750"/>
            <a:ext cx="6111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9900FF"/>
                </a:solidFill>
              </a:rPr>
              <a:t>select</a:t>
            </a:r>
            <a:r>
              <a:rPr lang="en" sz="1800"/>
              <a:t> sum(num) </a:t>
            </a:r>
            <a:r>
              <a:rPr lang="en" sz="1800">
                <a:solidFill>
                  <a:srgbClr val="9900FF"/>
                </a:solidFill>
              </a:rPr>
              <a:t>a</a:t>
            </a:r>
            <a:r>
              <a:rPr lang="en" sz="1800">
                <a:solidFill>
                  <a:srgbClr val="9900FF"/>
                </a:solidFill>
              </a:rPr>
              <a:t>s</a:t>
            </a:r>
            <a:r>
              <a:rPr lang="en" sz="1800"/>
              <a:t> price </a:t>
            </a:r>
            <a:r>
              <a:rPr lang="en" sz="1800">
                <a:solidFill>
                  <a:srgbClr val="9900FF"/>
                </a:solidFill>
              </a:rPr>
              <a:t>from</a:t>
            </a:r>
            <a:r>
              <a:rPr lang="en" sz="1800"/>
              <a:t> order </a:t>
            </a:r>
            <a:r>
              <a:rPr lang="en" sz="1800">
                <a:solidFill>
                  <a:srgbClr val="9900FF"/>
                </a:solidFill>
              </a:rPr>
              <a:t>where</a:t>
            </a:r>
            <a:r>
              <a:rPr lang="en" sz="1800"/>
              <a:t> id&gt;10;</a:t>
            </a:r>
            <a:endParaRPr sz="1800"/>
          </a:p>
          <a:p>
            <a:pPr indent="0" lvl="0" marL="0" rtl="0" algn="l">
              <a:spcBef>
                <a:spcPts val="0"/>
              </a:spcBef>
              <a:spcAft>
                <a:spcPts val="0"/>
              </a:spcAft>
              <a:buNone/>
            </a:pPr>
            <a:r>
              <a:rPr lang="en"/>
              <a:t>會先查出大於10的資料，再執行聚合函數</a:t>
            </a:r>
            <a:endParaRPr/>
          </a:p>
        </p:txBody>
      </p:sp>
      <p:sp>
        <p:nvSpPr>
          <p:cNvPr id="287" name="Google Shape;287;p35"/>
          <p:cNvSpPr txBox="1"/>
          <p:nvPr/>
        </p:nvSpPr>
        <p:spPr>
          <a:xfrm>
            <a:off x="235850" y="2866525"/>
            <a:ext cx="6695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9900FF"/>
                </a:solidFill>
              </a:rPr>
              <a:t>select </a:t>
            </a:r>
            <a:r>
              <a:rPr lang="en" sz="1800"/>
              <a:t>sum(num) </a:t>
            </a:r>
            <a:r>
              <a:rPr lang="en" sz="1800">
                <a:solidFill>
                  <a:srgbClr val="9900FF"/>
                </a:solidFill>
              </a:rPr>
              <a:t>as</a:t>
            </a:r>
            <a:r>
              <a:rPr lang="en" sz="1800"/>
              <a:t> price </a:t>
            </a:r>
            <a:r>
              <a:rPr lang="en" sz="1800">
                <a:solidFill>
                  <a:srgbClr val="9900FF"/>
                </a:solidFill>
              </a:rPr>
              <a:t>from</a:t>
            </a:r>
            <a:r>
              <a:rPr lang="en" sz="1800"/>
              <a:t> order </a:t>
            </a:r>
            <a:r>
              <a:rPr lang="en" sz="1800">
                <a:solidFill>
                  <a:srgbClr val="9900FF"/>
                </a:solidFill>
              </a:rPr>
              <a:t>where</a:t>
            </a:r>
            <a:r>
              <a:rPr lang="en" sz="1800"/>
              <a:t> sum(num)&gt;10;</a:t>
            </a:r>
            <a:endParaRPr sz="1800"/>
          </a:p>
          <a:p>
            <a:pPr indent="0" lvl="0" marL="0" rtl="0" algn="l">
              <a:spcBef>
                <a:spcPts val="0"/>
              </a:spcBef>
              <a:spcAft>
                <a:spcPts val="0"/>
              </a:spcAft>
              <a:buNone/>
            </a:pPr>
            <a:r>
              <a:rPr lang="en"/>
              <a:t>會報錯，因為where比sum先執行，在執行where時還沒有sum(num)</a:t>
            </a:r>
            <a:endParaRPr/>
          </a:p>
        </p:txBody>
      </p:sp>
      <p:sp>
        <p:nvSpPr>
          <p:cNvPr id="288" name="Google Shape;288;p35"/>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SQL語法-where &amp; having 差異</a:t>
            </a:r>
            <a:endParaRPr sz="2000">
              <a:latin typeface="Open Sans"/>
              <a:ea typeface="Open Sans"/>
              <a:cs typeface="Open Sans"/>
              <a:sym typeface="Open Sans"/>
            </a:endParaRPr>
          </a:p>
        </p:txBody>
      </p:sp>
      <p:sp>
        <p:nvSpPr>
          <p:cNvPr id="289" name="Google Shape;289;p35"/>
          <p:cNvSpPr txBox="1"/>
          <p:nvPr/>
        </p:nvSpPr>
        <p:spPr>
          <a:xfrm>
            <a:off x="350375" y="4081100"/>
            <a:ext cx="8254200" cy="7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所以如果是要針對Group By完的資料進行篩選的話還是要用Having</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SQL語法-join</a:t>
            </a:r>
            <a:endParaRPr sz="2000">
              <a:latin typeface="Open Sans"/>
              <a:ea typeface="Open Sans"/>
              <a:cs typeface="Open Sans"/>
              <a:sym typeface="Open Sans"/>
            </a:endParaRPr>
          </a:p>
        </p:txBody>
      </p:sp>
      <p:sp>
        <p:nvSpPr>
          <p:cNvPr id="295" name="Google Shape;295;p36"/>
          <p:cNvSpPr txBox="1"/>
          <p:nvPr/>
        </p:nvSpPr>
        <p:spPr>
          <a:xfrm>
            <a:off x="421200" y="1010750"/>
            <a:ext cx="830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SQL JOIN 是利用不同資料表之間欄位的關連性來結合多資料表的</a:t>
            </a:r>
            <a:r>
              <a:rPr lang="en"/>
              <a:t>查詢，</a:t>
            </a:r>
            <a:r>
              <a:rPr lang="en"/>
              <a:t>結合多個資料表而組成一個抽象的暫時性資料表</a:t>
            </a:r>
            <a:r>
              <a:rPr lang="en"/>
              <a:t>來提供</a:t>
            </a:r>
            <a:r>
              <a:rPr lang="en"/>
              <a:t>資料查詢，在原</a:t>
            </a:r>
            <a:r>
              <a:rPr lang="en"/>
              <a:t>本的</a:t>
            </a:r>
            <a:r>
              <a:rPr lang="en"/>
              <a:t>各資料表中的紀錄及結構皆不會因此連接查詢而改變。</a:t>
            </a:r>
            <a:endParaRPr/>
          </a:p>
        </p:txBody>
      </p:sp>
      <p:sp>
        <p:nvSpPr>
          <p:cNvPr id="296" name="Google Shape;296;p36"/>
          <p:cNvSpPr txBox="1"/>
          <p:nvPr/>
        </p:nvSpPr>
        <p:spPr>
          <a:xfrm>
            <a:off x="2049600" y="2571750"/>
            <a:ext cx="50448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INNER JOIN 內部連接</a:t>
            </a:r>
            <a:endParaRPr/>
          </a:p>
          <a:p>
            <a:pPr indent="-317500" lvl="0" marL="457200" rtl="0" algn="l">
              <a:lnSpc>
                <a:spcPct val="150000"/>
              </a:lnSpc>
              <a:spcBef>
                <a:spcPts val="0"/>
              </a:spcBef>
              <a:spcAft>
                <a:spcPts val="0"/>
              </a:spcAft>
              <a:buSzPts val="1400"/>
              <a:buChar char="●"/>
            </a:pPr>
            <a:r>
              <a:rPr lang="en"/>
              <a:t>LEFT (OUTER) JOIN 左外部連接</a:t>
            </a:r>
            <a:endParaRPr/>
          </a:p>
          <a:p>
            <a:pPr indent="-317500" lvl="0" marL="457200" rtl="0" algn="l">
              <a:lnSpc>
                <a:spcPct val="150000"/>
              </a:lnSpc>
              <a:spcBef>
                <a:spcPts val="0"/>
              </a:spcBef>
              <a:spcAft>
                <a:spcPts val="0"/>
              </a:spcAft>
              <a:buSzPts val="1400"/>
              <a:buChar char="●"/>
            </a:pPr>
            <a:r>
              <a:rPr lang="en"/>
              <a:t>RIGHT (OUTER) JOIN 右外部連接</a:t>
            </a:r>
            <a:endParaRPr/>
          </a:p>
          <a:p>
            <a:pPr indent="-317500" lvl="0" marL="457200" rtl="0" algn="l">
              <a:lnSpc>
                <a:spcPct val="150000"/>
              </a:lnSpc>
              <a:spcBef>
                <a:spcPts val="0"/>
              </a:spcBef>
              <a:spcAft>
                <a:spcPts val="0"/>
              </a:spcAft>
              <a:buSzPts val="1400"/>
              <a:buChar char="●"/>
            </a:pPr>
            <a:r>
              <a:rPr lang="en"/>
              <a:t>FULL (OUTER) JOIN 全部外部連接</a:t>
            </a:r>
            <a:endParaRPr/>
          </a:p>
          <a:p>
            <a:pPr indent="-317500" lvl="0" marL="457200" rtl="0" algn="l">
              <a:lnSpc>
                <a:spcPct val="150000"/>
              </a:lnSpc>
              <a:spcBef>
                <a:spcPts val="0"/>
              </a:spcBef>
              <a:spcAft>
                <a:spcPts val="0"/>
              </a:spcAft>
              <a:buSzPts val="1400"/>
              <a:buChar char="●"/>
            </a:pPr>
            <a:r>
              <a:rPr lang="en"/>
              <a:t>CROSS JOIN 交叉連接</a:t>
            </a:r>
            <a:endParaRPr/>
          </a:p>
          <a:p>
            <a:pPr indent="-317500" lvl="0" marL="457200" rtl="0" algn="l">
              <a:lnSpc>
                <a:spcPct val="150000"/>
              </a:lnSpc>
              <a:spcBef>
                <a:spcPts val="0"/>
              </a:spcBef>
              <a:spcAft>
                <a:spcPts val="0"/>
              </a:spcAft>
              <a:buSzPts val="1400"/>
              <a:buChar char="●"/>
            </a:pPr>
            <a:r>
              <a:rPr lang="en"/>
              <a:t>NATURAL JOIN 自然連接</a:t>
            </a:r>
            <a:endParaRPr/>
          </a:p>
        </p:txBody>
      </p:sp>
      <p:sp>
        <p:nvSpPr>
          <p:cNvPr id="297" name="Google Shape;297;p36"/>
          <p:cNvSpPr txBox="1"/>
          <p:nvPr/>
        </p:nvSpPr>
        <p:spPr>
          <a:xfrm>
            <a:off x="1552050" y="2091400"/>
            <a:ext cx="27291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JOIN查詢總共有6種</a:t>
            </a:r>
            <a:endParaRPr sz="20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SQL語法-inner join</a:t>
            </a:r>
            <a:endParaRPr sz="2000">
              <a:latin typeface="Open Sans"/>
              <a:ea typeface="Open Sans"/>
              <a:cs typeface="Open Sans"/>
              <a:sym typeface="Open Sans"/>
            </a:endParaRPr>
          </a:p>
        </p:txBody>
      </p:sp>
      <p:pic>
        <p:nvPicPr>
          <p:cNvPr id="303" name="Google Shape;303;p37"/>
          <p:cNvPicPr preferRelativeResize="0"/>
          <p:nvPr/>
        </p:nvPicPr>
        <p:blipFill>
          <a:blip r:embed="rId3">
            <a:alphaModFix/>
          </a:blip>
          <a:stretch>
            <a:fillRect/>
          </a:stretch>
        </p:blipFill>
        <p:spPr>
          <a:xfrm>
            <a:off x="4217775" y="736688"/>
            <a:ext cx="4735025" cy="1285100"/>
          </a:xfrm>
          <a:prstGeom prst="rect">
            <a:avLst/>
          </a:prstGeom>
          <a:noFill/>
          <a:ln>
            <a:noFill/>
          </a:ln>
        </p:spPr>
      </p:pic>
      <p:pic>
        <p:nvPicPr>
          <p:cNvPr id="304" name="Google Shape;304;p37"/>
          <p:cNvPicPr preferRelativeResize="0"/>
          <p:nvPr/>
        </p:nvPicPr>
        <p:blipFill>
          <a:blip r:embed="rId4">
            <a:alphaModFix/>
          </a:blip>
          <a:stretch>
            <a:fillRect/>
          </a:stretch>
        </p:blipFill>
        <p:spPr>
          <a:xfrm>
            <a:off x="253475" y="736700"/>
            <a:ext cx="3533400" cy="729525"/>
          </a:xfrm>
          <a:prstGeom prst="rect">
            <a:avLst/>
          </a:prstGeom>
          <a:noFill/>
          <a:ln>
            <a:noFill/>
          </a:ln>
        </p:spPr>
      </p:pic>
      <p:pic>
        <p:nvPicPr>
          <p:cNvPr id="305" name="Google Shape;305;p37"/>
          <p:cNvPicPr preferRelativeResize="0"/>
          <p:nvPr/>
        </p:nvPicPr>
        <p:blipFill>
          <a:blip r:embed="rId5">
            <a:alphaModFix/>
          </a:blip>
          <a:stretch>
            <a:fillRect/>
          </a:stretch>
        </p:blipFill>
        <p:spPr>
          <a:xfrm>
            <a:off x="253475" y="2571754"/>
            <a:ext cx="6251149" cy="2069425"/>
          </a:xfrm>
          <a:prstGeom prst="rect">
            <a:avLst/>
          </a:prstGeom>
          <a:noFill/>
          <a:ln>
            <a:noFill/>
          </a:ln>
        </p:spPr>
      </p:pic>
      <p:sp>
        <p:nvSpPr>
          <p:cNvPr id="306" name="Google Shape;306;p37"/>
          <p:cNvSpPr txBox="1"/>
          <p:nvPr/>
        </p:nvSpPr>
        <p:spPr>
          <a:xfrm>
            <a:off x="2504350" y="64950"/>
            <a:ext cx="612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INNER JOIN (內部連接) 是等值連接，必需指定等值連接的條件，查詢結果只會返回符合連接條件的資料</a:t>
            </a:r>
            <a:endParaRPr/>
          </a:p>
        </p:txBody>
      </p:sp>
      <p:sp>
        <p:nvSpPr>
          <p:cNvPr id="307" name="Google Shape;307;p37"/>
          <p:cNvSpPr txBox="1"/>
          <p:nvPr/>
        </p:nvSpPr>
        <p:spPr>
          <a:xfrm>
            <a:off x="253475" y="2171550"/>
            <a:ext cx="77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 </a:t>
            </a:r>
            <a:r>
              <a:rPr lang="en">
                <a:solidFill>
                  <a:srgbClr val="9900FF"/>
                </a:solidFill>
              </a:rPr>
              <a:t>from</a:t>
            </a:r>
            <a:r>
              <a:rPr lang="en"/>
              <a:t> "users" </a:t>
            </a:r>
            <a:r>
              <a:rPr lang="en">
                <a:solidFill>
                  <a:srgbClr val="9900FF"/>
                </a:solidFill>
              </a:rPr>
              <a:t>inner join</a:t>
            </a:r>
            <a:r>
              <a:rPr lang="en"/>
              <a:t> comment </a:t>
            </a:r>
            <a:r>
              <a:rPr lang="en">
                <a:solidFill>
                  <a:srgbClr val="9900FF"/>
                </a:solidFill>
              </a:rPr>
              <a:t>on</a:t>
            </a:r>
            <a:r>
              <a:rPr lang="en"/>
              <a:t> "users"."userID" = comment."userID"</a:t>
            </a:r>
            <a:endParaRPr/>
          </a:p>
        </p:txBody>
      </p:sp>
      <p:sp>
        <p:nvSpPr>
          <p:cNvPr id="308" name="Google Shape;308;p37"/>
          <p:cNvSpPr txBox="1"/>
          <p:nvPr/>
        </p:nvSpPr>
        <p:spPr>
          <a:xfrm>
            <a:off x="215625" y="4732475"/>
            <a:ext cx="80634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因為inner join只會返回符合連接條件的資料，所以comment表內userID = 5的資料不會被返回</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SQL語法-inner join</a:t>
            </a:r>
            <a:endParaRPr sz="2000">
              <a:latin typeface="Open Sans"/>
              <a:ea typeface="Open Sans"/>
              <a:cs typeface="Open Sans"/>
              <a:sym typeface="Open Sans"/>
            </a:endParaRPr>
          </a:p>
        </p:txBody>
      </p:sp>
      <p:sp>
        <p:nvSpPr>
          <p:cNvPr id="314" name="Google Shape;314;p38"/>
          <p:cNvSpPr txBox="1"/>
          <p:nvPr/>
        </p:nvSpPr>
        <p:spPr>
          <a:xfrm>
            <a:off x="2776125" y="368375"/>
            <a:ext cx="45372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也可以用來合併多個資料表，並選取需要的欄位就好</a:t>
            </a:r>
            <a:endParaRPr>
              <a:latin typeface="Open Sans"/>
              <a:ea typeface="Open Sans"/>
              <a:cs typeface="Open Sans"/>
              <a:sym typeface="Open Sans"/>
            </a:endParaRPr>
          </a:p>
        </p:txBody>
      </p:sp>
      <p:sp>
        <p:nvSpPr>
          <p:cNvPr id="315" name="Google Shape;315;p38"/>
          <p:cNvSpPr txBox="1"/>
          <p:nvPr/>
        </p:nvSpPr>
        <p:spPr>
          <a:xfrm>
            <a:off x="1162663" y="1089088"/>
            <a:ext cx="681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"username" , "restaurantName" , "commentText"</a:t>
            </a:r>
            <a:r>
              <a:rPr lang="en">
                <a:solidFill>
                  <a:srgbClr val="9900FF"/>
                </a:solidFill>
              </a:rPr>
              <a:t> </a:t>
            </a:r>
            <a:endParaRPr>
              <a:solidFill>
                <a:srgbClr val="9900FF"/>
              </a:solidFill>
            </a:endParaRPr>
          </a:p>
          <a:p>
            <a:pPr indent="0" lvl="0" marL="0" rtl="0" algn="l">
              <a:spcBef>
                <a:spcPts val="0"/>
              </a:spcBef>
              <a:spcAft>
                <a:spcPts val="0"/>
              </a:spcAft>
              <a:buNone/>
            </a:pPr>
            <a:r>
              <a:rPr lang="en">
                <a:solidFill>
                  <a:srgbClr val="9900FF"/>
                </a:solidFill>
              </a:rPr>
              <a:t>from</a:t>
            </a:r>
            <a:r>
              <a:rPr lang="en"/>
              <a:t> "users" </a:t>
            </a:r>
            <a:endParaRPr/>
          </a:p>
          <a:p>
            <a:pPr indent="0" lvl="0" marL="0" rtl="0" algn="l">
              <a:spcBef>
                <a:spcPts val="0"/>
              </a:spcBef>
              <a:spcAft>
                <a:spcPts val="0"/>
              </a:spcAft>
              <a:buNone/>
            </a:pPr>
            <a:r>
              <a:rPr lang="en">
                <a:solidFill>
                  <a:srgbClr val="9900FF"/>
                </a:solidFill>
              </a:rPr>
              <a:t>inner join</a:t>
            </a:r>
            <a:r>
              <a:rPr lang="en"/>
              <a:t> "comment" </a:t>
            </a:r>
            <a:r>
              <a:rPr lang="en">
                <a:solidFill>
                  <a:srgbClr val="9900FF"/>
                </a:solidFill>
              </a:rPr>
              <a:t>on </a:t>
            </a:r>
            <a:r>
              <a:rPr lang="en"/>
              <a:t>"users"."userID" = "comment"."userID" </a:t>
            </a:r>
            <a:endParaRPr/>
          </a:p>
          <a:p>
            <a:pPr indent="0" lvl="0" marL="0" rtl="0" algn="l">
              <a:spcBef>
                <a:spcPts val="0"/>
              </a:spcBef>
              <a:spcAft>
                <a:spcPts val="0"/>
              </a:spcAft>
              <a:buNone/>
            </a:pPr>
            <a:r>
              <a:rPr lang="en">
                <a:solidFill>
                  <a:srgbClr val="9900FF"/>
                </a:solidFill>
              </a:rPr>
              <a:t>inner join</a:t>
            </a:r>
            <a:r>
              <a:rPr lang="en"/>
              <a:t> "restaurant" </a:t>
            </a:r>
            <a:r>
              <a:rPr lang="en">
                <a:solidFill>
                  <a:srgbClr val="9900FF"/>
                </a:solidFill>
              </a:rPr>
              <a:t>on</a:t>
            </a:r>
            <a:r>
              <a:rPr lang="en"/>
              <a:t> "comment"."restaurantID" = "restaurant"."restaurantID"</a:t>
            </a:r>
            <a:endParaRPr/>
          </a:p>
        </p:txBody>
      </p:sp>
      <p:pic>
        <p:nvPicPr>
          <p:cNvPr id="316" name="Google Shape;316;p38"/>
          <p:cNvPicPr preferRelativeResize="0"/>
          <p:nvPr/>
        </p:nvPicPr>
        <p:blipFill>
          <a:blip r:embed="rId3">
            <a:alphaModFix/>
          </a:blip>
          <a:stretch>
            <a:fillRect/>
          </a:stretch>
        </p:blipFill>
        <p:spPr>
          <a:xfrm>
            <a:off x="1757363" y="2679175"/>
            <a:ext cx="5629275" cy="1371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SQL語法-left join</a:t>
            </a:r>
            <a:endParaRPr sz="2000">
              <a:latin typeface="Open Sans"/>
              <a:ea typeface="Open Sans"/>
              <a:cs typeface="Open Sans"/>
              <a:sym typeface="Open Sans"/>
            </a:endParaRPr>
          </a:p>
        </p:txBody>
      </p:sp>
      <p:pic>
        <p:nvPicPr>
          <p:cNvPr id="322" name="Google Shape;322;p39"/>
          <p:cNvPicPr preferRelativeResize="0"/>
          <p:nvPr/>
        </p:nvPicPr>
        <p:blipFill>
          <a:blip r:embed="rId3">
            <a:alphaModFix/>
          </a:blip>
          <a:stretch>
            <a:fillRect/>
          </a:stretch>
        </p:blipFill>
        <p:spPr>
          <a:xfrm>
            <a:off x="152400" y="3348450"/>
            <a:ext cx="8839199" cy="1424046"/>
          </a:xfrm>
          <a:prstGeom prst="rect">
            <a:avLst/>
          </a:prstGeom>
          <a:noFill/>
          <a:ln>
            <a:noFill/>
          </a:ln>
        </p:spPr>
      </p:pic>
      <p:sp>
        <p:nvSpPr>
          <p:cNvPr id="323" name="Google Shape;323;p39"/>
          <p:cNvSpPr txBox="1"/>
          <p:nvPr/>
        </p:nvSpPr>
        <p:spPr>
          <a:xfrm>
            <a:off x="426725" y="718900"/>
            <a:ext cx="845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LEFT JOIN 可以用來建立左外部連接，查詢的 SQL 敘述句 LEFT JOIN 左側資料表 (users) 的所有記錄都會加入到查詢結果中，即使右側資料表 (table_name2) 中的連接欄位沒有符合的值也一樣</a:t>
            </a:r>
            <a:endParaRPr/>
          </a:p>
        </p:txBody>
      </p:sp>
      <p:sp>
        <p:nvSpPr>
          <p:cNvPr id="324" name="Google Shape;324;p39"/>
          <p:cNvSpPr txBox="1"/>
          <p:nvPr/>
        </p:nvSpPr>
        <p:spPr>
          <a:xfrm>
            <a:off x="836775" y="2773900"/>
            <a:ext cx="70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 </a:t>
            </a:r>
            <a:r>
              <a:rPr lang="en">
                <a:solidFill>
                  <a:srgbClr val="9900FF"/>
                </a:solidFill>
              </a:rPr>
              <a:t>from</a:t>
            </a:r>
            <a:r>
              <a:rPr lang="en"/>
              <a:t> "users" </a:t>
            </a:r>
            <a:r>
              <a:rPr lang="en">
                <a:solidFill>
                  <a:srgbClr val="9900FF"/>
                </a:solidFill>
              </a:rPr>
              <a:t>left join</a:t>
            </a:r>
            <a:r>
              <a:rPr lang="en"/>
              <a:t> "comment" </a:t>
            </a:r>
            <a:r>
              <a:rPr lang="en">
                <a:solidFill>
                  <a:srgbClr val="9900FF"/>
                </a:solidFill>
              </a:rPr>
              <a:t>on</a:t>
            </a:r>
            <a:r>
              <a:rPr lang="en"/>
              <a:t> "users"."userID" = "comment"."userID" </a:t>
            </a:r>
            <a:endParaRPr/>
          </a:p>
        </p:txBody>
      </p:sp>
      <p:pic>
        <p:nvPicPr>
          <p:cNvPr id="325" name="Google Shape;325;p39"/>
          <p:cNvPicPr preferRelativeResize="0"/>
          <p:nvPr/>
        </p:nvPicPr>
        <p:blipFill>
          <a:blip r:embed="rId4">
            <a:alphaModFix/>
          </a:blip>
          <a:stretch>
            <a:fillRect/>
          </a:stretch>
        </p:blipFill>
        <p:spPr>
          <a:xfrm>
            <a:off x="6411275" y="1382200"/>
            <a:ext cx="1676850" cy="134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SQL語法-right join</a:t>
            </a:r>
            <a:endParaRPr sz="2000">
              <a:latin typeface="Open Sans"/>
              <a:ea typeface="Open Sans"/>
              <a:cs typeface="Open Sans"/>
              <a:sym typeface="Open Sans"/>
            </a:endParaRPr>
          </a:p>
        </p:txBody>
      </p:sp>
      <p:sp>
        <p:nvSpPr>
          <p:cNvPr id="331" name="Google Shape;331;p40"/>
          <p:cNvSpPr txBox="1"/>
          <p:nvPr/>
        </p:nvSpPr>
        <p:spPr>
          <a:xfrm>
            <a:off x="471675" y="651350"/>
            <a:ext cx="845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相對於 LEFT JOIN，RIGHT JOIN 可以用來建立右外部連接，查詢的 SQL 敘述句 RIGHT JOIN 右側資料表 (comment) 的所有記錄都會加入到查詢結果中，即使左側資料表 (users) 中的連接欄位沒有符合的值也一樣</a:t>
            </a:r>
            <a:endParaRPr/>
          </a:p>
        </p:txBody>
      </p:sp>
      <p:sp>
        <p:nvSpPr>
          <p:cNvPr id="332" name="Google Shape;332;p40"/>
          <p:cNvSpPr txBox="1"/>
          <p:nvPr/>
        </p:nvSpPr>
        <p:spPr>
          <a:xfrm>
            <a:off x="1038900" y="2733200"/>
            <a:ext cx="70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 </a:t>
            </a:r>
            <a:r>
              <a:rPr lang="en">
                <a:solidFill>
                  <a:srgbClr val="9900FF"/>
                </a:solidFill>
              </a:rPr>
              <a:t>from</a:t>
            </a:r>
            <a:r>
              <a:rPr lang="en"/>
              <a:t> "users" </a:t>
            </a:r>
            <a:r>
              <a:rPr lang="en">
                <a:solidFill>
                  <a:srgbClr val="9900FF"/>
                </a:solidFill>
              </a:rPr>
              <a:t>right</a:t>
            </a:r>
            <a:r>
              <a:rPr lang="en">
                <a:solidFill>
                  <a:srgbClr val="9900FF"/>
                </a:solidFill>
              </a:rPr>
              <a:t> join</a:t>
            </a:r>
            <a:r>
              <a:rPr lang="en"/>
              <a:t> "comment" </a:t>
            </a:r>
            <a:r>
              <a:rPr lang="en">
                <a:solidFill>
                  <a:srgbClr val="9900FF"/>
                </a:solidFill>
              </a:rPr>
              <a:t>on</a:t>
            </a:r>
            <a:r>
              <a:rPr lang="en"/>
              <a:t> "users"."userID" = "comment"."userID" </a:t>
            </a:r>
            <a:endParaRPr/>
          </a:p>
        </p:txBody>
      </p:sp>
      <p:pic>
        <p:nvPicPr>
          <p:cNvPr id="333" name="Google Shape;333;p40"/>
          <p:cNvPicPr preferRelativeResize="0"/>
          <p:nvPr/>
        </p:nvPicPr>
        <p:blipFill>
          <a:blip r:embed="rId3">
            <a:alphaModFix/>
          </a:blip>
          <a:stretch>
            <a:fillRect/>
          </a:stretch>
        </p:blipFill>
        <p:spPr>
          <a:xfrm>
            <a:off x="129075" y="3133388"/>
            <a:ext cx="9143999" cy="1751724"/>
          </a:xfrm>
          <a:prstGeom prst="rect">
            <a:avLst/>
          </a:prstGeom>
          <a:noFill/>
          <a:ln>
            <a:noFill/>
          </a:ln>
        </p:spPr>
      </p:pic>
      <p:pic>
        <p:nvPicPr>
          <p:cNvPr id="334" name="Google Shape;334;p40"/>
          <p:cNvPicPr preferRelativeResize="0"/>
          <p:nvPr/>
        </p:nvPicPr>
        <p:blipFill>
          <a:blip r:embed="rId4">
            <a:alphaModFix/>
          </a:blip>
          <a:stretch>
            <a:fillRect/>
          </a:stretch>
        </p:blipFill>
        <p:spPr>
          <a:xfrm>
            <a:off x="6528522" y="1362117"/>
            <a:ext cx="1733800" cy="13710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SQL語法-Full join</a:t>
            </a:r>
            <a:endParaRPr sz="2000">
              <a:latin typeface="Open Sans"/>
              <a:ea typeface="Open Sans"/>
              <a:cs typeface="Open Sans"/>
              <a:sym typeface="Open Sans"/>
            </a:endParaRPr>
          </a:p>
        </p:txBody>
      </p:sp>
      <p:sp>
        <p:nvSpPr>
          <p:cNvPr id="340" name="Google Shape;340;p41"/>
          <p:cNvSpPr txBox="1"/>
          <p:nvPr/>
        </p:nvSpPr>
        <p:spPr>
          <a:xfrm>
            <a:off x="403500" y="718725"/>
            <a:ext cx="833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FULL JOIN 即為 LEFT JOIN 與 RIGHT JOIN 的聯集，它會返回左右資料表中所有的紀錄，不論是否符合連接條件</a:t>
            </a:r>
            <a:endParaRPr/>
          </a:p>
        </p:txBody>
      </p:sp>
      <p:pic>
        <p:nvPicPr>
          <p:cNvPr id="341" name="Google Shape;341;p41"/>
          <p:cNvPicPr preferRelativeResize="0"/>
          <p:nvPr/>
        </p:nvPicPr>
        <p:blipFill>
          <a:blip r:embed="rId3">
            <a:alphaModFix/>
          </a:blip>
          <a:stretch>
            <a:fillRect/>
          </a:stretch>
        </p:blipFill>
        <p:spPr>
          <a:xfrm>
            <a:off x="6701750" y="1260412"/>
            <a:ext cx="1633425" cy="1299475"/>
          </a:xfrm>
          <a:prstGeom prst="rect">
            <a:avLst/>
          </a:prstGeom>
          <a:noFill/>
          <a:ln>
            <a:noFill/>
          </a:ln>
        </p:spPr>
      </p:pic>
      <p:sp>
        <p:nvSpPr>
          <p:cNvPr id="342" name="Google Shape;342;p41"/>
          <p:cNvSpPr txBox="1"/>
          <p:nvPr/>
        </p:nvSpPr>
        <p:spPr>
          <a:xfrm>
            <a:off x="1038900" y="2721825"/>
            <a:ext cx="70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 </a:t>
            </a:r>
            <a:r>
              <a:rPr lang="en">
                <a:solidFill>
                  <a:srgbClr val="9900FF"/>
                </a:solidFill>
              </a:rPr>
              <a:t>from</a:t>
            </a:r>
            <a:r>
              <a:rPr lang="en"/>
              <a:t> "users" </a:t>
            </a:r>
            <a:r>
              <a:rPr lang="en">
                <a:solidFill>
                  <a:srgbClr val="9900FF"/>
                </a:solidFill>
              </a:rPr>
              <a:t>full</a:t>
            </a:r>
            <a:r>
              <a:rPr lang="en">
                <a:solidFill>
                  <a:srgbClr val="9900FF"/>
                </a:solidFill>
              </a:rPr>
              <a:t> join</a:t>
            </a:r>
            <a:r>
              <a:rPr lang="en"/>
              <a:t> "comment" </a:t>
            </a:r>
            <a:r>
              <a:rPr lang="en">
                <a:solidFill>
                  <a:srgbClr val="9900FF"/>
                </a:solidFill>
              </a:rPr>
              <a:t>on</a:t>
            </a:r>
            <a:r>
              <a:rPr lang="en"/>
              <a:t> "users"."userID" = "comment"."userID" </a:t>
            </a:r>
            <a:endParaRPr/>
          </a:p>
        </p:txBody>
      </p:sp>
      <p:pic>
        <p:nvPicPr>
          <p:cNvPr id="343" name="Google Shape;343;p41"/>
          <p:cNvPicPr preferRelativeResize="0"/>
          <p:nvPr/>
        </p:nvPicPr>
        <p:blipFill>
          <a:blip r:embed="rId4">
            <a:alphaModFix/>
          </a:blip>
          <a:stretch>
            <a:fillRect/>
          </a:stretch>
        </p:blipFill>
        <p:spPr>
          <a:xfrm>
            <a:off x="152400" y="3341825"/>
            <a:ext cx="8839199" cy="15835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20175" y="30800"/>
            <a:ext cx="17112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RDBMS vs  NoSQL</a:t>
            </a:r>
            <a:endParaRPr>
              <a:latin typeface="Open Sans"/>
              <a:ea typeface="Open Sans"/>
              <a:cs typeface="Open Sans"/>
              <a:sym typeface="Open Sans"/>
            </a:endParaRPr>
          </a:p>
        </p:txBody>
      </p:sp>
      <p:sp>
        <p:nvSpPr>
          <p:cNvPr id="74" name="Google Shape;74;p15"/>
          <p:cNvSpPr txBox="1"/>
          <p:nvPr/>
        </p:nvSpPr>
        <p:spPr>
          <a:xfrm>
            <a:off x="928425" y="719150"/>
            <a:ext cx="2572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關聯式資料庫(RDBMS)</a:t>
            </a:r>
            <a:endParaRPr sz="1800">
              <a:latin typeface="Open Sans"/>
              <a:ea typeface="Open Sans"/>
              <a:cs typeface="Open Sans"/>
              <a:sym typeface="Open Sans"/>
            </a:endParaRPr>
          </a:p>
        </p:txBody>
      </p:sp>
      <p:sp>
        <p:nvSpPr>
          <p:cNvPr id="75" name="Google Shape;75;p15"/>
          <p:cNvSpPr txBox="1"/>
          <p:nvPr/>
        </p:nvSpPr>
        <p:spPr>
          <a:xfrm>
            <a:off x="5410050" y="719150"/>
            <a:ext cx="27972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非</a:t>
            </a:r>
            <a:r>
              <a:rPr lang="en" sz="1800">
                <a:latin typeface="Open Sans"/>
                <a:ea typeface="Open Sans"/>
                <a:cs typeface="Open Sans"/>
                <a:sym typeface="Open Sans"/>
              </a:rPr>
              <a:t>關聯式資料庫(NoSQL)</a:t>
            </a:r>
            <a:endParaRPr sz="1800">
              <a:latin typeface="Open Sans"/>
              <a:ea typeface="Open Sans"/>
              <a:cs typeface="Open Sans"/>
              <a:sym typeface="Open Sans"/>
            </a:endParaRPr>
          </a:p>
        </p:txBody>
      </p:sp>
      <p:sp>
        <p:nvSpPr>
          <p:cNvPr id="76" name="Google Shape;76;p15"/>
          <p:cNvSpPr txBox="1"/>
          <p:nvPr/>
        </p:nvSpPr>
        <p:spPr>
          <a:xfrm>
            <a:off x="58450" y="1407500"/>
            <a:ext cx="4512900" cy="350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latin typeface="Open Sans"/>
                <a:ea typeface="Open Sans"/>
                <a:cs typeface="Open Sans"/>
                <a:sym typeface="Open Sans"/>
              </a:rPr>
              <a:t>由資料表(Table)組成，其中會有</a:t>
            </a:r>
            <a:r>
              <a:rPr lang="en" sz="1500">
                <a:solidFill>
                  <a:srgbClr val="242424"/>
                </a:solidFill>
                <a:highlight>
                  <a:srgbClr val="FFFFFF"/>
                </a:highlight>
                <a:latin typeface="Georgia"/>
                <a:ea typeface="Georgia"/>
                <a:cs typeface="Georgia"/>
                <a:sym typeface="Georgia"/>
              </a:rPr>
              <a:t>column(欄位名)</a:t>
            </a:r>
            <a:r>
              <a:rPr lang="en">
                <a:latin typeface="Open Sans"/>
                <a:ea typeface="Open Sans"/>
                <a:cs typeface="Open Sans"/>
                <a:sym typeface="Open Sans"/>
              </a:rPr>
              <a:t> </a:t>
            </a:r>
            <a:r>
              <a:rPr lang="en">
                <a:latin typeface="Open Sans"/>
                <a:ea typeface="Open Sans"/>
                <a:cs typeface="Open Sans"/>
                <a:sym typeface="Open Sans"/>
              </a:rPr>
              <a:t>+ </a:t>
            </a:r>
            <a:r>
              <a:rPr lang="en">
                <a:latin typeface="Open Sans"/>
                <a:ea typeface="Open Sans"/>
                <a:cs typeface="Open Sans"/>
                <a:sym typeface="Open Sans"/>
              </a:rPr>
              <a:t>row(資料)</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結構(Schema) 必須先定義好，並且只接受同樣格式資料的插入與修改。</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可以使用 合併(JOIN) 來連結多個資料表，做較複雜的查詢</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使用 SQL(Structured Querying Language) 來管理及查詢資料</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77" name="Google Shape;77;p15"/>
          <p:cNvSpPr txBox="1"/>
          <p:nvPr/>
        </p:nvSpPr>
        <p:spPr>
          <a:xfrm>
            <a:off x="4572000" y="1407500"/>
            <a:ext cx="4473300" cy="331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資料庫由 collection 組成，概念就像是關聯式資料庫中的Table</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collection 中每筆資料為一份 document，概念就像是關聯式資料庫中的row，document 中的資料格式不需一致</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SQL語法-Cross join</a:t>
            </a:r>
            <a:endParaRPr sz="2000">
              <a:latin typeface="Open Sans"/>
              <a:ea typeface="Open Sans"/>
              <a:cs typeface="Open Sans"/>
              <a:sym typeface="Open Sans"/>
            </a:endParaRPr>
          </a:p>
        </p:txBody>
      </p:sp>
      <p:sp>
        <p:nvSpPr>
          <p:cNvPr id="349" name="Google Shape;349;p42"/>
          <p:cNvSpPr txBox="1"/>
          <p:nvPr/>
        </p:nvSpPr>
        <p:spPr>
          <a:xfrm>
            <a:off x="393075" y="545700"/>
            <a:ext cx="789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交叉連接是兩個資料表間的笛卡兒乘積 (Cartesian product)，兩個資料表在結合的時候，不指定任何條件，</a:t>
            </a:r>
            <a:r>
              <a:rPr lang="en"/>
              <a:t>直接</a:t>
            </a:r>
            <a:r>
              <a:rPr lang="en"/>
              <a:t>將兩個資料表中所有的可能排列組合出來，</a:t>
            </a:r>
            <a:r>
              <a:rPr lang="en"/>
              <a:t>範例的</a:t>
            </a:r>
            <a:r>
              <a:rPr lang="en"/>
              <a:t> CROSS JOIN 出來的結果資料列數為 users</a:t>
            </a:r>
            <a:r>
              <a:rPr lang="en"/>
              <a:t>總共</a:t>
            </a:r>
            <a:r>
              <a:rPr lang="en"/>
              <a:t>2筆 × comment</a:t>
            </a:r>
            <a:r>
              <a:rPr lang="en"/>
              <a:t>總共</a:t>
            </a:r>
            <a:r>
              <a:rPr lang="en"/>
              <a:t>5筆 = 10 筆</a:t>
            </a:r>
            <a:endParaRPr/>
          </a:p>
        </p:txBody>
      </p:sp>
      <p:pic>
        <p:nvPicPr>
          <p:cNvPr id="350" name="Google Shape;350;p42"/>
          <p:cNvPicPr preferRelativeResize="0"/>
          <p:nvPr/>
        </p:nvPicPr>
        <p:blipFill>
          <a:blip r:embed="rId3">
            <a:alphaModFix/>
          </a:blip>
          <a:stretch>
            <a:fillRect/>
          </a:stretch>
        </p:blipFill>
        <p:spPr>
          <a:xfrm>
            <a:off x="152400" y="3011825"/>
            <a:ext cx="8839201" cy="2070518"/>
          </a:xfrm>
          <a:prstGeom prst="rect">
            <a:avLst/>
          </a:prstGeom>
          <a:noFill/>
          <a:ln>
            <a:noFill/>
          </a:ln>
        </p:spPr>
      </p:pic>
      <p:sp>
        <p:nvSpPr>
          <p:cNvPr id="351" name="Google Shape;351;p42"/>
          <p:cNvSpPr txBox="1"/>
          <p:nvPr/>
        </p:nvSpPr>
        <p:spPr>
          <a:xfrm>
            <a:off x="2319075" y="1578663"/>
            <a:ext cx="40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 </a:t>
            </a:r>
            <a:r>
              <a:rPr lang="en">
                <a:solidFill>
                  <a:srgbClr val="9900FF"/>
                </a:solidFill>
              </a:rPr>
              <a:t>from </a:t>
            </a:r>
            <a:r>
              <a:rPr lang="en"/>
              <a:t>"users" </a:t>
            </a:r>
            <a:r>
              <a:rPr lang="en">
                <a:solidFill>
                  <a:srgbClr val="9900FF"/>
                </a:solidFill>
              </a:rPr>
              <a:t>cross join</a:t>
            </a:r>
            <a:r>
              <a:rPr lang="en"/>
              <a:t> "comment" </a:t>
            </a:r>
            <a:endParaRPr/>
          </a:p>
        </p:txBody>
      </p:sp>
      <p:sp>
        <p:nvSpPr>
          <p:cNvPr id="352" name="Google Shape;352;p42"/>
          <p:cNvSpPr txBox="1"/>
          <p:nvPr/>
        </p:nvSpPr>
        <p:spPr>
          <a:xfrm>
            <a:off x="2319075" y="1994300"/>
            <a:ext cx="40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 </a:t>
            </a:r>
            <a:r>
              <a:rPr lang="en">
                <a:solidFill>
                  <a:srgbClr val="9900FF"/>
                </a:solidFill>
              </a:rPr>
              <a:t>from </a:t>
            </a:r>
            <a:r>
              <a:rPr lang="en"/>
              <a:t>"users" </a:t>
            </a:r>
            <a:r>
              <a:rPr lang="en">
                <a:solidFill>
                  <a:srgbClr val="9900FF"/>
                </a:solidFill>
              </a:rPr>
              <a:t>join</a:t>
            </a:r>
            <a:r>
              <a:rPr lang="en"/>
              <a:t> "comment" </a:t>
            </a:r>
            <a:endParaRPr/>
          </a:p>
        </p:txBody>
      </p:sp>
      <p:sp>
        <p:nvSpPr>
          <p:cNvPr id="353" name="Google Shape;353;p42"/>
          <p:cNvSpPr txBox="1"/>
          <p:nvPr/>
        </p:nvSpPr>
        <p:spPr>
          <a:xfrm>
            <a:off x="2319075" y="2445713"/>
            <a:ext cx="40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t> * </a:t>
            </a:r>
            <a:r>
              <a:rPr lang="en">
                <a:solidFill>
                  <a:srgbClr val="9900FF"/>
                </a:solidFill>
              </a:rPr>
              <a:t>from </a:t>
            </a:r>
            <a:r>
              <a:rPr lang="en"/>
              <a:t>"users" </a:t>
            </a:r>
            <a:r>
              <a:rPr lang="en">
                <a:solidFill>
                  <a:srgbClr val="9900FF"/>
                </a:solidFill>
              </a:rPr>
              <a:t>,</a:t>
            </a:r>
            <a:r>
              <a:rPr lang="en"/>
              <a:t> "comment" </a:t>
            </a:r>
            <a:endParaRPr/>
          </a:p>
        </p:txBody>
      </p:sp>
      <p:sp>
        <p:nvSpPr>
          <p:cNvPr id="354" name="Google Shape;354;p42"/>
          <p:cNvSpPr txBox="1"/>
          <p:nvPr/>
        </p:nvSpPr>
        <p:spPr>
          <a:xfrm>
            <a:off x="608700" y="1994300"/>
            <a:ext cx="2133900" cy="6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三種寫法都可以</a:t>
            </a: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SQL語法-Natural join</a:t>
            </a:r>
            <a:endParaRPr sz="2000">
              <a:latin typeface="Open Sans"/>
              <a:ea typeface="Open Sans"/>
              <a:cs typeface="Open Sans"/>
              <a:sym typeface="Open Sans"/>
            </a:endParaRPr>
          </a:p>
        </p:txBody>
      </p:sp>
      <p:sp>
        <p:nvSpPr>
          <p:cNvPr id="360" name="Google Shape;360;p43"/>
          <p:cNvSpPr txBox="1"/>
          <p:nvPr/>
        </p:nvSpPr>
        <p:spPr>
          <a:xfrm>
            <a:off x="343800" y="644625"/>
            <a:ext cx="84564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Natural join是用兩個表中列名稱相同的列來進行連接，不需要指定連接條件，看起來SQL會更簡潔，但因為沒有辦法控制連接條件所以不確定因素很多</a:t>
            </a:r>
            <a:endParaRPr>
              <a:latin typeface="Open Sans"/>
              <a:ea typeface="Open Sans"/>
              <a:cs typeface="Open Sans"/>
              <a:sym typeface="Open Sans"/>
            </a:endParaRPr>
          </a:p>
        </p:txBody>
      </p:sp>
      <p:pic>
        <p:nvPicPr>
          <p:cNvPr id="361" name="Google Shape;361;p43"/>
          <p:cNvPicPr preferRelativeResize="0"/>
          <p:nvPr/>
        </p:nvPicPr>
        <p:blipFill>
          <a:blip r:embed="rId3">
            <a:alphaModFix/>
          </a:blip>
          <a:stretch>
            <a:fillRect/>
          </a:stretch>
        </p:blipFill>
        <p:spPr>
          <a:xfrm>
            <a:off x="152400" y="2414800"/>
            <a:ext cx="8839200" cy="1264033"/>
          </a:xfrm>
          <a:prstGeom prst="rect">
            <a:avLst/>
          </a:prstGeom>
          <a:noFill/>
          <a:ln>
            <a:noFill/>
          </a:ln>
        </p:spPr>
      </p:pic>
      <p:sp>
        <p:nvSpPr>
          <p:cNvPr id="362" name="Google Shape;362;p43"/>
          <p:cNvSpPr txBox="1"/>
          <p:nvPr/>
        </p:nvSpPr>
        <p:spPr>
          <a:xfrm>
            <a:off x="2717850" y="1591938"/>
            <a:ext cx="37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select</a:t>
            </a:r>
            <a:r>
              <a:rPr lang="en">
                <a:solidFill>
                  <a:schemeClr val="dk1"/>
                </a:solidFill>
              </a:rPr>
              <a:t> * </a:t>
            </a:r>
            <a:r>
              <a:rPr lang="en">
                <a:solidFill>
                  <a:srgbClr val="9900FF"/>
                </a:solidFill>
              </a:rPr>
              <a:t>from </a:t>
            </a:r>
            <a:r>
              <a:rPr lang="en">
                <a:solidFill>
                  <a:schemeClr val="dk1"/>
                </a:solidFill>
              </a:rPr>
              <a:t>"users" </a:t>
            </a:r>
            <a:r>
              <a:rPr lang="en">
                <a:solidFill>
                  <a:srgbClr val="9900FF"/>
                </a:solidFill>
              </a:rPr>
              <a:t>natural </a:t>
            </a:r>
            <a:r>
              <a:rPr lang="en">
                <a:solidFill>
                  <a:srgbClr val="9900FF"/>
                </a:solidFill>
              </a:rPr>
              <a:t>join</a:t>
            </a:r>
            <a:r>
              <a:rPr lang="en">
                <a:solidFill>
                  <a:schemeClr val="dk1"/>
                </a:solidFill>
              </a:rPr>
              <a:t> "comment" </a:t>
            </a:r>
            <a:endParaRPr/>
          </a:p>
        </p:txBody>
      </p:sp>
      <p:sp>
        <p:nvSpPr>
          <p:cNvPr id="363" name="Google Shape;363;p43"/>
          <p:cNvSpPr txBox="1"/>
          <p:nvPr/>
        </p:nvSpPr>
        <p:spPr>
          <a:xfrm>
            <a:off x="1306350" y="3966701"/>
            <a:ext cx="653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查詢結果就跟一開始的</a:t>
            </a:r>
            <a:endParaRPr>
              <a:solidFill>
                <a:schemeClr val="dk1"/>
              </a:solidFill>
            </a:endParaRPr>
          </a:p>
          <a:p>
            <a:pPr indent="0" lvl="0" marL="0" rtl="0" algn="l">
              <a:spcBef>
                <a:spcPts val="0"/>
              </a:spcBef>
              <a:spcAft>
                <a:spcPts val="0"/>
              </a:spcAft>
              <a:buNone/>
            </a:pPr>
            <a:r>
              <a:rPr lang="en">
                <a:solidFill>
                  <a:srgbClr val="9900FF"/>
                </a:solidFill>
              </a:rPr>
              <a:t>select</a:t>
            </a:r>
            <a:r>
              <a:rPr lang="en"/>
              <a:t> * </a:t>
            </a:r>
            <a:r>
              <a:rPr lang="en">
                <a:solidFill>
                  <a:srgbClr val="9900FF"/>
                </a:solidFill>
              </a:rPr>
              <a:t>from</a:t>
            </a:r>
            <a:r>
              <a:rPr lang="en"/>
              <a:t> "users" </a:t>
            </a:r>
            <a:r>
              <a:rPr lang="en">
                <a:solidFill>
                  <a:srgbClr val="9900FF"/>
                </a:solidFill>
              </a:rPr>
              <a:t>inner join</a:t>
            </a:r>
            <a:r>
              <a:rPr lang="en"/>
              <a:t> comment </a:t>
            </a:r>
            <a:r>
              <a:rPr lang="en">
                <a:solidFill>
                  <a:srgbClr val="9900FF"/>
                </a:solidFill>
              </a:rPr>
              <a:t>on</a:t>
            </a:r>
            <a:r>
              <a:rPr lang="en"/>
              <a:t> "users"."userID" = comment."userID"</a:t>
            </a:r>
            <a:endParaRPr/>
          </a:p>
          <a:p>
            <a:pPr indent="0" lvl="0" marL="0" rtl="0" algn="l">
              <a:spcBef>
                <a:spcPts val="0"/>
              </a:spcBef>
              <a:spcAft>
                <a:spcPts val="0"/>
              </a:spcAft>
              <a:buNone/>
            </a:pPr>
            <a:r>
              <a:rPr lang="en"/>
              <a:t>一</a:t>
            </a:r>
            <a:r>
              <a:rPr lang="en"/>
              <a:t>樣，只是沒有加上連接條件而已</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Transactions-交易、事務</a:t>
            </a:r>
            <a:endParaRPr sz="2000">
              <a:latin typeface="Open Sans"/>
              <a:ea typeface="Open Sans"/>
              <a:cs typeface="Open Sans"/>
              <a:sym typeface="Open Sans"/>
            </a:endParaRPr>
          </a:p>
        </p:txBody>
      </p:sp>
      <p:sp>
        <p:nvSpPr>
          <p:cNvPr id="369" name="Google Shape;369;p44"/>
          <p:cNvSpPr txBox="1"/>
          <p:nvPr/>
        </p:nvSpPr>
        <p:spPr>
          <a:xfrm>
            <a:off x="370200" y="545700"/>
            <a:ext cx="840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transaction 中包含多個對資料表操作的行為，每個 transaction 有兩種可能的結局：全部執行成功 or 全部不執行（只要其中一個行為失敗就全部rollback，主要是解決需要一起發生的事件但事件或事件的參與者不同時或不一致的問題。）</a:t>
            </a:r>
            <a:endParaRPr/>
          </a:p>
        </p:txBody>
      </p:sp>
      <p:sp>
        <p:nvSpPr>
          <p:cNvPr id="370" name="Google Shape;370;p44"/>
          <p:cNvSpPr txBox="1"/>
          <p:nvPr/>
        </p:nvSpPr>
        <p:spPr>
          <a:xfrm>
            <a:off x="91900" y="1293150"/>
            <a:ext cx="2880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應用範例:</a:t>
            </a:r>
            <a:endParaRPr b="1" sz="1800">
              <a:latin typeface="Open Sans"/>
              <a:ea typeface="Open Sans"/>
              <a:cs typeface="Open Sans"/>
              <a:sym typeface="Open Sans"/>
            </a:endParaRPr>
          </a:p>
        </p:txBody>
      </p:sp>
      <p:sp>
        <p:nvSpPr>
          <p:cNvPr id="371" name="Google Shape;371;p44"/>
          <p:cNvSpPr txBox="1"/>
          <p:nvPr/>
        </p:nvSpPr>
        <p:spPr>
          <a:xfrm>
            <a:off x="237575" y="1741400"/>
            <a:ext cx="8830200" cy="16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我要轉帳給文彥1000元，總共會執行兩個步驟 :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1.從我的帳戶扣除1000元 : </a:t>
            </a:r>
            <a:r>
              <a:rPr lang="en">
                <a:solidFill>
                  <a:srgbClr val="9900FF"/>
                </a:solidFill>
                <a:latin typeface="Open Sans"/>
                <a:ea typeface="Open Sans"/>
                <a:cs typeface="Open Sans"/>
                <a:sym typeface="Open Sans"/>
              </a:rPr>
              <a:t>update</a:t>
            </a:r>
            <a:r>
              <a:rPr lang="en">
                <a:solidFill>
                  <a:schemeClr val="dk1"/>
                </a:solidFill>
                <a:latin typeface="Open Sans"/>
                <a:ea typeface="Open Sans"/>
                <a:cs typeface="Open Sans"/>
                <a:sym typeface="Open Sans"/>
              </a:rPr>
              <a:t> 銀行帳戶 </a:t>
            </a:r>
            <a:r>
              <a:rPr lang="en">
                <a:solidFill>
                  <a:srgbClr val="9900FF"/>
                </a:solidFill>
                <a:latin typeface="Open Sans"/>
                <a:ea typeface="Open Sans"/>
                <a:cs typeface="Open Sans"/>
                <a:sym typeface="Open Sans"/>
              </a:rPr>
              <a:t>set</a:t>
            </a:r>
            <a:r>
              <a:rPr lang="en">
                <a:solidFill>
                  <a:schemeClr val="dk1"/>
                </a:solidFill>
                <a:latin typeface="Open Sans"/>
                <a:ea typeface="Open Sans"/>
                <a:cs typeface="Open Sans"/>
                <a:sym typeface="Open Sans"/>
              </a:rPr>
              <a:t> 存款 = 存款 - </a:t>
            </a:r>
            <a:r>
              <a:rPr lang="en">
                <a:solidFill>
                  <a:srgbClr val="6AA84F"/>
                </a:solidFill>
                <a:latin typeface="Open Sans"/>
                <a:ea typeface="Open Sans"/>
                <a:cs typeface="Open Sans"/>
                <a:sym typeface="Open Sans"/>
              </a:rPr>
              <a:t>1000</a:t>
            </a:r>
            <a:r>
              <a:rPr lang="en">
                <a:solidFill>
                  <a:schemeClr val="dk1"/>
                </a:solidFill>
                <a:latin typeface="Open Sans"/>
                <a:ea typeface="Open Sans"/>
                <a:cs typeface="Open Sans"/>
                <a:sym typeface="Open Sans"/>
              </a:rPr>
              <a:t>  </a:t>
            </a:r>
            <a:r>
              <a:rPr lang="en">
                <a:solidFill>
                  <a:srgbClr val="9900FF"/>
                </a:solidFill>
                <a:latin typeface="Open Sans"/>
                <a:ea typeface="Open Sans"/>
                <a:cs typeface="Open Sans"/>
                <a:sym typeface="Open Sans"/>
              </a:rPr>
              <a:t>where</a:t>
            </a:r>
            <a:r>
              <a:rPr lang="en">
                <a:solidFill>
                  <a:schemeClr val="dk1"/>
                </a:solidFill>
                <a:latin typeface="Open Sans"/>
                <a:ea typeface="Open Sans"/>
                <a:cs typeface="Open Sans"/>
                <a:sym typeface="Open Sans"/>
              </a:rPr>
              <a:t> 用戶 = </a:t>
            </a:r>
            <a:r>
              <a:rPr lang="en">
                <a:solidFill>
                  <a:srgbClr val="E69138"/>
                </a:solidFill>
                <a:latin typeface="Open Sans"/>
                <a:ea typeface="Open Sans"/>
                <a:cs typeface="Open Sans"/>
                <a:sym typeface="Open Sans"/>
              </a:rPr>
              <a:t>‘博杰’</a:t>
            </a:r>
            <a:endParaRPr>
              <a:solidFill>
                <a:srgbClr val="E69138"/>
              </a:solidFill>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2.文彥帳戶收到款項，增加1000元 : </a:t>
            </a:r>
            <a:r>
              <a:rPr lang="en">
                <a:solidFill>
                  <a:srgbClr val="9900FF"/>
                </a:solidFill>
                <a:latin typeface="Open Sans"/>
                <a:ea typeface="Open Sans"/>
                <a:cs typeface="Open Sans"/>
                <a:sym typeface="Open Sans"/>
              </a:rPr>
              <a:t>update</a:t>
            </a:r>
            <a:r>
              <a:rPr lang="en">
                <a:solidFill>
                  <a:schemeClr val="dk1"/>
                </a:solidFill>
                <a:latin typeface="Open Sans"/>
                <a:ea typeface="Open Sans"/>
                <a:cs typeface="Open Sans"/>
                <a:sym typeface="Open Sans"/>
              </a:rPr>
              <a:t> 銀行帳戶 </a:t>
            </a:r>
            <a:r>
              <a:rPr lang="en">
                <a:solidFill>
                  <a:srgbClr val="9900FF"/>
                </a:solidFill>
                <a:latin typeface="Open Sans"/>
                <a:ea typeface="Open Sans"/>
                <a:cs typeface="Open Sans"/>
                <a:sym typeface="Open Sans"/>
              </a:rPr>
              <a:t>set</a:t>
            </a:r>
            <a:r>
              <a:rPr lang="en">
                <a:solidFill>
                  <a:schemeClr val="dk1"/>
                </a:solidFill>
                <a:latin typeface="Open Sans"/>
                <a:ea typeface="Open Sans"/>
                <a:cs typeface="Open Sans"/>
                <a:sym typeface="Open Sans"/>
              </a:rPr>
              <a:t> 存款 = 存款 + </a:t>
            </a:r>
            <a:r>
              <a:rPr lang="en">
                <a:solidFill>
                  <a:srgbClr val="6AA84F"/>
                </a:solidFill>
                <a:latin typeface="Open Sans"/>
                <a:ea typeface="Open Sans"/>
                <a:cs typeface="Open Sans"/>
                <a:sym typeface="Open Sans"/>
              </a:rPr>
              <a:t>1000</a:t>
            </a:r>
            <a:r>
              <a:rPr lang="en">
                <a:solidFill>
                  <a:schemeClr val="dk1"/>
                </a:solidFill>
                <a:latin typeface="Open Sans"/>
                <a:ea typeface="Open Sans"/>
                <a:cs typeface="Open Sans"/>
                <a:sym typeface="Open Sans"/>
              </a:rPr>
              <a:t>  </a:t>
            </a:r>
            <a:r>
              <a:rPr lang="en">
                <a:solidFill>
                  <a:srgbClr val="9900FF"/>
                </a:solidFill>
                <a:latin typeface="Open Sans"/>
                <a:ea typeface="Open Sans"/>
                <a:cs typeface="Open Sans"/>
                <a:sym typeface="Open Sans"/>
              </a:rPr>
              <a:t>where</a:t>
            </a:r>
            <a:r>
              <a:rPr lang="en">
                <a:solidFill>
                  <a:schemeClr val="dk1"/>
                </a:solidFill>
                <a:latin typeface="Open Sans"/>
                <a:ea typeface="Open Sans"/>
                <a:cs typeface="Open Sans"/>
                <a:sym typeface="Open Sans"/>
              </a:rPr>
              <a:t> 用戶 = </a:t>
            </a:r>
            <a:r>
              <a:rPr lang="en">
                <a:solidFill>
                  <a:srgbClr val="E69138"/>
                </a:solidFill>
                <a:latin typeface="Open Sans"/>
                <a:ea typeface="Open Sans"/>
                <a:cs typeface="Open Sans"/>
                <a:sym typeface="Open Sans"/>
              </a:rPr>
              <a:t>‘文彥’</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如果執行第一步成功，但第二步發生意外失敗了就會發生 : 我的帳戶被扣了1000元但是文彥沒有收到款項</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因此我們可以將以上的兩個步驟包在 transaction 當中，確保兩個步驟都成功才會完成，要是其中一個步驟失敗就會退到交易開始前的狀態，來避免資料</a:t>
            </a:r>
            <a:endParaRPr>
              <a:latin typeface="Open Sans"/>
              <a:ea typeface="Open Sans"/>
              <a:cs typeface="Open Sans"/>
              <a:sym typeface="Open Sans"/>
            </a:endParaRPr>
          </a:p>
        </p:txBody>
      </p:sp>
      <p:sp>
        <p:nvSpPr>
          <p:cNvPr id="372" name="Google Shape;372;p44"/>
          <p:cNvSpPr txBox="1"/>
          <p:nvPr/>
        </p:nvSpPr>
        <p:spPr>
          <a:xfrm>
            <a:off x="237575" y="3294575"/>
            <a:ext cx="9052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rPr>
              <a:t>declare</a:t>
            </a:r>
            <a:r>
              <a:rPr lang="en"/>
              <a:t> A </a:t>
            </a:r>
            <a:r>
              <a:rPr lang="en">
                <a:solidFill>
                  <a:srgbClr val="1155CC"/>
                </a:solidFill>
              </a:rPr>
              <a:t>boolean</a:t>
            </a:r>
            <a:r>
              <a:rPr lang="en"/>
              <a:t> </a:t>
            </a:r>
            <a:r>
              <a:rPr lang="en">
                <a:solidFill>
                  <a:srgbClr val="9900FF"/>
                </a:solidFill>
              </a:rPr>
              <a:t>default</a:t>
            </a:r>
            <a:r>
              <a:rPr lang="en"/>
              <a:t> </a:t>
            </a:r>
            <a:r>
              <a:rPr lang="en">
                <a:solidFill>
                  <a:srgbClr val="1155CC"/>
                </a:solidFill>
              </a:rPr>
              <a:t>false</a:t>
            </a:r>
            <a:r>
              <a:rPr lang="en"/>
              <a:t>; </a:t>
            </a:r>
            <a:r>
              <a:rPr lang="en">
                <a:solidFill>
                  <a:srgbClr val="6AA84F"/>
                </a:solidFill>
              </a:rPr>
              <a:t>–</a:t>
            </a:r>
            <a:r>
              <a:rPr lang="en">
                <a:solidFill>
                  <a:srgbClr val="6AA84F"/>
                </a:solidFill>
              </a:rPr>
              <a:t>宣告一個資料型別是布林值、預設為false的變數A</a:t>
            </a:r>
            <a:endParaRPr>
              <a:solidFill>
                <a:srgbClr val="6AA84F"/>
              </a:solidFill>
            </a:endParaRPr>
          </a:p>
          <a:p>
            <a:pPr indent="0" lvl="0" marL="0" rtl="0" algn="l">
              <a:spcBef>
                <a:spcPts val="0"/>
              </a:spcBef>
              <a:spcAft>
                <a:spcPts val="0"/>
              </a:spcAft>
              <a:buNone/>
            </a:pPr>
            <a:r>
              <a:rPr lang="en">
                <a:solidFill>
                  <a:srgbClr val="9900FF"/>
                </a:solidFill>
              </a:rPr>
              <a:t>declare continue handler for sqlexception</a:t>
            </a:r>
            <a:r>
              <a:rPr lang="en"/>
              <a:t> </a:t>
            </a:r>
            <a:r>
              <a:rPr lang="en">
                <a:solidFill>
                  <a:srgbClr val="9900FF"/>
                </a:solidFill>
              </a:rPr>
              <a:t>set</a:t>
            </a:r>
            <a:r>
              <a:rPr lang="en"/>
              <a:t> A = </a:t>
            </a:r>
            <a:r>
              <a:rPr lang="en">
                <a:solidFill>
                  <a:srgbClr val="1155CC"/>
                </a:solidFill>
              </a:rPr>
              <a:t>true</a:t>
            </a:r>
            <a:r>
              <a:rPr lang="en"/>
              <a:t>; </a:t>
            </a:r>
            <a:r>
              <a:rPr lang="en">
                <a:solidFill>
                  <a:srgbClr val="6AA84F"/>
                </a:solidFill>
              </a:rPr>
              <a:t>– </a:t>
            </a:r>
            <a:r>
              <a:rPr lang="en">
                <a:solidFill>
                  <a:srgbClr val="6AA84F"/>
                </a:solidFill>
              </a:rPr>
              <a:t>宣告一個異常處理程序，發生異常的話把A改成true</a:t>
            </a:r>
            <a:endParaRPr>
              <a:solidFill>
                <a:srgbClr val="6AA84F"/>
              </a:solidFill>
            </a:endParaRPr>
          </a:p>
          <a:p>
            <a:pPr indent="0" lvl="0" marL="0" rtl="0" algn="l">
              <a:spcBef>
                <a:spcPts val="0"/>
              </a:spcBef>
              <a:spcAft>
                <a:spcPts val="0"/>
              </a:spcAft>
              <a:buNone/>
            </a:pPr>
            <a:r>
              <a:rPr lang="en">
                <a:solidFill>
                  <a:srgbClr val="E06666"/>
                </a:solidFill>
              </a:rPr>
              <a:t>start transaction</a:t>
            </a:r>
            <a:r>
              <a:rPr lang="en"/>
              <a:t>; </a:t>
            </a:r>
            <a:r>
              <a:rPr lang="en">
                <a:solidFill>
                  <a:srgbClr val="6AA84F"/>
                </a:solidFill>
              </a:rPr>
              <a:t>–</a:t>
            </a:r>
            <a:r>
              <a:rPr lang="en">
                <a:solidFill>
                  <a:srgbClr val="6AA84F"/>
                </a:solidFill>
              </a:rPr>
              <a:t>開始交易</a:t>
            </a:r>
            <a:endParaRPr>
              <a:solidFill>
                <a:srgbClr val="6AA84F"/>
              </a:solidFill>
            </a:endParaRPr>
          </a:p>
          <a:p>
            <a:pPr indent="0" lvl="0" marL="0" rtl="0" algn="l">
              <a:spcBef>
                <a:spcPts val="0"/>
              </a:spcBef>
              <a:spcAft>
                <a:spcPts val="0"/>
              </a:spcAft>
              <a:buNone/>
            </a:pPr>
            <a:r>
              <a:rPr lang="en">
                <a:solidFill>
                  <a:srgbClr val="9900FF"/>
                </a:solidFill>
                <a:latin typeface="Open Sans"/>
                <a:ea typeface="Open Sans"/>
                <a:cs typeface="Open Sans"/>
                <a:sym typeface="Open Sans"/>
              </a:rPr>
              <a:t>update</a:t>
            </a:r>
            <a:r>
              <a:rPr lang="en">
                <a:solidFill>
                  <a:schemeClr val="dk1"/>
                </a:solidFill>
                <a:latin typeface="Open Sans"/>
                <a:ea typeface="Open Sans"/>
                <a:cs typeface="Open Sans"/>
                <a:sym typeface="Open Sans"/>
              </a:rPr>
              <a:t> 銀行帳戶 </a:t>
            </a:r>
            <a:r>
              <a:rPr lang="en">
                <a:solidFill>
                  <a:srgbClr val="9900FF"/>
                </a:solidFill>
                <a:latin typeface="Open Sans"/>
                <a:ea typeface="Open Sans"/>
                <a:cs typeface="Open Sans"/>
                <a:sym typeface="Open Sans"/>
              </a:rPr>
              <a:t>set</a:t>
            </a:r>
            <a:r>
              <a:rPr lang="en">
                <a:solidFill>
                  <a:schemeClr val="dk1"/>
                </a:solidFill>
                <a:latin typeface="Open Sans"/>
                <a:ea typeface="Open Sans"/>
                <a:cs typeface="Open Sans"/>
                <a:sym typeface="Open Sans"/>
              </a:rPr>
              <a:t> 存款 = 存款 - </a:t>
            </a:r>
            <a:r>
              <a:rPr lang="en">
                <a:solidFill>
                  <a:srgbClr val="6AA84F"/>
                </a:solidFill>
                <a:latin typeface="Open Sans"/>
                <a:ea typeface="Open Sans"/>
                <a:cs typeface="Open Sans"/>
                <a:sym typeface="Open Sans"/>
              </a:rPr>
              <a:t>1000</a:t>
            </a:r>
            <a:r>
              <a:rPr lang="en">
                <a:solidFill>
                  <a:schemeClr val="dk1"/>
                </a:solidFill>
                <a:latin typeface="Open Sans"/>
                <a:ea typeface="Open Sans"/>
                <a:cs typeface="Open Sans"/>
                <a:sym typeface="Open Sans"/>
              </a:rPr>
              <a:t>  </a:t>
            </a:r>
            <a:r>
              <a:rPr lang="en">
                <a:solidFill>
                  <a:srgbClr val="9900FF"/>
                </a:solidFill>
                <a:latin typeface="Open Sans"/>
                <a:ea typeface="Open Sans"/>
                <a:cs typeface="Open Sans"/>
                <a:sym typeface="Open Sans"/>
              </a:rPr>
              <a:t>where</a:t>
            </a:r>
            <a:r>
              <a:rPr lang="en">
                <a:solidFill>
                  <a:schemeClr val="dk1"/>
                </a:solidFill>
                <a:latin typeface="Open Sans"/>
                <a:ea typeface="Open Sans"/>
                <a:cs typeface="Open Sans"/>
                <a:sym typeface="Open Sans"/>
              </a:rPr>
              <a:t> 用戶 = </a:t>
            </a:r>
            <a:r>
              <a:rPr lang="en">
                <a:solidFill>
                  <a:srgbClr val="E69138"/>
                </a:solidFill>
                <a:latin typeface="Open Sans"/>
                <a:ea typeface="Open Sans"/>
                <a:cs typeface="Open Sans"/>
                <a:sym typeface="Open Sans"/>
              </a:rPr>
              <a:t>‘博杰’</a:t>
            </a:r>
            <a:endParaRPr/>
          </a:p>
          <a:p>
            <a:pPr indent="0" lvl="0" marL="0" rtl="0" algn="l">
              <a:spcBef>
                <a:spcPts val="0"/>
              </a:spcBef>
              <a:spcAft>
                <a:spcPts val="0"/>
              </a:spcAft>
              <a:buNone/>
            </a:pPr>
            <a:r>
              <a:rPr lang="en">
                <a:solidFill>
                  <a:srgbClr val="9900FF"/>
                </a:solidFill>
                <a:latin typeface="Open Sans"/>
                <a:ea typeface="Open Sans"/>
                <a:cs typeface="Open Sans"/>
                <a:sym typeface="Open Sans"/>
              </a:rPr>
              <a:t>update</a:t>
            </a:r>
            <a:r>
              <a:rPr lang="en">
                <a:solidFill>
                  <a:schemeClr val="dk1"/>
                </a:solidFill>
                <a:latin typeface="Open Sans"/>
                <a:ea typeface="Open Sans"/>
                <a:cs typeface="Open Sans"/>
                <a:sym typeface="Open Sans"/>
              </a:rPr>
              <a:t> 銀行帳戶 </a:t>
            </a:r>
            <a:r>
              <a:rPr lang="en">
                <a:solidFill>
                  <a:srgbClr val="9900FF"/>
                </a:solidFill>
                <a:latin typeface="Open Sans"/>
                <a:ea typeface="Open Sans"/>
                <a:cs typeface="Open Sans"/>
                <a:sym typeface="Open Sans"/>
              </a:rPr>
              <a:t>set</a:t>
            </a:r>
            <a:r>
              <a:rPr lang="en">
                <a:solidFill>
                  <a:schemeClr val="dk1"/>
                </a:solidFill>
                <a:latin typeface="Open Sans"/>
                <a:ea typeface="Open Sans"/>
                <a:cs typeface="Open Sans"/>
                <a:sym typeface="Open Sans"/>
              </a:rPr>
              <a:t> 存款 = 存款 + </a:t>
            </a:r>
            <a:r>
              <a:rPr lang="en">
                <a:solidFill>
                  <a:srgbClr val="6AA84F"/>
                </a:solidFill>
                <a:latin typeface="Open Sans"/>
                <a:ea typeface="Open Sans"/>
                <a:cs typeface="Open Sans"/>
                <a:sym typeface="Open Sans"/>
              </a:rPr>
              <a:t>1000</a:t>
            </a:r>
            <a:r>
              <a:rPr lang="en">
                <a:solidFill>
                  <a:schemeClr val="dk1"/>
                </a:solidFill>
                <a:latin typeface="Open Sans"/>
                <a:ea typeface="Open Sans"/>
                <a:cs typeface="Open Sans"/>
                <a:sym typeface="Open Sans"/>
              </a:rPr>
              <a:t>  </a:t>
            </a:r>
            <a:r>
              <a:rPr lang="en">
                <a:solidFill>
                  <a:srgbClr val="9900FF"/>
                </a:solidFill>
                <a:latin typeface="Open Sans"/>
                <a:ea typeface="Open Sans"/>
                <a:cs typeface="Open Sans"/>
                <a:sym typeface="Open Sans"/>
              </a:rPr>
              <a:t>where</a:t>
            </a:r>
            <a:r>
              <a:rPr lang="en">
                <a:solidFill>
                  <a:schemeClr val="dk1"/>
                </a:solidFill>
                <a:latin typeface="Open Sans"/>
                <a:ea typeface="Open Sans"/>
                <a:cs typeface="Open Sans"/>
                <a:sym typeface="Open Sans"/>
              </a:rPr>
              <a:t> 用戶 = </a:t>
            </a:r>
            <a:r>
              <a:rPr lang="en">
                <a:solidFill>
                  <a:srgbClr val="E69138"/>
                </a:solidFill>
                <a:latin typeface="Open Sans"/>
                <a:ea typeface="Open Sans"/>
                <a:cs typeface="Open Sans"/>
                <a:sym typeface="Open Sans"/>
              </a:rPr>
              <a:t>‘文彥’</a:t>
            </a:r>
            <a:endParaRPr/>
          </a:p>
          <a:p>
            <a:pPr indent="0" lvl="0" marL="0" rtl="0" algn="l">
              <a:spcBef>
                <a:spcPts val="0"/>
              </a:spcBef>
              <a:spcAft>
                <a:spcPts val="0"/>
              </a:spcAft>
              <a:buNone/>
            </a:pPr>
            <a:r>
              <a:rPr lang="en">
                <a:solidFill>
                  <a:srgbClr val="9900FF"/>
                </a:solidFill>
              </a:rPr>
              <a:t>if</a:t>
            </a:r>
            <a:r>
              <a:rPr lang="en"/>
              <a:t> A </a:t>
            </a:r>
            <a:r>
              <a:rPr lang="en">
                <a:solidFill>
                  <a:srgbClr val="9900FF"/>
                </a:solidFill>
              </a:rPr>
              <a:t>then</a:t>
            </a:r>
            <a:r>
              <a:rPr lang="en"/>
              <a:t> </a:t>
            </a:r>
            <a:r>
              <a:rPr lang="en">
                <a:solidFill>
                  <a:srgbClr val="E06666"/>
                </a:solidFill>
              </a:rPr>
              <a:t>rollback</a:t>
            </a:r>
            <a:r>
              <a:rPr lang="en"/>
              <a:t>; </a:t>
            </a:r>
            <a:r>
              <a:rPr lang="en">
                <a:solidFill>
                  <a:srgbClr val="6AA84F"/>
                </a:solidFill>
              </a:rPr>
              <a:t>-- </a:t>
            </a:r>
            <a:r>
              <a:rPr lang="en">
                <a:solidFill>
                  <a:srgbClr val="6AA84F"/>
                </a:solidFill>
              </a:rPr>
              <a:t>如果A為true的話則rollback，所有資料行返回初始狀態</a:t>
            </a:r>
            <a:endParaRPr>
              <a:solidFill>
                <a:srgbClr val="6AA84F"/>
              </a:solidFill>
            </a:endParaRPr>
          </a:p>
          <a:p>
            <a:pPr indent="0" lvl="0" marL="0" rtl="0" algn="l">
              <a:spcBef>
                <a:spcPts val="0"/>
              </a:spcBef>
              <a:spcAft>
                <a:spcPts val="0"/>
              </a:spcAft>
              <a:buNone/>
            </a:pPr>
            <a:r>
              <a:rPr lang="en">
                <a:solidFill>
                  <a:srgbClr val="9900FF"/>
                </a:solidFill>
              </a:rPr>
              <a:t>else</a:t>
            </a:r>
            <a:r>
              <a:rPr lang="en"/>
              <a:t> </a:t>
            </a:r>
            <a:r>
              <a:rPr lang="en">
                <a:solidFill>
                  <a:srgbClr val="E06666"/>
                </a:solidFill>
              </a:rPr>
              <a:t>commit</a:t>
            </a:r>
            <a:r>
              <a:rPr lang="en"/>
              <a:t>; </a:t>
            </a:r>
            <a:r>
              <a:rPr lang="en">
                <a:solidFill>
                  <a:srgbClr val="6AA84F"/>
                </a:solidFill>
              </a:rPr>
              <a:t>–A</a:t>
            </a:r>
            <a:r>
              <a:rPr lang="en">
                <a:solidFill>
                  <a:srgbClr val="6AA84F"/>
                </a:solidFill>
              </a:rPr>
              <a:t>為false的話代表都執行成功，提交交易</a:t>
            </a:r>
            <a:endParaRPr>
              <a:solidFill>
                <a:srgbClr val="6AA84F"/>
              </a:solidFill>
            </a:endParaRPr>
          </a:p>
          <a:p>
            <a:pPr indent="0" lvl="0" marL="0" rtl="0" algn="l">
              <a:spcBef>
                <a:spcPts val="0"/>
              </a:spcBef>
              <a:spcAft>
                <a:spcPts val="0"/>
              </a:spcAft>
              <a:buNone/>
            </a:pPr>
            <a:r>
              <a:rPr lang="en">
                <a:solidFill>
                  <a:srgbClr val="9900FF"/>
                </a:solidFill>
              </a:rPr>
              <a:t>end if</a:t>
            </a: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nvSpPr>
        <p:spPr>
          <a:xfrm>
            <a:off x="-58125" y="0"/>
            <a:ext cx="37551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Stored Procedure-預存程序</a:t>
            </a:r>
            <a:endParaRPr sz="2000">
              <a:latin typeface="Open Sans"/>
              <a:ea typeface="Open Sans"/>
              <a:cs typeface="Open Sans"/>
              <a:sym typeface="Open Sans"/>
            </a:endParaRPr>
          </a:p>
        </p:txBody>
      </p:sp>
      <p:sp>
        <p:nvSpPr>
          <p:cNvPr id="378" name="Google Shape;378;p45"/>
          <p:cNvSpPr txBox="1"/>
          <p:nvPr/>
        </p:nvSpPr>
        <p:spPr>
          <a:xfrm>
            <a:off x="63000" y="545700"/>
            <a:ext cx="9018000" cy="21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SP 的概念其實就是一段預先寫好的SQL 腳本，可以一次執行多個指令，不僅可以跨資料庫、資料表，還可以在裡面做流程控制，而且指令又可以重新使用。例子:</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solidFill>
                  <a:srgbClr val="9900FF"/>
                </a:solidFill>
                <a:latin typeface="Open Sans"/>
                <a:ea typeface="Open Sans"/>
                <a:cs typeface="Open Sans"/>
                <a:sym typeface="Open Sans"/>
              </a:rPr>
              <a:t>Create procedure</a:t>
            </a:r>
            <a:r>
              <a:rPr lang="en">
                <a:latin typeface="Open Sans"/>
                <a:ea typeface="Open Sans"/>
                <a:cs typeface="Open Sans"/>
                <a:sym typeface="Open Sans"/>
              </a:rPr>
              <a:t> newUser( </a:t>
            </a:r>
            <a:r>
              <a:rPr lang="en">
                <a:solidFill>
                  <a:srgbClr val="FF0000"/>
                </a:solidFill>
                <a:latin typeface="Open Sans"/>
                <a:ea typeface="Open Sans"/>
                <a:cs typeface="Open Sans"/>
                <a:sym typeface="Open Sans"/>
              </a:rPr>
              <a:t>in</a:t>
            </a:r>
            <a:r>
              <a:rPr lang="en">
                <a:latin typeface="Open Sans"/>
                <a:ea typeface="Open Sans"/>
                <a:cs typeface="Open Sans"/>
                <a:sym typeface="Open Sans"/>
              </a:rPr>
              <a:t> </a:t>
            </a:r>
            <a:r>
              <a:rPr lang="en">
                <a:solidFill>
                  <a:srgbClr val="6AA84F"/>
                </a:solidFill>
                <a:latin typeface="Open Sans"/>
                <a:ea typeface="Open Sans"/>
                <a:cs typeface="Open Sans"/>
                <a:sym typeface="Open Sans"/>
              </a:rPr>
              <a:t>myUserName</a:t>
            </a:r>
            <a:r>
              <a:rPr lang="en">
                <a:latin typeface="Open Sans"/>
                <a:ea typeface="Open Sans"/>
                <a:cs typeface="Open Sans"/>
                <a:sym typeface="Open Sans"/>
              </a:rPr>
              <a:t> varchar(50) , </a:t>
            </a:r>
            <a:r>
              <a:rPr lang="en">
                <a:solidFill>
                  <a:srgbClr val="BF9000"/>
                </a:solidFill>
                <a:latin typeface="Open Sans"/>
                <a:ea typeface="Open Sans"/>
                <a:cs typeface="Open Sans"/>
                <a:sym typeface="Open Sans"/>
              </a:rPr>
              <a:t>myPhone</a:t>
            </a:r>
            <a:r>
              <a:rPr lang="en">
                <a:latin typeface="Open Sans"/>
                <a:ea typeface="Open Sans"/>
                <a:cs typeface="Open Sans"/>
                <a:sym typeface="Open Sans"/>
              </a:rPr>
              <a:t> varchar(11) , </a:t>
            </a:r>
            <a:r>
              <a:rPr lang="en">
                <a:solidFill>
                  <a:srgbClr val="85200C"/>
                </a:solidFill>
                <a:latin typeface="Open Sans"/>
                <a:ea typeface="Open Sans"/>
                <a:cs typeface="Open Sans"/>
                <a:sym typeface="Open Sans"/>
              </a:rPr>
              <a:t>mypassword</a:t>
            </a:r>
            <a:r>
              <a:rPr lang="en">
                <a:latin typeface="Open Sans"/>
                <a:ea typeface="Open Sans"/>
                <a:cs typeface="Open Sans"/>
                <a:sym typeface="Open Sans"/>
              </a:rPr>
              <a:t> varchar(50))</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r>
              <a:rPr lang="en">
                <a:solidFill>
                  <a:srgbClr val="9900FF"/>
                </a:solidFill>
                <a:latin typeface="Open Sans"/>
                <a:ea typeface="Open Sans"/>
                <a:cs typeface="Open Sans"/>
                <a:sym typeface="Open Sans"/>
              </a:rPr>
              <a:t>begin</a:t>
            </a:r>
            <a:endParaRPr>
              <a:solidFill>
                <a:srgbClr val="9900FF"/>
              </a:solidFill>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r>
              <a:rPr lang="en">
                <a:solidFill>
                  <a:srgbClr val="9900FF"/>
                </a:solidFill>
                <a:latin typeface="Open Sans"/>
                <a:ea typeface="Open Sans"/>
                <a:cs typeface="Open Sans"/>
                <a:sym typeface="Open Sans"/>
              </a:rPr>
              <a:t>Insert into</a:t>
            </a:r>
            <a:r>
              <a:rPr lang="en">
                <a:latin typeface="Open Sans"/>
                <a:ea typeface="Open Sans"/>
                <a:cs typeface="Open Sans"/>
                <a:sym typeface="Open Sans"/>
              </a:rPr>
              <a:t> users </a:t>
            </a:r>
            <a:r>
              <a:rPr lang="en">
                <a:solidFill>
                  <a:srgbClr val="9900FF"/>
                </a:solidFill>
                <a:latin typeface="Open Sans"/>
                <a:ea typeface="Open Sans"/>
                <a:cs typeface="Open Sans"/>
                <a:sym typeface="Open Sans"/>
              </a:rPr>
              <a:t>values</a:t>
            </a:r>
            <a:r>
              <a:rPr lang="en">
                <a:latin typeface="Open Sans"/>
                <a:ea typeface="Open Sans"/>
                <a:cs typeface="Open Sans"/>
                <a:sym typeface="Open Sans"/>
              </a:rPr>
              <a:t> (</a:t>
            </a:r>
            <a:r>
              <a:rPr lang="en">
                <a:solidFill>
                  <a:srgbClr val="6AA84F"/>
                </a:solidFill>
                <a:latin typeface="Open Sans"/>
                <a:ea typeface="Open Sans"/>
                <a:cs typeface="Open Sans"/>
                <a:sym typeface="Open Sans"/>
              </a:rPr>
              <a:t>myUserName</a:t>
            </a:r>
            <a:r>
              <a:rPr lang="en">
                <a:latin typeface="Open Sans"/>
                <a:ea typeface="Open Sans"/>
                <a:cs typeface="Open Sans"/>
                <a:sym typeface="Open Sans"/>
              </a:rPr>
              <a:t> , </a:t>
            </a:r>
            <a:r>
              <a:rPr lang="en">
                <a:solidFill>
                  <a:srgbClr val="BF9000"/>
                </a:solidFill>
                <a:latin typeface="Open Sans"/>
                <a:ea typeface="Open Sans"/>
                <a:cs typeface="Open Sans"/>
                <a:sym typeface="Open Sans"/>
              </a:rPr>
              <a:t>myPhone</a:t>
            </a:r>
            <a:r>
              <a:rPr lang="en">
                <a:latin typeface="Open Sans"/>
                <a:ea typeface="Open Sans"/>
                <a:cs typeface="Open Sans"/>
                <a:sym typeface="Open Sans"/>
              </a:rPr>
              <a:t> , </a:t>
            </a:r>
            <a:r>
              <a:rPr lang="en">
                <a:solidFill>
                  <a:srgbClr val="85200C"/>
                </a:solidFill>
                <a:latin typeface="Open Sans"/>
                <a:ea typeface="Open Sans"/>
                <a:cs typeface="Open Sans"/>
                <a:sym typeface="Open Sans"/>
              </a:rPr>
              <a:t>mypassword</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r>
              <a:rPr lang="en">
                <a:solidFill>
                  <a:srgbClr val="9900FF"/>
                </a:solidFill>
                <a:latin typeface="Open Sans"/>
                <a:ea typeface="Open Sans"/>
                <a:cs typeface="Open Sans"/>
                <a:sym typeface="Open Sans"/>
              </a:rPr>
              <a:t>End</a:t>
            </a:r>
            <a:endParaRPr>
              <a:solidFill>
                <a:srgbClr val="9900FF"/>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當要使用這個procedure時只需要 :      </a:t>
            </a:r>
            <a:r>
              <a:rPr lang="en" sz="1600">
                <a:latin typeface="Open Sans"/>
                <a:ea typeface="Open Sans"/>
                <a:cs typeface="Open Sans"/>
                <a:sym typeface="Open Sans"/>
              </a:rPr>
              <a:t>call newUser('</a:t>
            </a:r>
            <a:r>
              <a:rPr lang="en" sz="1600">
                <a:solidFill>
                  <a:srgbClr val="6AA84F"/>
                </a:solidFill>
                <a:latin typeface="Open Sans"/>
                <a:ea typeface="Open Sans"/>
                <a:cs typeface="Open Sans"/>
                <a:sym typeface="Open Sans"/>
              </a:rPr>
              <a:t>包租婆</a:t>
            </a:r>
            <a:r>
              <a:rPr lang="en" sz="1600">
                <a:latin typeface="Open Sans"/>
                <a:ea typeface="Open Sans"/>
                <a:cs typeface="Open Sans"/>
                <a:sym typeface="Open Sans"/>
              </a:rPr>
              <a:t>' , '</a:t>
            </a:r>
            <a:r>
              <a:rPr lang="en" sz="1600">
                <a:solidFill>
                  <a:srgbClr val="BF9000"/>
                </a:solidFill>
                <a:latin typeface="Open Sans"/>
                <a:ea typeface="Open Sans"/>
                <a:cs typeface="Open Sans"/>
                <a:sym typeface="Open Sans"/>
              </a:rPr>
              <a:t>0987654321</a:t>
            </a:r>
            <a:r>
              <a:rPr lang="en" sz="1600">
                <a:latin typeface="Open Sans"/>
                <a:ea typeface="Open Sans"/>
                <a:cs typeface="Open Sans"/>
                <a:sym typeface="Open Sans"/>
              </a:rPr>
              <a:t>' , '</a:t>
            </a:r>
            <a:r>
              <a:rPr lang="en" sz="1600">
                <a:solidFill>
                  <a:srgbClr val="85200C"/>
                </a:solidFill>
                <a:latin typeface="Open Sans"/>
                <a:ea typeface="Open Sans"/>
                <a:cs typeface="Open Sans"/>
                <a:sym typeface="Open Sans"/>
              </a:rPr>
              <a:t>zxcasd123</a:t>
            </a:r>
            <a:r>
              <a:rPr lang="en" sz="1600">
                <a:latin typeface="Open Sans"/>
                <a:ea typeface="Open Sans"/>
                <a:cs typeface="Open Sans"/>
                <a:sym typeface="Open Sans"/>
              </a:rPr>
              <a:t>')</a:t>
            </a:r>
            <a:endParaRPr sz="16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379" name="Google Shape;379;p45"/>
          <p:cNvSpPr txBox="1"/>
          <p:nvPr/>
        </p:nvSpPr>
        <p:spPr>
          <a:xfrm>
            <a:off x="35925" y="2565000"/>
            <a:ext cx="4536000" cy="25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優點:</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Stored procedure會被預編譯，減少網路傳輸的時間</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程式碼較整潔</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可以用來封裝敏感性操作，防止SQL injectoin注入式攻擊</a:t>
            </a:r>
            <a:endParaRPr>
              <a:latin typeface="Open Sans"/>
              <a:ea typeface="Open Sans"/>
              <a:cs typeface="Open Sans"/>
              <a:sym typeface="Open Sans"/>
            </a:endParaRPr>
          </a:p>
        </p:txBody>
      </p:sp>
      <p:sp>
        <p:nvSpPr>
          <p:cNvPr id="380" name="Google Shape;380;p45"/>
          <p:cNvSpPr txBox="1"/>
          <p:nvPr/>
        </p:nvSpPr>
        <p:spPr>
          <a:xfrm>
            <a:off x="4714175" y="2654700"/>
            <a:ext cx="4536000" cy="25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缺</a:t>
            </a:r>
            <a:r>
              <a:rPr lang="en">
                <a:latin typeface="Open Sans"/>
                <a:ea typeface="Open Sans"/>
                <a:cs typeface="Open Sans"/>
                <a:sym typeface="Open Sans"/>
              </a:rPr>
              <a:t>點:</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擴展性不佳，資料庫更換的話全部要重寫</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debug困難(除了oracle以外)，無法得知哪部分噴錯</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資料庫的負擔可能加重(有一派說法是:把邏輯拆到資料庫內會大幅增加耦合性，這些運算也會增加資料庫的負擔，加上DB在整個系統中算是珍稀資源，不管什麼形式的擴充，DB相較於application server擴充的難度和成本都高很多)</a:t>
            </a:r>
            <a:endParaRPr>
              <a:latin typeface="Open Sans"/>
              <a:ea typeface="Open Sans"/>
              <a:cs typeface="Open Sans"/>
              <a:sym typeface="Open Sans"/>
            </a:endParaRPr>
          </a:p>
        </p:txBody>
      </p:sp>
      <p:sp>
        <p:nvSpPr>
          <p:cNvPr id="381" name="Google Shape;381;p45"/>
          <p:cNvSpPr txBox="1"/>
          <p:nvPr/>
        </p:nvSpPr>
        <p:spPr>
          <a:xfrm>
            <a:off x="259975" y="3944700"/>
            <a:ext cx="5277900" cy="11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請輸入帳號                           密碼</a:t>
            </a:r>
            <a:endParaRPr>
              <a:latin typeface="Open Sans"/>
              <a:ea typeface="Open Sans"/>
              <a:cs typeface="Open Sans"/>
              <a:sym typeface="Open Sans"/>
            </a:endParaRPr>
          </a:p>
          <a:p>
            <a:pPr indent="0" lvl="0" marL="0" rtl="0" algn="l">
              <a:spcBef>
                <a:spcPts val="0"/>
              </a:spcBef>
              <a:spcAft>
                <a:spcPts val="0"/>
              </a:spcAft>
              <a:buNone/>
            </a:pPr>
            <a:r>
              <a:t/>
            </a:r>
            <a:endParaRPr>
              <a:solidFill>
                <a:srgbClr val="999999"/>
              </a:solidFill>
              <a:latin typeface="Open Sans"/>
              <a:ea typeface="Open Sans"/>
              <a:cs typeface="Open Sans"/>
              <a:sym typeface="Open Sans"/>
            </a:endParaRPr>
          </a:p>
          <a:p>
            <a:pPr indent="0" lvl="0" marL="0" rtl="0" algn="l">
              <a:spcBef>
                <a:spcPts val="0"/>
              </a:spcBef>
              <a:spcAft>
                <a:spcPts val="0"/>
              </a:spcAft>
              <a:buNone/>
            </a:pPr>
            <a:r>
              <a:rPr lang="en">
                <a:solidFill>
                  <a:srgbClr val="9900FF"/>
                </a:solidFill>
                <a:latin typeface="Open Sans"/>
                <a:ea typeface="Open Sans"/>
                <a:cs typeface="Open Sans"/>
                <a:sym typeface="Open Sans"/>
              </a:rPr>
              <a:t>Select</a:t>
            </a:r>
            <a:r>
              <a:rPr lang="en">
                <a:latin typeface="Open Sans"/>
                <a:ea typeface="Open Sans"/>
                <a:cs typeface="Open Sans"/>
                <a:sym typeface="Open Sans"/>
              </a:rPr>
              <a:t> * </a:t>
            </a:r>
            <a:r>
              <a:rPr lang="en">
                <a:solidFill>
                  <a:srgbClr val="9900FF"/>
                </a:solidFill>
                <a:latin typeface="Open Sans"/>
                <a:ea typeface="Open Sans"/>
                <a:cs typeface="Open Sans"/>
                <a:sym typeface="Open Sans"/>
              </a:rPr>
              <a:t>from</a:t>
            </a:r>
            <a:r>
              <a:rPr lang="en">
                <a:latin typeface="Open Sans"/>
                <a:ea typeface="Open Sans"/>
                <a:cs typeface="Open Sans"/>
                <a:sym typeface="Open Sans"/>
              </a:rPr>
              <a:t> users </a:t>
            </a:r>
            <a:r>
              <a:rPr lang="en">
                <a:solidFill>
                  <a:srgbClr val="9900FF"/>
                </a:solidFill>
                <a:latin typeface="Open Sans"/>
                <a:ea typeface="Open Sans"/>
                <a:cs typeface="Open Sans"/>
                <a:sym typeface="Open Sans"/>
              </a:rPr>
              <a:t>where</a:t>
            </a:r>
            <a:r>
              <a:rPr lang="en">
                <a:latin typeface="Open Sans"/>
                <a:ea typeface="Open Sans"/>
                <a:cs typeface="Open Sans"/>
                <a:sym typeface="Open Sans"/>
              </a:rPr>
              <a:t> id = ‘ABC’ </a:t>
            </a:r>
            <a:r>
              <a:rPr lang="en">
                <a:solidFill>
                  <a:srgbClr val="9900FF"/>
                </a:solidFill>
                <a:latin typeface="Open Sans"/>
                <a:ea typeface="Open Sans"/>
                <a:cs typeface="Open Sans"/>
                <a:sym typeface="Open Sans"/>
              </a:rPr>
              <a:t>and</a:t>
            </a:r>
            <a:r>
              <a:rPr lang="en">
                <a:latin typeface="Open Sans"/>
                <a:ea typeface="Open Sans"/>
                <a:cs typeface="Open Sans"/>
                <a:sym typeface="Open Sans"/>
              </a:rPr>
              <a:t> pwd = ‘123’</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如果把帳號改成</a:t>
            </a:r>
            <a:r>
              <a:rPr lang="en">
                <a:highlight>
                  <a:srgbClr val="F6B26B"/>
                </a:highlight>
                <a:latin typeface="Open Sans"/>
                <a:ea typeface="Open Sans"/>
                <a:cs typeface="Open Sans"/>
                <a:sym typeface="Open Sans"/>
              </a:rPr>
              <a:t> ‘ or 1=1 –</a:t>
            </a:r>
            <a:endParaRPr>
              <a:highlight>
                <a:srgbClr val="F6B26B"/>
              </a:highlight>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r>
              <a:rPr lang="en">
                <a:solidFill>
                  <a:srgbClr val="9900FF"/>
                </a:solidFill>
                <a:latin typeface="Open Sans"/>
                <a:ea typeface="Open Sans"/>
                <a:cs typeface="Open Sans"/>
                <a:sym typeface="Open Sans"/>
              </a:rPr>
              <a:t>Select</a:t>
            </a:r>
            <a:r>
              <a:rPr lang="en">
                <a:solidFill>
                  <a:schemeClr val="dk1"/>
                </a:solidFill>
                <a:latin typeface="Open Sans"/>
                <a:ea typeface="Open Sans"/>
                <a:cs typeface="Open Sans"/>
                <a:sym typeface="Open Sans"/>
              </a:rPr>
              <a:t> * </a:t>
            </a:r>
            <a:r>
              <a:rPr lang="en">
                <a:solidFill>
                  <a:srgbClr val="9900FF"/>
                </a:solidFill>
                <a:latin typeface="Open Sans"/>
                <a:ea typeface="Open Sans"/>
                <a:cs typeface="Open Sans"/>
                <a:sym typeface="Open Sans"/>
              </a:rPr>
              <a:t>from</a:t>
            </a:r>
            <a:r>
              <a:rPr lang="en">
                <a:solidFill>
                  <a:schemeClr val="dk1"/>
                </a:solidFill>
                <a:latin typeface="Open Sans"/>
                <a:ea typeface="Open Sans"/>
                <a:cs typeface="Open Sans"/>
                <a:sym typeface="Open Sans"/>
              </a:rPr>
              <a:t> users </a:t>
            </a:r>
            <a:r>
              <a:rPr lang="en">
                <a:solidFill>
                  <a:srgbClr val="9900FF"/>
                </a:solidFill>
                <a:latin typeface="Open Sans"/>
                <a:ea typeface="Open Sans"/>
                <a:cs typeface="Open Sans"/>
                <a:sym typeface="Open Sans"/>
              </a:rPr>
              <a:t>where</a:t>
            </a:r>
            <a:r>
              <a:rPr lang="en">
                <a:solidFill>
                  <a:schemeClr val="dk1"/>
                </a:solidFill>
                <a:latin typeface="Open Sans"/>
                <a:ea typeface="Open Sans"/>
                <a:cs typeface="Open Sans"/>
                <a:sym typeface="Open Sans"/>
              </a:rPr>
              <a:t> id = ‘</a:t>
            </a:r>
            <a:r>
              <a:rPr lang="en">
                <a:solidFill>
                  <a:schemeClr val="dk1"/>
                </a:solidFill>
                <a:highlight>
                  <a:srgbClr val="F6B26B"/>
                </a:highlight>
                <a:latin typeface="Open Sans"/>
                <a:ea typeface="Open Sans"/>
                <a:cs typeface="Open Sans"/>
                <a:sym typeface="Open Sans"/>
              </a:rPr>
              <a:t>‘ </a:t>
            </a:r>
            <a:r>
              <a:rPr lang="en">
                <a:solidFill>
                  <a:srgbClr val="9900FF"/>
                </a:solidFill>
                <a:highlight>
                  <a:srgbClr val="F6B26B"/>
                </a:highlight>
                <a:latin typeface="Open Sans"/>
                <a:ea typeface="Open Sans"/>
                <a:cs typeface="Open Sans"/>
                <a:sym typeface="Open Sans"/>
              </a:rPr>
              <a:t>or</a:t>
            </a:r>
            <a:r>
              <a:rPr lang="en">
                <a:solidFill>
                  <a:schemeClr val="dk1"/>
                </a:solidFill>
                <a:highlight>
                  <a:srgbClr val="F6B26B"/>
                </a:highlight>
                <a:latin typeface="Open Sans"/>
                <a:ea typeface="Open Sans"/>
                <a:cs typeface="Open Sans"/>
                <a:sym typeface="Open Sans"/>
              </a:rPr>
              <a:t> 1=1 – </a:t>
            </a:r>
            <a:r>
              <a:rPr lang="en">
                <a:solidFill>
                  <a:srgbClr val="999999"/>
                </a:solidFill>
                <a:latin typeface="Open Sans"/>
                <a:ea typeface="Open Sans"/>
                <a:cs typeface="Open Sans"/>
                <a:sym typeface="Open Sans"/>
              </a:rPr>
              <a:t>’ and pwd = ‘123’</a:t>
            </a:r>
            <a:endParaRPr>
              <a:solidFill>
                <a:srgbClr val="999999"/>
              </a:solidFill>
              <a:latin typeface="Open Sans"/>
              <a:ea typeface="Open Sans"/>
              <a:cs typeface="Open Sans"/>
              <a:sym typeface="Open Sans"/>
            </a:endParaRPr>
          </a:p>
        </p:txBody>
      </p:sp>
      <p:sp>
        <p:nvSpPr>
          <p:cNvPr id="382" name="Google Shape;382;p45"/>
          <p:cNvSpPr txBox="1"/>
          <p:nvPr/>
        </p:nvSpPr>
        <p:spPr>
          <a:xfrm>
            <a:off x="1324575" y="3989525"/>
            <a:ext cx="997200" cy="34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ABC</a:t>
            </a:r>
            <a:endParaRPr>
              <a:latin typeface="Open Sans"/>
              <a:ea typeface="Open Sans"/>
              <a:cs typeface="Open Sans"/>
              <a:sym typeface="Open Sans"/>
            </a:endParaRPr>
          </a:p>
        </p:txBody>
      </p:sp>
      <p:sp>
        <p:nvSpPr>
          <p:cNvPr id="383" name="Google Shape;383;p45"/>
          <p:cNvSpPr txBox="1"/>
          <p:nvPr/>
        </p:nvSpPr>
        <p:spPr>
          <a:xfrm>
            <a:off x="2967350" y="3989525"/>
            <a:ext cx="997200" cy="34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123</a:t>
            </a:r>
            <a:endParaRPr>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nvSpPr>
        <p:spPr>
          <a:xfrm>
            <a:off x="425450" y="942725"/>
            <a:ext cx="8422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在資料庫中不只可以使用內建的函式(聚合函式、時間函式、字串處理函式)，也可以根據需求自己定義函式，函式接受參數、計算結果、並將結果返回</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solidFill>
                  <a:srgbClr val="9900FF"/>
                </a:solidFill>
              </a:rPr>
              <a:t>CREATE FUNCTION</a:t>
            </a:r>
            <a:r>
              <a:rPr lang="en"/>
              <a:t> calculateNumber</a:t>
            </a:r>
            <a:r>
              <a:rPr lang="en"/>
              <a:t>(A </a:t>
            </a:r>
            <a:r>
              <a:rPr lang="en">
                <a:solidFill>
                  <a:srgbClr val="6AA84F"/>
                </a:solidFill>
              </a:rPr>
              <a:t>int</a:t>
            </a:r>
            <a:r>
              <a:rPr lang="en"/>
              <a:t>, B </a:t>
            </a:r>
            <a:r>
              <a:rPr lang="en">
                <a:solidFill>
                  <a:srgbClr val="6AA84F"/>
                </a:solidFill>
              </a:rPr>
              <a:t>int</a:t>
            </a:r>
            <a:r>
              <a:rPr lang="en"/>
              <a:t>)</a:t>
            </a:r>
            <a:endParaRPr/>
          </a:p>
          <a:p>
            <a:pPr indent="457200" lvl="0" marL="457200" rtl="0" algn="l">
              <a:spcBef>
                <a:spcPts val="0"/>
              </a:spcBef>
              <a:spcAft>
                <a:spcPts val="0"/>
              </a:spcAft>
              <a:buNone/>
            </a:pPr>
            <a:r>
              <a:rPr lang="en">
                <a:solidFill>
                  <a:srgbClr val="9900FF"/>
                </a:solidFill>
              </a:rPr>
              <a:t>RETURNS</a:t>
            </a:r>
            <a:r>
              <a:rPr lang="en"/>
              <a:t> int</a:t>
            </a:r>
            <a:endParaRPr/>
          </a:p>
          <a:p>
            <a:pPr indent="457200" lvl="0" marL="914400" rtl="0" algn="l">
              <a:spcBef>
                <a:spcPts val="0"/>
              </a:spcBef>
              <a:spcAft>
                <a:spcPts val="0"/>
              </a:spcAft>
              <a:buNone/>
            </a:pPr>
            <a:r>
              <a:rPr lang="en">
                <a:solidFill>
                  <a:srgbClr val="9900FF"/>
                </a:solidFill>
              </a:rPr>
              <a:t>BEGIN</a:t>
            </a:r>
            <a:endParaRPr>
              <a:solidFill>
                <a:srgbClr val="9900FF"/>
              </a:solidFill>
            </a:endParaRPr>
          </a:p>
          <a:p>
            <a:pPr indent="0" lvl="0" marL="0" rtl="0" algn="l">
              <a:spcBef>
                <a:spcPts val="0"/>
              </a:spcBef>
              <a:spcAft>
                <a:spcPts val="0"/>
              </a:spcAft>
              <a:buNone/>
            </a:pPr>
            <a:r>
              <a:rPr lang="en"/>
              <a:t>  				</a:t>
            </a:r>
            <a:r>
              <a:rPr lang="en">
                <a:solidFill>
                  <a:srgbClr val="9900FF"/>
                </a:solidFill>
              </a:rPr>
              <a:t>RETURN</a:t>
            </a:r>
            <a:r>
              <a:rPr lang="en"/>
              <a:t> A * B;</a:t>
            </a:r>
            <a:endParaRPr/>
          </a:p>
          <a:p>
            <a:pPr indent="457200" lvl="0" marL="914400" rtl="0" algn="l">
              <a:spcBef>
                <a:spcPts val="0"/>
              </a:spcBef>
              <a:spcAft>
                <a:spcPts val="0"/>
              </a:spcAft>
              <a:buNone/>
            </a:pPr>
            <a:r>
              <a:rPr lang="en">
                <a:solidFill>
                  <a:srgbClr val="9900FF"/>
                </a:solidFill>
              </a:rPr>
              <a:t>END</a:t>
            </a:r>
            <a:r>
              <a:rPr lang="en"/>
              <a:t>;</a:t>
            </a:r>
            <a:endParaRPr/>
          </a:p>
        </p:txBody>
      </p:sp>
      <p:sp>
        <p:nvSpPr>
          <p:cNvPr id="389" name="Google Shape;389;p46"/>
          <p:cNvSpPr txBox="1"/>
          <p:nvPr/>
        </p:nvSpPr>
        <p:spPr>
          <a:xfrm>
            <a:off x="-58125" y="0"/>
            <a:ext cx="43839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User-Defined Functions - 自訂函數</a:t>
            </a:r>
            <a:endParaRPr b="1" sz="2000">
              <a:latin typeface="Open Sans"/>
              <a:ea typeface="Open Sans"/>
              <a:cs typeface="Open Sans"/>
              <a:sym typeface="Open Sans"/>
            </a:endParaRPr>
          </a:p>
        </p:txBody>
      </p:sp>
      <p:sp>
        <p:nvSpPr>
          <p:cNvPr id="390" name="Google Shape;390;p46"/>
          <p:cNvSpPr txBox="1"/>
          <p:nvPr/>
        </p:nvSpPr>
        <p:spPr>
          <a:xfrm>
            <a:off x="425450" y="2991125"/>
            <a:ext cx="5077200" cy="11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當要使用這個自訂義function的時候就可以用</a:t>
            </a:r>
            <a:endParaRPr>
              <a:latin typeface="Open Sans"/>
              <a:ea typeface="Open Sans"/>
              <a:cs typeface="Open Sans"/>
              <a:sym typeface="Open Sans"/>
            </a:endParaRPr>
          </a:p>
          <a:p>
            <a:pPr indent="457200" lvl="0" marL="0" rtl="0" algn="l">
              <a:spcBef>
                <a:spcPts val="0"/>
              </a:spcBef>
              <a:spcAft>
                <a:spcPts val="0"/>
              </a:spcAft>
              <a:buNone/>
            </a:pPr>
            <a:r>
              <a:rPr lang="en">
                <a:solidFill>
                  <a:srgbClr val="9900FF"/>
                </a:solidFill>
                <a:latin typeface="Open Sans"/>
                <a:ea typeface="Open Sans"/>
                <a:cs typeface="Open Sans"/>
                <a:sym typeface="Open Sans"/>
              </a:rPr>
              <a:t>Select</a:t>
            </a:r>
            <a:r>
              <a:rPr lang="en">
                <a:latin typeface="Open Sans"/>
                <a:ea typeface="Open Sans"/>
                <a:cs typeface="Open Sans"/>
                <a:sym typeface="Open Sans"/>
              </a:rPr>
              <a:t> </a:t>
            </a:r>
            <a:r>
              <a:rPr lang="en">
                <a:solidFill>
                  <a:schemeClr val="dk1"/>
                </a:solidFill>
              </a:rPr>
              <a:t>calculateNumber(A , B) </a:t>
            </a:r>
            <a:r>
              <a:rPr lang="en">
                <a:solidFill>
                  <a:srgbClr val="9900FF"/>
                </a:solidFill>
              </a:rPr>
              <a:t>as</a:t>
            </a:r>
            <a:r>
              <a:rPr lang="en">
                <a:solidFill>
                  <a:schemeClr val="dk1"/>
                </a:solidFill>
              </a:rPr>
              <a:t> total</a:t>
            </a:r>
            <a:endParaRPr>
              <a:solidFill>
                <a:schemeClr val="dk1"/>
              </a:solidFill>
            </a:endParaRPr>
          </a:p>
          <a:p>
            <a:pPr indent="457200" lvl="0" marL="0" rtl="0" algn="l">
              <a:spcBef>
                <a:spcPts val="0"/>
              </a:spcBef>
              <a:spcAft>
                <a:spcPts val="0"/>
              </a:spcAft>
              <a:buNone/>
            </a:pPr>
            <a:r>
              <a:rPr lang="en">
                <a:solidFill>
                  <a:srgbClr val="9900FF"/>
                </a:solidFill>
              </a:rPr>
              <a:t>From</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用法跟內建函數一樣</a:t>
            </a:r>
            <a:endParaRPr>
              <a:solidFill>
                <a:schemeClr val="dk1"/>
              </a:solidFill>
            </a:endParaRPr>
          </a:p>
        </p:txBody>
      </p:sp>
      <p:sp>
        <p:nvSpPr>
          <p:cNvPr id="391" name="Google Shape;391;p46"/>
          <p:cNvSpPr/>
          <p:nvPr/>
        </p:nvSpPr>
        <p:spPr>
          <a:xfrm>
            <a:off x="3366650" y="3288350"/>
            <a:ext cx="260700" cy="2532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392" name="Google Shape;392;p46"/>
          <p:cNvCxnSpPr>
            <a:stCxn id="391" idx="2"/>
          </p:cNvCxnSpPr>
          <p:nvPr/>
        </p:nvCxnSpPr>
        <p:spPr>
          <a:xfrm flipH="1" rot="-5400000">
            <a:off x="4408250" y="2630300"/>
            <a:ext cx="299100" cy="2121600"/>
          </a:xfrm>
          <a:prstGeom prst="bentConnector2">
            <a:avLst/>
          </a:prstGeom>
          <a:noFill/>
          <a:ln cap="flat" cmpd="sng" w="9525">
            <a:solidFill>
              <a:srgbClr val="FF9900"/>
            </a:solidFill>
            <a:prstDash val="solid"/>
            <a:round/>
            <a:headEnd len="med" w="med" type="oval"/>
            <a:tailEnd len="med" w="med" type="stealth"/>
          </a:ln>
        </p:spPr>
      </p:cxnSp>
      <p:sp>
        <p:nvSpPr>
          <p:cNvPr id="393" name="Google Shape;393;p46"/>
          <p:cNvSpPr txBox="1"/>
          <p:nvPr/>
        </p:nvSpPr>
        <p:spPr>
          <a:xfrm>
            <a:off x="5664600" y="2517200"/>
            <a:ext cx="3479400" cy="7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這邊的as就像是你在為這個select的欄位取別名</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沒有取別名的話返回結果會顯示:</a:t>
            </a:r>
            <a:endParaRPr>
              <a:latin typeface="Open Sans"/>
              <a:ea typeface="Open Sans"/>
              <a:cs typeface="Open Sans"/>
              <a:sym typeface="Open Sans"/>
            </a:endParaRPr>
          </a:p>
        </p:txBody>
      </p:sp>
      <p:graphicFrame>
        <p:nvGraphicFramePr>
          <p:cNvPr id="394" name="Google Shape;394;p46"/>
          <p:cNvGraphicFramePr/>
          <p:nvPr/>
        </p:nvGraphicFramePr>
        <p:xfrm>
          <a:off x="6604600" y="3376775"/>
          <a:ext cx="3000000" cy="3000000"/>
        </p:xfrm>
        <a:graphic>
          <a:graphicData uri="http://schemas.openxmlformats.org/drawingml/2006/table">
            <a:tbl>
              <a:tblPr>
                <a:noFill/>
                <a:tableStyleId>{8695F4AA-FDBA-41AD-849B-D54BA06CEA0A}</a:tableStyleId>
              </a:tblPr>
              <a:tblGrid>
                <a:gridCol w="1285325"/>
              </a:tblGrid>
              <a:tr h="200025">
                <a:tc>
                  <a:txBody>
                    <a:bodyPr/>
                    <a:lstStyle/>
                    <a:p>
                      <a:pPr indent="0" lvl="0" marL="0" rtl="0" algn="l">
                        <a:lnSpc>
                          <a:spcPct val="115000"/>
                        </a:lnSpc>
                        <a:spcBef>
                          <a:spcPts val="0"/>
                        </a:spcBef>
                        <a:spcAft>
                          <a:spcPts val="0"/>
                        </a:spcAft>
                        <a:buNone/>
                      </a:pPr>
                      <a:r>
                        <a:rPr lang="en" sz="1000"/>
                        <a:t>calculateNumber</a:t>
                      </a:r>
                      <a:endParaRPr sz="1000"/>
                    </a:p>
                  </a:txBody>
                  <a:tcPr marT="19050" marB="19050" marR="91425" marL="9142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20</a:t>
                      </a:r>
                      <a:endParaRPr sz="1000"/>
                    </a:p>
                  </a:txBody>
                  <a:tcPr marT="19050" marB="19050" marR="28575" marL="28575" anchor="b">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
        <p:nvSpPr>
          <p:cNvPr id="395" name="Google Shape;395;p46"/>
          <p:cNvSpPr txBox="1"/>
          <p:nvPr/>
        </p:nvSpPr>
        <p:spPr>
          <a:xfrm>
            <a:off x="5664600" y="3935850"/>
            <a:ext cx="3479400" cy="7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有取別名的話會顯示 : </a:t>
            </a:r>
            <a:endParaRPr>
              <a:latin typeface="Open Sans"/>
              <a:ea typeface="Open Sans"/>
              <a:cs typeface="Open Sans"/>
              <a:sym typeface="Open Sans"/>
            </a:endParaRPr>
          </a:p>
        </p:txBody>
      </p:sp>
      <p:graphicFrame>
        <p:nvGraphicFramePr>
          <p:cNvPr id="396" name="Google Shape;396;p46"/>
          <p:cNvGraphicFramePr/>
          <p:nvPr/>
        </p:nvGraphicFramePr>
        <p:xfrm>
          <a:off x="6771013" y="4444250"/>
          <a:ext cx="3000000" cy="3000000"/>
        </p:xfrm>
        <a:graphic>
          <a:graphicData uri="http://schemas.openxmlformats.org/drawingml/2006/table">
            <a:tbl>
              <a:tblPr>
                <a:noFill/>
                <a:tableStyleId>{8695F4AA-FDBA-41AD-849B-D54BA06CEA0A}</a:tableStyleId>
              </a:tblPr>
              <a:tblGrid>
                <a:gridCol w="952500"/>
              </a:tblGrid>
              <a:tr h="200025">
                <a:tc>
                  <a:txBody>
                    <a:bodyPr/>
                    <a:lstStyle/>
                    <a:p>
                      <a:pPr indent="0" lvl="0" marL="0" rtl="0" algn="l">
                        <a:lnSpc>
                          <a:spcPct val="115000"/>
                        </a:lnSpc>
                        <a:spcBef>
                          <a:spcPts val="0"/>
                        </a:spcBef>
                        <a:spcAft>
                          <a:spcPts val="0"/>
                        </a:spcAft>
                        <a:buNone/>
                      </a:pPr>
                      <a:r>
                        <a:rPr lang="en" sz="1000"/>
                        <a:t>total</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20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7"/>
          <p:cNvSpPr txBox="1"/>
          <p:nvPr/>
        </p:nvSpPr>
        <p:spPr>
          <a:xfrm>
            <a:off x="-58125" y="0"/>
            <a:ext cx="42738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Stored Procedure和function</a:t>
            </a:r>
            <a:r>
              <a:rPr b="1" lang="en" sz="2000">
                <a:latin typeface="Open Sans"/>
                <a:ea typeface="Open Sans"/>
                <a:cs typeface="Open Sans"/>
                <a:sym typeface="Open Sans"/>
              </a:rPr>
              <a:t>比較</a:t>
            </a:r>
            <a:endParaRPr b="1" sz="2000">
              <a:latin typeface="Open Sans"/>
              <a:ea typeface="Open Sans"/>
              <a:cs typeface="Open Sans"/>
              <a:sym typeface="Open Sans"/>
            </a:endParaRPr>
          </a:p>
        </p:txBody>
      </p:sp>
      <p:sp>
        <p:nvSpPr>
          <p:cNvPr id="402" name="Google Shape;402;p47"/>
          <p:cNvSpPr txBox="1"/>
          <p:nvPr/>
        </p:nvSpPr>
        <p:spPr>
          <a:xfrm>
            <a:off x="842700" y="763475"/>
            <a:ext cx="76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FUNCTION像是數學中函數，</a:t>
            </a:r>
            <a:r>
              <a:rPr lang="en"/>
              <a:t>幫你計算輸入的結果</a:t>
            </a:r>
            <a:r>
              <a:rPr lang="en"/>
              <a:t>，PROCEDURE比較像制定好的工作流程，</a:t>
            </a:r>
            <a:r>
              <a:rPr lang="en"/>
              <a:t>設定好需要對資料庫做哪些動作之後把參數傳入就可以完成整個操作</a:t>
            </a:r>
            <a:endParaRPr/>
          </a:p>
        </p:txBody>
      </p:sp>
      <p:graphicFrame>
        <p:nvGraphicFramePr>
          <p:cNvPr id="403" name="Google Shape;403;p47"/>
          <p:cNvGraphicFramePr/>
          <p:nvPr/>
        </p:nvGraphicFramePr>
        <p:xfrm>
          <a:off x="952500" y="1474575"/>
          <a:ext cx="3000000" cy="3000000"/>
        </p:xfrm>
        <a:graphic>
          <a:graphicData uri="http://schemas.openxmlformats.org/drawingml/2006/table">
            <a:tbl>
              <a:tblPr>
                <a:noFill/>
                <a:tableStyleId>{4C51F912-1074-4EBE-81D5-B08542F90505}</a:tableStyleId>
              </a:tblPr>
              <a:tblGrid>
                <a:gridCol w="2413000"/>
                <a:gridCol w="2413000"/>
                <a:gridCol w="2413000"/>
              </a:tblGrid>
              <a:tr h="382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procedure</a:t>
                      </a:r>
                      <a:endParaRPr/>
                    </a:p>
                  </a:txBody>
                  <a:tcPr marT="91425" marB="91425" marR="91425" marL="91425"/>
                </a:tc>
                <a:tc>
                  <a:txBody>
                    <a:bodyPr/>
                    <a:lstStyle/>
                    <a:p>
                      <a:pPr indent="0" lvl="0" marL="0" rtl="0" algn="l">
                        <a:spcBef>
                          <a:spcPts val="0"/>
                        </a:spcBef>
                        <a:spcAft>
                          <a:spcPts val="0"/>
                        </a:spcAft>
                        <a:buNone/>
                      </a:pPr>
                      <a:r>
                        <a:rPr lang="en"/>
                        <a:t>function</a:t>
                      </a:r>
                      <a:endParaRPr/>
                    </a:p>
                  </a:txBody>
                  <a:tcPr marT="91425" marB="91425" marR="91425" marL="91425"/>
                </a:tc>
              </a:tr>
              <a:tr h="382825">
                <a:tc>
                  <a:txBody>
                    <a:bodyPr/>
                    <a:lstStyle/>
                    <a:p>
                      <a:pPr indent="0" lvl="0" marL="0" rtl="0" algn="l">
                        <a:spcBef>
                          <a:spcPts val="0"/>
                        </a:spcBef>
                        <a:spcAft>
                          <a:spcPts val="0"/>
                        </a:spcAft>
                        <a:buNone/>
                      </a:pPr>
                      <a:r>
                        <a:rPr lang="en"/>
                        <a:t>可否搭配SQL語法用</a:t>
                      </a:r>
                      <a:endParaRPr/>
                    </a:p>
                  </a:txBody>
                  <a:tcPr marT="91425" marB="91425" marR="91425" marL="91425"/>
                </a:tc>
                <a:tc>
                  <a:txBody>
                    <a:bodyPr/>
                    <a:lstStyle/>
                    <a:p>
                      <a:pPr indent="0" lvl="0" marL="0" rtl="0" algn="l">
                        <a:spcBef>
                          <a:spcPts val="0"/>
                        </a:spcBef>
                        <a:spcAft>
                          <a:spcPts val="0"/>
                        </a:spcAft>
                        <a:buNone/>
                      </a:pPr>
                      <a:r>
                        <a:rPr lang="en"/>
                        <a:t>不行(只能call)</a:t>
                      </a:r>
                      <a:endParaRPr/>
                    </a:p>
                  </a:txBody>
                  <a:tcPr marT="91425" marB="91425" marR="91425" marL="91425"/>
                </a:tc>
                <a:tc>
                  <a:txBody>
                    <a:bodyPr/>
                    <a:lstStyle/>
                    <a:p>
                      <a:pPr indent="0" lvl="0" marL="0" rtl="0" algn="l">
                        <a:spcBef>
                          <a:spcPts val="0"/>
                        </a:spcBef>
                        <a:spcAft>
                          <a:spcPts val="0"/>
                        </a:spcAft>
                        <a:buNone/>
                      </a:pPr>
                      <a:r>
                        <a:rPr lang="en"/>
                        <a:t>可以(當成一般函式用)</a:t>
                      </a:r>
                      <a:endParaRPr/>
                    </a:p>
                  </a:txBody>
                  <a:tcPr marT="91425" marB="91425" marR="91425" marL="91425"/>
                </a:tc>
              </a:tr>
              <a:tr h="382825">
                <a:tc>
                  <a:txBody>
                    <a:bodyPr/>
                    <a:lstStyle/>
                    <a:p>
                      <a:pPr indent="0" lvl="0" marL="0" rtl="0" algn="l">
                        <a:spcBef>
                          <a:spcPts val="0"/>
                        </a:spcBef>
                        <a:spcAft>
                          <a:spcPts val="0"/>
                        </a:spcAft>
                        <a:buNone/>
                      </a:pPr>
                      <a:r>
                        <a:rPr lang="en"/>
                        <a:t>內部可否執行CRUD等操作</a:t>
                      </a:r>
                      <a:endParaRPr/>
                    </a:p>
                  </a:txBody>
                  <a:tcPr marT="91425" marB="91425" marR="91425" marL="91425"/>
                </a:tc>
                <a:tc>
                  <a:txBody>
                    <a:bodyPr/>
                    <a:lstStyle/>
                    <a:p>
                      <a:pPr indent="0" lvl="0" marL="0" rtl="0" algn="l">
                        <a:spcBef>
                          <a:spcPts val="0"/>
                        </a:spcBef>
                        <a:spcAft>
                          <a:spcPts val="0"/>
                        </a:spcAft>
                        <a:buNone/>
                      </a:pPr>
                      <a:r>
                        <a:rPr lang="en"/>
                        <a:t>可以</a:t>
                      </a:r>
                      <a:endParaRPr/>
                    </a:p>
                  </a:txBody>
                  <a:tcPr marT="91425" marB="91425" marR="91425" marL="91425"/>
                </a:tc>
                <a:tc>
                  <a:txBody>
                    <a:bodyPr/>
                    <a:lstStyle/>
                    <a:p>
                      <a:pPr indent="0" lvl="0" marL="0" rtl="0" algn="l">
                        <a:spcBef>
                          <a:spcPts val="0"/>
                        </a:spcBef>
                        <a:spcAft>
                          <a:spcPts val="0"/>
                        </a:spcAft>
                        <a:buNone/>
                      </a:pPr>
                      <a:r>
                        <a:rPr lang="en"/>
                        <a:t>不行(只能計算資料)</a:t>
                      </a:r>
                      <a:endParaRPr/>
                    </a:p>
                  </a:txBody>
                  <a:tcPr marT="91425" marB="91425" marR="91425" marL="91425"/>
                </a:tc>
              </a:tr>
              <a:tr h="382825">
                <a:tc>
                  <a:txBody>
                    <a:bodyPr/>
                    <a:lstStyle/>
                    <a:p>
                      <a:pPr indent="0" lvl="0" marL="0" rtl="0" algn="l">
                        <a:spcBef>
                          <a:spcPts val="0"/>
                        </a:spcBef>
                        <a:spcAft>
                          <a:spcPts val="0"/>
                        </a:spcAft>
                        <a:buNone/>
                      </a:pPr>
                      <a:r>
                        <a:rPr lang="en"/>
                        <a:t>可否變更資料</a:t>
                      </a:r>
                      <a:endParaRPr/>
                    </a:p>
                  </a:txBody>
                  <a:tcPr marT="91425" marB="91425" marR="91425" marL="91425"/>
                </a:tc>
                <a:tc>
                  <a:txBody>
                    <a:bodyPr/>
                    <a:lstStyle/>
                    <a:p>
                      <a:pPr indent="0" lvl="0" marL="0" rtl="0" algn="l">
                        <a:spcBef>
                          <a:spcPts val="0"/>
                        </a:spcBef>
                        <a:spcAft>
                          <a:spcPts val="0"/>
                        </a:spcAft>
                        <a:buNone/>
                      </a:pPr>
                      <a:r>
                        <a:rPr lang="en"/>
                        <a:t>可以</a:t>
                      </a:r>
                      <a:endParaRPr/>
                    </a:p>
                  </a:txBody>
                  <a:tcPr marT="91425" marB="91425" marR="91425" marL="91425"/>
                </a:tc>
                <a:tc>
                  <a:txBody>
                    <a:bodyPr/>
                    <a:lstStyle/>
                    <a:p>
                      <a:pPr indent="0" lvl="0" marL="0" rtl="0" algn="l">
                        <a:spcBef>
                          <a:spcPts val="0"/>
                        </a:spcBef>
                        <a:spcAft>
                          <a:spcPts val="0"/>
                        </a:spcAft>
                        <a:buNone/>
                      </a:pPr>
                      <a:r>
                        <a:rPr lang="en"/>
                        <a:t>不行</a:t>
                      </a:r>
                      <a:endParaRPr/>
                    </a:p>
                  </a:txBody>
                  <a:tcPr marT="91425" marB="91425" marR="91425" marL="91425"/>
                </a:tc>
              </a:tr>
              <a:tr h="588975">
                <a:tc>
                  <a:txBody>
                    <a:bodyPr/>
                    <a:lstStyle/>
                    <a:p>
                      <a:pPr indent="0" lvl="0" marL="0" rtl="0" algn="l">
                        <a:spcBef>
                          <a:spcPts val="0"/>
                        </a:spcBef>
                        <a:spcAft>
                          <a:spcPts val="0"/>
                        </a:spcAft>
                        <a:buNone/>
                      </a:pPr>
                      <a:r>
                        <a:rPr lang="en"/>
                        <a:t>參數類型</a:t>
                      </a:r>
                      <a:endParaRPr/>
                    </a:p>
                  </a:txBody>
                  <a:tcPr marT="91425" marB="91425" marR="91425" marL="91425"/>
                </a:tc>
                <a:tc>
                  <a:txBody>
                    <a:bodyPr/>
                    <a:lstStyle/>
                    <a:p>
                      <a:pPr indent="0" lvl="0" marL="0" rtl="0" algn="l">
                        <a:spcBef>
                          <a:spcPts val="0"/>
                        </a:spcBef>
                        <a:spcAft>
                          <a:spcPts val="0"/>
                        </a:spcAft>
                        <a:buNone/>
                      </a:pPr>
                      <a:r>
                        <a:rPr lang="en"/>
                        <a:t>可傳入傳出(</a:t>
                      </a:r>
                      <a:r>
                        <a:rPr lang="en"/>
                        <a:t>in、out、inout)</a:t>
                      </a:r>
                      <a:endParaRPr/>
                    </a:p>
                  </a:txBody>
                  <a:tcPr marT="91425" marB="91425" marR="91425" marL="91425"/>
                </a:tc>
                <a:tc>
                  <a:txBody>
                    <a:bodyPr/>
                    <a:lstStyle/>
                    <a:p>
                      <a:pPr indent="0" lvl="0" marL="0" rtl="0" algn="l">
                        <a:spcBef>
                          <a:spcPts val="0"/>
                        </a:spcBef>
                        <a:spcAft>
                          <a:spcPts val="0"/>
                        </a:spcAft>
                        <a:buNone/>
                      </a:pPr>
                      <a:r>
                        <a:rPr lang="en"/>
                        <a:t>只能傳入，並傳出定義好的資料型別</a:t>
                      </a:r>
                      <a:endParaRPr/>
                    </a:p>
                  </a:txBody>
                  <a:tcPr marT="91425" marB="91425" marR="91425" marL="91425"/>
                </a:tc>
              </a:tr>
            </a:tbl>
          </a:graphicData>
        </a:graphic>
      </p:graphicFrame>
      <p:sp>
        <p:nvSpPr>
          <p:cNvPr id="404" name="Google Shape;404;p47"/>
          <p:cNvSpPr txBox="1"/>
          <p:nvPr/>
        </p:nvSpPr>
        <p:spPr>
          <a:xfrm>
            <a:off x="215150" y="3881725"/>
            <a:ext cx="8729400" cy="11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proceure可以選擇要不要有回傳值(out參數)，function一定會有回傳值(return)</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但是out和return不一樣，out參數是在procedure內被賦值並輸出給使用者，return是返回計算結果</a:t>
            </a:r>
            <a:endParaRPr>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8"/>
          <p:cNvSpPr txBox="1"/>
          <p:nvPr/>
        </p:nvSpPr>
        <p:spPr>
          <a:xfrm>
            <a:off x="279000" y="750775"/>
            <a:ext cx="8586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TRIGGER 是一種特殊的預存程序，雖然也是使用者自訂的可程式化物件，但是它不可以直接被使用者執行，必須建構在 table 或 view 的特定事件中，</a:t>
            </a:r>
            <a:r>
              <a:rPr lang="en"/>
              <a:t>像是</a:t>
            </a:r>
            <a:r>
              <a:rPr lang="en"/>
              <a:t>INSERT、UPDATE、DELETE，</a:t>
            </a:r>
            <a:r>
              <a:rPr lang="en"/>
              <a:t>並針對這些事件來指定trigger要在執行前(before)或是執行後(after)作動</a:t>
            </a:r>
            <a:r>
              <a:rPr lang="en"/>
              <a:t>， 當這些事件發生時，才會引發 TRIGGER 執行，</a:t>
            </a:r>
            <a:r>
              <a:rPr lang="en"/>
              <a:t>用起來很方便，但是沒有打算要寫文件的話不建議用</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solidFill>
                  <a:srgbClr val="9900FF"/>
                </a:solidFill>
              </a:rPr>
              <a:t>Create trigger</a:t>
            </a:r>
            <a:r>
              <a:rPr lang="en"/>
              <a:t> tr_log_users_insert </a:t>
            </a:r>
            <a:r>
              <a:rPr lang="en">
                <a:solidFill>
                  <a:srgbClr val="9900FF"/>
                </a:solidFill>
              </a:rPr>
              <a:t>after insert</a:t>
            </a:r>
            <a:endParaRPr>
              <a:solidFill>
                <a:srgbClr val="9900FF"/>
              </a:solidFill>
            </a:endParaRPr>
          </a:p>
          <a:p>
            <a:pPr indent="457200" lvl="0" marL="0" rtl="0" algn="l">
              <a:spcBef>
                <a:spcPts val="0"/>
              </a:spcBef>
              <a:spcAft>
                <a:spcPts val="0"/>
              </a:spcAft>
              <a:buNone/>
            </a:pPr>
            <a:r>
              <a:rPr lang="en">
                <a:solidFill>
                  <a:srgbClr val="9900FF"/>
                </a:solidFill>
              </a:rPr>
              <a:t>On</a:t>
            </a:r>
            <a:r>
              <a:rPr lang="en"/>
              <a:t> users </a:t>
            </a:r>
            <a:r>
              <a:rPr lang="en">
                <a:solidFill>
                  <a:srgbClr val="9900FF"/>
                </a:solidFill>
              </a:rPr>
              <a:t>for each row</a:t>
            </a:r>
            <a:endParaRPr>
              <a:solidFill>
                <a:srgbClr val="9900FF"/>
              </a:solidFill>
            </a:endParaRPr>
          </a:p>
          <a:p>
            <a:pPr indent="457200" lvl="0" marL="0" rtl="0" algn="l">
              <a:spcBef>
                <a:spcPts val="0"/>
              </a:spcBef>
              <a:spcAft>
                <a:spcPts val="0"/>
              </a:spcAft>
              <a:buNone/>
            </a:pPr>
            <a:r>
              <a:rPr lang="en">
                <a:solidFill>
                  <a:srgbClr val="9900FF"/>
                </a:solidFill>
              </a:rPr>
              <a:t>Begin</a:t>
            </a:r>
            <a:endParaRPr>
              <a:solidFill>
                <a:srgbClr val="9900FF"/>
              </a:solidFill>
            </a:endParaRPr>
          </a:p>
          <a:p>
            <a:pPr indent="0" lvl="0" marL="0" rtl="0" algn="l">
              <a:spcBef>
                <a:spcPts val="0"/>
              </a:spcBef>
              <a:spcAft>
                <a:spcPts val="0"/>
              </a:spcAft>
              <a:buNone/>
            </a:pPr>
            <a:r>
              <a:rPr lang="en"/>
              <a:t>		</a:t>
            </a:r>
            <a:r>
              <a:rPr lang="en">
                <a:solidFill>
                  <a:srgbClr val="9900FF"/>
                </a:solidFill>
              </a:rPr>
              <a:t>Set</a:t>
            </a:r>
            <a:r>
              <a:rPr lang="en"/>
              <a:t> </a:t>
            </a:r>
            <a:r>
              <a:rPr lang="en">
                <a:solidFill>
                  <a:srgbClr val="E69138"/>
                </a:solidFill>
              </a:rPr>
              <a:t>@body</a:t>
            </a:r>
            <a:r>
              <a:rPr lang="en"/>
              <a:t> = </a:t>
            </a:r>
            <a:r>
              <a:rPr lang="en">
                <a:solidFill>
                  <a:srgbClr val="9900FF"/>
                </a:solidFill>
              </a:rPr>
              <a:t>concat</a:t>
            </a:r>
            <a:r>
              <a:rPr lang="en"/>
              <a:t>('有新資料[', </a:t>
            </a:r>
            <a:r>
              <a:rPr lang="en">
                <a:solidFill>
                  <a:srgbClr val="0B5394"/>
                </a:solidFill>
              </a:rPr>
              <a:t>new.id</a:t>
            </a:r>
            <a:r>
              <a:rPr lang="en"/>
              <a:t>,' , ' ,</a:t>
            </a:r>
            <a:r>
              <a:rPr lang="en">
                <a:solidFill>
                  <a:srgbClr val="0B5394"/>
                </a:solidFill>
              </a:rPr>
              <a:t>new.name</a:t>
            </a:r>
            <a:r>
              <a:rPr lang="en"/>
              <a:t> , ']加到log資料表中');</a:t>
            </a:r>
            <a:endParaRPr/>
          </a:p>
          <a:p>
            <a:pPr indent="0" lvl="0" marL="0" rtl="0" algn="l">
              <a:spcBef>
                <a:spcPts val="0"/>
              </a:spcBef>
              <a:spcAft>
                <a:spcPts val="0"/>
              </a:spcAft>
              <a:buNone/>
            </a:pPr>
            <a:r>
              <a:rPr lang="en"/>
              <a:t>		</a:t>
            </a:r>
            <a:r>
              <a:rPr lang="en">
                <a:solidFill>
                  <a:srgbClr val="9900FF"/>
                </a:solidFill>
              </a:rPr>
              <a:t>Insert into</a:t>
            </a:r>
            <a:r>
              <a:rPr lang="en"/>
              <a:t> log </a:t>
            </a:r>
            <a:r>
              <a:rPr lang="en">
                <a:solidFill>
                  <a:srgbClr val="9900FF"/>
                </a:solidFill>
              </a:rPr>
              <a:t>values</a:t>
            </a:r>
            <a:r>
              <a:rPr lang="en"/>
              <a:t> (</a:t>
            </a:r>
            <a:r>
              <a:rPr lang="en">
                <a:solidFill>
                  <a:srgbClr val="E69138"/>
                </a:solidFill>
              </a:rPr>
              <a:t>@body</a:t>
            </a:r>
            <a:r>
              <a:rPr lang="en"/>
              <a:t>);</a:t>
            </a:r>
            <a:endParaRPr/>
          </a:p>
          <a:p>
            <a:pPr indent="457200" lvl="0" marL="0" rtl="0" algn="l">
              <a:spcBef>
                <a:spcPts val="0"/>
              </a:spcBef>
              <a:spcAft>
                <a:spcPts val="0"/>
              </a:spcAft>
              <a:buNone/>
            </a:pPr>
            <a:r>
              <a:rPr lang="en">
                <a:solidFill>
                  <a:srgbClr val="9900FF"/>
                </a:solidFill>
              </a:rPr>
              <a:t>End</a:t>
            </a:r>
            <a:r>
              <a:rPr lang="en"/>
              <a:t>;</a:t>
            </a:r>
            <a:endParaRPr/>
          </a:p>
          <a:p>
            <a:pPr indent="0" lvl="0" marL="0" rtl="0" algn="l">
              <a:spcBef>
                <a:spcPts val="0"/>
              </a:spcBef>
              <a:spcAft>
                <a:spcPts val="0"/>
              </a:spcAft>
              <a:buNone/>
            </a:pPr>
            <a:r>
              <a:t/>
            </a:r>
            <a:endParaRPr/>
          </a:p>
        </p:txBody>
      </p:sp>
      <p:graphicFrame>
        <p:nvGraphicFramePr>
          <p:cNvPr id="410" name="Google Shape;410;p48"/>
          <p:cNvGraphicFramePr/>
          <p:nvPr/>
        </p:nvGraphicFramePr>
        <p:xfrm>
          <a:off x="4746800" y="3017875"/>
          <a:ext cx="3000000" cy="3000000"/>
        </p:xfrm>
        <a:graphic>
          <a:graphicData uri="http://schemas.openxmlformats.org/drawingml/2006/table">
            <a:tbl>
              <a:tblPr>
                <a:noFill/>
                <a:tableStyleId>{8695F4AA-FDBA-41AD-849B-D54BA06CEA0A}</a:tableStyleId>
              </a:tblPr>
              <a:tblGrid>
                <a:gridCol w="1778375"/>
              </a:tblGrid>
              <a:tr h="200025">
                <a:tc>
                  <a:txBody>
                    <a:bodyPr/>
                    <a:lstStyle/>
                    <a:p>
                      <a:pPr indent="0" lvl="0" marL="0" rtl="0" algn="l">
                        <a:lnSpc>
                          <a:spcPct val="115000"/>
                        </a:lnSpc>
                        <a:spcBef>
                          <a:spcPts val="0"/>
                        </a:spcBef>
                        <a:spcAft>
                          <a:spcPts val="0"/>
                        </a:spcAft>
                        <a:buNone/>
                      </a:pPr>
                      <a:r>
                        <a:rPr lang="en" sz="1000"/>
                        <a:t>log_msg</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sz="1000"/>
                        <a:t>有新資料[1 , John]加到log資料表中</a:t>
                      </a:r>
                      <a:endParaRPr sz="1000"/>
                    </a:p>
                  </a:txBody>
                  <a:tcPr marT="19050" marB="19050" marR="91425" marL="9142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411" name="Google Shape;411;p48"/>
          <p:cNvSpPr txBox="1"/>
          <p:nvPr/>
        </p:nvSpPr>
        <p:spPr>
          <a:xfrm>
            <a:off x="314250" y="3680025"/>
            <a:ext cx="8515500" cy="12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因為這個trigger是針對insert事件的，這邊new.id、new.name的new指的是insert進去的log資料表的那筆資料內的id、name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如果是針對delete的話，delete的那筆資料是存在Old內的，如果是update的話則是要被更新的資料存在old、更新的資料存在new</a:t>
            </a:r>
            <a:endParaRPr>
              <a:latin typeface="Open Sans"/>
              <a:ea typeface="Open Sans"/>
              <a:cs typeface="Open Sans"/>
              <a:sym typeface="Open Sans"/>
            </a:endParaRPr>
          </a:p>
        </p:txBody>
      </p:sp>
      <p:sp>
        <p:nvSpPr>
          <p:cNvPr id="412" name="Google Shape;412;p48"/>
          <p:cNvSpPr txBox="1"/>
          <p:nvPr/>
        </p:nvSpPr>
        <p:spPr>
          <a:xfrm>
            <a:off x="-58125" y="0"/>
            <a:ext cx="42738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Trigger-觸發器</a:t>
            </a:r>
            <a:endParaRPr b="1" sz="20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9"/>
          <p:cNvSpPr txBox="1"/>
          <p:nvPr/>
        </p:nvSpPr>
        <p:spPr>
          <a:xfrm>
            <a:off x="125500" y="1633800"/>
            <a:ext cx="8673600" cy="2256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9900FF"/>
                </a:solidFill>
              </a:rPr>
              <a:t>Create trigger</a:t>
            </a:r>
            <a:r>
              <a:rPr lang="en">
                <a:solidFill>
                  <a:schemeClr val="dk1"/>
                </a:solidFill>
              </a:rPr>
              <a:t> tr_log_users_insert </a:t>
            </a:r>
            <a:r>
              <a:rPr lang="en">
                <a:solidFill>
                  <a:srgbClr val="9900FF"/>
                </a:solidFill>
              </a:rPr>
              <a:t>before</a:t>
            </a:r>
            <a:r>
              <a:rPr lang="en">
                <a:solidFill>
                  <a:srgbClr val="9900FF"/>
                </a:solidFill>
              </a:rPr>
              <a:t> update</a:t>
            </a:r>
            <a:endParaRPr>
              <a:solidFill>
                <a:srgbClr val="9900FF"/>
              </a:solidFill>
            </a:endParaRPr>
          </a:p>
          <a:p>
            <a:pPr indent="457200" lvl="0" marL="0" rtl="0" algn="l">
              <a:spcBef>
                <a:spcPts val="0"/>
              </a:spcBef>
              <a:spcAft>
                <a:spcPts val="0"/>
              </a:spcAft>
              <a:buNone/>
            </a:pPr>
            <a:r>
              <a:rPr lang="en">
                <a:solidFill>
                  <a:srgbClr val="9900FF"/>
                </a:solidFill>
              </a:rPr>
              <a:t>On</a:t>
            </a:r>
            <a:r>
              <a:rPr lang="en">
                <a:solidFill>
                  <a:schemeClr val="dk1"/>
                </a:solidFill>
              </a:rPr>
              <a:t> users </a:t>
            </a:r>
            <a:r>
              <a:rPr lang="en">
                <a:solidFill>
                  <a:srgbClr val="9900FF"/>
                </a:solidFill>
              </a:rPr>
              <a:t>for each row</a:t>
            </a:r>
            <a:endParaRPr>
              <a:solidFill>
                <a:srgbClr val="9900FF"/>
              </a:solidFill>
            </a:endParaRPr>
          </a:p>
          <a:p>
            <a:pPr indent="457200" lvl="0" marL="0" rtl="0" algn="l">
              <a:spcBef>
                <a:spcPts val="0"/>
              </a:spcBef>
              <a:spcAft>
                <a:spcPts val="0"/>
              </a:spcAft>
              <a:buNone/>
            </a:pPr>
            <a:r>
              <a:rPr lang="en">
                <a:solidFill>
                  <a:srgbClr val="9900FF"/>
                </a:solidFill>
              </a:rPr>
              <a:t>Begin</a:t>
            </a:r>
            <a:endParaRPr>
              <a:solidFill>
                <a:srgbClr val="9900FF"/>
              </a:solidFill>
            </a:endParaRPr>
          </a:p>
          <a:p>
            <a:pPr indent="0" lvl="0" marL="0" rtl="0" algn="l">
              <a:spcBef>
                <a:spcPts val="0"/>
              </a:spcBef>
              <a:spcAft>
                <a:spcPts val="0"/>
              </a:spcAft>
              <a:buNone/>
            </a:pPr>
            <a:r>
              <a:rPr lang="en">
                <a:solidFill>
                  <a:schemeClr val="dk1"/>
                </a:solidFill>
              </a:rPr>
              <a:t>		</a:t>
            </a:r>
            <a:r>
              <a:rPr lang="en">
                <a:solidFill>
                  <a:srgbClr val="9900FF"/>
                </a:solidFill>
              </a:rPr>
              <a:t>Set</a:t>
            </a:r>
            <a:r>
              <a:rPr lang="en">
                <a:solidFill>
                  <a:schemeClr val="dk1"/>
                </a:solidFill>
              </a:rPr>
              <a:t> </a:t>
            </a:r>
            <a:r>
              <a:rPr lang="en">
                <a:solidFill>
                  <a:srgbClr val="E69138"/>
                </a:solidFill>
              </a:rPr>
              <a:t>@count</a:t>
            </a:r>
            <a:r>
              <a:rPr lang="en">
                <a:solidFill>
                  <a:schemeClr val="dk1"/>
                </a:solidFill>
              </a:rPr>
              <a:t> = </a:t>
            </a:r>
            <a:r>
              <a:rPr lang="en">
                <a:solidFill>
                  <a:srgbClr val="9900FF"/>
                </a:solidFill>
              </a:rPr>
              <a:t>if</a:t>
            </a:r>
            <a:r>
              <a:rPr lang="en">
                <a:solidFill>
                  <a:schemeClr val="dk1"/>
                </a:solidFill>
              </a:rPr>
              <a:t>(</a:t>
            </a:r>
            <a:r>
              <a:rPr lang="en">
                <a:solidFill>
                  <a:srgbClr val="E69138"/>
                </a:solidFill>
              </a:rPr>
              <a:t>@count</a:t>
            </a:r>
            <a:r>
              <a:rPr lang="en">
                <a:solidFill>
                  <a:schemeClr val="dk1"/>
                </a:solidFill>
              </a:rPr>
              <a:t> is null , 1 , (</a:t>
            </a:r>
            <a:r>
              <a:rPr lang="en">
                <a:solidFill>
                  <a:srgbClr val="E69138"/>
                </a:solidFill>
              </a:rPr>
              <a:t>@count</a:t>
            </a:r>
            <a:r>
              <a:rPr lang="en">
                <a:solidFill>
                  <a:schemeClr val="dk1"/>
                </a:solidFill>
              </a:rPr>
              <a:t> + 1));</a:t>
            </a:r>
            <a:endParaRPr>
              <a:solidFill>
                <a:schemeClr val="dk1"/>
              </a:solidFill>
            </a:endParaRPr>
          </a:p>
          <a:p>
            <a:pPr indent="0" lvl="0" marL="0" rtl="0" algn="l">
              <a:spcBef>
                <a:spcPts val="0"/>
              </a:spcBef>
              <a:spcAft>
                <a:spcPts val="0"/>
              </a:spcAft>
              <a:buNone/>
            </a:pPr>
            <a:r>
              <a:rPr lang="en">
                <a:solidFill>
                  <a:schemeClr val="dk1"/>
                </a:solidFill>
              </a:rPr>
              <a:t>		</a:t>
            </a:r>
            <a:r>
              <a:rPr lang="en">
                <a:solidFill>
                  <a:srgbClr val="9900FF"/>
                </a:solidFill>
              </a:rPr>
              <a:t>If </a:t>
            </a:r>
            <a:r>
              <a:rPr lang="en">
                <a:solidFill>
                  <a:srgbClr val="E69138"/>
                </a:solidFill>
              </a:rPr>
              <a:t>@count</a:t>
            </a:r>
            <a:r>
              <a:rPr lang="en">
                <a:solidFill>
                  <a:srgbClr val="9900FF"/>
                </a:solidFill>
              </a:rPr>
              <a:t> </a:t>
            </a:r>
            <a:r>
              <a:rPr lang="en"/>
              <a:t>&gt; 1</a:t>
            </a:r>
            <a:r>
              <a:rPr lang="en">
                <a:solidFill>
                  <a:srgbClr val="9900FF"/>
                </a:solidFill>
              </a:rPr>
              <a:t> then</a:t>
            </a:r>
            <a:endParaRPr>
              <a:solidFill>
                <a:srgbClr val="9900FF"/>
              </a:solidFill>
            </a:endParaRPr>
          </a:p>
          <a:p>
            <a:pPr indent="0" lvl="0" marL="0" rtl="0" algn="l">
              <a:spcBef>
                <a:spcPts val="0"/>
              </a:spcBef>
              <a:spcAft>
                <a:spcPts val="0"/>
              </a:spcAft>
              <a:buNone/>
            </a:pPr>
            <a:r>
              <a:rPr lang="en">
                <a:solidFill>
                  <a:srgbClr val="9900FF"/>
                </a:solidFill>
              </a:rPr>
              <a:t>			Signal sqlstate </a:t>
            </a:r>
            <a:r>
              <a:rPr lang="en"/>
              <a:t>'45001'</a:t>
            </a:r>
            <a:r>
              <a:rPr lang="en">
                <a:solidFill>
                  <a:srgbClr val="9900FF"/>
                </a:solidFill>
              </a:rPr>
              <a:t> set message_text = </a:t>
            </a:r>
            <a:r>
              <a:rPr lang="en"/>
              <a:t>'你動到兩筆以上的資料了'</a:t>
            </a:r>
            <a:endParaRPr/>
          </a:p>
          <a:p>
            <a:pPr indent="457200" lvl="0" marL="0" rtl="0" algn="l">
              <a:spcBef>
                <a:spcPts val="0"/>
              </a:spcBef>
              <a:spcAft>
                <a:spcPts val="0"/>
              </a:spcAft>
              <a:buNone/>
            </a:pPr>
            <a:r>
              <a:rPr lang="en">
                <a:solidFill>
                  <a:srgbClr val="9900FF"/>
                </a:solidFill>
              </a:rPr>
              <a:t>End</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如果更動兩筆，這個trigger會被觸發兩次，這時候@count相當於整體變數，在這個update內的每次動作都會累加，在第二次的時候就會發出signal來中止動作</a:t>
            </a:r>
            <a:endParaRPr>
              <a:solidFill>
                <a:schemeClr val="dk1"/>
              </a:solidFill>
            </a:endParaRPr>
          </a:p>
        </p:txBody>
      </p:sp>
      <p:sp>
        <p:nvSpPr>
          <p:cNvPr id="418" name="Google Shape;418;p49"/>
          <p:cNvSpPr txBox="1"/>
          <p:nvPr/>
        </p:nvSpPr>
        <p:spPr>
          <a:xfrm>
            <a:off x="67200" y="1252800"/>
            <a:ext cx="9009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trigger也可以用來中斷事件，範例為如果一次新增2筆以上資料的話則中斷掉該事件</a:t>
            </a:r>
            <a:endParaRPr>
              <a:latin typeface="Open Sans"/>
              <a:ea typeface="Open Sans"/>
              <a:cs typeface="Open Sans"/>
              <a:sym typeface="Open Sans"/>
            </a:endParaRPr>
          </a:p>
        </p:txBody>
      </p:sp>
      <p:sp>
        <p:nvSpPr>
          <p:cNvPr id="419" name="Google Shape;419;p49"/>
          <p:cNvSpPr txBox="1"/>
          <p:nvPr/>
        </p:nvSpPr>
        <p:spPr>
          <a:xfrm>
            <a:off x="-58125" y="0"/>
            <a:ext cx="42738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中斷</a:t>
            </a:r>
            <a:r>
              <a:rPr b="1" lang="en" sz="2000">
                <a:latin typeface="Open Sans"/>
                <a:ea typeface="Open Sans"/>
                <a:cs typeface="Open Sans"/>
                <a:sym typeface="Open Sans"/>
              </a:rPr>
              <a:t>Trigger</a:t>
            </a:r>
            <a:endParaRPr b="1" sz="2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20175" y="30800"/>
            <a:ext cx="23328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常見的</a:t>
            </a:r>
            <a:r>
              <a:rPr lang="en">
                <a:latin typeface="Open Sans"/>
                <a:ea typeface="Open Sans"/>
                <a:cs typeface="Open Sans"/>
                <a:sym typeface="Open Sans"/>
              </a:rPr>
              <a:t>RDBMS vs  NoSQL</a:t>
            </a:r>
            <a:endParaRPr>
              <a:latin typeface="Open Sans"/>
              <a:ea typeface="Open Sans"/>
              <a:cs typeface="Open Sans"/>
              <a:sym typeface="Open Sans"/>
            </a:endParaRPr>
          </a:p>
        </p:txBody>
      </p:sp>
      <p:sp>
        <p:nvSpPr>
          <p:cNvPr id="83" name="Google Shape;83;p16"/>
          <p:cNvSpPr txBox="1"/>
          <p:nvPr/>
        </p:nvSpPr>
        <p:spPr>
          <a:xfrm>
            <a:off x="928425" y="719150"/>
            <a:ext cx="2572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關聯式資料庫(RDBMS)</a:t>
            </a:r>
            <a:endParaRPr sz="1800">
              <a:latin typeface="Open Sans"/>
              <a:ea typeface="Open Sans"/>
              <a:cs typeface="Open Sans"/>
              <a:sym typeface="Open Sans"/>
            </a:endParaRPr>
          </a:p>
        </p:txBody>
      </p:sp>
      <p:sp>
        <p:nvSpPr>
          <p:cNvPr id="84" name="Google Shape;84;p16"/>
          <p:cNvSpPr txBox="1"/>
          <p:nvPr/>
        </p:nvSpPr>
        <p:spPr>
          <a:xfrm>
            <a:off x="5410050" y="719150"/>
            <a:ext cx="27972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非關聯式資料庫(NoSQL)</a:t>
            </a:r>
            <a:endParaRPr sz="1800">
              <a:latin typeface="Open Sans"/>
              <a:ea typeface="Open Sans"/>
              <a:cs typeface="Open Sans"/>
              <a:sym typeface="Open Sans"/>
            </a:endParaRPr>
          </a:p>
        </p:txBody>
      </p:sp>
      <p:sp>
        <p:nvSpPr>
          <p:cNvPr id="85" name="Google Shape;85;p16"/>
          <p:cNvSpPr txBox="1"/>
          <p:nvPr/>
        </p:nvSpPr>
        <p:spPr>
          <a:xfrm>
            <a:off x="58450" y="1146600"/>
            <a:ext cx="4512900" cy="376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AutoNum type="arabicPeriod"/>
            </a:pPr>
            <a:r>
              <a:rPr b="1" lang="en">
                <a:latin typeface="Open Sans"/>
                <a:ea typeface="Open Sans"/>
                <a:cs typeface="Open Sans"/>
                <a:sym typeface="Open Sans"/>
              </a:rPr>
              <a:t>Oracle</a:t>
            </a:r>
            <a:endParaRPr b="1">
              <a:latin typeface="Open Sans"/>
              <a:ea typeface="Open Sans"/>
              <a:cs typeface="Open Sans"/>
              <a:sym typeface="Open Sans"/>
            </a:endParaRPr>
          </a:p>
          <a:p>
            <a:pPr indent="0" lvl="0" marL="457200" rtl="0" algn="l">
              <a:spcBef>
                <a:spcPts val="0"/>
              </a:spcBef>
              <a:spcAft>
                <a:spcPts val="0"/>
              </a:spcAft>
              <a:buNone/>
            </a:pPr>
            <a:r>
              <a:rPr b="1" lang="en">
                <a:solidFill>
                  <a:srgbClr val="85200C"/>
                </a:solidFill>
                <a:latin typeface="Open Sans"/>
                <a:ea typeface="Open Sans"/>
                <a:cs typeface="Open Sans"/>
                <a:sym typeface="Open Sans"/>
              </a:rPr>
              <a:t>優點</a:t>
            </a:r>
            <a:r>
              <a:rPr b="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極高的安全性、效能出色、功能齊全</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rPr b="1" lang="en">
                <a:solidFill>
                  <a:srgbClr val="38761D"/>
                </a:solidFill>
                <a:latin typeface="Open Sans"/>
                <a:ea typeface="Open Sans"/>
                <a:cs typeface="Open Sans"/>
                <a:sym typeface="Open Sans"/>
              </a:rPr>
              <a:t>缺點</a:t>
            </a:r>
            <a:r>
              <a:rPr b="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很貴、學習成本高</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b="1" lang="en">
                <a:latin typeface="Open Sans"/>
                <a:ea typeface="Open Sans"/>
                <a:cs typeface="Open Sans"/>
                <a:sym typeface="Open Sans"/>
              </a:rPr>
              <a:t>MySQL</a:t>
            </a:r>
            <a:endParaRPr b="1">
              <a:latin typeface="Open Sans"/>
              <a:ea typeface="Open Sans"/>
              <a:cs typeface="Open Sans"/>
              <a:sym typeface="Open Sans"/>
            </a:endParaRPr>
          </a:p>
          <a:p>
            <a:pPr indent="0" lvl="0" marL="457200" rtl="0" algn="l">
              <a:spcBef>
                <a:spcPts val="0"/>
              </a:spcBef>
              <a:spcAft>
                <a:spcPts val="0"/>
              </a:spcAft>
              <a:buNone/>
            </a:pPr>
            <a:r>
              <a:rPr b="1" lang="en">
                <a:solidFill>
                  <a:srgbClr val="85200C"/>
                </a:solidFill>
                <a:latin typeface="Open Sans"/>
                <a:ea typeface="Open Sans"/>
                <a:cs typeface="Open Sans"/>
                <a:sym typeface="Open Sans"/>
              </a:rPr>
              <a:t>優點</a:t>
            </a:r>
            <a:r>
              <a:rPr b="1" lang="en">
                <a:latin typeface="Open Sans"/>
                <a:ea typeface="Open Sans"/>
                <a:cs typeface="Open Sans"/>
                <a:sym typeface="Open Sans"/>
              </a:rPr>
              <a:t>:</a:t>
            </a:r>
            <a:r>
              <a:rPr lang="en">
                <a:latin typeface="Open Sans"/>
                <a:ea typeface="Open Sans"/>
                <a:cs typeface="Open Sans"/>
                <a:sym typeface="Open Sans"/>
              </a:rPr>
              <a:t>成本低、社群活躍、相容性高</a:t>
            </a:r>
            <a:endParaRPr>
              <a:latin typeface="Open Sans"/>
              <a:ea typeface="Open Sans"/>
              <a:cs typeface="Open Sans"/>
              <a:sym typeface="Open Sans"/>
            </a:endParaRPr>
          </a:p>
          <a:p>
            <a:pPr indent="0" lvl="0" marL="457200" rtl="0" algn="l">
              <a:spcBef>
                <a:spcPts val="0"/>
              </a:spcBef>
              <a:spcAft>
                <a:spcPts val="0"/>
              </a:spcAft>
              <a:buNone/>
            </a:pPr>
            <a:r>
              <a:rPr b="1" lang="en">
                <a:solidFill>
                  <a:srgbClr val="38761D"/>
                </a:solidFill>
                <a:latin typeface="Open Sans"/>
                <a:ea typeface="Open Sans"/>
                <a:cs typeface="Open Sans"/>
                <a:sym typeface="Open Sans"/>
              </a:rPr>
              <a:t>缺點</a:t>
            </a:r>
            <a:r>
              <a:rPr b="1" lang="en">
                <a:latin typeface="Open Sans"/>
                <a:ea typeface="Open Sans"/>
                <a:cs typeface="Open Sans"/>
                <a:sym typeface="Open Sans"/>
              </a:rPr>
              <a:t>:</a:t>
            </a:r>
            <a:r>
              <a:rPr lang="en">
                <a:latin typeface="Open Sans"/>
                <a:ea typeface="Open Sans"/>
                <a:cs typeface="Open Sans"/>
                <a:sym typeface="Open Sans"/>
              </a:rPr>
              <a:t>性能較差、安全性較弱、被Oracle併購後價格上升</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b="1" lang="en">
                <a:latin typeface="Open Sans"/>
                <a:ea typeface="Open Sans"/>
                <a:cs typeface="Open Sans"/>
                <a:sym typeface="Open Sans"/>
              </a:rPr>
              <a:t>Microsoft SQL Server</a:t>
            </a:r>
            <a:endParaRPr b="1">
              <a:latin typeface="Open Sans"/>
              <a:ea typeface="Open Sans"/>
              <a:cs typeface="Open Sans"/>
              <a:sym typeface="Open Sans"/>
            </a:endParaRPr>
          </a:p>
          <a:p>
            <a:pPr indent="0" lvl="0" marL="457200" rtl="0" algn="l">
              <a:spcBef>
                <a:spcPts val="0"/>
              </a:spcBef>
              <a:spcAft>
                <a:spcPts val="0"/>
              </a:spcAft>
              <a:buNone/>
            </a:pPr>
            <a:r>
              <a:rPr b="1" lang="en">
                <a:solidFill>
                  <a:srgbClr val="85200C"/>
                </a:solidFill>
                <a:latin typeface="Open Sans"/>
                <a:ea typeface="Open Sans"/>
                <a:cs typeface="Open Sans"/>
                <a:sym typeface="Open Sans"/>
              </a:rPr>
              <a:t>優點</a:t>
            </a:r>
            <a:r>
              <a:rPr b="1" lang="en">
                <a:latin typeface="Open Sans"/>
                <a:ea typeface="Open Sans"/>
                <a:cs typeface="Open Sans"/>
                <a:sym typeface="Open Sans"/>
              </a:rPr>
              <a:t>:</a:t>
            </a:r>
            <a:r>
              <a:rPr lang="en">
                <a:latin typeface="Open Sans"/>
                <a:ea typeface="Open Sans"/>
                <a:cs typeface="Open Sans"/>
                <a:sym typeface="Open Sans"/>
              </a:rPr>
              <a:t>環境整合性高、學習門檻低、安全性高</a:t>
            </a:r>
            <a:endParaRPr>
              <a:latin typeface="Open Sans"/>
              <a:ea typeface="Open Sans"/>
              <a:cs typeface="Open Sans"/>
              <a:sym typeface="Open Sans"/>
            </a:endParaRPr>
          </a:p>
          <a:p>
            <a:pPr indent="0" lvl="0" marL="457200" rtl="0" algn="l">
              <a:spcBef>
                <a:spcPts val="0"/>
              </a:spcBef>
              <a:spcAft>
                <a:spcPts val="0"/>
              </a:spcAft>
              <a:buNone/>
            </a:pPr>
            <a:r>
              <a:rPr b="1" lang="en">
                <a:solidFill>
                  <a:srgbClr val="38761D"/>
                </a:solidFill>
                <a:latin typeface="Open Sans"/>
                <a:ea typeface="Open Sans"/>
                <a:cs typeface="Open Sans"/>
                <a:sym typeface="Open Sans"/>
              </a:rPr>
              <a:t>缺點</a:t>
            </a:r>
            <a:r>
              <a:rPr b="1" lang="en">
                <a:latin typeface="Open Sans"/>
                <a:ea typeface="Open Sans"/>
                <a:cs typeface="Open Sans"/>
                <a:sym typeface="Open Sans"/>
              </a:rPr>
              <a:t>:</a:t>
            </a:r>
            <a:r>
              <a:rPr lang="en">
                <a:latin typeface="Open Sans"/>
                <a:ea typeface="Open Sans"/>
                <a:cs typeface="Open Sans"/>
                <a:sym typeface="Open Sans"/>
              </a:rPr>
              <a:t>開發環境封閉、伺服器資源負載量較大</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b="1" lang="en">
                <a:latin typeface="Open Sans"/>
                <a:ea typeface="Open Sans"/>
                <a:cs typeface="Open Sans"/>
                <a:sym typeface="Open Sans"/>
              </a:rPr>
              <a:t>PostgreSQL</a:t>
            </a:r>
            <a:endParaRPr b="1">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最常和MySQL做比較</a:t>
            </a:r>
            <a:endParaRPr>
              <a:latin typeface="Open Sans"/>
              <a:ea typeface="Open Sans"/>
              <a:cs typeface="Open Sans"/>
              <a:sym typeface="Open Sans"/>
            </a:endParaRPr>
          </a:p>
          <a:p>
            <a:pPr indent="0" lvl="0" marL="457200" rtl="0" algn="l">
              <a:spcBef>
                <a:spcPts val="0"/>
              </a:spcBef>
              <a:spcAft>
                <a:spcPts val="0"/>
              </a:spcAft>
              <a:buNone/>
            </a:pPr>
            <a:r>
              <a:rPr b="1" lang="en">
                <a:solidFill>
                  <a:srgbClr val="990000"/>
                </a:solidFill>
                <a:latin typeface="Open Sans"/>
                <a:ea typeface="Open Sans"/>
                <a:cs typeface="Open Sans"/>
                <a:sym typeface="Open Sans"/>
              </a:rPr>
              <a:t>優點</a:t>
            </a:r>
            <a:r>
              <a:rPr b="1" lang="en">
                <a:latin typeface="Open Sans"/>
                <a:ea typeface="Open Sans"/>
                <a:cs typeface="Open Sans"/>
                <a:sym typeface="Open Sans"/>
              </a:rPr>
              <a:t>:</a:t>
            </a:r>
            <a:r>
              <a:rPr lang="en">
                <a:latin typeface="Open Sans"/>
                <a:ea typeface="Open Sans"/>
                <a:cs typeface="Open Sans"/>
                <a:sym typeface="Open Sans"/>
              </a:rPr>
              <a:t>商業應用導向(transaction機制更嚴格)、Store Procedure 和 View 功能更強、支援地理結構資料類型</a:t>
            </a:r>
            <a:endParaRPr>
              <a:latin typeface="Open Sans"/>
              <a:ea typeface="Open Sans"/>
              <a:cs typeface="Open Sans"/>
              <a:sym typeface="Open Sans"/>
            </a:endParaRPr>
          </a:p>
          <a:p>
            <a:pPr indent="0" lvl="0" marL="457200" rtl="0" algn="l">
              <a:spcBef>
                <a:spcPts val="0"/>
              </a:spcBef>
              <a:spcAft>
                <a:spcPts val="0"/>
              </a:spcAft>
              <a:buNone/>
            </a:pPr>
            <a:r>
              <a:rPr b="1" lang="en">
                <a:solidFill>
                  <a:srgbClr val="38761D"/>
                </a:solidFill>
                <a:latin typeface="Open Sans"/>
                <a:ea typeface="Open Sans"/>
                <a:cs typeface="Open Sans"/>
                <a:sym typeface="Open Sans"/>
              </a:rPr>
              <a:t>缺點</a:t>
            </a:r>
            <a:r>
              <a:rPr b="1" lang="en">
                <a:latin typeface="Open Sans"/>
                <a:ea typeface="Open Sans"/>
                <a:cs typeface="Open Sans"/>
                <a:sym typeface="Open Sans"/>
              </a:rPr>
              <a:t>:</a:t>
            </a:r>
            <a:r>
              <a:rPr lang="en">
                <a:latin typeface="Open Sans"/>
                <a:ea typeface="Open Sans"/>
                <a:cs typeface="Open Sans"/>
                <a:sym typeface="Open Sans"/>
              </a:rPr>
              <a:t>結構龐大-對於較小型的伺服器負擔稍大</a:t>
            </a:r>
            <a:endParaRPr>
              <a:latin typeface="Open Sans"/>
              <a:ea typeface="Open Sans"/>
              <a:cs typeface="Open Sans"/>
              <a:sym typeface="Open Sans"/>
            </a:endParaRPr>
          </a:p>
        </p:txBody>
      </p:sp>
      <p:sp>
        <p:nvSpPr>
          <p:cNvPr id="86" name="Google Shape;86;p16"/>
          <p:cNvSpPr txBox="1"/>
          <p:nvPr/>
        </p:nvSpPr>
        <p:spPr>
          <a:xfrm>
            <a:off x="4552200" y="1082450"/>
            <a:ext cx="4512900" cy="3970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MongoDB</a:t>
            </a:r>
            <a:endParaRPr>
              <a:latin typeface="Open Sans"/>
              <a:ea typeface="Open Sans"/>
              <a:cs typeface="Open Sans"/>
              <a:sym typeface="Open Sans"/>
            </a:endParaRPr>
          </a:p>
          <a:p>
            <a:pPr indent="0" lvl="0" marL="457200" rtl="0" algn="l">
              <a:spcBef>
                <a:spcPts val="0"/>
              </a:spcBef>
              <a:spcAft>
                <a:spcPts val="0"/>
              </a:spcAft>
              <a:buNone/>
            </a:pPr>
            <a:r>
              <a:rPr b="1" lang="en">
                <a:solidFill>
                  <a:srgbClr val="85200C"/>
                </a:solidFill>
                <a:latin typeface="Open Sans"/>
                <a:ea typeface="Open Sans"/>
                <a:cs typeface="Open Sans"/>
                <a:sym typeface="Open Sans"/>
              </a:rPr>
              <a:t>優點</a:t>
            </a:r>
            <a:r>
              <a:rPr b="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上手快、性能高、可水平擴展</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rPr b="1" lang="en">
                <a:solidFill>
                  <a:srgbClr val="38761D"/>
                </a:solidFill>
                <a:latin typeface="Open Sans"/>
                <a:ea typeface="Open Sans"/>
                <a:cs typeface="Open Sans"/>
                <a:sym typeface="Open Sans"/>
              </a:rPr>
              <a:t>缺點</a:t>
            </a:r>
            <a:r>
              <a:rPr b="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儲存空間需求大、</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Redis</a:t>
            </a:r>
            <a:endParaRPr>
              <a:latin typeface="Open Sans"/>
              <a:ea typeface="Open Sans"/>
              <a:cs typeface="Open Sans"/>
              <a:sym typeface="Open Sans"/>
            </a:endParaRPr>
          </a:p>
          <a:p>
            <a:pPr indent="0" lvl="0" marL="457200" rtl="0" algn="l">
              <a:spcBef>
                <a:spcPts val="0"/>
              </a:spcBef>
              <a:spcAft>
                <a:spcPts val="0"/>
              </a:spcAft>
              <a:buNone/>
            </a:pPr>
            <a:r>
              <a:rPr b="1" lang="en">
                <a:solidFill>
                  <a:srgbClr val="85200C"/>
                </a:solidFill>
                <a:latin typeface="Open Sans"/>
                <a:ea typeface="Open Sans"/>
                <a:cs typeface="Open Sans"/>
                <a:sym typeface="Open Sans"/>
              </a:rPr>
              <a:t>優點</a:t>
            </a:r>
            <a:r>
              <a:rPr b="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速度快(存快取)、支援簡單的transaction</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rPr b="1" lang="en">
                <a:solidFill>
                  <a:srgbClr val="38761D"/>
                </a:solidFill>
                <a:latin typeface="Open Sans"/>
                <a:ea typeface="Open Sans"/>
                <a:cs typeface="Open Sans"/>
                <a:sym typeface="Open Sans"/>
              </a:rPr>
              <a:t>缺點</a:t>
            </a:r>
            <a:r>
              <a:rPr b="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難水平擴展、物理上限制它只適合小數據的高性能操作、主機壞掉數據丟失問題</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20175" y="30800"/>
            <a:ext cx="2749500" cy="36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2300"/>
              </a:spcBef>
              <a:spcAft>
                <a:spcPts val="1100"/>
              </a:spcAft>
              <a:buClr>
                <a:schemeClr val="dk1"/>
              </a:buClr>
              <a:buSzPts val="1100"/>
              <a:buFont typeface="Arial"/>
              <a:buNone/>
            </a:pPr>
            <a:r>
              <a:rPr b="1" lang="en" sz="2000">
                <a:solidFill>
                  <a:srgbClr val="303233"/>
                </a:solidFill>
                <a:highlight>
                  <a:srgbClr val="FFFFFF"/>
                </a:highlight>
              </a:rPr>
              <a:t>為何要執行正規化？</a:t>
            </a:r>
            <a:endParaRPr b="1" sz="2000">
              <a:latin typeface="Open Sans"/>
              <a:ea typeface="Open Sans"/>
              <a:cs typeface="Open Sans"/>
              <a:sym typeface="Open Sans"/>
            </a:endParaRPr>
          </a:p>
        </p:txBody>
      </p:sp>
      <p:sp>
        <p:nvSpPr>
          <p:cNvPr id="92" name="Google Shape;92;p17"/>
          <p:cNvSpPr txBox="1"/>
          <p:nvPr/>
        </p:nvSpPr>
        <p:spPr>
          <a:xfrm>
            <a:off x="1027200" y="816575"/>
            <a:ext cx="7089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303233"/>
                </a:solidFill>
                <a:highlight>
                  <a:srgbClr val="FFFFFF"/>
                </a:highlight>
              </a:rPr>
              <a:t>資料庫正規化的過程就是將一些實體的描述資料，透過一定的程序，將表單簡化，直到一張表單只單純描述一個事實為止</a:t>
            </a:r>
            <a:endParaRPr/>
          </a:p>
        </p:txBody>
      </p:sp>
      <p:sp>
        <p:nvSpPr>
          <p:cNvPr id="93" name="Google Shape;93;p17"/>
          <p:cNvSpPr txBox="1"/>
          <p:nvPr/>
        </p:nvSpPr>
        <p:spPr>
          <a:xfrm>
            <a:off x="557175" y="2475125"/>
            <a:ext cx="3544800" cy="1098900"/>
          </a:xfrm>
          <a:prstGeom prst="rect">
            <a:avLst/>
          </a:prstGeom>
          <a:noFill/>
          <a:ln>
            <a:noFill/>
          </a:ln>
        </p:spPr>
        <p:txBody>
          <a:bodyPr anchorCtr="0" anchor="t" bIns="91425" lIns="91425" spcFirstLastPara="1" rIns="91425" wrap="square" tIns="91425">
            <a:spAutoFit/>
          </a:bodyPr>
          <a:lstStyle/>
          <a:p>
            <a:pPr indent="-314325" lvl="0" marL="457200" rtl="0" algn="l">
              <a:lnSpc>
                <a:spcPct val="170000"/>
              </a:lnSpc>
              <a:spcBef>
                <a:spcPts val="500"/>
              </a:spcBef>
              <a:spcAft>
                <a:spcPts val="0"/>
              </a:spcAft>
              <a:buClr>
                <a:srgbClr val="303233"/>
              </a:buClr>
              <a:buSzPts val="1350"/>
              <a:buAutoNum type="arabicPeriod"/>
            </a:pPr>
            <a:r>
              <a:rPr lang="en" sz="1350">
                <a:solidFill>
                  <a:srgbClr val="303233"/>
                </a:solidFill>
                <a:highlight>
                  <a:srgbClr val="FFFFFF"/>
                </a:highlight>
              </a:rPr>
              <a:t>提升儲存資料與資料庫操作效率</a:t>
            </a:r>
            <a:endParaRPr sz="1350">
              <a:solidFill>
                <a:srgbClr val="303233"/>
              </a:solidFill>
              <a:highlight>
                <a:srgbClr val="FFFFFF"/>
              </a:highlight>
            </a:endParaRPr>
          </a:p>
          <a:p>
            <a:pPr indent="-314325" lvl="0" marL="457200" rtl="0" algn="l">
              <a:lnSpc>
                <a:spcPct val="170000"/>
              </a:lnSpc>
              <a:spcBef>
                <a:spcPts val="0"/>
              </a:spcBef>
              <a:spcAft>
                <a:spcPts val="0"/>
              </a:spcAft>
              <a:buClr>
                <a:srgbClr val="303233"/>
              </a:buClr>
              <a:buSzPts val="1350"/>
              <a:buAutoNum type="arabicPeriod"/>
            </a:pPr>
            <a:r>
              <a:rPr lang="en" sz="1350">
                <a:solidFill>
                  <a:srgbClr val="303233"/>
                </a:solidFill>
                <a:highlight>
                  <a:srgbClr val="FFFFFF"/>
                </a:highlight>
              </a:rPr>
              <a:t>減少資料異常</a:t>
            </a:r>
            <a:endParaRPr sz="1350">
              <a:solidFill>
                <a:srgbClr val="303233"/>
              </a:solidFill>
              <a:highlight>
                <a:srgbClr val="FFFFFF"/>
              </a:highlight>
            </a:endParaRPr>
          </a:p>
          <a:p>
            <a:pPr indent="-314325" lvl="0" marL="457200" rtl="0" algn="l">
              <a:lnSpc>
                <a:spcPct val="170000"/>
              </a:lnSpc>
              <a:spcBef>
                <a:spcPts val="0"/>
              </a:spcBef>
              <a:spcAft>
                <a:spcPts val="0"/>
              </a:spcAft>
              <a:buClr>
                <a:srgbClr val="303233"/>
              </a:buClr>
              <a:buSzPts val="1350"/>
              <a:buAutoNum type="arabicPeriod"/>
            </a:pPr>
            <a:r>
              <a:rPr lang="en" sz="1350">
                <a:solidFill>
                  <a:srgbClr val="303233"/>
                </a:solidFill>
                <a:highlight>
                  <a:srgbClr val="FFFFFF"/>
                </a:highlight>
              </a:rPr>
              <a:t>使資料庫維護更容易</a:t>
            </a:r>
            <a:endParaRPr sz="1350">
              <a:solidFill>
                <a:srgbClr val="303233"/>
              </a:solidFill>
              <a:highlight>
                <a:srgbClr val="FFFFFF"/>
              </a:highlight>
            </a:endParaRPr>
          </a:p>
        </p:txBody>
      </p:sp>
      <p:sp>
        <p:nvSpPr>
          <p:cNvPr id="94" name="Google Shape;94;p17"/>
          <p:cNvSpPr txBox="1"/>
          <p:nvPr/>
        </p:nvSpPr>
        <p:spPr>
          <a:xfrm>
            <a:off x="4628525" y="2475125"/>
            <a:ext cx="3987000" cy="1805400"/>
          </a:xfrm>
          <a:prstGeom prst="rect">
            <a:avLst/>
          </a:prstGeom>
          <a:noFill/>
          <a:ln>
            <a:noFill/>
          </a:ln>
        </p:spPr>
        <p:txBody>
          <a:bodyPr anchorCtr="0" anchor="t" bIns="91425" lIns="91425" spcFirstLastPara="1" rIns="91425" wrap="square" tIns="91425">
            <a:spAutoFit/>
          </a:bodyPr>
          <a:lstStyle/>
          <a:p>
            <a:pPr indent="-314325" lvl="0" marL="457200" rtl="0" algn="l">
              <a:lnSpc>
                <a:spcPct val="170000"/>
              </a:lnSpc>
              <a:spcBef>
                <a:spcPts val="500"/>
              </a:spcBef>
              <a:spcAft>
                <a:spcPts val="0"/>
              </a:spcAft>
              <a:buClr>
                <a:srgbClr val="303233"/>
              </a:buClr>
              <a:buSzPts val="1350"/>
              <a:buAutoNum type="arabicPeriod"/>
            </a:pPr>
            <a:r>
              <a:rPr lang="en" sz="1350">
                <a:solidFill>
                  <a:srgbClr val="303233"/>
                </a:solidFill>
                <a:highlight>
                  <a:srgbClr val="FFFFFF"/>
                </a:highlight>
              </a:rPr>
              <a:t>欄位唯一性：每個欄位只儲存一項資料</a:t>
            </a:r>
            <a:endParaRPr sz="1350">
              <a:solidFill>
                <a:srgbClr val="303233"/>
              </a:solidFill>
              <a:highlight>
                <a:srgbClr val="FFFFFF"/>
              </a:highlight>
            </a:endParaRPr>
          </a:p>
          <a:p>
            <a:pPr indent="-314325" lvl="0" marL="457200" rtl="0" algn="l">
              <a:lnSpc>
                <a:spcPct val="170000"/>
              </a:lnSpc>
              <a:spcBef>
                <a:spcPts val="0"/>
              </a:spcBef>
              <a:spcAft>
                <a:spcPts val="0"/>
              </a:spcAft>
              <a:buClr>
                <a:srgbClr val="303233"/>
              </a:buClr>
              <a:buSzPts val="1350"/>
              <a:buAutoNum type="arabicPeriod"/>
            </a:pPr>
            <a:r>
              <a:rPr lang="en" sz="1350">
                <a:solidFill>
                  <a:srgbClr val="303233"/>
                </a:solidFill>
                <a:highlight>
                  <a:srgbClr val="FFFFFF"/>
                </a:highlight>
              </a:rPr>
              <a:t>主關鍵欄位：每筆資料都擁有一個主鍵，來區別這些資料</a:t>
            </a:r>
            <a:endParaRPr sz="1350">
              <a:solidFill>
                <a:srgbClr val="303233"/>
              </a:solidFill>
              <a:highlight>
                <a:srgbClr val="FFFFFF"/>
              </a:highlight>
            </a:endParaRPr>
          </a:p>
          <a:p>
            <a:pPr indent="-314325" lvl="0" marL="457200" rtl="0" algn="l">
              <a:lnSpc>
                <a:spcPct val="170000"/>
              </a:lnSpc>
              <a:spcBef>
                <a:spcPts val="0"/>
              </a:spcBef>
              <a:spcAft>
                <a:spcPts val="0"/>
              </a:spcAft>
              <a:buClr>
                <a:srgbClr val="303233"/>
              </a:buClr>
              <a:buSzPts val="1350"/>
              <a:buAutoNum type="arabicPeriod"/>
            </a:pPr>
            <a:r>
              <a:rPr lang="en" sz="1350">
                <a:solidFill>
                  <a:srgbClr val="303233"/>
                </a:solidFill>
                <a:highlight>
                  <a:srgbClr val="FFFFFF"/>
                </a:highlight>
              </a:rPr>
              <a:t>功能關聯性：欄位之間的關聯應該要明確</a:t>
            </a:r>
            <a:endParaRPr sz="1350">
              <a:solidFill>
                <a:srgbClr val="303233"/>
              </a:solidFill>
              <a:highlight>
                <a:srgbClr val="FFFFFF"/>
              </a:highlight>
            </a:endParaRPr>
          </a:p>
          <a:p>
            <a:pPr indent="-314325" lvl="0" marL="457200" rtl="0" algn="l">
              <a:lnSpc>
                <a:spcPct val="170000"/>
              </a:lnSpc>
              <a:spcBef>
                <a:spcPts val="0"/>
              </a:spcBef>
              <a:spcAft>
                <a:spcPts val="0"/>
              </a:spcAft>
              <a:buClr>
                <a:srgbClr val="303233"/>
              </a:buClr>
              <a:buSzPts val="1350"/>
              <a:buAutoNum type="arabicPeriod"/>
            </a:pPr>
            <a:r>
              <a:rPr lang="en" sz="1350">
                <a:solidFill>
                  <a:srgbClr val="303233"/>
                </a:solidFill>
                <a:highlight>
                  <a:srgbClr val="FFFFFF"/>
                </a:highlight>
              </a:rPr>
              <a:t>欄位獨立性：欄位之間不應存在遞移相依</a:t>
            </a:r>
            <a:endParaRPr sz="1350">
              <a:solidFill>
                <a:srgbClr val="303233"/>
              </a:solidFill>
              <a:highlight>
                <a:srgbClr val="FFFFFF"/>
              </a:highlight>
            </a:endParaRPr>
          </a:p>
        </p:txBody>
      </p:sp>
      <p:sp>
        <p:nvSpPr>
          <p:cNvPr id="95" name="Google Shape;95;p17"/>
          <p:cNvSpPr txBox="1"/>
          <p:nvPr/>
        </p:nvSpPr>
        <p:spPr>
          <a:xfrm>
            <a:off x="762050" y="1764350"/>
            <a:ext cx="2749500" cy="36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2300"/>
              </a:spcBef>
              <a:spcAft>
                <a:spcPts val="1100"/>
              </a:spcAft>
              <a:buNone/>
            </a:pPr>
            <a:r>
              <a:rPr b="1" lang="en" sz="2000">
                <a:solidFill>
                  <a:srgbClr val="303233"/>
                </a:solidFill>
                <a:highlight>
                  <a:srgbClr val="FFFFFF"/>
                </a:highlight>
              </a:rPr>
              <a:t>為何要執行正規化？</a:t>
            </a:r>
            <a:endParaRPr b="1" sz="2000">
              <a:latin typeface="Open Sans"/>
              <a:ea typeface="Open Sans"/>
              <a:cs typeface="Open Sans"/>
              <a:sym typeface="Open Sans"/>
            </a:endParaRPr>
          </a:p>
        </p:txBody>
      </p:sp>
      <p:sp>
        <p:nvSpPr>
          <p:cNvPr id="96" name="Google Shape;96;p17"/>
          <p:cNvSpPr txBox="1"/>
          <p:nvPr/>
        </p:nvSpPr>
        <p:spPr>
          <a:xfrm>
            <a:off x="5046625" y="1764350"/>
            <a:ext cx="3000000" cy="484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2300"/>
              </a:spcBef>
              <a:spcAft>
                <a:spcPts val="1100"/>
              </a:spcAft>
              <a:buNone/>
            </a:pPr>
            <a:r>
              <a:rPr b="1" lang="en" sz="1950">
                <a:solidFill>
                  <a:srgbClr val="303233"/>
                </a:solidFill>
                <a:highlight>
                  <a:srgbClr val="FFFFFF"/>
                </a:highlight>
              </a:rPr>
              <a:t>正規化的資料庫特性</a:t>
            </a:r>
            <a:endParaRPr b="1" sz="1950">
              <a:solidFill>
                <a:srgbClr val="3032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20175" y="30800"/>
            <a:ext cx="23328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為什麼需要正規化?</a:t>
            </a:r>
            <a:endParaRPr>
              <a:latin typeface="Open Sans"/>
              <a:ea typeface="Open Sans"/>
              <a:cs typeface="Open Sans"/>
              <a:sym typeface="Open Sans"/>
            </a:endParaRPr>
          </a:p>
        </p:txBody>
      </p:sp>
      <p:pic>
        <p:nvPicPr>
          <p:cNvPr id="102" name="Google Shape;102;p18"/>
          <p:cNvPicPr preferRelativeResize="0"/>
          <p:nvPr/>
        </p:nvPicPr>
        <p:blipFill>
          <a:blip r:embed="rId3">
            <a:alphaModFix/>
          </a:blip>
          <a:stretch>
            <a:fillRect/>
          </a:stretch>
        </p:blipFill>
        <p:spPr>
          <a:xfrm>
            <a:off x="933900" y="1632875"/>
            <a:ext cx="7276200" cy="232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20175" y="30800"/>
            <a:ext cx="3120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Open Sans"/>
                <a:ea typeface="Open Sans"/>
                <a:cs typeface="Open Sans"/>
                <a:sym typeface="Open Sans"/>
              </a:rPr>
              <a:t>第一階正規化(1NF)</a:t>
            </a:r>
            <a:endParaRPr b="1" sz="2000">
              <a:latin typeface="Open Sans"/>
              <a:ea typeface="Open Sans"/>
              <a:cs typeface="Open Sans"/>
              <a:sym typeface="Open Sans"/>
            </a:endParaRPr>
          </a:p>
        </p:txBody>
      </p:sp>
      <p:sp>
        <p:nvSpPr>
          <p:cNvPr id="108" name="Google Shape;108;p19"/>
          <p:cNvSpPr txBox="1"/>
          <p:nvPr/>
        </p:nvSpPr>
        <p:spPr>
          <a:xfrm>
            <a:off x="700450" y="666050"/>
            <a:ext cx="6822900" cy="413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每個欄位只能有一個值</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沒有兩筆以上的資料意義是</a:t>
            </a:r>
            <a:r>
              <a:rPr lang="en">
                <a:solidFill>
                  <a:srgbClr val="990000"/>
                </a:solidFill>
                <a:latin typeface="Open Sans"/>
                <a:ea typeface="Open Sans"/>
                <a:cs typeface="Open Sans"/>
                <a:sym typeface="Open Sans"/>
              </a:rPr>
              <a:t>重複</a:t>
            </a:r>
            <a:r>
              <a:rPr lang="en">
                <a:latin typeface="Open Sans"/>
                <a:ea typeface="Open Sans"/>
                <a:cs typeface="Open Sans"/>
                <a:sym typeface="Open Sans"/>
              </a:rPr>
              <a:t>的</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資料表中有主鍵，其他欄位相依於主鍵</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ex：價格、數量、總金額都相依於「項目」欄位。</a:t>
            </a:r>
            <a:endParaRPr>
              <a:latin typeface="Open Sans"/>
              <a:ea typeface="Open Sans"/>
              <a:cs typeface="Open Sans"/>
              <a:sym typeface="Open Sans"/>
            </a:endParaRPr>
          </a:p>
        </p:txBody>
      </p:sp>
      <p:pic>
        <p:nvPicPr>
          <p:cNvPr id="109" name="Google Shape;109;p19"/>
          <p:cNvPicPr preferRelativeResize="0"/>
          <p:nvPr/>
        </p:nvPicPr>
        <p:blipFill>
          <a:blip r:embed="rId3">
            <a:alphaModFix/>
          </a:blip>
          <a:stretch>
            <a:fillRect/>
          </a:stretch>
        </p:blipFill>
        <p:spPr>
          <a:xfrm>
            <a:off x="3498650" y="394100"/>
            <a:ext cx="990500" cy="739375"/>
          </a:xfrm>
          <a:prstGeom prst="rect">
            <a:avLst/>
          </a:prstGeom>
          <a:noFill/>
          <a:ln>
            <a:noFill/>
          </a:ln>
        </p:spPr>
      </p:pic>
      <p:pic>
        <p:nvPicPr>
          <p:cNvPr id="110" name="Google Shape;110;p19"/>
          <p:cNvPicPr preferRelativeResize="0"/>
          <p:nvPr/>
        </p:nvPicPr>
        <p:blipFill>
          <a:blip r:embed="rId4">
            <a:alphaModFix/>
          </a:blip>
          <a:stretch>
            <a:fillRect/>
          </a:stretch>
        </p:blipFill>
        <p:spPr>
          <a:xfrm>
            <a:off x="6230025" y="394102"/>
            <a:ext cx="1558633" cy="2040000"/>
          </a:xfrm>
          <a:prstGeom prst="rect">
            <a:avLst/>
          </a:prstGeom>
          <a:noFill/>
          <a:ln>
            <a:noFill/>
          </a:ln>
        </p:spPr>
      </p:pic>
      <p:pic>
        <p:nvPicPr>
          <p:cNvPr id="111" name="Google Shape;111;p19"/>
          <p:cNvPicPr preferRelativeResize="0"/>
          <p:nvPr/>
        </p:nvPicPr>
        <p:blipFill>
          <a:blip r:embed="rId5">
            <a:alphaModFix/>
          </a:blip>
          <a:stretch>
            <a:fillRect/>
          </a:stretch>
        </p:blipFill>
        <p:spPr>
          <a:xfrm>
            <a:off x="5004125" y="2615350"/>
            <a:ext cx="4139876" cy="2528150"/>
          </a:xfrm>
          <a:prstGeom prst="rect">
            <a:avLst/>
          </a:prstGeom>
          <a:noFill/>
          <a:ln>
            <a:noFill/>
          </a:ln>
        </p:spPr>
      </p:pic>
      <p:cxnSp>
        <p:nvCxnSpPr>
          <p:cNvPr id="112" name="Google Shape;112;p19"/>
          <p:cNvCxnSpPr>
            <a:stCxn id="110" idx="1"/>
          </p:cNvCxnSpPr>
          <p:nvPr/>
        </p:nvCxnSpPr>
        <p:spPr>
          <a:xfrm flipH="1">
            <a:off x="4140825" y="1414102"/>
            <a:ext cx="2089200" cy="741000"/>
          </a:xfrm>
          <a:prstGeom prst="bentConnector3">
            <a:avLst>
              <a:gd fmla="val 50000" name="adj1"/>
            </a:avLst>
          </a:prstGeom>
          <a:noFill/>
          <a:ln cap="flat" cmpd="sng" w="9525">
            <a:solidFill>
              <a:srgbClr val="FF0000"/>
            </a:solidFill>
            <a:prstDash val="solid"/>
            <a:round/>
            <a:headEnd len="med" w="med" type="stealth"/>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20175" y="30800"/>
            <a:ext cx="3120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第二階正規化(2NF)</a:t>
            </a:r>
            <a:endParaRPr b="1" sz="2000">
              <a:latin typeface="Open Sans"/>
              <a:ea typeface="Open Sans"/>
              <a:cs typeface="Open Sans"/>
              <a:sym typeface="Open Sans"/>
            </a:endParaRPr>
          </a:p>
        </p:txBody>
      </p:sp>
      <p:pic>
        <p:nvPicPr>
          <p:cNvPr id="118" name="Google Shape;118;p20"/>
          <p:cNvPicPr preferRelativeResize="0"/>
          <p:nvPr/>
        </p:nvPicPr>
        <p:blipFill>
          <a:blip r:embed="rId3">
            <a:alphaModFix/>
          </a:blip>
          <a:stretch>
            <a:fillRect/>
          </a:stretch>
        </p:blipFill>
        <p:spPr>
          <a:xfrm>
            <a:off x="2176563" y="799125"/>
            <a:ext cx="4978176" cy="3037650"/>
          </a:xfrm>
          <a:prstGeom prst="rect">
            <a:avLst/>
          </a:prstGeom>
          <a:noFill/>
          <a:ln>
            <a:noFill/>
          </a:ln>
        </p:spPr>
      </p:pic>
      <p:sp>
        <p:nvSpPr>
          <p:cNvPr id="119" name="Google Shape;119;p20"/>
          <p:cNvSpPr txBox="1"/>
          <p:nvPr/>
        </p:nvSpPr>
        <p:spPr>
          <a:xfrm>
            <a:off x="282500" y="3881400"/>
            <a:ext cx="876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完成第一正規化後</a:t>
            </a:r>
            <a:r>
              <a:rPr b="1" lang="en"/>
              <a:t>現在問題</a:t>
            </a:r>
            <a:r>
              <a:rPr lang="en"/>
              <a:t>:</a:t>
            </a:r>
            <a:r>
              <a:rPr lang="en"/>
              <a:t>每一筆消費紀錄都要紀錄消費者的性別、商店的名稱和地址，重複內容過多。</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假設今天老皮在日蝕店買了一百個蛋餅，那就要重複輸入：老皮，性別男性，商店地址為東區成功路，非常沒有效率。</a:t>
            </a:r>
            <a:endParaRPr/>
          </a:p>
          <a:p>
            <a:pPr indent="0" lvl="0" marL="0" rtl="0" algn="l">
              <a:spcBef>
                <a:spcPts val="0"/>
              </a:spcBef>
              <a:spcAft>
                <a:spcPts val="0"/>
              </a:spcAft>
              <a:buNone/>
            </a:pPr>
            <a:r>
              <a:rPr lang="en"/>
              <a:t>如果這間日蝕店搬到了</a:t>
            </a:r>
            <a:r>
              <a:rPr lang="en"/>
              <a:t>復興</a:t>
            </a:r>
            <a:r>
              <a:rPr lang="en"/>
              <a:t>路上</a:t>
            </a:r>
            <a:r>
              <a:rPr lang="en"/>
              <a:t>又要一筆一筆修改</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20175" y="30800"/>
            <a:ext cx="3120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Open Sans"/>
                <a:ea typeface="Open Sans"/>
                <a:cs typeface="Open Sans"/>
                <a:sym typeface="Open Sans"/>
              </a:rPr>
              <a:t>第二階正規化(2NF)</a:t>
            </a:r>
            <a:endParaRPr b="1" sz="2000">
              <a:latin typeface="Open Sans"/>
              <a:ea typeface="Open Sans"/>
              <a:cs typeface="Open Sans"/>
              <a:sym typeface="Open Sans"/>
            </a:endParaRPr>
          </a:p>
        </p:txBody>
      </p:sp>
      <p:sp>
        <p:nvSpPr>
          <p:cNvPr id="125" name="Google Shape;125;p21"/>
          <p:cNvSpPr txBox="1"/>
          <p:nvPr/>
        </p:nvSpPr>
        <p:spPr>
          <a:xfrm>
            <a:off x="306725" y="556950"/>
            <a:ext cx="87258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規則 : 消除部分相依 : 意思為跟主鍵只有一部份有關係，另一部份沒有關係的欄位，要把這些欄位獨立於另一張表</a:t>
            </a:r>
            <a:endParaRPr>
              <a:latin typeface="Open Sans"/>
              <a:ea typeface="Open Sans"/>
              <a:cs typeface="Open Sans"/>
              <a:sym typeface="Open Sans"/>
            </a:endParaRPr>
          </a:p>
        </p:txBody>
      </p:sp>
      <p:sp>
        <p:nvSpPr>
          <p:cNvPr id="126" name="Google Shape;126;p21"/>
          <p:cNvSpPr txBox="1"/>
          <p:nvPr/>
        </p:nvSpPr>
        <p:spPr>
          <a:xfrm>
            <a:off x="375275" y="1057450"/>
            <a:ext cx="8588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第二正規化要新增一個獨立的table來儲存這些一直重複出現的欄位，接著透過foreign key來關聯這些table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第二正規化後，另外建了兩個獨立的表，items跟consumers來儲存消費者資訊和商品資訊</a:t>
            </a:r>
            <a:endParaRPr/>
          </a:p>
          <a:p>
            <a:pPr indent="0" lvl="0" marL="0" rtl="0" algn="l">
              <a:spcBef>
                <a:spcPts val="0"/>
              </a:spcBef>
              <a:spcAft>
                <a:spcPts val="0"/>
              </a:spcAft>
              <a:buNone/>
            </a:pPr>
            <a:r>
              <a:rPr lang="en"/>
              <a:t>order分別和items跟consumers關聯，把這些資料分出去儲存後，orders就單純的只儲存消費者和購買的商品，以及消費日期三種資料而已</a:t>
            </a:r>
            <a:endParaRPr/>
          </a:p>
        </p:txBody>
      </p:sp>
      <p:pic>
        <p:nvPicPr>
          <p:cNvPr id="127" name="Google Shape;127;p21"/>
          <p:cNvPicPr preferRelativeResize="0"/>
          <p:nvPr/>
        </p:nvPicPr>
        <p:blipFill>
          <a:blip r:embed="rId3">
            <a:alphaModFix/>
          </a:blip>
          <a:stretch>
            <a:fillRect/>
          </a:stretch>
        </p:blipFill>
        <p:spPr>
          <a:xfrm>
            <a:off x="75972" y="2786700"/>
            <a:ext cx="1457700" cy="2190350"/>
          </a:xfrm>
          <a:prstGeom prst="rect">
            <a:avLst/>
          </a:prstGeom>
          <a:noFill/>
          <a:ln>
            <a:noFill/>
          </a:ln>
        </p:spPr>
      </p:pic>
      <p:pic>
        <p:nvPicPr>
          <p:cNvPr id="128" name="Google Shape;128;p21"/>
          <p:cNvPicPr preferRelativeResize="0"/>
          <p:nvPr/>
        </p:nvPicPr>
        <p:blipFill>
          <a:blip r:embed="rId4">
            <a:alphaModFix/>
          </a:blip>
          <a:stretch>
            <a:fillRect/>
          </a:stretch>
        </p:blipFill>
        <p:spPr>
          <a:xfrm>
            <a:off x="1477317" y="2786700"/>
            <a:ext cx="2037708" cy="2190350"/>
          </a:xfrm>
          <a:prstGeom prst="rect">
            <a:avLst/>
          </a:prstGeom>
          <a:noFill/>
          <a:ln>
            <a:noFill/>
          </a:ln>
        </p:spPr>
      </p:pic>
      <p:pic>
        <p:nvPicPr>
          <p:cNvPr id="129" name="Google Shape;129;p21"/>
          <p:cNvPicPr preferRelativeResize="0"/>
          <p:nvPr/>
        </p:nvPicPr>
        <p:blipFill>
          <a:blip r:embed="rId5">
            <a:alphaModFix/>
          </a:blip>
          <a:stretch>
            <a:fillRect/>
          </a:stretch>
        </p:blipFill>
        <p:spPr>
          <a:xfrm>
            <a:off x="6848800" y="2319550"/>
            <a:ext cx="1736500" cy="2681525"/>
          </a:xfrm>
          <a:prstGeom prst="rect">
            <a:avLst/>
          </a:prstGeom>
          <a:noFill/>
          <a:ln>
            <a:noFill/>
          </a:ln>
        </p:spPr>
      </p:pic>
      <p:pic>
        <p:nvPicPr>
          <p:cNvPr id="130" name="Google Shape;130;p21"/>
          <p:cNvPicPr preferRelativeResize="0"/>
          <p:nvPr/>
        </p:nvPicPr>
        <p:blipFill>
          <a:blip r:embed="rId6">
            <a:alphaModFix/>
          </a:blip>
          <a:stretch>
            <a:fillRect/>
          </a:stretch>
        </p:blipFill>
        <p:spPr>
          <a:xfrm>
            <a:off x="3571525" y="2221873"/>
            <a:ext cx="2789200" cy="277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