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80" r:id="rId3"/>
    <p:sldId id="282" r:id="rId4"/>
    <p:sldId id="283" r:id="rId5"/>
    <p:sldId id="284" r:id="rId6"/>
    <p:sldId id="286" r:id="rId7"/>
    <p:sldId id="285" r:id="rId8"/>
    <p:sldId id="276" r:id="rId9"/>
    <p:sldId id="296" r:id="rId10"/>
    <p:sldId id="275" r:id="rId11"/>
    <p:sldId id="287" r:id="rId12"/>
    <p:sldId id="288" r:id="rId13"/>
    <p:sldId id="289" r:id="rId14"/>
    <p:sldId id="290" r:id="rId15"/>
    <p:sldId id="291" r:id="rId16"/>
    <p:sldId id="292" r:id="rId17"/>
    <p:sldId id="294" r:id="rId18"/>
    <p:sldId id="297" r:id="rId19"/>
    <p:sldId id="298" r:id="rId20"/>
    <p:sldId id="299" r:id="rId21"/>
    <p:sldId id="295" r:id="rId22"/>
    <p:sldId id="300" r:id="rId23"/>
    <p:sldId id="302" r:id="rId24"/>
    <p:sldId id="316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B484"/>
    <a:srgbClr val="BB8605"/>
    <a:srgbClr val="FFF1CE"/>
    <a:srgbClr val="55B1C7"/>
    <a:srgbClr val="42A075"/>
    <a:srgbClr val="FCBA88"/>
    <a:srgbClr val="FFFFFF"/>
    <a:srgbClr val="FEB80A"/>
    <a:srgbClr val="FDD7BA"/>
    <a:srgbClr val="F5D3D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4D89B-6EA9-4C12-B99F-22193B38ECF1}" type="datetimeFigureOut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97FCC-B5F7-4047-B278-6504CFB40F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97FCC-B5F7-4047-B278-6504CFB40F1F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	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97FCC-B5F7-4047-B278-6504CFB40F1F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EF553A-672B-426E-A676-83E2FAB4D1F8}" type="datetimeFigureOut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F82D5-87CF-4D3C-A6DF-4ECE506D2DB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EF553A-672B-426E-A676-83E2FAB4D1F8}" type="datetimeFigureOut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F82D5-87CF-4D3C-A6DF-4ECE506D2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EF553A-672B-426E-A676-83E2FAB4D1F8}" type="datetimeFigureOut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F82D5-87CF-4D3C-A6DF-4ECE506D2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/>
          </a:bodyPr>
          <a:lstStyle>
            <a:lvl1pPr>
              <a:defRPr sz="38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124744"/>
            <a:ext cx="7498080" cy="51236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EF553A-672B-426E-A676-83E2FAB4D1F8}" type="datetimeFigureOut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F82D5-87CF-4D3C-A6DF-4ECE506D2DB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動作按鈕: 上一項 6">
            <a:hlinkClick r:id="" action="ppaction://hlinkshowjump?jump=lastslideviewed" highlightClick="1"/>
          </p:cNvPr>
          <p:cNvSpPr/>
          <p:nvPr userDrawn="1"/>
        </p:nvSpPr>
        <p:spPr>
          <a:xfrm>
            <a:off x="8892000" y="0"/>
            <a:ext cx="252000" cy="252000"/>
          </a:xfrm>
          <a:prstGeom prst="actionButtonBackPrevious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EF553A-672B-426E-A676-83E2FAB4D1F8}" type="datetimeFigureOut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F82D5-87CF-4D3C-A6DF-4ECE506D2DB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706408"/>
          </a:xfr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altLang="en-US" sz="3800" b="0" kern="1200" cap="none" spc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124744"/>
            <a:ext cx="3657600" cy="50626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124744"/>
            <a:ext cx="3657600" cy="50626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EF553A-672B-426E-A676-83E2FAB4D1F8}" type="datetimeFigureOut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F82D5-87CF-4D3C-A6DF-4ECE506D2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EF553A-672B-426E-A676-83E2FAB4D1F8}" type="datetimeFigureOut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F82D5-87CF-4D3C-A6DF-4ECE506D2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706408"/>
          </a:xfr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altLang="en-US" sz="3800" b="0" kern="1200" cap="none" spc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EF553A-672B-426E-A676-83E2FAB4D1F8}" type="datetimeFigureOut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F82D5-87CF-4D3C-A6DF-4ECE506D2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EF553A-672B-426E-A676-83E2FAB4D1F8}" type="datetimeFigureOut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F82D5-87CF-4D3C-A6DF-4ECE506D2DB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EF553A-672B-426E-A676-83E2FAB4D1F8}" type="datetimeFigureOut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F82D5-87CF-4D3C-A6DF-4ECE506D2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EF553A-672B-426E-A676-83E2FAB4D1F8}" type="datetimeFigureOut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2F82D5-87CF-4D3C-A6DF-4ECE506D2DB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EF553A-672B-426E-A676-83E2FAB4D1F8}" type="datetimeFigureOut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02F82D5-87CF-4D3C-A6DF-4ECE506D2DB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hyperlink" Target="https://fullstackladder.dev/blog/2020/10/07/mastering-rxjs-22-take-takelast-takeuntil-takewhile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ullstackladder.dev/blog/2020/09/27/mastering-rxjs-12-observable-subject-behaviorsubject-replaysubject-asyncsubject/" TargetMode="External"/><Relationship Id="rId5" Type="http://schemas.openxmlformats.org/officeDocument/2006/relationships/image" Target="../media/image42.png"/><Relationship Id="rId10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2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ullstackladder.dev/blog/2020/10/13/mastering-rxjs-28-tap-toarray-delay-delaywhen/" TargetMode="External"/><Relationship Id="rId7" Type="http://schemas.openxmlformats.org/officeDocument/2006/relationships/image" Target="../media/image7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hyperlink" Target="https://rxjs-cn.github.io/learn-rxjs-operators/operators/transformation/concatmap.html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uejin.cn/post/6883760273639866375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juejin.cn/post/709794834938662094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新版</a:t>
            </a:r>
            <a:r>
              <a:rPr lang="en-US" altLang="zh-TW" smtClean="0"/>
              <a:t>ERP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000" smtClean="0"/>
              <a:t>2023/09/28-2023/10/12</a:t>
            </a:r>
          </a:p>
          <a:p>
            <a:r>
              <a:rPr lang="zh-TW" altLang="en-US" sz="2000" smtClean="0"/>
              <a:t>陳淑玲</a:t>
            </a:r>
            <a:endParaRPr lang="zh-TW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新版</a:t>
            </a:r>
            <a:r>
              <a:rPr lang="en-US" altLang="zh-TW" smtClean="0"/>
              <a:t>ERP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smtClean="0"/>
              <a:t>Entity</a:t>
            </a:r>
            <a:r>
              <a:rPr lang="zh-TW" altLang="en-US" smtClean="0"/>
              <a:t>頁面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smtClean="0"/>
              <a:t>action</a:t>
            </a:r>
            <a:r>
              <a:rPr lang="en-US" altLang="zh-TW" b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entity</a:t>
            </a:r>
            <a:r>
              <a:rPr lang="en-US" altLang="zh-TW" b="1" smtClean="0"/>
              <a:t>.component.html</a:t>
            </a:r>
            <a:endParaRPr lang="zh-TW" altLang="en-US" b="1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6432" y="1556792"/>
            <a:ext cx="6235200" cy="301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2048" y="2060848"/>
            <a:ext cx="6872400" cy="3979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群組 7"/>
          <p:cNvGrpSpPr/>
          <p:nvPr/>
        </p:nvGrpSpPr>
        <p:grpSpPr>
          <a:xfrm>
            <a:off x="2483768" y="1556792"/>
            <a:ext cx="5688632" cy="1440160"/>
            <a:chOff x="2483768" y="1556792"/>
            <a:chExt cx="5688632" cy="1440160"/>
          </a:xfrm>
        </p:grpSpPr>
        <p:sp>
          <p:nvSpPr>
            <p:cNvPr id="6" name="矩形 5"/>
            <p:cNvSpPr/>
            <p:nvPr/>
          </p:nvSpPr>
          <p:spPr>
            <a:xfrm>
              <a:off x="5652120" y="1556792"/>
              <a:ext cx="2520280" cy="144016"/>
            </a:xfrm>
            <a:prstGeom prst="rect">
              <a:avLst/>
            </a:prstGeom>
            <a:solidFill>
              <a:srgbClr val="FDD7BA">
                <a:alpha val="30196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483768" y="2780928"/>
              <a:ext cx="2448272" cy="216024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051720" y="1700808"/>
            <a:ext cx="6552728" cy="2304256"/>
            <a:chOff x="2123728" y="476672"/>
            <a:chExt cx="6552728" cy="2304256"/>
          </a:xfrm>
        </p:grpSpPr>
        <p:sp>
          <p:nvSpPr>
            <p:cNvPr id="10" name="矩形 9"/>
            <p:cNvSpPr/>
            <p:nvPr/>
          </p:nvSpPr>
          <p:spPr>
            <a:xfrm>
              <a:off x="2123728" y="476672"/>
              <a:ext cx="2736304" cy="144016"/>
            </a:xfrm>
            <a:prstGeom prst="rect">
              <a:avLst/>
            </a:prstGeom>
            <a:solidFill>
              <a:srgbClr val="FDD7BA">
                <a:alpha val="30196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555776" y="1844824"/>
              <a:ext cx="6120680" cy="936104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483768" y="1556792"/>
            <a:ext cx="6120680" cy="4536504"/>
            <a:chOff x="2483768" y="1556792"/>
            <a:chExt cx="6120680" cy="4536504"/>
          </a:xfrm>
        </p:grpSpPr>
        <p:sp>
          <p:nvSpPr>
            <p:cNvPr id="12" name="矩形 11"/>
            <p:cNvSpPr/>
            <p:nvPr/>
          </p:nvSpPr>
          <p:spPr>
            <a:xfrm>
              <a:off x="2843808" y="1556792"/>
              <a:ext cx="2736304" cy="144016"/>
            </a:xfrm>
            <a:prstGeom prst="rect">
              <a:avLst/>
            </a:prstGeom>
            <a:solidFill>
              <a:srgbClr val="FDD7BA">
                <a:alpha val="30196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83768" y="5805264"/>
              <a:ext cx="6120680" cy="288032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字方塊 47"/>
          <p:cNvSpPr txBox="1"/>
          <p:nvPr/>
        </p:nvSpPr>
        <p:spPr>
          <a:xfrm>
            <a:off x="1475656" y="3429000"/>
            <a:ext cx="576064" cy="27699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200" b="1" smtClean="0"/>
              <a:t>編輯</a:t>
            </a:r>
            <a:endParaRPr lang="en-US" altLang="zh-TW" sz="1200" b="1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7913" y="3717032"/>
            <a:ext cx="20859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新版</a:t>
            </a:r>
            <a:r>
              <a:rPr lang="en-US" altLang="zh-TW" smtClean="0"/>
              <a:t>ERP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smtClean="0"/>
              <a:t>Entity</a:t>
            </a:r>
            <a:r>
              <a:rPr lang="zh-TW" altLang="en-US" smtClean="0"/>
              <a:t>頁面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smtClean="0"/>
              <a:t>#editBarTemplateRef</a:t>
            </a:r>
            <a:endParaRPr lang="zh-TW" altLang="en-US" b="1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556792"/>
            <a:ext cx="7236296" cy="1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2" name="群組 61"/>
          <p:cNvGrpSpPr/>
          <p:nvPr/>
        </p:nvGrpSpPr>
        <p:grpSpPr>
          <a:xfrm>
            <a:off x="1475656" y="2708920"/>
            <a:ext cx="6756226" cy="2061567"/>
            <a:chOff x="1475656" y="2708920"/>
            <a:chExt cx="6756226" cy="2061567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75656" y="2996952"/>
              <a:ext cx="3257550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60032" y="2996952"/>
              <a:ext cx="3371850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文字方塊 8"/>
            <p:cNvSpPr txBox="1"/>
            <p:nvPr/>
          </p:nvSpPr>
          <p:spPr>
            <a:xfrm>
              <a:off x="1475656" y="2708920"/>
              <a:ext cx="576064" cy="27699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b="1" smtClean="0"/>
                <a:t>新增</a:t>
              </a:r>
              <a:endParaRPr lang="en-US" altLang="zh-TW" sz="1200" b="1" smtClean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860032" y="2708920"/>
              <a:ext cx="576064" cy="27699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b="1" smtClean="0"/>
                <a:t>檢視</a:t>
              </a:r>
              <a:endParaRPr lang="en-US" altLang="zh-TW" sz="1200" b="1" smtClean="0"/>
            </a:p>
          </p:txBody>
        </p:sp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75656" y="4437112"/>
              <a:ext cx="1133475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群組 27"/>
          <p:cNvGrpSpPr/>
          <p:nvPr/>
        </p:nvGrpSpPr>
        <p:grpSpPr>
          <a:xfrm>
            <a:off x="4860032" y="1700808"/>
            <a:ext cx="2952328" cy="1656184"/>
            <a:chOff x="4860032" y="1700808"/>
            <a:chExt cx="2952328" cy="1656184"/>
          </a:xfrm>
        </p:grpSpPr>
        <p:sp>
          <p:nvSpPr>
            <p:cNvPr id="12" name="矩形 11"/>
            <p:cNvSpPr/>
            <p:nvPr/>
          </p:nvSpPr>
          <p:spPr>
            <a:xfrm>
              <a:off x="6372200" y="1700808"/>
              <a:ext cx="1440160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860032" y="2996952"/>
              <a:ext cx="1152128" cy="36004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圖案 38"/>
            <p:cNvCxnSpPr>
              <a:stCxn id="12" idx="2"/>
              <a:endCxn id="13" idx="0"/>
            </p:cNvCxnSpPr>
            <p:nvPr/>
          </p:nvCxnSpPr>
          <p:spPr>
            <a:xfrm rot="5400000">
              <a:off x="5688124" y="1592796"/>
              <a:ext cx="1152128" cy="1656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/>
          <p:cNvGrpSpPr/>
          <p:nvPr/>
        </p:nvGrpSpPr>
        <p:grpSpPr>
          <a:xfrm>
            <a:off x="1691680" y="1844824"/>
            <a:ext cx="5400600" cy="1512168"/>
            <a:chOff x="1691680" y="1844824"/>
            <a:chExt cx="5400600" cy="1512168"/>
          </a:xfrm>
        </p:grpSpPr>
        <p:sp>
          <p:nvSpPr>
            <p:cNvPr id="17" name="矩形 16"/>
            <p:cNvSpPr/>
            <p:nvPr/>
          </p:nvSpPr>
          <p:spPr>
            <a:xfrm>
              <a:off x="1691680" y="1844824"/>
              <a:ext cx="1584176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940152" y="2996952"/>
              <a:ext cx="1152128" cy="36004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圖案 38"/>
            <p:cNvCxnSpPr>
              <a:stCxn id="17" idx="2"/>
              <a:endCxn id="18" idx="0"/>
            </p:cNvCxnSpPr>
            <p:nvPr/>
          </p:nvCxnSpPr>
          <p:spPr>
            <a:xfrm rot="16200000" flipH="1">
              <a:off x="3995936" y="476672"/>
              <a:ext cx="1008112" cy="403244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1691680" y="2016000"/>
            <a:ext cx="6516448" cy="1340992"/>
            <a:chOff x="1691680" y="2016000"/>
            <a:chExt cx="6516448" cy="1340992"/>
          </a:xfrm>
        </p:grpSpPr>
        <p:sp>
          <p:nvSpPr>
            <p:cNvPr id="22" name="矩形 21"/>
            <p:cNvSpPr/>
            <p:nvPr/>
          </p:nvSpPr>
          <p:spPr>
            <a:xfrm>
              <a:off x="1691680" y="2016000"/>
              <a:ext cx="2016224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056000" y="2996952"/>
              <a:ext cx="1152128" cy="36004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圖案 38"/>
            <p:cNvCxnSpPr>
              <a:stCxn id="22" idx="2"/>
              <a:endCxn id="23" idx="0"/>
            </p:cNvCxnSpPr>
            <p:nvPr/>
          </p:nvCxnSpPr>
          <p:spPr>
            <a:xfrm rot="16200000" flipH="1">
              <a:off x="4747460" y="112348"/>
              <a:ext cx="836936" cy="493227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群組 29"/>
          <p:cNvGrpSpPr/>
          <p:nvPr/>
        </p:nvGrpSpPr>
        <p:grpSpPr>
          <a:xfrm>
            <a:off x="1475656" y="1844824"/>
            <a:ext cx="6696744" cy="1512168"/>
            <a:chOff x="1619672" y="-315416"/>
            <a:chExt cx="6696744" cy="1512168"/>
          </a:xfrm>
        </p:grpSpPr>
        <p:sp>
          <p:nvSpPr>
            <p:cNvPr id="31" name="矩形 30"/>
            <p:cNvSpPr/>
            <p:nvPr/>
          </p:nvSpPr>
          <p:spPr>
            <a:xfrm>
              <a:off x="6732240" y="-315416"/>
              <a:ext cx="1584176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619672" y="836712"/>
              <a:ext cx="1152128" cy="36004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圖案 38"/>
            <p:cNvCxnSpPr>
              <a:stCxn id="31" idx="2"/>
              <a:endCxn id="32" idx="0"/>
            </p:cNvCxnSpPr>
            <p:nvPr/>
          </p:nvCxnSpPr>
          <p:spPr>
            <a:xfrm rot="5400000">
              <a:off x="4355976" y="-2331640"/>
              <a:ext cx="1008112" cy="532859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/>
          <p:cNvGrpSpPr/>
          <p:nvPr/>
        </p:nvGrpSpPr>
        <p:grpSpPr>
          <a:xfrm>
            <a:off x="2555776" y="2016000"/>
            <a:ext cx="2880320" cy="1340992"/>
            <a:chOff x="2627784" y="-2304480"/>
            <a:chExt cx="2880320" cy="1340992"/>
          </a:xfrm>
        </p:grpSpPr>
        <p:sp>
          <p:nvSpPr>
            <p:cNvPr id="38" name="矩形 37"/>
            <p:cNvSpPr/>
            <p:nvPr/>
          </p:nvSpPr>
          <p:spPr>
            <a:xfrm>
              <a:off x="3779912" y="-2304480"/>
              <a:ext cx="1728192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627784" y="-1323528"/>
              <a:ext cx="1152128" cy="36004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圖案 38"/>
            <p:cNvCxnSpPr>
              <a:stCxn id="38" idx="2"/>
              <a:endCxn id="39" idx="0"/>
            </p:cNvCxnSpPr>
            <p:nvPr/>
          </p:nvCxnSpPr>
          <p:spPr>
            <a:xfrm rot="5400000">
              <a:off x="3505460" y="-2462076"/>
              <a:ext cx="836936" cy="14401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群組 43"/>
          <p:cNvGrpSpPr/>
          <p:nvPr/>
        </p:nvGrpSpPr>
        <p:grpSpPr>
          <a:xfrm>
            <a:off x="3707904" y="2016000"/>
            <a:ext cx="5040560" cy="1340992"/>
            <a:chOff x="2339752" y="-4365552"/>
            <a:chExt cx="5040560" cy="1340992"/>
          </a:xfrm>
        </p:grpSpPr>
        <p:sp>
          <p:nvSpPr>
            <p:cNvPr id="45" name="矩形 44"/>
            <p:cNvSpPr/>
            <p:nvPr/>
          </p:nvSpPr>
          <p:spPr>
            <a:xfrm>
              <a:off x="5580112" y="-4365552"/>
              <a:ext cx="1800200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339752" y="-3384600"/>
              <a:ext cx="936104" cy="36004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圖案 38"/>
            <p:cNvCxnSpPr>
              <a:stCxn id="45" idx="2"/>
              <a:endCxn id="46" idx="0"/>
            </p:cNvCxnSpPr>
            <p:nvPr/>
          </p:nvCxnSpPr>
          <p:spPr>
            <a:xfrm rot="5400000">
              <a:off x="4225540" y="-5639272"/>
              <a:ext cx="836936" cy="367240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/>
          <p:cNvGrpSpPr/>
          <p:nvPr/>
        </p:nvGrpSpPr>
        <p:grpSpPr>
          <a:xfrm>
            <a:off x="1475656" y="1844824"/>
            <a:ext cx="5112568" cy="2952328"/>
            <a:chOff x="1403648" y="-6885832"/>
            <a:chExt cx="5112568" cy="2952328"/>
          </a:xfrm>
        </p:grpSpPr>
        <p:sp>
          <p:nvSpPr>
            <p:cNvPr id="54" name="矩形 53"/>
            <p:cNvSpPr/>
            <p:nvPr/>
          </p:nvSpPr>
          <p:spPr>
            <a:xfrm>
              <a:off x="4932040" y="-6885832"/>
              <a:ext cx="1584176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03648" y="-4293544"/>
              <a:ext cx="1152128" cy="36004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圖案 38"/>
            <p:cNvCxnSpPr>
              <a:stCxn id="54" idx="2"/>
              <a:endCxn id="55" idx="0"/>
            </p:cNvCxnSpPr>
            <p:nvPr/>
          </p:nvCxnSpPr>
          <p:spPr>
            <a:xfrm rot="5400000">
              <a:off x="2627784" y="-7389888"/>
              <a:ext cx="2448272" cy="374441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字方塊 67"/>
          <p:cNvSpPr txBox="1"/>
          <p:nvPr/>
        </p:nvSpPr>
        <p:spPr>
          <a:xfrm>
            <a:off x="4140000" y="2710800"/>
            <a:ext cx="3456384" cy="646331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b="1" smtClean="0"/>
              <a:t>options</a:t>
            </a:r>
            <a:r>
              <a:rPr lang="zh-TW" altLang="en-US" sz="1200" smtClean="0"/>
              <a:t>為</a:t>
            </a:r>
            <a:r>
              <a:rPr lang="en-US" altLang="zh-TW" sz="1200" smtClean="0"/>
              <a:t>FormGroup</a:t>
            </a:r>
          </a:p>
          <a:p>
            <a:r>
              <a:rPr lang="en-US" altLang="zh-TW" sz="1200" b="1" smtClean="0"/>
              <a:t>getRawValue()</a:t>
            </a:r>
            <a:r>
              <a:rPr lang="zh-TW" altLang="en-US" sz="1200" smtClean="0"/>
              <a:t>會遍歷</a:t>
            </a:r>
            <a:r>
              <a:rPr lang="en-US" altLang="zh-TW" sz="1200" smtClean="0"/>
              <a:t>FormGroup</a:t>
            </a:r>
            <a:r>
              <a:rPr lang="zh-TW" altLang="en-US" sz="1200" smtClean="0"/>
              <a:t>的</a:t>
            </a:r>
            <a:r>
              <a:rPr lang="en-US" altLang="zh-TW" sz="1200" smtClean="0"/>
              <a:t>controls</a:t>
            </a:r>
            <a:r>
              <a:rPr lang="zh-TW" altLang="en-US" sz="1200" smtClean="0"/>
              <a:t>屬性，返回每一個</a:t>
            </a:r>
            <a:r>
              <a:rPr lang="en-US" altLang="zh-TW" sz="1200" smtClean="0"/>
              <a:t>FormControl</a:t>
            </a:r>
            <a:r>
              <a:rPr lang="zh-TW" altLang="en-US" sz="1200" smtClean="0"/>
              <a:t>中的</a:t>
            </a:r>
            <a:r>
              <a:rPr lang="en-US" altLang="zh-TW" sz="1200" smtClean="0"/>
              <a:t>value</a:t>
            </a:r>
          </a:p>
        </p:txBody>
      </p:sp>
      <p:grpSp>
        <p:nvGrpSpPr>
          <p:cNvPr id="72" name="群組 71"/>
          <p:cNvGrpSpPr/>
          <p:nvPr/>
        </p:nvGrpSpPr>
        <p:grpSpPr>
          <a:xfrm>
            <a:off x="1476000" y="1699200"/>
            <a:ext cx="4896544" cy="5013176"/>
            <a:chOff x="1475656" y="1700808"/>
            <a:chExt cx="4896544" cy="5013176"/>
          </a:xfrm>
        </p:grpSpPr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475656" y="2708920"/>
              <a:ext cx="2564887" cy="4005064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  <p:sp>
          <p:nvSpPr>
            <p:cNvPr id="64" name="矩形 63"/>
            <p:cNvSpPr/>
            <p:nvPr/>
          </p:nvSpPr>
          <p:spPr>
            <a:xfrm>
              <a:off x="1619672" y="2924944"/>
              <a:ext cx="504056" cy="108000"/>
            </a:xfrm>
            <a:prstGeom prst="rect">
              <a:avLst/>
            </a:prstGeom>
            <a:solidFill>
              <a:srgbClr val="FCBA88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1691680" y="4869160"/>
              <a:ext cx="1008112" cy="144016"/>
            </a:xfrm>
            <a:prstGeom prst="rect">
              <a:avLst/>
            </a:prstGeom>
            <a:solidFill>
              <a:srgbClr val="FCBA88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1835696" y="5661248"/>
              <a:ext cx="504056" cy="108000"/>
            </a:xfrm>
            <a:prstGeom prst="rect">
              <a:avLst/>
            </a:prstGeom>
            <a:solidFill>
              <a:srgbClr val="FCBA88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3131840" y="1700808"/>
              <a:ext cx="3240360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1691680" y="2204864"/>
              <a:ext cx="1440160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39952" y="3717032"/>
            <a:ext cx="44672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文字方塊 51"/>
          <p:cNvSpPr txBox="1"/>
          <p:nvPr/>
        </p:nvSpPr>
        <p:spPr>
          <a:xfrm>
            <a:off x="4142681" y="3429000"/>
            <a:ext cx="1440160" cy="27699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200" b="1" smtClean="0"/>
              <a:t>草稿（檢視）</a:t>
            </a:r>
            <a:endParaRPr lang="en-US" altLang="zh-TW" sz="1200" b="1" smtClean="0"/>
          </a:p>
        </p:txBody>
      </p:sp>
      <p:grpSp>
        <p:nvGrpSpPr>
          <p:cNvPr id="69" name="群組 68"/>
          <p:cNvGrpSpPr/>
          <p:nvPr/>
        </p:nvGrpSpPr>
        <p:grpSpPr>
          <a:xfrm>
            <a:off x="3275856" y="1844824"/>
            <a:ext cx="5364272" cy="2187216"/>
            <a:chOff x="3275856" y="1844824"/>
            <a:chExt cx="5364272" cy="2187216"/>
          </a:xfrm>
        </p:grpSpPr>
        <p:sp>
          <p:nvSpPr>
            <p:cNvPr id="57" name="矩形 56"/>
            <p:cNvSpPr/>
            <p:nvPr/>
          </p:nvSpPr>
          <p:spPr>
            <a:xfrm>
              <a:off x="3275856" y="1844824"/>
              <a:ext cx="1728192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8" name="圖案 38"/>
            <p:cNvCxnSpPr>
              <a:stCxn id="57" idx="2"/>
              <a:endCxn id="61" idx="0"/>
            </p:cNvCxnSpPr>
            <p:nvPr/>
          </p:nvCxnSpPr>
          <p:spPr>
            <a:xfrm rot="16200000" flipH="1">
              <a:off x="5260428" y="868364"/>
              <a:ext cx="1683160" cy="3924112"/>
            </a:xfrm>
            <a:prstGeom prst="bentConnector3">
              <a:avLst>
                <a:gd name="adj1" fmla="val 37550"/>
              </a:avLst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7488000" y="3672000"/>
              <a:ext cx="1152128" cy="36004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5436000" y="2016000"/>
            <a:ext cx="2070128" cy="2016040"/>
            <a:chOff x="6228088" y="-288256"/>
            <a:chExt cx="2070128" cy="2016040"/>
          </a:xfrm>
        </p:grpSpPr>
        <p:sp>
          <p:nvSpPr>
            <p:cNvPr id="73" name="矩形 72"/>
            <p:cNvSpPr/>
            <p:nvPr/>
          </p:nvSpPr>
          <p:spPr>
            <a:xfrm>
              <a:off x="6228088" y="-288256"/>
              <a:ext cx="1512168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4" name="圖案 38"/>
            <p:cNvCxnSpPr>
              <a:stCxn id="73" idx="2"/>
              <a:endCxn id="75" idx="0"/>
            </p:cNvCxnSpPr>
            <p:nvPr/>
          </p:nvCxnSpPr>
          <p:spPr>
            <a:xfrm rot="16200000" flipH="1">
              <a:off x="6597170" y="242762"/>
              <a:ext cx="1511984" cy="73798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7146088" y="1367744"/>
              <a:ext cx="1152128" cy="36004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39952" y="4426079"/>
            <a:ext cx="321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文字方塊 78"/>
          <p:cNvSpPr txBox="1"/>
          <p:nvPr/>
        </p:nvSpPr>
        <p:spPr>
          <a:xfrm>
            <a:off x="4142681" y="4149080"/>
            <a:ext cx="1440160" cy="27699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200" b="1" smtClean="0"/>
              <a:t>草稿（編輯）</a:t>
            </a:r>
            <a:endParaRPr lang="en-US" altLang="zh-TW" sz="12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52" grpId="0" animBg="1"/>
      <p:bldP spid="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新版</a:t>
            </a:r>
            <a:r>
              <a:rPr lang="en-US" altLang="zh-TW" smtClean="0"/>
              <a:t>ERP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smtClean="0"/>
              <a:t>Entity</a:t>
            </a:r>
            <a:r>
              <a:rPr lang="zh-TW" altLang="en-US" smtClean="0"/>
              <a:t>頁面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smtClean="0"/>
              <a:t>#editTableTemplateRef</a:t>
            </a:r>
            <a:endParaRPr lang="zh-TW" altLang="en-US" b="1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556792"/>
            <a:ext cx="5746258" cy="426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5301208"/>
            <a:ext cx="4968552" cy="90177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grpSp>
        <p:nvGrpSpPr>
          <p:cNvPr id="21" name="群組 20"/>
          <p:cNvGrpSpPr/>
          <p:nvPr/>
        </p:nvGrpSpPr>
        <p:grpSpPr>
          <a:xfrm>
            <a:off x="1979712" y="1800000"/>
            <a:ext cx="4536504" cy="3717232"/>
            <a:chOff x="1979712" y="1800000"/>
            <a:chExt cx="4536504" cy="3717232"/>
          </a:xfrm>
        </p:grpSpPr>
        <p:sp>
          <p:nvSpPr>
            <p:cNvPr id="7" name="矩形 6"/>
            <p:cNvSpPr/>
            <p:nvPr/>
          </p:nvSpPr>
          <p:spPr>
            <a:xfrm>
              <a:off x="4644008" y="1800000"/>
              <a:ext cx="1872208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979712" y="5373216"/>
              <a:ext cx="504056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圖案 38"/>
            <p:cNvCxnSpPr>
              <a:stCxn id="7" idx="2"/>
              <a:endCxn id="8" idx="0"/>
            </p:cNvCxnSpPr>
            <p:nvPr/>
          </p:nvCxnSpPr>
          <p:spPr>
            <a:xfrm rot="5400000">
              <a:off x="2191326" y="1984430"/>
              <a:ext cx="3429200" cy="334837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21"/>
          <p:cNvGrpSpPr/>
          <p:nvPr/>
        </p:nvGrpSpPr>
        <p:grpSpPr>
          <a:xfrm>
            <a:off x="2699792" y="2204864"/>
            <a:ext cx="5824347" cy="4149080"/>
            <a:chOff x="2699792" y="2204864"/>
            <a:chExt cx="5824347" cy="4149080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48264" y="5301208"/>
              <a:ext cx="1575875" cy="1052736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  <p:sp>
          <p:nvSpPr>
            <p:cNvPr id="13" name="矩形 12"/>
            <p:cNvSpPr/>
            <p:nvPr/>
          </p:nvSpPr>
          <p:spPr>
            <a:xfrm>
              <a:off x="2699792" y="2204864"/>
              <a:ext cx="2520280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5220072" y="1916832"/>
            <a:ext cx="1160259" cy="432048"/>
            <a:chOff x="5220072" y="1916832"/>
            <a:chExt cx="1160259" cy="432048"/>
          </a:xfrm>
        </p:grpSpPr>
        <p:sp>
          <p:nvSpPr>
            <p:cNvPr id="18" name="矩形 17"/>
            <p:cNvSpPr/>
            <p:nvPr/>
          </p:nvSpPr>
          <p:spPr>
            <a:xfrm>
              <a:off x="5220072" y="2204864"/>
              <a:ext cx="936104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580112" y="1916832"/>
              <a:ext cx="800219" cy="276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228600" indent="-228600"/>
              <a:r>
                <a:rPr lang="zh-TW" altLang="en-US" sz="1200" smtClean="0"/>
                <a:t>是否必填</a:t>
              </a:r>
              <a:endParaRPr lang="en-US" altLang="zh-TW" sz="120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新版</a:t>
            </a:r>
            <a:r>
              <a:rPr lang="en-US" altLang="zh-TW" smtClean="0"/>
              <a:t>ERP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smtClean="0"/>
              <a:t>Entity</a:t>
            </a:r>
            <a:r>
              <a:rPr lang="zh-TW" altLang="en-US" smtClean="0"/>
              <a:t>頁面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action</a:t>
            </a:r>
            <a:r>
              <a:rPr lang="en-US" altLang="zh-TW" b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entity</a:t>
            </a:r>
            <a:r>
              <a:rPr lang="en-US" altLang="zh-TW" smtClean="0"/>
              <a:t>.component.ts</a:t>
            </a:r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628800"/>
            <a:ext cx="7920880" cy="176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5" y="3501007"/>
            <a:ext cx="2643810" cy="17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群組 12"/>
          <p:cNvGrpSpPr/>
          <p:nvPr/>
        </p:nvGrpSpPr>
        <p:grpSpPr>
          <a:xfrm>
            <a:off x="3851920" y="1628800"/>
            <a:ext cx="5040560" cy="2423442"/>
            <a:chOff x="3851920" y="1628800"/>
            <a:chExt cx="5040560" cy="2423442"/>
          </a:xfrm>
        </p:grpSpPr>
        <p:sp>
          <p:nvSpPr>
            <p:cNvPr id="6" name="矩形 5"/>
            <p:cNvSpPr/>
            <p:nvPr/>
          </p:nvSpPr>
          <p:spPr>
            <a:xfrm>
              <a:off x="4139952" y="1628800"/>
              <a:ext cx="3744416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51920" y="3861048"/>
              <a:ext cx="5040560" cy="191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文字方塊 7"/>
            <p:cNvSpPr txBox="1"/>
            <p:nvPr/>
          </p:nvSpPr>
          <p:spPr>
            <a:xfrm>
              <a:off x="3851920" y="3573016"/>
              <a:ext cx="864096" cy="27699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b="1" smtClean="0"/>
                <a:t>EditSuper</a:t>
              </a:r>
              <a:endParaRPr lang="en-US" altLang="zh-TW" sz="1200" smtClean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940152" y="3861048"/>
              <a:ext cx="2736304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圖案 38"/>
            <p:cNvCxnSpPr>
              <a:stCxn id="9" idx="0"/>
              <a:endCxn id="6" idx="2"/>
            </p:cNvCxnSpPr>
            <p:nvPr/>
          </p:nvCxnSpPr>
          <p:spPr>
            <a:xfrm rot="16200000" flipV="1">
              <a:off x="5616116" y="2168860"/>
              <a:ext cx="2088232" cy="129614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2123728" y="1772816"/>
            <a:ext cx="3348372" cy="1069087"/>
            <a:chOff x="2123728" y="1772816"/>
            <a:chExt cx="3348372" cy="1069087"/>
          </a:xfrm>
        </p:grpSpPr>
        <p:sp>
          <p:nvSpPr>
            <p:cNvPr id="14" name="矩形 13"/>
            <p:cNvSpPr/>
            <p:nvPr/>
          </p:nvSpPr>
          <p:spPr>
            <a:xfrm>
              <a:off x="2123728" y="2204864"/>
              <a:ext cx="2088232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276128" y="2357264"/>
              <a:ext cx="2088232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圖案 38"/>
            <p:cNvCxnSpPr/>
            <p:nvPr/>
          </p:nvCxnSpPr>
          <p:spPr>
            <a:xfrm rot="5400000">
              <a:off x="3833918" y="566682"/>
              <a:ext cx="432048" cy="284431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3131840" y="2564904"/>
              <a:ext cx="2088232" cy="27699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smtClean="0"/>
                <a:t>建立</a:t>
              </a:r>
              <a:r>
                <a:rPr lang="en-US" altLang="zh-TW" sz="1200" smtClean="0"/>
                <a:t>ActionEntityFormGroup</a:t>
              </a: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1187624" y="2924944"/>
            <a:ext cx="2952328" cy="432048"/>
            <a:chOff x="1187624" y="2924944"/>
            <a:chExt cx="2952328" cy="432048"/>
          </a:xfrm>
        </p:grpSpPr>
        <p:sp>
          <p:nvSpPr>
            <p:cNvPr id="24" name="矩形 23"/>
            <p:cNvSpPr/>
            <p:nvPr/>
          </p:nvSpPr>
          <p:spPr>
            <a:xfrm>
              <a:off x="1187624" y="2924944"/>
              <a:ext cx="1800200" cy="432048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059832" y="2996952"/>
              <a:ext cx="1080120" cy="27699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smtClean="0"/>
                <a:t>設定</a:t>
              </a:r>
              <a:r>
                <a:rPr lang="en-US" altLang="zh-TW" sz="1200" smtClean="0"/>
                <a:t>API</a:t>
              </a:r>
              <a:r>
                <a:rPr lang="zh-TW" altLang="en-US" sz="1200" smtClean="0"/>
                <a:t>路徑</a:t>
              </a:r>
              <a:endParaRPr lang="en-US" altLang="zh-TW" sz="1200" smtClean="0"/>
            </a:p>
          </p:txBody>
        </p:sp>
      </p:grpSp>
      <p:sp>
        <p:nvSpPr>
          <p:cNvPr id="20" name="矩形 19"/>
          <p:cNvSpPr/>
          <p:nvPr/>
        </p:nvSpPr>
        <p:spPr>
          <a:xfrm>
            <a:off x="1115616" y="4005064"/>
            <a:ext cx="2592288" cy="1152128"/>
          </a:xfrm>
          <a:prstGeom prst="rect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3779912" y="4293096"/>
            <a:ext cx="2952328" cy="646331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200" smtClean="0"/>
              <a:t>如果有欄位只能在「新增」時才可以編輯</a:t>
            </a:r>
            <a:endParaRPr lang="en-US" altLang="zh-TW" sz="1200" smtClean="0"/>
          </a:p>
          <a:p>
            <a:r>
              <a:rPr lang="zh-TW" altLang="en-US" sz="1200" smtClean="0"/>
              <a:t>就加入這一段</a:t>
            </a:r>
            <a:endParaRPr lang="en-US" altLang="zh-TW" sz="1200" smtClean="0"/>
          </a:p>
          <a:p>
            <a:r>
              <a:rPr lang="zh-TW" altLang="en-US" sz="1200" smtClean="0"/>
              <a:t>這邊是</a:t>
            </a:r>
            <a:r>
              <a:rPr lang="en-US" altLang="zh-TW" sz="1200" smtClean="0"/>
              <a:t>action</a:t>
            </a:r>
            <a:r>
              <a:rPr lang="zh-TW" altLang="en-US" sz="1200" smtClean="0"/>
              <a:t>這個欄位</a:t>
            </a:r>
            <a:endParaRPr lang="en-US" altLang="zh-TW" sz="1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內容版面配置區 2"/>
          <p:cNvSpPr txBox="1">
            <a:spLocks/>
          </p:cNvSpPr>
          <p:nvPr/>
        </p:nvSpPr>
        <p:spPr>
          <a:xfrm>
            <a:off x="1435608" y="1124744"/>
            <a:ext cx="7498080" cy="51236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altLang="zh-TW" sz="2000" smtClean="0"/>
              <a:t>EditSuper</a:t>
            </a:r>
            <a:r>
              <a:rPr lang="zh-TW" altLang="en-US" sz="2000" smtClean="0"/>
              <a:t> </a:t>
            </a:r>
            <a:r>
              <a:rPr lang="en-US" altLang="zh-TW" sz="2000" smtClean="0"/>
              <a:t>-</a:t>
            </a:r>
            <a:r>
              <a:rPr lang="zh-TW" altLang="en-US" sz="2000" smtClean="0"/>
              <a:t> </a:t>
            </a:r>
            <a:r>
              <a:rPr lang="en-US" altLang="zh-TW" sz="2000" b="1" smtClean="0">
                <a:solidFill>
                  <a:schemeClr val="accent3">
                    <a:lumMod val="75000"/>
                  </a:schemeClr>
                </a:solidFill>
              </a:rPr>
              <a:t>ngOnInit</a:t>
            </a:r>
            <a:endParaRPr lang="zh-TW" altLang="en-US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新版</a:t>
            </a:r>
            <a:r>
              <a:rPr lang="en-US" altLang="zh-TW" smtClean="0"/>
              <a:t>ERP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smtClean="0"/>
              <a:t>Entity</a:t>
            </a:r>
            <a:r>
              <a:rPr lang="zh-TW" altLang="en-US" smtClean="0"/>
              <a:t>頁面</a:t>
            </a:r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556792"/>
            <a:ext cx="1472445" cy="608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348880"/>
            <a:ext cx="6651429" cy="390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群組 19"/>
          <p:cNvGrpSpPr/>
          <p:nvPr/>
        </p:nvGrpSpPr>
        <p:grpSpPr>
          <a:xfrm>
            <a:off x="1475656" y="1772816"/>
            <a:ext cx="1296144" cy="576064"/>
            <a:chOff x="1475656" y="1772816"/>
            <a:chExt cx="1296144" cy="576064"/>
          </a:xfrm>
        </p:grpSpPr>
        <p:sp>
          <p:nvSpPr>
            <p:cNvPr id="6" name="矩形 5"/>
            <p:cNvSpPr/>
            <p:nvPr/>
          </p:nvSpPr>
          <p:spPr>
            <a:xfrm>
              <a:off x="1475656" y="1772816"/>
              <a:ext cx="1296144" cy="216024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/>
            <p:cNvCxnSpPr/>
            <p:nvPr/>
          </p:nvCxnSpPr>
          <p:spPr>
            <a:xfrm>
              <a:off x="1763688" y="1988840"/>
              <a:ext cx="0" cy="360040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/>
          <p:cNvGrpSpPr/>
          <p:nvPr/>
        </p:nvGrpSpPr>
        <p:grpSpPr>
          <a:xfrm>
            <a:off x="1403648" y="2276872"/>
            <a:ext cx="6480720" cy="746666"/>
            <a:chOff x="1475656" y="2322294"/>
            <a:chExt cx="6480720" cy="746666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71374" y="2322294"/>
              <a:ext cx="2224762" cy="746666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  <p:sp>
          <p:nvSpPr>
            <p:cNvPr id="11" name="矩形 10"/>
            <p:cNvSpPr/>
            <p:nvPr/>
          </p:nvSpPr>
          <p:spPr>
            <a:xfrm>
              <a:off x="1475656" y="2636912"/>
              <a:ext cx="1296144" cy="216024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/>
            <p:nvPr/>
          </p:nvCxnSpPr>
          <p:spPr>
            <a:xfrm>
              <a:off x="2771800" y="2708920"/>
              <a:ext cx="792088" cy="0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5868144" y="2348880"/>
              <a:ext cx="2088232" cy="646331"/>
            </a:xfrm>
            <a:prstGeom prst="rect">
              <a:avLst/>
            </a:prstGeom>
            <a:solidFill>
              <a:srgbClr val="FFFFFF">
                <a:alpha val="54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smtClean="0"/>
                <a:t>將建立的</a:t>
              </a:r>
              <a:r>
                <a:rPr lang="en-US" altLang="zh-TW" sz="1200" smtClean="0"/>
                <a:t>ActionEntityFormGroup</a:t>
              </a:r>
              <a:r>
                <a:rPr lang="zh-TW" altLang="en-US" sz="1200" smtClean="0"/>
                <a:t>賦值給</a:t>
              </a:r>
              <a:r>
                <a:rPr lang="en-US" altLang="zh-TW" sz="1200" smtClean="0"/>
                <a:t>options</a:t>
              </a:r>
              <a:r>
                <a:rPr lang="zh-TW" altLang="en-US" sz="1200" smtClean="0"/>
                <a:t>，並變為</a:t>
              </a:r>
              <a:r>
                <a:rPr lang="en-US" altLang="zh-TW" sz="1200" smtClean="0"/>
                <a:t>disable</a:t>
              </a: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3923928" y="2924944"/>
            <a:ext cx="3744416" cy="1510427"/>
            <a:chOff x="3923928" y="2924944"/>
            <a:chExt cx="3744416" cy="1510427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88024" y="3573016"/>
              <a:ext cx="2880320" cy="202270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  <p:sp>
          <p:nvSpPr>
            <p:cNvPr id="22" name="文字方塊 21"/>
            <p:cNvSpPr txBox="1"/>
            <p:nvPr/>
          </p:nvSpPr>
          <p:spPr>
            <a:xfrm>
              <a:off x="4788024" y="3789040"/>
              <a:ext cx="2880320" cy="646331"/>
            </a:xfrm>
            <a:prstGeom prst="rect">
              <a:avLst/>
            </a:prstGeom>
            <a:solidFill>
              <a:srgbClr val="FFFFFF">
                <a:alpha val="54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smtClean="0"/>
                <a:t>Subject </a:t>
              </a:r>
              <a:r>
                <a:rPr lang="zh-TW" altLang="en-US" sz="1200" smtClean="0"/>
                <a:t>是在產生後才決定資料流，因此需要先訂閱，才收得到資料流事件</a:t>
              </a:r>
              <a:endParaRPr lang="en-US" altLang="zh-TW" sz="1200" smtClean="0"/>
            </a:p>
            <a:p>
              <a:r>
                <a:rPr lang="zh-TW" altLang="en-US" sz="1200" smtClean="0"/>
                <a:t>（</a:t>
              </a:r>
              <a:r>
                <a:rPr lang="zh-TW" altLang="en-US" sz="1200" smtClean="0">
                  <a:hlinkClick r:id="rId6"/>
                </a:rPr>
                <a:t>資料來源</a:t>
              </a:r>
              <a:r>
                <a:rPr lang="zh-TW" altLang="en-US" sz="1200" smtClean="0"/>
                <a:t>）</a:t>
              </a:r>
              <a:endParaRPr lang="en-US" altLang="zh-TW" sz="1200" smtClean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923928" y="2924944"/>
              <a:ext cx="1152128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單箭頭接點 23"/>
            <p:cNvCxnSpPr/>
            <p:nvPr/>
          </p:nvCxnSpPr>
          <p:spPr>
            <a:xfrm>
              <a:off x="5004048" y="3068960"/>
              <a:ext cx="0" cy="504056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>
            <a:off x="3347864" y="2924944"/>
            <a:ext cx="2880320" cy="1663735"/>
            <a:chOff x="3347864" y="2924944"/>
            <a:chExt cx="2880320" cy="1663735"/>
          </a:xfrm>
        </p:grpSpPr>
        <p:sp>
          <p:nvSpPr>
            <p:cNvPr id="28" name="矩形 27"/>
            <p:cNvSpPr/>
            <p:nvPr/>
          </p:nvSpPr>
          <p:spPr>
            <a:xfrm>
              <a:off x="3347864" y="2924944"/>
              <a:ext cx="1728192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3347864" y="3573016"/>
              <a:ext cx="2880320" cy="1015663"/>
            </a:xfrm>
            <a:prstGeom prst="rect">
              <a:avLst/>
            </a:prstGeom>
            <a:solidFill>
              <a:srgbClr val="FFFFFF">
                <a:alpha val="54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smtClean="0"/>
                <a:t>takeUntil</a:t>
              </a:r>
            </a:p>
            <a:p>
              <a:r>
                <a:rPr lang="zh-TW" altLang="en-US" sz="1200" smtClean="0"/>
                <a:t>會持續觸發來源 </a:t>
              </a:r>
              <a:r>
                <a:rPr lang="en-US" altLang="zh-TW" sz="1200" smtClean="0"/>
                <a:t>Observable </a:t>
              </a:r>
              <a:r>
                <a:rPr lang="zh-TW" altLang="en-US" sz="1200" smtClean="0"/>
                <a:t>的事件值，</a:t>
              </a:r>
            </a:p>
            <a:p>
              <a:r>
                <a:rPr lang="zh-TW" altLang="en-US" sz="1200" smtClean="0"/>
                <a:t>直到 </a:t>
              </a:r>
              <a:r>
                <a:rPr lang="en-US" altLang="zh-TW" sz="1200" smtClean="0"/>
                <a:t>(until) </a:t>
              </a:r>
              <a:r>
                <a:rPr lang="zh-TW" altLang="en-US" sz="1200" smtClean="0"/>
                <a:t>指定的另外一個 </a:t>
              </a:r>
              <a:r>
                <a:rPr lang="en-US" altLang="zh-TW" sz="1200" smtClean="0"/>
                <a:t>Observable </a:t>
              </a:r>
              <a:r>
                <a:rPr lang="zh-TW" altLang="en-US" sz="1200" smtClean="0"/>
                <a:t>發生新事件時，才會結束</a:t>
              </a:r>
              <a:endParaRPr lang="en-US" altLang="zh-TW" sz="1200" smtClean="0"/>
            </a:p>
            <a:p>
              <a:r>
                <a:rPr lang="zh-TW" altLang="en-US" sz="1200" smtClean="0"/>
                <a:t>（</a:t>
              </a:r>
              <a:r>
                <a:rPr lang="zh-TW" altLang="en-US" sz="1200" smtClean="0">
                  <a:hlinkClick r:id="rId7"/>
                </a:rPr>
                <a:t>資料來源</a:t>
              </a:r>
              <a:r>
                <a:rPr lang="zh-TW" altLang="en-US" sz="1200" smtClean="0"/>
                <a:t>）</a:t>
              </a:r>
              <a:endParaRPr lang="en-US" altLang="zh-TW" sz="1200" smtClean="0"/>
            </a:p>
          </p:txBody>
        </p:sp>
        <p:cxnSp>
          <p:nvCxnSpPr>
            <p:cNvPr id="30" name="直線單箭頭接點 29"/>
            <p:cNvCxnSpPr/>
            <p:nvPr/>
          </p:nvCxnSpPr>
          <p:spPr>
            <a:xfrm>
              <a:off x="3563888" y="3068960"/>
              <a:ext cx="0" cy="504056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群組 35"/>
          <p:cNvGrpSpPr/>
          <p:nvPr/>
        </p:nvGrpSpPr>
        <p:grpSpPr>
          <a:xfrm>
            <a:off x="2411760" y="3240000"/>
            <a:ext cx="3816424" cy="794681"/>
            <a:chOff x="2411760" y="3240000"/>
            <a:chExt cx="3816424" cy="794681"/>
          </a:xfrm>
        </p:grpSpPr>
        <p:sp>
          <p:nvSpPr>
            <p:cNvPr id="32" name="矩形 31"/>
            <p:cNvSpPr/>
            <p:nvPr/>
          </p:nvSpPr>
          <p:spPr>
            <a:xfrm>
              <a:off x="2411760" y="3240000"/>
              <a:ext cx="3024336" cy="116992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3347864" y="3573016"/>
              <a:ext cx="2880320" cy="461665"/>
            </a:xfrm>
            <a:prstGeom prst="rect">
              <a:avLst/>
            </a:prstGeom>
            <a:solidFill>
              <a:srgbClr val="FFFFFF">
                <a:alpha val="54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smtClean="0"/>
                <a:t>從</a:t>
              </a:r>
              <a:r>
                <a:rPr lang="en-US" altLang="zh-TW" sz="1200" smtClean="0"/>
                <a:t>sessionStorage</a:t>
              </a:r>
              <a:r>
                <a:rPr lang="zh-TW" altLang="en-US" sz="1200" smtClean="0"/>
                <a:t>取出「</a:t>
              </a:r>
              <a:r>
                <a:rPr lang="en-US" altLang="zh-TW" sz="1200" smtClean="0"/>
                <a:t>progs</a:t>
              </a:r>
              <a:r>
                <a:rPr lang="zh-TW" altLang="en-US" sz="1200" smtClean="0"/>
                <a:t>」以字串回傳後，再轉回物件</a:t>
              </a:r>
              <a:endParaRPr lang="en-US" altLang="zh-TW" sz="1200" smtClean="0"/>
            </a:p>
          </p:txBody>
        </p:sp>
        <p:cxnSp>
          <p:nvCxnSpPr>
            <p:cNvPr id="34" name="直線單箭頭接點 33"/>
            <p:cNvCxnSpPr/>
            <p:nvPr/>
          </p:nvCxnSpPr>
          <p:spPr>
            <a:xfrm>
              <a:off x="3851920" y="3356992"/>
              <a:ext cx="0" cy="216024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群組 43"/>
          <p:cNvGrpSpPr/>
          <p:nvPr/>
        </p:nvGrpSpPr>
        <p:grpSpPr>
          <a:xfrm>
            <a:off x="5472000" y="3240000"/>
            <a:ext cx="2448272" cy="610015"/>
            <a:chOff x="5472000" y="3240000"/>
            <a:chExt cx="2448272" cy="610015"/>
          </a:xfrm>
        </p:grpSpPr>
        <p:sp>
          <p:nvSpPr>
            <p:cNvPr id="35" name="矩形 34"/>
            <p:cNvSpPr/>
            <p:nvPr/>
          </p:nvSpPr>
          <p:spPr>
            <a:xfrm>
              <a:off x="5472000" y="3240000"/>
              <a:ext cx="2448272" cy="1188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6012160" y="3573016"/>
              <a:ext cx="1800200" cy="276999"/>
            </a:xfrm>
            <a:prstGeom prst="rect">
              <a:avLst/>
            </a:prstGeom>
            <a:solidFill>
              <a:srgbClr val="FFFFFF">
                <a:alpha val="54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smtClean="0"/>
                <a:t>取得網址：</a:t>
              </a:r>
              <a:r>
                <a:rPr lang="en-US" altLang="zh-TW" sz="1200" smtClean="0"/>
                <a:t>/yum/action</a:t>
              </a:r>
            </a:p>
          </p:txBody>
        </p:sp>
        <p:cxnSp>
          <p:nvCxnSpPr>
            <p:cNvPr id="38" name="直線單箭頭接點 37"/>
            <p:cNvCxnSpPr/>
            <p:nvPr/>
          </p:nvCxnSpPr>
          <p:spPr>
            <a:xfrm>
              <a:off x="6660232" y="3356992"/>
              <a:ext cx="0" cy="216024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1691680" y="3240000"/>
            <a:ext cx="5551114" cy="2277059"/>
            <a:chOff x="1691680" y="3240000"/>
            <a:chExt cx="5551114" cy="2277059"/>
          </a:xfrm>
        </p:grpSpPr>
        <p:sp>
          <p:nvSpPr>
            <p:cNvPr id="45" name="矩形 44"/>
            <p:cNvSpPr/>
            <p:nvPr/>
          </p:nvSpPr>
          <p:spPr>
            <a:xfrm>
              <a:off x="1691680" y="3240000"/>
              <a:ext cx="576000" cy="1188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788024" y="3645024"/>
              <a:ext cx="2454770" cy="1872035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  <p:cxnSp>
          <p:nvCxnSpPr>
            <p:cNvPr id="46" name="直線單箭頭接點 45"/>
            <p:cNvCxnSpPr>
              <a:stCxn id="45" idx="2"/>
              <a:endCxn id="1026" idx="1"/>
            </p:cNvCxnSpPr>
            <p:nvPr/>
          </p:nvCxnSpPr>
          <p:spPr>
            <a:xfrm rot="16200000" flipH="1">
              <a:off x="2772731" y="2565749"/>
              <a:ext cx="1222242" cy="2808344"/>
            </a:xfrm>
            <a:prstGeom prst="bentConnector2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/>
          <p:cNvGrpSpPr/>
          <p:nvPr/>
        </p:nvGrpSpPr>
        <p:grpSpPr>
          <a:xfrm>
            <a:off x="1763688" y="3645024"/>
            <a:ext cx="2880320" cy="1253753"/>
            <a:chOff x="1763688" y="3645024"/>
            <a:chExt cx="2880320" cy="1253753"/>
          </a:xfrm>
        </p:grpSpPr>
        <p:sp>
          <p:nvSpPr>
            <p:cNvPr id="58" name="矩形 57"/>
            <p:cNvSpPr/>
            <p:nvPr/>
          </p:nvSpPr>
          <p:spPr>
            <a:xfrm>
              <a:off x="1763688" y="3645024"/>
              <a:ext cx="2880320" cy="792088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1763688" y="4437112"/>
              <a:ext cx="2808312" cy="461665"/>
            </a:xfrm>
            <a:prstGeom prst="rect">
              <a:avLst/>
            </a:prstGeom>
            <a:solidFill>
              <a:srgbClr val="FFFFFF">
                <a:alpha val="54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smtClean="0"/>
                <a:t>從</a:t>
              </a:r>
              <a:r>
                <a:rPr lang="en-US" altLang="zh-TW" sz="1200" smtClean="0"/>
                <a:t>sub</a:t>
              </a:r>
              <a:r>
                <a:rPr lang="zh-TW" altLang="en-US" sz="1200" smtClean="0"/>
                <a:t>取出資料，並加到</a:t>
              </a:r>
              <a:r>
                <a:rPr lang="en-US" altLang="zh-TW" sz="1200" smtClean="0"/>
                <a:t>relatedNeeds</a:t>
              </a:r>
            </a:p>
            <a:p>
              <a:r>
                <a:rPr lang="zh-TW" altLang="en-US" sz="1200" smtClean="0"/>
                <a:t>這邊是空的</a:t>
              </a:r>
              <a:endParaRPr lang="en-US" altLang="zh-TW" sz="1200" smtClean="0"/>
            </a:p>
          </p:txBody>
        </p:sp>
      </p:grpSp>
      <p:sp>
        <p:nvSpPr>
          <p:cNvPr id="62" name="文字方塊 61"/>
          <p:cNvSpPr txBox="1"/>
          <p:nvPr/>
        </p:nvSpPr>
        <p:spPr>
          <a:xfrm>
            <a:off x="899592" y="2348880"/>
            <a:ext cx="3955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200" b="1" smtClean="0"/>
              <a:t>（</a:t>
            </a:r>
            <a:r>
              <a:rPr lang="en-US" altLang="zh-TW" sz="1200" b="1" smtClean="0"/>
              <a:t>1</a:t>
            </a:r>
            <a:r>
              <a:rPr lang="zh-TW" altLang="en-US" sz="1200" b="1" smtClean="0"/>
              <a:t>）</a:t>
            </a:r>
            <a:endParaRPr lang="en-US" altLang="zh-TW" sz="1200" b="1" smtClean="0"/>
          </a:p>
        </p:txBody>
      </p:sp>
      <p:sp>
        <p:nvSpPr>
          <p:cNvPr id="63" name="文字方塊 62"/>
          <p:cNvSpPr txBox="1"/>
          <p:nvPr/>
        </p:nvSpPr>
        <p:spPr>
          <a:xfrm>
            <a:off x="5436096" y="5589240"/>
            <a:ext cx="2520280" cy="461665"/>
          </a:xfrm>
          <a:prstGeom prst="rect">
            <a:avLst/>
          </a:prstGeom>
          <a:solidFill>
            <a:srgbClr val="FFFFFF">
              <a:alpha val="54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200" smtClean="0"/>
              <a:t>在「編輯」狀態時才會走這段程式</a:t>
            </a:r>
            <a:endParaRPr lang="en-US" altLang="zh-TW" sz="1200" smtClean="0"/>
          </a:p>
          <a:p>
            <a:r>
              <a:rPr lang="zh-TW" altLang="en-US" sz="1200" smtClean="0"/>
              <a:t>（需要有</a:t>
            </a:r>
            <a:r>
              <a:rPr lang="en-US" altLang="zh-TW" sz="1200" smtClean="0"/>
              <a:t>pk</a:t>
            </a:r>
            <a:r>
              <a:rPr lang="zh-TW" altLang="en-US" sz="1200" smtClean="0"/>
              <a:t>）</a:t>
            </a:r>
            <a:endParaRPr lang="en-US" altLang="zh-TW" sz="1200" smtClean="0"/>
          </a:p>
        </p:txBody>
      </p:sp>
      <p:grpSp>
        <p:nvGrpSpPr>
          <p:cNvPr id="71" name="群組 70"/>
          <p:cNvGrpSpPr/>
          <p:nvPr/>
        </p:nvGrpSpPr>
        <p:grpSpPr>
          <a:xfrm>
            <a:off x="1475656" y="2564904"/>
            <a:ext cx="3087960" cy="504056"/>
            <a:chOff x="1475656" y="2564904"/>
            <a:chExt cx="3087960" cy="504056"/>
          </a:xfrm>
        </p:grpSpPr>
        <p:sp>
          <p:nvSpPr>
            <p:cNvPr id="66" name="矩形 65"/>
            <p:cNvSpPr/>
            <p:nvPr/>
          </p:nvSpPr>
          <p:spPr>
            <a:xfrm>
              <a:off x="1475656" y="2924944"/>
              <a:ext cx="1584176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2915816" y="2564904"/>
              <a:ext cx="1647800" cy="276999"/>
            </a:xfrm>
            <a:prstGeom prst="rect">
              <a:avLst/>
            </a:prstGeom>
            <a:solidFill>
              <a:srgbClr val="FFFFFF">
                <a:alpha val="54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smtClean="0"/>
                <a:t>這邊獲取的</a:t>
              </a:r>
              <a:r>
                <a:rPr lang="en-US" altLang="zh-TW" sz="1200" smtClean="0"/>
                <a:t>value</a:t>
              </a:r>
              <a:r>
                <a:rPr lang="zh-TW" altLang="en-US" sz="1200" smtClean="0"/>
                <a:t>是</a:t>
              </a:r>
              <a:r>
                <a:rPr lang="en-US" altLang="zh-TW" sz="1200" smtClean="0"/>
                <a:t>pk</a:t>
              </a:r>
            </a:p>
          </p:txBody>
        </p:sp>
        <p:cxnSp>
          <p:nvCxnSpPr>
            <p:cNvPr id="68" name="直線單箭頭接點 67"/>
            <p:cNvCxnSpPr>
              <a:stCxn id="66" idx="0"/>
              <a:endCxn id="67" idx="1"/>
            </p:cNvCxnSpPr>
            <p:nvPr/>
          </p:nvCxnSpPr>
          <p:spPr>
            <a:xfrm rot="5400000" flipH="1" flipV="1">
              <a:off x="2481010" y="2490138"/>
              <a:ext cx="221540" cy="648072"/>
            </a:xfrm>
            <a:prstGeom prst="bentConnector2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群組 64"/>
          <p:cNvGrpSpPr/>
          <p:nvPr/>
        </p:nvGrpSpPr>
        <p:grpSpPr>
          <a:xfrm>
            <a:off x="899592" y="2348880"/>
            <a:ext cx="5162674" cy="3744416"/>
            <a:chOff x="864096" y="2348880"/>
            <a:chExt cx="5162674" cy="374441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331640" y="2348881"/>
              <a:ext cx="4695130" cy="3744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文字方塊 63"/>
            <p:cNvSpPr txBox="1"/>
            <p:nvPr/>
          </p:nvSpPr>
          <p:spPr>
            <a:xfrm>
              <a:off x="864096" y="2348880"/>
              <a:ext cx="4675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b="1" smtClean="0"/>
                <a:t>（</a:t>
              </a:r>
              <a:r>
                <a:rPr lang="en-US" altLang="zh-TW" sz="1200" b="1" smtClean="0"/>
                <a:t>2</a:t>
              </a:r>
              <a:r>
                <a:rPr lang="zh-TW" altLang="en-US" sz="1200" b="1" smtClean="0"/>
                <a:t>）</a:t>
              </a:r>
              <a:endParaRPr lang="en-US" altLang="zh-TW" sz="1200" b="1" smtClean="0"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1403648" y="2348880"/>
            <a:ext cx="3852328" cy="493023"/>
            <a:chOff x="1871600" y="4248112"/>
            <a:chExt cx="3852328" cy="493023"/>
          </a:xfrm>
        </p:grpSpPr>
        <p:sp>
          <p:nvSpPr>
            <p:cNvPr id="76" name="矩形 75"/>
            <p:cNvSpPr/>
            <p:nvPr/>
          </p:nvSpPr>
          <p:spPr>
            <a:xfrm>
              <a:off x="1871600" y="4248112"/>
              <a:ext cx="1800200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3527784" y="4464136"/>
              <a:ext cx="2196144" cy="276999"/>
            </a:xfrm>
            <a:prstGeom prst="rect">
              <a:avLst/>
            </a:prstGeom>
            <a:solidFill>
              <a:srgbClr val="FFFFFF">
                <a:alpha val="54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smtClean="0"/>
                <a:t>這邊獲取的</a:t>
              </a:r>
              <a:r>
                <a:rPr lang="en-US" altLang="zh-TW" sz="1200" smtClean="0"/>
                <a:t>value</a:t>
              </a:r>
              <a:r>
                <a:rPr lang="zh-TW" altLang="en-US" sz="1200" smtClean="0"/>
                <a:t>是</a:t>
              </a:r>
              <a:r>
                <a:rPr lang="en-US" altLang="zh-TW" sz="1200" smtClean="0"/>
                <a:t>amb</a:t>
              </a:r>
              <a:r>
                <a:rPr lang="zh-TW" altLang="en-US" sz="1200" smtClean="0"/>
                <a:t>與</a:t>
              </a:r>
              <a:r>
                <a:rPr lang="en-US" altLang="zh-TW" sz="1200" smtClean="0"/>
                <a:t>time</a:t>
              </a:r>
            </a:p>
          </p:txBody>
        </p:sp>
        <p:cxnSp>
          <p:nvCxnSpPr>
            <p:cNvPr id="78" name="直線單箭頭接點 77"/>
            <p:cNvCxnSpPr>
              <a:stCxn id="76" idx="2"/>
              <a:endCxn id="77" idx="1"/>
            </p:cNvCxnSpPr>
            <p:nvPr/>
          </p:nvCxnSpPr>
          <p:spPr>
            <a:xfrm rot="16200000" flipH="1">
              <a:off x="3044488" y="4119340"/>
              <a:ext cx="210508" cy="756084"/>
            </a:xfrm>
            <a:prstGeom prst="bentConnector2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群組 83"/>
          <p:cNvGrpSpPr/>
          <p:nvPr/>
        </p:nvGrpSpPr>
        <p:grpSpPr>
          <a:xfrm>
            <a:off x="1835696" y="2564904"/>
            <a:ext cx="3744416" cy="648072"/>
            <a:chOff x="1835696" y="2564904"/>
            <a:chExt cx="3744416" cy="648072"/>
          </a:xfrm>
        </p:grpSpPr>
        <p:sp>
          <p:nvSpPr>
            <p:cNvPr id="82" name="矩形 81"/>
            <p:cNvSpPr/>
            <p:nvPr/>
          </p:nvSpPr>
          <p:spPr>
            <a:xfrm>
              <a:off x="1835696" y="3068960"/>
              <a:ext cx="1584176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3275856" y="2564904"/>
              <a:ext cx="2304256" cy="461665"/>
            </a:xfrm>
            <a:prstGeom prst="rect">
              <a:avLst/>
            </a:prstGeom>
            <a:solidFill>
              <a:srgbClr val="FFFFFF">
                <a:alpha val="54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smtClean="0"/>
                <a:t>取得整個</a:t>
              </a:r>
              <a:r>
                <a:rPr lang="en-US" altLang="zh-TW" sz="1200" smtClean="0"/>
                <a:t>FormGroup</a:t>
              </a:r>
              <a:r>
                <a:rPr lang="zh-TW" altLang="en-US" sz="1200" smtClean="0"/>
                <a:t>的值</a:t>
              </a:r>
              <a:endParaRPr lang="en-US" altLang="zh-TW" sz="1200" smtClean="0"/>
            </a:p>
            <a:p>
              <a:r>
                <a:rPr lang="zh-TW" altLang="en-US" sz="1200" smtClean="0"/>
                <a:t>包含任何被 </a:t>
              </a:r>
              <a:r>
                <a:rPr lang="en-US" altLang="zh-TW" sz="1200" smtClean="0"/>
                <a:t>disabled </a:t>
              </a:r>
              <a:r>
                <a:rPr lang="zh-TW" altLang="en-US" sz="1200" smtClean="0"/>
                <a:t>的控制項</a:t>
              </a:r>
              <a:endParaRPr lang="en-US" altLang="zh-TW" sz="1200" smtClean="0"/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1763688" y="3212976"/>
            <a:ext cx="4248472" cy="1294403"/>
            <a:chOff x="1763688" y="3212976"/>
            <a:chExt cx="4248472" cy="1294403"/>
          </a:xfrm>
        </p:grpSpPr>
        <p:sp>
          <p:nvSpPr>
            <p:cNvPr id="85" name="矩形 84"/>
            <p:cNvSpPr/>
            <p:nvPr/>
          </p:nvSpPr>
          <p:spPr>
            <a:xfrm>
              <a:off x="1763688" y="3212976"/>
              <a:ext cx="2304256" cy="576064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3275856" y="3861048"/>
              <a:ext cx="2736304" cy="646331"/>
            </a:xfrm>
            <a:prstGeom prst="rect">
              <a:avLst/>
            </a:prstGeom>
            <a:solidFill>
              <a:srgbClr val="FFFFFF">
                <a:alpha val="54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smtClean="0"/>
                <a:t>如果</a:t>
              </a:r>
              <a:r>
                <a:rPr lang="en-US" altLang="zh-TW" sz="1200" smtClean="0"/>
                <a:t>amb</a:t>
              </a:r>
              <a:r>
                <a:rPr lang="zh-TW" altLang="en-US" sz="1200" smtClean="0"/>
                <a:t>為</a:t>
              </a:r>
              <a:r>
                <a:rPr lang="en-US" altLang="zh-TW" sz="1200" smtClean="0"/>
                <a:t>a</a:t>
              </a:r>
              <a:r>
                <a:rPr lang="zh-TW" altLang="en-US" sz="1200" smtClean="0"/>
                <a:t>（新增）或</a:t>
              </a:r>
              <a:r>
                <a:rPr lang="en-US" altLang="zh-TW" sz="1200" smtClean="0"/>
                <a:t>m</a:t>
              </a:r>
              <a:r>
                <a:rPr lang="zh-TW" altLang="en-US" sz="1200" smtClean="0"/>
                <a:t>（編輯）</a:t>
              </a:r>
              <a:endParaRPr lang="en-US" altLang="zh-TW" sz="1200" smtClean="0"/>
            </a:p>
            <a:p>
              <a:r>
                <a:rPr lang="zh-TW" altLang="en-US" sz="1200" smtClean="0"/>
                <a:t>則</a:t>
              </a:r>
              <a:r>
                <a:rPr lang="en-US" altLang="zh-TW" sz="1200" smtClean="0"/>
                <a:t>FormGroup</a:t>
              </a:r>
              <a:r>
                <a:rPr lang="zh-TW" altLang="en-US" sz="1200" smtClean="0"/>
                <a:t>為可編輯</a:t>
              </a:r>
              <a:endParaRPr lang="en-US" altLang="zh-TW" sz="1200" smtClean="0"/>
            </a:p>
            <a:p>
              <a:r>
                <a:rPr lang="zh-TW" altLang="en-US" sz="1200" smtClean="0"/>
                <a:t>如果不是</a:t>
              </a:r>
              <a:r>
                <a:rPr lang="en-US" altLang="zh-TW" sz="1200" smtClean="0"/>
                <a:t>a</a:t>
              </a:r>
              <a:r>
                <a:rPr lang="zh-TW" altLang="en-US" sz="1200" smtClean="0"/>
                <a:t>或</a:t>
              </a:r>
              <a:r>
                <a:rPr lang="en-US" altLang="zh-TW" sz="1200" smtClean="0"/>
                <a:t>m</a:t>
              </a:r>
              <a:r>
                <a:rPr lang="zh-TW" altLang="en-US" sz="1200" smtClean="0"/>
                <a:t>，</a:t>
              </a:r>
              <a:r>
                <a:rPr lang="en-US" altLang="zh-TW" sz="1200" smtClean="0"/>
                <a:t>FormGroup</a:t>
              </a:r>
              <a:r>
                <a:rPr lang="zh-TW" altLang="en-US" sz="1200" smtClean="0"/>
                <a:t>不可編輯</a:t>
              </a:r>
              <a:endParaRPr lang="en-US" altLang="zh-TW" sz="1200" smtClean="0"/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1691680" y="4221088"/>
            <a:ext cx="3744416" cy="720080"/>
            <a:chOff x="1691680" y="4221088"/>
            <a:chExt cx="3744416" cy="720080"/>
          </a:xfrm>
        </p:grpSpPr>
        <p:sp>
          <p:nvSpPr>
            <p:cNvPr id="88" name="矩形 87"/>
            <p:cNvSpPr/>
            <p:nvPr/>
          </p:nvSpPr>
          <p:spPr>
            <a:xfrm>
              <a:off x="1691680" y="4221088"/>
              <a:ext cx="1512168" cy="72008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3275856" y="4221088"/>
              <a:ext cx="2160240" cy="646331"/>
            </a:xfrm>
            <a:prstGeom prst="rect">
              <a:avLst/>
            </a:prstGeom>
            <a:solidFill>
              <a:srgbClr val="FFFFFF">
                <a:alpha val="54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smtClean="0"/>
                <a:t>如果</a:t>
              </a:r>
              <a:r>
                <a:rPr lang="en-US" altLang="zh-TW" sz="1200" smtClean="0"/>
                <a:t>pk</a:t>
              </a:r>
              <a:r>
                <a:rPr lang="zh-TW" altLang="en-US" sz="1200" smtClean="0"/>
                <a:t>為</a:t>
              </a:r>
              <a:r>
                <a:rPr lang="en-US" altLang="zh-TW" sz="1200" smtClean="0"/>
                <a:t>null</a:t>
              </a:r>
              <a:r>
                <a:rPr lang="zh-TW" altLang="en-US" sz="1200" smtClean="0"/>
                <a:t>（沒有</a:t>
              </a:r>
              <a:r>
                <a:rPr lang="en-US" altLang="zh-TW" sz="1200" smtClean="0"/>
                <a:t>pk=</a:t>
              </a:r>
              <a:r>
                <a:rPr lang="zh-TW" altLang="en-US" sz="1200" smtClean="0"/>
                <a:t>新增）</a:t>
              </a:r>
              <a:endParaRPr lang="en-US" altLang="zh-TW" sz="1200" smtClean="0"/>
            </a:p>
            <a:p>
              <a:r>
                <a:rPr lang="zh-TW" altLang="en-US" sz="1200" smtClean="0"/>
                <a:t>則進入</a:t>
              </a:r>
              <a:r>
                <a:rPr lang="en-US" altLang="zh-TW" sz="1200" smtClean="0"/>
                <a:t>createEntity</a:t>
              </a:r>
            </a:p>
            <a:p>
              <a:r>
                <a:rPr lang="zh-TW" altLang="en-US" sz="1200" smtClean="0"/>
                <a:t>如果有</a:t>
              </a:r>
              <a:r>
                <a:rPr lang="en-US" altLang="zh-TW" sz="1200" smtClean="0"/>
                <a:t>pk</a:t>
              </a:r>
              <a:r>
                <a:rPr lang="zh-TW" altLang="en-US" sz="1200" smtClean="0"/>
                <a:t>則進入</a:t>
              </a:r>
              <a:r>
                <a:rPr lang="en-US" altLang="zh-TW" sz="1200" smtClean="0"/>
                <a:t>loadEntity</a:t>
              </a: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1691680" y="5013176"/>
            <a:ext cx="3744416" cy="276999"/>
            <a:chOff x="1691680" y="5013176"/>
            <a:chExt cx="3744416" cy="276999"/>
          </a:xfrm>
        </p:grpSpPr>
        <p:sp>
          <p:nvSpPr>
            <p:cNvPr id="91" name="矩形 90"/>
            <p:cNvSpPr/>
            <p:nvPr/>
          </p:nvSpPr>
          <p:spPr>
            <a:xfrm>
              <a:off x="1691680" y="5013176"/>
              <a:ext cx="1512168" cy="216024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3275856" y="5013176"/>
              <a:ext cx="2160240" cy="276999"/>
            </a:xfrm>
            <a:prstGeom prst="rect">
              <a:avLst/>
            </a:prstGeom>
            <a:solidFill>
              <a:srgbClr val="FFFFFF">
                <a:alpha val="54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smtClean="0"/>
                <a:t>可以切換上筆</a:t>
              </a:r>
              <a:r>
                <a:rPr lang="en-US" altLang="zh-TW" sz="1200" smtClean="0"/>
                <a:t>/</a:t>
              </a:r>
              <a:r>
                <a:rPr lang="zh-TW" altLang="en-US" sz="1200" smtClean="0"/>
                <a:t>下筆的功能</a:t>
              </a:r>
              <a:endParaRPr lang="en-US" altLang="zh-TW" sz="1200" smtClean="0"/>
            </a:p>
          </p:txBody>
        </p:sp>
      </p:grp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75856" y="5301208"/>
            <a:ext cx="1656184" cy="25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文字方塊 94"/>
          <p:cNvSpPr txBox="1"/>
          <p:nvPr/>
        </p:nvSpPr>
        <p:spPr>
          <a:xfrm>
            <a:off x="4427984" y="1052736"/>
            <a:ext cx="4536504" cy="1015663"/>
          </a:xfrm>
          <a:prstGeom prst="rect">
            <a:avLst/>
          </a:prstGeom>
          <a:solidFill>
            <a:srgbClr val="FFFFFF">
              <a:alpha val="54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smtClean="0"/>
              <a:t>1. </a:t>
            </a:r>
            <a:r>
              <a:rPr lang="zh-TW" altLang="en-US" sz="1200" smtClean="0"/>
              <a:t>取得</a:t>
            </a:r>
            <a:r>
              <a:rPr lang="en-US" altLang="zh-TW" sz="1200" smtClean="0"/>
              <a:t>EntityFormGroup</a:t>
            </a:r>
            <a:r>
              <a:rPr lang="zh-TW" altLang="en-US" sz="1200" smtClean="0"/>
              <a:t>的資料，並先設為</a:t>
            </a:r>
            <a:r>
              <a:rPr lang="en-US" altLang="zh-TW" sz="1200" smtClean="0"/>
              <a:t>disable</a:t>
            </a:r>
          </a:p>
          <a:p>
            <a:r>
              <a:rPr lang="en-US" altLang="zh-TW" sz="1200" smtClean="0"/>
              <a:t>2. </a:t>
            </a:r>
            <a:r>
              <a:rPr lang="zh-TW" altLang="en-US" sz="1200" smtClean="0"/>
              <a:t>取得路由的</a:t>
            </a:r>
            <a:r>
              <a:rPr lang="en-US" altLang="zh-TW" sz="1200" smtClean="0"/>
              <a:t>pk</a:t>
            </a:r>
            <a:r>
              <a:rPr lang="zh-TW" altLang="en-US" sz="1200" smtClean="0"/>
              <a:t>並進行處理</a:t>
            </a:r>
          </a:p>
          <a:p>
            <a:r>
              <a:rPr lang="en-US" altLang="zh-TW" sz="1200" smtClean="0"/>
              <a:t>3. </a:t>
            </a:r>
            <a:r>
              <a:rPr lang="zh-TW" altLang="en-US" sz="1200" smtClean="0"/>
              <a:t>取得路由的</a:t>
            </a:r>
            <a:r>
              <a:rPr lang="en-US" altLang="zh-TW" sz="1200" smtClean="0"/>
              <a:t>amb</a:t>
            </a:r>
            <a:r>
              <a:rPr lang="zh-TW" altLang="en-US" sz="1200" smtClean="0"/>
              <a:t>與</a:t>
            </a:r>
            <a:r>
              <a:rPr lang="en-US" altLang="zh-TW" sz="1200" smtClean="0"/>
              <a:t>time</a:t>
            </a:r>
            <a:r>
              <a:rPr lang="zh-TW" altLang="en-US" sz="1200" smtClean="0"/>
              <a:t>，並判斷</a:t>
            </a:r>
            <a:r>
              <a:rPr lang="en-US" altLang="zh-TW" sz="1200" smtClean="0"/>
              <a:t>amb</a:t>
            </a:r>
            <a:r>
              <a:rPr lang="zh-TW" altLang="en-US" sz="1200" smtClean="0"/>
              <a:t>的值更改編輯狀態</a:t>
            </a:r>
          </a:p>
          <a:p>
            <a:r>
              <a:rPr lang="en-US" altLang="zh-TW" sz="1200" smtClean="0"/>
              <a:t>4. </a:t>
            </a:r>
            <a:r>
              <a:rPr lang="zh-TW" altLang="en-US" sz="1200" smtClean="0"/>
              <a:t>如果</a:t>
            </a:r>
            <a:r>
              <a:rPr lang="en-US" altLang="zh-TW" sz="1200" smtClean="0"/>
              <a:t>pk</a:t>
            </a:r>
            <a:r>
              <a:rPr lang="zh-TW" altLang="en-US" sz="1200" smtClean="0"/>
              <a:t>是</a:t>
            </a:r>
            <a:r>
              <a:rPr lang="en-US" altLang="zh-TW" sz="1200" smtClean="0"/>
              <a:t>null</a:t>
            </a:r>
            <a:r>
              <a:rPr lang="zh-TW" altLang="en-US" sz="1200" smtClean="0"/>
              <a:t>，則進入</a:t>
            </a:r>
            <a:r>
              <a:rPr lang="en-US" altLang="zh-TW" sz="1200" smtClean="0"/>
              <a:t>createEntity</a:t>
            </a:r>
            <a:r>
              <a:rPr lang="zh-TW" altLang="en-US" sz="1200" smtClean="0"/>
              <a:t>；若有</a:t>
            </a:r>
            <a:r>
              <a:rPr lang="en-US" altLang="zh-TW" sz="1200" smtClean="0"/>
              <a:t>pk</a:t>
            </a:r>
            <a:r>
              <a:rPr lang="zh-TW" altLang="en-US" sz="1200" smtClean="0"/>
              <a:t>則進入</a:t>
            </a:r>
            <a:r>
              <a:rPr lang="en-US" altLang="zh-TW" sz="1200" smtClean="0"/>
              <a:t>loadEntity</a:t>
            </a:r>
          </a:p>
          <a:p>
            <a:r>
              <a:rPr lang="en-US" altLang="zh-TW" sz="1200" smtClean="0"/>
              <a:t>5. </a:t>
            </a:r>
            <a:r>
              <a:rPr lang="zh-TW" altLang="en-US" sz="1200" smtClean="0"/>
              <a:t>設定切換上筆</a:t>
            </a:r>
            <a:r>
              <a:rPr lang="en-US" altLang="zh-TW" sz="1200" smtClean="0"/>
              <a:t>/</a:t>
            </a:r>
            <a:r>
              <a:rPr lang="zh-TW" altLang="en-US" sz="1200" smtClean="0"/>
              <a:t>下筆功能</a:t>
            </a:r>
            <a:endParaRPr lang="en-US" altLang="zh-TW" sz="1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 animBg="1"/>
      <p:bldP spid="63" grpId="1" animBg="1"/>
      <p:bldP spid="9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新版</a:t>
            </a:r>
            <a:r>
              <a:rPr lang="en-US" altLang="zh-TW" smtClean="0"/>
              <a:t>ERP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smtClean="0"/>
              <a:t>Entity</a:t>
            </a:r>
            <a:r>
              <a:rPr lang="zh-TW" altLang="en-US" smtClean="0"/>
              <a:t>頁面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EditSuper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b="1" smtClean="0">
                <a:solidFill>
                  <a:schemeClr val="accent3">
                    <a:lumMod val="75000"/>
                  </a:schemeClr>
                </a:solidFill>
              </a:rPr>
              <a:t>createEntity</a:t>
            </a:r>
            <a:endParaRPr lang="zh-TW" altLang="en-US" b="1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628800"/>
            <a:ext cx="684210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群組 4"/>
          <p:cNvGrpSpPr/>
          <p:nvPr/>
        </p:nvGrpSpPr>
        <p:grpSpPr>
          <a:xfrm>
            <a:off x="1619672" y="1772816"/>
            <a:ext cx="6552728" cy="576064"/>
            <a:chOff x="2087624" y="3672048"/>
            <a:chExt cx="6552728" cy="576064"/>
          </a:xfrm>
        </p:grpSpPr>
        <p:sp>
          <p:nvSpPr>
            <p:cNvPr id="6" name="矩形 5"/>
            <p:cNvSpPr/>
            <p:nvPr/>
          </p:nvSpPr>
          <p:spPr>
            <a:xfrm>
              <a:off x="2087624" y="3672048"/>
              <a:ext cx="3240360" cy="576064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832040" y="3672048"/>
              <a:ext cx="2808312" cy="461665"/>
            </a:xfrm>
            <a:prstGeom prst="rect">
              <a:avLst/>
            </a:prstGeom>
            <a:solidFill>
              <a:srgbClr val="FFFFFF">
                <a:alpha val="54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smtClean="0"/>
                <a:t>如果在</a:t>
              </a:r>
              <a:r>
                <a:rPr lang="en-US" altLang="zh-TW" sz="1200" smtClean="0"/>
                <a:t>router.url</a:t>
              </a:r>
              <a:r>
                <a:rPr lang="zh-TW" altLang="en-US" sz="1200" smtClean="0"/>
                <a:t>找不到</a:t>
              </a:r>
              <a:r>
                <a:rPr lang="en-US" altLang="zh-TW" sz="1200" smtClean="0"/>
                <a:t>pk+/</a:t>
              </a:r>
            </a:p>
            <a:p>
              <a:r>
                <a:rPr lang="zh-TW" altLang="en-US" sz="1200" smtClean="0"/>
                <a:t>則設定</a:t>
              </a:r>
              <a:r>
                <a:rPr lang="en-US" altLang="zh-TW" sz="1200" smtClean="0"/>
                <a:t>worktask</a:t>
              </a:r>
              <a:r>
                <a:rPr lang="zh-TW" altLang="en-US" sz="1200" smtClean="0"/>
                <a:t>的</a:t>
              </a:r>
              <a:r>
                <a:rPr lang="en-US" altLang="zh-TW" sz="1200" smtClean="0"/>
                <a:t>type</a:t>
              </a:r>
              <a:r>
                <a:rPr lang="zh-TW" altLang="en-US" sz="1200" smtClean="0"/>
                <a:t>為</a:t>
              </a:r>
              <a:r>
                <a:rPr lang="en-US" altLang="zh-TW" sz="1200" smtClean="0"/>
                <a:t>edit</a:t>
              </a:r>
              <a:r>
                <a:rPr lang="zh-TW" altLang="en-US" sz="1200" smtClean="0"/>
                <a:t>、</a:t>
              </a:r>
              <a:r>
                <a:rPr lang="en-US" altLang="zh-TW" sz="1200" smtClean="0"/>
                <a:t>id</a:t>
              </a:r>
              <a:r>
                <a:rPr lang="zh-TW" altLang="en-US" sz="1200" smtClean="0"/>
                <a:t>是新增</a:t>
              </a:r>
              <a:endParaRPr lang="en-US" altLang="zh-TW" sz="1200" smtClean="0"/>
            </a:p>
          </p:txBody>
        </p:sp>
        <p:cxnSp>
          <p:nvCxnSpPr>
            <p:cNvPr id="8" name="直線單箭頭接點 77"/>
            <p:cNvCxnSpPr>
              <a:stCxn id="6" idx="2"/>
              <a:endCxn id="7" idx="1"/>
            </p:cNvCxnSpPr>
            <p:nvPr/>
          </p:nvCxnSpPr>
          <p:spPr>
            <a:xfrm rot="5400000" flipH="1" flipV="1">
              <a:off x="4597306" y="3013379"/>
              <a:ext cx="345231" cy="2124236"/>
            </a:xfrm>
            <a:prstGeom prst="bentConnector4">
              <a:avLst>
                <a:gd name="adj1" fmla="val -66217"/>
                <a:gd name="adj2" fmla="val 88136"/>
              </a:avLst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21"/>
          <p:cNvGrpSpPr/>
          <p:nvPr/>
        </p:nvGrpSpPr>
        <p:grpSpPr>
          <a:xfrm>
            <a:off x="1619672" y="2204864"/>
            <a:ext cx="3672408" cy="897632"/>
            <a:chOff x="1619672" y="2204864"/>
            <a:chExt cx="3672408" cy="897632"/>
          </a:xfrm>
        </p:grpSpPr>
        <p:sp>
          <p:nvSpPr>
            <p:cNvPr id="17" name="矩形 16"/>
            <p:cNvSpPr/>
            <p:nvPr/>
          </p:nvSpPr>
          <p:spPr>
            <a:xfrm>
              <a:off x="1619672" y="2348880"/>
              <a:ext cx="2304256" cy="216024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83968" y="2492896"/>
              <a:ext cx="6858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文字方塊 20"/>
            <p:cNvSpPr txBox="1"/>
            <p:nvPr/>
          </p:nvSpPr>
          <p:spPr>
            <a:xfrm>
              <a:off x="3995936" y="2204864"/>
              <a:ext cx="1296144" cy="276999"/>
            </a:xfrm>
            <a:prstGeom prst="rect">
              <a:avLst/>
            </a:prstGeom>
            <a:solidFill>
              <a:srgbClr val="FFFFFF">
                <a:alpha val="54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smtClean="0"/>
                <a:t>顯示載入的動畫</a:t>
              </a:r>
              <a:endParaRPr lang="en-US" altLang="zh-TW" sz="1200" smtClean="0"/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1475656" y="2564904"/>
            <a:ext cx="5544616" cy="1824118"/>
            <a:chOff x="1475656" y="2564904"/>
            <a:chExt cx="5544616" cy="1824118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75656" y="3140968"/>
              <a:ext cx="5544616" cy="1248054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  <p:sp>
          <p:nvSpPr>
            <p:cNvPr id="27" name="矩形 26"/>
            <p:cNvSpPr/>
            <p:nvPr/>
          </p:nvSpPr>
          <p:spPr>
            <a:xfrm>
              <a:off x="1772072" y="2564904"/>
              <a:ext cx="1431776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單箭頭接點 27"/>
            <p:cNvCxnSpPr/>
            <p:nvPr/>
          </p:nvCxnSpPr>
          <p:spPr>
            <a:xfrm>
              <a:off x="2267744" y="2708920"/>
              <a:ext cx="0" cy="432048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字方塊 39"/>
          <p:cNvSpPr txBox="1"/>
          <p:nvPr/>
        </p:nvSpPr>
        <p:spPr>
          <a:xfrm>
            <a:off x="1475656" y="5877272"/>
            <a:ext cx="6120680" cy="830997"/>
          </a:xfrm>
          <a:prstGeom prst="rect">
            <a:avLst/>
          </a:prstGeom>
          <a:solidFill>
            <a:srgbClr val="FFFFFF">
              <a:alpha val="54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smtClean="0"/>
              <a:t>/yum/action/null</a:t>
            </a:r>
            <a:r>
              <a:rPr lang="en-US" altLang="zh-TW" sz="1200" b="1" smtClean="0">
                <a:solidFill>
                  <a:srgbClr val="FF0000"/>
                </a:solidFill>
              </a:rPr>
              <a:t>?</a:t>
            </a:r>
            <a:r>
              <a:rPr lang="en-US" altLang="zh-TW" sz="1200" smtClean="0"/>
              <a:t>amb=a&amp;time=1696562040344</a:t>
            </a:r>
          </a:p>
          <a:p>
            <a:r>
              <a:rPr lang="zh-TW" altLang="en-US" sz="1200" smtClean="0"/>
              <a:t>以這個</a:t>
            </a:r>
            <a:r>
              <a:rPr lang="en-US" altLang="zh-TW" sz="1200" smtClean="0"/>
              <a:t>router.url</a:t>
            </a:r>
            <a:r>
              <a:rPr lang="zh-TW" altLang="en-US" sz="1200" smtClean="0"/>
              <a:t>為例，從</a:t>
            </a:r>
            <a:r>
              <a:rPr lang="en-US" altLang="zh-TW" sz="1200" smtClean="0"/>
              <a:t>sessionStorage</a:t>
            </a:r>
            <a:r>
              <a:rPr lang="zh-TW" altLang="en-US" sz="1200" smtClean="0"/>
              <a:t>的</a:t>
            </a:r>
            <a:r>
              <a:rPr lang="en-US" altLang="zh-TW" sz="1200" smtClean="0"/>
              <a:t>worktaskdatas</a:t>
            </a:r>
            <a:r>
              <a:rPr lang="zh-TW" altLang="en-US" sz="1200" smtClean="0"/>
              <a:t>篩選出有找到</a:t>
            </a:r>
            <a:r>
              <a:rPr lang="en-US" altLang="zh-TW" sz="1200" smtClean="0"/>
              <a:t>pk</a:t>
            </a:r>
            <a:r>
              <a:rPr lang="zh-TW" altLang="en-US" sz="1200" smtClean="0"/>
              <a:t>的，並排序</a:t>
            </a:r>
            <a:endParaRPr lang="en-US" altLang="zh-TW" sz="1200" smtClean="0"/>
          </a:p>
          <a:p>
            <a:r>
              <a:rPr lang="zh-TW" altLang="en-US" sz="1200" smtClean="0"/>
              <a:t>這次篩選出</a:t>
            </a:r>
            <a:r>
              <a:rPr lang="en-US" altLang="zh-TW" sz="1200" smtClean="0"/>
              <a:t>3</a:t>
            </a:r>
            <a:r>
              <a:rPr lang="zh-TW" altLang="en-US" sz="1200" smtClean="0"/>
              <a:t>筆資料，所以回傳</a:t>
            </a:r>
            <a:r>
              <a:rPr lang="en-US" altLang="zh-TW" sz="1200" smtClean="0"/>
              <a:t>a[2]</a:t>
            </a:r>
            <a:r>
              <a:rPr lang="zh-TW" altLang="en-US" sz="1200" smtClean="0"/>
              <a:t>，也就是</a:t>
            </a:r>
            <a:r>
              <a:rPr lang="en-US" altLang="zh-TW" sz="1200" smtClean="0"/>
              <a:t>/yum/action/null</a:t>
            </a:r>
            <a:r>
              <a:rPr lang="zh-TW" altLang="en-US" sz="1200" smtClean="0"/>
              <a:t>的資料</a:t>
            </a:r>
            <a:endParaRPr lang="en-US" altLang="zh-TW" sz="1200" smtClean="0"/>
          </a:p>
          <a:p>
            <a:r>
              <a:rPr lang="zh-TW" altLang="en-US" sz="1200" smtClean="0"/>
              <a:t>（這邊的</a:t>
            </a:r>
            <a:r>
              <a:rPr lang="en-US" altLang="zh-TW" sz="1200" smtClean="0"/>
              <a:t>pk</a:t>
            </a:r>
            <a:r>
              <a:rPr lang="zh-TW" altLang="en-US" sz="1200" smtClean="0"/>
              <a:t>具體是什麼，還要再查一下）</a:t>
            </a:r>
            <a:endParaRPr lang="en-US" altLang="zh-TW" sz="1200" smtClean="0"/>
          </a:p>
        </p:txBody>
      </p:sp>
      <p:grpSp>
        <p:nvGrpSpPr>
          <p:cNvPr id="44" name="群組 43"/>
          <p:cNvGrpSpPr/>
          <p:nvPr/>
        </p:nvGrpSpPr>
        <p:grpSpPr>
          <a:xfrm>
            <a:off x="1475656" y="3284984"/>
            <a:ext cx="3528392" cy="1816940"/>
            <a:chOff x="1475656" y="3284984"/>
            <a:chExt cx="3528392" cy="1816940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75656" y="4581128"/>
              <a:ext cx="3528392" cy="520796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  <p:cxnSp>
          <p:nvCxnSpPr>
            <p:cNvPr id="30" name="直線單箭頭接點 29"/>
            <p:cNvCxnSpPr/>
            <p:nvPr/>
          </p:nvCxnSpPr>
          <p:spPr>
            <a:xfrm>
              <a:off x="2267744" y="3429000"/>
              <a:ext cx="0" cy="1152128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1763687" y="3284984"/>
              <a:ext cx="1080120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1475656" y="4751976"/>
            <a:ext cx="7344816" cy="1102918"/>
            <a:chOff x="1475656" y="4751976"/>
            <a:chExt cx="7344816" cy="1102918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475656" y="5229200"/>
              <a:ext cx="7344816" cy="625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矩形 31"/>
            <p:cNvSpPr/>
            <p:nvPr/>
          </p:nvSpPr>
          <p:spPr>
            <a:xfrm>
              <a:off x="1979712" y="4751976"/>
              <a:ext cx="2016224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/>
            <p:cNvCxnSpPr/>
            <p:nvPr/>
          </p:nvCxnSpPr>
          <p:spPr>
            <a:xfrm>
              <a:off x="2267744" y="4931976"/>
              <a:ext cx="0" cy="324000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字方塊 33"/>
          <p:cNvSpPr txBox="1"/>
          <p:nvPr/>
        </p:nvSpPr>
        <p:spPr>
          <a:xfrm>
            <a:off x="5004048" y="3502749"/>
            <a:ext cx="3168352" cy="830997"/>
          </a:xfrm>
          <a:prstGeom prst="rect">
            <a:avLst/>
          </a:prstGeom>
          <a:solidFill>
            <a:srgbClr val="FFFFFF">
              <a:alpha val="54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200" smtClean="0"/>
              <a:t>如果</a:t>
            </a:r>
            <a:r>
              <a:rPr lang="en-US" altLang="zh-TW" sz="1200" smtClean="0"/>
              <a:t>type</a:t>
            </a:r>
            <a:r>
              <a:rPr lang="zh-TW" altLang="en-US" sz="1200" smtClean="0"/>
              <a:t>為</a:t>
            </a:r>
            <a:r>
              <a:rPr lang="en-US" altLang="zh-TW" sz="1200" smtClean="0"/>
              <a:t>edit</a:t>
            </a:r>
            <a:r>
              <a:rPr lang="zh-TW" altLang="en-US" sz="1200" smtClean="0"/>
              <a:t>，且</a:t>
            </a:r>
            <a:r>
              <a:rPr lang="en-US" altLang="zh-TW" sz="1200" smtClean="0"/>
              <a:t>backupsdata</a:t>
            </a:r>
            <a:r>
              <a:rPr lang="zh-TW" altLang="en-US" sz="1200" smtClean="0"/>
              <a:t>的</a:t>
            </a:r>
            <a:r>
              <a:rPr lang="en-US" altLang="zh-TW" sz="1200" smtClean="0"/>
              <a:t>[this.time]</a:t>
            </a:r>
            <a:r>
              <a:rPr lang="zh-TW" altLang="en-US" sz="1200" smtClean="0"/>
              <a:t>不是空值，則將</a:t>
            </a:r>
            <a:r>
              <a:rPr lang="en-US" altLang="zh-TW" sz="1200" smtClean="0"/>
              <a:t>backupsdata[this.time]</a:t>
            </a:r>
            <a:r>
              <a:rPr lang="zh-TW" altLang="en-US" sz="1200" smtClean="0"/>
              <a:t>的資料傳回</a:t>
            </a:r>
            <a:r>
              <a:rPr lang="en-US" altLang="zh-TW" sz="1200" smtClean="0"/>
              <a:t>formgroup</a:t>
            </a:r>
            <a:r>
              <a:rPr lang="zh-TW" altLang="en-US" sz="1200" smtClean="0"/>
              <a:t>，並回傳</a:t>
            </a:r>
            <a:r>
              <a:rPr lang="en-US" altLang="zh-TW" sz="1200" smtClean="0"/>
              <a:t>true</a:t>
            </a:r>
          </a:p>
          <a:p>
            <a:r>
              <a:rPr lang="zh-TW" altLang="en-US" sz="1200" smtClean="0"/>
              <a:t>若不是則回傳</a:t>
            </a:r>
            <a:r>
              <a:rPr lang="en-US" altLang="zh-TW" sz="1200" smtClean="0"/>
              <a:t>false</a:t>
            </a:r>
          </a:p>
        </p:txBody>
      </p:sp>
      <p:grpSp>
        <p:nvGrpSpPr>
          <p:cNvPr id="37" name="群組 36"/>
          <p:cNvGrpSpPr/>
          <p:nvPr/>
        </p:nvGrpSpPr>
        <p:grpSpPr>
          <a:xfrm>
            <a:off x="1547664" y="2348880"/>
            <a:ext cx="5904656" cy="1015663"/>
            <a:chOff x="1547664" y="2348880"/>
            <a:chExt cx="5904656" cy="1015663"/>
          </a:xfrm>
        </p:grpSpPr>
        <p:sp>
          <p:nvSpPr>
            <p:cNvPr id="35" name="矩形 34"/>
            <p:cNvSpPr/>
            <p:nvPr/>
          </p:nvSpPr>
          <p:spPr>
            <a:xfrm>
              <a:off x="1547664" y="2348880"/>
              <a:ext cx="2448272" cy="86409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4283968" y="2348880"/>
              <a:ext cx="3168352" cy="1015663"/>
            </a:xfrm>
            <a:prstGeom prst="rect">
              <a:avLst/>
            </a:prstGeom>
            <a:solidFill>
              <a:srgbClr val="FFFFFF">
                <a:alpha val="54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smtClean="0"/>
                <a:t>紀錄</a:t>
              </a:r>
              <a:r>
                <a:rPr lang="en-US" altLang="zh-TW" sz="1200" smtClean="0"/>
                <a:t>tab</a:t>
              </a:r>
              <a:r>
                <a:rPr lang="zh-TW" altLang="en-US" sz="1200" smtClean="0"/>
                <a:t>資訊（</a:t>
              </a:r>
              <a:r>
                <a:rPr lang="zh-TW" altLang="en-US" sz="1200" smtClean="0">
                  <a:hlinkClick r:id="rId8" action="ppaction://hlinksldjump"/>
                </a:rPr>
                <a:t>之前的說明</a:t>
              </a:r>
              <a:r>
                <a:rPr lang="zh-TW" altLang="en-US" sz="1200" smtClean="0"/>
                <a:t>）</a:t>
              </a:r>
              <a:endParaRPr lang="en-US" altLang="zh-TW" sz="1200" smtClean="0"/>
            </a:p>
            <a:p>
              <a:r>
                <a:rPr lang="zh-TW" altLang="en-US" sz="1200" smtClean="0"/>
                <a:t>這一段是判斷目前進到的頁面是否已有資料</a:t>
              </a:r>
              <a:endParaRPr lang="en-US" altLang="zh-TW" sz="1200" smtClean="0"/>
            </a:p>
            <a:p>
              <a:r>
                <a:rPr lang="zh-TW" altLang="en-US" sz="1200" smtClean="0"/>
                <a:t>如果已有資料則將資料填上</a:t>
              </a:r>
              <a:endParaRPr lang="en-US" altLang="zh-TW" sz="1200" smtClean="0"/>
            </a:p>
            <a:p>
              <a:r>
                <a:rPr lang="zh-TW" altLang="en-US" sz="1200" smtClean="0"/>
                <a:t>（新增時已輸入資料，切換分頁後再切回來，資料還是會存在）</a:t>
              </a:r>
              <a:endParaRPr lang="en-US" altLang="zh-TW" sz="1200" smtClean="0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1547664" y="2636912"/>
            <a:ext cx="6696744" cy="1944216"/>
            <a:chOff x="1547664" y="2636912"/>
            <a:chExt cx="6696744" cy="1944216"/>
          </a:xfrm>
        </p:grpSpPr>
        <p:sp>
          <p:nvSpPr>
            <p:cNvPr id="38" name="矩形 37"/>
            <p:cNvSpPr/>
            <p:nvPr/>
          </p:nvSpPr>
          <p:spPr>
            <a:xfrm>
              <a:off x="1547664" y="3140968"/>
              <a:ext cx="6696744" cy="144016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6228184" y="2636912"/>
              <a:ext cx="2016224" cy="461665"/>
            </a:xfrm>
            <a:prstGeom prst="rect">
              <a:avLst/>
            </a:prstGeom>
            <a:solidFill>
              <a:srgbClr val="FFFFFF">
                <a:alpha val="54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smtClean="0"/>
                <a:t>如果</a:t>
              </a:r>
              <a:r>
                <a:rPr lang="en-US" altLang="zh-TW" sz="1200" smtClean="0"/>
                <a:t>API</a:t>
              </a:r>
              <a:r>
                <a:rPr lang="zh-TW" altLang="en-US" sz="1200" smtClean="0"/>
                <a:t>呼叫成功</a:t>
              </a:r>
              <a:endParaRPr lang="en-US" altLang="zh-TW" sz="1200" smtClean="0"/>
            </a:p>
            <a:p>
              <a:r>
                <a:rPr lang="zh-TW" altLang="en-US" sz="1200" smtClean="0"/>
                <a:t>就走</a:t>
              </a:r>
              <a:r>
                <a:rPr lang="en-US" altLang="zh-TW" sz="1200" smtClean="0"/>
                <a:t>fillData</a:t>
              </a:r>
              <a:r>
                <a:rPr lang="zh-TW" altLang="en-US" sz="1200" smtClean="0"/>
                <a:t>（</a:t>
              </a:r>
              <a:r>
                <a:rPr lang="zh-TW" altLang="en-US" sz="1200" smtClean="0">
                  <a:hlinkClick r:id="rId8" action="ppaction://hlinksldjump"/>
                </a:rPr>
                <a:t>之前的說明</a:t>
              </a:r>
              <a:r>
                <a:rPr lang="zh-TW" altLang="en-US" sz="1200" smtClean="0"/>
                <a:t>）</a:t>
              </a:r>
              <a:endParaRPr lang="en-US" altLang="zh-TW" sz="1200" smtClean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607496" y="1052736"/>
            <a:ext cx="4536504" cy="400110"/>
          </a:xfrm>
          <a:prstGeom prst="rect">
            <a:avLst/>
          </a:prstGeom>
          <a:solidFill>
            <a:srgbClr val="FFFFFF">
              <a:alpha val="54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00" smtClean="0"/>
              <a:t>this.activatedRoute.params </a:t>
            </a:r>
            <a:r>
              <a:rPr lang="zh-TW" altLang="en-US" sz="1000" smtClean="0"/>
              <a:t>為「</a:t>
            </a:r>
            <a:r>
              <a:rPr lang="en-US" altLang="zh-TW" sz="1000" smtClean="0"/>
              <a:t> pk: "null" </a:t>
            </a:r>
            <a:r>
              <a:rPr lang="zh-TW" altLang="en-US" sz="1000" smtClean="0"/>
              <a:t>」</a:t>
            </a:r>
            <a:endParaRPr lang="en-US" altLang="zh-TW" sz="1000" smtClean="0"/>
          </a:p>
          <a:p>
            <a:r>
              <a:rPr lang="en-US" altLang="zh-TW" sz="1000" smtClean="0"/>
              <a:t>this.activatedRoute.queryParams</a:t>
            </a:r>
            <a:r>
              <a:rPr lang="zh-TW" altLang="en-US" sz="1000" smtClean="0"/>
              <a:t>為「</a:t>
            </a:r>
            <a:r>
              <a:rPr lang="en-US" altLang="zh-TW" sz="1000" smtClean="0"/>
              <a:t> amb: "a"</a:t>
            </a:r>
            <a:r>
              <a:rPr lang="zh-TW" altLang="en-US" sz="1000" smtClean="0"/>
              <a:t>、</a:t>
            </a:r>
            <a:r>
              <a:rPr lang="en-US" altLang="zh-TW" sz="1000" smtClean="0"/>
              <a:t>time: "1696562040344" </a:t>
            </a:r>
            <a:r>
              <a:rPr lang="zh-TW" altLang="en-US" sz="1000" smtClean="0"/>
              <a:t>」</a:t>
            </a:r>
            <a:endParaRPr lang="en-US" altLang="zh-TW" sz="1000" smtClean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76056" y="4437112"/>
            <a:ext cx="3916660" cy="72307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grpSp>
        <p:nvGrpSpPr>
          <p:cNvPr id="53" name="群組 52"/>
          <p:cNvGrpSpPr/>
          <p:nvPr/>
        </p:nvGrpSpPr>
        <p:grpSpPr>
          <a:xfrm>
            <a:off x="5220072" y="1124744"/>
            <a:ext cx="3602335" cy="2015403"/>
            <a:chOff x="2409825" y="2219325"/>
            <a:chExt cx="3602335" cy="2015403"/>
          </a:xfrm>
        </p:grpSpPr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409825" y="2219325"/>
              <a:ext cx="3602335" cy="2015403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  <p:sp>
          <p:nvSpPr>
            <p:cNvPr id="51" name="矩形 50"/>
            <p:cNvSpPr/>
            <p:nvPr/>
          </p:nvSpPr>
          <p:spPr>
            <a:xfrm>
              <a:off x="2483768" y="2420888"/>
              <a:ext cx="3528392" cy="288032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2627784" y="3861048"/>
              <a:ext cx="720080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4" grpId="0" animBg="1"/>
      <p:bldP spid="3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新版</a:t>
            </a:r>
            <a:r>
              <a:rPr lang="en-US" altLang="zh-TW" smtClean="0"/>
              <a:t>ERP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smtClean="0"/>
              <a:t>Entity</a:t>
            </a:r>
            <a:r>
              <a:rPr lang="zh-TW" altLang="en-US" smtClean="0"/>
              <a:t>頁面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EditSuper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b="1" smtClean="0">
                <a:solidFill>
                  <a:schemeClr val="accent3">
                    <a:lumMod val="75000"/>
                  </a:schemeClr>
                </a:solidFill>
              </a:rPr>
              <a:t>loadEntity</a:t>
            </a:r>
            <a:endParaRPr lang="zh-TW" altLang="en-US" b="1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zh-TW" altLang="en-US" smtClean="0"/>
          </a:p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6845638" cy="443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群組 6"/>
          <p:cNvGrpSpPr/>
          <p:nvPr/>
        </p:nvGrpSpPr>
        <p:grpSpPr>
          <a:xfrm>
            <a:off x="1835696" y="2564904"/>
            <a:ext cx="5616624" cy="792088"/>
            <a:chOff x="1835696" y="2564904"/>
            <a:chExt cx="5616624" cy="792088"/>
          </a:xfrm>
        </p:grpSpPr>
        <p:sp>
          <p:nvSpPr>
            <p:cNvPr id="5" name="矩形 4"/>
            <p:cNvSpPr/>
            <p:nvPr/>
          </p:nvSpPr>
          <p:spPr>
            <a:xfrm>
              <a:off x="1835696" y="3068960"/>
              <a:ext cx="5472608" cy="288032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716016" y="2564904"/>
              <a:ext cx="2736304" cy="461665"/>
            </a:xfrm>
            <a:prstGeom prst="rect">
              <a:avLst/>
            </a:prstGeom>
            <a:solidFill>
              <a:srgbClr val="FFFFFF">
                <a:alpha val="54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smtClean="0"/>
                <a:t>成功呼叫</a:t>
              </a:r>
              <a:r>
                <a:rPr lang="en-US" altLang="zh-TW" sz="1200" smtClean="0"/>
                <a:t>API</a:t>
              </a:r>
              <a:r>
                <a:rPr lang="zh-TW" altLang="en-US" sz="1200" smtClean="0"/>
                <a:t>之後，進入檢視頁面</a:t>
              </a:r>
              <a:endParaRPr lang="en-US" altLang="zh-TW" sz="1200" smtClean="0"/>
            </a:p>
            <a:p>
              <a:r>
                <a:rPr lang="zh-TW" altLang="en-US" sz="1200" smtClean="0"/>
                <a:t>一開始的</a:t>
              </a:r>
              <a:r>
                <a:rPr lang="en-US" altLang="zh-TW" sz="1200" smtClean="0"/>
                <a:t>type</a:t>
              </a:r>
              <a:r>
                <a:rPr lang="zh-TW" altLang="en-US" sz="1200" smtClean="0"/>
                <a:t>為空，將</a:t>
              </a:r>
              <a:r>
                <a:rPr lang="en-US" altLang="zh-TW" sz="1200" smtClean="0"/>
                <a:t>type</a:t>
              </a:r>
              <a:r>
                <a:rPr lang="zh-TW" altLang="en-US" sz="1200" smtClean="0"/>
                <a:t>設定為</a:t>
              </a:r>
              <a:r>
                <a:rPr lang="en-US" altLang="zh-TW" sz="1200" smtClean="0"/>
                <a:t>edit</a:t>
              </a: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1835696" y="3356992"/>
            <a:ext cx="6336704" cy="1296144"/>
            <a:chOff x="1835696" y="3356992"/>
            <a:chExt cx="6336704" cy="1296144"/>
          </a:xfrm>
        </p:grpSpPr>
        <p:sp>
          <p:nvSpPr>
            <p:cNvPr id="8" name="矩形 7"/>
            <p:cNvSpPr/>
            <p:nvPr/>
          </p:nvSpPr>
          <p:spPr>
            <a:xfrm>
              <a:off x="1835696" y="3356992"/>
              <a:ext cx="6336704" cy="1296144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452320" y="3440033"/>
              <a:ext cx="648072" cy="276999"/>
            </a:xfrm>
            <a:prstGeom prst="rect">
              <a:avLst/>
            </a:prstGeom>
            <a:solidFill>
              <a:srgbClr val="FFFFFF">
                <a:alpha val="54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smtClean="0"/>
                <a:t>設定</a:t>
              </a:r>
              <a:r>
                <a:rPr lang="en-US" altLang="zh-TW" sz="1200" smtClean="0"/>
                <a:t>id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835696" y="4581128"/>
            <a:ext cx="3528392" cy="276999"/>
            <a:chOff x="1835696" y="4581128"/>
            <a:chExt cx="3528392" cy="276999"/>
          </a:xfrm>
        </p:grpSpPr>
        <p:sp>
          <p:nvSpPr>
            <p:cNvPr id="11" name="文字方塊 10"/>
            <p:cNvSpPr txBox="1"/>
            <p:nvPr/>
          </p:nvSpPr>
          <p:spPr>
            <a:xfrm>
              <a:off x="3491880" y="4581128"/>
              <a:ext cx="1872208" cy="276999"/>
            </a:xfrm>
            <a:prstGeom prst="rect">
              <a:avLst/>
            </a:prstGeom>
            <a:solidFill>
              <a:srgbClr val="FFFFFF">
                <a:alpha val="54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smtClean="0"/>
                <a:t>將取回的資料設定回表單</a:t>
              </a:r>
              <a:endParaRPr lang="en-US" altLang="zh-TW" sz="1200" smtClean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835696" y="4581128"/>
              <a:ext cx="1584176" cy="216024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4607496" y="1052736"/>
            <a:ext cx="4536504" cy="553998"/>
          </a:xfrm>
          <a:prstGeom prst="rect">
            <a:avLst/>
          </a:prstGeom>
          <a:solidFill>
            <a:srgbClr val="FFFFFF">
              <a:alpha val="54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00" smtClean="0"/>
              <a:t>this.activatedRoute.params </a:t>
            </a:r>
            <a:r>
              <a:rPr lang="zh-TW" altLang="en-US" sz="1000" smtClean="0"/>
              <a:t>為「</a:t>
            </a:r>
            <a:r>
              <a:rPr lang="en-US" altLang="zh-TW" sz="1000" smtClean="0"/>
              <a:t> pk: "nkii0GRjkWvQ8PXu" </a:t>
            </a:r>
            <a:r>
              <a:rPr lang="zh-TW" altLang="en-US" sz="1000" smtClean="0"/>
              <a:t>」</a:t>
            </a:r>
            <a:endParaRPr lang="en-US" altLang="zh-TW" sz="1000" smtClean="0"/>
          </a:p>
          <a:p>
            <a:r>
              <a:rPr lang="en-US" altLang="zh-TW" sz="1000" smtClean="0"/>
              <a:t>this.activatedRoute.queryParams</a:t>
            </a:r>
            <a:r>
              <a:rPr lang="zh-TW" altLang="en-US" sz="1000" smtClean="0"/>
              <a:t>為「</a:t>
            </a:r>
            <a:r>
              <a:rPr lang="en-US" altLang="zh-TW" sz="1000" smtClean="0"/>
              <a:t> amb: "b"</a:t>
            </a:r>
            <a:r>
              <a:rPr lang="zh-TW" altLang="en-US" sz="1000" smtClean="0"/>
              <a:t>、</a:t>
            </a:r>
            <a:r>
              <a:rPr lang="en-US" altLang="zh-TW" sz="1000" smtClean="0"/>
              <a:t>time: "1696562882835" </a:t>
            </a:r>
            <a:r>
              <a:rPr lang="zh-TW" altLang="en-US" sz="1000" smtClean="0"/>
              <a:t>」</a:t>
            </a:r>
            <a:endParaRPr lang="en-US" altLang="zh-TW" sz="1000" smtClean="0"/>
          </a:p>
          <a:p>
            <a:r>
              <a:rPr lang="zh-TW" altLang="en-US" sz="1000" smtClean="0"/>
              <a:t>此時只是進入檢視畫面，還不可以編輯</a:t>
            </a:r>
            <a:endParaRPr lang="en-US" altLang="zh-TW" sz="1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新版</a:t>
            </a:r>
            <a:r>
              <a:rPr lang="en-US" altLang="zh-TW" smtClean="0"/>
              <a:t>ERP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smtClean="0"/>
              <a:t>Entity</a:t>
            </a:r>
            <a:r>
              <a:rPr lang="zh-TW" altLang="en-US" smtClean="0"/>
              <a:t>頁面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EditSuper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b="1" smtClean="0">
                <a:solidFill>
                  <a:schemeClr val="accent3">
                    <a:lumMod val="75000"/>
                  </a:schemeClr>
                </a:solidFill>
              </a:rPr>
              <a:t>doEdit</a:t>
            </a:r>
          </a:p>
          <a:p>
            <a:pPr lvl="0"/>
            <a:endParaRPr lang="en-US" altLang="zh-TW" sz="2400" b="1" smtClean="0">
              <a:solidFill>
                <a:schemeClr val="accent3">
                  <a:lumMod val="75000"/>
                </a:schemeClr>
              </a:solidFill>
            </a:endParaRPr>
          </a:p>
          <a:p>
            <a:pPr lvl="0"/>
            <a:endParaRPr lang="en-US" altLang="zh-TW" sz="2400" b="1" smtClean="0">
              <a:solidFill>
                <a:schemeClr val="accent3">
                  <a:lumMod val="75000"/>
                </a:schemeClr>
              </a:solidFill>
            </a:endParaRPr>
          </a:p>
          <a:p>
            <a:pPr lvl="0"/>
            <a:endParaRPr lang="en-US" altLang="zh-TW" b="1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TW" smtClean="0"/>
              <a:t>EditSuper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b="1" smtClean="0">
                <a:solidFill>
                  <a:schemeClr val="accent3">
                    <a:lumMod val="75000"/>
                  </a:schemeClr>
                </a:solidFill>
              </a:rPr>
              <a:t>toNew</a:t>
            </a:r>
            <a:endParaRPr lang="zh-TW" altLang="en-US" b="1" smtClean="0">
              <a:solidFill>
                <a:schemeClr val="accent3">
                  <a:lumMod val="75000"/>
                </a:schemeClr>
              </a:solidFill>
            </a:endParaRPr>
          </a:p>
          <a:p>
            <a:pPr lvl="0"/>
            <a:endParaRPr lang="zh-TW" altLang="en-US" b="1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zh-TW" smtClean="0"/>
          </a:p>
          <a:p>
            <a:r>
              <a:rPr lang="en-US" altLang="zh-TW" smtClean="0"/>
              <a:t>EditSuper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b="1" smtClean="0">
                <a:solidFill>
                  <a:schemeClr val="accent3">
                    <a:lumMod val="75000"/>
                  </a:schemeClr>
                </a:solidFill>
              </a:rPr>
              <a:t>doUndo</a:t>
            </a:r>
            <a:endParaRPr lang="zh-TW" altLang="en-US" b="1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zh-TW" altLang="en-US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556792"/>
            <a:ext cx="7776864" cy="66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124744"/>
            <a:ext cx="33242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436096" y="1116000"/>
            <a:ext cx="1152128" cy="324000"/>
          </a:xfrm>
          <a:prstGeom prst="rect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187624" y="2247255"/>
            <a:ext cx="4032448" cy="461665"/>
          </a:xfrm>
          <a:prstGeom prst="rect">
            <a:avLst/>
          </a:prstGeom>
          <a:solidFill>
            <a:srgbClr val="FFFFFF">
              <a:alpha val="54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200" smtClean="0"/>
              <a:t>取得</a:t>
            </a:r>
            <a:r>
              <a:rPr lang="en-US" altLang="zh-TW" sz="1200" smtClean="0"/>
              <a:t>FormGroup</a:t>
            </a:r>
            <a:r>
              <a:rPr lang="zh-TW" altLang="en-US" sz="1200" smtClean="0"/>
              <a:t>的值後，更改路由參數為</a:t>
            </a:r>
            <a:r>
              <a:rPr lang="en-US" altLang="zh-TW" sz="1200" smtClean="0"/>
              <a:t>m</a:t>
            </a:r>
            <a:r>
              <a:rPr lang="zh-TW" altLang="en-US" sz="1200" smtClean="0"/>
              <a:t>以及新的時間，由於</a:t>
            </a:r>
            <a:r>
              <a:rPr lang="en-US" altLang="zh-TW" sz="1200" smtClean="0"/>
              <a:t>amb</a:t>
            </a:r>
            <a:r>
              <a:rPr lang="zh-TW" altLang="en-US" sz="1200" smtClean="0"/>
              <a:t>已變為</a:t>
            </a:r>
            <a:r>
              <a:rPr lang="en-US" altLang="zh-TW" sz="1200" smtClean="0"/>
              <a:t>m</a:t>
            </a:r>
            <a:r>
              <a:rPr lang="zh-TW" altLang="en-US" sz="1200" smtClean="0"/>
              <a:t>，所以可以更改表單的內容</a:t>
            </a:r>
            <a:endParaRPr lang="en-US" altLang="zh-TW" sz="120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3170005"/>
            <a:ext cx="7776000" cy="47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780928"/>
            <a:ext cx="33242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4320000" y="2772000"/>
            <a:ext cx="1152128" cy="324000"/>
          </a:xfrm>
          <a:prstGeom prst="rect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187624" y="3645024"/>
            <a:ext cx="4032448" cy="276999"/>
          </a:xfrm>
          <a:prstGeom prst="rect">
            <a:avLst/>
          </a:prstGeom>
          <a:solidFill>
            <a:srgbClr val="FFFFFF">
              <a:alpha val="54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200" smtClean="0"/>
              <a:t>路由導到</a:t>
            </a:r>
            <a:r>
              <a:rPr lang="en-US" altLang="zh-TW" sz="1200" smtClean="0"/>
              <a:t>/null</a:t>
            </a:r>
            <a:r>
              <a:rPr lang="zh-TW" altLang="en-US" sz="1200" smtClean="0"/>
              <a:t>，並且更改路由參數為</a:t>
            </a:r>
            <a:r>
              <a:rPr lang="en-US" altLang="zh-TW" sz="1200" smtClean="0"/>
              <a:t>a</a:t>
            </a:r>
            <a:r>
              <a:rPr lang="zh-TW" altLang="en-US" sz="1200" smtClean="0"/>
              <a:t>以及新的時間</a:t>
            </a:r>
            <a:endParaRPr lang="en-US" altLang="zh-TW" sz="1200" smtClean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4340696"/>
            <a:ext cx="3581354" cy="2472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3933056"/>
            <a:ext cx="33242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6552000" y="3933056"/>
            <a:ext cx="1152128" cy="324000"/>
          </a:xfrm>
          <a:prstGeom prst="rect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0072" y="4581128"/>
            <a:ext cx="2659823" cy="1084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259632" y="4797152"/>
            <a:ext cx="2304256" cy="468000"/>
          </a:xfrm>
          <a:prstGeom prst="rect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2987824" y="4509120"/>
            <a:ext cx="2232248" cy="276999"/>
          </a:xfrm>
          <a:prstGeom prst="rect">
            <a:avLst/>
          </a:prstGeom>
          <a:solidFill>
            <a:srgbClr val="FFFFFF">
              <a:alpha val="54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smtClean="0"/>
              <a:t>PrimeNG</a:t>
            </a:r>
            <a:r>
              <a:rPr lang="zh-TW" altLang="en-US" sz="1200" smtClean="0"/>
              <a:t>的套件，會彈出視窗</a:t>
            </a:r>
            <a:endParaRPr lang="en-US" altLang="zh-TW" sz="1200" smtClean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3563888" y="4941168"/>
            <a:ext cx="1656184" cy="0"/>
          </a:xfrm>
          <a:prstGeom prst="straightConnector1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635896" y="5229200"/>
            <a:ext cx="1152128" cy="276999"/>
          </a:xfrm>
          <a:prstGeom prst="rect">
            <a:avLst/>
          </a:prstGeom>
          <a:solidFill>
            <a:srgbClr val="FFFFFF">
              <a:alpha val="54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smtClean="0"/>
              <a:t>editbar</a:t>
            </a:r>
            <a:r>
              <a:rPr lang="zh-TW" altLang="en-US" sz="1200" smtClean="0"/>
              <a:t>的設定</a:t>
            </a:r>
            <a:endParaRPr lang="en-US" altLang="zh-TW" sz="1200" smtClean="0"/>
          </a:p>
        </p:txBody>
      </p:sp>
      <p:sp>
        <p:nvSpPr>
          <p:cNvPr id="21" name="矩形 20"/>
          <p:cNvSpPr/>
          <p:nvPr/>
        </p:nvSpPr>
        <p:spPr>
          <a:xfrm>
            <a:off x="2411760" y="5400000"/>
            <a:ext cx="288000" cy="144016"/>
          </a:xfrm>
          <a:prstGeom prst="rect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4860032" y="5733256"/>
            <a:ext cx="3816424" cy="830997"/>
          </a:xfrm>
          <a:prstGeom prst="rect">
            <a:avLst/>
          </a:prstGeom>
          <a:solidFill>
            <a:srgbClr val="FFFFFF">
              <a:alpha val="54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200" smtClean="0"/>
              <a:t>如果</a:t>
            </a:r>
            <a:r>
              <a:rPr lang="en-US" altLang="zh-TW" sz="1200" smtClean="0"/>
              <a:t>rectype</a:t>
            </a:r>
            <a:r>
              <a:rPr lang="zh-TW" altLang="en-US" sz="1200" smtClean="0"/>
              <a:t>為</a:t>
            </a:r>
            <a:r>
              <a:rPr lang="en-US" altLang="zh-TW" sz="1200" smtClean="0"/>
              <a:t>1</a:t>
            </a:r>
            <a:r>
              <a:rPr lang="zh-TW" altLang="en-US" sz="1200" smtClean="0"/>
              <a:t>，則會出現「還原</a:t>
            </a:r>
            <a:r>
              <a:rPr lang="en-US" altLang="zh-TW" sz="1200" smtClean="0"/>
              <a:t>(C)</a:t>
            </a:r>
            <a:r>
              <a:rPr lang="zh-TW" altLang="en-US" sz="1200" smtClean="0"/>
              <a:t>」，</a:t>
            </a:r>
            <a:r>
              <a:rPr lang="en-US" altLang="zh-TW" sz="1200" smtClean="0"/>
              <a:t>event</a:t>
            </a:r>
            <a:r>
              <a:rPr lang="zh-TW" altLang="en-US" sz="1200" smtClean="0"/>
              <a:t>為</a:t>
            </a:r>
            <a:r>
              <a:rPr lang="en-US" altLang="zh-TW" sz="1200" smtClean="0"/>
              <a:t>CU</a:t>
            </a:r>
          </a:p>
          <a:p>
            <a:r>
              <a:rPr lang="zh-TW" altLang="en-US" sz="1200" smtClean="0"/>
              <a:t>如果</a:t>
            </a:r>
            <a:r>
              <a:rPr lang="en-US" altLang="zh-TW" sz="1200" smtClean="0"/>
              <a:t>rectype</a:t>
            </a:r>
            <a:r>
              <a:rPr lang="zh-TW" altLang="en-US" sz="1200" smtClean="0"/>
              <a:t>為</a:t>
            </a:r>
            <a:r>
              <a:rPr lang="en-US" altLang="zh-TW" sz="1200" smtClean="0"/>
              <a:t>9</a:t>
            </a:r>
            <a:r>
              <a:rPr lang="zh-TW" altLang="en-US" sz="1200" smtClean="0"/>
              <a:t>，則會出現「還原</a:t>
            </a:r>
            <a:r>
              <a:rPr lang="en-US" altLang="zh-TW" sz="1200" smtClean="0"/>
              <a:t>(U)</a:t>
            </a:r>
            <a:r>
              <a:rPr lang="zh-TW" altLang="en-US" sz="1200" smtClean="0"/>
              <a:t>」，</a:t>
            </a:r>
            <a:r>
              <a:rPr lang="en-US" altLang="zh-TW" sz="1200" smtClean="0"/>
              <a:t>event</a:t>
            </a:r>
            <a:r>
              <a:rPr lang="zh-TW" altLang="en-US" sz="1200" smtClean="0"/>
              <a:t>為</a:t>
            </a:r>
            <a:r>
              <a:rPr lang="en-US" altLang="zh-TW" sz="1200" smtClean="0"/>
              <a:t>VU</a:t>
            </a:r>
          </a:p>
          <a:p>
            <a:r>
              <a:rPr lang="zh-TW" altLang="en-US" sz="1200" smtClean="0"/>
              <a:t>所以以範例來說，這邊是會將</a:t>
            </a:r>
            <a:r>
              <a:rPr lang="en-US" altLang="zh-TW" sz="1200" smtClean="0"/>
              <a:t>rectype</a:t>
            </a:r>
            <a:r>
              <a:rPr lang="zh-TW" altLang="en-US" sz="1200" smtClean="0"/>
              <a:t>改為</a:t>
            </a:r>
            <a:r>
              <a:rPr lang="en-US" altLang="zh-TW" sz="1200" smtClean="0"/>
              <a:t>0</a:t>
            </a:r>
            <a:r>
              <a:rPr lang="zh-TW" altLang="en-US" sz="1200" smtClean="0"/>
              <a:t>，並儲存</a:t>
            </a:r>
            <a:endParaRPr lang="en-US" altLang="zh-TW" sz="1200" smtClean="0"/>
          </a:p>
          <a:p>
            <a:r>
              <a:rPr lang="en-US" altLang="zh-TW" sz="1200" b="1" smtClean="0">
                <a:solidFill>
                  <a:schemeClr val="accent5">
                    <a:lumMod val="75000"/>
                  </a:schemeClr>
                </a:solidFill>
              </a:rPr>
              <a:t>rectype</a:t>
            </a:r>
            <a:r>
              <a:rPr lang="zh-TW" altLang="en-US" sz="1200" b="1" smtClean="0">
                <a:solidFill>
                  <a:schemeClr val="accent5">
                    <a:lumMod val="75000"/>
                  </a:schemeClr>
                </a:solidFill>
              </a:rPr>
              <a:t>：</a:t>
            </a:r>
            <a:r>
              <a:rPr lang="en-US" altLang="zh-TW" sz="1200" b="1" smtClean="0">
                <a:solidFill>
                  <a:schemeClr val="accent5">
                    <a:lumMod val="75000"/>
                  </a:schemeClr>
                </a:solidFill>
              </a:rPr>
              <a:t>0=</a:t>
            </a:r>
            <a:r>
              <a:rPr lang="zh-TW" altLang="en-US" sz="1200" b="1" smtClean="0">
                <a:solidFill>
                  <a:schemeClr val="accent5">
                    <a:lumMod val="75000"/>
                  </a:schemeClr>
                </a:solidFill>
              </a:rPr>
              <a:t>草稿；</a:t>
            </a:r>
            <a:r>
              <a:rPr lang="en-US" altLang="zh-TW" sz="1200" b="1" smtClean="0">
                <a:solidFill>
                  <a:schemeClr val="accent5">
                    <a:lumMod val="75000"/>
                  </a:schemeClr>
                </a:solidFill>
              </a:rPr>
              <a:t>1=</a:t>
            </a:r>
            <a:r>
              <a:rPr lang="zh-TW" altLang="en-US" sz="1200" b="1" smtClean="0">
                <a:solidFill>
                  <a:schemeClr val="accent5">
                    <a:lumMod val="75000"/>
                  </a:schemeClr>
                </a:solidFill>
              </a:rPr>
              <a:t>確認；</a:t>
            </a:r>
            <a:r>
              <a:rPr lang="en-US" altLang="zh-TW" sz="1200" b="1" smtClean="0">
                <a:solidFill>
                  <a:schemeClr val="accent5">
                    <a:lumMod val="75000"/>
                  </a:schemeClr>
                </a:solidFill>
              </a:rPr>
              <a:t>9=</a:t>
            </a:r>
            <a:r>
              <a:rPr lang="zh-TW" altLang="en-US" sz="1200" b="1" smtClean="0">
                <a:solidFill>
                  <a:schemeClr val="accent5">
                    <a:lumMod val="75000"/>
                  </a:schemeClr>
                </a:solidFill>
              </a:rPr>
              <a:t>作廢</a:t>
            </a:r>
            <a:endParaRPr lang="en-US" altLang="zh-TW" sz="1200" b="1" smtClean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3" name="圖案 38"/>
          <p:cNvCxnSpPr>
            <a:stCxn id="21" idx="3"/>
            <a:endCxn id="20" idx="1"/>
          </p:cNvCxnSpPr>
          <p:nvPr/>
        </p:nvCxnSpPr>
        <p:spPr>
          <a:xfrm flipV="1">
            <a:off x="2699760" y="5367700"/>
            <a:ext cx="936136" cy="10430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新版</a:t>
            </a:r>
            <a:r>
              <a:rPr lang="en-US" altLang="zh-TW" smtClean="0"/>
              <a:t>ERP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smtClean="0"/>
              <a:t>Entity</a:t>
            </a:r>
            <a:r>
              <a:rPr lang="zh-TW" altLang="en-US" smtClean="0"/>
              <a:t>頁面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EditSuper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b="1" smtClean="0">
                <a:solidFill>
                  <a:schemeClr val="accent3">
                    <a:lumMod val="75000"/>
                  </a:schemeClr>
                </a:solidFill>
              </a:rPr>
              <a:t>doSave</a:t>
            </a:r>
          </a:p>
          <a:p>
            <a:endParaRPr lang="en-US" altLang="zh-TW" smtClean="0"/>
          </a:p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7" y="1556792"/>
            <a:ext cx="3600400" cy="116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2978" y="1160934"/>
            <a:ext cx="31813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4320000" y="1152000"/>
            <a:ext cx="1152128" cy="324000"/>
          </a:xfrm>
          <a:prstGeom prst="rect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1835696" y="1844824"/>
            <a:ext cx="5739186" cy="4896544"/>
            <a:chOff x="1835696" y="1844824"/>
            <a:chExt cx="5739186" cy="4896544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35696" y="2800697"/>
              <a:ext cx="5739186" cy="3940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矩形 7"/>
            <p:cNvSpPr/>
            <p:nvPr/>
          </p:nvSpPr>
          <p:spPr>
            <a:xfrm>
              <a:off x="2267744" y="1844824"/>
              <a:ext cx="1800200" cy="216024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單箭頭接點 8"/>
            <p:cNvCxnSpPr/>
            <p:nvPr/>
          </p:nvCxnSpPr>
          <p:spPr>
            <a:xfrm>
              <a:off x="2699792" y="2060848"/>
              <a:ext cx="0" cy="720080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>
            <a:off x="2843808" y="1556792"/>
            <a:ext cx="5969490" cy="3724449"/>
            <a:chOff x="2843808" y="1556792"/>
            <a:chExt cx="5969490" cy="3724449"/>
          </a:xfrm>
        </p:grpSpPr>
        <p:sp>
          <p:nvSpPr>
            <p:cNvPr id="11" name="矩形 10"/>
            <p:cNvSpPr/>
            <p:nvPr/>
          </p:nvSpPr>
          <p:spPr>
            <a:xfrm>
              <a:off x="2843808" y="2780928"/>
              <a:ext cx="1368152" cy="216024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940152" y="1556792"/>
              <a:ext cx="2873146" cy="3724449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</p:grp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47867" y="3068965"/>
            <a:ext cx="668571" cy="14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7865" y="3212981"/>
            <a:ext cx="334286" cy="14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群組 18"/>
          <p:cNvGrpSpPr/>
          <p:nvPr/>
        </p:nvGrpSpPr>
        <p:grpSpPr>
          <a:xfrm>
            <a:off x="2123728" y="3326795"/>
            <a:ext cx="1872208" cy="246221"/>
            <a:chOff x="2123728" y="3326795"/>
            <a:chExt cx="1872208" cy="246221"/>
          </a:xfrm>
        </p:grpSpPr>
        <p:sp>
          <p:nvSpPr>
            <p:cNvPr id="17" name="矩形 16"/>
            <p:cNvSpPr/>
            <p:nvPr/>
          </p:nvSpPr>
          <p:spPr>
            <a:xfrm>
              <a:off x="2123728" y="3356992"/>
              <a:ext cx="648072" cy="216024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2915816" y="3326795"/>
              <a:ext cx="10801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00" smtClean="0">
                  <a:solidFill>
                    <a:schemeClr val="bg1"/>
                  </a:solidFill>
                </a:rPr>
                <a:t>沒有驗證通過的</a:t>
              </a:r>
              <a:endParaRPr lang="en-US" altLang="zh-TW" sz="100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1907704" y="3501008"/>
            <a:ext cx="5832648" cy="2952328"/>
            <a:chOff x="1907704" y="3501008"/>
            <a:chExt cx="5832648" cy="2952328"/>
          </a:xfrm>
        </p:grpSpPr>
        <p:sp>
          <p:nvSpPr>
            <p:cNvPr id="20" name="矩形 19"/>
            <p:cNvSpPr/>
            <p:nvPr/>
          </p:nvSpPr>
          <p:spPr>
            <a:xfrm>
              <a:off x="1907704" y="3501008"/>
              <a:ext cx="5616624" cy="2952328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076056" y="6165304"/>
              <a:ext cx="266429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00" smtClean="0">
                  <a:solidFill>
                    <a:schemeClr val="bg1"/>
                  </a:solidFill>
                </a:rPr>
                <a:t>測試時</a:t>
              </a:r>
              <a:r>
                <a:rPr lang="en-US" altLang="zh-TW" sz="1000" smtClean="0">
                  <a:solidFill>
                    <a:schemeClr val="bg1"/>
                  </a:solidFill>
                </a:rPr>
                <a:t>FG.valid</a:t>
              </a:r>
              <a:r>
                <a:rPr lang="zh-TW" altLang="en-US" sz="1000" smtClean="0">
                  <a:solidFill>
                    <a:schemeClr val="bg1"/>
                  </a:solidFill>
                </a:rPr>
                <a:t>是</a:t>
              </a:r>
              <a:r>
                <a:rPr lang="en-US" altLang="zh-TW" sz="1000" smtClean="0">
                  <a:solidFill>
                    <a:schemeClr val="bg1"/>
                  </a:solidFill>
                </a:rPr>
                <a:t>true</a:t>
              </a:r>
              <a:r>
                <a:rPr lang="zh-TW" altLang="en-US" sz="1000" smtClean="0">
                  <a:solidFill>
                    <a:schemeClr val="bg1"/>
                  </a:solidFill>
                </a:rPr>
                <a:t>，所以這一段沒有跑</a:t>
              </a:r>
              <a:endParaRPr lang="en-US" altLang="zh-TW" sz="100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1907704" y="6381328"/>
            <a:ext cx="1791816" cy="246221"/>
            <a:chOff x="1907704" y="6381328"/>
            <a:chExt cx="1791816" cy="246221"/>
          </a:xfrm>
        </p:grpSpPr>
        <p:sp>
          <p:nvSpPr>
            <p:cNvPr id="23" name="矩形 22"/>
            <p:cNvSpPr/>
            <p:nvPr/>
          </p:nvSpPr>
          <p:spPr>
            <a:xfrm>
              <a:off x="1907704" y="6453336"/>
              <a:ext cx="1080120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987824" y="6381328"/>
              <a:ext cx="71169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00" smtClean="0">
                  <a:solidFill>
                    <a:schemeClr val="bg1"/>
                  </a:solidFill>
                </a:rPr>
                <a:t>回傳</a:t>
              </a:r>
              <a:r>
                <a:rPr lang="en-US" altLang="zh-TW" sz="1000" smtClean="0">
                  <a:solidFill>
                    <a:schemeClr val="bg1"/>
                  </a:solidFill>
                </a:rPr>
                <a:t>true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2123728" y="1814627"/>
            <a:ext cx="3384376" cy="390237"/>
            <a:chOff x="2123728" y="1814627"/>
            <a:chExt cx="3384376" cy="390237"/>
          </a:xfrm>
        </p:grpSpPr>
        <p:sp>
          <p:nvSpPr>
            <p:cNvPr id="26" name="矩形 25"/>
            <p:cNvSpPr/>
            <p:nvPr/>
          </p:nvSpPr>
          <p:spPr>
            <a:xfrm>
              <a:off x="2123728" y="2060848"/>
              <a:ext cx="3312368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211960" y="1814627"/>
              <a:ext cx="129614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00" smtClean="0">
                  <a:solidFill>
                    <a:schemeClr val="bg1"/>
                  </a:solidFill>
                </a:rPr>
                <a:t>將狀態改為「確認」</a:t>
              </a:r>
              <a:endParaRPr lang="en-US" altLang="zh-TW" sz="100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1835696" y="2780928"/>
            <a:ext cx="3947944" cy="3682727"/>
            <a:chOff x="1835696" y="2780928"/>
            <a:chExt cx="3947944" cy="368272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835696" y="2780928"/>
              <a:ext cx="3947944" cy="3682727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  <p:sp>
          <p:nvSpPr>
            <p:cNvPr id="29" name="矩形 28"/>
            <p:cNvSpPr/>
            <p:nvPr/>
          </p:nvSpPr>
          <p:spPr>
            <a:xfrm>
              <a:off x="2051720" y="5220000"/>
              <a:ext cx="1152128" cy="10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195736" y="6048000"/>
              <a:ext cx="576064" cy="10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2123728" y="2204864"/>
            <a:ext cx="3024336" cy="390237"/>
            <a:chOff x="2123728" y="2204864"/>
            <a:chExt cx="3024336" cy="390237"/>
          </a:xfrm>
        </p:grpSpPr>
        <p:sp>
          <p:nvSpPr>
            <p:cNvPr id="32" name="矩形 31"/>
            <p:cNvSpPr/>
            <p:nvPr/>
          </p:nvSpPr>
          <p:spPr>
            <a:xfrm>
              <a:off x="2123728" y="2204864"/>
              <a:ext cx="3024336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3131840" y="2348880"/>
              <a:ext cx="172819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00" smtClean="0">
                  <a:solidFill>
                    <a:schemeClr val="bg1"/>
                  </a:solidFill>
                </a:rPr>
                <a:t>將</a:t>
              </a:r>
              <a:r>
                <a:rPr lang="en-US" altLang="zh-TW" sz="1000" smtClean="0">
                  <a:solidFill>
                    <a:schemeClr val="bg1"/>
                  </a:solidFill>
                </a:rPr>
                <a:t>FormGroup</a:t>
              </a:r>
              <a:r>
                <a:rPr lang="zh-TW" altLang="en-US" sz="1000" smtClean="0">
                  <a:solidFill>
                    <a:schemeClr val="bg1"/>
                  </a:solidFill>
                </a:rPr>
                <a:t>的值更新</a:t>
              </a:r>
              <a:endParaRPr lang="en-US" altLang="zh-TW" sz="100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1435608" y="3057872"/>
            <a:ext cx="7498080" cy="1739280"/>
            <a:chOff x="1538416" y="1473696"/>
            <a:chExt cx="7498080" cy="1739280"/>
          </a:xfrm>
        </p:grpSpPr>
        <p:sp>
          <p:nvSpPr>
            <p:cNvPr id="41" name="內容版面配置區 2"/>
            <p:cNvSpPr txBox="1">
              <a:spLocks/>
            </p:cNvSpPr>
            <p:nvPr/>
          </p:nvSpPr>
          <p:spPr>
            <a:xfrm>
              <a:off x="1538416" y="1473696"/>
              <a:ext cx="7498080" cy="1739280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marL="365760" marR="0" lvl="0" indent="-283464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2"/>
                <a:buChar char=""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EditSuper</a:t>
              </a:r>
              <a:r>
                <a:rPr kumimoji="0" lang="zh-TW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US" altLang="zh-TW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-</a:t>
              </a:r>
              <a:r>
                <a:rPr kumimoji="0" lang="zh-TW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US" altLang="zh-TW" sz="20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doDraft</a:t>
              </a:r>
            </a:p>
            <a:p>
              <a:pPr marL="365760" marR="0" lvl="0" indent="-283464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2"/>
                <a:buChar char=""/>
                <a:tabLst/>
                <a:defRPr/>
              </a:pPr>
              <a:endParaRPr kumimoji="0" lang="en-US" altLang="zh-TW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83464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2"/>
                <a:buChar char=""/>
                <a:tabLst/>
                <a:defRPr/>
              </a:pPr>
              <a:endPara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83464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2"/>
                <a:buChar char=""/>
                <a:tabLst/>
                <a:defRPr/>
              </a:pPr>
              <a:endPara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2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45786" y="1509886"/>
              <a:ext cx="3181350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矩形 42"/>
            <p:cNvSpPr/>
            <p:nvPr/>
          </p:nvSpPr>
          <p:spPr>
            <a:xfrm>
              <a:off x="5556808" y="1500952"/>
              <a:ext cx="1152128" cy="324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938504" y="1905744"/>
              <a:ext cx="3539429" cy="1158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新版</a:t>
            </a:r>
            <a:r>
              <a:rPr lang="en-US" altLang="zh-TW" smtClean="0"/>
              <a:t>ERP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smtClean="0"/>
              <a:t>Entity</a:t>
            </a:r>
            <a:r>
              <a:rPr lang="zh-TW" altLang="en-US" smtClean="0"/>
              <a:t>頁面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124744"/>
            <a:ext cx="7498080" cy="5123656"/>
          </a:xfrm>
        </p:spPr>
        <p:txBody>
          <a:bodyPr/>
          <a:lstStyle/>
          <a:p>
            <a:pPr lvl="0"/>
            <a:r>
              <a:rPr lang="en-US" altLang="zh-TW" smtClean="0"/>
              <a:t>EditSuper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b="1" smtClean="0">
                <a:solidFill>
                  <a:schemeClr val="accent3">
                    <a:lumMod val="75000"/>
                  </a:schemeClr>
                </a:solidFill>
              </a:rPr>
              <a:t>doCancel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pPr lvl="0"/>
            <a:r>
              <a:rPr lang="en-US" altLang="zh-TW" smtClean="0"/>
              <a:t>EditSuper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b="1" smtClean="0">
                <a:solidFill>
                  <a:schemeClr val="accent3">
                    <a:lumMod val="75000"/>
                  </a:schemeClr>
                </a:solidFill>
              </a:rPr>
              <a:t>doBan</a:t>
            </a:r>
          </a:p>
          <a:p>
            <a:endParaRPr lang="zh-TW" altLang="en-US" smtClean="0"/>
          </a:p>
          <a:p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2978" y="1160934"/>
            <a:ext cx="31813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552000" y="1152000"/>
            <a:ext cx="1008112" cy="324000"/>
          </a:xfrm>
          <a:prstGeom prst="rect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6624" y="1556792"/>
            <a:ext cx="7195856" cy="2077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群組 18"/>
          <p:cNvGrpSpPr/>
          <p:nvPr/>
        </p:nvGrpSpPr>
        <p:grpSpPr>
          <a:xfrm>
            <a:off x="1835696" y="1628800"/>
            <a:ext cx="7056784" cy="1105991"/>
            <a:chOff x="1835696" y="1628800"/>
            <a:chExt cx="7056784" cy="1105991"/>
          </a:xfrm>
        </p:grpSpPr>
        <p:sp>
          <p:nvSpPr>
            <p:cNvPr id="13" name="矩形 12"/>
            <p:cNvSpPr/>
            <p:nvPr/>
          </p:nvSpPr>
          <p:spPr>
            <a:xfrm>
              <a:off x="1835696" y="1700808"/>
              <a:ext cx="1944216" cy="432048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851920" y="1700808"/>
              <a:ext cx="2232248" cy="276999"/>
            </a:xfrm>
            <a:prstGeom prst="rect">
              <a:avLst/>
            </a:prstGeom>
            <a:solidFill>
              <a:srgbClr val="FFFFFF">
                <a:alpha val="54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smtClean="0"/>
                <a:t>PrimeNG</a:t>
              </a:r>
              <a:r>
                <a:rPr lang="zh-TW" altLang="en-US" sz="1200" smtClean="0"/>
                <a:t>的套件，會彈出視窗</a:t>
              </a:r>
              <a:endParaRPr lang="en-US" altLang="zh-TW" sz="1200" smtClean="0"/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56176" y="1628800"/>
              <a:ext cx="2736304" cy="1105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" name="群組 22"/>
          <p:cNvGrpSpPr/>
          <p:nvPr/>
        </p:nvGrpSpPr>
        <p:grpSpPr>
          <a:xfrm>
            <a:off x="1979712" y="2060848"/>
            <a:ext cx="4896544" cy="553998"/>
            <a:chOff x="1979712" y="2060848"/>
            <a:chExt cx="4896544" cy="553998"/>
          </a:xfrm>
        </p:grpSpPr>
        <p:sp>
          <p:nvSpPr>
            <p:cNvPr id="20" name="矩形 19"/>
            <p:cNvSpPr/>
            <p:nvPr/>
          </p:nvSpPr>
          <p:spPr>
            <a:xfrm>
              <a:off x="1979712" y="2204864"/>
              <a:ext cx="2736304" cy="36004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716016" y="2060848"/>
              <a:ext cx="216024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00" smtClean="0">
                  <a:solidFill>
                    <a:schemeClr val="bg1"/>
                  </a:solidFill>
                </a:rPr>
                <a:t>如果是在「新增」的狀態下</a:t>
              </a:r>
              <a:endParaRPr lang="en-US" altLang="zh-TW" sz="1000" smtClean="0">
                <a:solidFill>
                  <a:schemeClr val="bg1"/>
                </a:solidFill>
              </a:endParaRPr>
            </a:p>
            <a:p>
              <a:r>
                <a:rPr lang="zh-TW" altLang="en-US" sz="1000" smtClean="0">
                  <a:solidFill>
                    <a:schemeClr val="bg1"/>
                  </a:solidFill>
                </a:rPr>
                <a:t>向</a:t>
              </a:r>
              <a:r>
                <a:rPr lang="en-US" altLang="zh-TW" sz="1000" smtClean="0">
                  <a:solidFill>
                    <a:schemeClr val="bg1"/>
                  </a:solidFill>
                </a:rPr>
                <a:t>Subject</a:t>
              </a:r>
              <a:r>
                <a:rPr lang="zh-TW" altLang="en-US" sz="1000" smtClean="0">
                  <a:solidFill>
                    <a:schemeClr val="bg1"/>
                  </a:solidFill>
                </a:rPr>
                <a:t>（</a:t>
              </a:r>
              <a:r>
                <a:rPr lang="en-US" altLang="zh-TW" sz="1000" smtClean="0">
                  <a:solidFill>
                    <a:schemeClr val="bg1"/>
                  </a:solidFill>
                </a:rPr>
                <a:t>Rxjs</a:t>
              </a:r>
              <a:r>
                <a:rPr lang="zh-TW" altLang="en-US" sz="1000" smtClean="0">
                  <a:solidFill>
                    <a:schemeClr val="bg1"/>
                  </a:solidFill>
                </a:rPr>
                <a:t>）提供一個新的值</a:t>
              </a:r>
              <a:endParaRPr lang="en-US" altLang="zh-TW" sz="1000" smtClean="0">
                <a:solidFill>
                  <a:schemeClr val="bg1"/>
                </a:solidFill>
              </a:endParaRPr>
            </a:p>
            <a:p>
              <a:r>
                <a:rPr lang="zh-TW" altLang="en-US" sz="1000" smtClean="0">
                  <a:solidFill>
                    <a:schemeClr val="bg1"/>
                  </a:solidFill>
                </a:rPr>
                <a:t>（會關閉當前的分頁）</a:t>
              </a:r>
              <a:endParaRPr lang="en-US" altLang="zh-TW" sz="1000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1600" y="3789040"/>
            <a:ext cx="44672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" name="群組 25"/>
          <p:cNvGrpSpPr/>
          <p:nvPr/>
        </p:nvGrpSpPr>
        <p:grpSpPr>
          <a:xfrm>
            <a:off x="2123728" y="2636912"/>
            <a:ext cx="6768752" cy="688142"/>
            <a:chOff x="2123728" y="2636912"/>
            <a:chExt cx="6768752" cy="688142"/>
          </a:xfrm>
        </p:grpSpPr>
        <p:sp>
          <p:nvSpPr>
            <p:cNvPr id="24" name="矩形 23"/>
            <p:cNvSpPr/>
            <p:nvPr/>
          </p:nvSpPr>
          <p:spPr>
            <a:xfrm>
              <a:off x="2123728" y="2636912"/>
              <a:ext cx="6768752" cy="288032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987824" y="2924944"/>
              <a:ext cx="28803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00" smtClean="0">
                  <a:solidFill>
                    <a:schemeClr val="bg1"/>
                  </a:solidFill>
                </a:rPr>
                <a:t>如果</a:t>
              </a:r>
              <a:r>
                <a:rPr lang="zh-TW" altLang="en-US" sz="1000" b="1" smtClean="0">
                  <a:solidFill>
                    <a:schemeClr val="bg1"/>
                  </a:solidFill>
                </a:rPr>
                <a:t>不是</a:t>
              </a:r>
              <a:r>
                <a:rPr lang="zh-TW" altLang="en-US" sz="1000" smtClean="0">
                  <a:solidFill>
                    <a:schemeClr val="bg1"/>
                  </a:solidFill>
                </a:rPr>
                <a:t>在「新增」的狀態下</a:t>
              </a:r>
              <a:endParaRPr lang="en-US" altLang="zh-TW" sz="1000" smtClean="0">
                <a:solidFill>
                  <a:schemeClr val="bg1"/>
                </a:solidFill>
              </a:endParaRPr>
            </a:p>
            <a:p>
              <a:r>
                <a:rPr lang="zh-TW" altLang="en-US" sz="1000" smtClean="0">
                  <a:solidFill>
                    <a:schemeClr val="bg1"/>
                  </a:solidFill>
                </a:rPr>
                <a:t>加載數據，並更改路由參數為</a:t>
              </a:r>
              <a:r>
                <a:rPr lang="en-US" altLang="zh-TW" sz="1000" smtClean="0">
                  <a:solidFill>
                    <a:schemeClr val="bg1"/>
                  </a:solidFill>
                </a:rPr>
                <a:t>b</a:t>
              </a:r>
              <a:r>
                <a:rPr lang="zh-TW" altLang="en-US" sz="1000" smtClean="0">
                  <a:solidFill>
                    <a:schemeClr val="bg1"/>
                  </a:solidFill>
                </a:rPr>
                <a:t>以及新的時間</a:t>
              </a:r>
              <a:endParaRPr lang="en-US" altLang="zh-TW" sz="1000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4221088"/>
            <a:ext cx="3528392" cy="190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矩形 27"/>
          <p:cNvSpPr/>
          <p:nvPr/>
        </p:nvSpPr>
        <p:spPr>
          <a:xfrm>
            <a:off x="6588224" y="3789040"/>
            <a:ext cx="1080120" cy="324000"/>
          </a:xfrm>
          <a:prstGeom prst="rect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5364088" y="5415607"/>
            <a:ext cx="3168352" cy="461665"/>
          </a:xfrm>
          <a:prstGeom prst="rect">
            <a:avLst/>
          </a:prstGeom>
          <a:solidFill>
            <a:srgbClr val="FFFFFF">
              <a:alpha val="54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200" smtClean="0"/>
              <a:t>跳出提示訊息，並將狀態改為「作廢」</a:t>
            </a:r>
            <a:endParaRPr lang="en-US" altLang="zh-TW" sz="1200" smtClean="0"/>
          </a:p>
          <a:p>
            <a:r>
              <a:rPr lang="zh-TW" altLang="en-US" sz="1200" smtClean="0"/>
              <a:t>進行存檔</a:t>
            </a:r>
            <a:endParaRPr lang="en-US" altLang="zh-TW" sz="1200" smtClean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36096" y="4221088"/>
            <a:ext cx="2735620" cy="111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Query</a:t>
            </a:r>
            <a:r>
              <a:rPr lang="zh-TW" altLang="en-US" smtClean="0"/>
              <a:t>頁面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新版</a:t>
            </a:r>
            <a:r>
              <a:rPr lang="en-US" altLang="zh-TW" smtClean="0"/>
              <a:t>ERP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smtClean="0"/>
              <a:t>Entity</a:t>
            </a:r>
            <a:r>
              <a:rPr lang="zh-TW" altLang="en-US" smtClean="0"/>
              <a:t>頁面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EditSuper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b="1" smtClean="0">
                <a:solidFill>
                  <a:schemeClr val="accent3">
                    <a:lumMod val="75000"/>
                  </a:schemeClr>
                </a:solidFill>
              </a:rPr>
              <a:t>doDelete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pPr lvl="0"/>
            <a:r>
              <a:rPr lang="en-US" altLang="zh-TW" smtClean="0"/>
              <a:t>EditSuper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b="1" smtClean="0">
                <a:solidFill>
                  <a:schemeClr val="accent3">
                    <a:lumMod val="75000"/>
                  </a:schemeClr>
                </a:solidFill>
              </a:rPr>
              <a:t>doExit</a:t>
            </a:r>
          </a:p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556792"/>
            <a:ext cx="2304256" cy="139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1600" y="1124744"/>
            <a:ext cx="44672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7704000" y="1124744"/>
            <a:ext cx="1080120" cy="324000"/>
          </a:xfrm>
          <a:prstGeom prst="rect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427984" y="2708920"/>
            <a:ext cx="3168352" cy="276999"/>
          </a:xfrm>
          <a:prstGeom prst="rect">
            <a:avLst/>
          </a:prstGeom>
          <a:solidFill>
            <a:srgbClr val="FFFFFF">
              <a:alpha val="54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200" smtClean="0"/>
              <a:t>跳出提示訊息，並走</a:t>
            </a:r>
            <a:r>
              <a:rPr lang="en-US" altLang="zh-TW" sz="1200" smtClean="0"/>
              <a:t>deleteEntity()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1556792"/>
            <a:ext cx="2735620" cy="110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3450332"/>
            <a:ext cx="10572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5696" y="3861048"/>
            <a:ext cx="2880320" cy="473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字方塊 10"/>
          <p:cNvSpPr txBox="1"/>
          <p:nvPr/>
        </p:nvSpPr>
        <p:spPr>
          <a:xfrm>
            <a:off x="4860032" y="3861048"/>
            <a:ext cx="3168352" cy="276999"/>
          </a:xfrm>
          <a:prstGeom prst="rect">
            <a:avLst/>
          </a:prstGeom>
          <a:solidFill>
            <a:srgbClr val="FFFFFF">
              <a:alpha val="54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200" smtClean="0"/>
              <a:t>會關閉目前的分頁</a:t>
            </a:r>
            <a:endParaRPr lang="en-US" altLang="zh-TW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新版</a:t>
            </a:r>
            <a:r>
              <a:rPr lang="en-US" altLang="zh-TW" smtClean="0"/>
              <a:t>ERP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smtClean="0"/>
              <a:t>Entity</a:t>
            </a:r>
            <a:r>
              <a:rPr lang="zh-TW" altLang="en-US" smtClean="0"/>
              <a:t>頁面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EditSuper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b="1" smtClean="0">
                <a:solidFill>
                  <a:schemeClr val="accent3">
                    <a:lumMod val="75000"/>
                  </a:schemeClr>
                </a:solidFill>
              </a:rPr>
              <a:t>saveEntity</a:t>
            </a:r>
            <a:endParaRPr lang="zh-TW" altLang="en-US" b="1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zh-TW" altLang="en-US" smtClean="0"/>
          </a:p>
          <a:p>
            <a:endParaRPr lang="zh-TW" altLang="en-US" smtClean="0"/>
          </a:p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628800"/>
            <a:ext cx="7752131" cy="437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4607496" y="1124744"/>
            <a:ext cx="2916832" cy="400110"/>
          </a:xfrm>
          <a:prstGeom prst="rect">
            <a:avLst/>
          </a:prstGeom>
          <a:solidFill>
            <a:srgbClr val="FFFFFF">
              <a:alpha val="54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000" smtClean="0"/>
              <a:t>這邊的程式碼不太確定意思</a:t>
            </a:r>
            <a:endParaRPr lang="en-US" altLang="zh-TW" sz="1000" smtClean="0"/>
          </a:p>
          <a:p>
            <a:r>
              <a:rPr lang="zh-TW" altLang="en-US" sz="1000" smtClean="0"/>
              <a:t>僅依照網路上查詢到的資料來推測</a:t>
            </a:r>
            <a:endParaRPr lang="en-US" altLang="zh-TW" sz="1000" smtClean="0"/>
          </a:p>
        </p:txBody>
      </p:sp>
      <p:grpSp>
        <p:nvGrpSpPr>
          <p:cNvPr id="9" name="群組 8"/>
          <p:cNvGrpSpPr/>
          <p:nvPr/>
        </p:nvGrpSpPr>
        <p:grpSpPr>
          <a:xfrm>
            <a:off x="1403648" y="2492896"/>
            <a:ext cx="6480720" cy="936104"/>
            <a:chOff x="1403648" y="2492896"/>
            <a:chExt cx="6480720" cy="936104"/>
          </a:xfrm>
        </p:grpSpPr>
        <p:sp>
          <p:nvSpPr>
            <p:cNvPr id="6" name="矩形 5"/>
            <p:cNvSpPr/>
            <p:nvPr/>
          </p:nvSpPr>
          <p:spPr>
            <a:xfrm>
              <a:off x="1403648" y="2492896"/>
              <a:ext cx="2520280" cy="936104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995936" y="2564904"/>
              <a:ext cx="2088232" cy="276999"/>
            </a:xfrm>
            <a:prstGeom prst="rect">
              <a:avLst/>
            </a:prstGeom>
            <a:solidFill>
              <a:srgbClr val="FFFFFF">
                <a:alpha val="54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smtClean="0"/>
                <a:t>呼叫</a:t>
              </a:r>
              <a:r>
                <a:rPr lang="en-US" altLang="zh-TW" sz="1200" smtClean="0"/>
                <a:t>API</a:t>
              </a:r>
              <a:r>
                <a:rPr lang="zh-TW" altLang="en-US" sz="1200" smtClean="0"/>
                <a:t>失敗，傳回錯誤訊息</a:t>
              </a:r>
              <a:endParaRPr lang="en-US" altLang="zh-TW" sz="1200" smtClean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3995936" y="2852936"/>
              <a:ext cx="3888432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00" b="1" smtClean="0">
                  <a:solidFill>
                    <a:schemeClr val="bg1"/>
                  </a:solidFill>
                </a:rPr>
                <a:t>tap </a:t>
              </a:r>
              <a:r>
                <a:rPr lang="zh-TW" altLang="en-US" sz="1000" smtClean="0">
                  <a:solidFill>
                    <a:schemeClr val="bg1"/>
                  </a:solidFill>
                </a:rPr>
                <a:t>主要就是用來處理 </a:t>
              </a:r>
              <a:r>
                <a:rPr lang="en-US" altLang="zh-TW" sz="1000" smtClean="0">
                  <a:solidFill>
                    <a:schemeClr val="bg1"/>
                  </a:solidFill>
                </a:rPr>
                <a:t>side effect </a:t>
              </a:r>
              <a:r>
                <a:rPr lang="zh-TW" altLang="en-US" sz="1000" smtClean="0">
                  <a:solidFill>
                    <a:schemeClr val="bg1"/>
                  </a:solidFill>
                </a:rPr>
                <a:t>（副作用）的，真的有需要處理 </a:t>
              </a:r>
              <a:r>
                <a:rPr lang="en-US" altLang="zh-TW" sz="1000" smtClean="0">
                  <a:solidFill>
                    <a:schemeClr val="bg1"/>
                  </a:solidFill>
                </a:rPr>
                <a:t>side effect </a:t>
              </a:r>
              <a:r>
                <a:rPr lang="zh-TW" altLang="en-US" sz="1000" smtClean="0">
                  <a:solidFill>
                    <a:schemeClr val="bg1"/>
                  </a:solidFill>
                </a:rPr>
                <a:t>時，可以使用 </a:t>
              </a:r>
              <a:r>
                <a:rPr lang="en-US" altLang="zh-TW" sz="1000" smtClean="0">
                  <a:solidFill>
                    <a:schemeClr val="bg1"/>
                  </a:solidFill>
                </a:rPr>
                <a:t>tap </a:t>
              </a:r>
              <a:r>
                <a:rPr lang="zh-TW" altLang="en-US" sz="1000" smtClean="0">
                  <a:solidFill>
                    <a:schemeClr val="bg1"/>
                  </a:solidFill>
                </a:rPr>
                <a:t>把「</a:t>
              </a:r>
              <a:r>
                <a:rPr lang="en-US" altLang="zh-TW" sz="1000" smtClean="0">
                  <a:solidFill>
                    <a:schemeClr val="bg1"/>
                  </a:solidFill>
                </a:rPr>
                <a:t>side effect</a:t>
              </a:r>
              <a:r>
                <a:rPr lang="zh-TW" altLang="en-US" sz="1000" smtClean="0">
                  <a:solidFill>
                    <a:schemeClr val="bg1"/>
                  </a:solidFill>
                </a:rPr>
                <a:t>」和「非 </a:t>
              </a:r>
              <a:r>
                <a:rPr lang="en-US" altLang="zh-TW" sz="1000" smtClean="0">
                  <a:solidFill>
                    <a:schemeClr val="bg1"/>
                  </a:solidFill>
                </a:rPr>
                <a:t>side effect</a:t>
              </a:r>
              <a:r>
                <a:rPr lang="zh-TW" altLang="en-US" sz="1000" smtClean="0">
                  <a:solidFill>
                    <a:schemeClr val="bg1"/>
                  </a:solidFill>
                </a:rPr>
                <a:t>」隔離，未來會更加容易找到問題發生的地方。（</a:t>
              </a:r>
              <a:r>
                <a:rPr lang="zh-TW" altLang="en-US" sz="1000" smtClean="0">
                  <a:solidFill>
                    <a:schemeClr val="bg1"/>
                  </a:solidFill>
                  <a:hlinkClick r:id="rId3"/>
                </a:rPr>
                <a:t>資料來源</a:t>
              </a:r>
              <a:r>
                <a:rPr lang="zh-TW" altLang="en-US" sz="1000" smtClean="0">
                  <a:solidFill>
                    <a:schemeClr val="bg1"/>
                  </a:solidFill>
                </a:rPr>
                <a:t>）</a:t>
              </a:r>
              <a:endParaRPr lang="en-US" altLang="zh-TW" sz="100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1403648" y="3429000"/>
            <a:ext cx="7488832" cy="904166"/>
            <a:chOff x="1403648" y="3429000"/>
            <a:chExt cx="7488832" cy="904166"/>
          </a:xfrm>
        </p:grpSpPr>
        <p:sp>
          <p:nvSpPr>
            <p:cNvPr id="10" name="矩形 9"/>
            <p:cNvSpPr/>
            <p:nvPr/>
          </p:nvSpPr>
          <p:spPr>
            <a:xfrm>
              <a:off x="1403648" y="3429000"/>
              <a:ext cx="7488832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148064" y="3645024"/>
              <a:ext cx="1944216" cy="276999"/>
            </a:xfrm>
            <a:prstGeom prst="rect">
              <a:avLst/>
            </a:prstGeom>
            <a:solidFill>
              <a:srgbClr val="FFFFFF">
                <a:alpha val="54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smtClean="0"/>
                <a:t>呼叫</a:t>
              </a:r>
              <a:r>
                <a:rPr lang="en-US" altLang="zh-TW" sz="1200" smtClean="0"/>
                <a:t>API</a:t>
              </a:r>
              <a:r>
                <a:rPr lang="zh-TW" altLang="en-US" sz="1200" smtClean="0"/>
                <a:t>成功，再呼叫</a:t>
              </a:r>
              <a:r>
                <a:rPr lang="en-US" altLang="zh-TW" sz="1200" smtClean="0"/>
                <a:t>API</a:t>
              </a: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5148064" y="3933056"/>
              <a:ext cx="374441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00" b="1" smtClean="0">
                  <a:solidFill>
                    <a:schemeClr val="bg1"/>
                  </a:solidFill>
                </a:rPr>
                <a:t>concatMap </a:t>
              </a:r>
              <a:r>
                <a:rPr lang="zh-TW" altLang="en-US" sz="1000" smtClean="0">
                  <a:solidFill>
                    <a:schemeClr val="bg1"/>
                  </a:solidFill>
                </a:rPr>
                <a:t>之前 前一個內部 </a:t>
              </a:r>
              <a:r>
                <a:rPr lang="en-US" altLang="zh-TW" sz="1000" smtClean="0">
                  <a:solidFill>
                    <a:schemeClr val="bg1"/>
                  </a:solidFill>
                </a:rPr>
                <a:t>observable </a:t>
              </a:r>
              <a:r>
                <a:rPr lang="zh-TW" altLang="en-US" sz="1000" smtClean="0">
                  <a:solidFill>
                    <a:schemeClr val="bg1"/>
                  </a:solidFill>
                </a:rPr>
                <a:t>完成後才會訂閱下一個</a:t>
              </a:r>
              <a:endParaRPr lang="en-US" altLang="zh-TW" sz="1000" smtClean="0">
                <a:solidFill>
                  <a:schemeClr val="bg1"/>
                </a:solidFill>
              </a:endParaRPr>
            </a:p>
            <a:p>
              <a:r>
                <a:rPr lang="zh-TW" altLang="en-US" sz="1000" smtClean="0">
                  <a:solidFill>
                    <a:schemeClr val="bg1"/>
                  </a:solidFill>
                </a:rPr>
                <a:t>（</a:t>
              </a:r>
              <a:r>
                <a:rPr lang="zh-TW" altLang="en-US" sz="1000" smtClean="0">
                  <a:solidFill>
                    <a:schemeClr val="bg1"/>
                  </a:solidFill>
                  <a:hlinkClick r:id="rId4"/>
                </a:rPr>
                <a:t>資料來源</a:t>
              </a:r>
              <a:r>
                <a:rPr lang="zh-TW" altLang="en-US" sz="1000" smtClean="0">
                  <a:solidFill>
                    <a:schemeClr val="bg1"/>
                  </a:solidFill>
                </a:rPr>
                <a:t>）</a:t>
              </a:r>
              <a:endParaRPr lang="en-US" altLang="zh-TW" sz="100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5220072" y="2108473"/>
            <a:ext cx="2510755" cy="429543"/>
            <a:chOff x="5220072" y="2108473"/>
            <a:chExt cx="2510755" cy="429543"/>
          </a:xfrm>
        </p:grpSpPr>
        <p:sp>
          <p:nvSpPr>
            <p:cNvPr id="14" name="矩形 13"/>
            <p:cNvSpPr/>
            <p:nvPr/>
          </p:nvSpPr>
          <p:spPr>
            <a:xfrm>
              <a:off x="5220072" y="2394000"/>
              <a:ext cx="1944216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940152" y="2132856"/>
              <a:ext cx="36004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00" smtClean="0">
                  <a:solidFill>
                    <a:schemeClr val="bg1"/>
                  </a:solidFill>
                </a:rPr>
                <a:t>url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236296" y="2394000"/>
              <a:ext cx="296416" cy="135632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154763" y="2108473"/>
              <a:ext cx="57606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00" smtClean="0">
                  <a:solidFill>
                    <a:schemeClr val="bg1"/>
                  </a:solidFill>
                </a:rPr>
                <a:t>body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1331640" y="1484784"/>
            <a:ext cx="7560840" cy="1053232"/>
            <a:chOff x="1331640" y="1484784"/>
            <a:chExt cx="7560840" cy="105323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11960" y="1484784"/>
              <a:ext cx="4680520" cy="543404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1331640" y="2394000"/>
              <a:ext cx="3888432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圖案 38"/>
            <p:cNvCxnSpPr>
              <a:stCxn id="19" idx="0"/>
              <a:endCxn id="1027" idx="1"/>
            </p:cNvCxnSpPr>
            <p:nvPr/>
          </p:nvCxnSpPr>
          <p:spPr>
            <a:xfrm rot="5400000" flipH="1" flipV="1">
              <a:off x="3425151" y="1607191"/>
              <a:ext cx="637514" cy="936104"/>
            </a:xfrm>
            <a:prstGeom prst="bentConnector2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/>
          <p:cNvGrpSpPr/>
          <p:nvPr/>
        </p:nvGrpSpPr>
        <p:grpSpPr>
          <a:xfrm>
            <a:off x="1403648" y="3573016"/>
            <a:ext cx="4464496" cy="1080120"/>
            <a:chOff x="1403648" y="3573016"/>
            <a:chExt cx="4464496" cy="1080120"/>
          </a:xfrm>
        </p:grpSpPr>
        <p:sp>
          <p:nvSpPr>
            <p:cNvPr id="26" name="矩形 25"/>
            <p:cNvSpPr/>
            <p:nvPr/>
          </p:nvSpPr>
          <p:spPr>
            <a:xfrm>
              <a:off x="1403648" y="3573016"/>
              <a:ext cx="2016224" cy="108012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3419872" y="4005064"/>
              <a:ext cx="2448272" cy="461665"/>
            </a:xfrm>
            <a:prstGeom prst="rect">
              <a:avLst/>
            </a:prstGeom>
            <a:solidFill>
              <a:srgbClr val="FFFFFF">
                <a:alpha val="54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smtClean="0"/>
                <a:t>呼叫</a:t>
              </a:r>
              <a:r>
                <a:rPr lang="en-US" altLang="zh-TW" sz="1200" smtClean="0"/>
                <a:t>API</a:t>
              </a:r>
              <a:r>
                <a:rPr lang="zh-TW" altLang="en-US" sz="1200" smtClean="0"/>
                <a:t>成功，進行</a:t>
              </a:r>
              <a:r>
                <a:rPr lang="en-US" altLang="zh-TW" sz="1200" smtClean="0"/>
                <a:t>this.save_after</a:t>
              </a:r>
            </a:p>
            <a:p>
              <a:r>
                <a:rPr lang="zh-TW" altLang="en-US" sz="1200" smtClean="0"/>
                <a:t>失敗則傳回錯誤訊息</a:t>
              </a:r>
              <a:endParaRPr lang="en-US" altLang="zh-TW" sz="1200" smtClean="0"/>
            </a:p>
          </p:txBody>
        </p:sp>
      </p:grpSp>
      <p:sp>
        <p:nvSpPr>
          <p:cNvPr id="28" name="文字方塊 27"/>
          <p:cNvSpPr txBox="1"/>
          <p:nvPr/>
        </p:nvSpPr>
        <p:spPr>
          <a:xfrm flipH="1">
            <a:off x="5436096" y="1814627"/>
            <a:ext cx="230425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00" smtClean="0">
                <a:solidFill>
                  <a:schemeClr val="bg1"/>
                </a:solidFill>
              </a:rPr>
              <a:t>post </a:t>
            </a:r>
            <a:r>
              <a:rPr lang="zh-TW" altLang="en-US" sz="1000" smtClean="0">
                <a:solidFill>
                  <a:schemeClr val="bg1"/>
                </a:solidFill>
              </a:rPr>
              <a:t>：將物件傳送到後端</a:t>
            </a:r>
            <a:r>
              <a:rPr lang="en-US" altLang="zh-TW" sz="1000" smtClean="0">
                <a:solidFill>
                  <a:schemeClr val="bg1"/>
                </a:solidFill>
              </a:rPr>
              <a:t>Web API</a:t>
            </a:r>
          </a:p>
        </p:txBody>
      </p:sp>
      <p:grpSp>
        <p:nvGrpSpPr>
          <p:cNvPr id="40" name="群組 39"/>
          <p:cNvGrpSpPr/>
          <p:nvPr/>
        </p:nvGrpSpPr>
        <p:grpSpPr>
          <a:xfrm>
            <a:off x="1187624" y="3888000"/>
            <a:ext cx="7524328" cy="2840839"/>
            <a:chOff x="1187624" y="3888000"/>
            <a:chExt cx="7524328" cy="2840839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187624" y="5373216"/>
              <a:ext cx="7524328" cy="1355623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  <p:sp>
          <p:nvSpPr>
            <p:cNvPr id="33" name="矩形 32"/>
            <p:cNvSpPr/>
            <p:nvPr/>
          </p:nvSpPr>
          <p:spPr>
            <a:xfrm>
              <a:off x="1691680" y="3888000"/>
              <a:ext cx="1512168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4" name="直線單箭頭接點 33"/>
            <p:cNvCxnSpPr/>
            <p:nvPr/>
          </p:nvCxnSpPr>
          <p:spPr>
            <a:xfrm>
              <a:off x="2051720" y="4032000"/>
              <a:ext cx="0" cy="1332000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群組 38"/>
          <p:cNvGrpSpPr/>
          <p:nvPr/>
        </p:nvGrpSpPr>
        <p:grpSpPr>
          <a:xfrm>
            <a:off x="1835696" y="3140968"/>
            <a:ext cx="6516253" cy="3124374"/>
            <a:chOff x="1835696" y="3140968"/>
            <a:chExt cx="6516253" cy="3124374"/>
          </a:xfrm>
        </p:grpSpPr>
        <p:sp>
          <p:nvSpPr>
            <p:cNvPr id="36" name="矩形 35"/>
            <p:cNvSpPr/>
            <p:nvPr/>
          </p:nvSpPr>
          <p:spPr>
            <a:xfrm>
              <a:off x="1835696" y="5400000"/>
              <a:ext cx="360040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2339752" y="5373216"/>
              <a:ext cx="158417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00" smtClean="0">
                  <a:solidFill>
                    <a:schemeClr val="bg1"/>
                  </a:solidFill>
                </a:rPr>
                <a:t>資料模型</a:t>
              </a:r>
              <a:r>
                <a:rPr lang="en-US" altLang="zh-TW" sz="1000" smtClean="0">
                  <a:solidFill>
                    <a:schemeClr val="bg1"/>
                  </a:solidFill>
                </a:rPr>
                <a:t>Entity</a:t>
              </a:r>
              <a:r>
                <a:rPr lang="zh-TW" altLang="en-US" sz="1000" smtClean="0">
                  <a:solidFill>
                    <a:schemeClr val="bg1"/>
                  </a:solidFill>
                </a:rPr>
                <a:t>的資料</a:t>
              </a:r>
              <a:endParaRPr lang="en-US" altLang="zh-TW" sz="1000" smtClean="0">
                <a:solidFill>
                  <a:schemeClr val="bg1"/>
                </a:solidFill>
              </a:endParaRP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940152" y="3140968"/>
              <a:ext cx="2411797" cy="3124374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</p:grpSp>
      <p:grpSp>
        <p:nvGrpSpPr>
          <p:cNvPr id="45" name="群組 44"/>
          <p:cNvGrpSpPr/>
          <p:nvPr/>
        </p:nvGrpSpPr>
        <p:grpSpPr>
          <a:xfrm>
            <a:off x="2555776" y="5703059"/>
            <a:ext cx="1584176" cy="390237"/>
            <a:chOff x="2555776" y="5703059"/>
            <a:chExt cx="1584176" cy="390237"/>
          </a:xfrm>
        </p:grpSpPr>
        <p:sp>
          <p:nvSpPr>
            <p:cNvPr id="41" name="矩形 40"/>
            <p:cNvSpPr/>
            <p:nvPr/>
          </p:nvSpPr>
          <p:spPr>
            <a:xfrm>
              <a:off x="2627784" y="5949280"/>
              <a:ext cx="864096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555776" y="5703059"/>
              <a:ext cx="158417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00" smtClean="0">
                  <a:solidFill>
                    <a:schemeClr val="bg1"/>
                  </a:solidFill>
                </a:rPr>
                <a:t>用來回調觸發事件</a:t>
              </a:r>
              <a:endParaRPr lang="en-US" altLang="zh-TW" sz="100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3491880" y="5733256"/>
            <a:ext cx="2304256" cy="400110"/>
            <a:chOff x="3491880" y="5733256"/>
            <a:chExt cx="2304256" cy="400110"/>
          </a:xfrm>
        </p:grpSpPr>
        <p:sp>
          <p:nvSpPr>
            <p:cNvPr id="43" name="矩形 42"/>
            <p:cNvSpPr/>
            <p:nvPr/>
          </p:nvSpPr>
          <p:spPr>
            <a:xfrm>
              <a:off x="3491880" y="5949280"/>
              <a:ext cx="576064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4067944" y="5733256"/>
              <a:ext cx="172819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00" smtClean="0">
                  <a:solidFill>
                    <a:schemeClr val="bg1"/>
                  </a:solidFill>
                </a:rPr>
                <a:t>向</a:t>
              </a:r>
              <a:r>
                <a:rPr lang="en-US" altLang="zh-TW" sz="1000" smtClean="0">
                  <a:solidFill>
                    <a:schemeClr val="bg1"/>
                  </a:solidFill>
                </a:rPr>
                <a:t>Subject</a:t>
              </a:r>
              <a:r>
                <a:rPr lang="zh-TW" altLang="en-US" sz="1000" smtClean="0">
                  <a:solidFill>
                    <a:schemeClr val="bg1"/>
                  </a:solidFill>
                </a:rPr>
                <a:t>提供一個新的值</a:t>
              </a:r>
              <a:endParaRPr lang="en-US" altLang="zh-TW" sz="1000" smtClean="0">
                <a:solidFill>
                  <a:schemeClr val="bg1"/>
                </a:solidFill>
              </a:endParaRPr>
            </a:p>
            <a:p>
              <a:r>
                <a:rPr lang="zh-TW" altLang="en-US" sz="1000" smtClean="0">
                  <a:solidFill>
                    <a:schemeClr val="bg1"/>
                  </a:solidFill>
                </a:rPr>
                <a:t>（會關閉當前的分頁）</a:t>
              </a:r>
              <a:endParaRPr lang="en-US" altLang="zh-TW" sz="100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1331640" y="6165304"/>
            <a:ext cx="7344816" cy="360040"/>
            <a:chOff x="1331640" y="6165304"/>
            <a:chExt cx="7344816" cy="360040"/>
          </a:xfrm>
        </p:grpSpPr>
        <p:sp>
          <p:nvSpPr>
            <p:cNvPr id="47" name="矩形 46"/>
            <p:cNvSpPr/>
            <p:nvPr/>
          </p:nvSpPr>
          <p:spPr>
            <a:xfrm>
              <a:off x="1331640" y="6381328"/>
              <a:ext cx="7344816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4139952" y="6165304"/>
              <a:ext cx="172819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00" smtClean="0">
                  <a:solidFill>
                    <a:schemeClr val="bg1"/>
                  </a:solidFill>
                </a:rPr>
                <a:t>返回檢視頁面（</a:t>
              </a:r>
              <a:r>
                <a:rPr lang="en-US" altLang="zh-TW" sz="1000" smtClean="0">
                  <a:solidFill>
                    <a:schemeClr val="bg1"/>
                  </a:solidFill>
                </a:rPr>
                <a:t>amb=b</a:t>
              </a:r>
              <a:r>
                <a:rPr lang="zh-TW" altLang="en-US" sz="1000" smtClean="0">
                  <a:solidFill>
                    <a:schemeClr val="bg1"/>
                  </a:solidFill>
                </a:rPr>
                <a:t>）</a:t>
              </a:r>
              <a:endParaRPr lang="en-US" altLang="zh-TW" sz="100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新版</a:t>
            </a:r>
            <a:r>
              <a:rPr lang="en-US" altLang="zh-TW" smtClean="0"/>
              <a:t>ERP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smtClean="0"/>
              <a:t>Entity</a:t>
            </a:r>
            <a:r>
              <a:rPr lang="zh-TW" altLang="en-US" smtClean="0"/>
              <a:t>頁面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EditSuper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b="1" smtClean="0">
                <a:solidFill>
                  <a:schemeClr val="accent3">
                    <a:lumMod val="75000"/>
                  </a:schemeClr>
                </a:solidFill>
              </a:rPr>
              <a:t>deleteEntity</a:t>
            </a:r>
            <a:endParaRPr lang="zh-TW" altLang="en-US" b="1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zh-TW" altLang="en-US" smtClean="0"/>
          </a:p>
          <a:p>
            <a:endParaRPr lang="zh-TW" altLang="en-US" smtClean="0"/>
          </a:p>
          <a:p>
            <a:endParaRPr lang="zh-TW" altLang="en-US" smtClean="0"/>
          </a:p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628800"/>
            <a:ext cx="6480720" cy="2600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群組 11"/>
          <p:cNvGrpSpPr/>
          <p:nvPr/>
        </p:nvGrpSpPr>
        <p:grpSpPr>
          <a:xfrm>
            <a:off x="1619671" y="1944000"/>
            <a:ext cx="6480017" cy="3213192"/>
            <a:chOff x="1619671" y="1944000"/>
            <a:chExt cx="6480017" cy="3213192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9671" y="4365104"/>
              <a:ext cx="4543687" cy="7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>
            <a:xfrm>
              <a:off x="1763688" y="1944000"/>
              <a:ext cx="6336000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427984" y="2132856"/>
              <a:ext cx="2448272" cy="461665"/>
            </a:xfrm>
            <a:prstGeom prst="rect">
              <a:avLst/>
            </a:prstGeom>
            <a:solidFill>
              <a:srgbClr val="FFFFFF">
                <a:alpha val="54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smtClean="0"/>
                <a:t>呼叫</a:t>
              </a:r>
              <a:r>
                <a:rPr lang="en-US" altLang="zh-TW" sz="1200" smtClean="0"/>
                <a:t>API</a:t>
              </a:r>
              <a:r>
                <a:rPr lang="zh-TW" altLang="en-US" sz="1200" smtClean="0"/>
                <a:t>並刪除這個</a:t>
              </a:r>
              <a:r>
                <a:rPr lang="en-US" altLang="zh-TW" sz="1200" smtClean="0"/>
                <a:t>pk</a:t>
              </a:r>
              <a:r>
                <a:rPr lang="zh-TW" altLang="en-US" sz="1200" smtClean="0"/>
                <a:t>的資料</a:t>
              </a:r>
              <a:endParaRPr lang="en-US" altLang="zh-TW" sz="1200" smtClean="0"/>
            </a:p>
            <a:p>
              <a:r>
                <a:rPr lang="zh-TW" altLang="en-US" sz="1200" smtClean="0"/>
                <a:t>完成後執行</a:t>
              </a:r>
              <a:r>
                <a:rPr lang="en-US" altLang="zh-TW" sz="1200" smtClean="0"/>
                <a:t>next</a:t>
              </a:r>
            </a:p>
          </p:txBody>
        </p:sp>
        <p:cxnSp>
          <p:nvCxnSpPr>
            <p:cNvPr id="9" name="直線單箭頭接點 8"/>
            <p:cNvCxnSpPr/>
            <p:nvPr/>
          </p:nvCxnSpPr>
          <p:spPr>
            <a:xfrm>
              <a:off x="2987824" y="2088000"/>
              <a:ext cx="0" cy="2268000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字方塊 10"/>
          <p:cNvSpPr txBox="1"/>
          <p:nvPr/>
        </p:nvSpPr>
        <p:spPr>
          <a:xfrm>
            <a:off x="4607496" y="1124744"/>
            <a:ext cx="2916832" cy="400110"/>
          </a:xfrm>
          <a:prstGeom prst="rect">
            <a:avLst/>
          </a:prstGeom>
          <a:solidFill>
            <a:srgbClr val="FFFFFF">
              <a:alpha val="54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000" smtClean="0"/>
              <a:t>這邊的程式碼不太確定意思</a:t>
            </a:r>
            <a:endParaRPr lang="en-US" altLang="zh-TW" sz="1000" smtClean="0"/>
          </a:p>
          <a:p>
            <a:r>
              <a:rPr lang="zh-TW" altLang="en-US" sz="1000" smtClean="0"/>
              <a:t>僅依照網路上查詢到的資料來推測</a:t>
            </a:r>
            <a:endParaRPr lang="en-US" altLang="zh-TW" sz="1000" smtClean="0"/>
          </a:p>
        </p:txBody>
      </p:sp>
      <p:grpSp>
        <p:nvGrpSpPr>
          <p:cNvPr id="18" name="群組 17"/>
          <p:cNvGrpSpPr/>
          <p:nvPr/>
        </p:nvGrpSpPr>
        <p:grpSpPr>
          <a:xfrm>
            <a:off x="611560" y="2060848"/>
            <a:ext cx="8245424" cy="3200921"/>
            <a:chOff x="611560" y="2060848"/>
            <a:chExt cx="8245424" cy="3200921"/>
          </a:xfrm>
        </p:grpSpPr>
        <p:sp>
          <p:nvSpPr>
            <p:cNvPr id="13" name="矩形 12"/>
            <p:cNvSpPr/>
            <p:nvPr/>
          </p:nvSpPr>
          <p:spPr>
            <a:xfrm>
              <a:off x="1835696" y="2060848"/>
              <a:ext cx="2376264" cy="108012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單箭頭接點 13"/>
            <p:cNvCxnSpPr/>
            <p:nvPr/>
          </p:nvCxnSpPr>
          <p:spPr>
            <a:xfrm>
              <a:off x="2267744" y="3140968"/>
              <a:ext cx="0" cy="1224136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1560" y="4365104"/>
              <a:ext cx="8245424" cy="896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9" name="群組 18"/>
          <p:cNvGrpSpPr/>
          <p:nvPr/>
        </p:nvGrpSpPr>
        <p:grpSpPr>
          <a:xfrm>
            <a:off x="1259632" y="4509120"/>
            <a:ext cx="7560840" cy="493023"/>
            <a:chOff x="1259632" y="4509120"/>
            <a:chExt cx="7560840" cy="493023"/>
          </a:xfrm>
        </p:grpSpPr>
        <p:sp>
          <p:nvSpPr>
            <p:cNvPr id="15" name="文字方塊 14"/>
            <p:cNvSpPr txBox="1"/>
            <p:nvPr/>
          </p:nvSpPr>
          <p:spPr>
            <a:xfrm>
              <a:off x="4716016" y="4725144"/>
              <a:ext cx="3528392" cy="276999"/>
            </a:xfrm>
            <a:prstGeom prst="rect">
              <a:avLst/>
            </a:prstGeom>
            <a:solidFill>
              <a:srgbClr val="FFFFFF">
                <a:alpha val="54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smtClean="0"/>
                <a:t>上方</a:t>
              </a:r>
              <a:r>
                <a:rPr lang="en-US" altLang="zh-TW" sz="1200" smtClean="0"/>
                <a:t>tab</a:t>
              </a:r>
              <a:r>
                <a:rPr lang="zh-TW" altLang="en-US" sz="1200" smtClean="0"/>
                <a:t>篩選出</a:t>
              </a:r>
              <a:r>
                <a:rPr lang="en-US" altLang="zh-TW" sz="1200" smtClean="0"/>
                <a:t>type</a:t>
              </a:r>
              <a:r>
                <a:rPr lang="zh-TW" altLang="en-US" sz="1200" smtClean="0"/>
                <a:t>為</a:t>
              </a:r>
              <a:r>
                <a:rPr lang="en-US" altLang="zh-TW" sz="1200" smtClean="0"/>
                <a:t>query</a:t>
              </a:r>
              <a:r>
                <a:rPr lang="zh-TW" altLang="en-US" sz="1200" smtClean="0"/>
                <a:t>，且網址有</a:t>
              </a:r>
              <a:r>
                <a:rPr lang="en-US" altLang="zh-TW" sz="1200" smtClean="0"/>
                <a:t>pk</a:t>
              </a:r>
              <a:r>
                <a:rPr lang="zh-TW" altLang="en-US" sz="1200" smtClean="0"/>
                <a:t>的值</a:t>
              </a:r>
              <a:endParaRPr lang="en-US" altLang="zh-TW" sz="1200" smtClean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59632" y="4509120"/>
              <a:ext cx="7560840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1043608" y="5445224"/>
            <a:ext cx="5242169" cy="1224136"/>
            <a:chOff x="1043608" y="5445224"/>
            <a:chExt cx="5242169" cy="1224136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43608" y="5445224"/>
              <a:ext cx="5242169" cy="28803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115616" y="5836302"/>
              <a:ext cx="4392488" cy="833058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  <p:sp>
          <p:nvSpPr>
            <p:cNvPr id="22" name="矩形 21"/>
            <p:cNvSpPr/>
            <p:nvPr/>
          </p:nvSpPr>
          <p:spPr>
            <a:xfrm>
              <a:off x="1259632" y="6093296"/>
              <a:ext cx="4320480" cy="1440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60032" y="4725144"/>
            <a:ext cx="4069716" cy="201128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grpSp>
        <p:nvGrpSpPr>
          <p:cNvPr id="35" name="群組 34"/>
          <p:cNvGrpSpPr/>
          <p:nvPr/>
        </p:nvGrpSpPr>
        <p:grpSpPr>
          <a:xfrm>
            <a:off x="4932040" y="1628800"/>
            <a:ext cx="4044323" cy="5026625"/>
            <a:chOff x="4932040" y="1628800"/>
            <a:chExt cx="4044323" cy="5026625"/>
          </a:xfrm>
        </p:grpSpPr>
        <p:pic>
          <p:nvPicPr>
            <p:cNvPr id="4104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932040" y="1628800"/>
              <a:ext cx="4044323" cy="5026625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  <p:sp>
          <p:nvSpPr>
            <p:cNvPr id="27" name="矩形 26"/>
            <p:cNvSpPr/>
            <p:nvPr/>
          </p:nvSpPr>
          <p:spPr>
            <a:xfrm>
              <a:off x="5004048" y="1764000"/>
              <a:ext cx="288032" cy="10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156448" y="1890000"/>
              <a:ext cx="783704" cy="10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292080" y="5949280"/>
              <a:ext cx="108012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196"/>
              </a:schemeClr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220072" y="1988840"/>
              <a:ext cx="864096" cy="14401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196"/>
              </a:schemeClr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364000" y="2124000"/>
              <a:ext cx="783704" cy="10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436096" y="2268000"/>
              <a:ext cx="864000" cy="10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899592" y="4797152"/>
            <a:ext cx="3672408" cy="447847"/>
            <a:chOff x="899592" y="4797152"/>
            <a:chExt cx="3672408" cy="447847"/>
          </a:xfrm>
        </p:grpSpPr>
        <p:sp>
          <p:nvSpPr>
            <p:cNvPr id="25" name="矩形 24"/>
            <p:cNvSpPr/>
            <p:nvPr/>
          </p:nvSpPr>
          <p:spPr>
            <a:xfrm>
              <a:off x="899592" y="4797152"/>
              <a:ext cx="3312368" cy="144016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1331640" y="4968000"/>
              <a:ext cx="3240360" cy="276999"/>
            </a:xfrm>
            <a:prstGeom prst="rect">
              <a:avLst/>
            </a:prstGeom>
            <a:solidFill>
              <a:srgbClr val="FFFFFF">
                <a:alpha val="54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smtClean="0"/>
                <a:t>將空陣列賦值給</a:t>
              </a:r>
              <a:r>
                <a:rPr lang="en-US" altLang="zh-TW" sz="1200" smtClean="0"/>
                <a:t>datasource.data</a:t>
              </a:r>
              <a:r>
                <a:rPr lang="zh-TW" altLang="en-US" sz="1200" smtClean="0"/>
                <a:t>（清空暫存）</a:t>
              </a:r>
              <a:endParaRPr lang="en-US" altLang="zh-TW" sz="1200" smtClean="0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835696" y="3140968"/>
            <a:ext cx="4320480" cy="360040"/>
            <a:chOff x="1835696" y="3140968"/>
            <a:chExt cx="4320480" cy="360040"/>
          </a:xfrm>
        </p:grpSpPr>
        <p:sp>
          <p:nvSpPr>
            <p:cNvPr id="36" name="矩形 35"/>
            <p:cNvSpPr/>
            <p:nvPr/>
          </p:nvSpPr>
          <p:spPr>
            <a:xfrm>
              <a:off x="1835696" y="3140968"/>
              <a:ext cx="2376264" cy="36004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4292352" y="3212976"/>
              <a:ext cx="1863824" cy="276999"/>
            </a:xfrm>
            <a:prstGeom prst="rect">
              <a:avLst/>
            </a:prstGeom>
            <a:solidFill>
              <a:srgbClr val="FFFFFF">
                <a:alpha val="54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smtClean="0"/>
                <a:t>完成後，停止載入的圖示</a:t>
              </a:r>
              <a:endParaRPr lang="en-US" altLang="zh-TW" sz="120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dlg</a:t>
            </a:r>
            <a:r>
              <a:rPr lang="zh-TW" altLang="en-US" smtClean="0"/>
              <a:t>開</a:t>
            </a:r>
            <a:r>
              <a:rPr lang="zh-TW" altLang="en-US" smtClean="0"/>
              <a:t>窗（製作中）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待處理的問題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新版</a:t>
            </a:r>
            <a:r>
              <a:rPr lang="en-US" altLang="zh-TW" smtClean="0"/>
              <a:t>ERP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smtClean="0"/>
              <a:t>Query</a:t>
            </a:r>
            <a:r>
              <a:rPr lang="zh-TW" altLang="en-US" smtClean="0"/>
              <a:t>頁面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QuerySuper - </a:t>
            </a:r>
            <a:r>
              <a:rPr lang="en-US" altLang="zh-TW" b="1" smtClean="0"/>
              <a:t>1. </a:t>
            </a:r>
            <a:r>
              <a:rPr lang="en-US" altLang="zh-TW" b="1" smtClean="0">
                <a:solidFill>
                  <a:schemeClr val="accent3">
                    <a:lumMod val="75000"/>
                  </a:schemeClr>
                </a:solidFill>
              </a:rPr>
              <a:t>addcol</a:t>
            </a:r>
            <a:endParaRPr lang="zh-TW" altLang="en-US" b="1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84784"/>
            <a:ext cx="435072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" name="群組 25"/>
          <p:cNvGrpSpPr/>
          <p:nvPr/>
        </p:nvGrpSpPr>
        <p:grpSpPr>
          <a:xfrm>
            <a:off x="2123728" y="1484784"/>
            <a:ext cx="5921319" cy="1728192"/>
            <a:chOff x="2123728" y="1484784"/>
            <a:chExt cx="5921319" cy="172819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12160" y="1484784"/>
              <a:ext cx="2032887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矩形 7"/>
            <p:cNvSpPr/>
            <p:nvPr/>
          </p:nvSpPr>
          <p:spPr>
            <a:xfrm>
              <a:off x="2123728" y="1944000"/>
              <a:ext cx="432048" cy="108000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單箭頭接點 8"/>
            <p:cNvCxnSpPr/>
            <p:nvPr/>
          </p:nvCxnSpPr>
          <p:spPr>
            <a:xfrm>
              <a:off x="2555776" y="1988840"/>
              <a:ext cx="3456384" cy="0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群組 24"/>
          <p:cNvGrpSpPr/>
          <p:nvPr/>
        </p:nvGrpSpPr>
        <p:grpSpPr>
          <a:xfrm>
            <a:off x="1187624" y="2040172"/>
            <a:ext cx="6192688" cy="3261036"/>
            <a:chOff x="1187624" y="2052000"/>
            <a:chExt cx="6192688" cy="326103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87624" y="4437112"/>
              <a:ext cx="6192688" cy="875924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>
            <a:xfrm>
              <a:off x="1619672" y="2052000"/>
              <a:ext cx="2880320" cy="2124000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619672" y="2060848"/>
              <a:ext cx="1224136" cy="144016"/>
            </a:xfrm>
            <a:prstGeom prst="rect">
              <a:avLst/>
            </a:prstGeom>
            <a:solidFill>
              <a:srgbClr val="FEB80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619672" y="2484000"/>
              <a:ext cx="792088" cy="90000"/>
            </a:xfrm>
            <a:prstGeom prst="rect">
              <a:avLst/>
            </a:prstGeom>
            <a:solidFill>
              <a:srgbClr val="FEB80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691680" y="2754000"/>
              <a:ext cx="1080120" cy="180000"/>
            </a:xfrm>
            <a:prstGeom prst="rect">
              <a:avLst/>
            </a:prstGeom>
            <a:solidFill>
              <a:srgbClr val="FEB80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619672" y="3933056"/>
              <a:ext cx="1296144" cy="90000"/>
            </a:xfrm>
            <a:prstGeom prst="rect">
              <a:avLst/>
            </a:prstGeom>
            <a:solidFill>
              <a:srgbClr val="FEB80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331640" y="4752000"/>
              <a:ext cx="360040" cy="108000"/>
            </a:xfrm>
            <a:prstGeom prst="rect">
              <a:avLst/>
            </a:prstGeom>
            <a:solidFill>
              <a:srgbClr val="FEB80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123728" y="4752000"/>
              <a:ext cx="360040" cy="108000"/>
            </a:xfrm>
            <a:prstGeom prst="rect">
              <a:avLst/>
            </a:prstGeom>
            <a:solidFill>
              <a:srgbClr val="FEB80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771800" y="4752000"/>
              <a:ext cx="360040" cy="108000"/>
            </a:xfrm>
            <a:prstGeom prst="rect">
              <a:avLst/>
            </a:prstGeom>
            <a:solidFill>
              <a:srgbClr val="FEB80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384000" y="4752000"/>
              <a:ext cx="468000" cy="108000"/>
            </a:xfrm>
            <a:prstGeom prst="rect">
              <a:avLst/>
            </a:prstGeom>
            <a:solidFill>
              <a:srgbClr val="FEB80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832000" y="4752000"/>
              <a:ext cx="288000" cy="108000"/>
            </a:xfrm>
            <a:prstGeom prst="rect">
              <a:avLst/>
            </a:prstGeom>
            <a:solidFill>
              <a:srgbClr val="FEB80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248000" y="4653136"/>
              <a:ext cx="504000" cy="108000"/>
            </a:xfrm>
            <a:prstGeom prst="rect">
              <a:avLst/>
            </a:prstGeom>
            <a:solidFill>
              <a:srgbClr val="FEB80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419872" y="3861048"/>
              <a:ext cx="1056700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marL="228600" indent="-228600"/>
              <a:r>
                <a:rPr lang="zh-TW" altLang="en-US" sz="1200" smtClean="0">
                  <a:solidFill>
                    <a:schemeClr val="bg1"/>
                  </a:solidFill>
                </a:rPr>
                <a:t>設定</a:t>
              </a:r>
              <a:r>
                <a:rPr lang="en-US" altLang="zh-TW" sz="1200" smtClean="0">
                  <a:solidFill>
                    <a:schemeClr val="bg1"/>
                  </a:solidFill>
                </a:rPr>
                <a:t>columns</a:t>
              </a:r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3212976"/>
            <a:ext cx="6192688" cy="87592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grpSp>
        <p:nvGrpSpPr>
          <p:cNvPr id="31" name="群組 30"/>
          <p:cNvGrpSpPr/>
          <p:nvPr/>
        </p:nvGrpSpPr>
        <p:grpSpPr>
          <a:xfrm>
            <a:off x="1619672" y="3528000"/>
            <a:ext cx="4752472" cy="1773208"/>
            <a:chOff x="1619672" y="3528000"/>
            <a:chExt cx="4752472" cy="1773208"/>
          </a:xfrm>
        </p:grpSpPr>
        <p:sp>
          <p:nvSpPr>
            <p:cNvPr id="28" name="矩形 27"/>
            <p:cNvSpPr/>
            <p:nvPr/>
          </p:nvSpPr>
          <p:spPr>
            <a:xfrm>
              <a:off x="5868144" y="3528000"/>
              <a:ext cx="504000" cy="108000"/>
            </a:xfrm>
            <a:prstGeom prst="rect">
              <a:avLst/>
            </a:prstGeom>
            <a:solidFill>
              <a:srgbClr val="FEB80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619672" y="4437112"/>
              <a:ext cx="1944216" cy="864096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3563888" y="4437112"/>
              <a:ext cx="1407758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marL="228600" indent="-228600"/>
              <a:r>
                <a:rPr lang="zh-TW" altLang="en-US" sz="1200" smtClean="0">
                  <a:solidFill>
                    <a:schemeClr val="bg1"/>
                  </a:solidFill>
                </a:rPr>
                <a:t>如果</a:t>
              </a:r>
              <a:r>
                <a:rPr lang="en-US" altLang="zh-TW" sz="1200" smtClean="0">
                  <a:solidFill>
                    <a:schemeClr val="bg1"/>
                  </a:solidFill>
                </a:rPr>
                <a:t>sort</a:t>
              </a:r>
              <a:r>
                <a:rPr lang="zh-TW" altLang="en-US" sz="1200" smtClean="0">
                  <a:solidFill>
                    <a:schemeClr val="bg1"/>
                  </a:solidFill>
                </a:rPr>
                <a:t>是</a:t>
              </a:r>
              <a:r>
                <a:rPr lang="en-US" altLang="zh-TW" sz="1200" smtClean="0">
                  <a:solidFill>
                    <a:schemeClr val="bg1"/>
                  </a:solidFill>
                </a:rPr>
                <a:t>asc</a:t>
              </a:r>
            </a:p>
            <a:p>
              <a:pPr marL="228600" indent="-228600"/>
              <a:r>
                <a:rPr lang="zh-TW" altLang="en-US" sz="1200" smtClean="0">
                  <a:solidFill>
                    <a:schemeClr val="bg1"/>
                  </a:solidFill>
                </a:rPr>
                <a:t>則會在前面加上↑</a:t>
              </a:r>
              <a:endParaRPr lang="en-US" altLang="zh-TW" sz="1200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4221088"/>
            <a:ext cx="1591035" cy="147865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grpSp>
        <p:nvGrpSpPr>
          <p:cNvPr id="36" name="群組 35"/>
          <p:cNvGrpSpPr/>
          <p:nvPr/>
        </p:nvGrpSpPr>
        <p:grpSpPr>
          <a:xfrm>
            <a:off x="1475656" y="5445224"/>
            <a:ext cx="4104456" cy="965721"/>
            <a:chOff x="1475656" y="5445224"/>
            <a:chExt cx="4104456" cy="965721"/>
          </a:xfrm>
        </p:grpSpPr>
        <p:sp>
          <p:nvSpPr>
            <p:cNvPr id="32" name="矩形 31"/>
            <p:cNvSpPr/>
            <p:nvPr/>
          </p:nvSpPr>
          <p:spPr>
            <a:xfrm>
              <a:off x="1619672" y="5445224"/>
              <a:ext cx="3960440" cy="288032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475656" y="5949280"/>
              <a:ext cx="3539752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marL="228600" indent="-228600"/>
              <a:r>
                <a:rPr lang="zh-TW" altLang="en-US" sz="1200" smtClean="0"/>
                <a:t>將上方五個項目加到</a:t>
              </a:r>
              <a:r>
                <a:rPr lang="en-US" altLang="zh-TW" sz="1200" smtClean="0"/>
                <a:t>queryFilterBtns</a:t>
              </a:r>
            </a:p>
            <a:p>
              <a:pPr marL="228600" indent="-228600"/>
              <a:r>
                <a:rPr lang="zh-TW" altLang="en-US" sz="1200" smtClean="0"/>
                <a:t>並且點擊項目後會觸發</a:t>
              </a:r>
              <a:r>
                <a:rPr lang="en-US" altLang="zh-TW" sz="1200" smtClean="0"/>
                <a:t>this.chooseFilterSort(event)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新版</a:t>
            </a:r>
            <a:r>
              <a:rPr lang="en-US" altLang="zh-TW" smtClean="0"/>
              <a:t>ERP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smtClean="0"/>
              <a:t>Query</a:t>
            </a:r>
            <a:r>
              <a:rPr lang="zh-TW" altLang="en-US" smtClean="0"/>
              <a:t>頁面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QuerySuper -</a:t>
            </a:r>
            <a:r>
              <a:rPr lang="zh-TW" altLang="en-US" smtClean="0"/>
              <a:t> </a:t>
            </a:r>
            <a:r>
              <a:rPr lang="en-US" altLang="zh-TW" b="1" smtClean="0">
                <a:solidFill>
                  <a:schemeClr val="accent3">
                    <a:lumMod val="75000"/>
                  </a:schemeClr>
                </a:solidFill>
              </a:rPr>
              <a:t>chooseFilterSort</a:t>
            </a:r>
            <a:endParaRPr lang="zh-TW" altLang="en-US" b="1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84784"/>
            <a:ext cx="4534809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群組 10"/>
          <p:cNvGrpSpPr/>
          <p:nvPr/>
        </p:nvGrpSpPr>
        <p:grpSpPr>
          <a:xfrm>
            <a:off x="2267744" y="1484784"/>
            <a:ext cx="6599435" cy="1821015"/>
            <a:chOff x="2267744" y="1484784"/>
            <a:chExt cx="6599435" cy="182101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76056" y="2060848"/>
              <a:ext cx="3791123" cy="124495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>
            <a:xfrm>
              <a:off x="2267744" y="1484784"/>
              <a:ext cx="432048" cy="108000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圖案 38"/>
            <p:cNvCxnSpPr>
              <a:stCxn id="6" idx="2"/>
              <a:endCxn id="3075" idx="1"/>
            </p:cNvCxnSpPr>
            <p:nvPr/>
          </p:nvCxnSpPr>
          <p:spPr>
            <a:xfrm rot="16200000" flipH="1">
              <a:off x="3234642" y="841910"/>
              <a:ext cx="1090540" cy="2592288"/>
            </a:xfrm>
            <a:prstGeom prst="bentConnector2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5148064" y="2132856"/>
              <a:ext cx="3672408" cy="1080120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547664" y="1844824"/>
            <a:ext cx="6997611" cy="2415173"/>
            <a:chOff x="1547664" y="1844824"/>
            <a:chExt cx="6997611" cy="2415173"/>
          </a:xfrm>
        </p:grpSpPr>
        <p:sp>
          <p:nvSpPr>
            <p:cNvPr id="12" name="矩形 11"/>
            <p:cNvSpPr/>
            <p:nvPr/>
          </p:nvSpPr>
          <p:spPr>
            <a:xfrm>
              <a:off x="1547664" y="1844824"/>
              <a:ext cx="4320480" cy="108000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5076056" y="3429000"/>
              <a:ext cx="3469219" cy="8309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228600" indent="-228600"/>
              <a:r>
                <a:rPr lang="en-US" altLang="zh-TW" sz="1200" smtClean="0"/>
                <a:t>findIndex()</a:t>
              </a:r>
              <a:r>
                <a:rPr lang="zh-TW" altLang="en-US" sz="1200" smtClean="0"/>
                <a:t>：</a:t>
              </a:r>
              <a:endParaRPr lang="en-US" altLang="zh-TW" sz="1200" smtClean="0"/>
            </a:p>
            <a:p>
              <a:pPr marL="228600" indent="-228600"/>
              <a:r>
                <a:rPr lang="zh-TW" altLang="en-US" sz="1200" smtClean="0"/>
                <a:t>尋找陣列中符合的元素，並返回其</a:t>
              </a:r>
              <a:r>
                <a:rPr lang="en-US" altLang="zh-TW" sz="1200" smtClean="0"/>
                <a:t>index</a:t>
              </a:r>
              <a:r>
                <a:rPr lang="zh-TW" altLang="en-US" sz="1200" smtClean="0"/>
                <a:t>（索引）</a:t>
              </a:r>
              <a:endParaRPr lang="en-US" altLang="zh-TW" sz="1200" smtClean="0"/>
            </a:p>
            <a:p>
              <a:pPr marL="228600" indent="-228600"/>
              <a:r>
                <a:rPr lang="zh-TW" altLang="en-US" sz="1200" smtClean="0"/>
                <a:t>這邊是尋找</a:t>
              </a:r>
              <a:r>
                <a:rPr lang="en-US" altLang="zh-TW" sz="1200" smtClean="0"/>
                <a:t>label</a:t>
              </a:r>
              <a:r>
                <a:rPr lang="zh-TW" altLang="en-US" sz="1200" smtClean="0"/>
                <a:t>符合</a:t>
              </a:r>
              <a:r>
                <a:rPr lang="en-US" altLang="zh-TW" sz="1200" smtClean="0"/>
                <a:t>"</a:t>
              </a:r>
              <a:r>
                <a:rPr lang="zh-TW" altLang="en-US" sz="1200" smtClean="0"/>
                <a:t>操作字元</a:t>
              </a:r>
              <a:r>
                <a:rPr lang="en-US" altLang="zh-TW" sz="1200" smtClean="0"/>
                <a:t>"</a:t>
              </a:r>
              <a:r>
                <a:rPr lang="zh-TW" altLang="en-US" sz="1200" smtClean="0"/>
                <a:t>，並回傳索引值</a:t>
              </a:r>
              <a:endParaRPr lang="en-US" altLang="zh-TW" sz="1200" smtClean="0"/>
            </a:p>
            <a:p>
              <a:pPr marL="228600" indent="-228600"/>
              <a:r>
                <a:rPr lang="zh-TW" altLang="en-US" sz="1200" smtClean="0"/>
                <a:t>這邊是回傳「</a:t>
              </a:r>
              <a:r>
                <a:rPr lang="en-US" altLang="zh-TW" sz="1200" smtClean="0"/>
                <a:t>1</a:t>
              </a:r>
              <a:r>
                <a:rPr lang="zh-TW" altLang="en-US" sz="1200" smtClean="0"/>
                <a:t>」</a:t>
              </a:r>
              <a:endParaRPr lang="en-US" altLang="zh-TW" sz="1200" smtClean="0"/>
            </a:p>
          </p:txBody>
        </p:sp>
        <p:cxnSp>
          <p:nvCxnSpPr>
            <p:cNvPr id="14" name="圖案 38"/>
            <p:cNvCxnSpPr>
              <a:stCxn id="12" idx="2"/>
              <a:endCxn id="13" idx="1"/>
            </p:cNvCxnSpPr>
            <p:nvPr/>
          </p:nvCxnSpPr>
          <p:spPr>
            <a:xfrm rot="16200000" flipH="1">
              <a:off x="3446143" y="2214585"/>
              <a:ext cx="1891675" cy="1368152"/>
            </a:xfrm>
            <a:prstGeom prst="bentConnector2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5364088" y="2708920"/>
              <a:ext cx="792088" cy="144016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5364088" y="1196752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smtClean="0"/>
              <a:t>（接上頁：點擊後觸發此函式）</a:t>
            </a:r>
            <a:endParaRPr lang="zh-TW" altLang="en-US" sz="1200"/>
          </a:p>
        </p:txBody>
      </p:sp>
      <p:sp>
        <p:nvSpPr>
          <p:cNvPr id="20" name="文字方塊 19"/>
          <p:cNvSpPr txBox="1"/>
          <p:nvPr/>
        </p:nvSpPr>
        <p:spPr>
          <a:xfrm>
            <a:off x="7884368" y="220486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smtClean="0"/>
              <a:t>所選的項目</a:t>
            </a:r>
            <a:endParaRPr lang="zh-TW" altLang="en-US" sz="1200" b="1"/>
          </a:p>
        </p:txBody>
      </p:sp>
      <p:grpSp>
        <p:nvGrpSpPr>
          <p:cNvPr id="22" name="群組 21"/>
          <p:cNvGrpSpPr/>
          <p:nvPr/>
        </p:nvGrpSpPr>
        <p:grpSpPr>
          <a:xfrm>
            <a:off x="1547664" y="2060848"/>
            <a:ext cx="4073424" cy="3958699"/>
            <a:chOff x="1547664" y="2060848"/>
            <a:chExt cx="4073424" cy="3958699"/>
          </a:xfrm>
        </p:grpSpPr>
        <p:sp>
          <p:nvSpPr>
            <p:cNvPr id="15" name="矩形 14"/>
            <p:cNvSpPr/>
            <p:nvPr/>
          </p:nvSpPr>
          <p:spPr>
            <a:xfrm>
              <a:off x="1547664" y="2060848"/>
              <a:ext cx="3960440" cy="1872208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619672" y="4077072"/>
              <a:ext cx="4001416" cy="12003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228600" indent="-228600"/>
              <a:r>
                <a:rPr lang="zh-TW" altLang="en-US" sz="1200" smtClean="0"/>
                <a:t>執行迴圈</a:t>
              </a:r>
              <a:endParaRPr lang="en-US" altLang="zh-TW" sz="1200" smtClean="0"/>
            </a:p>
            <a:p>
              <a:pPr marL="228600" indent="-228600"/>
              <a:r>
                <a:rPr lang="zh-TW" altLang="en-US" sz="1200" smtClean="0"/>
                <a:t>如果執行到</a:t>
              </a:r>
              <a:r>
                <a:rPr lang="en-US" altLang="zh-TW" sz="1200" smtClean="0"/>
                <a:t>findIndex</a:t>
              </a:r>
              <a:r>
                <a:rPr lang="zh-TW" altLang="en-US" sz="1200" smtClean="0"/>
                <a:t>找出的索引值</a:t>
              </a:r>
              <a:endParaRPr lang="en-US" altLang="zh-TW" sz="1200" smtClean="0"/>
            </a:p>
            <a:p>
              <a:pPr marL="228600" indent="-228600"/>
              <a:r>
                <a:rPr lang="zh-TW" altLang="en-US" sz="1200" smtClean="0"/>
                <a:t>則</a:t>
              </a:r>
              <a:r>
                <a:rPr lang="en-US" altLang="zh-TW" sz="1200" smtClean="0"/>
                <a:t>filterSortName</a:t>
              </a:r>
              <a:r>
                <a:rPr lang="zh-TW" altLang="en-US" sz="1200" smtClean="0"/>
                <a:t>會等於該索引的</a:t>
              </a:r>
              <a:r>
                <a:rPr lang="en-US" altLang="zh-TW" sz="1200" smtClean="0"/>
                <a:t>label</a:t>
              </a:r>
              <a:r>
                <a:rPr lang="zh-TW" altLang="en-US" sz="1200" smtClean="0"/>
                <a:t>（操作字元）</a:t>
              </a:r>
              <a:endParaRPr lang="en-US" altLang="zh-TW" sz="1200" smtClean="0"/>
            </a:p>
            <a:p>
              <a:pPr marL="228600" indent="-228600"/>
              <a:r>
                <a:rPr lang="en-US" altLang="zh-TW" sz="1200" smtClean="0"/>
                <a:t>	</a:t>
              </a:r>
              <a:r>
                <a:rPr lang="zh-TW" altLang="en-US" sz="1200" smtClean="0"/>
                <a:t>如果該索引的</a:t>
              </a:r>
              <a:r>
                <a:rPr lang="en-US" altLang="zh-TW" sz="1200" smtClean="0"/>
                <a:t>icon</a:t>
              </a:r>
              <a:r>
                <a:rPr lang="zh-TW" altLang="en-US" sz="1200" smtClean="0"/>
                <a:t>是↑，則設定</a:t>
              </a:r>
              <a:r>
                <a:rPr lang="en-US" altLang="zh-TW" sz="1200" smtClean="0"/>
                <a:t>filterSortIcon</a:t>
              </a:r>
              <a:r>
                <a:rPr lang="zh-TW" altLang="en-US" sz="1200" smtClean="0"/>
                <a:t>則變為↓</a:t>
              </a:r>
              <a:endParaRPr lang="en-US" altLang="zh-TW" sz="1200" smtClean="0"/>
            </a:p>
            <a:p>
              <a:pPr marL="228600" indent="-228600"/>
              <a:r>
                <a:rPr lang="en-US" altLang="zh-TW" sz="1200" smtClean="0"/>
                <a:t>	</a:t>
              </a:r>
              <a:r>
                <a:rPr lang="zh-TW" altLang="en-US" sz="1200" smtClean="0"/>
                <a:t>如果不是↑，則改為↑</a:t>
              </a:r>
              <a:endParaRPr lang="en-US" altLang="zh-TW" sz="1200" smtClean="0"/>
            </a:p>
            <a:p>
              <a:pPr marL="228600" indent="-228600"/>
              <a:r>
                <a:rPr lang="zh-TW" altLang="en-US" sz="1200" smtClean="0"/>
                <a:t>如果不等於</a:t>
              </a:r>
              <a:r>
                <a:rPr lang="en-US" altLang="zh-TW" sz="1200" smtClean="0"/>
                <a:t>listIndex</a:t>
              </a:r>
              <a:r>
                <a:rPr lang="zh-TW" altLang="en-US" sz="1200" smtClean="0"/>
                <a:t>，則</a:t>
              </a:r>
              <a:r>
                <a:rPr lang="en-US" altLang="zh-TW" sz="1200" smtClean="0"/>
                <a:t>icon</a:t>
              </a:r>
              <a:r>
                <a:rPr lang="zh-TW" altLang="en-US" sz="1200" smtClean="0"/>
                <a:t>為空</a:t>
              </a:r>
              <a:endParaRPr lang="en-US" altLang="zh-TW" sz="1200" smtClean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619672" y="5373216"/>
              <a:ext cx="2912977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228600" indent="-228600"/>
              <a:r>
                <a:rPr lang="zh-TW" altLang="en-US" sz="1200" smtClean="0"/>
                <a:t>以這邊舉例，當執行到</a:t>
              </a:r>
              <a:r>
                <a:rPr lang="en-US" altLang="zh-TW" sz="1200" smtClean="0"/>
                <a:t>"</a:t>
              </a:r>
              <a:r>
                <a:rPr lang="zh-TW" altLang="en-US" sz="1200" smtClean="0"/>
                <a:t>操作字元</a:t>
              </a:r>
              <a:r>
                <a:rPr lang="en-US" altLang="zh-TW" sz="1200" smtClean="0"/>
                <a:t>"</a:t>
              </a:r>
              <a:r>
                <a:rPr lang="zh-TW" altLang="en-US" sz="1200" smtClean="0"/>
                <a:t>的時候</a:t>
              </a:r>
              <a:endParaRPr lang="en-US" altLang="zh-TW" sz="1200" smtClean="0"/>
            </a:p>
            <a:p>
              <a:pPr marL="228600" indent="-228600"/>
              <a:r>
                <a:rPr lang="zh-TW" altLang="en-US" sz="1200" smtClean="0"/>
                <a:t>原本是</a:t>
              </a:r>
              <a:r>
                <a:rPr lang="zh-TW" altLang="en-US" sz="1200" b="1" smtClean="0"/>
                <a:t>↓操作字元</a:t>
              </a:r>
              <a:endParaRPr lang="en-US" altLang="zh-TW" sz="1200" b="1" smtClean="0"/>
            </a:p>
            <a:p>
              <a:pPr marL="228600" indent="-228600"/>
              <a:r>
                <a:rPr lang="zh-TW" altLang="en-US" sz="1200" smtClean="0"/>
                <a:t>會變成</a:t>
              </a:r>
              <a:r>
                <a:rPr lang="zh-TW" altLang="en-US" sz="1200" b="1" smtClean="0"/>
                <a:t>↑操作字元</a:t>
              </a:r>
              <a:endParaRPr lang="en-US" altLang="zh-TW" sz="1200" b="1" smtClean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1547664" y="4005064"/>
            <a:ext cx="4296092" cy="288032"/>
            <a:chOff x="1547664" y="4005064"/>
            <a:chExt cx="4296092" cy="288032"/>
          </a:xfrm>
        </p:grpSpPr>
        <p:sp>
          <p:nvSpPr>
            <p:cNvPr id="23" name="矩形 22"/>
            <p:cNvSpPr/>
            <p:nvPr/>
          </p:nvSpPr>
          <p:spPr>
            <a:xfrm>
              <a:off x="1547664" y="4149080"/>
              <a:ext cx="2808312" cy="144016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427984" y="4005064"/>
              <a:ext cx="1415772" cy="276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228600" indent="-228600"/>
              <a:r>
                <a:rPr lang="zh-TW" altLang="en-US" sz="1200" smtClean="0"/>
                <a:t>獲取目前的列定義</a:t>
              </a:r>
              <a:endParaRPr lang="en-US" altLang="zh-TW" sz="1200" smtClean="0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547664" y="4149080"/>
            <a:ext cx="5382165" cy="461665"/>
            <a:chOff x="1547664" y="4149080"/>
            <a:chExt cx="5382165" cy="461665"/>
          </a:xfrm>
        </p:grpSpPr>
        <p:sp>
          <p:nvSpPr>
            <p:cNvPr id="26" name="矩形 25"/>
            <p:cNvSpPr/>
            <p:nvPr/>
          </p:nvSpPr>
          <p:spPr>
            <a:xfrm>
              <a:off x="1547664" y="4293096"/>
              <a:ext cx="3240360" cy="144016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860032" y="4149080"/>
              <a:ext cx="2069797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228600" indent="-228600"/>
              <a:r>
                <a:rPr lang="zh-TW" altLang="en-US" sz="1200" smtClean="0"/>
                <a:t>找出</a:t>
              </a:r>
              <a:r>
                <a:rPr lang="en-US" altLang="zh-TW" sz="1200" smtClean="0"/>
                <a:t>sort</a:t>
              </a:r>
              <a:r>
                <a:rPr lang="zh-TW" altLang="en-US" sz="1200" smtClean="0"/>
                <a:t>不等於</a:t>
              </a:r>
              <a:r>
                <a:rPr lang="en-US" altLang="zh-TW" sz="1200" smtClean="0"/>
                <a:t>null</a:t>
              </a:r>
              <a:r>
                <a:rPr lang="zh-TW" altLang="en-US" sz="1200" smtClean="0"/>
                <a:t>的索引值</a:t>
              </a:r>
              <a:endParaRPr lang="en-US" altLang="zh-TW" sz="1200" smtClean="0"/>
            </a:p>
            <a:p>
              <a:pPr marL="228600" indent="-228600"/>
              <a:r>
                <a:rPr lang="zh-TW" altLang="en-US" sz="1200" smtClean="0"/>
                <a:t>這邊是回傳「</a:t>
              </a:r>
              <a:r>
                <a:rPr lang="en-US" altLang="zh-TW" sz="1200" smtClean="0"/>
                <a:t>1</a:t>
              </a:r>
              <a:r>
                <a:rPr lang="zh-TW" altLang="en-US" sz="1200" smtClean="0"/>
                <a:t>」</a:t>
              </a:r>
              <a:endParaRPr lang="en-US" altLang="zh-TW" sz="1200" smtClean="0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1547664" y="5220000"/>
            <a:ext cx="5399926" cy="686889"/>
            <a:chOff x="1547664" y="5220000"/>
            <a:chExt cx="5399926" cy="686889"/>
          </a:xfrm>
        </p:grpSpPr>
        <p:sp>
          <p:nvSpPr>
            <p:cNvPr id="29" name="矩形 28"/>
            <p:cNvSpPr/>
            <p:nvPr/>
          </p:nvSpPr>
          <p:spPr>
            <a:xfrm>
              <a:off x="1547664" y="5220000"/>
              <a:ext cx="4464496" cy="144016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4788024" y="5445224"/>
              <a:ext cx="2159566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228600" indent="-228600"/>
              <a:r>
                <a:rPr lang="zh-TW" altLang="en-US" sz="1200" smtClean="0"/>
                <a:t>找出</a:t>
              </a:r>
              <a:r>
                <a:rPr lang="en-US" altLang="zh-TW" sz="1200" smtClean="0"/>
                <a:t>icon</a:t>
              </a:r>
              <a:r>
                <a:rPr lang="zh-TW" altLang="en-US" sz="1200" smtClean="0"/>
                <a:t>不等於空值的索引值</a:t>
              </a:r>
              <a:endParaRPr lang="en-US" altLang="zh-TW" sz="1200" smtClean="0"/>
            </a:p>
            <a:p>
              <a:pPr marL="228600" indent="-228600"/>
              <a:r>
                <a:rPr lang="zh-TW" altLang="en-US" sz="1200" smtClean="0"/>
                <a:t>這邊是回傳</a:t>
              </a:r>
              <a:r>
                <a:rPr lang="en-US" altLang="zh-TW" sz="1200" smtClean="0"/>
                <a:t>1</a:t>
              </a: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1547664" y="5445224"/>
            <a:ext cx="7219844" cy="1191037"/>
            <a:chOff x="1547664" y="5445224"/>
            <a:chExt cx="7219844" cy="1191037"/>
          </a:xfrm>
        </p:grpSpPr>
        <p:sp>
          <p:nvSpPr>
            <p:cNvPr id="32" name="矩形 31"/>
            <p:cNvSpPr/>
            <p:nvPr/>
          </p:nvSpPr>
          <p:spPr>
            <a:xfrm>
              <a:off x="1547664" y="5445224"/>
              <a:ext cx="2952328" cy="864096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4572000" y="5805264"/>
              <a:ext cx="4195508" cy="8309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228600" indent="-228600"/>
              <a:r>
                <a:rPr lang="zh-TW" altLang="en-US" sz="1200" smtClean="0"/>
                <a:t>當執行到列定義的索引值與</a:t>
              </a:r>
              <a:r>
                <a:rPr lang="en-US" altLang="zh-TW" sz="1200" smtClean="0"/>
                <a:t>gridColumnTilteSortIndex</a:t>
              </a:r>
              <a:r>
                <a:rPr lang="zh-TW" altLang="en-US" sz="1200" smtClean="0"/>
                <a:t>相同時</a:t>
              </a:r>
              <a:endParaRPr lang="en-US" altLang="zh-TW" sz="1200" smtClean="0"/>
            </a:p>
            <a:p>
              <a:pPr marL="228600" indent="-228600"/>
              <a:r>
                <a:rPr lang="zh-TW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（這邊是執行到</a:t>
              </a:r>
              <a:r>
                <a:rPr lang="en-US" altLang="zh-TW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zh-TW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，也就是</a:t>
              </a:r>
              <a:r>
                <a:rPr lang="en-US" altLang="zh-TW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"</a:t>
              </a:r>
              <a:r>
                <a:rPr lang="zh-TW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操作字元</a:t>
              </a:r>
              <a:r>
                <a:rPr lang="en-US" altLang="zh-TW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"</a:t>
              </a:r>
              <a:r>
                <a:rPr lang="zh-TW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）</a:t>
              </a:r>
              <a:endParaRPr lang="en-US" altLang="zh-TW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228600" indent="-228600"/>
              <a:r>
                <a:rPr lang="zh-TW" altLang="en-US" sz="1200" smtClean="0"/>
                <a:t>如果排序為</a:t>
              </a:r>
              <a:r>
                <a:rPr lang="en-US" altLang="zh-TW" sz="1200" smtClean="0"/>
                <a:t>asc</a:t>
              </a:r>
              <a:r>
                <a:rPr lang="zh-TW" altLang="en-US" sz="1200" smtClean="0"/>
                <a:t>就變為</a:t>
              </a:r>
              <a:r>
                <a:rPr lang="en-US" altLang="zh-TW" sz="1200" smtClean="0"/>
                <a:t>desc</a:t>
              </a:r>
              <a:r>
                <a:rPr lang="zh-TW" altLang="en-US" sz="1200" smtClean="0"/>
                <a:t>，反之。</a:t>
              </a:r>
              <a:endParaRPr lang="en-US" altLang="zh-TW" sz="1200" smtClean="0"/>
            </a:p>
            <a:p>
              <a:pPr marL="228600" indent="-228600"/>
              <a:r>
                <a:rPr lang="zh-TW" altLang="en-US" sz="1200" smtClean="0"/>
                <a:t>其他的排序則是</a:t>
              </a:r>
              <a:r>
                <a:rPr lang="en-US" altLang="zh-TW" sz="1200" smtClean="0"/>
                <a:t>null</a:t>
              </a: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547664" y="6176337"/>
            <a:ext cx="5055661" cy="276999"/>
            <a:chOff x="1547664" y="6176337"/>
            <a:chExt cx="5055661" cy="276999"/>
          </a:xfrm>
        </p:grpSpPr>
        <p:sp>
          <p:nvSpPr>
            <p:cNvPr id="35" name="矩形 34"/>
            <p:cNvSpPr/>
            <p:nvPr/>
          </p:nvSpPr>
          <p:spPr>
            <a:xfrm>
              <a:off x="1547664" y="6264000"/>
              <a:ext cx="2952328" cy="144016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4572000" y="6176337"/>
              <a:ext cx="2031325" cy="276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228600" indent="-228600"/>
              <a:r>
                <a:rPr lang="zh-TW" altLang="en-US" sz="1200" smtClean="0"/>
                <a:t>將改完的排序設定給列定義</a:t>
              </a:r>
              <a:endParaRPr lang="en-US" altLang="zh-TW" sz="1200" smtClean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1547664" y="6309320"/>
            <a:ext cx="3032467" cy="276999"/>
            <a:chOff x="1547664" y="6309320"/>
            <a:chExt cx="3032467" cy="276999"/>
          </a:xfrm>
        </p:grpSpPr>
        <p:sp>
          <p:nvSpPr>
            <p:cNvPr id="38" name="矩形 37"/>
            <p:cNvSpPr/>
            <p:nvPr/>
          </p:nvSpPr>
          <p:spPr>
            <a:xfrm>
              <a:off x="1547664" y="6381328"/>
              <a:ext cx="2160240" cy="144016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3779912" y="6309320"/>
              <a:ext cx="800219" cy="276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228600" indent="-228600"/>
              <a:r>
                <a:rPr lang="zh-TW" altLang="en-US" sz="1200" smtClean="0"/>
                <a:t>定位功能</a:t>
              </a:r>
              <a:endParaRPr lang="en-US" altLang="zh-TW" sz="1200" smtClean="0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1547664" y="1844824"/>
            <a:ext cx="6830849" cy="2160240"/>
            <a:chOff x="1547664" y="1844824"/>
            <a:chExt cx="6830849" cy="2160240"/>
          </a:xfrm>
        </p:grpSpPr>
        <p:sp>
          <p:nvSpPr>
            <p:cNvPr id="41" name="矩形 40"/>
            <p:cNvSpPr/>
            <p:nvPr/>
          </p:nvSpPr>
          <p:spPr>
            <a:xfrm>
              <a:off x="1547664" y="1844824"/>
              <a:ext cx="4392488" cy="2160240"/>
            </a:xfrm>
            <a:prstGeom prst="rect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6012160" y="1844824"/>
              <a:ext cx="2366353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228600" indent="-228600"/>
              <a:r>
                <a:rPr lang="zh-TW" altLang="en-US" sz="1200" smtClean="0"/>
                <a:t>選取項目後</a:t>
              </a:r>
              <a:endParaRPr lang="en-US" altLang="zh-TW" sz="1200" smtClean="0"/>
            </a:p>
            <a:p>
              <a:pPr marL="228600" indent="-228600"/>
              <a:r>
                <a:rPr lang="zh-TW" altLang="en-US" sz="1200" smtClean="0"/>
                <a:t>如果原本的項目為</a:t>
              </a:r>
              <a:r>
                <a:rPr lang="zh-TW" altLang="en-US" sz="1200" b="1" smtClean="0">
                  <a:solidFill>
                    <a:schemeClr val="accent3">
                      <a:lumMod val="75000"/>
                    </a:schemeClr>
                  </a:solidFill>
                </a:rPr>
                <a:t>↑ 操作字元</a:t>
              </a:r>
              <a:endParaRPr lang="en-US" altLang="zh-TW" sz="1200" b="1" smtClean="0">
                <a:solidFill>
                  <a:schemeClr val="accent3">
                    <a:lumMod val="75000"/>
                  </a:schemeClr>
                </a:solidFill>
              </a:endParaRPr>
            </a:p>
            <a:p>
              <a:pPr marL="228600" indent="-228600"/>
              <a:r>
                <a:rPr lang="zh-TW" altLang="en-US" sz="1200" smtClean="0"/>
                <a:t>　　　　　則改為</a:t>
              </a:r>
              <a:r>
                <a:rPr lang="zh-TW" altLang="en-US" sz="1200" b="1" smtClean="0">
                  <a:solidFill>
                    <a:schemeClr val="accent3">
                      <a:lumMod val="75000"/>
                    </a:schemeClr>
                  </a:solidFill>
                </a:rPr>
                <a:t>↓操作字元</a:t>
              </a:r>
              <a:endParaRPr lang="en-US" altLang="zh-TW" sz="1200" b="1" smtClean="0">
                <a:solidFill>
                  <a:schemeClr val="accent3">
                    <a:lumMod val="75000"/>
                  </a:schemeClr>
                </a:solidFill>
              </a:endParaRPr>
            </a:p>
            <a:p>
              <a:pPr marL="228600" indent="-228600"/>
              <a:r>
                <a:rPr lang="zh-TW" altLang="en-US" sz="1200" smtClean="0"/>
                <a:t>如果原本是</a:t>
              </a:r>
              <a:r>
                <a:rPr lang="zh-TW" altLang="en-US" sz="1200" b="1" smtClean="0">
                  <a:solidFill>
                    <a:schemeClr val="accent3">
                      <a:lumMod val="75000"/>
                    </a:schemeClr>
                  </a:solidFill>
                </a:rPr>
                <a:t>↓操作字元</a:t>
              </a:r>
              <a:r>
                <a:rPr lang="zh-TW" altLang="en-US" sz="1200" smtClean="0"/>
                <a:t>或</a:t>
              </a:r>
              <a:r>
                <a:rPr lang="zh-TW" altLang="en-US" sz="1200" b="1" smtClean="0">
                  <a:solidFill>
                    <a:schemeClr val="accent2">
                      <a:lumMod val="50000"/>
                    </a:schemeClr>
                  </a:solidFill>
                </a:rPr>
                <a:t>狀態</a:t>
              </a:r>
              <a:endParaRPr lang="en-US" altLang="zh-TW" sz="1200" b="1" smtClean="0">
                <a:solidFill>
                  <a:schemeClr val="accent2">
                    <a:lumMod val="50000"/>
                  </a:schemeClr>
                </a:solidFill>
              </a:endParaRPr>
            </a:p>
            <a:p>
              <a:pPr marL="228600" indent="-228600"/>
              <a:r>
                <a:rPr lang="zh-TW" altLang="en-US" sz="1200" smtClean="0"/>
                <a:t>　　則改為</a:t>
              </a:r>
              <a:r>
                <a:rPr lang="zh-TW" altLang="en-US" sz="1200" b="1" smtClean="0">
                  <a:solidFill>
                    <a:schemeClr val="accent3">
                      <a:lumMod val="75000"/>
                    </a:schemeClr>
                  </a:solidFill>
                </a:rPr>
                <a:t>↑操作字元</a:t>
              </a:r>
              <a:r>
                <a:rPr lang="zh-TW" altLang="en-US" sz="1200" smtClean="0"/>
                <a:t>或</a:t>
              </a:r>
              <a:r>
                <a:rPr lang="zh-TW" altLang="en-US" sz="1200" b="1" smtClean="0">
                  <a:solidFill>
                    <a:schemeClr val="accent2">
                      <a:lumMod val="50000"/>
                    </a:schemeClr>
                  </a:solidFill>
                </a:rPr>
                <a:t>↑</a:t>
              </a:r>
              <a:r>
                <a:rPr lang="en-US" altLang="zh-TW" sz="1200" b="1" smtClean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lang="zh-TW" altLang="en-US" sz="1200" b="1" smtClean="0">
                  <a:solidFill>
                    <a:schemeClr val="accent2">
                      <a:lumMod val="50000"/>
                    </a:schemeClr>
                  </a:solidFill>
                </a:rPr>
                <a:t>狀態</a:t>
              </a:r>
              <a:endParaRPr lang="en-US" altLang="zh-TW" sz="1200" b="1" smtClean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1547664" y="4077072"/>
            <a:ext cx="6188045" cy="2448272"/>
            <a:chOff x="1547664" y="4077072"/>
            <a:chExt cx="6188045" cy="2448272"/>
          </a:xfrm>
        </p:grpSpPr>
        <p:sp>
          <p:nvSpPr>
            <p:cNvPr id="43" name="矩形 42"/>
            <p:cNvSpPr/>
            <p:nvPr/>
          </p:nvSpPr>
          <p:spPr>
            <a:xfrm>
              <a:off x="1547664" y="4077072"/>
              <a:ext cx="4392488" cy="2448272"/>
            </a:xfrm>
            <a:prstGeom prst="rect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6012160" y="4077072"/>
              <a:ext cx="1723549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228600" indent="-228600"/>
              <a:r>
                <a:rPr lang="zh-TW" altLang="en-US" sz="1200" smtClean="0"/>
                <a:t>取得列定義並更新排序</a:t>
              </a:r>
              <a:endParaRPr lang="en-US" altLang="zh-TW" sz="1200" smtClean="0"/>
            </a:p>
            <a:p>
              <a:pPr marL="228600" indent="-228600"/>
              <a:r>
                <a:rPr lang="zh-TW" altLang="en-US" sz="1200" smtClean="0"/>
                <a:t>設定列定義的排序</a:t>
              </a:r>
              <a:endParaRPr lang="en-US" altLang="zh-TW" sz="120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新版</a:t>
            </a:r>
            <a:r>
              <a:rPr lang="en-US" altLang="zh-TW" smtClean="0"/>
              <a:t>ERP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smtClean="0"/>
              <a:t>Query</a:t>
            </a:r>
            <a:r>
              <a:rPr lang="zh-TW" altLang="en-US" smtClean="0"/>
              <a:t>頁面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點擊觸發事件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b="1" smtClean="0">
                <a:solidFill>
                  <a:schemeClr val="accent3">
                    <a:lumMod val="75000"/>
                  </a:schemeClr>
                </a:solidFill>
              </a:rPr>
              <a:t>toNew()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點擊觸發事件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b="1" smtClean="0">
                <a:solidFill>
                  <a:schemeClr val="accent3">
                    <a:lumMod val="75000"/>
                  </a:schemeClr>
                </a:solidFill>
              </a:rPr>
              <a:t>toEdit($event)</a:t>
            </a:r>
          </a:p>
          <a:p>
            <a:endParaRPr lang="en-US" altLang="zh-TW" smtClean="0"/>
          </a:p>
          <a:p>
            <a:endParaRPr lang="en-US" altLang="zh-TW" sz="2400" smtClean="0"/>
          </a:p>
          <a:p>
            <a:r>
              <a:rPr lang="zh-TW" altLang="en-US" smtClean="0"/>
              <a:t>點擊觸發事件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b="1" smtClean="0">
                <a:solidFill>
                  <a:schemeClr val="accent3">
                    <a:lumMod val="75000"/>
                  </a:schemeClr>
                </a:solidFill>
              </a:rPr>
              <a:t>toExit()</a:t>
            </a:r>
            <a:endParaRPr lang="zh-TW" altLang="en-US" b="1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556792"/>
            <a:ext cx="7416824" cy="49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1619672" y="2420888"/>
            <a:ext cx="34563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200" smtClean="0"/>
              <a:t>導航到</a:t>
            </a:r>
            <a:r>
              <a:rPr lang="en-US" altLang="zh-TW" sz="1200" smtClean="0"/>
              <a:t>yum/action/null</a:t>
            </a:r>
            <a:r>
              <a:rPr lang="zh-TW" altLang="en-US" sz="1200" smtClean="0"/>
              <a:t>，並加入參數</a:t>
            </a:r>
            <a:r>
              <a:rPr lang="en-US" altLang="zh-TW" sz="1200" smtClean="0"/>
              <a:t>amb</a:t>
            </a:r>
            <a:r>
              <a:rPr lang="zh-TW" altLang="en-US" sz="1200" smtClean="0"/>
              <a:t>與</a:t>
            </a:r>
            <a:r>
              <a:rPr lang="en-US" altLang="zh-TW" sz="1200" smtClean="0"/>
              <a:t>time</a:t>
            </a:r>
          </a:p>
          <a:p>
            <a:r>
              <a:rPr lang="zh-TW" altLang="en-US" sz="1200" smtClean="0"/>
              <a:t>將參數傳給</a:t>
            </a:r>
            <a:r>
              <a:rPr lang="en-US" altLang="zh-TW" sz="1200" smtClean="0"/>
              <a:t>actionentity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3" y="2132856"/>
            <a:ext cx="3133334" cy="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132856"/>
            <a:ext cx="3881327" cy="1255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3861048"/>
            <a:ext cx="7416000" cy="44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4365104"/>
            <a:ext cx="3846667" cy="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19672" y="5013176"/>
            <a:ext cx="2694095" cy="44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新版</a:t>
            </a:r>
            <a:r>
              <a:rPr lang="en-US" altLang="zh-TW" smtClean="0"/>
              <a:t>ERP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smtClean="0"/>
              <a:t>Query</a:t>
            </a:r>
            <a:r>
              <a:rPr lang="zh-TW" altLang="en-US" smtClean="0"/>
              <a:t>頁面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點擊觸發事件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b="1" smtClean="0">
                <a:solidFill>
                  <a:schemeClr val="accent3">
                    <a:lumMod val="75000"/>
                  </a:schemeClr>
                </a:solidFill>
              </a:rPr>
              <a:t>export()</a:t>
            </a:r>
          </a:p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556792"/>
            <a:ext cx="6408712" cy="1687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1619672" y="3573016"/>
            <a:ext cx="662473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smtClean="0"/>
              <a:t>toNew</a:t>
            </a:r>
            <a:r>
              <a:rPr lang="zh-TW" altLang="en-US" sz="1200" smtClean="0"/>
              <a:t>、</a:t>
            </a:r>
            <a:r>
              <a:rPr lang="en-US" altLang="zh-TW" sz="1200" smtClean="0"/>
              <a:t>toEdit</a:t>
            </a:r>
            <a:r>
              <a:rPr lang="zh-TW" altLang="en-US" sz="1200" smtClean="0"/>
              <a:t>補充：</a:t>
            </a:r>
            <a:r>
              <a:rPr lang="en-US" altLang="zh-TW" sz="1200" smtClean="0"/>
              <a:t>				</a:t>
            </a:r>
            <a:r>
              <a:rPr lang="zh-TW" altLang="en-US" sz="1200" smtClean="0"/>
              <a:t>（</a:t>
            </a:r>
            <a:r>
              <a:rPr lang="zh-TW" altLang="en-US" sz="1200" smtClean="0">
                <a:hlinkClick r:id="rId3"/>
              </a:rPr>
              <a:t>資料來源</a:t>
            </a:r>
            <a:r>
              <a:rPr lang="en-US" altLang="zh-TW" sz="1200" smtClean="0"/>
              <a:t>(1)</a:t>
            </a:r>
            <a:r>
              <a:rPr lang="zh-TW" altLang="en-US" sz="1200" smtClean="0"/>
              <a:t>、</a:t>
            </a:r>
            <a:r>
              <a:rPr lang="zh-TW" altLang="en-US" sz="1200" smtClean="0">
                <a:hlinkClick r:id="rId4"/>
              </a:rPr>
              <a:t>資料來源</a:t>
            </a:r>
            <a:r>
              <a:rPr lang="en-US" altLang="zh-TW" sz="1200" smtClean="0"/>
              <a:t>(2)</a:t>
            </a:r>
            <a:r>
              <a:rPr lang="zh-TW" altLang="en-US" sz="1200" smtClean="0"/>
              <a:t>）</a:t>
            </a:r>
            <a:endParaRPr lang="en-US" altLang="zh-TW" sz="1200" smtClean="0"/>
          </a:p>
          <a:p>
            <a:r>
              <a:rPr lang="en-US" altLang="zh-TW" sz="1200" b="1" smtClean="0"/>
              <a:t>router.navigate() </a:t>
            </a:r>
            <a:r>
              <a:rPr lang="zh-TW" altLang="en-US" sz="1200" b="1" smtClean="0"/>
              <a:t>方法</a:t>
            </a:r>
            <a:r>
              <a:rPr lang="zh-TW" altLang="en-US" sz="1200" smtClean="0"/>
              <a:t>基於一系列輸入參數，產生一個新的 </a:t>
            </a:r>
            <a:r>
              <a:rPr lang="en-US" altLang="zh-TW" sz="1200" smtClean="0"/>
              <a:t>URL </a:t>
            </a:r>
            <a:r>
              <a:rPr lang="zh-TW" altLang="en-US" sz="1200" smtClean="0"/>
              <a:t>地址。</a:t>
            </a:r>
            <a:endParaRPr lang="en-US" altLang="zh-TW" sz="1200" smtClean="0"/>
          </a:p>
          <a:p>
            <a:r>
              <a:rPr lang="zh-TW" altLang="en-US" sz="1200" smtClean="0"/>
              <a:t>在</a:t>
            </a:r>
            <a:r>
              <a:rPr lang="en-US" altLang="zh-TW" sz="1200" smtClean="0"/>
              <a:t>ts</a:t>
            </a:r>
            <a:r>
              <a:rPr lang="zh-TW" altLang="en-US" sz="1200" smtClean="0"/>
              <a:t>中用 </a:t>
            </a:r>
            <a:r>
              <a:rPr lang="en-US" altLang="zh-TW" sz="1200" b="1" smtClean="0"/>
              <a:t>Router.navigate </a:t>
            </a:r>
            <a:r>
              <a:rPr lang="zh-TW" altLang="en-US" sz="1200" b="1" smtClean="0"/>
              <a:t>方法</a:t>
            </a:r>
            <a:r>
              <a:rPr lang="zh-TW" altLang="en-US" sz="1200" smtClean="0"/>
              <a:t>配合 </a:t>
            </a:r>
            <a:r>
              <a:rPr lang="en-US" altLang="zh-TW" sz="1200" smtClean="0"/>
              <a:t>NavigationExtras </a:t>
            </a:r>
            <a:r>
              <a:rPr lang="zh-TW" altLang="en-US" sz="1200" smtClean="0"/>
              <a:t>中的 </a:t>
            </a:r>
            <a:r>
              <a:rPr lang="en-US" altLang="zh-TW" sz="1200" b="1" smtClean="0"/>
              <a:t>relativeTo </a:t>
            </a:r>
            <a:r>
              <a:rPr lang="zh-TW" altLang="en-US" sz="1200" b="1" smtClean="0"/>
              <a:t>屬性</a:t>
            </a:r>
            <a:r>
              <a:rPr lang="zh-TW" altLang="en-US" sz="1200" smtClean="0"/>
              <a:t>來指定相對路由。</a:t>
            </a:r>
          </a:p>
          <a:p>
            <a:r>
              <a:rPr lang="zh-TW" altLang="en-US" sz="1200" smtClean="0"/>
              <a:t>我們必須提供當前的 </a:t>
            </a:r>
            <a:r>
              <a:rPr lang="en-US" altLang="zh-TW" sz="1200" b="1" smtClean="0"/>
              <a:t>ActivatedRoute</a:t>
            </a:r>
            <a:r>
              <a:rPr lang="en-US" altLang="zh-TW" sz="1200" smtClean="0"/>
              <a:t> </a:t>
            </a:r>
            <a:r>
              <a:rPr lang="zh-TW" altLang="en-US" sz="1200" smtClean="0"/>
              <a:t>，來讓路由器知道我們現在位於路由樹中的什麼位置。</a:t>
            </a:r>
            <a:endParaRPr lang="en-US" altLang="zh-TW" sz="120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4437112"/>
            <a:ext cx="6149875" cy="156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新版</a:t>
            </a:r>
            <a:r>
              <a:rPr lang="en-US" altLang="zh-TW" smtClean="0"/>
              <a:t>ERP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smtClean="0"/>
              <a:t>Query</a:t>
            </a:r>
            <a:r>
              <a:rPr lang="zh-TW" altLang="en-US" smtClean="0"/>
              <a:t>頁面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點擊觸發事件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b="1" smtClean="0">
                <a:solidFill>
                  <a:schemeClr val="accent3">
                    <a:lumMod val="75000"/>
                  </a:schemeClr>
                </a:solidFill>
              </a:rPr>
              <a:t>gridSort($event)</a:t>
            </a:r>
          </a:p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556792"/>
            <a:ext cx="608653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群組 4"/>
          <p:cNvGrpSpPr/>
          <p:nvPr/>
        </p:nvGrpSpPr>
        <p:grpSpPr>
          <a:xfrm>
            <a:off x="1763688" y="1700808"/>
            <a:ext cx="6184126" cy="461665"/>
            <a:chOff x="1763688" y="1700808"/>
            <a:chExt cx="6184126" cy="461665"/>
          </a:xfrm>
        </p:grpSpPr>
        <p:sp>
          <p:nvSpPr>
            <p:cNvPr id="6" name="矩形 5"/>
            <p:cNvSpPr/>
            <p:nvPr/>
          </p:nvSpPr>
          <p:spPr>
            <a:xfrm>
              <a:off x="1763688" y="1700808"/>
              <a:ext cx="3888432" cy="288032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724128" y="1700808"/>
              <a:ext cx="2223686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228600" indent="-228600"/>
              <a:r>
                <a:rPr lang="zh-TW" altLang="en-US" sz="1200" smtClean="0"/>
                <a:t>取得列定義</a:t>
              </a:r>
              <a:endParaRPr lang="en-US" altLang="zh-TW" sz="1200" smtClean="0"/>
            </a:p>
            <a:p>
              <a:pPr marL="228600" indent="-228600"/>
              <a:r>
                <a:rPr lang="zh-TW" altLang="en-US" sz="1200" smtClean="0"/>
                <a:t>並找出</a:t>
              </a:r>
              <a:r>
                <a:rPr lang="en-US" altLang="zh-TW" sz="1200" smtClean="0"/>
                <a:t>sort</a:t>
              </a:r>
              <a:r>
                <a:rPr lang="zh-TW" altLang="en-US" sz="1200" smtClean="0"/>
                <a:t>不等於</a:t>
              </a:r>
              <a:r>
                <a:rPr lang="en-US" altLang="zh-TW" sz="1200" smtClean="0"/>
                <a:t>null</a:t>
              </a:r>
              <a:r>
                <a:rPr lang="zh-TW" altLang="en-US" sz="1200" smtClean="0"/>
                <a:t>的索引值</a:t>
              </a:r>
              <a:endParaRPr lang="en-US" altLang="zh-TW" sz="1200" smtClean="0"/>
            </a:p>
          </p:txBody>
        </p:sp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908720"/>
            <a:ext cx="2376264" cy="540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群組 26"/>
          <p:cNvGrpSpPr/>
          <p:nvPr/>
        </p:nvGrpSpPr>
        <p:grpSpPr>
          <a:xfrm>
            <a:off x="1691680" y="1196752"/>
            <a:ext cx="6639545" cy="3096344"/>
            <a:chOff x="1691680" y="1196752"/>
            <a:chExt cx="6639545" cy="3096344"/>
          </a:xfrm>
        </p:grpSpPr>
        <p:sp>
          <p:nvSpPr>
            <p:cNvPr id="9" name="文字方塊 8"/>
            <p:cNvSpPr txBox="1"/>
            <p:nvPr/>
          </p:nvSpPr>
          <p:spPr>
            <a:xfrm>
              <a:off x="3923928" y="2780928"/>
              <a:ext cx="4407297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228600" indent="-228600"/>
              <a:r>
                <a:rPr lang="zh-TW" altLang="en-US" sz="1200" smtClean="0"/>
                <a:t>如果</a:t>
              </a:r>
              <a:r>
                <a:rPr lang="en-US" altLang="zh-TW" sz="1200" smtClean="0"/>
                <a:t>columnState[Index]</a:t>
              </a:r>
              <a:r>
                <a:rPr lang="zh-TW" altLang="en-US" sz="1200" b="1" smtClean="0"/>
                <a:t>不是</a:t>
              </a:r>
              <a:r>
                <a:rPr lang="zh-TW" altLang="en-US" sz="1200" smtClean="0"/>
                <a:t>未定義的</a:t>
              </a:r>
              <a:endParaRPr lang="en-US" altLang="zh-TW" sz="1200" smtClean="0"/>
            </a:p>
            <a:p>
              <a:pPr marL="228600" indent="-228600"/>
              <a:r>
                <a:rPr lang="zh-TW" altLang="en-US" sz="1200" smtClean="0"/>
                <a:t>找出</a:t>
              </a:r>
              <a:r>
                <a:rPr lang="en-US" altLang="zh-TW" sz="1200" smtClean="0"/>
                <a:t>queryFilterBtns.label = columnState.headerName</a:t>
              </a:r>
              <a:r>
                <a:rPr lang="zh-TW" altLang="en-US" sz="1200" smtClean="0"/>
                <a:t>的索引值</a:t>
              </a:r>
              <a:endParaRPr lang="en-US" altLang="zh-TW" sz="1200" smtClean="0"/>
            </a:p>
            <a:p>
              <a:pPr marL="228600" indent="-228600"/>
              <a:r>
                <a:rPr lang="zh-TW" altLang="en-US" sz="1200" smtClean="0"/>
                <a:t>並且將</a:t>
              </a:r>
              <a:r>
                <a:rPr lang="en-US" altLang="zh-TW" sz="1200" smtClean="0"/>
                <a:t>queryFilterBtns.label</a:t>
              </a:r>
              <a:r>
                <a:rPr lang="zh-TW" altLang="en-US" sz="1200" smtClean="0"/>
                <a:t>賦值給</a:t>
              </a:r>
              <a:r>
                <a:rPr lang="en-US" altLang="zh-TW" sz="1200" smtClean="0"/>
                <a:t>filterSortName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691680" y="3501008"/>
              <a:ext cx="5976664" cy="792088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660232" y="1196752"/>
              <a:ext cx="720080" cy="216024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圖案 38"/>
            <p:cNvCxnSpPr>
              <a:stCxn id="9" idx="3"/>
            </p:cNvCxnSpPr>
            <p:nvPr/>
          </p:nvCxnSpPr>
          <p:spPr>
            <a:xfrm flipH="1" flipV="1">
              <a:off x="7020272" y="1412776"/>
              <a:ext cx="1310953" cy="1691318"/>
            </a:xfrm>
            <a:prstGeom prst="bentConnector4">
              <a:avLst>
                <a:gd name="adj1" fmla="val -17438"/>
                <a:gd name="adj2" fmla="val 59554"/>
              </a:avLst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群組 32"/>
          <p:cNvGrpSpPr/>
          <p:nvPr/>
        </p:nvGrpSpPr>
        <p:grpSpPr>
          <a:xfrm>
            <a:off x="1835696" y="1196752"/>
            <a:ext cx="7121059" cy="3927341"/>
            <a:chOff x="1835696" y="1196752"/>
            <a:chExt cx="7121059" cy="3927341"/>
          </a:xfrm>
        </p:grpSpPr>
        <p:sp>
          <p:nvSpPr>
            <p:cNvPr id="11" name="矩形 10"/>
            <p:cNvSpPr/>
            <p:nvPr/>
          </p:nvSpPr>
          <p:spPr>
            <a:xfrm>
              <a:off x="1835696" y="4293096"/>
              <a:ext cx="4536504" cy="720080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444208" y="4293096"/>
              <a:ext cx="2512547" cy="8309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228600" indent="-228600"/>
              <a:r>
                <a:rPr lang="zh-TW" altLang="en-US" sz="1200" smtClean="0"/>
                <a:t>如果</a:t>
              </a:r>
              <a:r>
                <a:rPr lang="en-US" altLang="zh-TW" sz="1200" smtClean="0"/>
                <a:t>columnState.sort</a:t>
              </a:r>
              <a:r>
                <a:rPr lang="zh-TW" altLang="en-US" sz="1200" smtClean="0"/>
                <a:t>是</a:t>
              </a:r>
              <a:r>
                <a:rPr lang="en-US" altLang="zh-TW" sz="1200" smtClean="0"/>
                <a:t>asc</a:t>
              </a:r>
            </a:p>
            <a:p>
              <a:pPr marL="228600" indent="-228600"/>
              <a:r>
                <a:rPr lang="zh-TW" altLang="en-US" sz="1200" smtClean="0"/>
                <a:t>則將</a:t>
              </a:r>
              <a:r>
                <a:rPr lang="en-US" altLang="zh-TW" sz="1200" smtClean="0"/>
                <a:t>queryFilterBtns</a:t>
              </a:r>
              <a:r>
                <a:rPr lang="zh-TW" altLang="en-US" sz="1200" smtClean="0"/>
                <a:t>、</a:t>
              </a:r>
              <a:r>
                <a:rPr lang="en-US" altLang="zh-TW" sz="1200" smtClean="0"/>
                <a:t>filterSortIcon</a:t>
              </a:r>
            </a:p>
            <a:p>
              <a:pPr marL="228600" indent="-228600"/>
              <a:r>
                <a:rPr lang="zh-TW" altLang="en-US" sz="1200" smtClean="0"/>
                <a:t>都改為↑</a:t>
              </a:r>
              <a:endParaRPr lang="en-US" altLang="zh-TW" sz="1200" smtClean="0"/>
            </a:p>
            <a:p>
              <a:pPr marL="228600" indent="-228600"/>
              <a:r>
                <a:rPr lang="zh-TW" altLang="en-US" sz="1200" smtClean="0"/>
                <a:t>如果是</a:t>
              </a:r>
              <a:r>
                <a:rPr lang="en-US" altLang="zh-TW" sz="1200" smtClean="0"/>
                <a:t>desc</a:t>
              </a:r>
              <a:r>
                <a:rPr lang="zh-TW" altLang="en-US" sz="1200" smtClean="0"/>
                <a:t>，則改為↓</a:t>
              </a:r>
              <a:endParaRPr lang="en-US" altLang="zh-TW" sz="1200" smtClean="0"/>
            </a:p>
          </p:txBody>
        </p:sp>
        <p:cxnSp>
          <p:nvCxnSpPr>
            <p:cNvPr id="28" name="圖案 38"/>
            <p:cNvCxnSpPr>
              <a:stCxn id="12" idx="3"/>
              <a:endCxn id="29" idx="2"/>
            </p:cNvCxnSpPr>
            <p:nvPr/>
          </p:nvCxnSpPr>
          <p:spPr>
            <a:xfrm flipH="1" flipV="1">
              <a:off x="6552220" y="1412776"/>
              <a:ext cx="2404535" cy="3295819"/>
            </a:xfrm>
            <a:prstGeom prst="bentConnector4">
              <a:avLst>
                <a:gd name="adj1" fmla="val -3565"/>
                <a:gd name="adj2" fmla="val 56303"/>
              </a:avLst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6444208" y="1196752"/>
              <a:ext cx="216024" cy="216024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5580112" y="1052736"/>
            <a:ext cx="2376264" cy="46166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200" smtClean="0"/>
              <a:t>點擊</a:t>
            </a:r>
            <a:r>
              <a:rPr lang="en-US" altLang="zh-TW" sz="1200" smtClean="0"/>
              <a:t>grid</a:t>
            </a:r>
            <a:r>
              <a:rPr lang="zh-TW" altLang="en-US" sz="1200" smtClean="0"/>
              <a:t>的標題後會切換排序</a:t>
            </a:r>
            <a:endParaRPr lang="en-US" altLang="zh-TW" sz="1200" smtClean="0"/>
          </a:p>
          <a:p>
            <a:r>
              <a:rPr lang="zh-TW" altLang="en-US" sz="1200" smtClean="0"/>
              <a:t>將切換後的狀態同步到上方選項</a:t>
            </a:r>
            <a:endParaRPr lang="en-US" altLang="zh-TW" sz="1200" smtClean="0"/>
          </a:p>
        </p:txBody>
      </p:sp>
      <p:grpSp>
        <p:nvGrpSpPr>
          <p:cNvPr id="38" name="群組 37"/>
          <p:cNvGrpSpPr/>
          <p:nvPr/>
        </p:nvGrpSpPr>
        <p:grpSpPr>
          <a:xfrm>
            <a:off x="107504" y="3789040"/>
            <a:ext cx="2165474" cy="2952328"/>
            <a:chOff x="1907704" y="3140968"/>
            <a:chExt cx="2165474" cy="2952328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07704" y="3140968"/>
              <a:ext cx="2165474" cy="2952328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  <p:sp>
          <p:nvSpPr>
            <p:cNvPr id="37" name="文字方塊 36"/>
            <p:cNvSpPr txBox="1"/>
            <p:nvPr/>
          </p:nvSpPr>
          <p:spPr>
            <a:xfrm>
              <a:off x="2987824" y="3140968"/>
              <a:ext cx="1080120" cy="461665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b="1" smtClean="0"/>
                <a:t>列定義</a:t>
              </a:r>
              <a:endParaRPr lang="en-US" altLang="zh-TW" sz="1200" b="1" smtClean="0"/>
            </a:p>
            <a:p>
              <a:r>
                <a:rPr lang="en-US" altLang="zh-TW" sz="1200" b="1" smtClean="0"/>
                <a:t>columnState</a:t>
              </a: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2411760" y="6093296"/>
            <a:ext cx="3486667" cy="660000"/>
            <a:chOff x="2411760" y="6021288"/>
            <a:chExt cx="3486667" cy="660000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11760" y="6021288"/>
              <a:ext cx="3486667" cy="660000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  <p:sp>
          <p:nvSpPr>
            <p:cNvPr id="40" name="文字方塊 39"/>
            <p:cNvSpPr txBox="1"/>
            <p:nvPr/>
          </p:nvSpPr>
          <p:spPr>
            <a:xfrm>
              <a:off x="4499992" y="6021288"/>
              <a:ext cx="1368152" cy="461665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b="1" smtClean="0"/>
                <a:t>下拉式選單選項</a:t>
              </a:r>
              <a:endParaRPr lang="en-US" altLang="zh-TW" sz="1200" b="1" smtClean="0"/>
            </a:p>
            <a:p>
              <a:r>
                <a:rPr lang="en-US" altLang="zh-TW" sz="1200" b="1" smtClean="0"/>
                <a:t>queryFilterBtns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Entity</a:t>
            </a:r>
            <a:r>
              <a:rPr lang="zh-TW" altLang="en-US" smtClean="0"/>
              <a:t>頁面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新版</a:t>
            </a:r>
            <a:r>
              <a:rPr lang="en-US" altLang="zh-TW" smtClean="0"/>
              <a:t>ERP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smtClean="0"/>
              <a:t>Entity</a:t>
            </a:r>
            <a:r>
              <a:rPr lang="zh-TW" altLang="en-US" smtClean="0"/>
              <a:t>頁面</a:t>
            </a:r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1547664" y="1052736"/>
            <a:ext cx="2160240" cy="7200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mtClean="0"/>
              <a:t>接收</a:t>
            </a:r>
            <a:r>
              <a:rPr lang="en-US" altLang="zh-TW" sz="1400" smtClean="0"/>
              <a:t>Query</a:t>
            </a:r>
            <a:r>
              <a:rPr lang="zh-TW" altLang="en-US" sz="1400" smtClean="0"/>
              <a:t>傳送的參數</a:t>
            </a:r>
            <a:endParaRPr lang="en-US" altLang="zh-TW" sz="1400" smtClean="0"/>
          </a:p>
          <a:p>
            <a:pPr algn="ctr"/>
            <a:r>
              <a:rPr lang="en-US" altLang="zh-TW" sz="1400" smtClean="0">
                <a:latin typeface="Consolas" pitchFamily="49" charset="0"/>
              </a:rPr>
              <a:t>pk</a:t>
            </a:r>
            <a:r>
              <a:rPr lang="zh-TW" altLang="en-US" sz="1400" smtClean="0">
                <a:latin typeface="Consolas" pitchFamily="49" charset="0"/>
              </a:rPr>
              <a:t>、</a:t>
            </a:r>
            <a:r>
              <a:rPr lang="en-US" altLang="zh-TW" sz="1400" smtClean="0">
                <a:latin typeface="Consolas" pitchFamily="49" charset="0"/>
              </a:rPr>
              <a:t>amb</a:t>
            </a:r>
            <a:r>
              <a:rPr lang="zh-TW" altLang="en-US" sz="1400" smtClean="0">
                <a:latin typeface="Consolas" pitchFamily="49" charset="0"/>
              </a:rPr>
              <a:t>、</a:t>
            </a:r>
            <a:r>
              <a:rPr lang="en-US" altLang="zh-TW" sz="1400" smtClean="0">
                <a:latin typeface="Consolas" pitchFamily="49" charset="0"/>
              </a:rPr>
              <a:t>time</a:t>
            </a:r>
            <a:endParaRPr lang="zh-TW" altLang="en-US" sz="1400">
              <a:latin typeface="Consolas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4067944" y="1052736"/>
            <a:ext cx="1512168" cy="720080"/>
          </a:xfrm>
          <a:prstGeom prst="roundRect">
            <a:avLst/>
          </a:prstGeom>
          <a:solidFill>
            <a:srgbClr val="55B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【</a:t>
            </a:r>
            <a:r>
              <a:rPr lang="zh-TW" altLang="en-US" sz="1400" smtClean="0"/>
              <a:t>新增</a:t>
            </a:r>
            <a:r>
              <a:rPr lang="en-US" altLang="zh-TW" sz="1400" smtClean="0"/>
              <a:t>】</a:t>
            </a:r>
          </a:p>
          <a:p>
            <a:pPr algn="ctr"/>
            <a:r>
              <a:rPr lang="zh-TW" altLang="en-US" sz="1400" smtClean="0"/>
              <a:t>走</a:t>
            </a:r>
            <a:r>
              <a:rPr lang="en-US" altLang="zh-TW" sz="1400" smtClean="0"/>
              <a:t>createEntity()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4067944" y="1916832"/>
            <a:ext cx="1512168" cy="720080"/>
          </a:xfrm>
          <a:prstGeom prst="roundRect">
            <a:avLst/>
          </a:prstGeom>
          <a:solidFill>
            <a:srgbClr val="55B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【</a:t>
            </a:r>
            <a:r>
              <a:rPr lang="zh-TW" altLang="en-US" sz="1400" smtClean="0"/>
              <a:t>檢視</a:t>
            </a:r>
            <a:r>
              <a:rPr lang="en-US" altLang="zh-TW" sz="1400" smtClean="0"/>
              <a:t>】</a:t>
            </a:r>
          </a:p>
          <a:p>
            <a:pPr algn="ctr"/>
            <a:r>
              <a:rPr lang="zh-TW" altLang="en-US" sz="1400" smtClean="0"/>
              <a:t>走</a:t>
            </a:r>
            <a:r>
              <a:rPr lang="en-US" altLang="zh-TW" sz="1400" smtClean="0"/>
              <a:t>loadEntity()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5796136" y="2132856"/>
            <a:ext cx="2952328" cy="360040"/>
          </a:xfrm>
          <a:prstGeom prst="roundRect">
            <a:avLst/>
          </a:prstGeom>
          <a:solidFill>
            <a:srgbClr val="4AB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smtClean="0"/>
              <a:t>【</a:t>
            </a:r>
            <a:r>
              <a:rPr lang="zh-TW" altLang="en-US" sz="1400" smtClean="0"/>
              <a:t>編輯</a:t>
            </a:r>
            <a:r>
              <a:rPr lang="en-US" altLang="zh-TW" sz="1400" smtClean="0"/>
              <a:t>】 </a:t>
            </a:r>
            <a:r>
              <a:rPr lang="en-US" altLang="zh-TW" sz="1400" smtClean="0">
                <a:latin typeface="Consolas" pitchFamily="49" charset="0"/>
              </a:rPr>
              <a:t>doEdit()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0225" y="3405557"/>
            <a:ext cx="6476191" cy="160761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0225" y="3405557"/>
            <a:ext cx="6476191" cy="160761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1" name="圓角矩形 10"/>
          <p:cNvSpPr/>
          <p:nvPr/>
        </p:nvSpPr>
        <p:spPr>
          <a:xfrm>
            <a:off x="5796136" y="1700808"/>
            <a:ext cx="2952328" cy="360040"/>
          </a:xfrm>
          <a:prstGeom prst="roundRect">
            <a:avLst/>
          </a:prstGeom>
          <a:solidFill>
            <a:srgbClr val="4AB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smtClean="0"/>
              <a:t>【</a:t>
            </a:r>
            <a:r>
              <a:rPr lang="zh-TW" altLang="en-US" sz="1400" smtClean="0"/>
              <a:t>新增</a:t>
            </a:r>
            <a:r>
              <a:rPr lang="en-US" altLang="zh-TW" sz="1400" smtClean="0"/>
              <a:t>】</a:t>
            </a:r>
            <a:r>
              <a:rPr lang="zh-TW" altLang="en-US" sz="1400" smtClean="0"/>
              <a:t> </a:t>
            </a:r>
            <a:r>
              <a:rPr lang="en-US" altLang="zh-TW" sz="1400" smtClean="0">
                <a:latin typeface="Consolas" pitchFamily="49" charset="0"/>
              </a:rPr>
              <a:t>toNew()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5796136" y="2564904"/>
            <a:ext cx="2952328" cy="360040"/>
          </a:xfrm>
          <a:prstGeom prst="roundRect">
            <a:avLst/>
          </a:prstGeom>
          <a:solidFill>
            <a:srgbClr val="4AB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smtClean="0"/>
              <a:t>【</a:t>
            </a:r>
            <a:r>
              <a:rPr lang="zh-TW" altLang="en-US" sz="1400" smtClean="0"/>
              <a:t>還原</a:t>
            </a:r>
            <a:r>
              <a:rPr lang="en-US" altLang="zh-TW" sz="1400" smtClean="0"/>
              <a:t>】 </a:t>
            </a:r>
            <a:r>
              <a:rPr lang="en-US" altLang="zh-TW" sz="1400" smtClean="0">
                <a:latin typeface="Consolas" pitchFamily="49" charset="0"/>
              </a:rPr>
              <a:t>doUndo(event: string)</a:t>
            </a:r>
          </a:p>
        </p:txBody>
      </p:sp>
      <p:cxnSp>
        <p:nvCxnSpPr>
          <p:cNvPr id="14" name="直線單箭頭接點 13"/>
          <p:cNvCxnSpPr>
            <a:stCxn id="4" idx="3"/>
            <a:endCxn id="5" idx="1"/>
          </p:cNvCxnSpPr>
          <p:nvPr/>
        </p:nvCxnSpPr>
        <p:spPr>
          <a:xfrm>
            <a:off x="3707904" y="1412776"/>
            <a:ext cx="36004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6" idx="1"/>
          </p:cNvCxnSpPr>
          <p:nvPr/>
        </p:nvCxnSpPr>
        <p:spPr>
          <a:xfrm rot="16200000" flipH="1">
            <a:off x="3527884" y="1736812"/>
            <a:ext cx="864096" cy="216024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大括弧 20"/>
          <p:cNvSpPr/>
          <p:nvPr/>
        </p:nvSpPr>
        <p:spPr>
          <a:xfrm>
            <a:off x="5580112" y="1844824"/>
            <a:ext cx="216024" cy="1008112"/>
          </a:xfrm>
          <a:prstGeom prst="leftBrace">
            <a:avLst>
              <a:gd name="adj1" fmla="val 41402"/>
              <a:gd name="adj2" fmla="val 50000"/>
            </a:avLst>
          </a:prstGeom>
          <a:ln w="28575">
            <a:solidFill>
              <a:srgbClr val="55B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14"/>
          <p:cNvCxnSpPr>
            <a:stCxn id="11" idx="0"/>
            <a:endCxn id="5" idx="3"/>
          </p:cNvCxnSpPr>
          <p:nvPr/>
        </p:nvCxnSpPr>
        <p:spPr>
          <a:xfrm rot="16200000" flipV="1">
            <a:off x="6282190" y="710698"/>
            <a:ext cx="288032" cy="1692188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0225" y="3405557"/>
            <a:ext cx="6476191" cy="160761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sp>
        <p:nvSpPr>
          <p:cNvPr id="29" name="文字方塊 28"/>
          <p:cNvSpPr txBox="1"/>
          <p:nvPr/>
        </p:nvSpPr>
        <p:spPr>
          <a:xfrm>
            <a:off x="6012160" y="2924944"/>
            <a:ext cx="1656184" cy="27699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200" smtClean="0"/>
              <a:t>將狀態還原為「草稿」</a:t>
            </a:r>
            <a:endParaRPr lang="en-US" altLang="zh-TW" sz="1200" smtClean="0"/>
          </a:p>
        </p:txBody>
      </p:sp>
      <p:grpSp>
        <p:nvGrpSpPr>
          <p:cNvPr id="36" name="群組 35"/>
          <p:cNvGrpSpPr/>
          <p:nvPr/>
        </p:nvGrpSpPr>
        <p:grpSpPr>
          <a:xfrm>
            <a:off x="1547664" y="3212976"/>
            <a:ext cx="3816424" cy="1224136"/>
            <a:chOff x="1547664" y="3789040"/>
            <a:chExt cx="3816424" cy="1224136"/>
          </a:xfrm>
        </p:grpSpPr>
        <p:sp>
          <p:nvSpPr>
            <p:cNvPr id="30" name="圓角矩形 29"/>
            <p:cNvSpPr/>
            <p:nvPr/>
          </p:nvSpPr>
          <p:spPr>
            <a:xfrm>
              <a:off x="1547664" y="3789040"/>
              <a:ext cx="1584176" cy="360040"/>
            </a:xfrm>
            <a:prstGeom prst="roundRect">
              <a:avLst/>
            </a:prstGeom>
            <a:solidFill>
              <a:srgbClr val="4AB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smtClean="0"/>
                <a:t>【</a:t>
              </a:r>
              <a:r>
                <a:rPr lang="zh-TW" altLang="en-US" sz="1400" smtClean="0"/>
                <a:t>新增時</a:t>
              </a:r>
              <a:r>
                <a:rPr lang="en-US" altLang="zh-TW" sz="1400" smtClean="0"/>
                <a:t>】</a:t>
              </a:r>
              <a:endParaRPr lang="en-US" altLang="zh-TW" sz="1400" smtClean="0">
                <a:latin typeface="Consolas" pitchFamily="49" charset="0"/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3419872" y="3789040"/>
              <a:ext cx="1944216" cy="360040"/>
            </a:xfrm>
            <a:prstGeom prst="roundRect">
              <a:avLst/>
            </a:prstGeom>
            <a:solidFill>
              <a:srgbClr val="4AB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smtClean="0"/>
                <a:t>確認儲存 </a:t>
              </a:r>
              <a:r>
                <a:rPr lang="en-US" altLang="zh-TW" sz="1400" smtClean="0">
                  <a:latin typeface="Consolas" pitchFamily="49" charset="0"/>
                </a:rPr>
                <a:t>doSave()</a:t>
              </a: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3419872" y="4221088"/>
              <a:ext cx="1944216" cy="360040"/>
            </a:xfrm>
            <a:prstGeom prst="roundRect">
              <a:avLst/>
            </a:prstGeom>
            <a:solidFill>
              <a:srgbClr val="42A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smtClean="0"/>
                <a:t>草稿儲存 </a:t>
              </a:r>
              <a:r>
                <a:rPr lang="en-US" altLang="zh-TW" sz="1400" smtClean="0">
                  <a:latin typeface="Consolas" pitchFamily="49" charset="0"/>
                </a:rPr>
                <a:t>doDraft()</a:t>
              </a:r>
            </a:p>
          </p:txBody>
        </p:sp>
        <p:sp>
          <p:nvSpPr>
            <p:cNvPr id="33" name="圓角矩形 32"/>
            <p:cNvSpPr/>
            <p:nvPr/>
          </p:nvSpPr>
          <p:spPr>
            <a:xfrm>
              <a:off x="3419872" y="4653136"/>
              <a:ext cx="1944216" cy="360040"/>
            </a:xfrm>
            <a:prstGeom prst="roundRect">
              <a:avLst/>
            </a:prstGeom>
            <a:solidFill>
              <a:srgbClr val="4AB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smtClean="0"/>
                <a:t>取消 </a:t>
              </a:r>
              <a:r>
                <a:rPr lang="en-US" altLang="zh-TW" sz="1400" smtClean="0">
                  <a:latin typeface="Consolas" pitchFamily="49" charset="0"/>
                </a:rPr>
                <a:t>doCancel()</a:t>
              </a:r>
            </a:p>
          </p:txBody>
        </p:sp>
        <p:sp>
          <p:nvSpPr>
            <p:cNvPr id="34" name="左大括弧 33"/>
            <p:cNvSpPr/>
            <p:nvPr/>
          </p:nvSpPr>
          <p:spPr>
            <a:xfrm>
              <a:off x="3131840" y="3861048"/>
              <a:ext cx="288032" cy="1080120"/>
            </a:xfrm>
            <a:prstGeom prst="leftBrace">
              <a:avLst>
                <a:gd name="adj1" fmla="val 41402"/>
                <a:gd name="adj2" fmla="val 9881"/>
              </a:avLst>
            </a:prstGeom>
            <a:ln w="28575">
              <a:solidFill>
                <a:srgbClr val="4AB4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1475656" y="4653136"/>
            <a:ext cx="3888432" cy="792088"/>
            <a:chOff x="1475656" y="5229200"/>
            <a:chExt cx="3888432" cy="792088"/>
          </a:xfrm>
        </p:grpSpPr>
        <p:sp>
          <p:nvSpPr>
            <p:cNvPr id="37" name="圓角矩形 36"/>
            <p:cNvSpPr/>
            <p:nvPr/>
          </p:nvSpPr>
          <p:spPr>
            <a:xfrm>
              <a:off x="1475656" y="5229200"/>
              <a:ext cx="1728192" cy="360040"/>
            </a:xfrm>
            <a:prstGeom prst="roundRect">
              <a:avLst/>
            </a:prstGeom>
            <a:solidFill>
              <a:srgbClr val="4AB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smtClean="0"/>
                <a:t>【</a:t>
              </a:r>
              <a:r>
                <a:rPr lang="zh-TW" altLang="en-US" sz="1400" smtClean="0"/>
                <a:t>編輯時</a:t>
              </a:r>
              <a:r>
                <a:rPr lang="en-US" altLang="zh-TW" sz="1400" smtClean="0"/>
                <a:t>】</a:t>
              </a:r>
              <a:endParaRPr lang="en-US" altLang="zh-TW" sz="1400" smtClean="0">
                <a:latin typeface="Consolas" pitchFamily="49" charset="0"/>
              </a:endParaRPr>
            </a:p>
          </p:txBody>
        </p:sp>
        <p:sp>
          <p:nvSpPr>
            <p:cNvPr id="38" name="圓角矩形 37"/>
            <p:cNvSpPr/>
            <p:nvPr/>
          </p:nvSpPr>
          <p:spPr>
            <a:xfrm>
              <a:off x="3419872" y="5229200"/>
              <a:ext cx="1944216" cy="360040"/>
            </a:xfrm>
            <a:prstGeom prst="roundRect">
              <a:avLst/>
            </a:prstGeom>
            <a:solidFill>
              <a:srgbClr val="4AB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smtClean="0"/>
                <a:t>確認儲存 </a:t>
              </a:r>
              <a:r>
                <a:rPr lang="en-US" altLang="zh-TW" sz="1400" smtClean="0">
                  <a:latin typeface="Consolas" pitchFamily="49" charset="0"/>
                </a:rPr>
                <a:t>doSave()</a:t>
              </a:r>
            </a:p>
          </p:txBody>
        </p:sp>
        <p:sp>
          <p:nvSpPr>
            <p:cNvPr id="39" name="圓角矩形 38"/>
            <p:cNvSpPr/>
            <p:nvPr/>
          </p:nvSpPr>
          <p:spPr>
            <a:xfrm>
              <a:off x="3419872" y="5661248"/>
              <a:ext cx="1944216" cy="360040"/>
            </a:xfrm>
            <a:prstGeom prst="roundRect">
              <a:avLst/>
            </a:prstGeom>
            <a:solidFill>
              <a:srgbClr val="4AB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smtClean="0"/>
                <a:t>取消 </a:t>
              </a:r>
              <a:r>
                <a:rPr lang="en-US" altLang="zh-TW" sz="1400" smtClean="0">
                  <a:latin typeface="Consolas" pitchFamily="49" charset="0"/>
                </a:rPr>
                <a:t>doCancel()</a:t>
              </a:r>
            </a:p>
          </p:txBody>
        </p:sp>
        <p:sp>
          <p:nvSpPr>
            <p:cNvPr id="40" name="左大括弧 39"/>
            <p:cNvSpPr/>
            <p:nvPr/>
          </p:nvSpPr>
          <p:spPr>
            <a:xfrm>
              <a:off x="3203848" y="5301208"/>
              <a:ext cx="216024" cy="576064"/>
            </a:xfrm>
            <a:prstGeom prst="leftBrace">
              <a:avLst>
                <a:gd name="adj1" fmla="val 41402"/>
                <a:gd name="adj2" fmla="val 22091"/>
              </a:avLst>
            </a:prstGeom>
            <a:ln w="28575">
              <a:solidFill>
                <a:srgbClr val="4AB4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364088" y="3212976"/>
            <a:ext cx="2520280" cy="1620048"/>
            <a:chOff x="5364088" y="3789040"/>
            <a:chExt cx="2520280" cy="1620048"/>
          </a:xfrm>
        </p:grpSpPr>
        <p:sp>
          <p:nvSpPr>
            <p:cNvPr id="42" name="圓角矩形 41"/>
            <p:cNvSpPr/>
            <p:nvPr/>
          </p:nvSpPr>
          <p:spPr>
            <a:xfrm>
              <a:off x="5940152" y="3789040"/>
              <a:ext cx="1944216" cy="576064"/>
            </a:xfrm>
            <a:prstGeom prst="roundRect">
              <a:avLst/>
            </a:prstGeom>
            <a:solidFill>
              <a:srgbClr val="55B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smtClean="0"/>
                <a:t>【</a:t>
              </a:r>
              <a:r>
                <a:rPr lang="zh-TW" altLang="en-US" sz="1400" smtClean="0"/>
                <a:t>儲存</a:t>
              </a:r>
              <a:r>
                <a:rPr lang="en-US" altLang="zh-TW" sz="1400" smtClean="0"/>
                <a:t>】</a:t>
              </a:r>
            </a:p>
            <a:p>
              <a:pPr algn="ctr"/>
              <a:r>
                <a:rPr lang="zh-TW" altLang="en-US" sz="1400" smtClean="0"/>
                <a:t>走</a:t>
              </a:r>
              <a:r>
                <a:rPr lang="en-US" altLang="zh-TW" sz="1400" smtClean="0"/>
                <a:t>saveEntity(data: E)</a:t>
              </a:r>
            </a:p>
          </p:txBody>
        </p:sp>
        <p:cxnSp>
          <p:nvCxnSpPr>
            <p:cNvPr id="43" name="直線單箭頭接點 42"/>
            <p:cNvCxnSpPr/>
            <p:nvPr/>
          </p:nvCxnSpPr>
          <p:spPr>
            <a:xfrm>
              <a:off x="5364088" y="3933056"/>
              <a:ext cx="576064" cy="0"/>
            </a:xfrm>
            <a:prstGeom prst="straightConnector1">
              <a:avLst/>
            </a:prstGeom>
            <a:ln w="28575">
              <a:solidFill>
                <a:srgbClr val="55B1C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>
              <a:endCxn id="42" idx="1"/>
            </p:cNvCxnSpPr>
            <p:nvPr/>
          </p:nvCxnSpPr>
          <p:spPr>
            <a:xfrm flipV="1">
              <a:off x="5364088" y="4077072"/>
              <a:ext cx="576064" cy="36004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55B1C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4"/>
            <p:cNvCxnSpPr/>
            <p:nvPr/>
          </p:nvCxnSpPr>
          <p:spPr>
            <a:xfrm flipV="1">
              <a:off x="5364088" y="4221088"/>
              <a:ext cx="576064" cy="1188000"/>
            </a:xfrm>
            <a:prstGeom prst="bentConnector3">
              <a:avLst>
                <a:gd name="adj1" fmla="val 64881"/>
              </a:avLst>
            </a:prstGeom>
            <a:ln w="28575">
              <a:solidFill>
                <a:srgbClr val="55B1C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群組 70"/>
          <p:cNvGrpSpPr/>
          <p:nvPr/>
        </p:nvGrpSpPr>
        <p:grpSpPr>
          <a:xfrm>
            <a:off x="1475656" y="5589240"/>
            <a:ext cx="6048672" cy="1224136"/>
            <a:chOff x="1475656" y="5589240"/>
            <a:chExt cx="6048672" cy="1224136"/>
          </a:xfrm>
        </p:grpSpPr>
        <p:sp>
          <p:nvSpPr>
            <p:cNvPr id="35" name="圓角矩形 34"/>
            <p:cNvSpPr/>
            <p:nvPr/>
          </p:nvSpPr>
          <p:spPr>
            <a:xfrm>
              <a:off x="3419872" y="5589240"/>
              <a:ext cx="1944216" cy="360040"/>
            </a:xfrm>
            <a:prstGeom prst="roundRect">
              <a:avLst/>
            </a:prstGeom>
            <a:solidFill>
              <a:srgbClr val="4AB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smtClean="0"/>
                <a:t>新增 </a:t>
              </a:r>
              <a:r>
                <a:rPr lang="en-US" altLang="zh-TW" sz="1400" smtClean="0">
                  <a:latin typeface="Consolas" pitchFamily="49" charset="0"/>
                </a:rPr>
                <a:t>toNew()</a:t>
              </a:r>
            </a:p>
          </p:txBody>
        </p:sp>
        <p:sp>
          <p:nvSpPr>
            <p:cNvPr id="44" name="圓角矩形 43"/>
            <p:cNvSpPr/>
            <p:nvPr/>
          </p:nvSpPr>
          <p:spPr>
            <a:xfrm>
              <a:off x="3419872" y="6021288"/>
              <a:ext cx="1944216" cy="360040"/>
            </a:xfrm>
            <a:prstGeom prst="roundRect">
              <a:avLst/>
            </a:prstGeom>
            <a:solidFill>
              <a:srgbClr val="4AB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smtClean="0"/>
                <a:t>編輯 </a:t>
              </a:r>
              <a:r>
                <a:rPr lang="en-US" altLang="zh-TW" sz="1400" smtClean="0">
                  <a:latin typeface="Consolas" pitchFamily="49" charset="0"/>
                </a:rPr>
                <a:t>doEdit()</a:t>
              </a:r>
            </a:p>
          </p:txBody>
        </p:sp>
        <p:sp>
          <p:nvSpPr>
            <p:cNvPr id="46" name="圓角矩形 45"/>
            <p:cNvSpPr/>
            <p:nvPr/>
          </p:nvSpPr>
          <p:spPr>
            <a:xfrm>
              <a:off x="3419872" y="6453336"/>
              <a:ext cx="1944216" cy="360040"/>
            </a:xfrm>
            <a:prstGeom prst="roundRect">
              <a:avLst/>
            </a:prstGeom>
            <a:solidFill>
              <a:srgbClr val="4AB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smtClean="0"/>
                <a:t>作廢 </a:t>
              </a:r>
              <a:r>
                <a:rPr lang="en-US" altLang="zh-TW" sz="1400" smtClean="0">
                  <a:latin typeface="Consolas" pitchFamily="49" charset="0"/>
                </a:rPr>
                <a:t>doBan()</a:t>
              </a:r>
            </a:p>
          </p:txBody>
        </p:sp>
        <p:sp>
          <p:nvSpPr>
            <p:cNvPr id="48" name="圓角矩形 47"/>
            <p:cNvSpPr/>
            <p:nvPr/>
          </p:nvSpPr>
          <p:spPr>
            <a:xfrm>
              <a:off x="5580112" y="6453336"/>
              <a:ext cx="1944216" cy="360040"/>
            </a:xfrm>
            <a:prstGeom prst="roundRect">
              <a:avLst/>
            </a:prstGeom>
            <a:solidFill>
              <a:srgbClr val="4AB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smtClean="0"/>
                <a:t>刪除 </a:t>
              </a:r>
              <a:r>
                <a:rPr lang="en-US" altLang="zh-TW" sz="1400" smtClean="0">
                  <a:latin typeface="Consolas" pitchFamily="49" charset="0"/>
                </a:rPr>
                <a:t>toDel()</a:t>
              </a:r>
            </a:p>
          </p:txBody>
        </p:sp>
        <p:sp>
          <p:nvSpPr>
            <p:cNvPr id="49" name="左大括弧 48"/>
            <p:cNvSpPr/>
            <p:nvPr/>
          </p:nvSpPr>
          <p:spPr>
            <a:xfrm>
              <a:off x="3203848" y="5733256"/>
              <a:ext cx="216024" cy="936104"/>
            </a:xfrm>
            <a:prstGeom prst="leftBrace">
              <a:avLst>
                <a:gd name="adj1" fmla="val 41402"/>
                <a:gd name="adj2" fmla="val 9881"/>
              </a:avLst>
            </a:prstGeom>
            <a:ln w="28575">
              <a:solidFill>
                <a:srgbClr val="4AB4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圓角矩形 57"/>
            <p:cNvSpPr/>
            <p:nvPr/>
          </p:nvSpPr>
          <p:spPr>
            <a:xfrm>
              <a:off x="1475656" y="5589240"/>
              <a:ext cx="1728192" cy="360040"/>
            </a:xfrm>
            <a:prstGeom prst="roundRect">
              <a:avLst/>
            </a:prstGeom>
            <a:solidFill>
              <a:srgbClr val="4AB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smtClean="0"/>
                <a:t>【</a:t>
              </a:r>
              <a:r>
                <a:rPr lang="zh-TW" altLang="en-US" sz="1400" smtClean="0"/>
                <a:t>草稿時</a:t>
              </a:r>
              <a:r>
                <a:rPr lang="en-US" altLang="zh-TW" sz="1400" smtClean="0"/>
                <a:t>】</a:t>
              </a:r>
              <a:endParaRPr lang="en-US" altLang="zh-TW" sz="1400" smtClean="0">
                <a:latin typeface="Consolas" pitchFamily="49" charset="0"/>
              </a:endParaRPr>
            </a:p>
          </p:txBody>
        </p:sp>
      </p:grpSp>
      <p:cxnSp>
        <p:nvCxnSpPr>
          <p:cNvPr id="65" name="直線單箭頭接點 44"/>
          <p:cNvCxnSpPr>
            <a:stCxn id="35" idx="3"/>
            <a:endCxn id="30" idx="1"/>
          </p:cNvCxnSpPr>
          <p:nvPr/>
        </p:nvCxnSpPr>
        <p:spPr>
          <a:xfrm flipH="1" flipV="1">
            <a:off x="1547664" y="3392996"/>
            <a:ext cx="3816424" cy="2376264"/>
          </a:xfrm>
          <a:prstGeom prst="bentConnector5">
            <a:avLst>
              <a:gd name="adj1" fmla="val -3494"/>
              <a:gd name="adj2" fmla="val 50000"/>
              <a:gd name="adj3" fmla="val 105990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44"/>
          <p:cNvCxnSpPr>
            <a:stCxn id="44" idx="3"/>
            <a:endCxn id="37" idx="1"/>
          </p:cNvCxnSpPr>
          <p:nvPr/>
        </p:nvCxnSpPr>
        <p:spPr>
          <a:xfrm flipH="1" flipV="1">
            <a:off x="1475656" y="4833156"/>
            <a:ext cx="3888432" cy="1368152"/>
          </a:xfrm>
          <a:prstGeom prst="bentConnector5">
            <a:avLst>
              <a:gd name="adj1" fmla="val -5879"/>
              <a:gd name="adj2" fmla="val 50000"/>
              <a:gd name="adj3" fmla="val 105879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圓角矩形 73"/>
          <p:cNvSpPr/>
          <p:nvPr/>
        </p:nvSpPr>
        <p:spPr>
          <a:xfrm>
            <a:off x="5580112" y="5085184"/>
            <a:ext cx="2736304" cy="360040"/>
          </a:xfrm>
          <a:prstGeom prst="roundRect">
            <a:avLst/>
          </a:prstGeom>
          <a:solidFill>
            <a:srgbClr val="42A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smtClean="0"/>
              <a:t>草稿儲存 </a:t>
            </a:r>
            <a:r>
              <a:rPr lang="en-US" altLang="zh-TW" sz="1400" smtClean="0">
                <a:latin typeface="Consolas" pitchFamily="49" charset="0"/>
              </a:rPr>
              <a:t>doDraft()</a:t>
            </a:r>
            <a:r>
              <a:rPr lang="en-US" altLang="zh-TW" sz="1400" smtClean="0"/>
              <a:t> </a:t>
            </a:r>
            <a:r>
              <a:rPr lang="zh-TW" altLang="en-US" sz="1400" smtClean="0"/>
              <a:t>（草稿時）</a:t>
            </a:r>
            <a:endParaRPr lang="en-US" altLang="zh-TW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5B1C7"/>
                                      </p:to>
                                    </p:animClr>
                                    <p:set>
                                      <p:cBhvr>
                                        <p:cTn id="1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"/>
                            </p:stCondLst>
                            <p:childTnLst>
                              <p:par>
                                <p:cTn id="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5B1C7"/>
                                      </p:to>
                                    </p:animClr>
                                    <p:set>
                                      <p:cBhvr>
                                        <p:cTn id="2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7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907B"/>
                                      </p:to>
                                    </p:animClr>
                                    <p:set>
                                      <p:cBhvr>
                                        <p:cTn id="38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5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AB484"/>
                                      </p:to>
                                    </p:animClr>
                                    <p:set>
                                      <p:cBhvr>
                                        <p:cTn id="46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907B"/>
                                      </p:to>
                                    </p:animClr>
                                    <p:set>
                                      <p:cBhvr>
                                        <p:cTn id="5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"/>
                            </p:stCondLst>
                            <p:childTnLst>
                              <p:par>
                                <p:cTn id="6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AB484"/>
                                      </p:to>
                                    </p:animClr>
                                    <p:set>
                                      <p:cBhvr>
                                        <p:cTn id="6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7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4399</TotalTime>
  <Words>1717</Words>
  <Application>Microsoft Office PowerPoint</Application>
  <PresentationFormat>如螢幕大小 (4:3)</PresentationFormat>
  <Paragraphs>281</Paragraphs>
  <Slides>24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夏至</vt:lpstr>
      <vt:lpstr>新版ERP</vt:lpstr>
      <vt:lpstr>Query頁面</vt:lpstr>
      <vt:lpstr>新版ERP - Query頁面</vt:lpstr>
      <vt:lpstr>新版ERP - Query頁面</vt:lpstr>
      <vt:lpstr>新版ERP - Query頁面</vt:lpstr>
      <vt:lpstr>新版ERP - Query頁面</vt:lpstr>
      <vt:lpstr>新版ERP - Query頁面</vt:lpstr>
      <vt:lpstr>Entity頁面</vt:lpstr>
      <vt:lpstr>新版ERP - Entity頁面</vt:lpstr>
      <vt:lpstr>新版ERP - Entity頁面</vt:lpstr>
      <vt:lpstr>新版ERP - Entity頁面</vt:lpstr>
      <vt:lpstr>新版ERP - Entity頁面</vt:lpstr>
      <vt:lpstr>新版ERP - Entity頁面</vt:lpstr>
      <vt:lpstr>新版ERP - Entity頁面</vt:lpstr>
      <vt:lpstr>新版ERP - Entity頁面</vt:lpstr>
      <vt:lpstr>新版ERP - Entity頁面</vt:lpstr>
      <vt:lpstr>新版ERP - Entity頁面</vt:lpstr>
      <vt:lpstr>新版ERP - Entity頁面</vt:lpstr>
      <vt:lpstr>新版ERP - Entity頁面</vt:lpstr>
      <vt:lpstr>新版ERP - Entity頁面</vt:lpstr>
      <vt:lpstr>新版ERP - Entity頁面</vt:lpstr>
      <vt:lpstr>新版ERP - Entity頁面</vt:lpstr>
      <vt:lpstr>dlg開窗（製作中）</vt:lpstr>
      <vt:lpstr>待處理的問題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新版ERP</dc:title>
  <dc:creator>user</dc:creator>
  <cp:lastModifiedBy>user</cp:lastModifiedBy>
  <cp:revision>795</cp:revision>
  <dcterms:created xsi:type="dcterms:W3CDTF">2023-09-23T07:26:06Z</dcterms:created>
  <dcterms:modified xsi:type="dcterms:W3CDTF">2023-10-12T08:51:47Z</dcterms:modified>
</cp:coreProperties>
</file>