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381" r:id="rId6"/>
    <p:sldId id="367" r:id="rId7"/>
    <p:sldId id="389" r:id="rId8"/>
    <p:sldId id="390" r:id="rId9"/>
    <p:sldId id="391" r:id="rId10"/>
    <p:sldId id="392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7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CEF-84E0-451D-861A-09BFCF038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307181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7290" y="4786322"/>
            <a:ext cx="6400800" cy="1538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作者：宋宇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62798" y="609744"/>
            <a:ext cx="1357322" cy="13569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1007" y="2218064"/>
            <a:ext cx="282321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23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071810"/>
            <a:ext cx="9144000" cy="1500198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4686304" cy="57150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0034" y="505220"/>
            <a:ext cx="4643470" cy="57150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83010" y="6320331"/>
            <a:ext cx="451168" cy="4508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78208" y="6357958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234" y="2643183"/>
            <a:ext cx="5715040" cy="8572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76234" y="2643182"/>
            <a:ext cx="5730574" cy="857256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63008" y="2507930"/>
            <a:ext cx="1127968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03angular15</a:t>
            </a:r>
            <a:r>
              <a:rPr lang="zh-CN" altLang="en-US" b="1" dirty="0">
                <a:solidFill>
                  <a:schemeClr val="bg1"/>
                </a:solidFill>
              </a:rPr>
              <a:t>事件与通信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7660" y="5159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作者：宋宇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事件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传参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属性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组件通信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父传子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子传父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自定义双向通信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数据的监听</a:t>
            </a:r>
            <a:r>
              <a:rPr lang="en-US" altLang="zh-CN" dirty="0">
                <a:sym typeface="+mn-ea"/>
              </a:rPr>
              <a:t>getter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setter</a:t>
            </a:r>
            <a:r>
              <a:rPr lang="zh-CN" altLang="en-US" dirty="0">
                <a:sym typeface="+mn-ea"/>
              </a:rPr>
              <a:t>的妙用</a:t>
            </a:r>
            <a:endParaRPr lang="zh-CN" altLang="en-US" dirty="0">
              <a:sym typeface="+mn-ea"/>
            </a:endParaRPr>
          </a:p>
          <a:p>
            <a:pPr lvl="0"/>
            <a:r>
              <a:rPr lang="en-US" altLang="zh-CN" dirty="0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的开发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(eventType)=”handleFn()”</a:t>
            </a:r>
            <a:endParaRPr lang="en-US" altLang="zh-CN" dirty="0"/>
          </a:p>
          <a:p>
            <a:pPr lvl="1"/>
            <a:r>
              <a:rPr lang="en-US" altLang="zh-CN" dirty="0"/>
              <a:t>$event</a:t>
            </a:r>
            <a:r>
              <a:rPr lang="zh-CN" altLang="en-US" dirty="0"/>
              <a:t>：</a:t>
            </a:r>
            <a:r>
              <a:rPr lang="en-US" altLang="zh-CN" dirty="0"/>
              <a:t>event</a:t>
            </a:r>
            <a:r>
              <a:rPr lang="zh-CN" altLang="en-US" dirty="0"/>
              <a:t>对象</a:t>
            </a:r>
            <a:endParaRPr lang="zh-CN" altLang="en-US" dirty="0"/>
          </a:p>
          <a:p>
            <a:pPr lvl="1"/>
            <a:r>
              <a:rPr lang="en-US" altLang="zh-CN" dirty="0"/>
              <a:t>target.getBoundingClientRect</a:t>
            </a:r>
            <a:r>
              <a:rPr lang="zh-CN" altLang="en-US" dirty="0"/>
              <a:t>：获取元素的信息</a:t>
            </a:r>
            <a:endParaRPr lang="zh-CN" altLang="en-US" dirty="0"/>
          </a:p>
          <a:p>
            <a:pPr lvl="2"/>
            <a:r>
              <a:rPr lang="zh-CN" altLang="en-US" dirty="0"/>
              <a:t>width, height: 元素的实际宽度 / 宽度</a:t>
            </a:r>
            <a:endParaRPr lang="zh-CN" altLang="en-US" dirty="0"/>
          </a:p>
          <a:p>
            <a:pPr lvl="2"/>
            <a:r>
              <a:rPr lang="zh-CN" altLang="en-US" dirty="0"/>
              <a:t>left: 元素左边距离视口左边的距离</a:t>
            </a:r>
            <a:endParaRPr lang="zh-CN" altLang="en-US" dirty="0"/>
          </a:p>
          <a:p>
            <a:pPr lvl="2"/>
            <a:r>
              <a:rPr lang="zh-CN" altLang="en-US" dirty="0"/>
              <a:t>right: 元素右边距离视口左边的距离</a:t>
            </a:r>
            <a:endParaRPr lang="zh-CN" altLang="en-US" dirty="0"/>
          </a:p>
          <a:p>
            <a:pPr lvl="2"/>
            <a:r>
              <a:rPr lang="zh-CN" altLang="en-US" dirty="0"/>
              <a:t>top: 元素上边距离视口上边的距离</a:t>
            </a:r>
            <a:endParaRPr lang="zh-CN" altLang="en-US" dirty="0"/>
          </a:p>
          <a:p>
            <a:pPr lvl="2"/>
            <a:r>
              <a:rPr lang="zh-CN" altLang="en-US" dirty="0"/>
              <a:t>bottom: 元素下边距离视口上边的距离</a:t>
            </a:r>
            <a:endParaRPr lang="zh-CN" altLang="en-US" dirty="0"/>
          </a:p>
          <a:p>
            <a:pPr lvl="1"/>
            <a:r>
              <a:rPr lang="zh-CN" altLang="en-US" dirty="0"/>
              <a:t>元素支持多个相同事件的绑定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事件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属性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标签：</a:t>
            </a:r>
            <a:endParaRPr lang="zh-CN" altLang="en-US" sz="32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任何原生的属性或自定义属性都可以使用</a:t>
            </a:r>
            <a:r>
              <a:rPr lang="en-US" altLang="zh-CN" sz="2800" dirty="0">
                <a:sym typeface="+mn-ea"/>
              </a:rPr>
              <a:t>[]</a:t>
            </a:r>
            <a:r>
              <a:rPr lang="zh-CN" altLang="en-US" sz="2800" dirty="0">
                <a:sym typeface="+mn-ea"/>
              </a:rPr>
              <a:t>定义</a:t>
            </a:r>
            <a:endParaRPr lang="zh-CN" altLang="en-US" sz="2800" dirty="0">
              <a:sym typeface="+mn-ea"/>
            </a:endParaRPr>
          </a:p>
          <a:p>
            <a:pPr marL="457200" lvl="2"/>
            <a:r>
              <a:rPr lang="en-US" altLang="zh-CN" sz="2400" dirty="0">
                <a:sym typeface="+mn-ea"/>
              </a:rPr>
              <a:t>&lt;div 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属性名</a:t>
            </a:r>
            <a:r>
              <a:rPr lang="en-US" altLang="zh-CN" dirty="0">
                <a:sym typeface="+mn-ea"/>
              </a:rPr>
              <a:t>]=‘</a:t>
            </a:r>
            <a:r>
              <a:rPr lang="zh-CN" altLang="en-US" dirty="0">
                <a:sym typeface="+mn-ea"/>
              </a:rPr>
              <a:t>变量</a:t>
            </a:r>
            <a:r>
              <a:rPr lang="en-US" altLang="zh-CN" dirty="0">
                <a:sym typeface="+mn-ea"/>
              </a:rPr>
              <a:t>’</a:t>
            </a:r>
            <a:r>
              <a:rPr lang="en-US" altLang="zh-CN" sz="2400" dirty="0">
                <a:sym typeface="+mn-ea"/>
              </a:rPr>
              <a:t>&gt;&lt;/div&gt; </a:t>
            </a:r>
            <a:r>
              <a:rPr lang="zh-CN" altLang="en-US" sz="2400" dirty="0">
                <a:sym typeface="+mn-ea"/>
              </a:rPr>
              <a:t>这种写法只能绑定标签自有的</a:t>
            </a:r>
            <a:endParaRPr lang="zh-CN" altLang="en-US" sz="2400" dirty="0">
              <a:sym typeface="+mn-ea"/>
            </a:endParaRPr>
          </a:p>
          <a:p>
            <a:pPr marL="457200" lvl="2"/>
            <a:r>
              <a:rPr lang="en-US" altLang="zh-CN" sz="2400" dirty="0">
                <a:sym typeface="+mn-ea"/>
              </a:rPr>
              <a:t>&lt;div  [attr.data-state]="disable"&gt; </a:t>
            </a:r>
            <a:r>
              <a:rPr lang="zh-CN" altLang="en-US" sz="2400" dirty="0">
                <a:sym typeface="+mn-ea"/>
              </a:rPr>
              <a:t>使用</a:t>
            </a:r>
            <a:r>
              <a:rPr lang="en-US" altLang="zh-CN" sz="2400" dirty="0">
                <a:sym typeface="+mn-ea"/>
              </a:rPr>
              <a:t>attr.xx</a:t>
            </a:r>
            <a:r>
              <a:rPr lang="zh-CN" altLang="en-US" sz="2400" dirty="0">
                <a:sym typeface="+mn-ea"/>
              </a:rPr>
              <a:t>才可以动态绑定自定义的属性啦</a:t>
            </a:r>
            <a:endParaRPr lang="zh-CN" altLang="en-US" sz="2400" dirty="0">
              <a:sym typeface="+mn-ea"/>
            </a:endParaRPr>
          </a:p>
          <a:p>
            <a:pPr marL="457200" lvl="2"/>
            <a:r>
              <a:rPr lang="zh-CN" altLang="en-US" sz="2400" dirty="0">
                <a:sym typeface="+mn-ea"/>
              </a:rPr>
              <a:t>获取</a:t>
            </a:r>
            <a:r>
              <a:rPr lang="en-US" altLang="zh-CN" sz="2400" dirty="0">
                <a:sym typeface="+mn-ea"/>
              </a:rPr>
              <a:t>data-</a:t>
            </a:r>
            <a:r>
              <a:rPr lang="zh-CN" altLang="en-US" sz="2400" dirty="0">
                <a:sym typeface="+mn-ea"/>
              </a:rPr>
              <a:t>的属性值使用</a:t>
            </a:r>
            <a:endParaRPr lang="zh-CN" altLang="en-US" sz="2400" dirty="0">
              <a:sym typeface="+mn-ea"/>
            </a:endParaRPr>
          </a:p>
          <a:p>
            <a:pPr marL="914400" lvl="3"/>
            <a:r>
              <a:rPr lang="zh-CN" altLang="en-US" sz="2000" dirty="0">
                <a:sym typeface="+mn-ea"/>
              </a:rPr>
              <a:t>e.target.dataset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组件通信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父传子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父组件使用自定义属性给子组件传递数据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子组件使用</a:t>
            </a:r>
            <a:r>
              <a:rPr lang="en-US" altLang="zh-CN" dirty="0"/>
              <a:t>@I</a:t>
            </a:r>
            <a:r>
              <a:rPr lang="en-US" altLang="zh-CN" dirty="0"/>
              <a:t>nput</a:t>
            </a:r>
            <a:r>
              <a:rPr lang="zh-CN" altLang="en-US" dirty="0"/>
              <a:t>装饰器来接收</a:t>
            </a:r>
            <a:endParaRPr lang="zh-CN" altLang="en-US" dirty="0"/>
          </a:p>
          <a:p>
            <a:pPr lvl="1"/>
            <a:r>
              <a:rPr lang="en-US" altLang="zh-CN" sz="2800" dirty="0"/>
              <a:t>@Input() propname!:string</a:t>
            </a:r>
            <a:endParaRPr lang="en-US" altLang="zh-CN" sz="2800" dirty="0"/>
          </a:p>
          <a:p>
            <a:pPr lvl="1"/>
            <a:r>
              <a:rPr lang="en-US" altLang="zh-CN" sz="2800" dirty="0"/>
              <a:t>@Input('propname')  aliasName </a:t>
            </a:r>
            <a:r>
              <a:rPr lang="zh-CN" altLang="en-US" sz="2800" dirty="0"/>
              <a:t>别名</a:t>
            </a: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r>
              <a:rPr lang="en-US" altLang="zh-CN" dirty="0"/>
              <a:t>!</a:t>
            </a:r>
            <a:r>
              <a:rPr lang="zh-CN" altLang="en-US" dirty="0"/>
              <a:t>在</a:t>
            </a:r>
            <a:r>
              <a:rPr lang="en-US" altLang="zh-CN" dirty="0"/>
              <a:t>ts</a:t>
            </a:r>
            <a:r>
              <a:rPr lang="zh-CN" altLang="en-US" dirty="0"/>
              <a:t>里是非空断言，使用？也可以。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sym typeface="+mn-ea"/>
              </a:rPr>
              <a:t>组件通信</a:t>
            </a:r>
            <a:r>
              <a:rPr lang="en-US" altLang="zh-CN" b="1" dirty="0" smtClean="0">
                <a:solidFill>
                  <a:schemeClr val="bg1"/>
                </a:solidFill>
                <a:sym typeface="+mn-ea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sym typeface="+mn-ea"/>
              </a:rPr>
              <a:t>子</a:t>
            </a:r>
            <a:r>
              <a:rPr lang="zh-CN" altLang="en-US" b="1" dirty="0" smtClean="0">
                <a:solidFill>
                  <a:schemeClr val="bg1"/>
                </a:solidFill>
                <a:sym typeface="+mn-ea"/>
              </a:rPr>
              <a:t>传父</a:t>
            </a:r>
            <a:endParaRPr lang="zh-CN" altLang="en-US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父组件给子组件传递一个自定义事件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子组件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使用@Output装饰器定义一个变量</a:t>
            </a:r>
            <a:r>
              <a:rPr lang="zh-CN" altLang="en-US" dirty="0"/>
              <a:t>接收，可以取别名，可以直接使用父组件给定的事件名称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方法的值是实例化EventEmitter类的函数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向父组件发送使用该对象</a:t>
            </a:r>
            <a:r>
              <a:rPr lang="en-US" altLang="zh-CN" dirty="0"/>
              <a:t>.emit(...arg[])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自定义双向通信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父组件用 </a:t>
            </a:r>
            <a:r>
              <a:rPr lang="en-US" altLang="zh-CN" dirty="0"/>
              <a:t>[(name)]='value' </a:t>
            </a:r>
            <a:r>
              <a:rPr lang="zh-CN" altLang="en-US" dirty="0"/>
              <a:t>给子组件传参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子组件使用两个装饰器接收，但是有个规则</a:t>
            </a:r>
            <a:endParaRPr lang="zh-CN" altLang="en-US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属性和事件对象的前缀名字必须一致</a:t>
            </a:r>
            <a:endParaRPr lang="zh-CN" altLang="en-US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正常使用即可</a:t>
            </a:r>
            <a:endParaRPr lang="zh-CN" altLang="en-US" dirty="0"/>
          </a:p>
          <a:p>
            <a:pPr lvl="1"/>
            <a:r>
              <a:rPr lang="zh-CN" altLang="en-US" dirty="0"/>
              <a:t>优点：减少了父组件的自定义事件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数据的监听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组件的</a:t>
            </a:r>
            <a:r>
              <a:rPr lang="en-US" altLang="zh-CN" dirty="0"/>
              <a:t>class</a:t>
            </a:r>
            <a:r>
              <a:rPr lang="zh-CN" altLang="en-US" dirty="0"/>
              <a:t>类里，利用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来对成员属性做监听处理。</a:t>
            </a:r>
            <a:endParaRPr lang="zh-CN" altLang="en-US" dirty="0"/>
          </a:p>
          <a:p>
            <a:pPr lvl="1"/>
            <a:r>
              <a:rPr lang="en-US" altLang="zh-CN" dirty="0"/>
              <a:t>todolist: </a:t>
            </a:r>
            <a:endParaRPr lang="en-US" altLang="zh-CN" dirty="0"/>
          </a:p>
          <a:p>
            <a:pPr lvl="2"/>
            <a:r>
              <a:rPr lang="zh-CN" altLang="en-US" dirty="0"/>
              <a:t>结构：头部，</a:t>
            </a:r>
            <a:r>
              <a:rPr lang="zh-CN" altLang="en-US" dirty="0">
                <a:sym typeface="+mn-ea"/>
              </a:rPr>
              <a:t>未完成，</a:t>
            </a:r>
            <a:r>
              <a:rPr lang="zh-CN" altLang="en-US" dirty="0"/>
              <a:t>完成</a:t>
            </a:r>
            <a:endParaRPr lang="zh-CN" altLang="en-US" dirty="0"/>
          </a:p>
          <a:p>
            <a:pPr lvl="2"/>
            <a:r>
              <a:rPr lang="zh-CN" altLang="en-US" dirty="0"/>
              <a:t>重点：组件通信，熟练使用之前的知识点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演示</Application>
  <PresentationFormat>全屏显示(4:3)</PresentationFormat>
  <Paragraphs>72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TITLE</vt:lpstr>
      <vt:lpstr>目录</vt:lpstr>
      <vt:lpstr>案例分析</vt:lpstr>
      <vt:lpstr>知识讲授 </vt:lpstr>
      <vt:lpstr>知识总结</vt:lpstr>
      <vt:lpstr>课堂练习</vt:lpstr>
      <vt:lpstr>知识扩充</vt:lpstr>
      <vt:lpstr>课后作业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AYA</cp:lastModifiedBy>
  <cp:revision>28</cp:revision>
  <dcterms:created xsi:type="dcterms:W3CDTF">2017-12-10T07:37:00Z</dcterms:created>
  <dcterms:modified xsi:type="dcterms:W3CDTF">2023-01-05T15:49:51Z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