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66" r:id="rId3"/>
    <p:sldId id="259" r:id="rId4"/>
    <p:sldId id="267" r:id="rId5"/>
    <p:sldId id="268" r:id="rId6"/>
    <p:sldId id="262" r:id="rId7"/>
    <p:sldId id="263" r:id="rId8"/>
    <p:sldId id="264" r:id="rId9"/>
    <p:sldId id="265" r:id="rId10"/>
    <p:sldId id="273" r:id="rId11"/>
  </p:sldIdLst>
  <p:sldSz cx="9144000" cy="5143500" type="screen16x9"/>
  <p:notesSz cx="6858000" cy="9144000"/>
  <p:embeddedFontLst>
    <p:embeddedFont>
      <p:font typeface="微軟正黑體" pitchFamily="34" charset="-120"/>
      <p:regular r:id="rId13"/>
      <p:bold r:id="rId14"/>
    </p:embeddedFont>
    <p:embeddedFont>
      <p:font typeface="Montserrat" charset="0"/>
      <p:regular r:id="rId15"/>
      <p:bold r:id="rId16"/>
      <p:italic r:id="rId17"/>
      <p:boldItalic r:id="rId18"/>
    </p:embeddedFont>
    <p:embeddedFont>
      <p:font typeface="Lato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258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81a2c4a295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81a2c4a295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88049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81a2c4a295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81a2c4a295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562093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81a2c4a295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81a2c4a295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81a2c4a295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81a2c4a295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380468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81a2c4a295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81a2c4a295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194688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81a2c4a295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81a2c4a295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235868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81a2c4a295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81a2c4a295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095168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81a2c4a295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81a2c4a295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1233741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81a2c4a295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81a2c4a295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88049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105150" y="1578400"/>
            <a:ext cx="5449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800" dirty="0" smtClean="0">
                <a:latin typeface="微軟正黑體" pitchFamily="34" charset="-120"/>
                <a:ea typeface="微軟正黑體" pitchFamily="34" charset="-120"/>
              </a:rPr>
              <a:t>Angular</a:t>
            </a:r>
            <a:r>
              <a:rPr lang="zh-TW" altLang="en-US" sz="4800" dirty="0" smtClean="0">
                <a:latin typeface="微軟正黑體" pitchFamily="34" charset="-120"/>
                <a:ea typeface="微軟正黑體" pitchFamily="34" charset="-120"/>
              </a:rPr>
              <a:t> 學習報告</a:t>
            </a:r>
            <a:endParaRPr sz="48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報告人 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 呂俊廷</a:t>
            </a:r>
            <a:endParaRPr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>
              <a:lnSpc>
                <a:spcPct val="115000"/>
              </a:lnSpc>
              <a:spcBef>
                <a:spcPts val="1800"/>
              </a:spcBef>
            </a:pPr>
            <a:r>
              <a:rPr lang="zh-TW" altLang="en-US" sz="3133" b="1" dirty="0" smtClean="0">
                <a:solidFill>
                  <a:schemeClr val="bg1"/>
                </a:solidFill>
                <a:uFill>
                  <a:noFill/>
                </a:u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指令（</a:t>
            </a:r>
            <a:r>
              <a:rPr lang="en-US" altLang="zh-TW" sz="3133" b="1" dirty="0" smtClean="0">
                <a:solidFill>
                  <a:schemeClr val="bg1"/>
                </a:solidFill>
                <a:uFill>
                  <a:noFill/>
                </a:u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Directive</a:t>
            </a:r>
            <a:r>
              <a:rPr lang="zh-TW" altLang="en-US" sz="3133" b="1" dirty="0" smtClean="0">
                <a:solidFill>
                  <a:schemeClr val="bg1"/>
                </a:solidFill>
                <a:uFill>
                  <a:noFill/>
                </a:u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）</a:t>
            </a:r>
            <a:endParaRPr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5" name="Google Shape;155;p16"/>
          <p:cNvSpPr txBox="1">
            <a:spLocks noGrp="1"/>
          </p:cNvSpPr>
          <p:nvPr>
            <p:ph type="body" idx="1"/>
          </p:nvPr>
        </p:nvSpPr>
        <p:spPr>
          <a:xfrm>
            <a:off x="1102995" y="1176529"/>
            <a:ext cx="3592830" cy="33022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indent="-342900"/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結構型－</a:t>
            </a:r>
            <a:endParaRPr lang="en-US" altLang="zh-TW" sz="1800" dirty="0" smtClean="0">
              <a:latin typeface="微軟正黑體" pitchFamily="34" charset="-120"/>
              <a:ea typeface="微軟正黑體" pitchFamily="34" charset="-120"/>
              <a:cs typeface="Arial"/>
              <a:sym typeface="Arial"/>
            </a:endParaRPr>
          </a:p>
          <a:p>
            <a:pPr marL="0" indent="-342900">
              <a:buNone/>
            </a:pPr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透過新增、刪除或是取代 </a:t>
            </a:r>
            <a:r>
              <a:rPr lang="en-US" altLang="zh-TW" sz="1800" dirty="0" smtClean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DOM</a:t>
            </a:r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中的元素來更改 </a:t>
            </a:r>
            <a:r>
              <a:rPr lang="en-US" altLang="zh-TW" sz="1800" dirty="0" smtClean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Layout</a:t>
            </a:r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。</a:t>
            </a:r>
            <a:endParaRPr lang="en-US" altLang="zh-TW" sz="1800" dirty="0" smtClean="0">
              <a:latin typeface="微軟正黑體" pitchFamily="34" charset="-120"/>
              <a:ea typeface="微軟正黑體" pitchFamily="34" charset="-120"/>
              <a:cs typeface="Arial"/>
              <a:sym typeface="Arial"/>
            </a:endParaRPr>
          </a:p>
          <a:p>
            <a:pPr marL="0" indent="-342900">
              <a:buNone/>
            </a:pPr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例如 </a:t>
            </a:r>
            <a:r>
              <a:rPr lang="en-US" altLang="zh-TW" sz="1800" dirty="0" smtClean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:</a:t>
            </a:r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  *</a:t>
            </a:r>
            <a:r>
              <a:rPr lang="en-US" altLang="zh-TW" sz="1800" dirty="0" err="1" smtClean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ngFor</a:t>
            </a:r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、</a:t>
            </a:r>
            <a:r>
              <a:rPr lang="en-US" altLang="zh-TW" sz="1800" dirty="0" smtClean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*</a:t>
            </a:r>
            <a:r>
              <a:rPr lang="en-US" altLang="zh-TW" sz="1800" dirty="0" err="1" smtClean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ngIf</a:t>
            </a:r>
            <a:endParaRPr lang="en-US" altLang="zh-TW" sz="1800" dirty="0" smtClean="0">
              <a:latin typeface="微軟正黑體" pitchFamily="34" charset="-120"/>
              <a:ea typeface="微軟正黑體" pitchFamily="34" charset="-120"/>
              <a:cs typeface="Arial"/>
              <a:sym typeface="Arial"/>
            </a:endParaRPr>
          </a:p>
          <a:p>
            <a:pPr marL="0" indent="-342900">
              <a:buNone/>
            </a:pPr>
            <a:endParaRPr lang="en-US" altLang="zh-TW" sz="1800" dirty="0" smtClean="0">
              <a:latin typeface="微軟正黑體" pitchFamily="34" charset="-120"/>
              <a:ea typeface="微軟正黑體" pitchFamily="34" charset="-120"/>
              <a:cs typeface="Arial"/>
              <a:sym typeface="Arial"/>
            </a:endParaRPr>
          </a:p>
        </p:txBody>
      </p:sp>
      <p:sp>
        <p:nvSpPr>
          <p:cNvPr id="11" name="Google Shape;155;p16"/>
          <p:cNvSpPr txBox="1">
            <a:spLocks/>
          </p:cNvSpPr>
          <p:nvPr/>
        </p:nvSpPr>
        <p:spPr>
          <a:xfrm>
            <a:off x="4855844" y="1128904"/>
            <a:ext cx="3430905" cy="3302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tabLst/>
              <a:defRPr/>
            </a:pPr>
            <a:r>
              <a:rPr kumimoji="0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屬性型－</a:t>
            </a:r>
            <a:endParaRPr kumimoji="0" lang="en-US" altLang="zh-TW" sz="1800" b="0" i="0" u="none" strike="noStrike" kern="0" cap="none" spc="0" normalizeH="0" baseline="0" noProof="0" dirty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Arial"/>
              <a:sym typeface="Arial"/>
            </a:endParaRPr>
          </a:p>
          <a:p>
            <a:pPr marL="342900" lvl="0" indent="-342900">
              <a:lnSpc>
                <a:spcPct val="115000"/>
              </a:lnSpc>
              <a:buClr>
                <a:schemeClr val="lt1"/>
              </a:buClr>
              <a:buSzPts val="1300"/>
            </a:pPr>
            <a:r>
              <a:rPr lang="zh-TW" altLang="en-US" sz="1800" dirty="0" smtClean="0">
                <a:solidFill>
                  <a:schemeClr val="lt1"/>
                </a:solidFill>
                <a:latin typeface="微軟正黑體" pitchFamily="34" charset="-120"/>
                <a:ea typeface="微軟正黑體" pitchFamily="34" charset="-120"/>
              </a:rPr>
              <a:t>更改現有元素的外觀或行為</a:t>
            </a:r>
            <a:endParaRPr lang="en-US" altLang="zh-TW" sz="1800" dirty="0" smtClean="0">
              <a:solidFill>
                <a:schemeClr val="lt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342900" lvl="0" indent="-342900">
              <a:lnSpc>
                <a:spcPct val="115000"/>
              </a:lnSpc>
              <a:buClr>
                <a:schemeClr val="lt1"/>
              </a:buClr>
              <a:buSzPts val="1300"/>
            </a:pPr>
            <a:r>
              <a:rPr lang="zh-TW" altLang="en-US" sz="1800" dirty="0" smtClean="0">
                <a:solidFill>
                  <a:schemeClr val="lt1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endParaRPr kumimoji="0" lang="en-US" altLang="zh-TW" sz="1800" b="0" i="0" u="none" strike="noStrike" kern="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Arial"/>
              <a:sym typeface="Arial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5" y="2957513"/>
            <a:ext cx="428625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13935" y="2755583"/>
            <a:ext cx="392430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2875" y="4133850"/>
            <a:ext cx="45529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9645929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>
              <a:lnSpc>
                <a:spcPct val="115000"/>
              </a:lnSpc>
              <a:spcBef>
                <a:spcPts val="1800"/>
              </a:spcBef>
            </a:pPr>
            <a:r>
              <a:rPr lang="en-US" altLang="zh-TW" sz="3133" b="1" dirty="0">
                <a:solidFill>
                  <a:schemeClr val="bg1"/>
                </a:solidFill>
                <a:uFill>
                  <a:noFill/>
                </a:u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Angular CLI</a:t>
            </a:r>
            <a:endParaRPr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5" name="Google Shape;155;p16"/>
          <p:cNvSpPr txBox="1">
            <a:spLocks noGrp="1"/>
          </p:cNvSpPr>
          <p:nvPr>
            <p:ph type="body" idx="1"/>
          </p:nvPr>
        </p:nvSpPr>
        <p:spPr>
          <a:xfrm>
            <a:off x="1230444" y="1341420"/>
            <a:ext cx="4902132" cy="778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US" altLang="zh-TW" sz="1600" dirty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>ng new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指令：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ng new &lt;project-name&gt; [options]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說明：建立 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Angular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專案，預設此專案會建立在目前的路徑下</a:t>
            </a:r>
            <a:endParaRPr lang="en-US" altLang="zh-TW" sz="1200" dirty="0">
              <a:latin typeface="微軟正黑體" pitchFamily="34" charset="-120"/>
              <a:ea typeface="微軟正黑體" pitchFamily="34" charset="-120"/>
              <a:cs typeface="Arial"/>
              <a:sym typeface="Arial"/>
            </a:endParaRPr>
          </a:p>
        </p:txBody>
      </p:sp>
      <p:sp>
        <p:nvSpPr>
          <p:cNvPr id="6" name="Google Shape;155;p16">
            <a:extLst>
              <a:ext uri="{FF2B5EF4-FFF2-40B4-BE49-F238E27FC236}">
                <a16:creationId xmlns:a16="http://schemas.microsoft.com/office/drawing/2014/main" xmlns="" id="{2E8D1901-2F20-4C6B-A25F-D52825AB6A74}"/>
              </a:ext>
            </a:extLst>
          </p:cNvPr>
          <p:cNvSpPr txBox="1">
            <a:spLocks/>
          </p:cNvSpPr>
          <p:nvPr/>
        </p:nvSpPr>
        <p:spPr>
          <a:xfrm>
            <a:off x="1230444" y="2778095"/>
            <a:ext cx="4713156" cy="1737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TW" sz="1600" dirty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>ng generate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指令：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ng generate &lt;type&gt; [options]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說明：在專案中產生新的程式碼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12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範例  </a:t>
            </a:r>
            <a:r>
              <a:rPr lang="en-US" altLang="zh-TW" sz="12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:</a:t>
            </a:r>
            <a:r>
              <a:rPr lang="zh-TW" altLang="en-US" sz="12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  </a:t>
            </a:r>
            <a:endParaRPr lang="en-US" altLang="zh-TW" sz="1200" dirty="0">
              <a:latin typeface="微軟正黑體" pitchFamily="34" charset="-120"/>
              <a:ea typeface="微軟正黑體" pitchFamily="34" charset="-120"/>
              <a:cs typeface="Arial"/>
              <a:sym typeface="Arial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2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ng g component my-app (</a:t>
            </a:r>
            <a:r>
              <a:rPr lang="zh-TW" altLang="en-US" sz="12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產生 </a:t>
            </a:r>
            <a:r>
              <a:rPr lang="en-US" altLang="zh-TW" sz="12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Component </a:t>
            </a:r>
            <a:r>
              <a:rPr lang="zh-TW" altLang="en-US" sz="12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元件程式碼</a:t>
            </a:r>
            <a:r>
              <a:rPr lang="en-US" altLang="zh-TW" sz="12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2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ng g service   </a:t>
            </a:r>
            <a:r>
              <a:rPr lang="en-US" altLang="zh-TW" sz="1200" dirty="0" smtClean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 my-app </a:t>
            </a:r>
            <a:r>
              <a:rPr lang="en-US" altLang="zh-TW" sz="12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(</a:t>
            </a:r>
            <a:r>
              <a:rPr lang="zh-TW" altLang="en-US" sz="12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產生 </a:t>
            </a:r>
            <a:r>
              <a:rPr lang="en-US" altLang="zh-TW" sz="12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Service </a:t>
            </a:r>
            <a:r>
              <a:rPr lang="zh-TW" altLang="en-US" sz="12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服務程式碼</a:t>
            </a:r>
            <a:r>
              <a:rPr lang="en-US" altLang="zh-TW" sz="12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2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ng g module my-app (</a:t>
            </a:r>
            <a:r>
              <a:rPr lang="zh-TW" altLang="en-US" sz="12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產生 </a:t>
            </a:r>
            <a:r>
              <a:rPr lang="en-US" altLang="zh-TW" sz="12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Module </a:t>
            </a:r>
            <a:r>
              <a:rPr lang="zh-TW" altLang="en-US" sz="12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模組程式碼</a:t>
            </a:r>
            <a:r>
              <a:rPr lang="en-US" altLang="zh-TW" sz="12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2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ng g class my-app (</a:t>
            </a:r>
            <a:r>
              <a:rPr lang="zh-TW" altLang="en-US" sz="12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產生 </a:t>
            </a:r>
            <a:r>
              <a:rPr lang="en-US" altLang="zh-TW" sz="12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Class </a:t>
            </a:r>
            <a:r>
              <a:rPr lang="zh-TW" altLang="en-US" sz="12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程式碼</a:t>
            </a:r>
            <a:r>
              <a:rPr lang="en-US" altLang="zh-TW" sz="12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TW" sz="1200" dirty="0">
              <a:latin typeface="微軟正黑體" pitchFamily="34" charset="-120"/>
              <a:ea typeface="微軟正黑體" pitchFamily="34" charset="-120"/>
              <a:cs typeface="Arial"/>
              <a:sym typeface="Arial"/>
            </a:endParaRPr>
          </a:p>
        </p:txBody>
      </p:sp>
      <p:sp>
        <p:nvSpPr>
          <p:cNvPr id="8" name="Google Shape;155;p16">
            <a:extLst>
              <a:ext uri="{FF2B5EF4-FFF2-40B4-BE49-F238E27FC236}">
                <a16:creationId xmlns:a16="http://schemas.microsoft.com/office/drawing/2014/main" xmlns="" id="{DB821A70-3605-4CE4-9EE6-DDA1E4ADCFEF}"/>
              </a:ext>
            </a:extLst>
          </p:cNvPr>
          <p:cNvSpPr txBox="1">
            <a:spLocks/>
          </p:cNvSpPr>
          <p:nvPr/>
        </p:nvSpPr>
        <p:spPr>
          <a:xfrm>
            <a:off x="1230444" y="2000024"/>
            <a:ext cx="5664132" cy="840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TW" sz="1600" dirty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>ng serve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指令：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ng serve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[options]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說明：打開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http://localhost:4200/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，執行後修改程式碼，網頁會自動重新整理。</a:t>
            </a:r>
            <a:endParaRPr lang="en-US" altLang="zh-TW" sz="1200" dirty="0">
              <a:latin typeface="微軟正黑體" pitchFamily="34" charset="-120"/>
              <a:ea typeface="微軟正黑體" pitchFamily="34" charset="-12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3268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類別(class)</a:t>
            </a:r>
            <a:endParaRPr sz="2100" dirty="0">
              <a:latin typeface="微軟正黑體" pitchFamily="34" charset="-120"/>
              <a:ea typeface="微軟正黑體" pitchFamily="34" charset="-120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裡會放這個元件的邏輯、規則</a:t>
            </a:r>
            <a:endParaRPr sz="1200" dirty="0">
              <a:latin typeface="微軟正黑體" pitchFamily="34" charset="-120"/>
              <a:ea typeface="微軟正黑體" pitchFamily="34" charset="-120"/>
              <a:cs typeface="Arial"/>
              <a:sym typeface="Arial"/>
            </a:endParaRPr>
          </a:p>
          <a:p>
            <a:pPr marL="0" indent="0">
              <a:buNone/>
            </a:pPr>
            <a:r>
              <a:rPr lang="en-US" altLang="zh-TW" sz="2100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HTML </a:t>
            </a:r>
            <a:r>
              <a:rPr lang="zh-TW" altLang="en-US" sz="2100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模版</a:t>
            </a:r>
          </a:p>
          <a:p>
            <a:pPr marL="0" lvl="0" indent="0" algn="l" rtl="0">
              <a:spcBef>
                <a:spcPts val="400"/>
              </a:spcBef>
              <a:spcAft>
                <a:spcPts val="1200"/>
              </a:spcAft>
              <a:buNone/>
            </a:pP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告訴瀏覽器要如何渲染頁面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Arial"/>
              <a:sym typeface="Arial"/>
            </a:endParaRPr>
          </a:p>
          <a:p>
            <a:pPr marL="0" lvl="0" indent="0">
              <a:spcBef>
                <a:spcPts val="400"/>
              </a:spcBef>
              <a:spcAft>
                <a:spcPts val="1200"/>
              </a:spcAft>
              <a:buNone/>
            </a:pPr>
            <a:r>
              <a:rPr lang="en-US" altLang="zh-TW" sz="2100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Styles</a:t>
            </a:r>
          </a:p>
          <a:p>
            <a:pPr marL="0" lvl="0" indent="0">
              <a:spcBef>
                <a:spcPts val="400"/>
              </a:spcBef>
              <a:spcAft>
                <a:spcPts val="1200"/>
              </a:spcAft>
              <a:buNone/>
            </a:pP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每個專案裡會有個全域性的樣式設定檔案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styles.css</a:t>
            </a:r>
          </a:p>
          <a:p>
            <a:pPr marL="0" lvl="0" indent="0" algn="l" rtl="0">
              <a:spcBef>
                <a:spcPts val="400"/>
              </a:spcBef>
              <a:spcAft>
                <a:spcPts val="1200"/>
              </a:spcAft>
              <a:buNone/>
            </a:pPr>
            <a:endParaRPr lang="en-US" altLang="zh-TW" sz="12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7099" y="1418480"/>
            <a:ext cx="3687488" cy="29655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Google Shape;154;p16"/>
          <p:cNvSpPr txBox="1">
            <a:spLocks/>
          </p:cNvSpPr>
          <p:nvPr/>
        </p:nvSpPr>
        <p:spPr>
          <a:xfrm>
            <a:off x="1449900" y="5461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/>
          <a:p>
            <a:pPr lvl="0">
              <a:lnSpc>
                <a:spcPct val="115000"/>
              </a:lnSpc>
              <a:spcBef>
                <a:spcPts val="1800"/>
              </a:spcBef>
              <a:buClr>
                <a:schemeClr val="lt1"/>
              </a:buClr>
              <a:buSzPts val="2400"/>
            </a:pPr>
            <a:r>
              <a:rPr lang="en-US" altLang="zh-TW" sz="3133" b="1" dirty="0" smtClean="0">
                <a:solidFill>
                  <a:schemeClr val="bg1"/>
                </a:solidFill>
                <a:uFill>
                  <a:noFill/>
                </a:uFill>
                <a:latin typeface="微軟正黑體" pitchFamily="34" charset="-120"/>
                <a:ea typeface="微軟正黑體" pitchFamily="34" charset="-120"/>
              </a:rPr>
              <a:t>Angular </a:t>
            </a:r>
            <a:r>
              <a:rPr lang="zh-TW" altLang="en-US" sz="3133" b="1" dirty="0" smtClean="0">
                <a:solidFill>
                  <a:schemeClr val="bg1"/>
                </a:solidFill>
                <a:uFill>
                  <a:noFill/>
                </a:uFill>
                <a:latin typeface="微軟正黑體" pitchFamily="34" charset="-120"/>
                <a:ea typeface="微軟正黑體" pitchFamily="34" charset="-120"/>
              </a:rPr>
              <a:t>的專案結構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類別(class)</a:t>
            </a:r>
            <a:endParaRPr sz="2100" dirty="0">
              <a:solidFill>
                <a:schemeClr val="bg1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裡會放這個元件的邏輯、規則</a:t>
            </a:r>
            <a:endParaRPr sz="1200" dirty="0">
              <a:solidFill>
                <a:schemeClr val="bg1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Arial"/>
              <a:sym typeface="Arial"/>
            </a:endParaRPr>
          </a:p>
          <a:p>
            <a:pPr marL="0" indent="0">
              <a:buNone/>
            </a:pPr>
            <a:r>
              <a:rPr lang="en-US" altLang="zh-TW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HTML </a:t>
            </a:r>
            <a:endParaRPr lang="zh-TW" altLang="en-US" sz="2100" dirty="0">
              <a:latin typeface="微軟正黑體" pitchFamily="34" charset="-120"/>
              <a:ea typeface="微軟正黑體" pitchFamily="34" charset="-120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1200"/>
              </a:spcAft>
              <a:buNone/>
            </a:pPr>
            <a:r>
              <a:rPr lang="zh-TW" altLang="en-US" sz="12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告訴瀏覽器要如何渲染頁面</a:t>
            </a:r>
            <a:endParaRPr lang="en-US" altLang="zh-TW" sz="1200" dirty="0">
              <a:latin typeface="微軟正黑體" pitchFamily="34" charset="-120"/>
              <a:ea typeface="微軟正黑體" pitchFamily="34" charset="-120"/>
              <a:cs typeface="Arial"/>
              <a:sym typeface="Arial"/>
            </a:endParaRPr>
          </a:p>
          <a:p>
            <a:pPr marL="0" lvl="0" indent="0">
              <a:spcBef>
                <a:spcPts val="400"/>
              </a:spcBef>
              <a:spcAft>
                <a:spcPts val="1200"/>
              </a:spcAft>
              <a:buNone/>
            </a:pPr>
            <a:r>
              <a:rPr lang="en-US" altLang="zh-TW" sz="2100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Styles</a:t>
            </a:r>
          </a:p>
          <a:p>
            <a:pPr marL="0" lvl="0" indent="0">
              <a:spcBef>
                <a:spcPts val="400"/>
              </a:spcBef>
              <a:spcAft>
                <a:spcPts val="1200"/>
              </a:spcAft>
              <a:buNone/>
            </a:pP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每個專案裡會有個全域性的樣式設定檔案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styles.css</a:t>
            </a:r>
          </a:p>
          <a:p>
            <a:pPr marL="0" lvl="0" indent="0" algn="l" rtl="0">
              <a:spcBef>
                <a:spcPts val="400"/>
              </a:spcBef>
              <a:spcAft>
                <a:spcPts val="1200"/>
              </a:spcAft>
              <a:buNone/>
            </a:pPr>
            <a:endParaRPr lang="en-US" altLang="zh-TW" sz="1200" dirty="0">
              <a:latin typeface="微軟正黑體" pitchFamily="34" charset="-120"/>
              <a:ea typeface="微軟正黑體" pitchFamily="34" charset="-120"/>
              <a:cs typeface="Arial"/>
              <a:sym typeface="Arial"/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Google Shape;154;p16"/>
          <p:cNvSpPr txBox="1">
            <a:spLocks/>
          </p:cNvSpPr>
          <p:nvPr/>
        </p:nvSpPr>
        <p:spPr>
          <a:xfrm>
            <a:off x="1449900" y="5461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/>
          <a:p>
            <a:pPr lvl="0">
              <a:lnSpc>
                <a:spcPct val="115000"/>
              </a:lnSpc>
              <a:spcBef>
                <a:spcPts val="1800"/>
              </a:spcBef>
              <a:buClr>
                <a:schemeClr val="lt1"/>
              </a:buClr>
              <a:buSzPts val="2400"/>
            </a:pPr>
            <a:r>
              <a:rPr lang="en-US" altLang="zh-TW" sz="3133" b="1" dirty="0" smtClean="0">
                <a:solidFill>
                  <a:schemeClr val="bg1"/>
                </a:solidFill>
                <a:uFill>
                  <a:noFill/>
                </a:uFill>
                <a:latin typeface="微軟正黑體" pitchFamily="34" charset="-120"/>
                <a:ea typeface="微軟正黑體" pitchFamily="34" charset="-120"/>
              </a:rPr>
              <a:t>Angular </a:t>
            </a:r>
            <a:r>
              <a:rPr lang="zh-TW" altLang="en-US" sz="3133" b="1" dirty="0" smtClean="0">
                <a:solidFill>
                  <a:schemeClr val="bg1"/>
                </a:solidFill>
                <a:uFill>
                  <a:noFill/>
                </a:uFill>
                <a:latin typeface="微軟正黑體" pitchFamily="34" charset="-120"/>
                <a:ea typeface="微軟正黑體" pitchFamily="34" charset="-120"/>
              </a:rPr>
              <a:t>的專案結構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Montserrat"/>
              <a:sym typeface="Montserra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2500" y="1685925"/>
            <a:ext cx="403860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90464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類別(class)</a:t>
            </a:r>
            <a:endParaRPr sz="2100" dirty="0">
              <a:solidFill>
                <a:schemeClr val="bg1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裡會放這個元件的邏輯、規則</a:t>
            </a:r>
            <a:endParaRPr sz="1200" dirty="0">
              <a:solidFill>
                <a:schemeClr val="bg1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Arial"/>
              <a:sym typeface="Arial"/>
            </a:endParaRPr>
          </a:p>
          <a:p>
            <a:pPr marL="0" indent="0">
              <a:buNone/>
            </a:pPr>
            <a:r>
              <a:rPr lang="en-US" altLang="zh-TW" sz="2100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HTML </a:t>
            </a:r>
            <a:r>
              <a:rPr lang="zh-TW" altLang="en-US" sz="2100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模版</a:t>
            </a:r>
          </a:p>
          <a:p>
            <a:pPr marL="0" lvl="0" indent="0" algn="l" rtl="0">
              <a:spcBef>
                <a:spcPts val="400"/>
              </a:spcBef>
              <a:spcAft>
                <a:spcPts val="1200"/>
              </a:spcAft>
              <a:buNone/>
            </a:pP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告訴瀏覽器要如何渲染頁面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Arial"/>
              <a:sym typeface="Arial"/>
            </a:endParaRPr>
          </a:p>
          <a:p>
            <a:pPr marL="0" lvl="0" indent="0">
              <a:spcBef>
                <a:spcPts val="400"/>
              </a:spcBef>
              <a:spcAft>
                <a:spcPts val="1200"/>
              </a:spcAft>
              <a:buNone/>
            </a:pPr>
            <a:r>
              <a:rPr lang="en-US" altLang="zh-TW" sz="2100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Styles</a:t>
            </a:r>
          </a:p>
          <a:p>
            <a:pPr marL="0" lvl="0" indent="0">
              <a:spcBef>
                <a:spcPts val="400"/>
              </a:spcBef>
              <a:spcAft>
                <a:spcPts val="1200"/>
              </a:spcAft>
              <a:buNone/>
            </a:pPr>
            <a:r>
              <a:rPr lang="zh-TW" altLang="en-US" sz="1200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每個專案裡會有個</a:t>
            </a:r>
            <a:r>
              <a:rPr lang="zh-TW" altLang="en-US" sz="12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全域性</a:t>
            </a:r>
            <a:r>
              <a:rPr lang="zh-TW" altLang="en-US" sz="1200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的樣式設定檔案</a:t>
            </a:r>
            <a:r>
              <a:rPr lang="en-US" altLang="zh-TW" sz="1200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styles.css</a:t>
            </a:r>
          </a:p>
          <a:p>
            <a:pPr marL="0" lvl="0" indent="0" algn="l" rtl="0">
              <a:spcBef>
                <a:spcPts val="400"/>
              </a:spcBef>
              <a:spcAft>
                <a:spcPts val="1200"/>
              </a:spcAft>
              <a:buNone/>
            </a:pPr>
            <a:endParaRPr lang="en-US" altLang="zh-TW" sz="1200" dirty="0">
              <a:latin typeface="微軟正黑體" pitchFamily="34" charset="-120"/>
              <a:ea typeface="微軟正黑體" pitchFamily="34" charset="-120"/>
              <a:cs typeface="Arial"/>
              <a:sym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85373" y="3831169"/>
            <a:ext cx="1804987" cy="1138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Google Shape;154;p16"/>
          <p:cNvSpPr txBox="1">
            <a:spLocks/>
          </p:cNvSpPr>
          <p:nvPr/>
        </p:nvSpPr>
        <p:spPr>
          <a:xfrm>
            <a:off x="1449900" y="5461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/>
          <a:p>
            <a:pPr lvl="0">
              <a:lnSpc>
                <a:spcPct val="115000"/>
              </a:lnSpc>
              <a:spcBef>
                <a:spcPts val="1800"/>
              </a:spcBef>
              <a:buClr>
                <a:schemeClr val="lt1"/>
              </a:buClr>
              <a:buSzPts val="2400"/>
            </a:pPr>
            <a:r>
              <a:rPr lang="en-US" altLang="zh-TW" sz="3133" b="1" dirty="0" smtClean="0">
                <a:solidFill>
                  <a:schemeClr val="bg1"/>
                </a:solidFill>
                <a:uFill>
                  <a:noFill/>
                </a:uFill>
                <a:latin typeface="微軟正黑體" pitchFamily="34" charset="-120"/>
                <a:ea typeface="微軟正黑體" pitchFamily="34" charset="-120"/>
              </a:rPr>
              <a:t>Angular </a:t>
            </a:r>
            <a:r>
              <a:rPr lang="zh-TW" altLang="en-US" sz="3133" b="1" dirty="0" smtClean="0">
                <a:solidFill>
                  <a:schemeClr val="bg1"/>
                </a:solidFill>
                <a:uFill>
                  <a:noFill/>
                </a:uFill>
                <a:latin typeface="微軟正黑體" pitchFamily="34" charset="-120"/>
                <a:ea typeface="微軟正黑體" pitchFamily="34" charset="-120"/>
              </a:rPr>
              <a:t>的專案結構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Montserrat"/>
              <a:sym typeface="Montserrat"/>
            </a:endParaRPr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1327980" y="0"/>
            <a:ext cx="7038900" cy="914100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62500" y="1685925"/>
            <a:ext cx="403860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43661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>
              <a:lnSpc>
                <a:spcPct val="115000"/>
              </a:lnSpc>
              <a:spcBef>
                <a:spcPts val="1800"/>
              </a:spcBef>
            </a:pPr>
            <a:r>
              <a:rPr lang="zh-TW" altLang="en-US" sz="3133" b="1" dirty="0">
                <a:solidFill>
                  <a:schemeClr val="bg1"/>
                </a:solidFill>
                <a:uFill>
                  <a:noFill/>
                </a:u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資料綁定 </a:t>
            </a:r>
            <a:r>
              <a:rPr lang="en-US" altLang="zh-TW" sz="3133" b="1" dirty="0">
                <a:solidFill>
                  <a:schemeClr val="bg1"/>
                </a:solidFill>
                <a:uFill>
                  <a:noFill/>
                </a:u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(</a:t>
            </a:r>
            <a:r>
              <a:rPr lang="zh-TW" altLang="en-US" sz="3133" b="1" dirty="0">
                <a:solidFill>
                  <a:schemeClr val="bg1"/>
                </a:solidFill>
                <a:uFill>
                  <a:noFill/>
                </a:u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 </a:t>
            </a:r>
            <a:r>
              <a:rPr lang="en-US" altLang="zh-TW" sz="3133" b="1" dirty="0">
                <a:solidFill>
                  <a:schemeClr val="bg1"/>
                </a:solidFill>
                <a:uFill>
                  <a:noFill/>
                </a:u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Data Binding</a:t>
            </a:r>
            <a:r>
              <a:rPr lang="zh-TW" altLang="en-US" sz="3133" b="1" dirty="0">
                <a:solidFill>
                  <a:schemeClr val="bg1"/>
                </a:solidFill>
                <a:uFill>
                  <a:noFill/>
                </a:u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 </a:t>
            </a:r>
            <a:r>
              <a:rPr lang="en-US" altLang="zh-TW" sz="3133" b="1" dirty="0">
                <a:solidFill>
                  <a:schemeClr val="bg1"/>
                </a:solidFill>
                <a:uFill>
                  <a:noFill/>
                </a:u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)</a:t>
            </a:r>
            <a:endParaRPr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5" name="Google Shape;155;p16"/>
          <p:cNvSpPr txBox="1">
            <a:spLocks noGrp="1"/>
          </p:cNvSpPr>
          <p:nvPr>
            <p:ph type="body" idx="1"/>
          </p:nvPr>
        </p:nvSpPr>
        <p:spPr>
          <a:xfrm>
            <a:off x="1297500" y="1165860"/>
            <a:ext cx="7038900" cy="33128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indent="-342900"/>
            <a:r>
              <a:rPr lang="zh-TW" altLang="en-US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單</a:t>
            </a:r>
            <a:r>
              <a:rPr lang="zh-TW" altLang="en-US" sz="2100" dirty="0" smtClean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向性：</a:t>
            </a:r>
            <a:r>
              <a:rPr lang="en-US" altLang="zh-TW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value </a:t>
            </a:r>
            <a:r>
              <a:rPr lang="zh-TW" altLang="en-US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改變 </a:t>
            </a:r>
            <a:r>
              <a:rPr lang="en-US" altLang="zh-TW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HTML </a:t>
            </a:r>
            <a:r>
              <a:rPr lang="zh-TW" altLang="en-US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跟著變</a:t>
            </a:r>
          </a:p>
          <a:p>
            <a:pPr marL="342900" indent="-342900"/>
            <a:r>
              <a:rPr lang="zh-TW" altLang="en-US" sz="2100" dirty="0" smtClean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方法</a:t>
            </a:r>
            <a:r>
              <a:rPr lang="zh-TW" altLang="en-US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：直接在 </a:t>
            </a:r>
            <a:r>
              <a:rPr lang="en-US" altLang="zh-TW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HTML </a:t>
            </a:r>
            <a:r>
              <a:rPr lang="zh-TW" altLang="en-US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中插入變數 </a:t>
            </a:r>
            <a:r>
              <a:rPr lang="en-US" altLang="zh-TW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{{value}}</a:t>
            </a:r>
          </a:p>
          <a:p>
            <a:pPr marL="342900" indent="-342900"/>
            <a:r>
              <a:rPr lang="en-US" altLang="zh-TW" sz="2100" dirty="0">
                <a:latin typeface="微軟正黑體" pitchFamily="34" charset="-120"/>
                <a:ea typeface="微軟正黑體" pitchFamily="34" charset="-120"/>
                <a:cs typeface="Arial"/>
              </a:rPr>
              <a:t>Component </a:t>
            </a:r>
            <a:r>
              <a:rPr lang="zh-TW" altLang="en-US" sz="2100" dirty="0">
                <a:latin typeface="微軟正黑體" pitchFamily="34" charset="-120"/>
                <a:ea typeface="微軟正黑體" pitchFamily="34" charset="-120"/>
                <a:cs typeface="Arial"/>
              </a:rPr>
              <a:t>變數→</a:t>
            </a:r>
            <a:r>
              <a:rPr lang="en-US" altLang="zh-TW" sz="2100" dirty="0">
                <a:latin typeface="微軟正黑體" pitchFamily="34" charset="-120"/>
                <a:ea typeface="微軟正黑體" pitchFamily="34" charset="-120"/>
                <a:cs typeface="Arial"/>
              </a:rPr>
              <a:t>Template </a:t>
            </a:r>
            <a:r>
              <a:rPr lang="zh-TW" altLang="en-US" sz="2100" dirty="0">
                <a:latin typeface="微軟正黑體" pitchFamily="34" charset="-120"/>
                <a:ea typeface="微軟正黑體" pitchFamily="34" charset="-120"/>
                <a:cs typeface="Arial"/>
              </a:rPr>
              <a:t>值</a:t>
            </a:r>
          </a:p>
          <a:p>
            <a:pPr marL="342900" indent="-342900"/>
            <a:endParaRPr lang="zh-TW" altLang="en-US" sz="1200" dirty="0">
              <a:latin typeface="微軟正黑體" pitchFamily="34" charset="-120"/>
              <a:ea typeface="微軟正黑體" pitchFamily="34" charset="-120"/>
              <a:cs typeface="Arial"/>
              <a:sym typeface="Arial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xmlns="" id="{7D11E512-FC0C-45CA-8CD1-6CC75C5BD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9" y="3533205"/>
            <a:ext cx="2377850" cy="604891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C7CFC032-2CC4-4A5F-9A3D-26C8E26B9F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024" y="2920532"/>
            <a:ext cx="3046081" cy="1900089"/>
          </a:xfrm>
          <a:prstGeom prst="rect">
            <a:avLst/>
          </a:prstGeom>
        </p:spPr>
      </p:pic>
      <p:sp>
        <p:nvSpPr>
          <p:cNvPr id="5" name="箭號: 向右 4">
            <a:extLst>
              <a:ext uri="{FF2B5EF4-FFF2-40B4-BE49-F238E27FC236}">
                <a16:creationId xmlns:a16="http://schemas.microsoft.com/office/drawing/2014/main" xmlns="" id="{B53DD9A4-069C-4140-ABEF-DF27182360DA}"/>
              </a:ext>
            </a:extLst>
          </p:cNvPr>
          <p:cNvSpPr/>
          <p:nvPr/>
        </p:nvSpPr>
        <p:spPr>
          <a:xfrm>
            <a:off x="4225859" y="3585714"/>
            <a:ext cx="1072896" cy="499872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34247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>
              <a:lnSpc>
                <a:spcPct val="115000"/>
              </a:lnSpc>
              <a:spcBef>
                <a:spcPts val="1800"/>
              </a:spcBef>
            </a:pPr>
            <a:r>
              <a:rPr lang="zh-TW" altLang="en-US" sz="3133" b="1" dirty="0">
                <a:solidFill>
                  <a:schemeClr val="bg1"/>
                </a:solidFill>
                <a:uFill>
                  <a:noFill/>
                </a:u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屬性綁定（</a:t>
            </a:r>
            <a:r>
              <a:rPr lang="en-US" altLang="zh-TW" sz="3133" b="1" dirty="0">
                <a:solidFill>
                  <a:schemeClr val="bg1"/>
                </a:solidFill>
                <a:uFill>
                  <a:noFill/>
                </a:u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Property Binding</a:t>
            </a:r>
            <a:r>
              <a:rPr lang="zh-TW" altLang="en-US" sz="3133" b="1" dirty="0">
                <a:solidFill>
                  <a:schemeClr val="bg1"/>
                </a:solidFill>
                <a:uFill>
                  <a:noFill/>
                </a:u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）</a:t>
            </a:r>
            <a:endParaRPr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5" name="Google Shape;155;p16"/>
          <p:cNvSpPr txBox="1">
            <a:spLocks noGrp="1"/>
          </p:cNvSpPr>
          <p:nvPr>
            <p:ph type="body" idx="1"/>
          </p:nvPr>
        </p:nvSpPr>
        <p:spPr>
          <a:xfrm>
            <a:off x="1297500" y="1181101"/>
            <a:ext cx="7450260" cy="3297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indent="-342900"/>
            <a:r>
              <a:rPr lang="zh-TW" altLang="en-US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單向性：</a:t>
            </a:r>
            <a:r>
              <a:rPr lang="en-US" altLang="zh-TW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value </a:t>
            </a:r>
            <a:r>
              <a:rPr lang="zh-TW" altLang="en-US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改變會影響 </a:t>
            </a:r>
            <a:r>
              <a:rPr lang="en-US" altLang="zh-TW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property</a:t>
            </a:r>
            <a:r>
              <a:rPr lang="zh-TW" altLang="en-US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，</a:t>
            </a:r>
            <a:r>
              <a:rPr lang="en-US" altLang="zh-TW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HTML </a:t>
            </a:r>
            <a:r>
              <a:rPr lang="zh-TW" altLang="en-US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跟著改變</a:t>
            </a:r>
          </a:p>
          <a:p>
            <a:pPr marL="342900" indent="-342900"/>
            <a:r>
              <a:rPr lang="zh-TW" altLang="en-US" sz="2100" dirty="0" smtClean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方法</a:t>
            </a:r>
            <a:r>
              <a:rPr lang="zh-TW" altLang="en-US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：在 </a:t>
            </a:r>
            <a:r>
              <a:rPr lang="en-US" altLang="zh-TW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HTML </a:t>
            </a:r>
            <a:r>
              <a:rPr lang="zh-TW" altLang="en-US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中的屬性加上 </a:t>
            </a:r>
            <a:r>
              <a:rPr lang="en-US" altLang="zh-TW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[property]="</a:t>
            </a:r>
            <a:r>
              <a:rPr lang="en-US" altLang="zh-TW" sz="2100" dirty="0" smtClean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value"</a:t>
            </a:r>
            <a:endParaRPr lang="en-US" altLang="zh-TW" sz="2100" dirty="0">
              <a:latin typeface="微軟正黑體" pitchFamily="34" charset="-120"/>
              <a:ea typeface="微軟正黑體" pitchFamily="34" charset="-120"/>
              <a:cs typeface="Arial"/>
              <a:sym typeface="Arial"/>
            </a:endParaRPr>
          </a:p>
          <a:p>
            <a:pPr marL="342900" indent="-342900"/>
            <a:r>
              <a:rPr lang="en-US" altLang="zh-TW" sz="2100" dirty="0">
                <a:latin typeface="微軟正黑體" pitchFamily="34" charset="-120"/>
                <a:ea typeface="微軟正黑體" pitchFamily="34" charset="-120"/>
                <a:cs typeface="Arial"/>
              </a:rPr>
              <a:t>Component </a:t>
            </a:r>
            <a:r>
              <a:rPr lang="zh-TW" altLang="en-US" sz="2100" dirty="0">
                <a:latin typeface="微軟正黑體" pitchFamily="34" charset="-120"/>
                <a:ea typeface="微軟正黑體" pitchFamily="34" charset="-120"/>
                <a:cs typeface="Arial"/>
              </a:rPr>
              <a:t>變數→</a:t>
            </a:r>
            <a:r>
              <a:rPr lang="en-US" altLang="zh-TW" sz="2100" dirty="0">
                <a:latin typeface="微軟正黑體" pitchFamily="34" charset="-120"/>
                <a:ea typeface="微軟正黑體" pitchFamily="34" charset="-120"/>
                <a:cs typeface="Arial"/>
              </a:rPr>
              <a:t>Template </a:t>
            </a:r>
            <a:r>
              <a:rPr lang="zh-TW" altLang="en-US" sz="2100" dirty="0">
                <a:latin typeface="微軟正黑體" pitchFamily="34" charset="-120"/>
                <a:ea typeface="微軟正黑體" pitchFamily="34" charset="-120"/>
                <a:cs typeface="Arial"/>
              </a:rPr>
              <a:t>值</a:t>
            </a:r>
          </a:p>
          <a:p>
            <a:pPr marL="342900" indent="-342900"/>
            <a:endParaRPr lang="zh-TW" altLang="en-US" sz="1200" dirty="0">
              <a:latin typeface="微軟正黑體" pitchFamily="34" charset="-120"/>
              <a:ea typeface="微軟正黑體" pitchFamily="34" charset="-120"/>
              <a:cs typeface="Arial"/>
              <a:sym typeface="Arial"/>
            </a:endParaRPr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xmlns="" id="{E074C1E9-B258-4825-ADE6-5023FB911358}"/>
              </a:ext>
            </a:extLst>
          </p:cNvPr>
          <p:cNvSpPr/>
          <p:nvPr/>
        </p:nvSpPr>
        <p:spPr>
          <a:xfrm>
            <a:off x="4625265" y="2921174"/>
            <a:ext cx="756819" cy="346707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4923" y="2735580"/>
            <a:ext cx="2927903" cy="756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84558" y="2893695"/>
            <a:ext cx="260032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53840" y="4210050"/>
            <a:ext cx="2568512" cy="529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文字方塊 9"/>
          <p:cNvSpPr txBox="1"/>
          <p:nvPr/>
        </p:nvSpPr>
        <p:spPr>
          <a:xfrm>
            <a:off x="2773680" y="4236720"/>
            <a:ext cx="1356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畫面  </a:t>
            </a:r>
            <a:r>
              <a:rPr lang="en-US" altLang="zh-TW" sz="24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endParaRPr lang="zh-TW" altLang="en-US" sz="2400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271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>
              <a:lnSpc>
                <a:spcPct val="115000"/>
              </a:lnSpc>
              <a:spcBef>
                <a:spcPts val="1800"/>
              </a:spcBef>
            </a:pPr>
            <a:r>
              <a:rPr lang="zh-TW" altLang="en-US" sz="3133" b="1" dirty="0">
                <a:solidFill>
                  <a:schemeClr val="bg1"/>
                </a:solidFill>
                <a:uFill>
                  <a:noFill/>
                </a:u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事件綁定（</a:t>
            </a:r>
            <a:r>
              <a:rPr lang="en-US" altLang="zh-TW" sz="3133" b="1" dirty="0">
                <a:solidFill>
                  <a:schemeClr val="bg1"/>
                </a:solidFill>
                <a:uFill>
                  <a:noFill/>
                </a:u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Event Binding</a:t>
            </a:r>
            <a:r>
              <a:rPr lang="zh-TW" altLang="en-US" sz="3133" b="1" dirty="0">
                <a:solidFill>
                  <a:schemeClr val="bg1"/>
                </a:solidFill>
                <a:uFill>
                  <a:noFill/>
                </a:u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）</a:t>
            </a:r>
            <a:endParaRPr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5" name="Google Shape;155;p16"/>
          <p:cNvSpPr txBox="1">
            <a:spLocks noGrp="1"/>
          </p:cNvSpPr>
          <p:nvPr>
            <p:ph type="body" idx="1"/>
          </p:nvPr>
        </p:nvSpPr>
        <p:spPr>
          <a:xfrm>
            <a:off x="1297500" y="1170433"/>
            <a:ext cx="7761156" cy="33083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indent="-342900"/>
            <a:r>
              <a:rPr lang="zh-TW" altLang="en-US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單向性：一旦觸發指定 </a:t>
            </a:r>
            <a:r>
              <a:rPr lang="en-US" altLang="zh-TW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event</a:t>
            </a:r>
            <a:r>
              <a:rPr lang="zh-TW" altLang="en-US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，就會</a:t>
            </a:r>
            <a:r>
              <a:rPr lang="zh-TW" altLang="en-US" sz="2100" dirty="0" smtClean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呼叫方法</a:t>
            </a:r>
            <a:endParaRPr lang="zh-TW" altLang="en-US" sz="2100" dirty="0">
              <a:latin typeface="微軟正黑體" pitchFamily="34" charset="-120"/>
              <a:ea typeface="微軟正黑體" pitchFamily="34" charset="-120"/>
              <a:cs typeface="Arial"/>
              <a:sym typeface="Arial"/>
            </a:endParaRPr>
          </a:p>
          <a:p>
            <a:pPr marL="342900" indent="-342900"/>
            <a:r>
              <a:rPr lang="zh-TW" altLang="en-US" sz="2100" dirty="0" smtClean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方法</a:t>
            </a:r>
            <a:r>
              <a:rPr lang="zh-TW" altLang="en-US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：在 </a:t>
            </a:r>
            <a:r>
              <a:rPr lang="en-US" altLang="zh-TW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HTML </a:t>
            </a:r>
            <a:r>
              <a:rPr lang="zh-TW" altLang="en-US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中的加入 </a:t>
            </a:r>
            <a:r>
              <a:rPr lang="en-US" altLang="zh-TW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(event)="</a:t>
            </a:r>
            <a:r>
              <a:rPr lang="en-US" altLang="zh-TW" sz="2100" dirty="0" err="1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someMethod</a:t>
            </a:r>
            <a:r>
              <a:rPr lang="en-US" altLang="zh-TW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()“</a:t>
            </a:r>
          </a:p>
          <a:p>
            <a:pPr marL="342900" indent="-342900"/>
            <a:r>
              <a:rPr lang="en-US" altLang="zh-TW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Template </a:t>
            </a:r>
            <a:r>
              <a:rPr lang="zh-TW" altLang="en-US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發送事件→</a:t>
            </a:r>
            <a:r>
              <a:rPr lang="en-US" altLang="zh-TW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Component </a:t>
            </a:r>
            <a:r>
              <a:rPr lang="zh-TW" altLang="en-US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呼叫方法</a:t>
            </a:r>
          </a:p>
          <a:p>
            <a:pPr marL="342900" indent="-342900"/>
            <a:endParaRPr lang="zh-TW" altLang="en-US" sz="1200" dirty="0">
              <a:latin typeface="微軟正黑體" pitchFamily="34" charset="-120"/>
              <a:ea typeface="微軟正黑體" pitchFamily="34" charset="-120"/>
              <a:cs typeface="Arial"/>
              <a:sym typeface="Arial"/>
            </a:endParaRPr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xmlns="" id="{41DE4F0F-0931-433C-BAF3-E06036E92998}"/>
              </a:ext>
            </a:extLst>
          </p:cNvPr>
          <p:cNvSpPr/>
          <p:nvPr/>
        </p:nvSpPr>
        <p:spPr>
          <a:xfrm rot="5400000">
            <a:off x="2945706" y="3166203"/>
            <a:ext cx="576207" cy="26846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49743" y="3849053"/>
            <a:ext cx="265747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4895" y="2506980"/>
            <a:ext cx="4485888" cy="29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文字方塊 9"/>
          <p:cNvSpPr txBox="1"/>
          <p:nvPr/>
        </p:nvSpPr>
        <p:spPr>
          <a:xfrm>
            <a:off x="6240780" y="2979420"/>
            <a:ext cx="1356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畫面  </a:t>
            </a:r>
            <a:r>
              <a:rPr lang="en-US" altLang="zh-TW" sz="24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endParaRPr lang="zh-TW" altLang="en-US" sz="2400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33060" y="3710940"/>
            <a:ext cx="3174762" cy="894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8683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>
              <a:lnSpc>
                <a:spcPct val="115000"/>
              </a:lnSpc>
              <a:spcBef>
                <a:spcPts val="1800"/>
              </a:spcBef>
            </a:pPr>
            <a:r>
              <a:rPr lang="zh-TW" altLang="en-US" sz="3133" b="1" dirty="0">
                <a:solidFill>
                  <a:schemeClr val="bg1"/>
                </a:solidFill>
                <a:uFill>
                  <a:noFill/>
                </a:u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雙向綁定（</a:t>
            </a:r>
            <a:r>
              <a:rPr lang="en-US" altLang="zh-TW" sz="3133" b="1" dirty="0">
                <a:solidFill>
                  <a:schemeClr val="bg1"/>
                </a:solidFill>
                <a:uFill>
                  <a:noFill/>
                </a:u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Two-Way Binding</a:t>
            </a:r>
            <a:r>
              <a:rPr lang="zh-TW" altLang="en-US" sz="3133" b="1" dirty="0">
                <a:solidFill>
                  <a:schemeClr val="bg1"/>
                </a:solidFill>
                <a:uFill>
                  <a:noFill/>
                </a:u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）</a:t>
            </a:r>
            <a:endParaRPr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5" name="Google Shape;155;p16"/>
          <p:cNvSpPr txBox="1">
            <a:spLocks noGrp="1"/>
          </p:cNvSpPr>
          <p:nvPr>
            <p:ph type="body" idx="1"/>
          </p:nvPr>
        </p:nvSpPr>
        <p:spPr>
          <a:xfrm>
            <a:off x="1036320" y="1176529"/>
            <a:ext cx="8040624" cy="33022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indent="-342900"/>
            <a:r>
              <a:rPr lang="zh-TW" altLang="en-US" sz="18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雙向性：</a:t>
            </a:r>
            <a:r>
              <a:rPr lang="en-US" altLang="zh-TW" sz="18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Component </a:t>
            </a:r>
            <a:r>
              <a:rPr lang="zh-TW" altLang="en-US" sz="18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或 </a:t>
            </a:r>
            <a:r>
              <a:rPr lang="en-US" altLang="zh-TW" sz="18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Template </a:t>
            </a:r>
            <a:r>
              <a:rPr lang="zh-TW" altLang="en-US" sz="18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其中一方的值改變，另一方也會跟著變</a:t>
            </a:r>
          </a:p>
          <a:p>
            <a:pPr marL="342900" indent="-342900"/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方法</a:t>
            </a:r>
            <a:r>
              <a:rPr lang="zh-TW" altLang="en-US" sz="18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：在 </a:t>
            </a:r>
            <a:r>
              <a:rPr lang="en-US" altLang="zh-TW" sz="18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HTML </a:t>
            </a:r>
            <a:r>
              <a:rPr lang="zh-TW" altLang="en-US" sz="18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加入 </a:t>
            </a:r>
            <a:r>
              <a:rPr lang="en-US" altLang="zh-TW" sz="18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[(</a:t>
            </a:r>
            <a:r>
              <a:rPr lang="en-US" altLang="zh-TW" sz="1800" dirty="0" err="1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ngModel</a:t>
            </a:r>
            <a:r>
              <a:rPr lang="en-US" altLang="zh-TW" sz="18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)] </a:t>
            </a:r>
            <a:r>
              <a:rPr lang="zh-TW" altLang="en-US" sz="18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語法，使用前需要先在 </a:t>
            </a:r>
            <a:r>
              <a:rPr lang="en-US" altLang="zh-TW" sz="1800" dirty="0" err="1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AppModule</a:t>
            </a:r>
            <a:r>
              <a:rPr lang="en-US" altLang="zh-TW" sz="18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 </a:t>
            </a:r>
            <a:r>
              <a:rPr lang="zh-TW" altLang="en-US" sz="18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引用 </a:t>
            </a:r>
            <a:r>
              <a:rPr lang="en-US" altLang="zh-TW" sz="1800" dirty="0" err="1" smtClean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FormsModule</a:t>
            </a:r>
            <a:endParaRPr lang="en-US" altLang="zh-TW" sz="1800" dirty="0" smtClean="0">
              <a:latin typeface="微軟正黑體" pitchFamily="34" charset="-120"/>
              <a:ea typeface="微軟正黑體" pitchFamily="34" charset="-120"/>
              <a:cs typeface="Arial"/>
              <a:sym typeface="Arial"/>
            </a:endParaRPr>
          </a:p>
          <a:p>
            <a:pPr marL="342900" indent="-342900"/>
            <a:r>
              <a:rPr lang="en-US" altLang="zh-TW" sz="1800" dirty="0" smtClean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Component ⇄ Template</a:t>
            </a:r>
          </a:p>
          <a:p>
            <a:pPr marL="342900" indent="-342900"/>
            <a:endParaRPr lang="en-US" altLang="zh-TW" sz="1800" dirty="0">
              <a:latin typeface="微軟正黑體" pitchFamily="34" charset="-120"/>
              <a:ea typeface="微軟正黑體" pitchFamily="34" charset="-120"/>
              <a:cs typeface="Arial"/>
              <a:sym typeface="Arial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9610" y="2698433"/>
            <a:ext cx="392430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98533" y="4258628"/>
            <a:ext cx="223837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文字方塊 8"/>
          <p:cNvSpPr txBox="1"/>
          <p:nvPr/>
        </p:nvSpPr>
        <p:spPr>
          <a:xfrm>
            <a:off x="2080260" y="4366260"/>
            <a:ext cx="1356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畫面  </a:t>
            </a:r>
            <a:r>
              <a:rPr lang="en-US" altLang="zh-TW" sz="24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endParaRPr lang="zh-TW" altLang="en-US" sz="2400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左-右雙向箭號 9"/>
          <p:cNvSpPr/>
          <p:nvPr/>
        </p:nvSpPr>
        <p:spPr>
          <a:xfrm>
            <a:off x="4724400" y="3169920"/>
            <a:ext cx="556260" cy="274320"/>
          </a:xfrm>
          <a:prstGeom prst="left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73078" y="2982278"/>
            <a:ext cx="25241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605338" y="2052638"/>
            <a:ext cx="40671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9645929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447</Words>
  <Application>Microsoft Office PowerPoint</Application>
  <PresentationFormat>如螢幕大小 (16:9)</PresentationFormat>
  <Paragraphs>64</Paragraphs>
  <Slides>10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Arial</vt:lpstr>
      <vt:lpstr>新細明體</vt:lpstr>
      <vt:lpstr>微軟正黑體</vt:lpstr>
      <vt:lpstr>Montserrat</vt:lpstr>
      <vt:lpstr>Lato</vt:lpstr>
      <vt:lpstr>Focus</vt:lpstr>
      <vt:lpstr>Angular 學習報告</vt:lpstr>
      <vt:lpstr>Angular CLI</vt:lpstr>
      <vt:lpstr>投影片 3</vt:lpstr>
      <vt:lpstr>投影片 4</vt:lpstr>
      <vt:lpstr>投影片 5</vt:lpstr>
      <vt:lpstr>資料綁定 ( Data Binding )</vt:lpstr>
      <vt:lpstr>屬性綁定（Property Binding）</vt:lpstr>
      <vt:lpstr>事件綁定（Event Binding）</vt:lpstr>
      <vt:lpstr>雙向綁定（Two-Way Binding）</vt:lpstr>
      <vt:lpstr>指令（Directive）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hbadmin</cp:lastModifiedBy>
  <cp:revision>50</cp:revision>
  <dcterms:modified xsi:type="dcterms:W3CDTF">2023-09-26T10:11:41Z</dcterms:modified>
</cp:coreProperties>
</file>