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2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89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9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01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2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4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5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9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2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8F50F-9169-4D0D-9DD6-778448C71E6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17" y="939074"/>
            <a:ext cx="2587562" cy="2594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1975" y="3533113"/>
            <a:ext cx="36968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smtClean="0">
                <a:latin typeface="Agency FB" panose="020B0503020202020204" pitchFamily="34" charset="0"/>
              </a:rPr>
              <a:t>The 4 Cube</a:t>
            </a:r>
            <a:endParaRPr lang="ko-KR" altLang="en-US" sz="8000"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7225" y="5076163"/>
            <a:ext cx="2308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Agency FB" panose="020B0503020202020204" pitchFamily="34" charset="0"/>
              </a:rPr>
              <a:t>2016184037 </a:t>
            </a:r>
            <a:r>
              <a:rPr lang="ko-KR" altLang="en-US" sz="3200" smtClean="0">
                <a:latin typeface="Koverwatch" panose="02020603020101020101" pitchFamily="18" charset="-127"/>
                <a:ea typeface="Koverwatch" panose="02020603020101020101" pitchFamily="18" charset="-127"/>
              </a:rPr>
              <a:t>엔컴</a:t>
            </a:r>
            <a:endParaRPr lang="ko-KR" altLang="en-US" sz="540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5870" y="550736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latin typeface="Koverwatch" panose="02020603020101020101" pitchFamily="18" charset="-127"/>
                <a:ea typeface="Koverwatch" panose="02020603020101020101" pitchFamily="18" charset="-127"/>
              </a:rPr>
              <a:t>하태웅</a:t>
            </a:r>
            <a:endParaRPr lang="ko-KR" altLang="en-US" sz="540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75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42" y="0"/>
            <a:ext cx="12192000" cy="93907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7" y="64779"/>
            <a:ext cx="807494" cy="809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761" y="115593"/>
            <a:ext cx="3579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>
                <a:latin typeface="Agency FB" panose="020B0503020202020204" pitchFamily="34" charset="0"/>
              </a:rPr>
              <a:t>The 4 Cube : Evaulate</a:t>
            </a:r>
            <a:endParaRPr lang="ko-KR" altLang="en-US" sz="4000">
              <a:latin typeface="Agency FB" panose="020B0503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61967"/>
              </p:ext>
            </p:extLst>
          </p:nvPr>
        </p:nvGraphicFramePr>
        <p:xfrm>
          <a:off x="161267" y="1355557"/>
          <a:ext cx="11838228" cy="44108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24967">
                  <a:extLst>
                    <a:ext uri="{9D8B030D-6E8A-4147-A177-3AD203B41FA5}">
                      <a16:colId xmlns:a16="http://schemas.microsoft.com/office/drawing/2014/main" val="2825124446"/>
                    </a:ext>
                  </a:extLst>
                </a:gridCol>
                <a:gridCol w="5213261">
                  <a:extLst>
                    <a:ext uri="{9D8B030D-6E8A-4147-A177-3AD203B41FA5}">
                      <a16:colId xmlns:a16="http://schemas.microsoft.com/office/drawing/2014/main" val="1266109998"/>
                    </a:ext>
                  </a:extLst>
                </a:gridCol>
              </a:tblGrid>
              <a:tr h="610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평가 항목</a:t>
                      </a:r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상세 내용</a:t>
                      </a:r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41269"/>
                  </a:ext>
                </a:extLst>
              </a:tr>
              <a:tr h="5685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게임 컨셉이 잘 표현 되었는가</a:t>
                      </a:r>
                      <a:r>
                        <a:rPr lang="en-US" altLang="ko-KR" sz="28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3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71230"/>
                  </a:ext>
                </a:extLst>
              </a:tr>
              <a:tr h="5685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게임 핵심 메카닉의 제시가 잘 되었는가</a:t>
                      </a:r>
                      <a:r>
                        <a:rPr lang="en-US" altLang="ko-KR" sz="28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?</a:t>
                      </a:r>
                      <a:endParaRPr lang="ko-KR" altLang="en-US" sz="28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3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C</a:t>
                      </a:r>
                      <a:endParaRPr lang="ko-KR" altLang="en-US" sz="32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94299"/>
                  </a:ext>
                </a:extLst>
              </a:tr>
              <a:tr h="690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게임 실행 흐름이 잘 표현되었는가</a:t>
                      </a:r>
                      <a:r>
                        <a:rPr lang="en-US" altLang="ko-KR" sz="28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?</a:t>
                      </a:r>
                      <a:endParaRPr lang="ko-KR" altLang="en-US" sz="28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3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B</a:t>
                      </a:r>
                      <a:endParaRPr lang="ko-KR" altLang="en-US" sz="32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20725"/>
                  </a:ext>
                </a:extLst>
              </a:tr>
              <a:tr h="7097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개발 범위가 구체적이며</a:t>
                      </a:r>
                      <a:r>
                        <a:rPr lang="en-US" altLang="ko-KR" sz="28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8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측정 가능한가</a:t>
                      </a:r>
                      <a:r>
                        <a:rPr lang="en-US" altLang="ko-KR" sz="28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?</a:t>
                      </a:r>
                      <a:endParaRPr lang="ko-KR" altLang="en-US" sz="28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3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C</a:t>
                      </a:r>
                      <a:endParaRPr lang="ko-KR" altLang="en-US" sz="32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26529"/>
                  </a:ext>
                </a:extLst>
              </a:tr>
              <a:tr h="12425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개발 계획이 구체적이며 실행가능한가</a:t>
                      </a:r>
                      <a:r>
                        <a:rPr lang="en-US" altLang="ko-KR" sz="28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?</a:t>
                      </a:r>
                      <a:endParaRPr lang="ko-KR" altLang="en-US" sz="28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3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C</a:t>
                      </a:r>
                      <a:endParaRPr lang="ko-KR" altLang="en-US" sz="32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29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40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42" y="0"/>
            <a:ext cx="12192000" cy="93907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7" y="64779"/>
            <a:ext cx="807494" cy="809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761" y="115593"/>
            <a:ext cx="3538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>
                <a:latin typeface="Agency FB" panose="020B0503020202020204" pitchFamily="34" charset="0"/>
              </a:rPr>
              <a:t>The 4 Cube : Concept</a:t>
            </a:r>
            <a:endParaRPr lang="ko-KR" altLang="en-US" sz="400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021" y="1780673"/>
            <a:ext cx="1090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A. Cube</a:t>
            </a:r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를 맞추는 것과 같이 직접 맵을 움직여 목적을 달성</a:t>
            </a:r>
            <a:r>
              <a:rPr lang="en-US" altLang="ko-KR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endParaRPr lang="ko-KR" altLang="en-US" sz="400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0021" y="3330158"/>
            <a:ext cx="1090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B. </a:t>
            </a:r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키보드 혹은 마우스 입력을 통해 맵을 재구성 할 수 있도록 구성</a:t>
            </a:r>
            <a:r>
              <a:rPr lang="en-US" altLang="ko-KR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endParaRPr lang="ko-KR" altLang="en-US" sz="400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021" y="4879643"/>
            <a:ext cx="1090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Koverwatch" panose="02020603020101020101" pitchFamily="18" charset="-127"/>
                <a:ea typeface="Koverwatch" panose="02020603020101020101" pitchFamily="18" charset="-127"/>
              </a:rPr>
              <a:t>C</a:t>
            </a:r>
            <a:r>
              <a:rPr lang="en-US" altLang="ko-KR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. </a:t>
            </a:r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객체를 이용한 맵 구성으로</a:t>
            </a:r>
            <a:r>
              <a:rPr lang="en-US" altLang="ko-KR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플레이어와의 상호 작용</a:t>
            </a:r>
            <a:r>
              <a:rPr lang="en-US" altLang="ko-KR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endParaRPr lang="ko-KR" altLang="en-US" sz="400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20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42" y="0"/>
            <a:ext cx="12192000" cy="93907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7" y="64779"/>
            <a:ext cx="807494" cy="809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761" y="115593"/>
            <a:ext cx="5218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>
                <a:latin typeface="Agency FB" panose="020B0503020202020204" pitchFamily="34" charset="0"/>
              </a:rPr>
              <a:t>The 4 Cube : Main Game Screen</a:t>
            </a:r>
            <a:endParaRPr lang="ko-KR" altLang="en-US" sz="4000">
              <a:latin typeface="Agency FB" panose="020B0503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808" y="1178793"/>
            <a:ext cx="6535478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42" y="0"/>
            <a:ext cx="12192000" cy="93907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7" y="64779"/>
            <a:ext cx="807494" cy="809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761" y="115593"/>
            <a:ext cx="3905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>
                <a:latin typeface="Agency FB" panose="020B0503020202020204" pitchFamily="34" charset="0"/>
              </a:rPr>
              <a:t>The 4 Cube : Game Play</a:t>
            </a:r>
            <a:endParaRPr lang="ko-KR" altLang="en-US" sz="4000">
              <a:latin typeface="Agency FB" panose="020B0503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7" y="1456476"/>
            <a:ext cx="5145470" cy="5401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064" y="1456476"/>
            <a:ext cx="5145470" cy="5401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40036" y="2572188"/>
            <a:ext cx="154401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캐릭터를</a:t>
            </a:r>
            <a:endParaRPr lang="en-US" altLang="ko-KR" sz="4000" smtClean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조작하여</a:t>
            </a:r>
            <a:endParaRPr lang="en-US" altLang="ko-KR" sz="400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몬스터와</a:t>
            </a:r>
            <a:endParaRPr lang="en-US" altLang="ko-KR" sz="4000" smtClean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장애물을</a:t>
            </a:r>
            <a:endParaRPr lang="en-US" altLang="ko-KR" sz="4000" smtClean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피하고</a:t>
            </a:r>
            <a:endParaRPr lang="ko-KR" altLang="en-US" sz="400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51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42" y="0"/>
            <a:ext cx="12192000" cy="93907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7" y="64779"/>
            <a:ext cx="807494" cy="809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761" y="115593"/>
            <a:ext cx="3905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>
                <a:latin typeface="Agency FB" panose="020B0503020202020204" pitchFamily="34" charset="0"/>
              </a:rPr>
              <a:t>The 4 Cube : Game Play</a:t>
            </a:r>
            <a:endParaRPr lang="ko-KR" altLang="en-US" sz="4000">
              <a:latin typeface="Agency FB" panose="020B0503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7" y="1456476"/>
            <a:ext cx="5145470" cy="54015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49" y="1440434"/>
            <a:ext cx="5145470" cy="5401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5437" y="2556146"/>
            <a:ext cx="152477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제어판을</a:t>
            </a:r>
            <a:endParaRPr lang="en-US" altLang="ko-KR" sz="4000" smtClean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찾아서</a:t>
            </a:r>
            <a:endParaRPr lang="en-US" altLang="ko-KR" sz="4000" smtClean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맵을</a:t>
            </a:r>
            <a:endParaRPr lang="en-US" altLang="ko-KR" sz="4000" smtClean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재구성</a:t>
            </a:r>
            <a:endParaRPr lang="en-US" altLang="ko-KR" sz="4000" smtClean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하여</a:t>
            </a:r>
            <a:endParaRPr lang="ko-KR" altLang="en-US" sz="400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25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42" y="0"/>
            <a:ext cx="12192000" cy="93907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7" y="64779"/>
            <a:ext cx="807494" cy="809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761" y="115593"/>
            <a:ext cx="3905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>
                <a:latin typeface="Agency FB" panose="020B0503020202020204" pitchFamily="34" charset="0"/>
              </a:rPr>
              <a:t>The 4 Cube : Game Play</a:t>
            </a:r>
            <a:endParaRPr lang="ko-KR" altLang="en-US" sz="4000">
              <a:latin typeface="Agency FB" panose="020B0503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7" y="1456476"/>
            <a:ext cx="5145470" cy="5401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981" y="1456476"/>
            <a:ext cx="5145470" cy="5401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5437" y="2556146"/>
            <a:ext cx="118814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문의</a:t>
            </a:r>
            <a:endParaRPr lang="en-US" altLang="ko-KR" sz="4000" smtClean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열쇠를</a:t>
            </a:r>
            <a:endParaRPr lang="en-US" altLang="ko-KR" sz="4000" smtClean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찾아서</a:t>
            </a:r>
            <a:endParaRPr lang="en-US" altLang="ko-KR" sz="4000" smtClean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탈출</a:t>
            </a:r>
            <a:endParaRPr lang="en-US" altLang="ko-KR" sz="4000" smtClean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한다</a:t>
            </a:r>
            <a:r>
              <a:rPr lang="en-US" altLang="ko-KR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33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42" y="0"/>
            <a:ext cx="12192000" cy="93907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7" y="64779"/>
            <a:ext cx="807494" cy="809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761" y="115593"/>
            <a:ext cx="3490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>
                <a:latin typeface="Agency FB" panose="020B0503020202020204" pitchFamily="34" charset="0"/>
              </a:rPr>
              <a:t>The 4 Cube :</a:t>
            </a:r>
            <a:r>
              <a:rPr lang="ko-KR" altLang="en-US" sz="4000">
                <a:latin typeface="Agency FB" panose="020B0503020202020204" pitchFamily="34" charset="0"/>
              </a:rPr>
              <a:t> </a:t>
            </a:r>
            <a:r>
              <a:rPr lang="en-US" altLang="ko-KR" sz="4000" smtClean="0">
                <a:latin typeface="Agency FB" panose="020B0503020202020204" pitchFamily="34" charset="0"/>
              </a:rPr>
              <a:t>Develop</a:t>
            </a:r>
            <a:endParaRPr lang="ko-KR" altLang="en-US" sz="4000">
              <a:latin typeface="Agency FB" panose="020B0503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92829"/>
              </p:ext>
            </p:extLst>
          </p:nvPr>
        </p:nvGraphicFramePr>
        <p:xfrm>
          <a:off x="161267" y="1054667"/>
          <a:ext cx="11838228" cy="5706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0459">
                  <a:extLst>
                    <a:ext uri="{9D8B030D-6E8A-4147-A177-3AD203B41FA5}">
                      <a16:colId xmlns:a16="http://schemas.microsoft.com/office/drawing/2014/main" val="2825124446"/>
                    </a:ext>
                  </a:extLst>
                </a:gridCol>
                <a:gridCol w="5951621">
                  <a:extLst>
                    <a:ext uri="{9D8B030D-6E8A-4147-A177-3AD203B41FA5}">
                      <a16:colId xmlns:a16="http://schemas.microsoft.com/office/drawing/2014/main" val="3949709797"/>
                    </a:ext>
                  </a:extLst>
                </a:gridCol>
                <a:gridCol w="3866148">
                  <a:extLst>
                    <a:ext uri="{9D8B030D-6E8A-4147-A177-3AD203B41FA5}">
                      <a16:colId xmlns:a16="http://schemas.microsoft.com/office/drawing/2014/main" val="1266109998"/>
                    </a:ext>
                  </a:extLst>
                </a:gridCol>
              </a:tblGrid>
              <a:tr h="440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내 용</a:t>
                      </a:r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최소 범위</a:t>
                      </a:r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추가 범위</a:t>
                      </a:r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41269"/>
                  </a:ext>
                </a:extLst>
              </a:tr>
              <a:tr h="675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캐릭터</a:t>
                      </a:r>
                      <a:endParaRPr lang="en-US" altLang="ko-KR" sz="20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컨트롤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휭스크롤로 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방향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점프</a:t>
                      </a:r>
                      <a:endParaRPr lang="en-US" altLang="ko-KR" sz="2000" b="0" baseline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키보드 입력으로 이동</a:t>
                      </a:r>
                      <a:endParaRPr lang="en-US" altLang="ko-KR" sz="20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관성 함수를 추가하여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키보드 입력이 종료된 후에도 일정 거리 이동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71230"/>
                  </a:ext>
                </a:extLst>
              </a:tr>
              <a:tr h="675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캐릭터</a:t>
                      </a:r>
                      <a:endParaRPr lang="en-US" altLang="ko-KR" sz="20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벽타기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특수 아이템 획득시 탄환발사 가능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특수 아이템 획득시 바로재개 가능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94299"/>
                  </a:ext>
                </a:extLst>
              </a:tr>
              <a:tr h="675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맵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9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블럭의 맵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* (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난이도에 따른 맵의 개수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키보드 혹은 마우스 입력으로 맵의 구성 재구성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16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블럭의 맵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변경</a:t>
                      </a:r>
                      <a:endParaRPr lang="en-US" altLang="ko-KR" sz="2000" b="0" baseline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좀 더 복잡한 퍼즐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20725"/>
                  </a:ext>
                </a:extLst>
              </a:tr>
              <a:tr h="969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몬스터 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AI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근접형 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: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플레이어가 시야에서 발견시 달려듦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원거리형 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: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플레이어가 발견 되지 않아도 계속해서 탄환을 쏘대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플레이어가 발견될 시 플레이어의 위치에 탄환 발사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보스 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: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다양한 패턴의 사격과 맵을 넘어다님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또한 돌진하여 플레이어를 추격함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 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히든엔딩</a:t>
                      </a:r>
                      <a:endParaRPr lang="en-US" altLang="ko-KR" sz="20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4297"/>
                  </a:ext>
                </a:extLst>
              </a:tr>
              <a:tr h="675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난이도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난이도 증가시 많은 문과 장애물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몬스터가 존재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난이도 증가시 플레이어가 탐험하지 않은 곳은 미니맵의 표시되지 않음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미니맵이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보이지 않게 됨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다양한 패턴의 공격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  <a:endParaRPr lang="ko-KR" altLang="en-US" sz="20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90726"/>
                  </a:ext>
                </a:extLst>
              </a:tr>
              <a:tr h="382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게임 기능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도전 과제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스테이지 선택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일시정지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사운드 조절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타임어택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튜토리얼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22833"/>
                  </a:ext>
                </a:extLst>
              </a:tr>
              <a:tr h="382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사운드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점프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문열리는 소리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키 휙득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몬스터 소리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제어판 소리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등등</a:t>
                      </a:r>
                      <a:endParaRPr lang="en-US" altLang="ko-KR" sz="20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34858"/>
                  </a:ext>
                </a:extLst>
              </a:tr>
              <a:tr h="646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점프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사망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애니메이션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달리기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걷기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함정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몬스터 애니메이션 등등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벽타기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탄환 발사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261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87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42" y="0"/>
            <a:ext cx="12192000" cy="93907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7" y="64779"/>
            <a:ext cx="807494" cy="809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761" y="115593"/>
            <a:ext cx="4278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>
                <a:latin typeface="Agency FB" panose="020B0503020202020204" pitchFamily="34" charset="0"/>
              </a:rPr>
              <a:t>The 4 Cube :</a:t>
            </a:r>
            <a:r>
              <a:rPr lang="ko-KR" altLang="en-US" sz="4000">
                <a:latin typeface="Agency FB" panose="020B0503020202020204" pitchFamily="34" charset="0"/>
              </a:rPr>
              <a:t> </a:t>
            </a:r>
            <a:r>
              <a:rPr lang="en-US" altLang="ko-KR" sz="4000" smtClean="0">
                <a:latin typeface="Agency FB" panose="020B0503020202020204" pitchFamily="34" charset="0"/>
              </a:rPr>
              <a:t>Develop Plan</a:t>
            </a:r>
            <a:endParaRPr lang="ko-KR" altLang="en-US" sz="4000">
              <a:latin typeface="Agency FB" panose="020B0503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914085"/>
              </p:ext>
            </p:extLst>
          </p:nvPr>
        </p:nvGraphicFramePr>
        <p:xfrm>
          <a:off x="192928" y="1183002"/>
          <a:ext cx="11838228" cy="52208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6480">
                  <a:extLst>
                    <a:ext uri="{9D8B030D-6E8A-4147-A177-3AD203B41FA5}">
                      <a16:colId xmlns:a16="http://schemas.microsoft.com/office/drawing/2014/main" val="2825124446"/>
                    </a:ext>
                  </a:extLst>
                </a:gridCol>
                <a:gridCol w="1427748">
                  <a:extLst>
                    <a:ext uri="{9D8B030D-6E8A-4147-A177-3AD203B41FA5}">
                      <a16:colId xmlns:a16="http://schemas.microsoft.com/office/drawing/2014/main" val="3949709797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1266109998"/>
                    </a:ext>
                  </a:extLst>
                </a:gridCol>
              </a:tblGrid>
              <a:tr h="540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요약</a:t>
                      </a:r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상세 내용</a:t>
                      </a:r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41269"/>
                  </a:ext>
                </a:extLst>
              </a:tr>
              <a:tr h="827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</a:t>
                      </a:r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리소스 수집 및</a:t>
                      </a:r>
                      <a:endParaRPr lang="en-US" altLang="ko-KR" sz="22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맵 구상</a:t>
                      </a:r>
                      <a:endParaRPr lang="en-US" altLang="ko-KR" sz="22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리소스 수집</a:t>
                      </a:r>
                      <a:endParaRPr lang="en-US" altLang="ko-KR" sz="22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여러 퍼즐게임을 참고하여 맵 구상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71230"/>
                  </a:ext>
                </a:extLst>
              </a:tr>
              <a:tr h="827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플레이어</a:t>
                      </a:r>
                      <a:endParaRPr lang="en-US" altLang="ko-KR" sz="22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오브젝트</a:t>
                      </a:r>
                      <a:endParaRPr lang="ko-KR" altLang="en-US" sz="22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키보드로 플레이어 움직임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달리기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점프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떨어지기 애니메이션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추락사 조건 구현</a:t>
                      </a:r>
                      <a:endParaRPr lang="en-US" altLang="ko-KR" sz="22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충돌 체크 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Defualt </a:t>
                      </a: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제작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  <a:endParaRPr lang="ko-KR" altLang="en-US" sz="22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94299"/>
                  </a:ext>
                </a:extLst>
              </a:tr>
              <a:tr h="11001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3</a:t>
                      </a:r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  <a:p>
                      <a:pPr algn="ctr" latinLnBrk="1"/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함정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및 몬스터</a:t>
                      </a:r>
                      <a:endParaRPr lang="en-US" altLang="ko-KR" sz="2200" b="0" baseline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오브젝트</a:t>
                      </a:r>
                      <a:endParaRPr lang="ko-KR" altLang="en-US" sz="22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함정 발동 조건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함정 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Gameover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조건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및 애니메이션 움직임 구현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몬스터 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AI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및 몬스터 애니메이션 구현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발사체 구현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충돌 체크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  <a:endParaRPr lang="ko-KR" altLang="en-US" sz="22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20725"/>
                  </a:ext>
                </a:extLst>
              </a:tr>
              <a:tr h="8277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4</a:t>
                      </a:r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  <a:p>
                      <a:pPr algn="ctr" latinLnBrk="1"/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맵과 그 외</a:t>
                      </a:r>
                      <a:endParaRPr lang="en-US" altLang="ko-KR" sz="22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오브젝트</a:t>
                      </a:r>
                      <a:endParaRPr lang="ko-KR" altLang="en-US" sz="22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문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열쇠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밧줄 혹은 트램펄린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등등 오브젝트 구현</a:t>
                      </a:r>
                      <a:endParaRPr lang="en-US" altLang="ko-KR" sz="2200" b="0" baseline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맵 컨트롤 구현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.(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맵을 재구성 후에도 맵 간의 이동이 가능해야함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4297"/>
                  </a:ext>
                </a:extLst>
              </a:tr>
              <a:tr h="8277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5</a:t>
                      </a:r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  <a:p>
                      <a:pPr algn="ctr" latinLnBrk="1"/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맵 구성</a:t>
                      </a:r>
                      <a:endParaRPr lang="en-US" altLang="ko-KR" sz="22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중간 점검</a:t>
                      </a:r>
                      <a:endParaRPr lang="en-US" altLang="ko-KR" sz="22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</a:t>
                      </a: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주차에 구상한 맵을 토대로 실제 게임 맵을 구현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</a:p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부족한 부분 보완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  <a:endParaRPr lang="ko-KR" altLang="en-US" sz="22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9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11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42" y="0"/>
            <a:ext cx="12192000" cy="93907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7" y="64779"/>
            <a:ext cx="807494" cy="809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761" y="115593"/>
            <a:ext cx="4278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>
                <a:latin typeface="Agency FB" panose="020B0503020202020204" pitchFamily="34" charset="0"/>
              </a:rPr>
              <a:t>The 4 Cube :</a:t>
            </a:r>
            <a:r>
              <a:rPr lang="ko-KR" altLang="en-US" sz="4000">
                <a:latin typeface="Agency FB" panose="020B0503020202020204" pitchFamily="34" charset="0"/>
              </a:rPr>
              <a:t> </a:t>
            </a:r>
            <a:r>
              <a:rPr lang="en-US" altLang="ko-KR" sz="4000" smtClean="0">
                <a:latin typeface="Agency FB" panose="020B0503020202020204" pitchFamily="34" charset="0"/>
              </a:rPr>
              <a:t>Develop Plan</a:t>
            </a:r>
            <a:endParaRPr lang="ko-KR" altLang="en-US" sz="4000">
              <a:latin typeface="Agency FB" panose="020B0503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54234"/>
              </p:ext>
            </p:extLst>
          </p:nvPr>
        </p:nvGraphicFramePr>
        <p:xfrm>
          <a:off x="192928" y="1183002"/>
          <a:ext cx="11838228" cy="32958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6480">
                  <a:extLst>
                    <a:ext uri="{9D8B030D-6E8A-4147-A177-3AD203B41FA5}">
                      <a16:colId xmlns:a16="http://schemas.microsoft.com/office/drawing/2014/main" val="2825124446"/>
                    </a:ext>
                  </a:extLst>
                </a:gridCol>
                <a:gridCol w="1427748">
                  <a:extLst>
                    <a:ext uri="{9D8B030D-6E8A-4147-A177-3AD203B41FA5}">
                      <a16:colId xmlns:a16="http://schemas.microsoft.com/office/drawing/2014/main" val="3949709797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1266109998"/>
                    </a:ext>
                  </a:extLst>
                </a:gridCol>
              </a:tblGrid>
              <a:tr h="540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요약</a:t>
                      </a:r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상세 내용</a:t>
                      </a:r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41269"/>
                  </a:ext>
                </a:extLst>
              </a:tr>
              <a:tr h="827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6</a:t>
                      </a:r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메뉴 및 기타 기능 구현</a:t>
                      </a:r>
                      <a:endParaRPr lang="en-US" altLang="ko-KR" sz="22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난이도에 따른 맵 다양화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시작 및 종료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환경 설정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튜토리얼 등등 기타 기능들 구현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71230"/>
                  </a:ext>
                </a:extLst>
              </a:tr>
              <a:tr h="827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7</a:t>
                      </a:r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밸런스 조절 및</a:t>
                      </a:r>
                      <a:endParaRPr lang="en-US" altLang="ko-KR" sz="22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사운드</a:t>
                      </a:r>
                      <a:endParaRPr lang="ko-KR" altLang="en-US" sz="22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모든 오브젝트에 사운드 추가</a:t>
                      </a:r>
                      <a:endParaRPr lang="en-US" altLang="ko-KR" sz="22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밸런스 조절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  <a:endParaRPr lang="ko-KR" altLang="en-US" sz="22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94299"/>
                  </a:ext>
                </a:extLst>
              </a:tr>
              <a:tr h="11001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8</a:t>
                      </a:r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  <a:p>
                      <a:pPr algn="ctr" latinLnBrk="1"/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마무리</a:t>
                      </a:r>
                      <a:endParaRPr lang="ko-KR" altLang="en-US" sz="22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최종 점검 및 릴리즈</a:t>
                      </a:r>
                      <a:endParaRPr lang="ko-KR" altLang="en-US" sz="22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20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2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513</Words>
  <Application>Microsoft Office PowerPoint</Application>
  <PresentationFormat>와이드스크린</PresentationFormat>
  <Paragraphs>121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Koverwatch</vt:lpstr>
      <vt:lpstr>맑은 고딕</vt:lpstr>
      <vt:lpstr>Agency FB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gp62</dc:creator>
  <cp:lastModifiedBy>gp62</cp:lastModifiedBy>
  <cp:revision>14</cp:revision>
  <dcterms:created xsi:type="dcterms:W3CDTF">2017-10-17T09:58:44Z</dcterms:created>
  <dcterms:modified xsi:type="dcterms:W3CDTF">2017-10-17T13:34:48Z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