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F2B3B-1BFA-42A1-927A-CF17CDB0C739}" type="datetimeFigureOut">
              <a:rPr lang="en-US" smtClean="0"/>
              <a:t>4/15/2019</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CC6B7-AF09-44AF-A00A-E86AEEAFA0F0}" type="slidenum">
              <a:rPr lang="en-US" smtClean="0"/>
              <a:t>‹nr.›</a:t>
            </a:fld>
            <a:endParaRPr lang="en-US"/>
          </a:p>
        </p:txBody>
      </p:sp>
    </p:spTree>
    <p:extLst>
      <p:ext uri="{BB962C8B-B14F-4D97-AF65-F5344CB8AC3E}">
        <p14:creationId xmlns:p14="http://schemas.microsoft.com/office/powerpoint/2010/main" val="339671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Setup the train and testloader.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a:solidFill>
                  <a:schemeClr val="tx1"/>
                </a:solidFill>
                <a:effectLst/>
                <a:latin typeface="+mn-lt"/>
                <a:ea typeface="+mn-ea"/>
                <a:cs typeface="+mn-cs"/>
              </a:rPr>
              <a:t>I give the top500 dataset as train_set and test_set.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a:solidFill>
                  <a:schemeClr val="tx1"/>
                </a:solidFill>
                <a:effectLst/>
                <a:latin typeface="+mn-lt"/>
                <a:ea typeface="+mn-ea"/>
                <a:cs typeface="+mn-cs"/>
              </a:rPr>
              <a:t>Then we give the dataset to the build in class DataLoader, which combines a dataset and a sampler, and return the train and test loader.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a:solidFill>
                  <a:schemeClr val="tx1"/>
                </a:solidFill>
                <a:effectLst/>
                <a:latin typeface="+mn-lt"/>
                <a:ea typeface="+mn-ea"/>
                <a:cs typeface="+mn-cs"/>
              </a:rPr>
              <a:t>the dataloader needs to get the dataset in the form of a class of type "dataset", and if we look at the abstract class for a "Dataset", we see that all sublasses of it should override these functions "__getitem__" and "__len__" - "getitem" returning an anglepair, and "len" just returning the size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a:solidFill>
                  <a:schemeClr val="tx1"/>
                </a:solidFill>
                <a:effectLst/>
                <a:latin typeface="+mn-lt"/>
                <a:ea typeface="+mn-ea"/>
                <a:cs typeface="+mn-cs"/>
              </a:rPr>
              <a:t>The way we load our dataset is we "pickle" it - that is convert it to a byte stream so we can store and load it. Very much so inspired by Amelias, but I only split it into two parts - training and testing (they also had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sz="1200" kern="1200">
              <a:solidFill>
                <a:schemeClr val="tx1"/>
              </a:solidFill>
              <a:effectLst/>
              <a:latin typeface="+mn-lt"/>
              <a:ea typeface="+mn-ea"/>
              <a:cs typeface="+mn-cs"/>
            </a:endParaRPr>
          </a:p>
          <a:p>
            <a:endParaRPr lang="en-US"/>
          </a:p>
          <a:p>
            <a:endParaRPr lang="en-US"/>
          </a:p>
        </p:txBody>
      </p:sp>
      <p:sp>
        <p:nvSpPr>
          <p:cNvPr id="4" name="Pladsholder til slidenummer 3"/>
          <p:cNvSpPr>
            <a:spLocks noGrp="1"/>
          </p:cNvSpPr>
          <p:nvPr>
            <p:ph type="sldNum" sz="quarter" idx="5"/>
          </p:nvPr>
        </p:nvSpPr>
        <p:spPr/>
        <p:txBody>
          <a:bodyPr/>
          <a:lstStyle/>
          <a:p>
            <a:fld id="{8EBCC6B7-AF09-44AF-A00A-E86AEEAFA0F0}" type="slidenum">
              <a:rPr lang="en-US" smtClean="0"/>
              <a:t>2</a:t>
            </a:fld>
            <a:endParaRPr lang="en-US"/>
          </a:p>
        </p:txBody>
      </p:sp>
    </p:spTree>
    <p:extLst>
      <p:ext uri="{BB962C8B-B14F-4D97-AF65-F5344CB8AC3E}">
        <p14:creationId xmlns:p14="http://schemas.microsoft.com/office/powerpoint/2010/main" val="84425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kern="1200">
                <a:solidFill>
                  <a:schemeClr val="tx1"/>
                </a:solidFill>
                <a:effectLst/>
                <a:latin typeface="+mn-lt"/>
                <a:ea typeface="+mn-ea"/>
                <a:cs typeface="+mn-cs"/>
              </a:rPr>
              <a:t>I Initialize by setting up the encoder and decoder, and the z_dim, which is the amount of nodes in the</a:t>
            </a:r>
          </a:p>
          <a:p>
            <a:r>
              <a:rPr lang="da-DK" sz="1200" kern="1200">
                <a:solidFill>
                  <a:schemeClr val="tx1"/>
                </a:solidFill>
                <a:effectLst/>
                <a:latin typeface="+mn-lt"/>
                <a:ea typeface="+mn-ea"/>
                <a:cs typeface="+mn-cs"/>
              </a:rPr>
              <a:t>latent space:</a:t>
            </a:r>
          </a:p>
          <a:p>
            <a:endParaRPr lang="en-US"/>
          </a:p>
        </p:txBody>
      </p:sp>
      <p:sp>
        <p:nvSpPr>
          <p:cNvPr id="4" name="Pladsholder til slidenummer 3"/>
          <p:cNvSpPr>
            <a:spLocks noGrp="1"/>
          </p:cNvSpPr>
          <p:nvPr>
            <p:ph type="sldNum" sz="quarter" idx="5"/>
          </p:nvPr>
        </p:nvSpPr>
        <p:spPr/>
        <p:txBody>
          <a:bodyPr/>
          <a:lstStyle/>
          <a:p>
            <a:fld id="{8EBCC6B7-AF09-44AF-A00A-E86AEEAFA0F0}" type="slidenum">
              <a:rPr lang="en-US" smtClean="0"/>
              <a:t>3</a:t>
            </a:fld>
            <a:endParaRPr lang="en-US"/>
          </a:p>
        </p:txBody>
      </p:sp>
    </p:spTree>
    <p:extLst>
      <p:ext uri="{BB962C8B-B14F-4D97-AF65-F5344CB8AC3E}">
        <p14:creationId xmlns:p14="http://schemas.microsoft.com/office/powerpoint/2010/main" val="184114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kern="1200">
                <a:solidFill>
                  <a:schemeClr val="tx1"/>
                </a:solidFill>
                <a:effectLst/>
                <a:latin typeface="+mn-lt"/>
                <a:ea typeface="+mn-ea"/>
                <a:cs typeface="+mn-cs"/>
              </a:rPr>
              <a:t>In the encoder, we setup the three linear transformations:</a:t>
            </a:r>
          </a:p>
          <a:p>
            <a:pPr rtl="0" fontAlgn="ctr"/>
            <a:r>
              <a:rPr lang="da-DK" sz="1200" kern="1200">
                <a:solidFill>
                  <a:schemeClr val="tx1"/>
                </a:solidFill>
                <a:effectLst/>
                <a:latin typeface="+mn-lt"/>
                <a:ea typeface="+mn-ea"/>
                <a:cs typeface="+mn-cs"/>
              </a:rPr>
              <a:t>The first takes two angles (which makes up the anglepair), and they go to our hidden dimmension, which has 400 nodes.</a:t>
            </a:r>
          </a:p>
          <a:p>
            <a:pPr rtl="0" fontAlgn="ctr"/>
            <a:r>
              <a:rPr lang="da-DK" sz="1200" kern="1200">
                <a:solidFill>
                  <a:schemeClr val="tx1"/>
                </a:solidFill>
                <a:effectLst/>
                <a:latin typeface="+mn-lt"/>
                <a:ea typeface="+mn-ea"/>
                <a:cs typeface="+mn-cs"/>
              </a:rPr>
              <a:t>The second is for the mean, so when we go from the hidden layer  400 nodes, to the latent space consisting of 50 nodes.</a:t>
            </a:r>
          </a:p>
          <a:p>
            <a:pPr rtl="0" fontAlgn="ctr"/>
            <a:r>
              <a:rPr lang="da-DK" sz="1200" kern="1200">
                <a:solidFill>
                  <a:schemeClr val="tx1"/>
                </a:solidFill>
                <a:effectLst/>
                <a:latin typeface="+mn-lt"/>
                <a:ea typeface="+mn-ea"/>
                <a:cs typeface="+mn-cs"/>
              </a:rPr>
              <a:t>The third one is for the variance.</a:t>
            </a:r>
          </a:p>
          <a:p>
            <a:r>
              <a:rPr lang="da-DK" sz="1200" kern="1200">
                <a:solidFill>
                  <a:schemeClr val="tx1"/>
                </a:solidFill>
                <a:effectLst/>
                <a:latin typeface="+mn-lt"/>
                <a:ea typeface="+mn-ea"/>
                <a:cs typeface="+mn-cs"/>
              </a:rPr>
              <a:t> </a:t>
            </a:r>
          </a:p>
          <a:p>
            <a:r>
              <a:rPr lang="da-DK" sz="1200" kern="1200">
                <a:solidFill>
                  <a:schemeClr val="tx1"/>
                </a:solidFill>
                <a:effectLst/>
                <a:latin typeface="+mn-lt"/>
                <a:ea typeface="+mn-ea"/>
                <a:cs typeface="+mn-cs"/>
              </a:rPr>
              <a:t>So with these, we can input the anglepair, encode them through the hidden layer, and end up with a latent space for the mean and one for the variance, which we can use to make a normal distribution, which we then can sample a latent variable z from. </a:t>
            </a:r>
          </a:p>
          <a:p>
            <a:endParaRPr lang="en-US"/>
          </a:p>
          <a:p>
            <a:r>
              <a:rPr lang="da-DK" sz="1200" kern="1200">
                <a:solidFill>
                  <a:schemeClr val="tx1"/>
                </a:solidFill>
                <a:effectLst/>
                <a:latin typeface="+mn-lt"/>
                <a:ea typeface="+mn-ea"/>
                <a:cs typeface="+mn-cs"/>
              </a:rPr>
              <a:t>In the forward function we input x to the encoder, we use the softplus as the activation function to calculate the input for the hidden layer - and we get a mean and a variance by going from the hidden dimension to the mean and variance layer.</a:t>
            </a:r>
          </a:p>
          <a:p>
            <a:r>
              <a:rPr lang="da-DK" sz="1200" kern="1200">
                <a:solidFill>
                  <a:schemeClr val="tx1"/>
                </a:solidFill>
                <a:effectLst/>
                <a:latin typeface="+mn-lt"/>
                <a:ea typeface="+mn-ea"/>
                <a:cs typeface="+mn-cs"/>
              </a:rPr>
              <a:t> </a:t>
            </a:r>
          </a:p>
          <a:p>
            <a:r>
              <a:rPr lang="da-DK" sz="1200" kern="1200">
                <a:solidFill>
                  <a:schemeClr val="tx1"/>
                </a:solidFill>
                <a:effectLst/>
                <a:latin typeface="+mn-lt"/>
                <a:ea typeface="+mn-ea"/>
                <a:cs typeface="+mn-cs"/>
              </a:rPr>
              <a:t>We will use the mean and variance for a normal distribution, from which we will sample our latent dimension.</a:t>
            </a:r>
          </a:p>
          <a:p>
            <a:endParaRPr lang="en-US"/>
          </a:p>
        </p:txBody>
      </p:sp>
      <p:sp>
        <p:nvSpPr>
          <p:cNvPr id="4" name="Pladsholder til slidenummer 3"/>
          <p:cNvSpPr>
            <a:spLocks noGrp="1"/>
          </p:cNvSpPr>
          <p:nvPr>
            <p:ph type="sldNum" sz="quarter" idx="5"/>
          </p:nvPr>
        </p:nvSpPr>
        <p:spPr/>
        <p:txBody>
          <a:bodyPr/>
          <a:lstStyle/>
          <a:p>
            <a:fld id="{8EBCC6B7-AF09-44AF-A00A-E86AEEAFA0F0}" type="slidenum">
              <a:rPr lang="en-US" smtClean="0"/>
              <a:t>4</a:t>
            </a:fld>
            <a:endParaRPr lang="en-US"/>
          </a:p>
        </p:txBody>
      </p:sp>
    </p:spTree>
    <p:extLst>
      <p:ext uri="{BB962C8B-B14F-4D97-AF65-F5344CB8AC3E}">
        <p14:creationId xmlns:p14="http://schemas.microsoft.com/office/powerpoint/2010/main" val="358237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kern="1200">
                <a:solidFill>
                  <a:schemeClr val="tx1"/>
                </a:solidFill>
                <a:effectLst/>
                <a:latin typeface="+mn-lt"/>
                <a:ea typeface="+mn-ea"/>
                <a:cs typeface="+mn-cs"/>
              </a:rPr>
              <a:t>In the decoder, we setup the three linear transformations:</a:t>
            </a:r>
          </a:p>
          <a:p>
            <a:pPr rtl="0" fontAlgn="ctr"/>
            <a:r>
              <a:rPr lang="da-DK" sz="1200" kern="1200">
                <a:solidFill>
                  <a:schemeClr val="tx1"/>
                </a:solidFill>
                <a:effectLst/>
                <a:latin typeface="+mn-lt"/>
                <a:ea typeface="+mn-ea"/>
                <a:cs typeface="+mn-cs"/>
              </a:rPr>
              <a:t>The first one takes the latent dimension and goes to the decoders hidden dimension</a:t>
            </a:r>
          </a:p>
          <a:p>
            <a:pPr rtl="0" fontAlgn="ctr"/>
            <a:r>
              <a:rPr lang="da-DK" sz="1200" kern="1200">
                <a:solidFill>
                  <a:schemeClr val="tx1"/>
                </a:solidFill>
                <a:effectLst/>
                <a:latin typeface="+mn-lt"/>
                <a:ea typeface="+mn-ea"/>
                <a:cs typeface="+mn-cs"/>
              </a:rPr>
              <a:t>The second is for the mean</a:t>
            </a:r>
          </a:p>
          <a:p>
            <a:pPr rtl="0" fontAlgn="ctr"/>
            <a:r>
              <a:rPr lang="da-DK" sz="1200" kern="1200">
                <a:solidFill>
                  <a:schemeClr val="tx1"/>
                </a:solidFill>
                <a:effectLst/>
                <a:latin typeface="+mn-lt"/>
                <a:ea typeface="+mn-ea"/>
                <a:cs typeface="+mn-cs"/>
              </a:rPr>
              <a:t>The third is for the kappa.</a:t>
            </a:r>
          </a:p>
          <a:p>
            <a:pPr rtl="0" fontAlgn="ctr"/>
            <a:endParaRPr lang="da-DK" sz="1200" kern="1200">
              <a:solidFill>
                <a:schemeClr val="tx1"/>
              </a:solidFill>
              <a:effectLst/>
              <a:latin typeface="+mn-lt"/>
              <a:ea typeface="+mn-ea"/>
              <a:cs typeface="+mn-cs"/>
            </a:endParaRPr>
          </a:p>
          <a:p>
            <a:pPr rtl="0" fontAlgn="ctr"/>
            <a:r>
              <a:rPr lang="da-DK" sz="1200" kern="1200">
                <a:solidFill>
                  <a:schemeClr val="tx1"/>
                </a:solidFill>
                <a:effectLst/>
                <a:latin typeface="+mn-lt"/>
                <a:ea typeface="+mn-ea"/>
                <a:cs typeface="+mn-cs"/>
              </a:rPr>
              <a:t>In the forward function, we input the sampled z dimension, we use the softplus as the activation function to calculate the input for the hidden layer - and we get a mean and kappa by using the sigmoid function on the output from the hidden layer going to the mean and kappa layer resprectively. </a:t>
            </a:r>
          </a:p>
          <a:p>
            <a:endParaRPr lang="en-US"/>
          </a:p>
        </p:txBody>
      </p:sp>
      <p:sp>
        <p:nvSpPr>
          <p:cNvPr id="4" name="Pladsholder til slidenummer 3"/>
          <p:cNvSpPr>
            <a:spLocks noGrp="1"/>
          </p:cNvSpPr>
          <p:nvPr>
            <p:ph type="sldNum" sz="quarter" idx="5"/>
          </p:nvPr>
        </p:nvSpPr>
        <p:spPr/>
        <p:txBody>
          <a:bodyPr/>
          <a:lstStyle/>
          <a:p>
            <a:fld id="{8EBCC6B7-AF09-44AF-A00A-E86AEEAFA0F0}" type="slidenum">
              <a:rPr lang="en-US" smtClean="0"/>
              <a:t>5</a:t>
            </a:fld>
            <a:endParaRPr lang="en-US"/>
          </a:p>
        </p:txBody>
      </p:sp>
    </p:spTree>
    <p:extLst>
      <p:ext uri="{BB962C8B-B14F-4D97-AF65-F5344CB8AC3E}">
        <p14:creationId xmlns:p14="http://schemas.microsoft.com/office/powerpoint/2010/main" val="225181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kern="1200">
                <a:solidFill>
                  <a:schemeClr val="tx1"/>
                </a:solidFill>
                <a:effectLst/>
                <a:latin typeface="+mn-lt"/>
                <a:ea typeface="+mn-ea"/>
                <a:cs typeface="+mn-cs"/>
              </a:rPr>
              <a:t>In the guide, we use pyro.plate to declare that the batch is conditionally independant, and we get our mean and variance by encoding the batch, and we use that mean and variance for a normal distribution, from which we sample our latent z.</a:t>
            </a:r>
            <a:endParaRPr lang="en-US"/>
          </a:p>
        </p:txBody>
      </p:sp>
      <p:sp>
        <p:nvSpPr>
          <p:cNvPr id="4" name="Pladsholder til slidenummer 3"/>
          <p:cNvSpPr>
            <a:spLocks noGrp="1"/>
          </p:cNvSpPr>
          <p:nvPr>
            <p:ph type="sldNum" sz="quarter" idx="5"/>
          </p:nvPr>
        </p:nvSpPr>
        <p:spPr/>
        <p:txBody>
          <a:bodyPr/>
          <a:lstStyle/>
          <a:p>
            <a:fld id="{8EBCC6B7-AF09-44AF-A00A-E86AEEAFA0F0}" type="slidenum">
              <a:rPr lang="en-US" smtClean="0"/>
              <a:t>6</a:t>
            </a:fld>
            <a:endParaRPr lang="en-US"/>
          </a:p>
        </p:txBody>
      </p:sp>
    </p:spTree>
    <p:extLst>
      <p:ext uri="{BB962C8B-B14F-4D97-AF65-F5344CB8AC3E}">
        <p14:creationId xmlns:p14="http://schemas.microsoft.com/office/powerpoint/2010/main" val="126950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707A9-8959-4617-8867-AC2D8DB93929}"/>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US"/>
          </a:p>
        </p:txBody>
      </p:sp>
      <p:sp>
        <p:nvSpPr>
          <p:cNvPr id="3" name="Undertitel 2">
            <a:extLst>
              <a:ext uri="{FF2B5EF4-FFF2-40B4-BE49-F238E27FC236}">
                <a16:creationId xmlns:a16="http://schemas.microsoft.com/office/drawing/2014/main" id="{8A936508-6972-4803-BD37-E7FEA1F6C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
        <p:nvSpPr>
          <p:cNvPr id="4" name="Pladsholder til dato 3">
            <a:extLst>
              <a:ext uri="{FF2B5EF4-FFF2-40B4-BE49-F238E27FC236}">
                <a16:creationId xmlns:a16="http://schemas.microsoft.com/office/drawing/2014/main" id="{D91406B0-6D87-47A3-A4B6-174E0BE9707D}"/>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8C16F86B-3FA0-40F8-B985-107027860503}"/>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B0663472-FF78-4287-A47C-E5727B7A7B8D}"/>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380340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9A37A-A458-4D42-A78C-AF11E803C179}"/>
              </a:ext>
            </a:extLst>
          </p:cNvPr>
          <p:cNvSpPr>
            <a:spLocks noGrp="1"/>
          </p:cNvSpPr>
          <p:nvPr>
            <p:ph type="title"/>
          </p:nvPr>
        </p:nvSpPr>
        <p:spPr/>
        <p:txBody>
          <a:bodyPr/>
          <a:lstStyle/>
          <a:p>
            <a:r>
              <a:rPr lang="da-DK"/>
              <a:t>Klik for at redigere titeltypografien i masteren</a:t>
            </a:r>
            <a:endParaRPr lang="en-US"/>
          </a:p>
        </p:txBody>
      </p:sp>
      <p:sp>
        <p:nvSpPr>
          <p:cNvPr id="3" name="Pladsholder til lodret titel 2">
            <a:extLst>
              <a:ext uri="{FF2B5EF4-FFF2-40B4-BE49-F238E27FC236}">
                <a16:creationId xmlns:a16="http://schemas.microsoft.com/office/drawing/2014/main" id="{4E0E4FD0-436D-48F8-B18F-97065172A8C9}"/>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2BBC0CFE-F32A-40F6-9E42-43FAF6B4DB98}"/>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87D43369-CCF2-4A8A-99DA-5A9B40A94118}"/>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18013EFB-E76F-4F5F-9667-A4E722903226}"/>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22453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0D20C91-52F5-4A14-BED4-AAF082D88F7B}"/>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US"/>
          </a:p>
        </p:txBody>
      </p:sp>
      <p:sp>
        <p:nvSpPr>
          <p:cNvPr id="3" name="Pladsholder til lodret titel 2">
            <a:extLst>
              <a:ext uri="{FF2B5EF4-FFF2-40B4-BE49-F238E27FC236}">
                <a16:creationId xmlns:a16="http://schemas.microsoft.com/office/drawing/2014/main" id="{C9CD71EC-6C1B-4928-BB88-36582BD67F7F}"/>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9B7EE082-FB7C-4B0B-A751-F0D8D1E9D711}"/>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9CAFDEAC-E6D8-4DC8-BFD9-B6170A3B4678}"/>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9471A2F2-480A-4264-AB2D-B7EBCBFA189B}"/>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388639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6D563E-C3B7-47B4-A475-39E7393D3755}"/>
              </a:ext>
            </a:extLst>
          </p:cNvPr>
          <p:cNvSpPr>
            <a:spLocks noGrp="1"/>
          </p:cNvSpPr>
          <p:nvPr>
            <p:ph type="title"/>
          </p:nvPr>
        </p:nvSpPr>
        <p:spPr/>
        <p:txBody>
          <a:body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9A6BDA6B-CC99-4FC4-A037-E0564C327B27}"/>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604B68F0-9AD7-4A5B-9BD3-4AAD5D1D635F}"/>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68948D62-DE06-4E71-B592-56372470EED0}"/>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5A39F260-09FA-4614-A2AD-ACA6220F07D5}"/>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27151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602DDD-6C34-4AFD-9923-B53013CCF290}"/>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53B68CE2-A09A-44FD-A47D-FC85A5E26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45A475E1-FB7D-47D2-AC5E-C0AB5AFAA8ED}"/>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28C4605B-46CF-4683-837B-91E24097DF25}"/>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FB0D4EF1-903F-457D-BAF9-F6183E4FF0F7}"/>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53708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922D2-ADB7-46FA-9C37-CF2EC0B3DB99}"/>
              </a:ext>
            </a:extLst>
          </p:cNvPr>
          <p:cNvSpPr>
            <a:spLocks noGrp="1"/>
          </p:cNvSpPr>
          <p:nvPr>
            <p:ph type="title"/>
          </p:nvPr>
        </p:nvSpPr>
        <p:spPr/>
        <p:txBody>
          <a:body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C3B3305B-5A57-4BB3-A46B-F5297E3F656D}"/>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a:extLst>
              <a:ext uri="{FF2B5EF4-FFF2-40B4-BE49-F238E27FC236}">
                <a16:creationId xmlns:a16="http://schemas.microsoft.com/office/drawing/2014/main" id="{8FA354FA-37D0-4AB0-B337-6CCBE0CA0180}"/>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a:extLst>
              <a:ext uri="{FF2B5EF4-FFF2-40B4-BE49-F238E27FC236}">
                <a16:creationId xmlns:a16="http://schemas.microsoft.com/office/drawing/2014/main" id="{178EAF0E-20FB-479E-9864-0C87AAD0CC94}"/>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6" name="Pladsholder til sidefod 5">
            <a:extLst>
              <a:ext uri="{FF2B5EF4-FFF2-40B4-BE49-F238E27FC236}">
                <a16:creationId xmlns:a16="http://schemas.microsoft.com/office/drawing/2014/main" id="{0C5878CD-6340-4090-A768-11FAE2E364FB}"/>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DB97599F-9594-4B18-BDFF-17759FBA8135}"/>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353190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515D81-C91E-4DFF-AFD8-4E297BD7F5CB}"/>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DB727830-5582-4DDD-A437-970711EC3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09741EF6-01A1-445C-B5FB-8B4FF9962895}"/>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a:extLst>
              <a:ext uri="{FF2B5EF4-FFF2-40B4-BE49-F238E27FC236}">
                <a16:creationId xmlns:a16="http://schemas.microsoft.com/office/drawing/2014/main" id="{E0343BDB-6B94-4A47-BB01-242679AC1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D43321B0-528D-4380-A5F9-370C2392B6DC}"/>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a:extLst>
              <a:ext uri="{FF2B5EF4-FFF2-40B4-BE49-F238E27FC236}">
                <a16:creationId xmlns:a16="http://schemas.microsoft.com/office/drawing/2014/main" id="{D0A4CE42-9242-4DCE-881C-2C5E943A797B}"/>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8" name="Pladsholder til sidefod 7">
            <a:extLst>
              <a:ext uri="{FF2B5EF4-FFF2-40B4-BE49-F238E27FC236}">
                <a16:creationId xmlns:a16="http://schemas.microsoft.com/office/drawing/2014/main" id="{F2A4BB94-F27B-4B8B-894D-55ADEDE34224}"/>
              </a:ext>
            </a:extLst>
          </p:cNvPr>
          <p:cNvSpPr>
            <a:spLocks noGrp="1"/>
          </p:cNvSpPr>
          <p:nvPr>
            <p:ph type="ftr" sz="quarter" idx="11"/>
          </p:nvPr>
        </p:nvSpPr>
        <p:spPr/>
        <p:txBody>
          <a:bodyPr/>
          <a:lstStyle/>
          <a:p>
            <a:endParaRPr lang="en-US"/>
          </a:p>
        </p:txBody>
      </p:sp>
      <p:sp>
        <p:nvSpPr>
          <p:cNvPr id="9" name="Pladsholder til slidenummer 8">
            <a:extLst>
              <a:ext uri="{FF2B5EF4-FFF2-40B4-BE49-F238E27FC236}">
                <a16:creationId xmlns:a16="http://schemas.microsoft.com/office/drawing/2014/main" id="{EE9207C8-28F2-4C2F-8262-AEEC532F8D91}"/>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190031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13FF6-3E4B-4381-ACAF-657D9E636949}"/>
              </a:ext>
            </a:extLst>
          </p:cNvPr>
          <p:cNvSpPr>
            <a:spLocks noGrp="1"/>
          </p:cNvSpPr>
          <p:nvPr>
            <p:ph type="title"/>
          </p:nvPr>
        </p:nvSpPr>
        <p:spPr/>
        <p:txBody>
          <a:bodyPr/>
          <a:lstStyle/>
          <a:p>
            <a:r>
              <a:rPr lang="da-DK"/>
              <a:t>Klik for at redigere titeltypografien i masteren</a:t>
            </a:r>
            <a:endParaRPr lang="en-US"/>
          </a:p>
        </p:txBody>
      </p:sp>
      <p:sp>
        <p:nvSpPr>
          <p:cNvPr id="3" name="Pladsholder til dato 2">
            <a:extLst>
              <a:ext uri="{FF2B5EF4-FFF2-40B4-BE49-F238E27FC236}">
                <a16:creationId xmlns:a16="http://schemas.microsoft.com/office/drawing/2014/main" id="{79D9BEB0-14AF-483A-8639-87C50C603D6F}"/>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4" name="Pladsholder til sidefod 3">
            <a:extLst>
              <a:ext uri="{FF2B5EF4-FFF2-40B4-BE49-F238E27FC236}">
                <a16:creationId xmlns:a16="http://schemas.microsoft.com/office/drawing/2014/main" id="{4B2E9537-7BE2-41A0-8A77-975A6D72FE76}"/>
              </a:ext>
            </a:extLst>
          </p:cNvPr>
          <p:cNvSpPr>
            <a:spLocks noGrp="1"/>
          </p:cNvSpPr>
          <p:nvPr>
            <p:ph type="ftr" sz="quarter" idx="11"/>
          </p:nvPr>
        </p:nvSpPr>
        <p:spPr/>
        <p:txBody>
          <a:bodyPr/>
          <a:lstStyle/>
          <a:p>
            <a:endParaRPr lang="en-US"/>
          </a:p>
        </p:txBody>
      </p:sp>
      <p:sp>
        <p:nvSpPr>
          <p:cNvPr id="5" name="Pladsholder til slidenummer 4">
            <a:extLst>
              <a:ext uri="{FF2B5EF4-FFF2-40B4-BE49-F238E27FC236}">
                <a16:creationId xmlns:a16="http://schemas.microsoft.com/office/drawing/2014/main" id="{624BE9B3-7D33-49CD-B7B0-CD8880A563E6}"/>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16365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34CD6BCE-CA82-4374-BFFD-A97964D410DF}"/>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3" name="Pladsholder til sidefod 2">
            <a:extLst>
              <a:ext uri="{FF2B5EF4-FFF2-40B4-BE49-F238E27FC236}">
                <a16:creationId xmlns:a16="http://schemas.microsoft.com/office/drawing/2014/main" id="{27532ADA-D090-48C0-906E-DF71825DC566}"/>
              </a:ext>
            </a:extLst>
          </p:cNvPr>
          <p:cNvSpPr>
            <a:spLocks noGrp="1"/>
          </p:cNvSpPr>
          <p:nvPr>
            <p:ph type="ftr" sz="quarter" idx="11"/>
          </p:nvPr>
        </p:nvSpPr>
        <p:spPr/>
        <p:txBody>
          <a:bodyPr/>
          <a:lstStyle/>
          <a:p>
            <a:endParaRPr lang="en-US"/>
          </a:p>
        </p:txBody>
      </p:sp>
      <p:sp>
        <p:nvSpPr>
          <p:cNvPr id="4" name="Pladsholder til slidenummer 3">
            <a:extLst>
              <a:ext uri="{FF2B5EF4-FFF2-40B4-BE49-F238E27FC236}">
                <a16:creationId xmlns:a16="http://schemas.microsoft.com/office/drawing/2014/main" id="{7C859D9B-FE8B-484C-B1CE-B182989FA19F}"/>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175649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F1F4E-4607-4BB2-A7C4-F4CF2271BB4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FD38C3D3-A6CF-4961-A336-D06182973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a:extLst>
              <a:ext uri="{FF2B5EF4-FFF2-40B4-BE49-F238E27FC236}">
                <a16:creationId xmlns:a16="http://schemas.microsoft.com/office/drawing/2014/main" id="{5E520EEE-3E54-4EB4-84CD-99FC8B1D3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67E1FAC2-9F5F-4A87-B3A8-326792F1C980}"/>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6" name="Pladsholder til sidefod 5">
            <a:extLst>
              <a:ext uri="{FF2B5EF4-FFF2-40B4-BE49-F238E27FC236}">
                <a16:creationId xmlns:a16="http://schemas.microsoft.com/office/drawing/2014/main" id="{5322D168-FFB9-42B0-A6D5-B60CDD5813CE}"/>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6CAD9C96-ED48-4A7F-A041-97846BF140C5}"/>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309684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FD9A4-3458-4E0C-BE13-28BB15530AA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a:p>
        </p:txBody>
      </p:sp>
      <p:sp>
        <p:nvSpPr>
          <p:cNvPr id="3" name="Pladsholder til billede 2">
            <a:extLst>
              <a:ext uri="{FF2B5EF4-FFF2-40B4-BE49-F238E27FC236}">
                <a16:creationId xmlns:a16="http://schemas.microsoft.com/office/drawing/2014/main" id="{64002599-5B9E-4C0C-B57F-E29CBA80F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a:extLst>
              <a:ext uri="{FF2B5EF4-FFF2-40B4-BE49-F238E27FC236}">
                <a16:creationId xmlns:a16="http://schemas.microsoft.com/office/drawing/2014/main" id="{6DE145C4-AB50-45E4-8F09-88336B2E7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1F210FCF-D8B4-4FC1-A953-26C1C25FECD0}"/>
              </a:ext>
            </a:extLst>
          </p:cNvPr>
          <p:cNvSpPr>
            <a:spLocks noGrp="1"/>
          </p:cNvSpPr>
          <p:nvPr>
            <p:ph type="dt" sz="half" idx="10"/>
          </p:nvPr>
        </p:nvSpPr>
        <p:spPr/>
        <p:txBody>
          <a:bodyPr/>
          <a:lstStyle/>
          <a:p>
            <a:fld id="{F5154F75-AF48-42E9-A92F-3014D3EBE44F}" type="datetimeFigureOut">
              <a:rPr lang="en-US" smtClean="0"/>
              <a:t>4/15/2019</a:t>
            </a:fld>
            <a:endParaRPr lang="en-US"/>
          </a:p>
        </p:txBody>
      </p:sp>
      <p:sp>
        <p:nvSpPr>
          <p:cNvPr id="6" name="Pladsholder til sidefod 5">
            <a:extLst>
              <a:ext uri="{FF2B5EF4-FFF2-40B4-BE49-F238E27FC236}">
                <a16:creationId xmlns:a16="http://schemas.microsoft.com/office/drawing/2014/main" id="{4D5EA8A3-2343-4737-B990-49BBAC7333BB}"/>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C10F199C-147D-4432-B841-7A5F665944D7}"/>
              </a:ext>
            </a:extLst>
          </p:cNvPr>
          <p:cNvSpPr>
            <a:spLocks noGrp="1"/>
          </p:cNvSpPr>
          <p:nvPr>
            <p:ph type="sldNum" sz="quarter" idx="12"/>
          </p:nvPr>
        </p:nvSpPr>
        <p:spPr/>
        <p:txBody>
          <a:bodyPr/>
          <a:lstStyle/>
          <a:p>
            <a:fld id="{E9A6683F-8950-4F1A-938E-667FECE0F360}" type="slidenum">
              <a:rPr lang="en-US" smtClean="0"/>
              <a:t>‹nr.›</a:t>
            </a:fld>
            <a:endParaRPr lang="en-US"/>
          </a:p>
        </p:txBody>
      </p:sp>
    </p:spTree>
    <p:extLst>
      <p:ext uri="{BB962C8B-B14F-4D97-AF65-F5344CB8AC3E}">
        <p14:creationId xmlns:p14="http://schemas.microsoft.com/office/powerpoint/2010/main" val="64314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9EED0A2-6CE2-4867-A572-4266452C3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CB930947-9A4B-4948-A58B-5F325FBBF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90EEDDFF-4669-489B-82EE-387A4DC07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54F75-AF48-42E9-A92F-3014D3EBE44F}" type="datetimeFigureOut">
              <a:rPr lang="en-US" smtClean="0"/>
              <a:t>4/15/2019</a:t>
            </a:fld>
            <a:endParaRPr lang="en-US"/>
          </a:p>
        </p:txBody>
      </p:sp>
      <p:sp>
        <p:nvSpPr>
          <p:cNvPr id="5" name="Pladsholder til sidefod 4">
            <a:extLst>
              <a:ext uri="{FF2B5EF4-FFF2-40B4-BE49-F238E27FC236}">
                <a16:creationId xmlns:a16="http://schemas.microsoft.com/office/drawing/2014/main" id="{4B9EF83B-4DB2-4D8E-884F-5BAA3EAF1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a:extLst>
              <a:ext uri="{FF2B5EF4-FFF2-40B4-BE49-F238E27FC236}">
                <a16:creationId xmlns:a16="http://schemas.microsoft.com/office/drawing/2014/main" id="{5D0234F7-E519-4E17-9269-E16BE783C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6683F-8950-4F1A-938E-667FECE0F360}" type="slidenum">
              <a:rPr lang="en-US" smtClean="0"/>
              <a:t>‹nr.›</a:t>
            </a:fld>
            <a:endParaRPr lang="en-US"/>
          </a:p>
        </p:txBody>
      </p:sp>
    </p:spTree>
    <p:extLst>
      <p:ext uri="{BB962C8B-B14F-4D97-AF65-F5344CB8AC3E}">
        <p14:creationId xmlns:p14="http://schemas.microsoft.com/office/powerpoint/2010/main" val="24781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C8637-8C9D-41B5-918C-10F81DA9E8AA}"/>
              </a:ext>
            </a:extLst>
          </p:cNvPr>
          <p:cNvSpPr>
            <a:spLocks noGrp="1"/>
          </p:cNvSpPr>
          <p:nvPr>
            <p:ph type="ctrTitle"/>
          </p:nvPr>
        </p:nvSpPr>
        <p:spPr>
          <a:xfrm>
            <a:off x="1524000" y="1122363"/>
            <a:ext cx="9144000" cy="2387600"/>
          </a:xfrm>
        </p:spPr>
        <p:txBody>
          <a:bodyPr/>
          <a:lstStyle/>
          <a:p>
            <a:r>
              <a:rPr lang="en-US"/>
              <a:t>VAE</a:t>
            </a:r>
          </a:p>
        </p:txBody>
      </p:sp>
      <p:sp>
        <p:nvSpPr>
          <p:cNvPr id="3" name="Undertitel 2">
            <a:extLst>
              <a:ext uri="{FF2B5EF4-FFF2-40B4-BE49-F238E27FC236}">
                <a16:creationId xmlns:a16="http://schemas.microsoft.com/office/drawing/2014/main" id="{556B0FFA-B7BA-4CE5-B2C5-4DFE6874A959}"/>
              </a:ext>
            </a:extLst>
          </p:cNvPr>
          <p:cNvSpPr>
            <a:spLocks noGrp="1"/>
          </p:cNvSpPr>
          <p:nvPr>
            <p:ph type="subTitle" idx="1"/>
          </p:nvPr>
        </p:nvSpPr>
        <p:spPr/>
        <p:txBody>
          <a:bodyPr/>
          <a:lstStyle/>
          <a:p>
            <a:r>
              <a:rPr lang="en-US"/>
              <a:t>Top500 dataset</a:t>
            </a:r>
          </a:p>
        </p:txBody>
      </p:sp>
    </p:spTree>
    <p:extLst>
      <p:ext uri="{BB962C8B-B14F-4D97-AF65-F5344CB8AC3E}">
        <p14:creationId xmlns:p14="http://schemas.microsoft.com/office/powerpoint/2010/main" val="33182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F51FCA-1407-445F-9754-437AD57A3BA9}"/>
              </a:ext>
            </a:extLst>
          </p:cNvPr>
          <p:cNvSpPr>
            <a:spLocks noGrp="1"/>
          </p:cNvSpPr>
          <p:nvPr>
            <p:ph type="title"/>
          </p:nvPr>
        </p:nvSpPr>
        <p:spPr/>
        <p:txBody>
          <a:bodyPr/>
          <a:lstStyle/>
          <a:p>
            <a:r>
              <a:rPr lang="da-DK"/>
              <a:t>Train_loader/Test_loader</a:t>
            </a:r>
            <a:endParaRPr lang="en-US"/>
          </a:p>
        </p:txBody>
      </p:sp>
      <p:pic>
        <p:nvPicPr>
          <p:cNvPr id="5" name="Billede 4">
            <a:extLst>
              <a:ext uri="{FF2B5EF4-FFF2-40B4-BE49-F238E27FC236}">
                <a16:creationId xmlns:a16="http://schemas.microsoft.com/office/drawing/2014/main" id="{65465139-FCD4-4489-9AEA-5FA89A53C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690688"/>
            <a:ext cx="5852172" cy="4389129"/>
          </a:xfrm>
          <a:prstGeom prst="rect">
            <a:avLst/>
          </a:prstGeom>
        </p:spPr>
      </p:pic>
      <p:pic>
        <p:nvPicPr>
          <p:cNvPr id="7" name="Billede 6">
            <a:extLst>
              <a:ext uri="{FF2B5EF4-FFF2-40B4-BE49-F238E27FC236}">
                <a16:creationId xmlns:a16="http://schemas.microsoft.com/office/drawing/2014/main" id="{5470D249-4391-432B-B53B-ACEB7014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307" y="1693151"/>
            <a:ext cx="5852172" cy="4389129"/>
          </a:xfrm>
          <a:prstGeom prst="rect">
            <a:avLst/>
          </a:prstGeom>
        </p:spPr>
      </p:pic>
    </p:spTree>
    <p:extLst>
      <p:ext uri="{BB962C8B-B14F-4D97-AF65-F5344CB8AC3E}">
        <p14:creationId xmlns:p14="http://schemas.microsoft.com/office/powerpoint/2010/main" val="282401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733526-0278-42C8-9D8F-6301E8FFD5E4}"/>
              </a:ext>
            </a:extLst>
          </p:cNvPr>
          <p:cNvSpPr>
            <a:spLocks noGrp="1"/>
          </p:cNvSpPr>
          <p:nvPr>
            <p:ph type="title"/>
          </p:nvPr>
        </p:nvSpPr>
        <p:spPr/>
        <p:txBody>
          <a:bodyPr/>
          <a:lstStyle/>
          <a:p>
            <a:r>
              <a:rPr lang="da-DK"/>
              <a:t>Importance sampling</a:t>
            </a:r>
            <a:endParaRPr lang="en-US"/>
          </a:p>
        </p:txBody>
      </p:sp>
      <p:pic>
        <p:nvPicPr>
          <p:cNvPr id="4" name="Billede 3">
            <a:extLst>
              <a:ext uri="{FF2B5EF4-FFF2-40B4-BE49-F238E27FC236}">
                <a16:creationId xmlns:a16="http://schemas.microsoft.com/office/drawing/2014/main" id="{1669A9C0-27C9-42F9-ACFA-A5785227343A}"/>
              </a:ext>
            </a:extLst>
          </p:cNvPr>
          <p:cNvPicPr>
            <a:picLocks noChangeAspect="1"/>
          </p:cNvPicPr>
          <p:nvPr/>
        </p:nvPicPr>
        <p:blipFill>
          <a:blip r:embed="rId2"/>
          <a:stretch>
            <a:fillRect/>
          </a:stretch>
        </p:blipFill>
        <p:spPr>
          <a:xfrm>
            <a:off x="0" y="2139895"/>
            <a:ext cx="12192000" cy="2578210"/>
          </a:xfrm>
          <a:prstGeom prst="rect">
            <a:avLst/>
          </a:prstGeom>
        </p:spPr>
      </p:pic>
    </p:spTree>
    <p:extLst>
      <p:ext uri="{BB962C8B-B14F-4D97-AF65-F5344CB8AC3E}">
        <p14:creationId xmlns:p14="http://schemas.microsoft.com/office/powerpoint/2010/main" val="265626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70120A-7999-42AD-8097-F2C39EF596FC}"/>
              </a:ext>
            </a:extLst>
          </p:cNvPr>
          <p:cNvSpPr>
            <a:spLocks noGrp="1"/>
          </p:cNvSpPr>
          <p:nvPr>
            <p:ph type="title"/>
          </p:nvPr>
        </p:nvSpPr>
        <p:spPr/>
        <p:txBody>
          <a:bodyPr/>
          <a:lstStyle/>
          <a:p>
            <a:r>
              <a:rPr lang="da-DK"/>
              <a:t>Importance sampling</a:t>
            </a:r>
            <a:endParaRPr lang="en-US"/>
          </a:p>
        </p:txBody>
      </p:sp>
      <p:pic>
        <p:nvPicPr>
          <p:cNvPr id="4" name="Billede 3">
            <a:extLst>
              <a:ext uri="{FF2B5EF4-FFF2-40B4-BE49-F238E27FC236}">
                <a16:creationId xmlns:a16="http://schemas.microsoft.com/office/drawing/2014/main" id="{5354E061-C6A8-482D-B260-9289184EB8CB}"/>
              </a:ext>
            </a:extLst>
          </p:cNvPr>
          <p:cNvPicPr>
            <a:picLocks noChangeAspect="1"/>
          </p:cNvPicPr>
          <p:nvPr/>
        </p:nvPicPr>
        <p:blipFill>
          <a:blip r:embed="rId2"/>
          <a:stretch>
            <a:fillRect/>
          </a:stretch>
        </p:blipFill>
        <p:spPr>
          <a:xfrm>
            <a:off x="0" y="2089012"/>
            <a:ext cx="12192000" cy="2679975"/>
          </a:xfrm>
          <a:prstGeom prst="rect">
            <a:avLst/>
          </a:prstGeom>
        </p:spPr>
      </p:pic>
    </p:spTree>
    <p:extLst>
      <p:ext uri="{BB962C8B-B14F-4D97-AF65-F5344CB8AC3E}">
        <p14:creationId xmlns:p14="http://schemas.microsoft.com/office/powerpoint/2010/main" val="358253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F44D0E-5869-4F4E-97CF-FAB08E479ACE}"/>
              </a:ext>
            </a:extLst>
          </p:cNvPr>
          <p:cNvSpPr>
            <a:spLocks noGrp="1"/>
          </p:cNvSpPr>
          <p:nvPr>
            <p:ph type="title"/>
          </p:nvPr>
        </p:nvSpPr>
        <p:spPr/>
        <p:txBody>
          <a:bodyPr/>
          <a:lstStyle/>
          <a:p>
            <a:r>
              <a:rPr lang="en-US" err="1"/>
              <a:t>Train_loader</a:t>
            </a:r>
            <a:r>
              <a:rPr lang="en-US"/>
              <a:t>/</a:t>
            </a:r>
            <a:r>
              <a:rPr lang="en-US" err="1"/>
              <a:t>Test_loader</a:t>
            </a:r>
            <a:endParaRPr lang="en-US"/>
          </a:p>
        </p:txBody>
      </p:sp>
      <p:pic>
        <p:nvPicPr>
          <p:cNvPr id="4" name="Billede 3">
            <a:extLst>
              <a:ext uri="{FF2B5EF4-FFF2-40B4-BE49-F238E27FC236}">
                <a16:creationId xmlns:a16="http://schemas.microsoft.com/office/drawing/2014/main" id="{76F9A4D9-D3B2-4FEF-9BC9-02A48B19DC1C}"/>
              </a:ext>
            </a:extLst>
          </p:cNvPr>
          <p:cNvPicPr>
            <a:picLocks noChangeAspect="1"/>
          </p:cNvPicPr>
          <p:nvPr/>
        </p:nvPicPr>
        <p:blipFill>
          <a:blip r:embed="rId3"/>
          <a:stretch>
            <a:fillRect/>
          </a:stretch>
        </p:blipFill>
        <p:spPr>
          <a:xfrm>
            <a:off x="838200" y="1732676"/>
            <a:ext cx="5487166" cy="190527"/>
          </a:xfrm>
          <a:prstGeom prst="rect">
            <a:avLst/>
          </a:prstGeom>
        </p:spPr>
      </p:pic>
      <p:cxnSp>
        <p:nvCxnSpPr>
          <p:cNvPr id="8" name="Lige pilforbindelse 7">
            <a:extLst>
              <a:ext uri="{FF2B5EF4-FFF2-40B4-BE49-F238E27FC236}">
                <a16:creationId xmlns:a16="http://schemas.microsoft.com/office/drawing/2014/main" id="{3E32456D-6C6E-4C6B-A4AD-49742C3E5CFF}"/>
              </a:ext>
            </a:extLst>
          </p:cNvPr>
          <p:cNvCxnSpPr>
            <a:cxnSpLocks/>
          </p:cNvCxnSpPr>
          <p:nvPr/>
        </p:nvCxnSpPr>
        <p:spPr>
          <a:xfrm>
            <a:off x="3581783" y="2025844"/>
            <a:ext cx="0" cy="9039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2049" name="Picture 1" descr="Computergenereret alternativ tekst:&#10;def setu &#10;data Loaders batch size=12S &#10;use cuda=FaIse : &#10;he2per function for setting up dätä 20äders for ä semi -supervised dätäset &#10;: param dätäset: dätä to use &#10;: param use cudä: use GRJ (s) for training &#10;: param size: size of ä of dätä to output vhen i teräting over the dätä 20äders &#10;: param PäYäns foy dätä 20ädey &#10;: retun: dätä 20ädeys: (supervised dätä foy training, un-supervised dätä for training , &#10;supervised dätä for testing) &#10;# Default number cf wcrkers &#10;and use cuda &#10;= I, 'pl n memory' : &#10;use_cuda } &#10;train set = &#10;test set = &#10;topSOO &#10;topSOO &#10;train loader = &#10;data. DataLoader (datas e , &#10;batch size=batch size, &#10;test loader = &#10;data. DataLoader (dataset=test set, &#10;batch size=batch size, &#10;return train &#10;loader , test loader ">
            <a:extLst>
              <a:ext uri="{FF2B5EF4-FFF2-40B4-BE49-F238E27FC236}">
                <a16:creationId xmlns:a16="http://schemas.microsoft.com/office/drawing/2014/main" id="{718F0986-353C-4198-852E-73E9DFDF3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11366"/>
            <a:ext cx="5487234" cy="281356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Lige pilforbindelse 9">
            <a:extLst>
              <a:ext uri="{FF2B5EF4-FFF2-40B4-BE49-F238E27FC236}">
                <a16:creationId xmlns:a16="http://schemas.microsoft.com/office/drawing/2014/main" id="{A27544D6-2E52-4328-AB64-114C4A7BFF27}"/>
              </a:ext>
            </a:extLst>
          </p:cNvPr>
          <p:cNvCxnSpPr>
            <a:cxnSpLocks/>
          </p:cNvCxnSpPr>
          <p:nvPr/>
        </p:nvCxnSpPr>
        <p:spPr>
          <a:xfrm flipV="1">
            <a:off x="6418744" y="4516016"/>
            <a:ext cx="728509" cy="2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2" name="Picture 4" descr="Computergenereret alternativ tekst:&#10;class (data. Dataset) : &#10;topEOO protein Dätäset. &#10;: param A bool indicäting vhich dätäset to 20äd &#10;(se I ± , train=True) : &#10;Either the train cr test set &#10;sel±.data = &#10;Args : &#10;index &#10;Returns : &#10;tup2e: &#10;load ( *train) &#10;(sel±, index) : &#10;Index &#10;psi) ang 2e Päirs the given index. &#10;sel data [index] &#10;return anglepair &#10;(sel±) : &#10;: retun: Length of the dätäset &#10;return len (sel±.data) ">
            <a:extLst>
              <a:ext uri="{FF2B5EF4-FFF2-40B4-BE49-F238E27FC236}">
                <a16:creationId xmlns:a16="http://schemas.microsoft.com/office/drawing/2014/main" id="{9B2B7F2D-FC04-4D3D-A93C-E92FCC6A9C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20" y="2562834"/>
            <a:ext cx="3934329" cy="423211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omputergenereret alternativ tekst:&#10;class Dataset (object) : &#10;' &quot;' &quot;An c2äss representing ä Dätäset. &#10;.422 other dätäsets shou2d suEc2äss it. AI 2 suEc2ässes shou2d override &#10;2 en &#10;provides size of dätäset, and &#10;ge tem &#10;supporting integer indexing in range from O to len (Self) exc2usive. &#10;(sel±, index) : &#10;raise NotImpIementedError &#10;(sel±) : &#10;raise NotImpIementedError &#10;(sel±, Other) : &#10;return ConcatDataset( [sel±, &#10;Other] ) ">
            <a:extLst>
              <a:ext uri="{FF2B5EF4-FFF2-40B4-BE49-F238E27FC236}">
                <a16:creationId xmlns:a16="http://schemas.microsoft.com/office/drawing/2014/main" id="{FF8F0AEA-9FB4-4CFC-8EA2-637C6C47BD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6131" y="281336"/>
            <a:ext cx="3934318" cy="1989180"/>
          </a:xfrm>
          <a:prstGeom prst="rect">
            <a:avLst/>
          </a:prstGeom>
          <a:noFill/>
          <a:extLst>
            <a:ext uri="{909E8E84-426E-40DD-AFC4-6F175D3DCCD1}">
              <a14:hiddenFill xmlns:a14="http://schemas.microsoft.com/office/drawing/2010/main">
                <a:solidFill>
                  <a:srgbClr val="FFFFFF"/>
                </a:solidFill>
              </a14:hiddenFill>
            </a:ext>
          </a:extLst>
        </p:spPr>
      </p:pic>
      <p:pic>
        <p:nvPicPr>
          <p:cNvPr id="12" name="Billede 11">
            <a:extLst>
              <a:ext uri="{FF2B5EF4-FFF2-40B4-BE49-F238E27FC236}">
                <a16:creationId xmlns:a16="http://schemas.microsoft.com/office/drawing/2014/main" id="{4CA32DBB-A0DD-4310-91B7-D36E8640B44B}"/>
              </a:ext>
            </a:extLst>
          </p:cNvPr>
          <p:cNvPicPr>
            <a:picLocks noChangeAspect="1"/>
          </p:cNvPicPr>
          <p:nvPr/>
        </p:nvPicPr>
        <p:blipFill>
          <a:blip r:embed="rId7"/>
          <a:stretch>
            <a:fillRect/>
          </a:stretch>
        </p:blipFill>
        <p:spPr>
          <a:xfrm>
            <a:off x="7754439" y="1766174"/>
            <a:ext cx="3608980" cy="4205506"/>
          </a:xfrm>
          <a:prstGeom prst="rect">
            <a:avLst/>
          </a:prstGeom>
        </p:spPr>
      </p:pic>
    </p:spTree>
    <p:extLst>
      <p:ext uri="{BB962C8B-B14F-4D97-AF65-F5344CB8AC3E}">
        <p14:creationId xmlns:p14="http://schemas.microsoft.com/office/powerpoint/2010/main" val="60636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049"/>
                                        </p:tgtEl>
                                        <p:attrNameLst>
                                          <p:attrName>style.visibility</p:attrName>
                                        </p:attrNameLst>
                                      </p:cBhvr>
                                      <p:to>
                                        <p:strVal val="visible"/>
                                      </p:to>
                                    </p:set>
                                    <p:anim calcmode="lin" valueType="num">
                                      <p:cBhvr>
                                        <p:cTn id="12" dur="500" fill="hold"/>
                                        <p:tgtEl>
                                          <p:spTgt spid="2049"/>
                                        </p:tgtEl>
                                        <p:attrNameLst>
                                          <p:attrName>ppt_w</p:attrName>
                                        </p:attrNameLst>
                                      </p:cBhvr>
                                      <p:tavLst>
                                        <p:tav tm="0">
                                          <p:val>
                                            <p:fltVal val="0"/>
                                          </p:val>
                                        </p:tav>
                                        <p:tav tm="100000">
                                          <p:val>
                                            <p:strVal val="#ppt_w"/>
                                          </p:val>
                                        </p:tav>
                                      </p:tavLst>
                                    </p:anim>
                                    <p:anim calcmode="lin" valueType="num">
                                      <p:cBhvr>
                                        <p:cTn id="13" dur="500" fill="hold"/>
                                        <p:tgtEl>
                                          <p:spTgt spid="2049"/>
                                        </p:tgtEl>
                                        <p:attrNameLst>
                                          <p:attrName>ppt_h</p:attrName>
                                        </p:attrNameLst>
                                      </p:cBhvr>
                                      <p:tavLst>
                                        <p:tav tm="0">
                                          <p:val>
                                            <p:fltVal val="0"/>
                                          </p:val>
                                        </p:tav>
                                        <p:tav tm="100000">
                                          <p:val>
                                            <p:strVal val="#ppt_h"/>
                                          </p:val>
                                        </p:tav>
                                      </p:tavLst>
                                    </p:anim>
                                    <p:animEffect transition="in" filter="fade">
                                      <p:cBhvr>
                                        <p:cTn id="14" dur="500"/>
                                        <p:tgtEl>
                                          <p:spTgt spid="204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 calcmode="lin" valueType="num">
                                      <p:cBhvr>
                                        <p:cTn id="24" dur="500" fill="hold"/>
                                        <p:tgtEl>
                                          <p:spTgt spid="2052"/>
                                        </p:tgtEl>
                                        <p:attrNameLst>
                                          <p:attrName>ppt_w</p:attrName>
                                        </p:attrNameLst>
                                      </p:cBhvr>
                                      <p:tavLst>
                                        <p:tav tm="0">
                                          <p:val>
                                            <p:fltVal val="0"/>
                                          </p:val>
                                        </p:tav>
                                        <p:tav tm="100000">
                                          <p:val>
                                            <p:strVal val="#ppt_w"/>
                                          </p:val>
                                        </p:tav>
                                      </p:tavLst>
                                    </p:anim>
                                    <p:anim calcmode="lin" valueType="num">
                                      <p:cBhvr>
                                        <p:cTn id="25" dur="500" fill="hold"/>
                                        <p:tgtEl>
                                          <p:spTgt spid="2052"/>
                                        </p:tgtEl>
                                        <p:attrNameLst>
                                          <p:attrName>ppt_h</p:attrName>
                                        </p:attrNameLst>
                                      </p:cBhvr>
                                      <p:tavLst>
                                        <p:tav tm="0">
                                          <p:val>
                                            <p:fltVal val="0"/>
                                          </p:val>
                                        </p:tav>
                                        <p:tav tm="100000">
                                          <p:val>
                                            <p:strVal val="#ppt_h"/>
                                          </p:val>
                                        </p:tav>
                                      </p:tavLst>
                                    </p:anim>
                                    <p:animEffect transition="in" filter="fade">
                                      <p:cBhvr>
                                        <p:cTn id="26" dur="500"/>
                                        <p:tgtEl>
                                          <p:spTgt spid="205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anim calcmode="lin" valueType="num">
                                      <p:cBhvr>
                                        <p:cTn id="31" dur="500" fill="hold"/>
                                        <p:tgtEl>
                                          <p:spTgt spid="2053"/>
                                        </p:tgtEl>
                                        <p:attrNameLst>
                                          <p:attrName>ppt_w</p:attrName>
                                        </p:attrNameLst>
                                      </p:cBhvr>
                                      <p:tavLst>
                                        <p:tav tm="0">
                                          <p:val>
                                            <p:fltVal val="0"/>
                                          </p:val>
                                        </p:tav>
                                        <p:tav tm="100000">
                                          <p:val>
                                            <p:strVal val="#ppt_w"/>
                                          </p:val>
                                        </p:tav>
                                      </p:tavLst>
                                    </p:anim>
                                    <p:anim calcmode="lin" valueType="num">
                                      <p:cBhvr>
                                        <p:cTn id="32" dur="500" fill="hold"/>
                                        <p:tgtEl>
                                          <p:spTgt spid="2053"/>
                                        </p:tgtEl>
                                        <p:attrNameLst>
                                          <p:attrName>ppt_h</p:attrName>
                                        </p:attrNameLst>
                                      </p:cBhvr>
                                      <p:tavLst>
                                        <p:tav tm="0">
                                          <p:val>
                                            <p:fltVal val="0"/>
                                          </p:val>
                                        </p:tav>
                                        <p:tav tm="100000">
                                          <p:val>
                                            <p:strVal val="#ppt_h"/>
                                          </p:val>
                                        </p:tav>
                                      </p:tavLst>
                                    </p:anim>
                                    <p:animEffect transition="in" filter="fade">
                                      <p:cBhvr>
                                        <p:cTn id="33" dur="500"/>
                                        <p:tgtEl>
                                          <p:spTgt spid="205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2052"/>
                                        </p:tgtEl>
                                        <p:attrNameLst>
                                          <p:attrName>ppt_w</p:attrName>
                                        </p:attrNameLst>
                                      </p:cBhvr>
                                      <p:tavLst>
                                        <p:tav tm="0">
                                          <p:val>
                                            <p:strVal val="ppt_w"/>
                                          </p:val>
                                        </p:tav>
                                        <p:tav tm="100000">
                                          <p:val>
                                            <p:fltVal val="0"/>
                                          </p:val>
                                        </p:tav>
                                      </p:tavLst>
                                    </p:anim>
                                    <p:anim calcmode="lin" valueType="num">
                                      <p:cBhvr>
                                        <p:cTn id="38" dur="500"/>
                                        <p:tgtEl>
                                          <p:spTgt spid="2052"/>
                                        </p:tgtEl>
                                        <p:attrNameLst>
                                          <p:attrName>ppt_h</p:attrName>
                                        </p:attrNameLst>
                                      </p:cBhvr>
                                      <p:tavLst>
                                        <p:tav tm="0">
                                          <p:val>
                                            <p:strVal val="ppt_h"/>
                                          </p:val>
                                        </p:tav>
                                        <p:tav tm="100000">
                                          <p:val>
                                            <p:fltVal val="0"/>
                                          </p:val>
                                        </p:tav>
                                      </p:tavLst>
                                    </p:anim>
                                    <p:animEffect transition="out" filter="fade">
                                      <p:cBhvr>
                                        <p:cTn id="39" dur="500"/>
                                        <p:tgtEl>
                                          <p:spTgt spid="2052"/>
                                        </p:tgtEl>
                                      </p:cBhvr>
                                    </p:animEffect>
                                    <p:set>
                                      <p:cBhvr>
                                        <p:cTn id="40" dur="1" fill="hold">
                                          <p:stCondLst>
                                            <p:cond delay="499"/>
                                          </p:stCondLst>
                                        </p:cTn>
                                        <p:tgtEl>
                                          <p:spTgt spid="2052"/>
                                        </p:tgtEl>
                                        <p:attrNameLst>
                                          <p:attrName>style.visibility</p:attrName>
                                        </p:attrNameLst>
                                      </p:cBhvr>
                                      <p:to>
                                        <p:strVal val="hidden"/>
                                      </p:to>
                                    </p:set>
                                  </p:childTnLst>
                                </p:cTn>
                              </p:par>
                              <p:par>
                                <p:cTn id="41" presetID="53" presetClass="exit" presetSubtype="32" fill="hold" nodeType="withEffect">
                                  <p:stCondLst>
                                    <p:cond delay="0"/>
                                  </p:stCondLst>
                                  <p:childTnLst>
                                    <p:anim calcmode="lin" valueType="num">
                                      <p:cBhvr>
                                        <p:cTn id="42" dur="500"/>
                                        <p:tgtEl>
                                          <p:spTgt spid="2053"/>
                                        </p:tgtEl>
                                        <p:attrNameLst>
                                          <p:attrName>ppt_w</p:attrName>
                                        </p:attrNameLst>
                                      </p:cBhvr>
                                      <p:tavLst>
                                        <p:tav tm="0">
                                          <p:val>
                                            <p:strVal val="ppt_w"/>
                                          </p:val>
                                        </p:tav>
                                        <p:tav tm="100000">
                                          <p:val>
                                            <p:fltVal val="0"/>
                                          </p:val>
                                        </p:tav>
                                      </p:tavLst>
                                    </p:anim>
                                    <p:anim calcmode="lin" valueType="num">
                                      <p:cBhvr>
                                        <p:cTn id="43" dur="500"/>
                                        <p:tgtEl>
                                          <p:spTgt spid="2053"/>
                                        </p:tgtEl>
                                        <p:attrNameLst>
                                          <p:attrName>ppt_h</p:attrName>
                                        </p:attrNameLst>
                                      </p:cBhvr>
                                      <p:tavLst>
                                        <p:tav tm="0">
                                          <p:val>
                                            <p:strVal val="ppt_h"/>
                                          </p:val>
                                        </p:tav>
                                        <p:tav tm="100000">
                                          <p:val>
                                            <p:fltVal val="0"/>
                                          </p:val>
                                        </p:tav>
                                      </p:tavLst>
                                    </p:anim>
                                    <p:animEffect transition="out" filter="fade">
                                      <p:cBhvr>
                                        <p:cTn id="44" dur="500"/>
                                        <p:tgtEl>
                                          <p:spTgt spid="2053"/>
                                        </p:tgtEl>
                                      </p:cBhvr>
                                    </p:animEffect>
                                    <p:set>
                                      <p:cBhvr>
                                        <p:cTn id="45" dur="1" fill="hold">
                                          <p:stCondLst>
                                            <p:cond delay="499"/>
                                          </p:stCondLst>
                                        </p:cTn>
                                        <p:tgtEl>
                                          <p:spTgt spid="2053"/>
                                        </p:tgtEl>
                                        <p:attrNameLst>
                                          <p:attrName>style.visibility</p:attrName>
                                        </p:attrNameLst>
                                      </p:cBhvr>
                                      <p:to>
                                        <p:strVal val="hidden"/>
                                      </p:to>
                                    </p:set>
                                  </p:childTnLst>
                                </p:cTn>
                              </p:par>
                              <p:par>
                                <p:cTn id="46" presetID="53" presetClass="entr" presetSubtype="16"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A07D4D-EB84-46EF-AA58-1D9744A19D63}"/>
              </a:ext>
            </a:extLst>
          </p:cNvPr>
          <p:cNvSpPr>
            <a:spLocks noGrp="1"/>
          </p:cNvSpPr>
          <p:nvPr>
            <p:ph type="title"/>
          </p:nvPr>
        </p:nvSpPr>
        <p:spPr/>
        <p:txBody>
          <a:bodyPr/>
          <a:lstStyle/>
          <a:p>
            <a:r>
              <a:rPr lang="da-DK"/>
              <a:t>Setup VAE</a:t>
            </a:r>
            <a:endParaRPr lang="en-US"/>
          </a:p>
        </p:txBody>
      </p:sp>
      <p:pic>
        <p:nvPicPr>
          <p:cNvPr id="3073" name="Picture 1" descr="Computergenereret alternativ tekst:&#10;# setup the 'AE &#10;vae = VAE ">
            <a:extLst>
              <a:ext uri="{FF2B5EF4-FFF2-40B4-BE49-F238E27FC236}">
                <a16:creationId xmlns:a16="http://schemas.microsoft.com/office/drawing/2014/main" id="{D376BD2F-C894-4D39-B662-77BC2816E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580" y="3195637"/>
            <a:ext cx="21145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Computergenereret alternativ tekst:&#10;define a module for the VAE &#10;class VAE (nn.YoduIe) : &#10;by default cur latent space is SO-dimensional &#10;# and we use 400 hidden nodes &#10;(sel±, &#10;z_dirFSO, hidden_dirF400, use cuda=FaIse) : &#10;super (VAE, sel±) . &#10;# create the enccder and decoder netwcrks &#10;sel±.encoder = Encoder (z_dim, hidden_dim) &#10;salt. decoder = Decoder (z_dim, hidden dim) &#10;sel±.z dim = z dim &#10;if use cuda: &#10;call ing cuda() here Will put all &#10;# the encoder and decoder netwcrks &#10;salt. cuda ( ) &#10;salt. use cuda = &#10;use cuda &#10;the parameters cf &#10;intc &#10;# TODO: vhen I Väke up continue and work on &#10;g-pu memory &#10;the model next ">
            <a:extLst>
              <a:ext uri="{FF2B5EF4-FFF2-40B4-BE49-F238E27FC236}">
                <a16:creationId xmlns:a16="http://schemas.microsoft.com/office/drawing/2014/main" id="{B6B55800-8310-4BB1-B846-84FB70A8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309" y="2176462"/>
            <a:ext cx="4505325" cy="2971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Lige pilforbindelse 5">
            <a:extLst>
              <a:ext uri="{FF2B5EF4-FFF2-40B4-BE49-F238E27FC236}">
                <a16:creationId xmlns:a16="http://schemas.microsoft.com/office/drawing/2014/main" id="{71C2FDA6-969F-402A-9CF0-3E99FBF1925E}"/>
              </a:ext>
            </a:extLst>
          </p:cNvPr>
          <p:cNvCxnSpPr>
            <a:cxnSpLocks/>
          </p:cNvCxnSpPr>
          <p:nvPr/>
        </p:nvCxnSpPr>
        <p:spPr>
          <a:xfrm flipV="1">
            <a:off x="4435327" y="3428999"/>
            <a:ext cx="864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04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p:cTn id="7" dur="500" fill="hold"/>
                                        <p:tgtEl>
                                          <p:spTgt spid="1025"/>
                                        </p:tgtEl>
                                        <p:attrNameLst>
                                          <p:attrName>ppt_w</p:attrName>
                                        </p:attrNameLst>
                                      </p:cBhvr>
                                      <p:tavLst>
                                        <p:tav tm="0">
                                          <p:val>
                                            <p:fltVal val="0"/>
                                          </p:val>
                                        </p:tav>
                                        <p:tav tm="100000">
                                          <p:val>
                                            <p:strVal val="#ppt_w"/>
                                          </p:val>
                                        </p:tav>
                                      </p:tavLst>
                                    </p:anim>
                                    <p:anim calcmode="lin" valueType="num">
                                      <p:cBhvr>
                                        <p:cTn id="8" dur="500" fill="hold"/>
                                        <p:tgtEl>
                                          <p:spTgt spid="1025"/>
                                        </p:tgtEl>
                                        <p:attrNameLst>
                                          <p:attrName>ppt_h</p:attrName>
                                        </p:attrNameLst>
                                      </p:cBhvr>
                                      <p:tavLst>
                                        <p:tav tm="0">
                                          <p:val>
                                            <p:fltVal val="0"/>
                                          </p:val>
                                        </p:tav>
                                        <p:tav tm="100000">
                                          <p:val>
                                            <p:strVal val="#ppt_h"/>
                                          </p:val>
                                        </p:tav>
                                      </p:tavLst>
                                    </p:anim>
                                    <p:animEffect transition="in" filter="fade">
                                      <p:cBhvr>
                                        <p:cTn id="9" dur="500"/>
                                        <p:tgtEl>
                                          <p:spTgt spid="102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BB8D6-78FA-4B63-A4FC-B02197CCFD57}"/>
              </a:ext>
            </a:extLst>
          </p:cNvPr>
          <p:cNvSpPr>
            <a:spLocks noGrp="1"/>
          </p:cNvSpPr>
          <p:nvPr>
            <p:ph type="title"/>
          </p:nvPr>
        </p:nvSpPr>
        <p:spPr/>
        <p:txBody>
          <a:bodyPr/>
          <a:lstStyle/>
          <a:p>
            <a:r>
              <a:rPr lang="en-US"/>
              <a:t>The encoder</a:t>
            </a:r>
          </a:p>
        </p:txBody>
      </p:sp>
      <p:pic>
        <p:nvPicPr>
          <p:cNvPr id="2049" name="Picture 1" descr="Computergenereret alternativ tekst:&#10;define the module Chat the &#10;diagcnal gaussian distribution q (z lx) &#10;class Encoder nn.YoduIe : &#10;z_dim, hidden dim) : &#10;super (Encoder, sel±) . &#10;# setup three linear transformations (size cf each input sample, &#10;sel±.fcl = nn.Linear(2, hidden dim) &#10;sel±.fc21 = nn.Linear (hidden_dim, z_dim) &#10;sel±.fc22 = nn.Linear (hidden_dim, z_dim) &#10;# setup the ncn-linear transformation &#10;se I &#10;nn. Softplus ( ) &#10;size of each output sample) ">
            <a:extLst>
              <a:ext uri="{FF2B5EF4-FFF2-40B4-BE49-F238E27FC236}">
                <a16:creationId xmlns:a16="http://schemas.microsoft.com/office/drawing/2014/main" id="{C56E623E-B665-4828-AAD6-F203D60B0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721" y="1562100"/>
            <a:ext cx="668655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mputergenereret alternativ tekst:&#10;def forward (sel±, x) : &#10;define the forward ccmputaticn on the angle-pair x &#10;# first shape the mini -batch te have angles in the rightmcst dimension &#10;# TODO: Experiment the Shape. Whät shäpe does x by default? &#10;# compute the hidden nodes &#10;# input x the weights give Chat to the enccder hidden nodes &#10;hidden = &#10;salt. softplus (salt. fcl (x) &#10;# return a mean vectcr and a positive ccvariance &#10;salt. fc21 (hidden) &#10;torch.exp (sal fc22 (hidden) &#10;cvarrance = &#10;return mean, &#10;cvarrance ">
            <a:extLst>
              <a:ext uri="{FF2B5EF4-FFF2-40B4-BE49-F238E27FC236}">
                <a16:creationId xmlns:a16="http://schemas.microsoft.com/office/drawing/2014/main" id="{F7206394-1589-4BC4-AE80-678C957E7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5808" y="3741576"/>
            <a:ext cx="528637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04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429276-2A41-4296-BF8A-7AC620D028E9}"/>
              </a:ext>
            </a:extLst>
          </p:cNvPr>
          <p:cNvSpPr>
            <a:spLocks noGrp="1"/>
          </p:cNvSpPr>
          <p:nvPr>
            <p:ph type="title"/>
          </p:nvPr>
        </p:nvSpPr>
        <p:spPr/>
        <p:txBody>
          <a:bodyPr/>
          <a:lstStyle/>
          <a:p>
            <a:r>
              <a:rPr lang="en-US"/>
              <a:t>The decoder	</a:t>
            </a:r>
          </a:p>
        </p:txBody>
      </p:sp>
      <p:pic>
        <p:nvPicPr>
          <p:cNvPr id="3073" name="Picture 1" descr="Computergenereret alternativ tekst:&#10;define the module Chat the &#10;cbservaticn likelihccd p (XI z) &#10;class Decoder nn.YoduIe : &#10;z_dim, hidden dim) : &#10;super (Decoder, sel±) . &#10;setup the twc linear transformations used &#10;sel±.fcl = nn.Linear (z_dim, hidden_dim) &#10;sel±.fc21 = nn.Linear (hidden_dim, 2) &#10;sel±.fc22 = nn.Linear (hidden_dim, 2) &#10;# setup the ncn-linear transformation &#10;se I &#10;nn. Softplus ( ) ">
            <a:extLst>
              <a:ext uri="{FF2B5EF4-FFF2-40B4-BE49-F238E27FC236}">
                <a16:creationId xmlns:a16="http://schemas.microsoft.com/office/drawing/2014/main" id="{2B46413B-0401-4786-B5A1-F64B91B2A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7" y="1600200"/>
            <a:ext cx="34766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omputergenereret alternativ tekst:&#10;def forward (sel±, &#10;# define the forward ccmputaticn on the latent z &#10;# first compute the hidden units &#10;input z the weights give Chat to the decoder hidden nodes &#10;hidden = &#10;salt. softplus (salt. fcl (z) &#10;return the parameters the output VcnYises &#10;# TODO: &#10;mean = &#10;kappa = &#10;play äround the m±än and käppä. Perhäps use ReLu Like the TorusDM•f. &#10;torch. sigmoid (salt. fc21 (hidden) ) &#10;(hidden)) + IO &#10;mean , kappa ">
            <a:extLst>
              <a:ext uri="{FF2B5EF4-FFF2-40B4-BE49-F238E27FC236}">
                <a16:creationId xmlns:a16="http://schemas.microsoft.com/office/drawing/2014/main" id="{A7903CFC-05E4-4240-9BC4-9B6570DBA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86" y="3844925"/>
            <a:ext cx="56864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15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DF818-58F2-4E32-AF01-AB0ED7C21825}"/>
              </a:ext>
            </a:extLst>
          </p:cNvPr>
          <p:cNvSpPr>
            <a:spLocks noGrp="1"/>
          </p:cNvSpPr>
          <p:nvPr>
            <p:ph type="title"/>
          </p:nvPr>
        </p:nvSpPr>
        <p:spPr/>
        <p:txBody>
          <a:bodyPr/>
          <a:lstStyle/>
          <a:p>
            <a:r>
              <a:rPr lang="en-US"/>
              <a:t>The guide</a:t>
            </a:r>
          </a:p>
        </p:txBody>
      </p:sp>
      <p:pic>
        <p:nvPicPr>
          <p:cNvPr id="4097" name="Picture 1" descr="Computergenereret alternativ tekst:&#10;define the guide (i.e. variaticnal distribution) &#10;def x) : &#10;register module • enccder• With &#10;pyn. Imdule ( &quot;enccder&quot; , &#10;sel encoder) &#10;With &#10;x. shape[O]): &#10;use the enccder te aet the parameters used to define q (z lx) &#10;sel encoder. forward (x) &#10;mean, cvarrance = &#10;set trace &#10;sample the latent z &#10;erma$ (mean, cvariance) . to_event (I) &#10;Pyro. sample (&quot;latent&quot; , disc. ">
            <a:extLst>
              <a:ext uri="{FF2B5EF4-FFF2-40B4-BE49-F238E27FC236}">
                <a16:creationId xmlns:a16="http://schemas.microsoft.com/office/drawing/2014/main" id="{3D1585AD-08C4-47D9-BFC7-8313106F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2595562"/>
            <a:ext cx="48387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9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E2D64-0092-48FD-AE79-52973EB00E30}"/>
              </a:ext>
            </a:extLst>
          </p:cNvPr>
          <p:cNvSpPr>
            <a:spLocks noGrp="1"/>
          </p:cNvSpPr>
          <p:nvPr>
            <p:ph type="title"/>
          </p:nvPr>
        </p:nvSpPr>
        <p:spPr/>
        <p:txBody>
          <a:bodyPr/>
          <a:lstStyle/>
          <a:p>
            <a:r>
              <a:rPr lang="da-DK"/>
              <a:t>The model</a:t>
            </a:r>
            <a:endParaRPr lang="en-US"/>
          </a:p>
        </p:txBody>
      </p:sp>
      <p:pic>
        <p:nvPicPr>
          <p:cNvPr id="4" name="Billede 3">
            <a:extLst>
              <a:ext uri="{FF2B5EF4-FFF2-40B4-BE49-F238E27FC236}">
                <a16:creationId xmlns:a16="http://schemas.microsoft.com/office/drawing/2014/main" id="{42B4971B-9F7C-4B98-A7DD-A1DC99847039}"/>
              </a:ext>
            </a:extLst>
          </p:cNvPr>
          <p:cNvPicPr>
            <a:picLocks noChangeAspect="1"/>
          </p:cNvPicPr>
          <p:nvPr/>
        </p:nvPicPr>
        <p:blipFill>
          <a:blip r:embed="rId2"/>
          <a:stretch>
            <a:fillRect/>
          </a:stretch>
        </p:blipFill>
        <p:spPr>
          <a:xfrm>
            <a:off x="348343" y="2276264"/>
            <a:ext cx="11495314" cy="2405407"/>
          </a:xfrm>
          <a:prstGeom prst="rect">
            <a:avLst/>
          </a:prstGeom>
        </p:spPr>
      </p:pic>
    </p:spTree>
    <p:extLst>
      <p:ext uri="{BB962C8B-B14F-4D97-AF65-F5344CB8AC3E}">
        <p14:creationId xmlns:p14="http://schemas.microsoft.com/office/powerpoint/2010/main" val="74344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0A3FE-FD9F-4853-BAE3-D8BD53D9369A}"/>
              </a:ext>
            </a:extLst>
          </p:cNvPr>
          <p:cNvSpPr>
            <a:spLocks noGrp="1"/>
          </p:cNvSpPr>
          <p:nvPr>
            <p:ph type="title"/>
          </p:nvPr>
        </p:nvSpPr>
        <p:spPr/>
        <p:txBody>
          <a:bodyPr/>
          <a:lstStyle/>
          <a:p>
            <a:r>
              <a:rPr lang="da-DK"/>
              <a:t>The plot (make_plots)</a:t>
            </a:r>
            <a:endParaRPr lang="en-US"/>
          </a:p>
        </p:txBody>
      </p:sp>
      <p:sp>
        <p:nvSpPr>
          <p:cNvPr id="4" name="Tekstfelt 3">
            <a:extLst>
              <a:ext uri="{FF2B5EF4-FFF2-40B4-BE49-F238E27FC236}">
                <a16:creationId xmlns:a16="http://schemas.microsoft.com/office/drawing/2014/main" id="{4C80CB88-62BF-4D8F-BFCB-5FDCBA436D97}"/>
              </a:ext>
            </a:extLst>
          </p:cNvPr>
          <p:cNvSpPr txBox="1"/>
          <p:nvPr/>
        </p:nvSpPr>
        <p:spPr>
          <a:xfrm>
            <a:off x="961053" y="2210086"/>
            <a:ext cx="4091056" cy="2308324"/>
          </a:xfrm>
          <a:prstGeom prst="rect">
            <a:avLst/>
          </a:prstGeom>
          <a:noFill/>
        </p:spPr>
        <p:txBody>
          <a:bodyPr wrap="none" rtlCol="0">
            <a:spAutoFit/>
          </a:bodyPr>
          <a:lstStyle/>
          <a:p>
            <a:pPr marL="285750" indent="-285750">
              <a:buFontTx/>
              <a:buChar char="-"/>
            </a:pPr>
            <a:r>
              <a:rPr lang="da-DK"/>
              <a:t>I create 1000 samples from the model.</a:t>
            </a:r>
          </a:p>
          <a:p>
            <a:pPr marL="742950" lvl="1" indent="-285750">
              <a:buFontTx/>
              <a:buChar char="-"/>
            </a:pPr>
            <a:r>
              <a:rPr lang="da-DK"/>
              <a:t>Angles</a:t>
            </a:r>
          </a:p>
          <a:p>
            <a:pPr marL="742950" lvl="1" indent="-285750">
              <a:buFontTx/>
              <a:buChar char="-"/>
            </a:pPr>
            <a:r>
              <a:rPr lang="da-DK"/>
              <a:t>Means</a:t>
            </a:r>
          </a:p>
          <a:p>
            <a:pPr marL="742950" lvl="1" indent="-285750">
              <a:buFontTx/>
              <a:buChar char="-"/>
            </a:pPr>
            <a:r>
              <a:rPr lang="da-DK"/>
              <a:t>Kappas</a:t>
            </a:r>
          </a:p>
          <a:p>
            <a:pPr marL="742950" lvl="1" indent="-285750">
              <a:buFontTx/>
              <a:buChar char="-"/>
            </a:pPr>
            <a:endParaRPr lang="da-DK"/>
          </a:p>
          <a:p>
            <a:pPr marL="742950" lvl="1" indent="-285750">
              <a:buFontTx/>
              <a:buChar char="-"/>
            </a:pPr>
            <a:endParaRPr lang="da-DK" b="1"/>
          </a:p>
          <a:p>
            <a:pPr marL="742950" lvl="1" indent="-285750">
              <a:buFontTx/>
              <a:buChar char="-"/>
            </a:pPr>
            <a:endParaRPr lang="da-DK"/>
          </a:p>
          <a:p>
            <a:pPr lvl="1"/>
            <a:endParaRPr lang="da-DK"/>
          </a:p>
        </p:txBody>
      </p:sp>
      <p:pic>
        <p:nvPicPr>
          <p:cNvPr id="5" name="Billede 4">
            <a:extLst>
              <a:ext uri="{FF2B5EF4-FFF2-40B4-BE49-F238E27FC236}">
                <a16:creationId xmlns:a16="http://schemas.microsoft.com/office/drawing/2014/main" id="{6BEEDA80-5C58-43AE-B685-09BE4190DA66}"/>
              </a:ext>
            </a:extLst>
          </p:cNvPr>
          <p:cNvPicPr>
            <a:picLocks noChangeAspect="1"/>
          </p:cNvPicPr>
          <p:nvPr/>
        </p:nvPicPr>
        <p:blipFill>
          <a:blip r:embed="rId2"/>
          <a:stretch>
            <a:fillRect/>
          </a:stretch>
        </p:blipFill>
        <p:spPr>
          <a:xfrm>
            <a:off x="961053" y="1821753"/>
            <a:ext cx="3733800" cy="161925"/>
          </a:xfrm>
          <a:prstGeom prst="rect">
            <a:avLst/>
          </a:prstGeom>
        </p:spPr>
      </p:pic>
      <p:pic>
        <p:nvPicPr>
          <p:cNvPr id="6" name="Billede 5">
            <a:extLst>
              <a:ext uri="{FF2B5EF4-FFF2-40B4-BE49-F238E27FC236}">
                <a16:creationId xmlns:a16="http://schemas.microsoft.com/office/drawing/2014/main" id="{DDA13C41-2D89-4384-B1F6-3731562CD889}"/>
              </a:ext>
            </a:extLst>
          </p:cNvPr>
          <p:cNvPicPr>
            <a:picLocks noChangeAspect="1"/>
          </p:cNvPicPr>
          <p:nvPr/>
        </p:nvPicPr>
        <p:blipFill>
          <a:blip r:embed="rId3"/>
          <a:stretch>
            <a:fillRect/>
          </a:stretch>
        </p:blipFill>
        <p:spPr>
          <a:xfrm>
            <a:off x="961053" y="2064344"/>
            <a:ext cx="2924175" cy="152400"/>
          </a:xfrm>
          <a:prstGeom prst="rect">
            <a:avLst/>
          </a:prstGeom>
        </p:spPr>
      </p:pic>
      <p:sp>
        <p:nvSpPr>
          <p:cNvPr id="7" name="Tekstfelt 6">
            <a:extLst>
              <a:ext uri="{FF2B5EF4-FFF2-40B4-BE49-F238E27FC236}">
                <a16:creationId xmlns:a16="http://schemas.microsoft.com/office/drawing/2014/main" id="{65D59FC3-D8F5-4183-AF5B-C1BCC62DEA6F}"/>
              </a:ext>
            </a:extLst>
          </p:cNvPr>
          <p:cNvSpPr txBox="1"/>
          <p:nvPr/>
        </p:nvSpPr>
        <p:spPr>
          <a:xfrm>
            <a:off x="838200" y="3595080"/>
            <a:ext cx="3550459" cy="923330"/>
          </a:xfrm>
          <a:prstGeom prst="rect">
            <a:avLst/>
          </a:prstGeom>
          <a:noFill/>
        </p:spPr>
        <p:txBody>
          <a:bodyPr wrap="none" rtlCol="0">
            <a:spAutoFit/>
          </a:bodyPr>
          <a:lstStyle/>
          <a:p>
            <a:pPr marL="285750" indent="-285750">
              <a:buFontTx/>
              <a:buChar char="-"/>
            </a:pPr>
            <a:r>
              <a:rPr lang="da-DK"/>
              <a:t>Flatten data and transform to list</a:t>
            </a:r>
          </a:p>
          <a:p>
            <a:pPr marL="285750" indent="-285750">
              <a:buFontTx/>
              <a:buChar char="-"/>
            </a:pPr>
            <a:r>
              <a:rPr lang="da-DK"/>
              <a:t>Define bins and axis</a:t>
            </a:r>
          </a:p>
          <a:p>
            <a:pPr marL="285750" indent="-285750">
              <a:buFontTx/>
              <a:buChar char="-"/>
            </a:pPr>
            <a:r>
              <a:rPr lang="da-DK"/>
              <a:t>Plot </a:t>
            </a:r>
            <a:endParaRPr lang="en-US"/>
          </a:p>
        </p:txBody>
      </p:sp>
    </p:spTree>
    <p:extLst>
      <p:ext uri="{BB962C8B-B14F-4D97-AF65-F5344CB8AC3E}">
        <p14:creationId xmlns:p14="http://schemas.microsoft.com/office/powerpoint/2010/main" val="84498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2DE0A-C636-4610-AA22-1DCE1F3893AD}"/>
              </a:ext>
            </a:extLst>
          </p:cNvPr>
          <p:cNvSpPr>
            <a:spLocks noGrp="1"/>
          </p:cNvSpPr>
          <p:nvPr>
            <p:ph type="title"/>
          </p:nvPr>
        </p:nvSpPr>
        <p:spPr/>
        <p:txBody>
          <a:bodyPr/>
          <a:lstStyle/>
          <a:p>
            <a:r>
              <a:rPr lang="da-DK"/>
              <a:t>Results</a:t>
            </a:r>
            <a:endParaRPr lang="en-US"/>
          </a:p>
        </p:txBody>
      </p:sp>
      <p:pic>
        <p:nvPicPr>
          <p:cNvPr id="5" name="Billede 4">
            <a:extLst>
              <a:ext uri="{FF2B5EF4-FFF2-40B4-BE49-F238E27FC236}">
                <a16:creationId xmlns:a16="http://schemas.microsoft.com/office/drawing/2014/main" id="{A99319C3-2417-418B-A1A4-36841BAE9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06" y="2153693"/>
            <a:ext cx="3934623" cy="2950967"/>
          </a:xfrm>
          <a:prstGeom prst="rect">
            <a:avLst/>
          </a:prstGeom>
        </p:spPr>
      </p:pic>
      <p:pic>
        <p:nvPicPr>
          <p:cNvPr id="7" name="Billede 6">
            <a:extLst>
              <a:ext uri="{FF2B5EF4-FFF2-40B4-BE49-F238E27FC236}">
                <a16:creationId xmlns:a16="http://schemas.microsoft.com/office/drawing/2014/main" id="{E42B1C27-3C72-44A7-A0CF-3FC68441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409" y="2153693"/>
            <a:ext cx="3934622" cy="2950967"/>
          </a:xfrm>
          <a:prstGeom prst="rect">
            <a:avLst/>
          </a:prstGeom>
        </p:spPr>
      </p:pic>
      <p:pic>
        <p:nvPicPr>
          <p:cNvPr id="9" name="Billede 8">
            <a:extLst>
              <a:ext uri="{FF2B5EF4-FFF2-40B4-BE49-F238E27FC236}">
                <a16:creationId xmlns:a16="http://schemas.microsoft.com/office/drawing/2014/main" id="{3CF57839-BDF3-4925-9C16-583B19F8B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9211" y="2153693"/>
            <a:ext cx="3934621" cy="2950966"/>
          </a:xfrm>
          <a:prstGeom prst="rect">
            <a:avLst/>
          </a:prstGeom>
        </p:spPr>
      </p:pic>
    </p:spTree>
    <p:extLst>
      <p:ext uri="{BB962C8B-B14F-4D97-AF65-F5344CB8AC3E}">
        <p14:creationId xmlns:p14="http://schemas.microsoft.com/office/powerpoint/2010/main" val="105077138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480</Words>
  <Application>Microsoft Office PowerPoint</Application>
  <PresentationFormat>Widescreen</PresentationFormat>
  <Paragraphs>52</Paragraphs>
  <Slides>12</Slides>
  <Notes>5</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Office-tema</vt:lpstr>
      <vt:lpstr>VAE</vt:lpstr>
      <vt:lpstr>Train_loader/Test_loader</vt:lpstr>
      <vt:lpstr>Setup VAE</vt:lpstr>
      <vt:lpstr>The encoder</vt:lpstr>
      <vt:lpstr>The decoder </vt:lpstr>
      <vt:lpstr>The guide</vt:lpstr>
      <vt:lpstr>The model</vt:lpstr>
      <vt:lpstr>The plot (make_plots)</vt:lpstr>
      <vt:lpstr>Results</vt:lpstr>
      <vt:lpstr>Train_loader/Test_loader</vt:lpstr>
      <vt:lpstr>Importance sampling</vt:lpstr>
      <vt:lpstr>Importance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VAE</dc:title>
  <dc:creator>Hakan Abdulovski</dc:creator>
  <cp:lastModifiedBy>Hakan Abdulovski</cp:lastModifiedBy>
  <cp:revision>10</cp:revision>
  <dcterms:created xsi:type="dcterms:W3CDTF">2019-04-14T20:57:41Z</dcterms:created>
  <dcterms:modified xsi:type="dcterms:W3CDTF">2019-04-15T11:50:40Z</dcterms:modified>
</cp:coreProperties>
</file>