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81" r:id="rId4"/>
    <p:sldId id="259" r:id="rId5"/>
    <p:sldId id="260" r:id="rId6"/>
    <p:sldId id="261" r:id="rId7"/>
    <p:sldId id="262" r:id="rId8"/>
    <p:sldId id="263" r:id="rId9"/>
    <p:sldId id="277" r:id="rId10"/>
    <p:sldId id="278" r:id="rId11"/>
    <p:sldId id="279" r:id="rId12"/>
    <p:sldId id="280" r:id="rId13"/>
    <p:sldId id="264" r:id="rId14"/>
    <p:sldId id="265"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8" autoAdjust="0"/>
    <p:restoredTop sz="94660"/>
  </p:normalViewPr>
  <p:slideViewPr>
    <p:cSldViewPr snapToGrid="0">
      <p:cViewPr>
        <p:scale>
          <a:sx n="65" d="100"/>
          <a:sy n="65" d="100"/>
        </p:scale>
        <p:origin x="-126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CE441-A6AF-493E-B306-1EC18A852903}" type="datetimeFigureOut">
              <a:rPr lang="en-US" smtClean="0"/>
              <a:pPr/>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9372E-CC62-4AF3-80C9-2E2C1D1C31FF}" type="slidenum">
              <a:rPr lang="en-US" smtClean="0"/>
              <a:pPr/>
              <a:t>‹#›</a:t>
            </a:fld>
            <a:endParaRPr lang="en-US"/>
          </a:p>
        </p:txBody>
      </p:sp>
    </p:spTree>
    <p:extLst>
      <p:ext uri="{BB962C8B-B14F-4D97-AF65-F5344CB8AC3E}">
        <p14:creationId xmlns:p14="http://schemas.microsoft.com/office/powerpoint/2010/main" xmlns="" val="77767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2</a:t>
            </a:fld>
            <a:endParaRPr lang="en-US"/>
          </a:p>
        </p:txBody>
      </p:sp>
    </p:spTree>
    <p:extLst>
      <p:ext uri="{BB962C8B-B14F-4D97-AF65-F5344CB8AC3E}">
        <p14:creationId xmlns:p14="http://schemas.microsoft.com/office/powerpoint/2010/main" xmlns="" val="3090108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11</a:t>
            </a:fld>
            <a:endParaRPr lang="en-US"/>
          </a:p>
        </p:txBody>
      </p:sp>
    </p:spTree>
    <p:extLst>
      <p:ext uri="{BB962C8B-B14F-4D97-AF65-F5344CB8AC3E}">
        <p14:creationId xmlns:p14="http://schemas.microsoft.com/office/powerpoint/2010/main" xmlns="" val="106246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12</a:t>
            </a:fld>
            <a:endParaRPr lang="en-US"/>
          </a:p>
        </p:txBody>
      </p:sp>
    </p:spTree>
    <p:extLst>
      <p:ext uri="{BB962C8B-B14F-4D97-AF65-F5344CB8AC3E}">
        <p14:creationId xmlns:p14="http://schemas.microsoft.com/office/powerpoint/2010/main" xmlns="" val="341391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13</a:t>
            </a:fld>
            <a:endParaRPr lang="en-US"/>
          </a:p>
        </p:txBody>
      </p:sp>
    </p:spTree>
    <p:extLst>
      <p:ext uri="{BB962C8B-B14F-4D97-AF65-F5344CB8AC3E}">
        <p14:creationId xmlns:p14="http://schemas.microsoft.com/office/powerpoint/2010/main" xmlns="" val="65172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14</a:t>
            </a:fld>
            <a:endParaRPr lang="en-US"/>
          </a:p>
        </p:txBody>
      </p:sp>
    </p:spTree>
    <p:extLst>
      <p:ext uri="{BB962C8B-B14F-4D97-AF65-F5344CB8AC3E}">
        <p14:creationId xmlns:p14="http://schemas.microsoft.com/office/powerpoint/2010/main" xmlns="" val="239859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15</a:t>
            </a:fld>
            <a:endParaRPr lang="en-US"/>
          </a:p>
        </p:txBody>
      </p:sp>
    </p:spTree>
    <p:extLst>
      <p:ext uri="{BB962C8B-B14F-4D97-AF65-F5344CB8AC3E}">
        <p14:creationId xmlns:p14="http://schemas.microsoft.com/office/powerpoint/2010/main" xmlns="" val="375556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3</a:t>
            </a:fld>
            <a:endParaRPr lang="en-US"/>
          </a:p>
        </p:txBody>
      </p:sp>
    </p:spTree>
    <p:extLst>
      <p:ext uri="{BB962C8B-B14F-4D97-AF65-F5344CB8AC3E}">
        <p14:creationId xmlns:p14="http://schemas.microsoft.com/office/powerpoint/2010/main" xmlns="" val="198898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4</a:t>
            </a:fld>
            <a:endParaRPr lang="en-US"/>
          </a:p>
        </p:txBody>
      </p:sp>
    </p:spTree>
    <p:extLst>
      <p:ext uri="{BB962C8B-B14F-4D97-AF65-F5344CB8AC3E}">
        <p14:creationId xmlns:p14="http://schemas.microsoft.com/office/powerpoint/2010/main" xmlns="" val="288501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79372E-CC62-4AF3-80C9-2E2C1D1C31FF}" type="slidenum">
              <a:rPr lang="en-US" smtClean="0"/>
              <a:pPr/>
              <a:t>5</a:t>
            </a:fld>
            <a:endParaRPr lang="en-US"/>
          </a:p>
        </p:txBody>
      </p:sp>
    </p:spTree>
    <p:extLst>
      <p:ext uri="{BB962C8B-B14F-4D97-AF65-F5344CB8AC3E}">
        <p14:creationId xmlns:p14="http://schemas.microsoft.com/office/powerpoint/2010/main" xmlns="" val="267057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6</a:t>
            </a:fld>
            <a:endParaRPr lang="en-US"/>
          </a:p>
        </p:txBody>
      </p:sp>
    </p:spTree>
    <p:extLst>
      <p:ext uri="{BB962C8B-B14F-4D97-AF65-F5344CB8AC3E}">
        <p14:creationId xmlns:p14="http://schemas.microsoft.com/office/powerpoint/2010/main" xmlns="" val="211466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7</a:t>
            </a:fld>
            <a:endParaRPr lang="en-US"/>
          </a:p>
        </p:txBody>
      </p:sp>
    </p:spTree>
    <p:extLst>
      <p:ext uri="{BB962C8B-B14F-4D97-AF65-F5344CB8AC3E}">
        <p14:creationId xmlns:p14="http://schemas.microsoft.com/office/powerpoint/2010/main" xmlns="" val="74888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8</a:t>
            </a:fld>
            <a:endParaRPr lang="en-US"/>
          </a:p>
        </p:txBody>
      </p:sp>
    </p:spTree>
    <p:extLst>
      <p:ext uri="{BB962C8B-B14F-4D97-AF65-F5344CB8AC3E}">
        <p14:creationId xmlns:p14="http://schemas.microsoft.com/office/powerpoint/2010/main" xmlns="" val="287663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9</a:t>
            </a:fld>
            <a:endParaRPr lang="en-US"/>
          </a:p>
        </p:txBody>
      </p:sp>
    </p:spTree>
    <p:extLst>
      <p:ext uri="{BB962C8B-B14F-4D97-AF65-F5344CB8AC3E}">
        <p14:creationId xmlns:p14="http://schemas.microsoft.com/office/powerpoint/2010/main" xmlns="" val="184773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10</a:t>
            </a:fld>
            <a:endParaRPr lang="en-US"/>
          </a:p>
        </p:txBody>
      </p:sp>
    </p:spTree>
    <p:extLst>
      <p:ext uri="{BB962C8B-B14F-4D97-AF65-F5344CB8AC3E}">
        <p14:creationId xmlns:p14="http://schemas.microsoft.com/office/powerpoint/2010/main" xmlns="" val="412150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6/12/2020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7126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1731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14849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84619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C6834-7FF2-4EC9-844D-141EB8098C46}"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41053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C6834-7FF2-4EC9-844D-141EB8098C46}"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245420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C6834-7FF2-4EC9-844D-141EB8098C46}" type="datetimeFigureOut">
              <a:rPr lang="en-US" smtClean="0"/>
              <a:pPr/>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76702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C6834-7FF2-4EC9-844D-141EB8098C46}" type="datetimeFigureOut">
              <a:rPr lang="en-US" smtClean="0"/>
              <a:pPr/>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41004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C6834-7FF2-4EC9-844D-141EB8098C46}" type="datetimeFigureOut">
              <a:rPr lang="en-US" smtClean="0"/>
              <a:pPr/>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254581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3CC6834-7FF2-4EC9-844D-141EB8098C46}"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78712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6/12/2020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436491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3CC6834-7FF2-4EC9-844D-141EB8098C46}" type="datetimeFigureOut">
              <a:rPr lang="en-US" smtClean="0"/>
              <a:pPr/>
              <a:t>6/12/2020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7589249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EDA using </a:t>
            </a:r>
            <a:r>
              <a:rPr lang="en-IN" dirty="0" smtClean="0">
                <a:solidFill>
                  <a:schemeClr val="accent5">
                    <a:lumMod val="50000"/>
                  </a:schemeClr>
                </a:solidFill>
              </a:rPr>
              <a:t>Python</a:t>
            </a:r>
            <a:endParaRPr lang="en-US" dirty="0">
              <a:solidFill>
                <a:schemeClr val="accent5">
                  <a:lumMod val="50000"/>
                </a:schemeClr>
              </a:solidFill>
            </a:endParaRPr>
          </a:p>
        </p:txBody>
      </p:sp>
      <p:sp>
        <p:nvSpPr>
          <p:cNvPr id="3" name="Subtitle 2"/>
          <p:cNvSpPr>
            <a:spLocks noGrp="1"/>
          </p:cNvSpPr>
          <p:nvPr>
            <p:ph type="subTitle" idx="1"/>
          </p:nvPr>
        </p:nvSpPr>
        <p:spPr/>
        <p:txBody>
          <a:bodyPr/>
          <a:lstStyle/>
          <a:p>
            <a:r>
              <a:rPr lang="en-IN" dirty="0" smtClean="0"/>
              <a:t>Exploratory Data Analysis</a:t>
            </a:r>
          </a:p>
          <a:p>
            <a:r>
              <a:rPr lang="en-IN" dirty="0"/>
              <a:t>	</a:t>
            </a:r>
            <a:r>
              <a:rPr lang="en-IN" dirty="0" smtClean="0"/>
              <a:t>							~ Pankaj</a:t>
            </a:r>
            <a:endParaRPr lang="en-US" dirty="0"/>
          </a:p>
        </p:txBody>
      </p:sp>
    </p:spTree>
    <p:extLst>
      <p:ext uri="{BB962C8B-B14F-4D97-AF65-F5344CB8AC3E}">
        <p14:creationId xmlns:p14="http://schemas.microsoft.com/office/powerpoint/2010/main" xmlns="" val="1778894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a:solidFill>
                  <a:schemeClr val="accent1">
                    <a:lumMod val="50000"/>
                  </a:schemeClr>
                </a:solidFill>
              </a:rPr>
              <a:t>Scatterplot</a:t>
            </a:r>
          </a:p>
        </p:txBody>
      </p:sp>
      <p:sp>
        <p:nvSpPr>
          <p:cNvPr id="5" name="TextBox 4"/>
          <p:cNvSpPr txBox="1"/>
          <p:nvPr/>
        </p:nvSpPr>
        <p:spPr>
          <a:xfrm>
            <a:off x="814039" y="758283"/>
            <a:ext cx="10961649" cy="2031325"/>
          </a:xfrm>
          <a:prstGeom prst="rect">
            <a:avLst/>
          </a:prstGeom>
          <a:noFill/>
        </p:spPr>
        <p:txBody>
          <a:bodyPr wrap="square" rtlCol="0">
            <a:spAutoFit/>
          </a:bodyPr>
          <a:lstStyle/>
          <a:p>
            <a:r>
              <a:rPr lang="en-US" dirty="0" smtClean="0"/>
              <a:t>A </a:t>
            </a:r>
            <a:r>
              <a:rPr lang="en-US" dirty="0"/>
              <a:t>scatter plot is a mathematical diagram using Cartesian coordinates to display values for two variables for a set of data. </a:t>
            </a:r>
            <a:endParaRPr lang="en-US" dirty="0" smtClean="0"/>
          </a:p>
          <a:p>
            <a:endParaRPr lang="en-US" dirty="0"/>
          </a:p>
          <a:p>
            <a:r>
              <a:rPr lang="en-US" dirty="0" smtClean="0"/>
              <a:t>The </a:t>
            </a:r>
            <a:r>
              <a:rPr lang="en-US" dirty="0"/>
              <a:t>data are displayed as a collection of points, each having the value of one variable determining the position on the horizontal axis and the value of the other variable determining the position on the vertical axis. </a:t>
            </a:r>
            <a:endParaRPr lang="en-US" dirty="0" smtClean="0"/>
          </a:p>
          <a:p>
            <a:endParaRPr lang="en-US" dirty="0"/>
          </a:p>
          <a:p>
            <a:r>
              <a:rPr lang="en-US" dirty="0" smtClean="0"/>
              <a:t>The </a:t>
            </a:r>
            <a:r>
              <a:rPr lang="en-US" dirty="0"/>
              <a:t>points that are far from the population can be termed as an outlier</a:t>
            </a:r>
            <a:r>
              <a:rPr lang="en-US" dirty="0" smtClean="0"/>
              <a:t>.</a:t>
            </a:r>
            <a:endParaRPr lang="en-US" dirty="0"/>
          </a:p>
        </p:txBody>
      </p:sp>
      <p:sp>
        <p:nvSpPr>
          <p:cNvPr id="4" name="TextBox 3"/>
          <p:cNvSpPr txBox="1"/>
          <p:nvPr/>
        </p:nvSpPr>
        <p:spPr>
          <a:xfrm>
            <a:off x="791737" y="3065100"/>
            <a:ext cx="11006253" cy="1754326"/>
          </a:xfrm>
          <a:prstGeom prst="rect">
            <a:avLst/>
          </a:prstGeom>
          <a:solidFill>
            <a:schemeClr val="bg1">
              <a:lumMod val="85000"/>
            </a:schemeClr>
          </a:solid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r>
              <a:rPr lang="en-US" dirty="0"/>
              <a:t>fig, ax = </a:t>
            </a:r>
            <a:r>
              <a:rPr lang="en-US" dirty="0" err="1"/>
              <a:t>plt.subplots</a:t>
            </a:r>
            <a:r>
              <a:rPr lang="en-US" dirty="0"/>
              <a:t>(</a:t>
            </a:r>
            <a:r>
              <a:rPr lang="en-US" dirty="0" err="1"/>
              <a:t>figsize</a:t>
            </a:r>
            <a:r>
              <a:rPr lang="en-US" dirty="0"/>
              <a:t>=(16,8))</a:t>
            </a:r>
          </a:p>
          <a:p>
            <a:r>
              <a:rPr lang="en-US" dirty="0" err="1"/>
              <a:t>ax.scatter</a:t>
            </a:r>
            <a:r>
              <a:rPr lang="en-US" dirty="0"/>
              <a:t>(</a:t>
            </a:r>
            <a:r>
              <a:rPr lang="en-US" dirty="0" err="1"/>
              <a:t>boston_df</a:t>
            </a:r>
            <a:r>
              <a:rPr lang="en-US" dirty="0"/>
              <a:t>['INDUS'] , </a:t>
            </a:r>
            <a:r>
              <a:rPr lang="en-US" dirty="0" err="1"/>
              <a:t>boston_df</a:t>
            </a:r>
            <a:r>
              <a:rPr lang="en-US" dirty="0"/>
              <a:t>['TAX'])</a:t>
            </a:r>
          </a:p>
          <a:p>
            <a:r>
              <a:rPr lang="en-US" dirty="0" err="1"/>
              <a:t>ax.set_xlabel</a:t>
            </a:r>
            <a:r>
              <a:rPr lang="en-US" dirty="0"/>
              <a:t>('proportion of non-retail business acre per town')</a:t>
            </a:r>
          </a:p>
          <a:p>
            <a:r>
              <a:rPr lang="en-US" dirty="0" err="1"/>
              <a:t>ax.set_ylabel</a:t>
            </a:r>
            <a:r>
              <a:rPr lang="en-US" dirty="0"/>
              <a:t>('full-value property-tax per $10000')</a:t>
            </a:r>
          </a:p>
          <a:p>
            <a:r>
              <a:rPr lang="en-US" dirty="0" err="1"/>
              <a:t>plt.show</a:t>
            </a:r>
            <a:r>
              <a:rPr lang="en-US" dirty="0"/>
              <a:t>()</a:t>
            </a:r>
          </a:p>
        </p:txBody>
      </p:sp>
      <p:pic>
        <p:nvPicPr>
          <p:cNvPr id="6" name="Picture 5"/>
          <p:cNvPicPr>
            <a:picLocks noChangeAspect="1"/>
          </p:cNvPicPr>
          <p:nvPr/>
        </p:nvPicPr>
        <p:blipFill>
          <a:blip r:embed="rId3" cstate="print"/>
          <a:stretch>
            <a:fillRect/>
          </a:stretch>
        </p:blipFill>
        <p:spPr>
          <a:xfrm>
            <a:off x="7035175" y="4312920"/>
            <a:ext cx="4875091" cy="2545080"/>
          </a:xfrm>
          <a:prstGeom prst="rect">
            <a:avLst/>
          </a:prstGeom>
        </p:spPr>
      </p:pic>
    </p:spTree>
    <p:extLst>
      <p:ext uri="{BB962C8B-B14F-4D97-AF65-F5344CB8AC3E}">
        <p14:creationId xmlns:p14="http://schemas.microsoft.com/office/powerpoint/2010/main" xmlns="" val="412792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Z-score</a:t>
            </a:r>
            <a:endParaRPr lang="en-US" sz="4000" dirty="0">
              <a:solidFill>
                <a:schemeClr val="accent1">
                  <a:lumMod val="50000"/>
                </a:schemeClr>
              </a:solidFill>
            </a:endParaRPr>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smtClean="0"/>
              <a:t>The </a:t>
            </a:r>
            <a:r>
              <a:rPr lang="en-US" dirty="0"/>
              <a:t>Z-score is the signed number of standard deviations by which the value of an observation or data point is above the mean value of what is being observed or measured. </a:t>
            </a:r>
            <a:endParaRPr lang="en-US" dirty="0" smtClean="0"/>
          </a:p>
          <a:p>
            <a:endParaRPr lang="en-US" dirty="0"/>
          </a:p>
          <a:p>
            <a:r>
              <a:rPr lang="en-US" dirty="0" smtClean="0"/>
              <a:t>While </a:t>
            </a:r>
            <a:r>
              <a:rPr lang="en-US" dirty="0"/>
              <a:t>calculating the Z-score we re-scale and center the data and look for data points that are too far from zero. </a:t>
            </a:r>
            <a:endParaRPr lang="en-US" dirty="0" smtClean="0"/>
          </a:p>
          <a:p>
            <a:r>
              <a:rPr lang="en-US" dirty="0" smtClean="0"/>
              <a:t>These </a:t>
            </a:r>
            <a:r>
              <a:rPr lang="en-US" dirty="0"/>
              <a:t>data points which are way too far from zero will be treated as the outliers. </a:t>
            </a:r>
            <a:endParaRPr lang="en-US" dirty="0" smtClean="0"/>
          </a:p>
          <a:p>
            <a:endParaRPr lang="en-US" dirty="0"/>
          </a:p>
          <a:p>
            <a:r>
              <a:rPr lang="en-US" dirty="0" smtClean="0"/>
              <a:t>In </a:t>
            </a:r>
            <a:r>
              <a:rPr lang="en-US" dirty="0"/>
              <a:t>most of the cases a threshold of 3 or -3 is used </a:t>
            </a:r>
            <a:r>
              <a:rPr lang="en-US" dirty="0" smtClean="0"/>
              <a:t>i.e. </a:t>
            </a:r>
            <a:r>
              <a:rPr lang="en-US" dirty="0"/>
              <a:t>if the Z-score value is greater than or less than 3 or -3 respectively, that data point will be identified as outliers</a:t>
            </a:r>
            <a:r>
              <a:rPr lang="en-US" dirty="0" smtClean="0"/>
              <a:t>.</a:t>
            </a:r>
            <a:endParaRPr lang="en-US" dirty="0"/>
          </a:p>
        </p:txBody>
      </p:sp>
      <p:sp>
        <p:nvSpPr>
          <p:cNvPr id="6" name="TextBox 5"/>
          <p:cNvSpPr txBox="1"/>
          <p:nvPr/>
        </p:nvSpPr>
        <p:spPr>
          <a:xfrm>
            <a:off x="806977" y="3617083"/>
            <a:ext cx="11006253" cy="1477328"/>
          </a:xfrm>
          <a:prstGeom prst="rect">
            <a:avLst/>
          </a:prstGeom>
          <a:solidFill>
            <a:schemeClr val="bg1">
              <a:lumMod val="85000"/>
            </a:schemeClr>
          </a:solidFill>
        </p:spPr>
        <p:txBody>
          <a:bodyPr wrap="square" rtlCol="0">
            <a:spAutoFit/>
          </a:bodyPr>
          <a:lstStyle/>
          <a:p>
            <a:r>
              <a:rPr lang="en-US" dirty="0"/>
              <a:t>f</a:t>
            </a:r>
            <a:r>
              <a:rPr lang="en-US" dirty="0" smtClean="0"/>
              <a:t>rom </a:t>
            </a:r>
            <a:r>
              <a:rPr lang="en-US" dirty="0" err="1" smtClean="0"/>
              <a:t>scipy</a:t>
            </a:r>
            <a:r>
              <a:rPr lang="en-US" dirty="0" smtClean="0"/>
              <a:t> import stats</a:t>
            </a:r>
          </a:p>
          <a:p>
            <a:r>
              <a:rPr lang="en-IN" dirty="0"/>
              <a:t>i</a:t>
            </a:r>
            <a:r>
              <a:rPr lang="en-IN" dirty="0" smtClean="0"/>
              <a:t>mport </a:t>
            </a:r>
            <a:r>
              <a:rPr lang="en-IN" dirty="0" err="1" smtClean="0"/>
              <a:t>numpy</a:t>
            </a:r>
            <a:r>
              <a:rPr lang="en-IN" dirty="0" smtClean="0"/>
              <a:t> as np</a:t>
            </a:r>
          </a:p>
          <a:p>
            <a:r>
              <a:rPr lang="en-IN" dirty="0" smtClean="0"/>
              <a:t>Z = </a:t>
            </a:r>
            <a:r>
              <a:rPr lang="en-IN" dirty="0" err="1" smtClean="0"/>
              <a:t>np.abs</a:t>
            </a:r>
            <a:r>
              <a:rPr lang="en-IN" dirty="0" smtClean="0"/>
              <a:t>(</a:t>
            </a:r>
            <a:r>
              <a:rPr lang="en-IN" dirty="0" err="1" smtClean="0"/>
              <a:t>stats.zscore</a:t>
            </a:r>
            <a:r>
              <a:rPr lang="en-IN" dirty="0" smtClean="0"/>
              <a:t>(</a:t>
            </a:r>
            <a:r>
              <a:rPr lang="en-IN" dirty="0" err="1" smtClean="0"/>
              <a:t>boston_df</a:t>
            </a:r>
            <a:r>
              <a:rPr lang="en-IN" dirty="0" smtClean="0"/>
              <a:t>))</a:t>
            </a:r>
          </a:p>
          <a:p>
            <a:endParaRPr lang="en-IN" dirty="0"/>
          </a:p>
          <a:p>
            <a:r>
              <a:rPr lang="en-IN" dirty="0" err="1" smtClean="0"/>
              <a:t>boston_df_outlier</a:t>
            </a:r>
            <a:r>
              <a:rPr lang="en-IN" dirty="0" smtClean="0"/>
              <a:t> = </a:t>
            </a:r>
            <a:r>
              <a:rPr lang="en-IN" dirty="0" err="1" smtClean="0"/>
              <a:t>boston_df</a:t>
            </a:r>
            <a:r>
              <a:rPr lang="en-IN" dirty="0" smtClean="0"/>
              <a:t>[ (Z  &gt;  3).all(axis = 1) ]</a:t>
            </a:r>
            <a:endParaRPr lang="en-US" dirty="0"/>
          </a:p>
        </p:txBody>
      </p:sp>
    </p:spTree>
    <p:extLst>
      <p:ext uri="{BB962C8B-B14F-4D97-AF65-F5344CB8AC3E}">
        <p14:creationId xmlns:p14="http://schemas.microsoft.com/office/powerpoint/2010/main" xmlns="" val="1262818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smtClean="0">
                <a:solidFill>
                  <a:schemeClr val="accent1">
                    <a:lumMod val="50000"/>
                  </a:schemeClr>
                </a:solidFill>
              </a:rPr>
              <a:t>IQR</a:t>
            </a:r>
            <a:endParaRPr lang="en-US" sz="4000" dirty="0">
              <a:solidFill>
                <a:schemeClr val="accent1">
                  <a:lumMod val="50000"/>
                </a:schemeClr>
              </a:solidFill>
            </a:endParaRPr>
          </a:p>
        </p:txBody>
      </p:sp>
      <p:sp>
        <p:nvSpPr>
          <p:cNvPr id="5" name="TextBox 4"/>
          <p:cNvSpPr txBox="1"/>
          <p:nvPr/>
        </p:nvSpPr>
        <p:spPr>
          <a:xfrm>
            <a:off x="814039" y="758283"/>
            <a:ext cx="10961649" cy="646331"/>
          </a:xfrm>
          <a:prstGeom prst="rect">
            <a:avLst/>
          </a:prstGeom>
          <a:noFill/>
        </p:spPr>
        <p:txBody>
          <a:bodyPr wrap="square" rtlCol="0">
            <a:spAutoFit/>
          </a:bodyPr>
          <a:lstStyle/>
          <a:p>
            <a:r>
              <a:rPr lang="en-US" dirty="0" smtClean="0"/>
              <a:t>The </a:t>
            </a:r>
            <a:r>
              <a:rPr lang="en-US" dirty="0"/>
              <a:t>interquartile range (IQR) is a measure of statistical dispersion, being equal to the difference between 75th and 25th percentiles, or between upper and lower quartiles</a:t>
            </a:r>
            <a:r>
              <a:rPr lang="en-US" dirty="0" smtClean="0"/>
              <a:t>.</a:t>
            </a:r>
            <a:endParaRPr lang="en-US" dirty="0"/>
          </a:p>
        </p:txBody>
      </p:sp>
      <p:sp>
        <p:nvSpPr>
          <p:cNvPr id="4" name="TextBox 3"/>
          <p:cNvSpPr txBox="1"/>
          <p:nvPr/>
        </p:nvSpPr>
        <p:spPr>
          <a:xfrm>
            <a:off x="791737" y="1628075"/>
            <a:ext cx="11006253" cy="923330"/>
          </a:xfrm>
          <a:prstGeom prst="rect">
            <a:avLst/>
          </a:prstGeom>
          <a:solidFill>
            <a:schemeClr val="bg1">
              <a:lumMod val="85000"/>
            </a:schemeClr>
          </a:solidFill>
        </p:spPr>
        <p:txBody>
          <a:bodyPr wrap="square" rtlCol="0">
            <a:spAutoFit/>
          </a:bodyPr>
          <a:lstStyle/>
          <a:p>
            <a:r>
              <a:rPr lang="en-IN" dirty="0" smtClean="0"/>
              <a:t>Q1 = </a:t>
            </a:r>
            <a:r>
              <a:rPr lang="en-IN" dirty="0" err="1" smtClean="0"/>
              <a:t>boston_df.quantile</a:t>
            </a:r>
            <a:r>
              <a:rPr lang="en-IN" dirty="0" smtClean="0"/>
              <a:t>(0.25)</a:t>
            </a:r>
          </a:p>
          <a:p>
            <a:r>
              <a:rPr lang="en-IN" smtClean="0"/>
              <a:t>Q3 </a:t>
            </a:r>
            <a:r>
              <a:rPr lang="en-IN" dirty="0"/>
              <a:t>= </a:t>
            </a:r>
            <a:r>
              <a:rPr lang="en-IN" dirty="0" err="1" smtClean="0"/>
              <a:t>boston_df.quantile</a:t>
            </a:r>
            <a:r>
              <a:rPr lang="en-IN" dirty="0" smtClean="0"/>
              <a:t>(0.75)</a:t>
            </a:r>
          </a:p>
          <a:p>
            <a:r>
              <a:rPr lang="en-IN" dirty="0" smtClean="0"/>
              <a:t>IQR = Q3 – Q1</a:t>
            </a:r>
          </a:p>
        </p:txBody>
      </p:sp>
      <p:sp>
        <p:nvSpPr>
          <p:cNvPr id="6" name="TextBox 5"/>
          <p:cNvSpPr txBox="1"/>
          <p:nvPr/>
        </p:nvSpPr>
        <p:spPr>
          <a:xfrm>
            <a:off x="810325" y="4066475"/>
            <a:ext cx="11006253"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t>
            </a:r>
            <a:r>
              <a:rPr lang="en-IN" dirty="0" smtClean="0">
                <a:solidFill>
                  <a:schemeClr val="accent1">
                    <a:lumMod val="50000"/>
                  </a:schemeClr>
                </a:solidFill>
              </a:rPr>
              <a:t>(</a:t>
            </a:r>
            <a:r>
              <a:rPr lang="en-IN" dirty="0" smtClean="0"/>
              <a:t> (</a:t>
            </a:r>
            <a:r>
              <a:rPr lang="en-IN" dirty="0" err="1" smtClean="0"/>
              <a:t>boston_df</a:t>
            </a:r>
            <a:r>
              <a:rPr lang="en-IN" dirty="0" smtClean="0"/>
              <a:t> &lt; (Q1 – 1.5 * IQR) ) | </a:t>
            </a:r>
            <a:r>
              <a:rPr lang="en-IN" dirty="0"/>
              <a:t>(</a:t>
            </a:r>
            <a:r>
              <a:rPr lang="en-IN" dirty="0" err="1"/>
              <a:t>boston_df</a:t>
            </a:r>
            <a:r>
              <a:rPr lang="en-IN" dirty="0"/>
              <a:t> </a:t>
            </a:r>
            <a:r>
              <a:rPr lang="en-IN" dirty="0" smtClean="0"/>
              <a:t>&gt; </a:t>
            </a:r>
            <a:r>
              <a:rPr lang="en-IN" dirty="0"/>
              <a:t>(</a:t>
            </a:r>
            <a:r>
              <a:rPr lang="en-IN" dirty="0" smtClean="0"/>
              <a:t>Q3 </a:t>
            </a:r>
            <a:r>
              <a:rPr lang="en-IN" dirty="0"/>
              <a:t>– 1.5 * IQR</a:t>
            </a:r>
            <a:r>
              <a:rPr lang="en-IN" dirty="0" smtClean="0"/>
              <a:t>) ) </a:t>
            </a:r>
            <a:r>
              <a:rPr lang="en-IN" dirty="0" smtClean="0">
                <a:solidFill>
                  <a:schemeClr val="accent1">
                    <a:lumMod val="50000"/>
                  </a:schemeClr>
                </a:solidFill>
              </a:rPr>
              <a:t>)</a:t>
            </a:r>
            <a:r>
              <a:rPr lang="en-IN" dirty="0" smtClean="0"/>
              <a:t>.any(axis = 1)]</a:t>
            </a:r>
          </a:p>
        </p:txBody>
      </p:sp>
      <p:sp>
        <p:nvSpPr>
          <p:cNvPr id="7" name="TextBox 6"/>
          <p:cNvSpPr txBox="1"/>
          <p:nvPr/>
        </p:nvSpPr>
        <p:spPr>
          <a:xfrm>
            <a:off x="810325" y="3085169"/>
            <a:ext cx="10961649" cy="369332"/>
          </a:xfrm>
          <a:prstGeom prst="rect">
            <a:avLst/>
          </a:prstGeom>
          <a:noFill/>
        </p:spPr>
        <p:txBody>
          <a:bodyPr wrap="square" rtlCol="0">
            <a:spAutoFit/>
          </a:bodyPr>
          <a:lstStyle/>
          <a:p>
            <a:r>
              <a:rPr lang="en-US" dirty="0"/>
              <a:t>Once we have IQR scores below code will remove all the outliers in our dataset.</a:t>
            </a:r>
          </a:p>
        </p:txBody>
      </p:sp>
    </p:spTree>
    <p:extLst>
      <p:ext uri="{BB962C8B-B14F-4D97-AF65-F5344CB8AC3E}">
        <p14:creationId xmlns:p14="http://schemas.microsoft.com/office/powerpoint/2010/main" xmlns="" val="490734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a:t>
            </a:r>
            <a:r>
              <a:rPr lang="en-US" sz="3000" dirty="0" smtClean="0"/>
              <a:t>plots</a:t>
            </a:r>
            <a:endParaRPr lang="en-US" sz="3000" dirty="0"/>
          </a:p>
        </p:txBody>
      </p:sp>
      <p:sp>
        <p:nvSpPr>
          <p:cNvPr id="5" name="TextBox 4"/>
          <p:cNvSpPr txBox="1"/>
          <p:nvPr/>
        </p:nvSpPr>
        <p:spPr>
          <a:xfrm>
            <a:off x="814039" y="758283"/>
            <a:ext cx="10961649" cy="1200329"/>
          </a:xfrm>
          <a:prstGeom prst="rect">
            <a:avLst/>
          </a:prstGeom>
          <a:noFill/>
        </p:spPr>
        <p:txBody>
          <a:bodyPr wrap="square" rtlCol="0">
            <a:spAutoFit/>
          </a:bodyPr>
          <a:lstStyle/>
          <a:p>
            <a:r>
              <a:rPr lang="en-US" dirty="0"/>
              <a:t>We can get many relations in our data by visualizing our dataset. Let’s go through some techniques in order to see the insights.</a:t>
            </a:r>
          </a:p>
          <a:p>
            <a:pPr marL="742950" lvl="1" indent="-285750">
              <a:buFont typeface="Wingdings" panose="05000000000000000000" pitchFamily="2" charset="2"/>
              <a:buChar char="Ø"/>
            </a:pPr>
            <a:r>
              <a:rPr lang="en-US" dirty="0"/>
              <a:t>Histogram</a:t>
            </a:r>
          </a:p>
          <a:p>
            <a:pPr marL="742950" lvl="1" indent="-285750">
              <a:buFont typeface="Wingdings" panose="05000000000000000000" pitchFamily="2" charset="2"/>
              <a:buChar char="Ø"/>
            </a:pPr>
            <a:r>
              <a:rPr lang="en-US" dirty="0" err="1" smtClean="0"/>
              <a:t>HeatMaps</a:t>
            </a:r>
            <a:endParaRPr lang="en-US" dirty="0" smtClean="0"/>
          </a:p>
        </p:txBody>
      </p:sp>
      <p:sp>
        <p:nvSpPr>
          <p:cNvPr id="4" name="TextBox 3"/>
          <p:cNvSpPr txBox="1"/>
          <p:nvPr/>
        </p:nvSpPr>
        <p:spPr>
          <a:xfrm>
            <a:off x="790589" y="2159188"/>
            <a:ext cx="10961649" cy="1015663"/>
          </a:xfrm>
          <a:prstGeom prst="rect">
            <a:avLst/>
          </a:prstGeom>
          <a:noFill/>
        </p:spPr>
        <p:txBody>
          <a:bodyPr wrap="square" rtlCol="0">
            <a:spAutoFit/>
          </a:bodyPr>
          <a:lstStyle/>
          <a:p>
            <a:r>
              <a:rPr lang="en-US" sz="2400" dirty="0" smtClean="0">
                <a:solidFill>
                  <a:schemeClr val="accent1">
                    <a:lumMod val="50000"/>
                  </a:schemeClr>
                </a:solidFill>
              </a:rPr>
              <a:t>Histogram:</a:t>
            </a:r>
            <a:endParaRPr lang="en-US" sz="2400" dirty="0">
              <a:solidFill>
                <a:schemeClr val="accent1">
                  <a:lumMod val="50000"/>
                </a:schemeClr>
              </a:solidFill>
            </a:endParaRPr>
          </a:p>
          <a:p>
            <a:r>
              <a:rPr lang="en-US" dirty="0" smtClean="0"/>
              <a:t>	A </a:t>
            </a:r>
            <a:r>
              <a:rPr lang="en-US" dirty="0"/>
              <a:t>histogram is a great tool for quickly assessing a probability distribution that is easy for interpretation by almost any audience. Python offers a handful of different options for building and plotting histograms</a:t>
            </a:r>
            <a:r>
              <a:rPr lang="en-US" dirty="0" smtClean="0"/>
              <a:t>.</a:t>
            </a:r>
          </a:p>
        </p:txBody>
      </p:sp>
      <p:sp>
        <p:nvSpPr>
          <p:cNvPr id="6" name="TextBox 5"/>
          <p:cNvSpPr txBox="1"/>
          <p:nvPr/>
        </p:nvSpPr>
        <p:spPr>
          <a:xfrm>
            <a:off x="810325" y="3174802"/>
            <a:ext cx="11006253" cy="1477328"/>
          </a:xfrm>
          <a:prstGeom prst="rect">
            <a:avLst/>
          </a:prstGeom>
          <a:solidFill>
            <a:schemeClr val="bg1">
              <a:lumMod val="85000"/>
            </a:schemeClr>
          </a:solidFill>
        </p:spPr>
        <p:txBody>
          <a:bodyPr wrap="square" rtlCol="0">
            <a:spAutoFit/>
          </a:bodyPr>
          <a:lstStyle/>
          <a:p>
            <a:r>
              <a:rPr lang="en-IN" dirty="0" err="1" smtClean="0"/>
              <a:t>plt.figure</a:t>
            </a:r>
            <a:r>
              <a:rPr lang="en-IN" dirty="0" smtClean="0"/>
              <a:t>(</a:t>
            </a:r>
            <a:r>
              <a:rPr lang="en-IN" dirty="0" err="1" smtClean="0"/>
              <a:t>figsize</a:t>
            </a:r>
            <a:r>
              <a:rPr lang="en-IN" dirty="0" smtClean="0"/>
              <a:t> = (4,3))</a:t>
            </a:r>
          </a:p>
          <a:p>
            <a:r>
              <a:rPr lang="en-IN" dirty="0" err="1" smtClean="0"/>
              <a:t>plt.hist</a:t>
            </a:r>
            <a:r>
              <a:rPr lang="en-IN" dirty="0" smtClean="0"/>
              <a:t>(</a:t>
            </a:r>
            <a:r>
              <a:rPr lang="en-IN" dirty="0" err="1" smtClean="0"/>
              <a:t>boston.target</a:t>
            </a:r>
            <a:r>
              <a:rPr lang="en-IN" dirty="0" smtClean="0"/>
              <a:t>)</a:t>
            </a:r>
          </a:p>
          <a:p>
            <a:r>
              <a:rPr lang="en-IN" dirty="0" err="1" smtClean="0"/>
              <a:t>plt.xlabel</a:t>
            </a:r>
            <a:r>
              <a:rPr lang="en-IN" dirty="0" smtClean="0"/>
              <a:t>(‘price($1000)’)</a:t>
            </a:r>
          </a:p>
          <a:p>
            <a:r>
              <a:rPr lang="en-IN" dirty="0" err="1" smtClean="0"/>
              <a:t>plt.ylabel</a:t>
            </a:r>
            <a:r>
              <a:rPr lang="en-IN" dirty="0" smtClean="0"/>
              <a:t>(‘count’)</a:t>
            </a:r>
          </a:p>
          <a:p>
            <a:r>
              <a:rPr lang="en-IN" dirty="0" err="1" smtClean="0"/>
              <a:t>plt.tight_layout</a:t>
            </a:r>
            <a:endParaRPr lang="en-IN" dirty="0" smtClean="0"/>
          </a:p>
        </p:txBody>
      </p:sp>
      <p:pic>
        <p:nvPicPr>
          <p:cNvPr id="3" name="Picture 2"/>
          <p:cNvPicPr>
            <a:picLocks noChangeAspect="1"/>
          </p:cNvPicPr>
          <p:nvPr/>
        </p:nvPicPr>
        <p:blipFill>
          <a:blip r:embed="rId3" cstate="print"/>
          <a:stretch>
            <a:fillRect/>
          </a:stretch>
        </p:blipFill>
        <p:spPr>
          <a:xfrm>
            <a:off x="4775084" y="3222885"/>
            <a:ext cx="5163393" cy="3650105"/>
          </a:xfrm>
          <a:prstGeom prst="rect">
            <a:avLst/>
          </a:prstGeom>
        </p:spPr>
      </p:pic>
    </p:spTree>
    <p:extLst>
      <p:ext uri="{BB962C8B-B14F-4D97-AF65-F5344CB8AC3E}">
        <p14:creationId xmlns:p14="http://schemas.microsoft.com/office/powerpoint/2010/main" xmlns="" val="3316704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2123658"/>
          </a:xfrm>
          <a:prstGeom prst="rect">
            <a:avLst/>
          </a:prstGeom>
          <a:noFill/>
        </p:spPr>
        <p:txBody>
          <a:bodyPr wrap="square" rtlCol="0">
            <a:spAutoFit/>
          </a:bodyPr>
          <a:lstStyle/>
          <a:p>
            <a:r>
              <a:rPr lang="en-US" sz="2400" dirty="0" err="1" smtClean="0">
                <a:solidFill>
                  <a:schemeClr val="accent1">
                    <a:lumMod val="50000"/>
                  </a:schemeClr>
                </a:solidFill>
              </a:rPr>
              <a:t>HeatMaps</a:t>
            </a:r>
            <a:r>
              <a:rPr lang="en-US" dirty="0" smtClean="0">
                <a:solidFill>
                  <a:schemeClr val="accent1">
                    <a:lumMod val="50000"/>
                  </a:schemeClr>
                </a:solidFill>
              </a:rPr>
              <a:t>:</a:t>
            </a:r>
            <a:endParaRPr lang="en-US" dirty="0">
              <a:solidFill>
                <a:schemeClr val="accent1">
                  <a:lumMod val="50000"/>
                </a:schemeClr>
              </a:solidFill>
            </a:endParaRPr>
          </a:p>
          <a:p>
            <a:r>
              <a:rPr lang="en-US" dirty="0" smtClean="0"/>
              <a:t>	The </a:t>
            </a:r>
            <a:r>
              <a:rPr lang="en-US" dirty="0"/>
              <a:t>Heat Map procedure shows the distribution of a quantitative variable over all combinations of 2 categorical factors. If one of the 2 factors represents time, then the evolution of the variable can be easily viewed using the map. </a:t>
            </a:r>
            <a:endParaRPr lang="en-US" dirty="0" smtClean="0"/>
          </a:p>
          <a:p>
            <a:endParaRPr lang="en-US" dirty="0"/>
          </a:p>
          <a:p>
            <a:r>
              <a:rPr lang="en-US" dirty="0" smtClean="0"/>
              <a:t>A </a:t>
            </a:r>
            <a:r>
              <a:rPr lang="en-US" dirty="0"/>
              <a:t>gradient color scale is used to represent the values of the quantitative variable. The correlation between two random variables is a number that runs from -1 through 0 to +1 and indicates a strong inverse relationship, no relationship, and a strong direct relationship, respectively.</a:t>
            </a:r>
            <a:endParaRPr lang="en-US" dirty="0" smtClean="0"/>
          </a:p>
        </p:txBody>
      </p:sp>
      <p:sp>
        <p:nvSpPr>
          <p:cNvPr id="4" name="TextBox 3"/>
          <p:cNvSpPr txBox="1"/>
          <p:nvPr/>
        </p:nvSpPr>
        <p:spPr>
          <a:xfrm>
            <a:off x="825315" y="3575784"/>
            <a:ext cx="11006253" cy="646331"/>
          </a:xfrm>
          <a:prstGeom prst="rect">
            <a:avLst/>
          </a:prstGeom>
          <a:solidFill>
            <a:schemeClr val="bg1">
              <a:lumMod val="85000"/>
            </a:schemeClr>
          </a:solidFill>
        </p:spPr>
        <p:txBody>
          <a:bodyPr wrap="square" rtlCol="0">
            <a:spAutoFit/>
          </a:bodyPr>
          <a:lstStyle/>
          <a:p>
            <a:r>
              <a:rPr lang="en-IN" dirty="0" err="1" smtClean="0"/>
              <a:t>correlation_matrix</a:t>
            </a:r>
            <a:r>
              <a:rPr lang="en-IN" dirty="0" smtClean="0"/>
              <a:t> = </a:t>
            </a:r>
            <a:r>
              <a:rPr lang="en-IN" dirty="0" err="1" smtClean="0"/>
              <a:t>boston_df.corr</a:t>
            </a:r>
            <a:r>
              <a:rPr lang="en-IN" dirty="0" smtClean="0"/>
              <a:t>().round(2)</a:t>
            </a:r>
          </a:p>
          <a:p>
            <a:r>
              <a:rPr lang="en-IN" dirty="0" err="1" smtClean="0"/>
              <a:t>sns.heatmap</a:t>
            </a:r>
            <a:r>
              <a:rPr lang="en-IN" dirty="0" smtClean="0"/>
              <a:t>(data = </a:t>
            </a:r>
            <a:r>
              <a:rPr lang="en-IN" dirty="0" err="1" smtClean="0"/>
              <a:t>correlation_matrix</a:t>
            </a:r>
            <a:r>
              <a:rPr lang="en-IN" dirty="0" smtClean="0"/>
              <a:t>, </a:t>
            </a:r>
            <a:r>
              <a:rPr lang="en-IN" dirty="0" err="1" smtClean="0"/>
              <a:t>annot</a:t>
            </a:r>
            <a:r>
              <a:rPr lang="en-IN" dirty="0" smtClean="0"/>
              <a:t> = True)</a:t>
            </a:r>
          </a:p>
        </p:txBody>
      </p:sp>
      <p:pic>
        <p:nvPicPr>
          <p:cNvPr id="3" name="Picture 2"/>
          <p:cNvPicPr>
            <a:picLocks noChangeAspect="1"/>
          </p:cNvPicPr>
          <p:nvPr/>
        </p:nvPicPr>
        <p:blipFill>
          <a:blip r:embed="rId3" cstate="print"/>
          <a:stretch>
            <a:fillRect/>
          </a:stretch>
        </p:blipFill>
        <p:spPr>
          <a:xfrm>
            <a:off x="6914413" y="3596824"/>
            <a:ext cx="4763430" cy="3180843"/>
          </a:xfrm>
          <a:prstGeom prst="rect">
            <a:avLst/>
          </a:prstGeom>
        </p:spPr>
      </p:pic>
    </p:spTree>
    <p:extLst>
      <p:ext uri="{BB962C8B-B14F-4D97-AF65-F5344CB8AC3E}">
        <p14:creationId xmlns:p14="http://schemas.microsoft.com/office/powerpoint/2010/main" xmlns="" val="1101741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1015663"/>
          </a:xfrm>
          <a:prstGeom prst="rect">
            <a:avLst/>
          </a:prstGeom>
          <a:noFill/>
        </p:spPr>
        <p:txBody>
          <a:bodyPr wrap="square" rtlCol="0">
            <a:spAutoFit/>
          </a:bodyPr>
          <a:lstStyle/>
          <a:p>
            <a:r>
              <a:rPr lang="en-US" sz="2400" dirty="0" smtClean="0">
                <a:solidFill>
                  <a:schemeClr val="accent1">
                    <a:lumMod val="50000"/>
                  </a:schemeClr>
                </a:solidFill>
              </a:rPr>
              <a:t>Pairs Plot</a:t>
            </a:r>
            <a:r>
              <a:rPr lang="en-US" dirty="0" smtClean="0">
                <a:solidFill>
                  <a:schemeClr val="accent1">
                    <a:lumMod val="50000"/>
                  </a:schemeClr>
                </a:solidFill>
              </a:rPr>
              <a:t>:</a:t>
            </a:r>
            <a:endParaRPr lang="en-US" dirty="0">
              <a:solidFill>
                <a:schemeClr val="accent1">
                  <a:lumMod val="50000"/>
                </a:schemeClr>
              </a:solidFill>
            </a:endParaRPr>
          </a:p>
          <a:p>
            <a:r>
              <a:rPr lang="en-US" dirty="0"/>
              <a:t>	This is a extension to scatter plots and histogram and its PDF representation</a:t>
            </a:r>
            <a:r>
              <a:rPr lang="en-US" dirty="0" smtClean="0"/>
              <a:t>. This </a:t>
            </a:r>
            <a:r>
              <a:rPr lang="en-US" dirty="0"/>
              <a:t>is primarily used when we want to study the behavior of all variables with every other variables when the data is more than 2-Dimension.</a:t>
            </a:r>
            <a:endParaRPr lang="en-US" dirty="0" smtClean="0"/>
          </a:p>
        </p:txBody>
      </p:sp>
      <p:sp>
        <p:nvSpPr>
          <p:cNvPr id="4" name="TextBox 3"/>
          <p:cNvSpPr txBox="1"/>
          <p:nvPr/>
        </p:nvSpPr>
        <p:spPr>
          <a:xfrm>
            <a:off x="810325" y="2089014"/>
            <a:ext cx="11006253" cy="369332"/>
          </a:xfrm>
          <a:prstGeom prst="rect">
            <a:avLst/>
          </a:prstGeom>
          <a:solidFill>
            <a:schemeClr val="bg1">
              <a:lumMod val="85000"/>
            </a:schemeClr>
          </a:solidFill>
        </p:spPr>
        <p:txBody>
          <a:bodyPr wrap="square" rtlCol="0">
            <a:spAutoFit/>
          </a:bodyPr>
          <a:lstStyle/>
          <a:p>
            <a:r>
              <a:rPr lang="en-IN" dirty="0" err="1" smtClean="0"/>
              <a:t>pandas.plotting.scatter_matrix</a:t>
            </a:r>
            <a:r>
              <a:rPr lang="en-IN" dirty="0" smtClean="0"/>
              <a:t>(</a:t>
            </a:r>
            <a:r>
              <a:rPr lang="en-IN" dirty="0" err="1"/>
              <a:t>boston_df</a:t>
            </a:r>
            <a:r>
              <a:rPr lang="en-IN" dirty="0" smtClean="0"/>
              <a:t>, </a:t>
            </a:r>
            <a:r>
              <a:rPr lang="en-US" dirty="0"/>
              <a:t>alpha = 0.3, </a:t>
            </a:r>
            <a:r>
              <a:rPr lang="en-US" dirty="0" err="1"/>
              <a:t>figsize</a:t>
            </a:r>
            <a:r>
              <a:rPr lang="en-US" dirty="0"/>
              <a:t> = (40,40), diagonal = </a:t>
            </a:r>
            <a:r>
              <a:rPr lang="en-US" dirty="0" smtClean="0"/>
              <a:t>'</a:t>
            </a:r>
            <a:r>
              <a:rPr lang="en-US" dirty="0" err="1" smtClean="0"/>
              <a:t>kde</a:t>
            </a:r>
            <a:r>
              <a:rPr lang="en-US" dirty="0" smtClean="0"/>
              <a:t>‘)</a:t>
            </a:r>
            <a:endParaRPr lang="en-IN" dirty="0" smtClean="0"/>
          </a:p>
        </p:txBody>
      </p:sp>
      <p:pic>
        <p:nvPicPr>
          <p:cNvPr id="6" name="Picture 5"/>
          <p:cNvPicPr>
            <a:picLocks noChangeAspect="1"/>
          </p:cNvPicPr>
          <p:nvPr/>
        </p:nvPicPr>
        <p:blipFill>
          <a:blip r:embed="rId3" cstate="print"/>
          <a:stretch>
            <a:fillRect/>
          </a:stretch>
        </p:blipFill>
        <p:spPr>
          <a:xfrm>
            <a:off x="2853614" y="2368682"/>
            <a:ext cx="6066998" cy="3975995"/>
          </a:xfrm>
          <a:prstGeom prst="rect">
            <a:avLst/>
          </a:prstGeom>
        </p:spPr>
      </p:pic>
      <p:sp>
        <p:nvSpPr>
          <p:cNvPr id="7" name="TextBox 6"/>
          <p:cNvSpPr txBox="1"/>
          <p:nvPr/>
        </p:nvSpPr>
        <p:spPr>
          <a:xfrm>
            <a:off x="962722" y="6211669"/>
            <a:ext cx="11006253" cy="646331"/>
          </a:xfrm>
          <a:prstGeom prst="rect">
            <a:avLst/>
          </a:prstGeom>
          <a:solidFill>
            <a:schemeClr val="bg1">
              <a:lumMod val="85000"/>
            </a:schemeClr>
          </a:solidFill>
        </p:spPr>
        <p:txBody>
          <a:bodyPr wrap="square" rtlCol="0">
            <a:spAutoFit/>
          </a:bodyPr>
          <a:lstStyle/>
          <a:p>
            <a:r>
              <a:rPr lang="en-IN" dirty="0" err="1" smtClean="0"/>
              <a:t>sns.pairplot</a:t>
            </a:r>
            <a:r>
              <a:rPr lang="en-IN" dirty="0" smtClean="0"/>
              <a:t>(</a:t>
            </a:r>
            <a:r>
              <a:rPr lang="en-IN" dirty="0" err="1" smtClean="0"/>
              <a:t>boston_df</a:t>
            </a:r>
            <a:r>
              <a:rPr lang="en-US" dirty="0" smtClean="0"/>
              <a:t>)         </a:t>
            </a:r>
          </a:p>
          <a:p>
            <a:r>
              <a:rPr lang="en-IN" dirty="0" err="1" smtClean="0"/>
              <a:t>sns.pairplot</a:t>
            </a:r>
            <a:r>
              <a:rPr lang="en-IN" dirty="0" smtClean="0"/>
              <a:t>(</a:t>
            </a:r>
            <a:r>
              <a:rPr lang="en-IN" dirty="0" err="1" smtClean="0"/>
              <a:t>boston_df</a:t>
            </a:r>
            <a:r>
              <a:rPr lang="en-IN" dirty="0" smtClean="0"/>
              <a:t>, hue = ‘</a:t>
            </a:r>
            <a:r>
              <a:rPr lang="en-IN" dirty="0" err="1" smtClean="0"/>
              <a:t>name_of_categorical_column</a:t>
            </a:r>
            <a:r>
              <a:rPr lang="en-IN" dirty="0" smtClean="0"/>
              <a:t>’</a:t>
            </a:r>
            <a:r>
              <a:rPr lang="en-US" dirty="0" smtClean="0"/>
              <a:t>)</a:t>
            </a:r>
            <a:endParaRPr lang="en-IN" dirty="0" smtClean="0"/>
          </a:p>
        </p:txBody>
      </p:sp>
    </p:spTree>
    <p:extLst>
      <p:ext uri="{BB962C8B-B14F-4D97-AF65-F5344CB8AC3E}">
        <p14:creationId xmlns:p14="http://schemas.microsoft.com/office/powerpoint/2010/main" xmlns="" val="312567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1754326"/>
          </a:xfrm>
          <a:prstGeom prst="rect">
            <a:avLst/>
          </a:prstGeom>
          <a:noFill/>
        </p:spPr>
        <p:txBody>
          <a:bodyPr wrap="square" rtlCol="0">
            <a:spAutoFit/>
          </a:bodyPr>
          <a:lstStyle/>
          <a:p>
            <a:r>
              <a:rPr lang="en-IN" b="1" dirty="0" smtClean="0"/>
              <a:t>What is Exploratory Data Analysis in Python?</a:t>
            </a:r>
          </a:p>
          <a:p>
            <a:r>
              <a:rPr lang="en-US" dirty="0" smtClean="0"/>
              <a:t>	It is </a:t>
            </a:r>
            <a:r>
              <a:rPr lang="en-US" dirty="0"/>
              <a:t>the first step in your data analysis process developed by “John Tukey” in the 1970s. </a:t>
            </a:r>
            <a:endParaRPr lang="en-US" dirty="0" smtClean="0"/>
          </a:p>
          <a:p>
            <a:endParaRPr lang="en-US" dirty="0"/>
          </a:p>
          <a:p>
            <a:r>
              <a:rPr lang="en-US" dirty="0" smtClean="0"/>
              <a:t>In </a:t>
            </a:r>
            <a:r>
              <a:rPr lang="en-US" dirty="0"/>
              <a:t>statistics, exploratory data analysis is an approach to analyzing data sets to summarize their main characteristics, often with visual methods. By the name itself, we can get to know that it is a step in which we need to explore the data set</a:t>
            </a:r>
            <a:r>
              <a:rPr lang="en-US" dirty="0" smtClean="0"/>
              <a:t>.</a:t>
            </a:r>
            <a:endParaRPr lang="en-IN" dirty="0" smtClean="0"/>
          </a:p>
        </p:txBody>
      </p:sp>
      <p:pic>
        <p:nvPicPr>
          <p:cNvPr id="1030" name="Picture 6" descr="Image result for exploratory data analysis in pyth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7692" y="2512608"/>
            <a:ext cx="6547313" cy="3631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362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646331"/>
          </a:xfrm>
          <a:prstGeom prst="rect">
            <a:avLst/>
          </a:prstGeom>
          <a:noFill/>
        </p:spPr>
        <p:txBody>
          <a:bodyPr wrap="square" rtlCol="0">
            <a:spAutoFit/>
          </a:bodyPr>
          <a:lstStyle/>
          <a:p>
            <a:r>
              <a:rPr lang="en-IN" dirty="0" smtClean="0"/>
              <a:t>Why </a:t>
            </a:r>
            <a:r>
              <a:rPr lang="en-IN" b="1" dirty="0"/>
              <a:t>Exploratory Data </a:t>
            </a:r>
            <a:r>
              <a:rPr lang="en-IN" b="1" dirty="0" smtClean="0"/>
              <a:t>Analysis </a:t>
            </a:r>
            <a:r>
              <a:rPr lang="en-IN" dirty="0" smtClean="0"/>
              <a:t>is </a:t>
            </a:r>
            <a:r>
              <a:rPr lang="en-IN" b="1" dirty="0" smtClean="0"/>
              <a:t>required</a:t>
            </a:r>
            <a:r>
              <a:rPr lang="en-IN" dirty="0" smtClean="0"/>
              <a:t>?</a:t>
            </a:r>
          </a:p>
          <a:p>
            <a:endParaRPr lang="en-US" dirty="0" smtClean="0"/>
          </a:p>
        </p:txBody>
      </p:sp>
      <p:sp>
        <p:nvSpPr>
          <p:cNvPr id="6" name="TextBox 5"/>
          <p:cNvSpPr txBox="1"/>
          <p:nvPr/>
        </p:nvSpPr>
        <p:spPr>
          <a:xfrm>
            <a:off x="814039" y="1293785"/>
            <a:ext cx="5609063" cy="3416320"/>
          </a:xfrm>
          <a:prstGeom prst="rect">
            <a:avLst/>
          </a:prstGeom>
          <a:noFill/>
        </p:spPr>
        <p:txBody>
          <a:bodyPr wrap="square" rtlCol="0">
            <a:spAutoFit/>
          </a:bodyPr>
          <a:lstStyle/>
          <a:p>
            <a:r>
              <a:rPr lang="en-IN" dirty="0" smtClean="0"/>
              <a:t>Imagine, going on a Trip.</a:t>
            </a:r>
          </a:p>
          <a:p>
            <a:endParaRPr lang="en-IN" dirty="0"/>
          </a:p>
          <a:p>
            <a:pPr marL="285750" indent="-285750">
              <a:buFont typeface="Wingdings" panose="05000000000000000000" pitchFamily="2" charset="2"/>
              <a:buChar char="v"/>
            </a:pPr>
            <a:r>
              <a:rPr lang="en-US" dirty="0" smtClean="0"/>
              <a:t>We will </a:t>
            </a:r>
            <a:r>
              <a:rPr lang="en-US" dirty="0"/>
              <a:t>will explore the location on what all places, waterfalls, trekking, beaches, restaurants that location has in Google, Instagram, Facebook, and other social Websites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Calculate whether it is in your budget or not</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Check for the time to cover all the places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Type of Travel method.</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20808" y="1139694"/>
            <a:ext cx="4754880" cy="35661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7650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Steps required</a:t>
            </a:r>
            <a:endParaRPr lang="en-US" sz="4000" dirty="0"/>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a:t>There are many steps for conducting Exploratory data analysis. I want to discuss regarding the below few steps using the Boston Data Set which can be imported from </a:t>
            </a:r>
            <a:r>
              <a:rPr lang="en-US" b="1" dirty="0" err="1"/>
              <a:t>sklearn.datasets</a:t>
            </a:r>
            <a:r>
              <a:rPr lang="en-US" b="1" dirty="0"/>
              <a:t> import </a:t>
            </a:r>
            <a:r>
              <a:rPr lang="en-US" b="1" dirty="0" err="1" smtClean="0"/>
              <a:t>load_boston</a:t>
            </a:r>
            <a:endParaRPr lang="en-US" b="1" dirty="0" smtClean="0"/>
          </a:p>
          <a:p>
            <a:endParaRPr lang="en-US" dirty="0"/>
          </a:p>
          <a:p>
            <a:pPr marL="742950" lvl="1" indent="-285750">
              <a:buFont typeface="Wingdings" panose="05000000000000000000" pitchFamily="2" charset="2"/>
              <a:buChar char="v"/>
            </a:pPr>
            <a:r>
              <a:rPr lang="en-US" dirty="0"/>
              <a:t>Description of data</a:t>
            </a:r>
          </a:p>
          <a:p>
            <a:pPr marL="742950" lvl="1" indent="-285750">
              <a:buFont typeface="Wingdings" panose="05000000000000000000" pitchFamily="2" charset="2"/>
              <a:buChar char="v"/>
            </a:pPr>
            <a:r>
              <a:rPr lang="en-US" dirty="0"/>
              <a:t>Handling missing data</a:t>
            </a:r>
          </a:p>
          <a:p>
            <a:pPr marL="742950" lvl="1" indent="-285750">
              <a:buFont typeface="Wingdings" panose="05000000000000000000" pitchFamily="2" charset="2"/>
              <a:buChar char="v"/>
            </a:pPr>
            <a:r>
              <a:rPr lang="en-US" dirty="0"/>
              <a:t>Handling outliers</a:t>
            </a:r>
          </a:p>
          <a:p>
            <a:pPr marL="742950" lvl="1" indent="-285750">
              <a:buFont typeface="Wingdings" panose="05000000000000000000" pitchFamily="2" charset="2"/>
              <a:buChar char="v"/>
            </a:pPr>
            <a:r>
              <a:rPr lang="en-US" dirty="0"/>
              <a:t>Understanding relationships and new insights through </a:t>
            </a:r>
            <a:r>
              <a:rPr lang="en-US" dirty="0" smtClean="0"/>
              <a:t>plots</a:t>
            </a:r>
          </a:p>
          <a:p>
            <a:pPr lvl="1"/>
            <a:endParaRPr lang="en-IN" dirty="0" smtClean="0"/>
          </a:p>
        </p:txBody>
      </p:sp>
      <p:sp>
        <p:nvSpPr>
          <p:cNvPr id="3" name="TextBox 2"/>
          <p:cNvSpPr txBox="1"/>
          <p:nvPr/>
        </p:nvSpPr>
        <p:spPr>
          <a:xfrm>
            <a:off x="825191" y="3289610"/>
            <a:ext cx="10850136" cy="3416320"/>
          </a:xfrm>
          <a:prstGeom prst="rect">
            <a:avLst/>
          </a:prstGeom>
          <a:solidFill>
            <a:schemeClr val="bg1">
              <a:lumMod val="85000"/>
            </a:schemeClr>
          </a:solidFill>
        </p:spPr>
        <p:txBody>
          <a:bodyPr wrap="square" rtlCol="0">
            <a:spAutoFit/>
          </a:bodyPr>
          <a:lstStyle/>
          <a:p>
            <a:r>
              <a:rPr lang="en-IN" dirty="0"/>
              <a:t>import pandas as </a:t>
            </a:r>
            <a:r>
              <a:rPr lang="en-IN" dirty="0" err="1"/>
              <a:t>pd</a:t>
            </a:r>
            <a:endParaRPr lang="en-IN" dirty="0"/>
          </a:p>
          <a:p>
            <a:r>
              <a:rPr lang="en-IN" dirty="0"/>
              <a:t>from sklearn.datasets import load_boston</a:t>
            </a:r>
          </a:p>
          <a:p>
            <a:r>
              <a:rPr lang="en-IN" dirty="0"/>
              <a:t> </a:t>
            </a:r>
          </a:p>
          <a:p>
            <a:r>
              <a:rPr lang="en-IN" dirty="0" err="1"/>
              <a:t>boston</a:t>
            </a:r>
            <a:r>
              <a:rPr lang="en-IN" dirty="0"/>
              <a:t> = load_boston()</a:t>
            </a:r>
          </a:p>
          <a:p>
            <a:r>
              <a:rPr lang="en-IN" dirty="0"/>
              <a:t>x = boston.data</a:t>
            </a:r>
          </a:p>
          <a:p>
            <a:r>
              <a:rPr lang="en-IN" dirty="0"/>
              <a:t>y = boston.target</a:t>
            </a:r>
          </a:p>
          <a:p>
            <a:r>
              <a:rPr lang="en-IN" dirty="0"/>
              <a:t>columns = </a:t>
            </a:r>
            <a:r>
              <a:rPr lang="en-IN" dirty="0" err="1"/>
              <a:t>boston.feature_names</a:t>
            </a:r>
            <a:endParaRPr lang="en-IN" dirty="0"/>
          </a:p>
          <a:p>
            <a:r>
              <a:rPr lang="en-IN" dirty="0"/>
              <a:t># creating </a:t>
            </a:r>
            <a:r>
              <a:rPr lang="en-IN" dirty="0" err="1"/>
              <a:t>dataframes</a:t>
            </a:r>
            <a:endParaRPr lang="en-IN" dirty="0"/>
          </a:p>
          <a:p>
            <a:r>
              <a:rPr lang="en-IN" dirty="0" err="1"/>
              <a:t>boston_df</a:t>
            </a:r>
            <a:r>
              <a:rPr lang="en-IN" dirty="0"/>
              <a:t> = </a:t>
            </a:r>
            <a:r>
              <a:rPr lang="en-IN" dirty="0" err="1"/>
              <a:t>pd.DataFrame</a:t>
            </a:r>
            <a:r>
              <a:rPr lang="en-IN" dirty="0"/>
              <a:t>(</a:t>
            </a:r>
            <a:r>
              <a:rPr lang="en-IN" dirty="0" err="1"/>
              <a:t>boston.data</a:t>
            </a:r>
            <a:r>
              <a:rPr lang="en-IN" dirty="0"/>
              <a:t>)</a:t>
            </a:r>
          </a:p>
          <a:p>
            <a:r>
              <a:rPr lang="en-IN" dirty="0" err="1"/>
              <a:t>boston_df.columns</a:t>
            </a:r>
            <a:r>
              <a:rPr lang="en-IN" dirty="0"/>
              <a:t> = </a:t>
            </a:r>
            <a:r>
              <a:rPr lang="en-IN" dirty="0" smtClean="0"/>
              <a:t>columns</a:t>
            </a:r>
          </a:p>
          <a:p>
            <a:r>
              <a:rPr lang="en-IN" dirty="0" smtClean="0"/>
              <a:t># overview of the data</a:t>
            </a:r>
          </a:p>
          <a:p>
            <a:r>
              <a:rPr lang="en-IN" dirty="0" err="1" smtClean="0"/>
              <a:t>boston_df.head</a:t>
            </a:r>
            <a:r>
              <a:rPr lang="en-IN" dirty="0" smtClean="0"/>
              <a:t>()</a:t>
            </a:r>
            <a:endParaRPr lang="en-IN" dirty="0"/>
          </a:p>
        </p:txBody>
      </p:sp>
    </p:spTree>
    <p:extLst>
      <p:ext uri="{BB962C8B-B14F-4D97-AF65-F5344CB8AC3E}">
        <p14:creationId xmlns:p14="http://schemas.microsoft.com/office/powerpoint/2010/main" xmlns="" val="152877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1. Describing the data</a:t>
            </a:r>
            <a:endParaRPr lang="en-US" sz="4000" dirty="0"/>
          </a:p>
        </p:txBody>
      </p:sp>
      <p:sp>
        <p:nvSpPr>
          <p:cNvPr id="5" name="TextBox 4"/>
          <p:cNvSpPr txBox="1"/>
          <p:nvPr/>
        </p:nvSpPr>
        <p:spPr>
          <a:xfrm>
            <a:off x="814039" y="758283"/>
            <a:ext cx="10961649" cy="5078313"/>
          </a:xfrm>
          <a:prstGeom prst="rect">
            <a:avLst/>
          </a:prstGeom>
          <a:noFill/>
        </p:spPr>
        <p:txBody>
          <a:bodyPr wrap="square" rtlCol="0">
            <a:spAutoFit/>
          </a:bodyPr>
          <a:lstStyle/>
          <a:p>
            <a:r>
              <a:rPr lang="en-IN" dirty="0" smtClean="0"/>
              <a:t>It helps to understand the different kinds of data and other statistics on our data. </a:t>
            </a:r>
          </a:p>
          <a:p>
            <a:endParaRPr lang="en-IN" dirty="0"/>
          </a:p>
          <a:p>
            <a:r>
              <a:rPr lang="en-US" dirty="0"/>
              <a:t>we can apply </a:t>
            </a:r>
            <a:r>
              <a:rPr lang="en-US" b="1" i="1" dirty="0"/>
              <a:t>describe() </a:t>
            </a:r>
            <a:r>
              <a:rPr lang="en-US" dirty="0"/>
              <a:t>on a </a:t>
            </a:r>
            <a:r>
              <a:rPr lang="en-US" dirty="0" err="1" smtClean="0"/>
              <a:t>DataFrame</a:t>
            </a:r>
            <a:r>
              <a:rPr lang="en-US" dirty="0" smtClean="0"/>
              <a:t> (i.e. </a:t>
            </a:r>
            <a:r>
              <a:rPr lang="en-US" dirty="0" err="1" smtClean="0"/>
              <a:t>DataFrame</a:t>
            </a:r>
            <a:r>
              <a:rPr lang="en-US" i="1" dirty="0" err="1" smtClean="0">
                <a:solidFill>
                  <a:schemeClr val="accent1">
                    <a:lumMod val="50000"/>
                  </a:schemeClr>
                </a:solidFill>
              </a:rPr>
              <a:t>.describe</a:t>
            </a:r>
            <a:r>
              <a:rPr lang="en-US" i="1" dirty="0" smtClean="0">
                <a:solidFill>
                  <a:schemeClr val="accent1">
                    <a:lumMod val="50000"/>
                  </a:schemeClr>
                </a:solidFill>
              </a:rPr>
              <a:t>()</a:t>
            </a:r>
            <a:r>
              <a:rPr lang="en-US" dirty="0" smtClean="0"/>
              <a:t>) </a:t>
            </a:r>
            <a:r>
              <a:rPr lang="en-US" dirty="0"/>
              <a:t>which helps in generating descriptive statistics that summarize the central tendency, dispersion, and shape of a dataset’s distribution, excluding </a:t>
            </a:r>
            <a:r>
              <a:rPr lang="en-US" dirty="0" err="1"/>
              <a:t>NaN</a:t>
            </a:r>
            <a:r>
              <a:rPr lang="en-US" dirty="0"/>
              <a:t> values</a:t>
            </a:r>
            <a:r>
              <a:rPr lang="en-US" dirty="0" smtClean="0"/>
              <a:t>.</a:t>
            </a:r>
          </a:p>
          <a:p>
            <a:endParaRPr lang="en-US" dirty="0"/>
          </a:p>
          <a:p>
            <a:r>
              <a:rPr lang="en-US" dirty="0"/>
              <a:t>The result’s index will include </a:t>
            </a:r>
            <a:endParaRPr lang="en-US" dirty="0" smtClean="0"/>
          </a:p>
          <a:p>
            <a:pPr marL="285750" indent="-285750">
              <a:buFont typeface="Wingdings" panose="05000000000000000000" pitchFamily="2" charset="2"/>
              <a:buChar char="q"/>
            </a:pPr>
            <a:r>
              <a:rPr lang="en-US" dirty="0" smtClean="0"/>
              <a:t>Count</a:t>
            </a:r>
          </a:p>
          <a:p>
            <a:pPr marL="285750" indent="-285750">
              <a:buFont typeface="Wingdings" panose="05000000000000000000" pitchFamily="2" charset="2"/>
              <a:buChar char="q"/>
            </a:pPr>
            <a:r>
              <a:rPr lang="en-US" dirty="0" smtClean="0"/>
              <a:t>Mean</a:t>
            </a:r>
          </a:p>
          <a:p>
            <a:pPr marL="285750" indent="-285750">
              <a:buFont typeface="Wingdings" panose="05000000000000000000" pitchFamily="2" charset="2"/>
              <a:buChar char="q"/>
            </a:pPr>
            <a:r>
              <a:rPr lang="en-US" dirty="0" smtClean="0"/>
              <a:t>Standard Deviation</a:t>
            </a:r>
          </a:p>
          <a:p>
            <a:pPr marL="285750" indent="-285750">
              <a:buFont typeface="Wingdings" panose="05000000000000000000" pitchFamily="2" charset="2"/>
              <a:buChar char="q"/>
            </a:pPr>
            <a:r>
              <a:rPr lang="en-US" dirty="0" smtClean="0"/>
              <a:t>Min</a:t>
            </a:r>
          </a:p>
          <a:p>
            <a:pPr marL="285750" indent="-285750">
              <a:buFont typeface="Wingdings" panose="05000000000000000000" pitchFamily="2" charset="2"/>
              <a:buChar char="q"/>
            </a:pPr>
            <a:r>
              <a:rPr lang="en-US" dirty="0"/>
              <a:t>M</a:t>
            </a:r>
            <a:r>
              <a:rPr lang="en-US" dirty="0" smtClean="0"/>
              <a:t>ax </a:t>
            </a:r>
          </a:p>
          <a:p>
            <a:pPr marL="285750" indent="-285750">
              <a:buFont typeface="Wingdings" panose="05000000000000000000" pitchFamily="2" charset="2"/>
              <a:buChar char="q"/>
            </a:pPr>
            <a:r>
              <a:rPr lang="en-US" dirty="0" smtClean="0"/>
              <a:t>Lower percentile</a:t>
            </a:r>
          </a:p>
          <a:p>
            <a:pPr marL="285750" indent="-285750">
              <a:buFont typeface="Wingdings" panose="05000000000000000000" pitchFamily="2" charset="2"/>
              <a:buChar char="q"/>
            </a:pPr>
            <a:r>
              <a:rPr lang="en-US" dirty="0" smtClean="0"/>
              <a:t>50 percentile</a:t>
            </a:r>
          </a:p>
          <a:p>
            <a:pPr marL="285750" indent="-285750">
              <a:buFont typeface="Wingdings" panose="05000000000000000000" pitchFamily="2" charset="2"/>
              <a:buChar char="q"/>
            </a:pPr>
            <a:r>
              <a:rPr lang="en-US" dirty="0" smtClean="0"/>
              <a:t>Upper percentile</a:t>
            </a:r>
          </a:p>
          <a:p>
            <a:endParaRPr lang="en-US" dirty="0"/>
          </a:p>
          <a:p>
            <a:r>
              <a:rPr lang="en-US" b="1" dirty="0" smtClean="0"/>
              <a:t>NOTE</a:t>
            </a:r>
            <a:r>
              <a:rPr lang="en-US" dirty="0" smtClean="0"/>
              <a:t>: The </a:t>
            </a:r>
            <a:r>
              <a:rPr lang="en-US" dirty="0"/>
              <a:t>lower percentile is 25 and the upper percentile is 75. The 50 percentile is the same as the median.</a:t>
            </a:r>
          </a:p>
          <a:p>
            <a:endParaRPr lang="en-IN" dirty="0" smtClean="0"/>
          </a:p>
          <a:p>
            <a:r>
              <a:rPr lang="en-IN" dirty="0" smtClean="0"/>
              <a:t>Frequently used parameters on </a:t>
            </a:r>
            <a:r>
              <a:rPr lang="en-IN" dirty="0" err="1" smtClean="0"/>
              <a:t>Dataframe</a:t>
            </a:r>
            <a:r>
              <a:rPr lang="en-IN" i="1" dirty="0" smtClean="0">
                <a:solidFill>
                  <a:schemeClr val="accent1">
                    <a:lumMod val="50000"/>
                  </a:schemeClr>
                </a:solidFill>
              </a:rPr>
              <a:t> : </a:t>
            </a:r>
            <a:r>
              <a:rPr lang="en-IN" i="1" dirty="0" err="1" smtClean="0">
                <a:solidFill>
                  <a:schemeClr val="accent1">
                    <a:lumMod val="50000"/>
                  </a:schemeClr>
                </a:solidFill>
              </a:rPr>
              <a:t>dtypes</a:t>
            </a:r>
            <a:r>
              <a:rPr lang="en-IN" i="1" dirty="0" smtClean="0">
                <a:solidFill>
                  <a:schemeClr val="accent1">
                    <a:lumMod val="50000"/>
                  </a:schemeClr>
                </a:solidFill>
              </a:rPr>
              <a:t>, </a:t>
            </a:r>
            <a:r>
              <a:rPr lang="en-IN" i="1" dirty="0">
                <a:solidFill>
                  <a:schemeClr val="accent1">
                    <a:lumMod val="50000"/>
                  </a:schemeClr>
                </a:solidFill>
              </a:rPr>
              <a:t>shape</a:t>
            </a:r>
            <a:endParaRPr lang="en-IN" i="1" dirty="0" smtClean="0">
              <a:solidFill>
                <a:schemeClr val="accent1">
                  <a:lumMod val="50000"/>
                </a:schemeClr>
              </a:solidFill>
            </a:endParaRPr>
          </a:p>
        </p:txBody>
      </p:sp>
    </p:spTree>
    <p:extLst>
      <p:ext uri="{BB962C8B-B14F-4D97-AF65-F5344CB8AC3E}">
        <p14:creationId xmlns:p14="http://schemas.microsoft.com/office/powerpoint/2010/main" xmlns="" val="1895711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2</a:t>
            </a:r>
            <a:r>
              <a:rPr lang="en-IN" sz="4000" dirty="0"/>
              <a:t>. Handling missing data</a:t>
            </a:r>
            <a:endParaRPr lang="en-US" sz="4000" dirty="0"/>
          </a:p>
        </p:txBody>
      </p:sp>
      <p:sp>
        <p:nvSpPr>
          <p:cNvPr id="5" name="TextBox 4"/>
          <p:cNvSpPr txBox="1"/>
          <p:nvPr/>
        </p:nvSpPr>
        <p:spPr>
          <a:xfrm>
            <a:off x="814039" y="758283"/>
            <a:ext cx="10961649" cy="4616648"/>
          </a:xfrm>
          <a:prstGeom prst="rect">
            <a:avLst/>
          </a:prstGeom>
          <a:noFill/>
        </p:spPr>
        <p:txBody>
          <a:bodyPr wrap="square" rtlCol="0">
            <a:spAutoFit/>
          </a:bodyPr>
          <a:lstStyle/>
          <a:p>
            <a:r>
              <a:rPr lang="en-US" dirty="0"/>
              <a:t>Data in the real-world are rarely clean and homogeneous. </a:t>
            </a:r>
            <a:endParaRPr lang="en-US" dirty="0" smtClean="0"/>
          </a:p>
          <a:p>
            <a:endParaRPr lang="en-US" dirty="0"/>
          </a:p>
          <a:p>
            <a:r>
              <a:rPr lang="en-US" dirty="0" smtClean="0"/>
              <a:t>Data </a:t>
            </a:r>
            <a:r>
              <a:rPr lang="en-US" dirty="0"/>
              <a:t>can either be missing during data extraction or collection due to several reasons. </a:t>
            </a:r>
            <a:endParaRPr lang="en-US" dirty="0" smtClean="0"/>
          </a:p>
          <a:p>
            <a:endParaRPr lang="en-US" dirty="0"/>
          </a:p>
          <a:p>
            <a:r>
              <a:rPr lang="en-US" dirty="0" smtClean="0"/>
              <a:t>Missing </a:t>
            </a:r>
            <a:r>
              <a:rPr lang="en-US" dirty="0"/>
              <a:t>values need to be handled carefully because they reduce the quality of any of our performance matrix. It can also lead to wrong prediction or classification and can also cause a high bias for any given model being used</a:t>
            </a:r>
            <a:r>
              <a:rPr lang="en-US" dirty="0" smtClean="0"/>
              <a:t>.</a:t>
            </a:r>
          </a:p>
          <a:p>
            <a:endParaRPr lang="en-IN" dirty="0"/>
          </a:p>
          <a:p>
            <a:r>
              <a:rPr lang="en-IN" dirty="0" smtClean="0"/>
              <a:t>Some techniques to handle the missing values:</a:t>
            </a:r>
          </a:p>
          <a:p>
            <a:pPr marL="800100" lvl="1" indent="-342900">
              <a:buFont typeface="+mj-lt"/>
              <a:buAutoNum type="arabicPeriod"/>
            </a:pPr>
            <a:r>
              <a:rPr lang="en-US" dirty="0"/>
              <a:t>Drop NULL or missing values</a:t>
            </a:r>
          </a:p>
          <a:p>
            <a:pPr marL="800100" lvl="1" indent="-342900">
              <a:buFont typeface="+mj-lt"/>
              <a:buAutoNum type="arabicPeriod"/>
            </a:pPr>
            <a:r>
              <a:rPr lang="en-US" dirty="0"/>
              <a:t>Fill Missing Values</a:t>
            </a:r>
          </a:p>
          <a:p>
            <a:pPr marL="800100" lvl="1" indent="-342900">
              <a:buFont typeface="+mj-lt"/>
              <a:buAutoNum type="arabicPeriod"/>
            </a:pPr>
            <a:r>
              <a:rPr lang="en-US" dirty="0"/>
              <a:t>Predict Missing values with an ML </a:t>
            </a:r>
            <a:r>
              <a:rPr lang="en-US" dirty="0" smtClean="0"/>
              <a:t>Algorithm</a:t>
            </a:r>
          </a:p>
          <a:p>
            <a:pPr lvl="1"/>
            <a:endParaRPr lang="en-IN" dirty="0"/>
          </a:p>
          <a:p>
            <a:r>
              <a:rPr lang="en-IN" sz="2400" dirty="0" smtClean="0">
                <a:solidFill>
                  <a:schemeClr val="accent1">
                    <a:lumMod val="50000"/>
                  </a:schemeClr>
                </a:solidFill>
              </a:rPr>
              <a:t>1. Drop </a:t>
            </a:r>
            <a:r>
              <a:rPr lang="en-US" sz="2400" dirty="0" smtClean="0">
                <a:solidFill>
                  <a:schemeClr val="accent1">
                    <a:lumMod val="50000"/>
                  </a:schemeClr>
                </a:solidFill>
              </a:rPr>
              <a:t> </a:t>
            </a:r>
            <a:r>
              <a:rPr lang="en-US" sz="2400" dirty="0">
                <a:solidFill>
                  <a:schemeClr val="accent1">
                    <a:lumMod val="50000"/>
                  </a:schemeClr>
                </a:solidFill>
              </a:rPr>
              <a:t>NULL or missing values</a:t>
            </a:r>
            <a:endParaRPr lang="en-IN" sz="2400" dirty="0">
              <a:solidFill>
                <a:schemeClr val="accent1">
                  <a:lumMod val="50000"/>
                </a:schemeClr>
              </a:solidFill>
            </a:endParaRPr>
          </a:p>
          <a:p>
            <a:r>
              <a:rPr lang="en-US" dirty="0"/>
              <a:t>This is the fastest and easiest step to handle missing values. However, This method reduces the quality of our model as it reduces sample size because it works by deleting all other observations where any of the variables is missing.</a:t>
            </a:r>
          </a:p>
          <a:p>
            <a:endParaRPr lang="en-US" dirty="0"/>
          </a:p>
        </p:txBody>
      </p:sp>
      <p:sp>
        <p:nvSpPr>
          <p:cNvPr id="3" name="TextBox 2"/>
          <p:cNvSpPr txBox="1"/>
          <p:nvPr/>
        </p:nvSpPr>
        <p:spPr>
          <a:xfrm>
            <a:off x="814040" y="5353021"/>
            <a:ext cx="10961648" cy="923330"/>
          </a:xfrm>
          <a:prstGeom prst="rect">
            <a:avLst/>
          </a:prstGeom>
          <a:solidFill>
            <a:schemeClr val="bg1">
              <a:lumMod val="85000"/>
            </a:schemeClr>
          </a:solidFill>
        </p:spPr>
        <p:txBody>
          <a:bodyPr wrap="square" rtlCol="0">
            <a:spAutoFit/>
          </a:bodyPr>
          <a:lstStyle/>
          <a:p>
            <a:r>
              <a:rPr lang="en-IN" dirty="0" err="1"/>
              <a:t>boston_df</a:t>
            </a:r>
            <a:r>
              <a:rPr lang="en-US" i="1" dirty="0" smtClean="0"/>
              <a:t>.</a:t>
            </a:r>
            <a:r>
              <a:rPr lang="en-US" i="1" dirty="0" err="1" smtClean="0"/>
              <a:t>isnull</a:t>
            </a:r>
            <a:r>
              <a:rPr lang="en-US" i="1" dirty="0" smtClean="0"/>
              <a:t>().sum() 		</a:t>
            </a:r>
            <a:r>
              <a:rPr lang="en-US" sz="1600" i="1" dirty="0" smtClean="0"/>
              <a:t># to check null values</a:t>
            </a:r>
            <a:endParaRPr lang="en-IN" sz="1600" i="1" dirty="0" smtClean="0"/>
          </a:p>
          <a:p>
            <a:r>
              <a:rPr lang="en-IN" dirty="0" err="1" smtClean="0"/>
              <a:t>boston_df</a:t>
            </a:r>
            <a:r>
              <a:rPr lang="en-US" i="1" dirty="0" smtClean="0"/>
              <a:t>.shape</a:t>
            </a:r>
          </a:p>
          <a:p>
            <a:r>
              <a:rPr lang="en-IN" dirty="0" err="1" smtClean="0"/>
              <a:t>boston_df</a:t>
            </a:r>
            <a:r>
              <a:rPr lang="en-IN" i="1" dirty="0" smtClean="0"/>
              <a:t> = </a:t>
            </a:r>
            <a:r>
              <a:rPr lang="en-IN" dirty="0" err="1"/>
              <a:t>boston_df</a:t>
            </a:r>
            <a:r>
              <a:rPr lang="en-US" i="1" dirty="0" smtClean="0"/>
              <a:t>.</a:t>
            </a:r>
            <a:r>
              <a:rPr lang="en-US" i="1" dirty="0" err="1" smtClean="0"/>
              <a:t>dropna</a:t>
            </a:r>
            <a:r>
              <a:rPr lang="en-US" i="1" dirty="0" smtClean="0"/>
              <a:t>()</a:t>
            </a:r>
          </a:p>
        </p:txBody>
      </p:sp>
      <p:sp>
        <p:nvSpPr>
          <p:cNvPr id="6" name="TextBox 5"/>
          <p:cNvSpPr txBox="1"/>
          <p:nvPr/>
        </p:nvSpPr>
        <p:spPr>
          <a:xfrm>
            <a:off x="825910" y="6386055"/>
            <a:ext cx="10545096" cy="369332"/>
          </a:xfrm>
          <a:prstGeom prst="rect">
            <a:avLst/>
          </a:prstGeom>
          <a:noFill/>
        </p:spPr>
        <p:txBody>
          <a:bodyPr wrap="square" rtlCol="0">
            <a:spAutoFit/>
          </a:bodyPr>
          <a:lstStyle/>
          <a:p>
            <a:r>
              <a:rPr lang="en-US" dirty="0" smtClean="0"/>
              <a:t>Drop the column only if there are more than 50% missing values in that column</a:t>
            </a:r>
            <a:endParaRPr lang="en-IN" dirty="0"/>
          </a:p>
        </p:txBody>
      </p:sp>
    </p:spTree>
    <p:extLst>
      <p:ext uri="{BB962C8B-B14F-4D97-AF65-F5344CB8AC3E}">
        <p14:creationId xmlns:p14="http://schemas.microsoft.com/office/powerpoint/2010/main" xmlns="" val="1920698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Handling missing data</a:t>
            </a:r>
            <a:endParaRPr lang="en-US" sz="4000" dirty="0"/>
          </a:p>
        </p:txBody>
      </p:sp>
      <p:sp>
        <p:nvSpPr>
          <p:cNvPr id="5" name="TextBox 4"/>
          <p:cNvSpPr txBox="1"/>
          <p:nvPr/>
        </p:nvSpPr>
        <p:spPr>
          <a:xfrm>
            <a:off x="814039" y="758283"/>
            <a:ext cx="10961649" cy="1384995"/>
          </a:xfrm>
          <a:prstGeom prst="rect">
            <a:avLst/>
          </a:prstGeom>
          <a:noFill/>
        </p:spPr>
        <p:txBody>
          <a:bodyPr wrap="square" rtlCol="0">
            <a:spAutoFit/>
          </a:bodyPr>
          <a:lstStyle/>
          <a:p>
            <a:r>
              <a:rPr lang="en-IN" sz="2400" dirty="0" smtClean="0">
                <a:solidFill>
                  <a:schemeClr val="accent1">
                    <a:lumMod val="50000"/>
                  </a:schemeClr>
                </a:solidFill>
              </a:rPr>
              <a:t>2. Fill Missing Values</a:t>
            </a:r>
          </a:p>
          <a:p>
            <a:endParaRPr lang="en-US" sz="2400" dirty="0" smtClean="0">
              <a:solidFill>
                <a:schemeClr val="accent1">
                  <a:lumMod val="50000"/>
                </a:schemeClr>
              </a:solidFill>
            </a:endParaRPr>
          </a:p>
          <a:p>
            <a:r>
              <a:rPr lang="en-US" dirty="0"/>
              <a:t>This is a process whereby missing values are replaced with a test statistic like mean, median or mode of the particular feature the missing value belongs </a:t>
            </a:r>
            <a:r>
              <a:rPr lang="en-US" dirty="0" smtClean="0"/>
              <a:t>to.</a:t>
            </a:r>
          </a:p>
        </p:txBody>
      </p:sp>
      <p:sp>
        <p:nvSpPr>
          <p:cNvPr id="3" name="TextBox 2"/>
          <p:cNvSpPr txBox="1"/>
          <p:nvPr/>
        </p:nvSpPr>
        <p:spPr>
          <a:xfrm>
            <a:off x="825190" y="2245258"/>
            <a:ext cx="10872439"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[‘AGE’] = </a:t>
            </a:r>
            <a:r>
              <a:rPr lang="en-IN" dirty="0" err="1" smtClean="0"/>
              <a:t>boston_df</a:t>
            </a:r>
            <a:r>
              <a:rPr lang="en-IN" dirty="0" smtClean="0"/>
              <a:t>[‘AGE’].</a:t>
            </a:r>
            <a:r>
              <a:rPr lang="en-IN" dirty="0" err="1" smtClean="0"/>
              <a:t>fillna</a:t>
            </a:r>
            <a:r>
              <a:rPr lang="en-IN" dirty="0" smtClean="0"/>
              <a:t>(30)</a:t>
            </a:r>
            <a:endParaRPr lang="en-US" dirty="0"/>
          </a:p>
        </p:txBody>
      </p:sp>
      <p:sp>
        <p:nvSpPr>
          <p:cNvPr id="6" name="TextBox 5"/>
          <p:cNvSpPr txBox="1"/>
          <p:nvPr/>
        </p:nvSpPr>
        <p:spPr>
          <a:xfrm>
            <a:off x="808174" y="2833423"/>
            <a:ext cx="10961649" cy="1384995"/>
          </a:xfrm>
          <a:prstGeom prst="rect">
            <a:avLst/>
          </a:prstGeom>
          <a:noFill/>
        </p:spPr>
        <p:txBody>
          <a:bodyPr wrap="square" rtlCol="0">
            <a:spAutoFit/>
          </a:bodyPr>
          <a:lstStyle/>
          <a:p>
            <a:r>
              <a:rPr lang="en-IN" sz="2400" dirty="0" smtClean="0">
                <a:solidFill>
                  <a:schemeClr val="accent1">
                    <a:lumMod val="50000"/>
                  </a:schemeClr>
                </a:solidFill>
              </a:rPr>
              <a:t>3. </a:t>
            </a:r>
            <a:r>
              <a:rPr lang="en-US" sz="2400" dirty="0">
                <a:solidFill>
                  <a:schemeClr val="accent1">
                    <a:lumMod val="50000"/>
                  </a:schemeClr>
                </a:solidFill>
              </a:rPr>
              <a:t>Predict Missing values with an ML </a:t>
            </a:r>
            <a:r>
              <a:rPr lang="en-US" sz="2400" dirty="0" smtClean="0">
                <a:solidFill>
                  <a:schemeClr val="accent1">
                    <a:lumMod val="50000"/>
                  </a:schemeClr>
                </a:solidFill>
              </a:rPr>
              <a:t>Algorithm</a:t>
            </a:r>
          </a:p>
          <a:p>
            <a:endParaRPr lang="en-US" sz="2400" dirty="0">
              <a:solidFill>
                <a:schemeClr val="accent1">
                  <a:lumMod val="50000"/>
                </a:schemeClr>
              </a:solidFill>
            </a:endParaRPr>
          </a:p>
          <a:p>
            <a:r>
              <a:rPr lang="en-US" dirty="0"/>
              <a:t>This is by far one of the best and most efficient methods for handling missing data. Depending on the class of data that is missing, one can either use a regression or classification model to predict missing data.</a:t>
            </a:r>
            <a:endParaRPr lang="en-US" dirty="0" smtClean="0"/>
          </a:p>
        </p:txBody>
      </p:sp>
      <p:sp>
        <p:nvSpPr>
          <p:cNvPr id="7" name="TextBox 6"/>
          <p:cNvSpPr txBox="1"/>
          <p:nvPr/>
        </p:nvSpPr>
        <p:spPr>
          <a:xfrm>
            <a:off x="892098" y="4215160"/>
            <a:ext cx="10504448" cy="2616101"/>
          </a:xfrm>
          <a:prstGeom prst="rect">
            <a:avLst/>
          </a:prstGeom>
          <a:solidFill>
            <a:schemeClr val="bg1">
              <a:lumMod val="85000"/>
            </a:schemeClr>
          </a:solidFill>
        </p:spPr>
        <p:txBody>
          <a:bodyPr wrap="square" rtlCol="0">
            <a:spAutoFit/>
          </a:bodyPr>
          <a:lstStyle/>
          <a:p>
            <a:pPr fontAlgn="t"/>
            <a:r>
              <a:rPr lang="en-US" dirty="0" err="1"/>
              <a:t>knnImputation</a:t>
            </a:r>
            <a:r>
              <a:rPr lang="en-US" dirty="0"/>
              <a:t>(data, k = 10, scale = T, meth = "</a:t>
            </a:r>
            <a:r>
              <a:rPr lang="en-US" dirty="0" err="1"/>
              <a:t>weighAvg</a:t>
            </a:r>
            <a:r>
              <a:rPr lang="en-US" dirty="0" smtClean="0"/>
              <a:t>", </a:t>
            </a:r>
            <a:r>
              <a:rPr lang="en-US" dirty="0" err="1" smtClean="0"/>
              <a:t>distData</a:t>
            </a:r>
            <a:r>
              <a:rPr lang="en-US" dirty="0" smtClean="0"/>
              <a:t> </a:t>
            </a:r>
            <a:r>
              <a:rPr lang="en-US" dirty="0"/>
              <a:t>= NULL</a:t>
            </a:r>
            <a:r>
              <a:rPr lang="en-US" dirty="0" smtClean="0"/>
              <a:t>)</a:t>
            </a:r>
          </a:p>
          <a:p>
            <a:pPr fontAlgn="t"/>
            <a:endParaRPr lang="en-IN" dirty="0"/>
          </a:p>
          <a:p>
            <a:pPr fontAlgn="t"/>
            <a:r>
              <a:rPr lang="en-US" sz="1600" b="1" dirty="0" smtClean="0"/>
              <a:t>Data</a:t>
            </a:r>
            <a:r>
              <a:rPr lang="en-US" sz="1600" dirty="0" smtClean="0"/>
              <a:t> : A </a:t>
            </a:r>
            <a:r>
              <a:rPr lang="en-US" sz="1600" dirty="0"/>
              <a:t>data frame with the data set</a:t>
            </a:r>
          </a:p>
          <a:p>
            <a:pPr fontAlgn="t"/>
            <a:r>
              <a:rPr lang="en-US" sz="1600" b="1" dirty="0" smtClean="0"/>
              <a:t>K</a:t>
            </a:r>
            <a:r>
              <a:rPr lang="en-US" sz="1600" dirty="0" smtClean="0"/>
              <a:t> : The </a:t>
            </a:r>
            <a:r>
              <a:rPr lang="en-US" sz="1600" dirty="0"/>
              <a:t>number of nearest </a:t>
            </a:r>
            <a:r>
              <a:rPr lang="en-US" sz="1600" dirty="0" err="1"/>
              <a:t>neighbours</a:t>
            </a:r>
            <a:r>
              <a:rPr lang="en-US" sz="1600" dirty="0"/>
              <a:t> to use (defaults to 10)</a:t>
            </a:r>
          </a:p>
          <a:p>
            <a:pPr fontAlgn="t"/>
            <a:r>
              <a:rPr lang="en-US" sz="1600" b="1" dirty="0" smtClean="0"/>
              <a:t>Scale</a:t>
            </a:r>
            <a:r>
              <a:rPr lang="en-US" sz="1600" dirty="0" smtClean="0"/>
              <a:t> : Boolean </a:t>
            </a:r>
            <a:r>
              <a:rPr lang="en-US" sz="1600" dirty="0"/>
              <a:t>setting if the data should be scale before finding the nearest </a:t>
            </a:r>
            <a:r>
              <a:rPr lang="en-US" sz="1600" dirty="0" err="1"/>
              <a:t>neighbours</a:t>
            </a:r>
            <a:r>
              <a:rPr lang="en-US" sz="1600" dirty="0"/>
              <a:t> (defaults to T)</a:t>
            </a:r>
          </a:p>
          <a:p>
            <a:pPr fontAlgn="t"/>
            <a:r>
              <a:rPr lang="en-US" sz="1600" b="1" dirty="0" smtClean="0"/>
              <a:t>Meth</a:t>
            </a:r>
            <a:r>
              <a:rPr lang="en-US" sz="1600" dirty="0" smtClean="0"/>
              <a:t> : String </a:t>
            </a:r>
            <a:r>
              <a:rPr lang="en-US" sz="1600" dirty="0"/>
              <a:t>indicating the method used to calculate the value to fill in each NA. Available values are 'median' or '</a:t>
            </a:r>
            <a:r>
              <a:rPr lang="en-US" sz="1600" dirty="0" err="1"/>
              <a:t>weighAvg</a:t>
            </a:r>
            <a:r>
              <a:rPr lang="en-US" sz="1600" dirty="0"/>
              <a:t>' (the default).</a:t>
            </a:r>
          </a:p>
          <a:p>
            <a:pPr fontAlgn="t"/>
            <a:r>
              <a:rPr lang="en-US" sz="1600" b="1" dirty="0" err="1" smtClean="0"/>
              <a:t>distData</a:t>
            </a:r>
            <a:r>
              <a:rPr lang="en-US" sz="1600" dirty="0"/>
              <a:t>	</a:t>
            </a:r>
            <a:r>
              <a:rPr lang="en-US" sz="1600" dirty="0" smtClean="0"/>
              <a:t>: Optionally </a:t>
            </a:r>
            <a:r>
              <a:rPr lang="en-US" sz="1600" dirty="0"/>
              <a:t>you may </a:t>
            </a:r>
            <a:r>
              <a:rPr lang="en-US" sz="1600" dirty="0" err="1"/>
              <a:t>sepecify</a:t>
            </a:r>
            <a:r>
              <a:rPr lang="en-US" sz="1600" dirty="0"/>
              <a:t> here a data frame containing the data set that should be used to find the </a:t>
            </a:r>
            <a:r>
              <a:rPr lang="en-US" sz="1600" dirty="0" err="1"/>
              <a:t>neighbours</a:t>
            </a:r>
            <a:r>
              <a:rPr lang="en-US" sz="1600" dirty="0"/>
              <a:t>. This is </a:t>
            </a:r>
            <a:r>
              <a:rPr lang="en-US" sz="1600" dirty="0" err="1"/>
              <a:t>usefull</a:t>
            </a:r>
            <a:r>
              <a:rPr lang="en-US" sz="1600" dirty="0"/>
              <a:t> when filling in NA values on a test set, where you should use only information from the training set. This defaults to NULL, which means that the </a:t>
            </a:r>
            <a:r>
              <a:rPr lang="en-US" sz="1600" dirty="0" err="1"/>
              <a:t>neighbours</a:t>
            </a:r>
            <a:r>
              <a:rPr lang="en-US" sz="1600" dirty="0"/>
              <a:t> will be searched in data</a:t>
            </a:r>
          </a:p>
        </p:txBody>
      </p:sp>
    </p:spTree>
    <p:extLst>
      <p:ext uri="{BB962C8B-B14F-4D97-AF65-F5344CB8AC3E}">
        <p14:creationId xmlns:p14="http://schemas.microsoft.com/office/powerpoint/2010/main" xmlns="" val="19951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a:t>
            </a:r>
            <a:endParaRPr lang="en-US" sz="4000" dirty="0"/>
          </a:p>
        </p:txBody>
      </p:sp>
      <p:sp>
        <p:nvSpPr>
          <p:cNvPr id="5" name="TextBox 4"/>
          <p:cNvSpPr txBox="1"/>
          <p:nvPr/>
        </p:nvSpPr>
        <p:spPr>
          <a:xfrm>
            <a:off x="814039" y="758283"/>
            <a:ext cx="10961649" cy="2862322"/>
          </a:xfrm>
          <a:prstGeom prst="rect">
            <a:avLst/>
          </a:prstGeom>
          <a:noFill/>
        </p:spPr>
        <p:txBody>
          <a:bodyPr wrap="square" rtlCol="0">
            <a:spAutoFit/>
          </a:bodyPr>
          <a:lstStyle/>
          <a:p>
            <a:r>
              <a:rPr lang="en-US" dirty="0"/>
              <a:t>An outlier is something which is separate or different from the crowd. </a:t>
            </a:r>
            <a:endParaRPr lang="en-US" dirty="0" smtClean="0"/>
          </a:p>
          <a:p>
            <a:endParaRPr lang="en-US" dirty="0"/>
          </a:p>
          <a:p>
            <a:r>
              <a:rPr lang="en-US" dirty="0" smtClean="0"/>
              <a:t>Outliers </a:t>
            </a:r>
            <a:r>
              <a:rPr lang="en-US" dirty="0"/>
              <a:t>can be a result of a mistake during data collection or it can be just an indication of variance in your data. Some of the methods for detecting and handling outliers:</a:t>
            </a:r>
          </a:p>
          <a:p>
            <a:pPr marL="742950" lvl="1" indent="-285750">
              <a:buFont typeface="Wingdings" panose="05000000000000000000" pitchFamily="2" charset="2"/>
              <a:buChar char="Ø"/>
            </a:pPr>
            <a:r>
              <a:rPr lang="en-US" dirty="0" err="1" smtClean="0"/>
              <a:t>BoxPlot</a:t>
            </a:r>
            <a:endParaRPr lang="en-US" dirty="0"/>
          </a:p>
          <a:p>
            <a:pPr marL="742950" lvl="1" indent="-285750">
              <a:buFont typeface="Wingdings" panose="05000000000000000000" pitchFamily="2" charset="2"/>
              <a:buChar char="Ø"/>
            </a:pPr>
            <a:r>
              <a:rPr lang="en-US" dirty="0" smtClean="0"/>
              <a:t>Scatterplot</a:t>
            </a:r>
            <a:endParaRPr lang="en-US" dirty="0"/>
          </a:p>
          <a:p>
            <a:pPr marL="742950" lvl="1" indent="-285750">
              <a:buFont typeface="Wingdings" panose="05000000000000000000" pitchFamily="2" charset="2"/>
              <a:buChar char="Ø"/>
            </a:pPr>
            <a:r>
              <a:rPr lang="en-US" dirty="0" smtClean="0"/>
              <a:t>Z-score</a:t>
            </a:r>
            <a:endParaRPr lang="en-US" dirty="0"/>
          </a:p>
          <a:p>
            <a:pPr marL="742950" lvl="1" indent="-285750">
              <a:buFont typeface="Wingdings" panose="05000000000000000000" pitchFamily="2" charset="2"/>
              <a:buChar char="Ø"/>
            </a:pPr>
            <a:r>
              <a:rPr lang="en-US" dirty="0" smtClean="0"/>
              <a:t>IQR(Inter-Quartile </a:t>
            </a:r>
            <a:r>
              <a:rPr lang="en-US" dirty="0"/>
              <a:t>Range)</a:t>
            </a:r>
          </a:p>
          <a:p>
            <a:endParaRPr lang="en-US" dirty="0"/>
          </a:p>
          <a:p>
            <a:endParaRPr lang="en-US" dirty="0" smtClean="0"/>
          </a:p>
        </p:txBody>
      </p:sp>
    </p:spTree>
    <p:extLst>
      <p:ext uri="{BB962C8B-B14F-4D97-AF65-F5344CB8AC3E}">
        <p14:creationId xmlns:p14="http://schemas.microsoft.com/office/powerpoint/2010/main" xmlns="" val="2020061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Box Plot</a:t>
            </a:r>
            <a:endParaRPr lang="en-US" sz="4000" dirty="0">
              <a:solidFill>
                <a:schemeClr val="accent1">
                  <a:lumMod val="50000"/>
                </a:schemeClr>
              </a:solidFill>
            </a:endParaRPr>
          </a:p>
        </p:txBody>
      </p:sp>
      <p:sp>
        <p:nvSpPr>
          <p:cNvPr id="5" name="TextBox 4"/>
          <p:cNvSpPr txBox="1"/>
          <p:nvPr/>
        </p:nvSpPr>
        <p:spPr>
          <a:xfrm>
            <a:off x="814039" y="758283"/>
            <a:ext cx="10961649" cy="1754326"/>
          </a:xfrm>
          <a:prstGeom prst="rect">
            <a:avLst/>
          </a:prstGeom>
          <a:noFill/>
        </p:spPr>
        <p:txBody>
          <a:bodyPr wrap="square" rtlCol="0">
            <a:spAutoFit/>
          </a:bodyPr>
          <a:lstStyle/>
          <a:p>
            <a:r>
              <a:rPr lang="en-US" dirty="0"/>
              <a:t>A box plot is a method for graphically depicting groups of numerical data through their </a:t>
            </a:r>
            <a:r>
              <a:rPr lang="en-US" dirty="0" smtClean="0"/>
              <a:t>quartiles. The </a:t>
            </a:r>
            <a:r>
              <a:rPr lang="en-US" dirty="0"/>
              <a:t>box extends from the Q1 to Q3 quartile values of the data, with a line at the median (Q2). </a:t>
            </a:r>
            <a:endParaRPr lang="en-US" dirty="0" smtClean="0"/>
          </a:p>
          <a:p>
            <a:endParaRPr lang="en-US" dirty="0"/>
          </a:p>
          <a:p>
            <a:r>
              <a:rPr lang="en-US" dirty="0" smtClean="0"/>
              <a:t>The </a:t>
            </a:r>
            <a:r>
              <a:rPr lang="en-US" dirty="0"/>
              <a:t>whiskers extend from the edges of the box to show the range of the data. Outlier points are those past the end of the whiskers. Boxplots show robust measures of location and spread as well as providing information about symmetry and outliers</a:t>
            </a:r>
            <a:r>
              <a:rPr lang="en-US" dirty="0" smtClean="0"/>
              <a:t>.</a:t>
            </a:r>
          </a:p>
        </p:txBody>
      </p:sp>
      <p:sp>
        <p:nvSpPr>
          <p:cNvPr id="3" name="TextBox 2"/>
          <p:cNvSpPr txBox="1"/>
          <p:nvPr/>
        </p:nvSpPr>
        <p:spPr>
          <a:xfrm>
            <a:off x="791737" y="2531334"/>
            <a:ext cx="11006253" cy="646331"/>
          </a:xfrm>
          <a:prstGeom prst="rect">
            <a:avLst/>
          </a:prstGeom>
          <a:solidFill>
            <a:schemeClr val="bg1">
              <a:lumMod val="85000"/>
            </a:schemeClr>
          </a:solidFill>
        </p:spPr>
        <p:txBody>
          <a:bodyPr wrap="square" rtlCol="0">
            <a:spAutoFit/>
          </a:bodyPr>
          <a:lstStyle/>
          <a:p>
            <a:r>
              <a:rPr lang="en-US" dirty="0"/>
              <a:t>import </a:t>
            </a:r>
            <a:r>
              <a:rPr lang="en-US" dirty="0" err="1"/>
              <a:t>seaborn</a:t>
            </a:r>
            <a:r>
              <a:rPr lang="en-US" dirty="0"/>
              <a:t> as </a:t>
            </a:r>
            <a:r>
              <a:rPr lang="en-US" dirty="0" err="1"/>
              <a:t>sns</a:t>
            </a:r>
            <a:endParaRPr lang="en-US" dirty="0"/>
          </a:p>
          <a:p>
            <a:r>
              <a:rPr lang="en-US" dirty="0" err="1"/>
              <a:t>sns.boxplot</a:t>
            </a:r>
            <a:r>
              <a:rPr lang="en-US" dirty="0"/>
              <a:t>(x=</a:t>
            </a:r>
            <a:r>
              <a:rPr lang="en-US" dirty="0" err="1"/>
              <a:t>boston_df</a:t>
            </a:r>
            <a:r>
              <a:rPr lang="en-US" dirty="0"/>
              <a:t>['DIS</a:t>
            </a:r>
            <a:r>
              <a:rPr lang="en-US" dirty="0" smtClean="0"/>
              <a:t>']) # x-axis           				</a:t>
            </a:r>
            <a:r>
              <a:rPr lang="en-US" i="1" dirty="0" smtClean="0">
                <a:solidFill>
                  <a:schemeClr val="accent1">
                    <a:lumMod val="50000"/>
                  </a:schemeClr>
                </a:solidFill>
              </a:rPr>
              <a:t>or </a:t>
            </a:r>
            <a:r>
              <a:rPr lang="en-US" dirty="0" err="1" smtClean="0"/>
              <a:t>sns.boxplot</a:t>
            </a:r>
            <a:r>
              <a:rPr lang="en-US" dirty="0" smtClean="0"/>
              <a:t>(y=</a:t>
            </a:r>
            <a:r>
              <a:rPr lang="en-US" dirty="0" err="1" smtClean="0"/>
              <a:t>boston_df</a:t>
            </a:r>
            <a:r>
              <a:rPr lang="en-US" dirty="0"/>
              <a:t>['DIS</a:t>
            </a:r>
            <a:r>
              <a:rPr lang="en-US" dirty="0" smtClean="0"/>
              <a:t>']) 3y-axis</a:t>
            </a:r>
            <a:endParaRPr lang="en-US" i="1" dirty="0">
              <a:solidFill>
                <a:schemeClr val="accent1">
                  <a:lumMod val="50000"/>
                </a:schemeClr>
              </a:solidFill>
            </a:endParaRPr>
          </a:p>
        </p:txBody>
      </p:sp>
      <p:pic>
        <p:nvPicPr>
          <p:cNvPr id="6" name="Picture 5"/>
          <p:cNvPicPr>
            <a:picLocks noChangeAspect="1"/>
          </p:cNvPicPr>
          <p:nvPr/>
        </p:nvPicPr>
        <p:blipFill rotWithShape="1">
          <a:blip r:embed="rId3" cstate="print"/>
          <a:srcRect t="2682"/>
          <a:stretch/>
        </p:blipFill>
        <p:spPr>
          <a:xfrm>
            <a:off x="859456" y="3196391"/>
            <a:ext cx="4325431" cy="2412672"/>
          </a:xfrm>
          <a:prstGeom prst="rect">
            <a:avLst/>
          </a:prstGeom>
        </p:spPr>
      </p:pic>
      <p:sp>
        <p:nvSpPr>
          <p:cNvPr id="7" name="TextBox 6"/>
          <p:cNvSpPr txBox="1"/>
          <p:nvPr/>
        </p:nvSpPr>
        <p:spPr>
          <a:xfrm>
            <a:off x="776872" y="5627655"/>
            <a:ext cx="11006253" cy="646331"/>
          </a:xfrm>
          <a:prstGeom prst="rect">
            <a:avLst/>
          </a:prstGeom>
          <a:solidFill>
            <a:schemeClr val="bg1">
              <a:lumMod val="85000"/>
            </a:schemeClr>
          </a:solidFill>
        </p:spPr>
        <p:txBody>
          <a:bodyPr wrap="square" rtlCol="0">
            <a:spAutoFit/>
          </a:bodyPr>
          <a:lstStyle/>
          <a:p>
            <a:r>
              <a:rPr lang="en-US" dirty="0" smtClean="0"/>
              <a:t># Single line code for all the numerical variable in </a:t>
            </a:r>
            <a:r>
              <a:rPr lang="en-US" dirty="0" err="1" smtClean="0"/>
              <a:t>dataframe</a:t>
            </a:r>
            <a:endParaRPr lang="en-US" dirty="0"/>
          </a:p>
          <a:p>
            <a:r>
              <a:rPr lang="en-US" dirty="0" err="1" smtClean="0"/>
              <a:t>sns.boxplot</a:t>
            </a:r>
            <a:r>
              <a:rPr lang="en-US" dirty="0" smtClean="0"/>
              <a:t>(data=</a:t>
            </a:r>
            <a:r>
              <a:rPr lang="en-US" dirty="0" err="1" smtClean="0"/>
              <a:t>boston_df</a:t>
            </a:r>
            <a:r>
              <a:rPr lang="en-US" dirty="0" smtClean="0"/>
              <a:t>)  </a:t>
            </a:r>
          </a:p>
        </p:txBody>
      </p:sp>
      <p:pic>
        <p:nvPicPr>
          <p:cNvPr id="8" name="Picture 7"/>
          <p:cNvPicPr>
            <a:picLocks noChangeAspect="1"/>
          </p:cNvPicPr>
          <p:nvPr/>
        </p:nvPicPr>
        <p:blipFill>
          <a:blip r:embed="rId4" cstate="print"/>
          <a:stretch>
            <a:fillRect/>
          </a:stretch>
        </p:blipFill>
        <p:spPr>
          <a:xfrm>
            <a:off x="6253976" y="3177666"/>
            <a:ext cx="4611782" cy="2431398"/>
          </a:xfrm>
          <a:prstGeom prst="rect">
            <a:avLst/>
          </a:prstGeom>
        </p:spPr>
      </p:pic>
      <p:sp>
        <p:nvSpPr>
          <p:cNvPr id="9" name="TextBox 8"/>
          <p:cNvSpPr txBox="1"/>
          <p:nvPr/>
        </p:nvSpPr>
        <p:spPr>
          <a:xfrm>
            <a:off x="776872" y="6488668"/>
            <a:ext cx="11006253" cy="369332"/>
          </a:xfrm>
          <a:prstGeom prst="rect">
            <a:avLst/>
          </a:prstGeom>
          <a:solidFill>
            <a:schemeClr val="bg1">
              <a:lumMod val="85000"/>
            </a:schemeClr>
          </a:solidFill>
        </p:spPr>
        <p:txBody>
          <a:bodyPr wrap="square" rtlCol="0">
            <a:spAutoFit/>
          </a:bodyPr>
          <a:lstStyle/>
          <a:p>
            <a:r>
              <a:rPr lang="en-US" dirty="0" err="1" smtClean="0"/>
              <a:t>df.plot</a:t>
            </a:r>
            <a:r>
              <a:rPr lang="en-US" dirty="0" smtClean="0"/>
              <a:t>(kind</a:t>
            </a:r>
            <a:r>
              <a:rPr lang="en-US" dirty="0"/>
              <a:t>='box</a:t>
            </a:r>
            <a:r>
              <a:rPr lang="en-US" dirty="0" smtClean="0"/>
              <a:t>', title</a:t>
            </a:r>
            <a:r>
              <a:rPr lang="en-US" dirty="0"/>
              <a:t>='box plot')</a:t>
            </a:r>
            <a:endParaRPr lang="en-IN" dirty="0"/>
          </a:p>
        </p:txBody>
      </p:sp>
      <p:sp>
        <p:nvSpPr>
          <p:cNvPr id="10" name="TextBox 9"/>
          <p:cNvSpPr txBox="1"/>
          <p:nvPr/>
        </p:nvSpPr>
        <p:spPr>
          <a:xfrm>
            <a:off x="1149389" y="6184778"/>
            <a:ext cx="557565" cy="369332"/>
          </a:xfrm>
          <a:prstGeom prst="rect">
            <a:avLst/>
          </a:prstGeom>
          <a:noFill/>
        </p:spPr>
        <p:txBody>
          <a:bodyPr wrap="square" rtlCol="0">
            <a:spAutoFit/>
          </a:bodyPr>
          <a:lstStyle/>
          <a:p>
            <a:r>
              <a:rPr lang="en-IN" dirty="0" smtClean="0"/>
              <a:t>or</a:t>
            </a:r>
            <a:endParaRPr lang="en-US" dirty="0" smtClean="0"/>
          </a:p>
        </p:txBody>
      </p:sp>
    </p:spTree>
    <p:extLst>
      <p:ext uri="{BB962C8B-B14F-4D97-AF65-F5344CB8AC3E}">
        <p14:creationId xmlns:p14="http://schemas.microsoft.com/office/powerpoint/2010/main" xmlns="" val="325906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486</TotalTime>
  <Words>1400</Words>
  <Application>Microsoft Office PowerPoint</Application>
  <PresentationFormat>Custom</PresentationFormat>
  <Paragraphs>189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Metropolitan</vt:lpstr>
      <vt:lpstr>EDA using Python</vt:lpstr>
      <vt:lpstr>What is EDA?</vt:lpstr>
      <vt:lpstr>What is EDA?</vt:lpstr>
      <vt:lpstr>EDA – Steps required</vt:lpstr>
      <vt:lpstr>EDA – Step 1. Describing the data</vt:lpstr>
      <vt:lpstr>EDA – Step 2. Handling missing data</vt:lpstr>
      <vt:lpstr>EDA – Step 2. Handling missing data</vt:lpstr>
      <vt:lpstr>EDA – Step 2. Handling Outliers</vt:lpstr>
      <vt:lpstr>EDA – Step 2. Handling Outliers – Box Plot</vt:lpstr>
      <vt:lpstr>EDA – Step 2. Handling Outliers - Scatterplot</vt:lpstr>
      <vt:lpstr>EDA – Step 2. Handling Outliers – Z-score</vt:lpstr>
      <vt:lpstr>EDA – Step 2. Handling Outliers - IQR</vt:lpstr>
      <vt:lpstr>EDA - Understanding relationships and new insights through plots</vt:lpstr>
      <vt:lpstr>EDA - Understanding relationships and new insights through plots</vt:lpstr>
      <vt:lpstr>EDA - Understanding relationships and new insights through plots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using Python</dc:title>
  <dc:creator>Pankaj Kumar Vishwakarma</dc:creator>
  <cp:lastModifiedBy>Sony</cp:lastModifiedBy>
  <cp:revision>47</cp:revision>
  <dcterms:created xsi:type="dcterms:W3CDTF">2019-12-17T08:57:44Z</dcterms:created>
  <dcterms:modified xsi:type="dcterms:W3CDTF">2020-06-12T01:27:32Z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1576574080</vt:lpwstr>
  </property>
  <property fmtid="{D5CDD505-2E9C-101B-9397-08002B2CF9AE}" pid="5" name="DLPManualFileClassificationVersion">
    <vt:lpwstr>11.1.0.61</vt:lpwstr>
  </property>
</Properties>
</file>