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7" r:id="rId3"/>
    <p:sldId id="258" r:id="rId4"/>
    <p:sldId id="318" r:id="rId5"/>
    <p:sldId id="259" r:id="rId6"/>
    <p:sldId id="320" r:id="rId7"/>
    <p:sldId id="321" r:id="rId8"/>
    <p:sldId id="260" r:id="rId9"/>
    <p:sldId id="261" r:id="rId10"/>
    <p:sldId id="262" r:id="rId11"/>
    <p:sldId id="263" r:id="rId12"/>
    <p:sldId id="264" r:id="rId13"/>
    <p:sldId id="269" r:id="rId14"/>
    <p:sldId id="265" r:id="rId15"/>
    <p:sldId id="266" r:id="rId16"/>
    <p:sldId id="267" r:id="rId17"/>
    <p:sldId id="268" r:id="rId18"/>
    <p:sldId id="270" r:id="rId19"/>
    <p:sldId id="271" r:id="rId20"/>
    <p:sldId id="272" r:id="rId21"/>
    <p:sldId id="273" r:id="rId22"/>
    <p:sldId id="322" r:id="rId23"/>
    <p:sldId id="345" r:id="rId24"/>
    <p:sldId id="323" r:id="rId25"/>
    <p:sldId id="282" r:id="rId26"/>
    <p:sldId id="324" r:id="rId27"/>
    <p:sldId id="283" r:id="rId28"/>
    <p:sldId id="284" r:id="rId29"/>
    <p:sldId id="340" r:id="rId30"/>
    <p:sldId id="285" r:id="rId31"/>
    <p:sldId id="293" r:id="rId32"/>
    <p:sldId id="294" r:id="rId33"/>
    <p:sldId id="295" r:id="rId34"/>
    <p:sldId id="296" r:id="rId35"/>
    <p:sldId id="297" r:id="rId36"/>
    <p:sldId id="298" r:id="rId37"/>
    <p:sldId id="299" r:id="rId38"/>
    <p:sldId id="302" r:id="rId39"/>
    <p:sldId id="303" r:id="rId40"/>
    <p:sldId id="304" r:id="rId41"/>
    <p:sldId id="305" r:id="rId42"/>
    <p:sldId id="306" r:id="rId43"/>
    <p:sldId id="307" r:id="rId44"/>
    <p:sldId id="308" r:id="rId45"/>
    <p:sldId id="310" r:id="rId46"/>
    <p:sldId id="309" r:id="rId47"/>
    <p:sldId id="311" r:id="rId48"/>
    <p:sldId id="312" r:id="rId49"/>
    <p:sldId id="313" r:id="rId50"/>
    <p:sldId id="314" r:id="rId51"/>
    <p:sldId id="315" r:id="rId52"/>
    <p:sldId id="316" r:id="rId53"/>
    <p:sldId id="317" r:id="rId54"/>
    <p:sldId id="325" r:id="rId55"/>
    <p:sldId id="326" r:id="rId56"/>
    <p:sldId id="337" r:id="rId57"/>
    <p:sldId id="344" r:id="rId58"/>
    <p:sldId id="338" r:id="rId59"/>
    <p:sldId id="339" r:id="rId60"/>
    <p:sldId id="327" r:id="rId61"/>
    <p:sldId id="328" r:id="rId62"/>
    <p:sldId id="341" r:id="rId63"/>
    <p:sldId id="329" r:id="rId64"/>
    <p:sldId id="330" r:id="rId65"/>
    <p:sldId id="331" r:id="rId66"/>
    <p:sldId id="332" r:id="rId67"/>
    <p:sldId id="333" r:id="rId68"/>
    <p:sldId id="334" r:id="rId69"/>
    <p:sldId id="335" r:id="rId70"/>
    <p:sldId id="342" r:id="rId71"/>
    <p:sldId id="343" r:id="rId72"/>
    <p:sldId id="301"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6" autoAdjust="0"/>
    <p:restoredTop sz="94660"/>
  </p:normalViewPr>
  <p:slideViewPr>
    <p:cSldViewPr>
      <p:cViewPr>
        <p:scale>
          <a:sx n="72" d="100"/>
          <a:sy n="72" d="100"/>
        </p:scale>
        <p:origin x="-1590"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E14F58E-79A7-4B5E-BA78-D83130E09041}"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C4CA2C0-309B-4346-9378-4EE2F050A4F3}" type="slidenum">
              <a:rPr lang="en-IN" altLang="en-US" smtClean="0"/>
              <a:pPr/>
              <a:t>‹#›</a:t>
            </a:fld>
            <a:endParaRPr lang="en-IN" altLang="en-US"/>
          </a:p>
        </p:txBody>
      </p:sp>
    </p:spTree>
    <p:extLst>
      <p:ext uri="{BB962C8B-B14F-4D97-AF65-F5344CB8AC3E}">
        <p14:creationId xmlns="" xmlns:p14="http://schemas.microsoft.com/office/powerpoint/2010/main" val="2689755667"/>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818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39082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21308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F1B8298-66C1-4897-A3E0-24868685AA3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4DE20B4-113A-435A-998D-36C441A9CBBC}" type="slidenum">
              <a:rPr lang="en-IN" altLang="en-US" smtClean="0"/>
              <a:pPr/>
              <a:t>‹#›</a:t>
            </a:fld>
            <a:endParaRPr lang="en-IN" altLang="en-US"/>
          </a:p>
        </p:txBody>
      </p:sp>
    </p:spTree>
    <p:extLst>
      <p:ext uri="{BB962C8B-B14F-4D97-AF65-F5344CB8AC3E}">
        <p14:creationId xmlns="" xmlns:p14="http://schemas.microsoft.com/office/powerpoint/2010/main" val="3723989155"/>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9065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15058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37B8DC8A-E887-4F7F-9A30-E84A8CB09896}" type="datetimeFigureOut">
              <a:rPr lang="en-IN" smtClean="0"/>
              <a:pPr>
                <a:defRPr/>
              </a:pPr>
              <a:t>28-05-2020</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6D9732D4-9788-4ADF-8683-B2B4F386E6C2}" type="slidenum">
              <a:rPr lang="en-IN" altLang="en-US" smtClean="0"/>
              <a:pPr/>
              <a:t>‹#›</a:t>
            </a:fld>
            <a:endParaRPr lang="en-IN" altLang="en-US"/>
          </a:p>
        </p:txBody>
      </p:sp>
    </p:spTree>
    <p:extLst>
      <p:ext uri="{BB962C8B-B14F-4D97-AF65-F5344CB8AC3E}">
        <p14:creationId xmlns="" xmlns:p14="http://schemas.microsoft.com/office/powerpoint/2010/main" val="337032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3F3E54E-6254-4693-A2AC-FAEB1454E5A9}" type="datetimeFigureOut">
              <a:rPr lang="en-IN" smtClean="0"/>
              <a:pPr>
                <a:defRPr/>
              </a:pPr>
              <a:t>28-05-2020</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E3E752FF-829B-496A-A887-07FC02C17E9B}" type="slidenum">
              <a:rPr lang="en-IN" altLang="en-US" smtClean="0"/>
              <a:pPr/>
              <a:t>‹#›</a:t>
            </a:fld>
            <a:endParaRPr lang="en-IN" altLang="en-US"/>
          </a:p>
        </p:txBody>
      </p:sp>
    </p:spTree>
    <p:extLst>
      <p:ext uri="{BB962C8B-B14F-4D97-AF65-F5344CB8AC3E}">
        <p14:creationId xmlns="" xmlns:p14="http://schemas.microsoft.com/office/powerpoint/2010/main" val="272851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163772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227712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920654238"/>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ata36.com/statistical-averages-mean-median-mod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IN" altLang="en-US" dirty="0" smtClean="0"/>
              <a:t>Python for Data Science</a:t>
            </a:r>
          </a:p>
        </p:txBody>
      </p:sp>
      <p:sp>
        <p:nvSpPr>
          <p:cNvPr id="3" name="Subtitle 2"/>
          <p:cNvSpPr>
            <a:spLocks noGrp="1"/>
          </p:cNvSpPr>
          <p:nvPr>
            <p:ph type="subTitle" idx="1"/>
          </p:nvPr>
        </p:nvSpPr>
        <p:spPr/>
        <p:txBody>
          <a:bodyPr rtlCol="0">
            <a:normAutofit/>
          </a:bodyPr>
          <a:lstStyle/>
          <a:p>
            <a:pPr algn="r" fontAlgn="auto">
              <a:spcAft>
                <a:spcPts val="0"/>
              </a:spcAft>
              <a:defRPr/>
            </a:pPr>
            <a:r>
              <a:rPr lang="en-US" dirty="0" smtClean="0"/>
              <a:t>~ </a:t>
            </a:r>
            <a:r>
              <a:rPr lang="en-US" dirty="0" err="1" smtClean="0"/>
              <a:t>Pankaj</a:t>
            </a: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Logical Operators</a:t>
            </a:r>
            <a:endParaRPr lang="en-IN" dirty="0" smtClean="0"/>
          </a:p>
        </p:txBody>
      </p:sp>
      <p:sp>
        <p:nvSpPr>
          <p:cNvPr id="9219" name="TextBox 3"/>
          <p:cNvSpPr txBox="1">
            <a:spLocks noChangeArrowheads="1"/>
          </p:cNvSpPr>
          <p:nvPr/>
        </p:nvSpPr>
        <p:spPr bwMode="auto">
          <a:xfrm>
            <a:off x="468313" y="981075"/>
            <a:ext cx="82073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If c = TRUE and d = FALSE</a:t>
            </a:r>
          </a:p>
        </p:txBody>
      </p:sp>
      <p:pic>
        <p:nvPicPr>
          <p:cNvPr id="922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700213"/>
            <a:ext cx="8472488" cy="309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1" name="TextBox 4"/>
          <p:cNvSpPr txBox="1">
            <a:spLocks noChangeArrowheads="1"/>
          </p:cNvSpPr>
          <p:nvPr/>
        </p:nvSpPr>
        <p:spPr bwMode="auto">
          <a:xfrm>
            <a:off x="468313" y="5157788"/>
            <a:ext cx="8207375" cy="156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914400" indent="-4572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 The evaluation order of the logical operators is: </a:t>
            </a:r>
          </a:p>
          <a:p>
            <a:pPr lvl="1">
              <a:buFont typeface="Calibri" panose="020F0502020204030204" pitchFamily="34" charset="0"/>
              <a:buAutoNum type="arabicPeriod"/>
            </a:pPr>
            <a:r>
              <a:rPr lang="en-IN" altLang="en-US" sz="2400"/>
              <a:t>not </a:t>
            </a:r>
          </a:p>
          <a:p>
            <a:pPr lvl="1">
              <a:buFont typeface="Calibri" panose="020F0502020204030204" pitchFamily="34" charset="0"/>
              <a:buAutoNum type="arabicPeriod"/>
            </a:pPr>
            <a:r>
              <a:rPr lang="en-IN" altLang="en-US" sz="2400"/>
              <a:t>and </a:t>
            </a:r>
          </a:p>
          <a:p>
            <a:pPr lvl="1">
              <a:buFont typeface="Calibri" panose="020F0502020204030204" pitchFamily="34" charset="0"/>
              <a:buAutoNum type="arabicPeriod"/>
            </a:pPr>
            <a:r>
              <a:rPr lang="en-IN" altLang="en-US" sz="2400"/>
              <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1</a:t>
            </a:r>
            <a:endParaRPr lang="en-IN" dirty="0" smtClean="0"/>
          </a:p>
        </p:txBody>
      </p:sp>
      <p:sp>
        <p:nvSpPr>
          <p:cNvPr id="10243" name="TextBox 3"/>
          <p:cNvSpPr txBox="1">
            <a:spLocks noChangeArrowheads="1"/>
          </p:cNvSpPr>
          <p:nvPr/>
        </p:nvSpPr>
        <p:spPr bwMode="auto">
          <a:xfrm>
            <a:off x="468313" y="981075"/>
            <a:ext cx="8207375"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 1</a:t>
            </a:r>
            <a:br>
              <a:rPr lang="en-IN" altLang="en-US" sz="2400"/>
            </a:br>
            <a:r>
              <a:rPr lang="en-IN" altLang="en-US" sz="2400"/>
              <a:t>b = 2</a:t>
            </a:r>
            <a:br>
              <a:rPr lang="en-IN" altLang="en-US" sz="2400"/>
            </a:br>
            <a:r>
              <a:rPr lang="en-IN" altLang="en-US" sz="2400"/>
              <a:t>c = 3</a:t>
            </a:r>
            <a:br>
              <a:rPr lang="en-IN" altLang="en-US" sz="2400"/>
            </a:br>
            <a:r>
              <a:rPr lang="en-IN" altLang="en-US" sz="2400"/>
              <a:t>d = True</a:t>
            </a:r>
            <a:br>
              <a:rPr lang="en-IN" altLang="en-US" sz="2400"/>
            </a:br>
            <a:r>
              <a:rPr lang="en-IN" altLang="en-US" sz="2400"/>
              <a:t>e = 'cool‘</a:t>
            </a:r>
          </a:p>
          <a:p>
            <a:endParaRPr lang="en-US" altLang="en-US" sz="2400"/>
          </a:p>
          <a:p>
            <a:r>
              <a:rPr lang="en-IN" altLang="en-US" sz="2400"/>
              <a:t>What will be the returned data type and the exact result of this operation?</a:t>
            </a:r>
          </a:p>
          <a:p>
            <a:r>
              <a:rPr lang="en-IN" altLang="en-US" sz="2400"/>
              <a:t/>
            </a:r>
            <a:br>
              <a:rPr lang="en-IN" altLang="en-US" sz="2400"/>
            </a:br>
            <a:r>
              <a:rPr lang="en-IN" altLang="en-US" sz="2400"/>
              <a:t>a == e or d and c &gt; 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1 - Answer</a:t>
            </a:r>
            <a:endParaRPr lang="en-IN" dirty="0" smtClean="0"/>
          </a:p>
        </p:txBody>
      </p:sp>
      <p:sp>
        <p:nvSpPr>
          <p:cNvPr id="11267" name="TextBox 3"/>
          <p:cNvSpPr txBox="1">
            <a:spLocks noChangeArrowheads="1"/>
          </p:cNvSpPr>
          <p:nvPr/>
        </p:nvSpPr>
        <p:spPr bwMode="auto">
          <a:xfrm>
            <a:off x="468313" y="981075"/>
            <a:ext cx="8207375"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The answer is: it’s gonna be a </a:t>
            </a:r>
            <a:r>
              <a:rPr lang="en-IN" altLang="en-US" sz="2400" b="1"/>
              <a:t>Boolean</a:t>
            </a:r>
            <a:r>
              <a:rPr lang="en-IN" altLang="en-US" sz="2400"/>
              <a:t> and it will be </a:t>
            </a:r>
            <a:r>
              <a:rPr lang="en-IN" altLang="en-US" sz="2400" b="1"/>
              <a:t>True</a:t>
            </a:r>
            <a:r>
              <a:rPr lang="en-IN" altLang="en-US" sz="2400"/>
              <a:t>.</a:t>
            </a:r>
          </a:p>
          <a:p>
            <a:r>
              <a:rPr lang="en-IN" altLang="en-US" sz="2400"/>
              <a:t/>
            </a:r>
            <a:br>
              <a:rPr lang="en-IN" altLang="en-US" sz="2400"/>
            </a:br>
            <a:r>
              <a:rPr lang="en-IN" altLang="en-US" sz="2400"/>
              <a:t>Why? Because:</a:t>
            </a:r>
          </a:p>
          <a:p>
            <a:endParaRPr lang="en-IN" altLang="en-US" sz="2400"/>
          </a:p>
          <a:p>
            <a:r>
              <a:rPr lang="en-IN" altLang="en-US" sz="2400"/>
              <a:t>a == e is False – as 1 is not equal to ‘cool’</a:t>
            </a:r>
          </a:p>
          <a:p>
            <a:endParaRPr lang="en-IN" altLang="en-US" sz="2400"/>
          </a:p>
          <a:p>
            <a:r>
              <a:rPr lang="en-IN" altLang="en-US" sz="2400"/>
              <a:t>d is True by definition</a:t>
            </a:r>
          </a:p>
          <a:p>
            <a:endParaRPr lang="en-IN" altLang="en-US" sz="2400"/>
          </a:p>
          <a:p>
            <a:r>
              <a:rPr lang="en-IN" altLang="en-US" sz="2400"/>
              <a:t>c &gt; b is True, because 3 is greater than 2</a:t>
            </a:r>
          </a:p>
          <a:p>
            <a:endParaRPr lang="en-IN" altLang="en-US" sz="2400"/>
          </a:p>
          <a:p>
            <a:r>
              <a:rPr lang="en-IN" altLang="en-US" sz="2400"/>
              <a:t>So a == e or d and c&gt;b translated is: </a:t>
            </a:r>
          </a:p>
          <a:p>
            <a:r>
              <a:rPr lang="en-IN" altLang="en-US" sz="2400"/>
              <a:t>	False or True and True, which is True.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2</a:t>
            </a:r>
            <a:endParaRPr lang="en-IN" dirty="0" smtClean="0"/>
          </a:p>
        </p:txBody>
      </p:sp>
      <p:sp>
        <p:nvSpPr>
          <p:cNvPr id="12291" name="TextBox 3"/>
          <p:cNvSpPr txBox="1">
            <a:spLocks noChangeArrowheads="1"/>
          </p:cNvSpPr>
          <p:nvPr/>
        </p:nvSpPr>
        <p:spPr bwMode="auto">
          <a:xfrm>
            <a:off x="468313" y="981075"/>
            <a:ext cx="8207375"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 1</a:t>
            </a:r>
            <a:br>
              <a:rPr lang="en-IN" altLang="en-US" sz="2400"/>
            </a:br>
            <a:r>
              <a:rPr lang="en-IN" altLang="en-US" sz="2400"/>
              <a:t>b = 2</a:t>
            </a:r>
            <a:br>
              <a:rPr lang="en-IN" altLang="en-US" sz="2400"/>
            </a:br>
            <a:r>
              <a:rPr lang="en-IN" altLang="en-US" sz="2400"/>
              <a:t>c = 3</a:t>
            </a:r>
            <a:br>
              <a:rPr lang="en-IN" altLang="en-US" sz="2400"/>
            </a:br>
            <a:r>
              <a:rPr lang="en-IN" altLang="en-US" sz="2400"/>
              <a:t>d = True</a:t>
            </a:r>
            <a:br>
              <a:rPr lang="en-IN" altLang="en-US" sz="2400"/>
            </a:br>
            <a:r>
              <a:rPr lang="en-IN" altLang="en-US" sz="2400"/>
              <a:t>e = 'cool‘</a:t>
            </a:r>
          </a:p>
          <a:p>
            <a:endParaRPr lang="en-US" altLang="en-US" sz="2400"/>
          </a:p>
          <a:p>
            <a:r>
              <a:rPr lang="en-IN" altLang="en-US" sz="2400"/>
              <a:t>What will be the returned data type and the exact result of this operation?</a:t>
            </a:r>
          </a:p>
          <a:p>
            <a:r>
              <a:rPr lang="en-IN" altLang="en-US" sz="2400"/>
              <a:t/>
            </a:r>
            <a:br>
              <a:rPr lang="en-IN" altLang="en-US" sz="2400"/>
            </a:br>
            <a:r>
              <a:rPr lang="en-IN" altLang="en-US" sz="2400"/>
              <a:t>not a == e or d and c &gt; 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2 - Answer</a:t>
            </a:r>
            <a:endParaRPr lang="en-IN" dirty="0" smtClean="0"/>
          </a:p>
        </p:txBody>
      </p:sp>
      <p:sp>
        <p:nvSpPr>
          <p:cNvPr id="13315"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Here’s the solution: </a:t>
            </a:r>
            <a:r>
              <a:rPr lang="en-IN" altLang="en-US" sz="2400" b="1"/>
              <a:t>True</a:t>
            </a:r>
            <a:r>
              <a:rPr lang="en-IN" altLang="en-US" sz="2400"/>
              <a:t>. Why?</a:t>
            </a:r>
            <a:br>
              <a:rPr lang="en-IN" altLang="en-US" sz="2400"/>
            </a:br>
            <a:endParaRPr lang="en-IN" altLang="en-US" sz="2400"/>
          </a:p>
          <a:p>
            <a:r>
              <a:rPr lang="en-IN" altLang="en-US" sz="2400"/>
              <a:t>Let’s see! Using the previous exercise’s logic, this is what we have: </a:t>
            </a:r>
            <a:r>
              <a:rPr lang="en-IN" altLang="en-US" sz="2400" b="1"/>
              <a:t>not False or True and not True</a:t>
            </a:r>
          </a:p>
          <a:p>
            <a:endParaRPr lang="en-IN" altLang="en-US" sz="2400"/>
          </a:p>
          <a:p>
            <a:r>
              <a:rPr lang="en-IN" altLang="en-US" sz="2400"/>
              <a:t>As we have discussed, the first logical operator evaluated is the </a:t>
            </a:r>
            <a:r>
              <a:rPr lang="en-IN" altLang="en-US" sz="2400" b="1"/>
              <a:t>not</a:t>
            </a:r>
            <a:r>
              <a:rPr lang="en-IN" altLang="en-US" sz="2400"/>
              <a:t>.  After firing all the nots, this is what we have:</a:t>
            </a:r>
            <a:br>
              <a:rPr lang="en-IN" altLang="en-US" sz="2400"/>
            </a:br>
            <a:r>
              <a:rPr lang="en-IN" altLang="en-US" sz="2400"/>
              <a:t>True or True and False</a:t>
            </a:r>
          </a:p>
          <a:p>
            <a:endParaRPr lang="en-IN" altLang="en-US" sz="2400"/>
          </a:p>
          <a:p>
            <a:r>
              <a:rPr lang="en-IN" altLang="en-US" sz="2400"/>
              <a:t>The second step is to evaluate the </a:t>
            </a:r>
            <a:r>
              <a:rPr lang="en-IN" altLang="en-US" sz="2400" b="1"/>
              <a:t>and</a:t>
            </a:r>
            <a:r>
              <a:rPr lang="en-IN" altLang="en-US" sz="2400"/>
              <a:t> operator. Translated it’s:</a:t>
            </a:r>
            <a:br>
              <a:rPr lang="en-IN" altLang="en-US" sz="2400"/>
            </a:br>
            <a:r>
              <a:rPr lang="en-IN" altLang="en-US" sz="2400"/>
              <a:t>True or (True and False), which leads to True or False.</a:t>
            </a:r>
          </a:p>
          <a:p>
            <a:endParaRPr lang="en-IN" altLang="en-US" sz="2400"/>
          </a:p>
          <a:p>
            <a:r>
              <a:rPr lang="en-IN" altLang="en-US" sz="2400"/>
              <a:t>And the last step is the </a:t>
            </a:r>
            <a:r>
              <a:rPr lang="en-IN" altLang="en-US" sz="2400" b="1"/>
              <a:t>or</a:t>
            </a:r>
            <a:r>
              <a:rPr lang="en-IN" altLang="en-US" sz="2400"/>
              <a:t>:</a:t>
            </a:r>
            <a:br>
              <a:rPr lang="en-IN" altLang="en-US" sz="2400"/>
            </a:br>
            <a:r>
              <a:rPr lang="en-IN" altLang="en-US" sz="2400"/>
              <a:t>True or False –» True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4339" name="TextBox 3"/>
          <p:cNvSpPr txBox="1">
            <a:spLocks noChangeArrowheads="1"/>
          </p:cNvSpPr>
          <p:nvPr/>
        </p:nvSpPr>
        <p:spPr bwMode="auto">
          <a:xfrm>
            <a:off x="468313" y="5300663"/>
            <a:ext cx="8207375"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Imagine – I have a book the desk and I want to store this info in Python</a:t>
            </a:r>
          </a:p>
        </p:txBody>
      </p:sp>
      <p:pic>
        <p:nvPicPr>
          <p:cNvPr id="14340"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19250" y="1341438"/>
            <a:ext cx="5772150" cy="343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1" name="Rectangle 5"/>
          <p:cNvSpPr>
            <a:spLocks noChangeArrowheads="1"/>
          </p:cNvSpPr>
          <p:nvPr/>
        </p:nvSpPr>
        <p:spPr bwMode="auto">
          <a:xfrm>
            <a:off x="971550" y="6165850"/>
            <a:ext cx="55800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my_book = "Practical Statistics for Data Scientists"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5363" name="TextBox 3"/>
          <p:cNvSpPr txBox="1">
            <a:spLocks noChangeArrowheads="1"/>
          </p:cNvSpPr>
          <p:nvPr/>
        </p:nvSpPr>
        <p:spPr bwMode="auto">
          <a:xfrm>
            <a:off x="468313" y="981075"/>
            <a:ext cx="8207375" cy="501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But, later while cleaning my shelf, I found two more books:</a:t>
            </a:r>
          </a:p>
          <a:p>
            <a:r>
              <a:rPr lang="en-US" altLang="en-US" sz="2400"/>
              <a:t>Chetan Bhagat’s </a:t>
            </a:r>
            <a:r>
              <a:rPr lang="en-US" altLang="en-US" sz="2400" i="1"/>
              <a:t>Two States </a:t>
            </a:r>
            <a:r>
              <a:rPr lang="en-US" altLang="en-US" sz="2400"/>
              <a:t>and Amish’s </a:t>
            </a:r>
            <a:r>
              <a:rPr lang="en-US" altLang="en-US" sz="2400" i="1"/>
              <a:t>The Immortals of Meluha.</a:t>
            </a:r>
          </a:p>
          <a:p>
            <a:endParaRPr lang="en-US" altLang="en-US" sz="2400" i="1"/>
          </a:p>
          <a:p>
            <a:r>
              <a:rPr lang="en-US" altLang="en-US" sz="2400"/>
              <a:t>We will write 2 new variables:</a:t>
            </a:r>
          </a:p>
          <a:p>
            <a:r>
              <a:rPr lang="en-US" altLang="en-US" sz="2400"/>
              <a:t>my_book2 = ‘Two States’</a:t>
            </a:r>
          </a:p>
          <a:p>
            <a:r>
              <a:rPr lang="en-US" altLang="en-US" sz="2400"/>
              <a:t>my_book3 = ‘</a:t>
            </a:r>
            <a:r>
              <a:rPr lang="en-US" altLang="en-US" sz="2400" i="1"/>
              <a:t>The Immortals of Meluha</a:t>
            </a:r>
            <a:r>
              <a:rPr lang="en-US" altLang="en-US" sz="2400"/>
              <a:t>’</a:t>
            </a:r>
          </a:p>
          <a:p>
            <a:endParaRPr lang="en-US" altLang="en-US" sz="2400"/>
          </a:p>
          <a:p>
            <a:r>
              <a:rPr lang="en-US" altLang="en-US" sz="2400"/>
              <a:t>But, wait I just found trunk containing thousand of books.</a:t>
            </a:r>
          </a:p>
          <a:p>
            <a:endParaRPr lang="en-US" altLang="en-US" sz="2400"/>
          </a:p>
          <a:p>
            <a:r>
              <a:rPr lang="en-US" altLang="en-US" sz="2400"/>
              <a:t>So many variables should I create to store the name of the book.</a:t>
            </a:r>
          </a:p>
          <a:p>
            <a:pPr algn="ctr"/>
            <a:r>
              <a:rPr lang="en-US" altLang="en-US" sz="3200"/>
              <a:t>?</a:t>
            </a:r>
          </a:p>
          <a:p>
            <a:endParaRPr lang="en-IN" altLang="en-US" sz="2400" i="1"/>
          </a:p>
        </p:txBody>
      </p:sp>
      <p:pic>
        <p:nvPicPr>
          <p:cNvPr id="15364"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29500" y="2997200"/>
            <a:ext cx="1714500" cy="15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6387" name="TextBox 3"/>
          <p:cNvSpPr txBox="1">
            <a:spLocks noChangeArrowheads="1"/>
          </p:cNvSpPr>
          <p:nvPr/>
        </p:nvSpPr>
        <p:spPr bwMode="auto">
          <a:xfrm>
            <a:off x="468313" y="981075"/>
            <a:ext cx="8207375" cy="563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In Python, to store similar kind of relevant information in one object – instead of several small variables.  We have Data Structures. There are three major </a:t>
            </a:r>
            <a:r>
              <a:rPr lang="en-IN" altLang="en-US" sz="2400" b="1"/>
              <a:t>Python data structures</a:t>
            </a:r>
            <a:r>
              <a:rPr lang="en-IN" altLang="en-US" sz="2400"/>
              <a:t>:</a:t>
            </a:r>
          </a:p>
          <a:p>
            <a:pPr>
              <a:buFont typeface="Arial" panose="020B0604020202020204" pitchFamily="34" charset="0"/>
              <a:buChar char="•"/>
            </a:pPr>
            <a:r>
              <a:rPr lang="en-IN" altLang="en-US" sz="2400">
                <a:solidFill>
                  <a:srgbClr val="00B0F0"/>
                </a:solidFill>
              </a:rPr>
              <a:t>Lists</a:t>
            </a:r>
            <a:r>
              <a:rPr lang="en-IN" altLang="en-US" sz="2400"/>
              <a:t>.</a:t>
            </a:r>
            <a:br>
              <a:rPr lang="en-IN" altLang="en-US" sz="2400"/>
            </a:br>
            <a:r>
              <a:rPr lang="en-IN" altLang="en-US" sz="2400"/>
              <a:t>book_list = [</a:t>
            </a:r>
            <a:r>
              <a:rPr lang="en-US" altLang="en-US" sz="2400"/>
              <a:t>‘Two States’, ‘</a:t>
            </a:r>
            <a:r>
              <a:rPr lang="en-US" altLang="en-US" sz="2400" i="1"/>
              <a:t>The Immortals of Meluha</a:t>
            </a:r>
            <a:r>
              <a:rPr lang="en-US" altLang="en-US" sz="2400"/>
              <a:t>’</a:t>
            </a:r>
            <a:r>
              <a:rPr lang="en-IN" altLang="en-US" sz="2400"/>
              <a:t>, 'Practical Statistics for Data Scientists']</a:t>
            </a:r>
          </a:p>
          <a:p>
            <a:pPr>
              <a:buFont typeface="Arial" panose="020B0604020202020204" pitchFamily="34" charset="0"/>
              <a:buChar char="•"/>
            </a:pPr>
            <a:r>
              <a:rPr lang="en-IN" altLang="en-US" sz="2400">
                <a:solidFill>
                  <a:srgbClr val="00B0F0"/>
                </a:solidFill>
              </a:rPr>
              <a:t>Tuples</a:t>
            </a:r>
            <a:r>
              <a:rPr lang="en-IN" altLang="en-US" sz="2400"/>
              <a:t>.</a:t>
            </a:r>
            <a:br>
              <a:rPr lang="en-IN" altLang="en-US" sz="2400"/>
            </a:br>
            <a:r>
              <a:rPr lang="en-IN" altLang="en-US" sz="2400"/>
              <a:t>book_tuple = (</a:t>
            </a:r>
            <a:r>
              <a:rPr lang="en-US" altLang="en-US" sz="2400"/>
              <a:t>‘Two States’, ‘</a:t>
            </a:r>
            <a:r>
              <a:rPr lang="en-US" altLang="en-US" sz="2400" i="1"/>
              <a:t>The Immortals of Meluha</a:t>
            </a:r>
            <a:r>
              <a:rPr lang="en-US" altLang="en-US" sz="2400"/>
              <a:t>’</a:t>
            </a:r>
            <a:r>
              <a:rPr lang="en-IN" altLang="en-US" sz="2400"/>
              <a:t>, 'Practical Statistics for Data Scientists')</a:t>
            </a:r>
          </a:p>
          <a:p>
            <a:pPr>
              <a:buFont typeface="Arial" panose="020B0604020202020204" pitchFamily="34" charset="0"/>
              <a:buChar char="•"/>
            </a:pPr>
            <a:r>
              <a:rPr lang="en-IN" altLang="en-US" sz="2400">
                <a:solidFill>
                  <a:srgbClr val="00B0F0"/>
                </a:solidFill>
              </a:rPr>
              <a:t>Dictionaries</a:t>
            </a:r>
            <a:r>
              <a:rPr lang="en-IN" altLang="en-US" sz="2400"/>
              <a:t/>
            </a:r>
            <a:br>
              <a:rPr lang="en-IN" altLang="en-US" sz="2400"/>
            </a:br>
            <a:r>
              <a:rPr lang="en-IN" altLang="en-US" sz="2400"/>
              <a:t>book_dictionary = {‘Chetan Bhagat': '</a:t>
            </a:r>
            <a:r>
              <a:rPr lang="en-US" altLang="en-US" sz="2400"/>
              <a:t> Two States </a:t>
            </a:r>
            <a:r>
              <a:rPr lang="en-IN" altLang="en-US" sz="2400"/>
              <a:t>', ‘Amish': '</a:t>
            </a:r>
            <a:r>
              <a:rPr lang="en-US" altLang="en-US" sz="2400" i="1"/>
              <a:t> The Immortals of Meluha </a:t>
            </a:r>
            <a:r>
              <a:rPr lang="en-IN" altLang="en-US" sz="2400"/>
              <a:t>', 'A. &amp; P. Bruce': 'Practical Statistics for Data Scientists'}</a:t>
            </a:r>
          </a:p>
          <a:p>
            <a:r>
              <a:rPr lang="en-IN" altLang="en-US" sz="2400"/>
              <a:t>All three are good for different things and you have to use them slightly differently…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17411"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a:t>
            </a:r>
            <a:r>
              <a:rPr lang="en-IN" altLang="en-US" sz="2400" b="1"/>
              <a:t> list</a:t>
            </a:r>
            <a:r>
              <a:rPr lang="en-IN" altLang="en-US" sz="2400"/>
              <a:t> is a sequence of values. Basically, it’s data put into brackets and separated by commas. </a:t>
            </a:r>
          </a:p>
          <a:p>
            <a:endParaRPr lang="en-IN" altLang="en-US" sz="2400"/>
          </a:p>
          <a:p>
            <a:r>
              <a:rPr lang="en-IN" altLang="en-US" sz="2400"/>
              <a:t>An easy example – a list of integers:</a:t>
            </a:r>
          </a:p>
          <a:p>
            <a:r>
              <a:rPr lang="en-IN" altLang="en-US" sz="2400"/>
              <a:t>[3, 4, 1, 4, 5, 2, 7]</a:t>
            </a:r>
          </a:p>
          <a:p>
            <a:endParaRPr lang="en-US" altLang="en-US" sz="2400"/>
          </a:p>
          <a:p>
            <a:r>
              <a:rPr lang="en-IN" altLang="en-US" sz="2400"/>
              <a:t>A list is an object – and generally speaking it’s treated like any other data type (e.g. integers, strings, booleans, etc.). </a:t>
            </a:r>
          </a:p>
          <a:p>
            <a:endParaRPr lang="en-IN" altLang="en-US" sz="2400"/>
          </a:p>
          <a:p>
            <a:r>
              <a:rPr lang="en-IN" altLang="en-US" sz="2400"/>
              <a:t>This means that you can assign your list to a variable, so you can store and make it easier to access:</a:t>
            </a:r>
          </a:p>
          <a:p>
            <a:r>
              <a:rPr lang="en-IN" altLang="en-US" sz="2400"/>
              <a:t>my_first_list = [3, 4, 1, 4, 5, 2, 7]</a:t>
            </a:r>
            <a:br>
              <a:rPr lang="en-IN" altLang="en-US" sz="2400"/>
            </a:br>
            <a:r>
              <a:rPr lang="en-IN" altLang="en-US" sz="2400"/>
              <a:t>my_first_list</a:t>
            </a:r>
          </a:p>
          <a:p>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18435"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dirty="0"/>
              <a:t>A list can hold every other type of data, not just integers – strings, Booleans, even other lists.</a:t>
            </a:r>
          </a:p>
          <a:p>
            <a:endParaRPr lang="en-US" altLang="en-US" sz="2400" dirty="0"/>
          </a:p>
          <a:p>
            <a:r>
              <a:rPr lang="en-US" altLang="en-US" sz="2400" dirty="0"/>
              <a:t>e.g. list1 = [‘name’, 9, 1.1, True, 2017]</a:t>
            </a:r>
          </a:p>
          <a:p>
            <a:endParaRPr lang="en-US" altLang="en-US" sz="2400" dirty="0"/>
          </a:p>
          <a:p>
            <a:r>
              <a:rPr lang="en-US" altLang="en-US" sz="2400" dirty="0"/>
              <a:t>It can also store list  i.e. list in a list.</a:t>
            </a:r>
          </a:p>
          <a:p>
            <a:endParaRPr lang="en-US" altLang="en-US" sz="2400" dirty="0"/>
          </a:p>
          <a:p>
            <a:r>
              <a:rPr lang="en-US" altLang="en-US" sz="2400" dirty="0"/>
              <a:t>List2 = [‘king’, ‘queen’]</a:t>
            </a:r>
          </a:p>
          <a:p>
            <a:r>
              <a:rPr lang="en-US" altLang="en-US" sz="2400" dirty="0"/>
              <a:t>List1 = [‘name’, 9, 1.1, True, 2017, [‘king’, ‘queen’]] </a:t>
            </a:r>
          </a:p>
          <a:p>
            <a:r>
              <a:rPr lang="en-US" altLang="en-US" sz="2400" dirty="0"/>
              <a:t>This is known as nested list.</a:t>
            </a:r>
          </a:p>
          <a:p>
            <a:endParaRPr lang="en-US" altLang="en-US" sz="2400" dirty="0"/>
          </a:p>
          <a:p>
            <a:r>
              <a:rPr lang="en-US" altLang="en-US" sz="2400" dirty="0"/>
              <a:t>Usage ::  creating a matrix:</a:t>
            </a:r>
          </a:p>
          <a:p>
            <a:r>
              <a:rPr lang="fr-FR" altLang="en-US" sz="2400" dirty="0" err="1"/>
              <a:t>sample_matrix</a:t>
            </a:r>
            <a:r>
              <a:rPr lang="fr-FR" altLang="en-US" sz="2400" dirty="0"/>
              <a:t> = [[1, 4, 9], [1, 8, 27], [1, 16, 81]]</a:t>
            </a:r>
            <a:endParaRPr lang="en-IN" altLang="en-US" sz="2400" dirty="0"/>
          </a:p>
          <a:p>
            <a:endParaRPr lang="fr-FR"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Basic Concept of Python</a:t>
            </a:r>
            <a:endParaRPr lang="en-IN" dirty="0" smtClean="0"/>
          </a:p>
        </p:txBody>
      </p:sp>
      <p:sp>
        <p:nvSpPr>
          <p:cNvPr id="4099" name="TextBox 3"/>
          <p:cNvSpPr txBox="1">
            <a:spLocks noChangeArrowheads="1"/>
          </p:cNvSpPr>
          <p:nvPr/>
        </p:nvSpPr>
        <p:spPr bwMode="auto">
          <a:xfrm>
            <a:off x="468313" y="981075"/>
            <a:ext cx="8207375" cy="3046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The six base concepts will be:</a:t>
            </a:r>
          </a:p>
          <a:p>
            <a:endParaRPr lang="en-IN" altLang="en-US" sz="2400"/>
          </a:p>
          <a:p>
            <a:pPr lvl="1">
              <a:buFont typeface="Calibri" panose="020F0502020204030204" pitchFamily="34" charset="0"/>
              <a:buAutoNum type="arabicPeriod"/>
            </a:pPr>
            <a:r>
              <a:rPr lang="en-IN" altLang="en-US" sz="2400"/>
              <a:t>Variables and data types</a:t>
            </a:r>
          </a:p>
          <a:p>
            <a:pPr lvl="1">
              <a:buFont typeface="Calibri" panose="020F0502020204030204" pitchFamily="34" charset="0"/>
              <a:buAutoNum type="arabicPeriod"/>
            </a:pPr>
            <a:r>
              <a:rPr lang="en-IN" altLang="en-US" sz="2400"/>
              <a:t>Data Structures in Python</a:t>
            </a:r>
          </a:p>
          <a:p>
            <a:pPr lvl="1">
              <a:buFont typeface="Calibri" panose="020F0502020204030204" pitchFamily="34" charset="0"/>
              <a:buAutoNum type="arabicPeriod"/>
            </a:pPr>
            <a:r>
              <a:rPr lang="en-IN" altLang="en-US" sz="2400"/>
              <a:t>Functions and methods</a:t>
            </a:r>
          </a:p>
          <a:p>
            <a:pPr lvl="1">
              <a:buFont typeface="Calibri" panose="020F0502020204030204" pitchFamily="34" charset="0"/>
              <a:buAutoNum type="arabicPeriod"/>
            </a:pPr>
            <a:r>
              <a:rPr lang="en-IN" altLang="en-US" sz="2400"/>
              <a:t>If statements</a:t>
            </a:r>
          </a:p>
          <a:p>
            <a:pPr lvl="1">
              <a:buFont typeface="Calibri" panose="020F0502020204030204" pitchFamily="34" charset="0"/>
              <a:buAutoNum type="arabicPeriod"/>
            </a:pPr>
            <a:r>
              <a:rPr lang="en-IN" altLang="en-US" sz="2400"/>
              <a:t>Loops</a:t>
            </a:r>
          </a:p>
          <a:p>
            <a:pPr lvl="1">
              <a:buFont typeface="Calibri" panose="020F0502020204030204" pitchFamily="34" charset="0"/>
              <a:buAutoNum type="arabicPeriod"/>
            </a:pPr>
            <a:r>
              <a:rPr lang="en-IN" altLang="en-US" sz="2400"/>
              <a:t>Python syntax essentials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4" name="TextBox 3"/>
          <p:cNvSpPr txBox="1"/>
          <p:nvPr/>
        </p:nvSpPr>
        <p:spPr>
          <a:xfrm>
            <a:off x="468313" y="981075"/>
            <a:ext cx="8207375" cy="5816977"/>
          </a:xfrm>
          <a:prstGeom prst="rect">
            <a:avLst/>
          </a:prstGeom>
          <a:noFill/>
        </p:spPr>
        <p:txBody>
          <a:bodyPr>
            <a:spAutoFit/>
          </a:bodyPr>
          <a:lstStyle/>
          <a:p>
            <a:pPr fontAlgn="auto">
              <a:spcBef>
                <a:spcPts val="0"/>
              </a:spcBef>
              <a:spcAft>
                <a:spcPts val="0"/>
              </a:spcAft>
              <a:defRPr/>
            </a:pPr>
            <a:r>
              <a:rPr lang="en-IN" b="1" dirty="0">
                <a:latin typeface="+mn-lt"/>
                <a:cs typeface="+mn-cs"/>
              </a:rPr>
              <a:t>How to access a specific element of a Python list?</a:t>
            </a:r>
          </a:p>
          <a:p>
            <a:pPr marL="457200" indent="-457200" fontAlgn="auto">
              <a:spcBef>
                <a:spcPts val="0"/>
              </a:spcBef>
              <a:spcAft>
                <a:spcPts val="0"/>
              </a:spcAft>
              <a:buFontTx/>
              <a:buAutoNum type="arabicPeriod"/>
              <a:defRPr/>
            </a:pPr>
            <a:r>
              <a:rPr lang="en-US" dirty="0" smtClean="0">
                <a:latin typeface="+mn-lt"/>
                <a:cs typeface="+mn-cs"/>
              </a:rPr>
              <a:t>By </a:t>
            </a:r>
            <a:r>
              <a:rPr lang="en-US" dirty="0">
                <a:latin typeface="+mn-lt"/>
                <a:cs typeface="+mn-cs"/>
              </a:rPr>
              <a:t>name</a:t>
            </a:r>
          </a:p>
          <a:p>
            <a:pPr lvl="2" indent="-457200">
              <a:defRPr/>
            </a:pPr>
            <a:r>
              <a:rPr lang="en-US" sz="1600" i="1" dirty="0" err="1"/>
              <a:t>List_name</a:t>
            </a:r>
            <a:endParaRPr lang="en-US" sz="1600" i="1" dirty="0"/>
          </a:p>
          <a:p>
            <a:pPr marL="457200" indent="-457200" fontAlgn="auto">
              <a:spcBef>
                <a:spcPts val="0"/>
              </a:spcBef>
              <a:spcAft>
                <a:spcPts val="0"/>
              </a:spcAft>
              <a:buFontTx/>
              <a:buAutoNum type="arabicPeriod"/>
              <a:defRPr/>
            </a:pPr>
            <a:r>
              <a:rPr lang="en-US" dirty="0">
                <a:latin typeface="+mn-lt"/>
                <a:cs typeface="+mn-cs"/>
              </a:rPr>
              <a:t>By index</a:t>
            </a:r>
          </a:p>
          <a:p>
            <a:pPr lvl="2" indent="-457200" fontAlgn="auto">
              <a:spcBef>
                <a:spcPts val="0"/>
              </a:spcBef>
              <a:spcAft>
                <a:spcPts val="0"/>
              </a:spcAft>
              <a:defRPr/>
            </a:pPr>
            <a:r>
              <a:rPr lang="en-US" sz="1600" i="1" dirty="0" err="1"/>
              <a:t>List_name</a:t>
            </a:r>
            <a:r>
              <a:rPr lang="en-US" sz="1600" i="1" dirty="0"/>
              <a:t>[1]</a:t>
            </a:r>
          </a:p>
          <a:p>
            <a:pPr marL="914400" lvl="1" indent="-457200" fontAlgn="auto">
              <a:spcBef>
                <a:spcPts val="0"/>
              </a:spcBef>
              <a:spcAft>
                <a:spcPts val="0"/>
              </a:spcAft>
              <a:defRPr/>
            </a:pPr>
            <a:r>
              <a:rPr lang="en-US" dirty="0" smtClean="0">
                <a:latin typeface="+mn-lt"/>
                <a:cs typeface="+mn-cs"/>
              </a:rPr>
              <a:t>We can access multiple element of the list by using index.</a:t>
            </a:r>
          </a:p>
          <a:p>
            <a:pPr lvl="2" indent="-457200">
              <a:defRPr/>
            </a:pPr>
            <a:r>
              <a:rPr lang="en-US" sz="1600" i="1" dirty="0" err="1" smtClean="0"/>
              <a:t>List_name</a:t>
            </a:r>
            <a:r>
              <a:rPr lang="en-US" sz="1600" i="1" dirty="0" smtClean="0"/>
              <a:t>[2:5</a:t>
            </a:r>
            <a:r>
              <a:rPr lang="en-US" sz="1600" i="1" dirty="0"/>
              <a:t>]</a:t>
            </a:r>
          </a:p>
          <a:p>
            <a:pPr marL="457200" indent="-457200" fontAlgn="auto">
              <a:spcBef>
                <a:spcPts val="0"/>
              </a:spcBef>
              <a:spcAft>
                <a:spcPts val="0"/>
              </a:spcAft>
              <a:defRPr/>
            </a:pPr>
            <a:endParaRPr lang="en-IN" dirty="0" smtClean="0">
              <a:latin typeface="+mn-lt"/>
              <a:cs typeface="+mn-cs"/>
            </a:endParaRPr>
          </a:p>
          <a:p>
            <a:pPr marL="457200" indent="-457200" fontAlgn="auto">
              <a:spcBef>
                <a:spcPts val="0"/>
              </a:spcBef>
              <a:spcAft>
                <a:spcPts val="0"/>
              </a:spcAft>
              <a:defRPr/>
            </a:pPr>
            <a:r>
              <a:rPr lang="en-US" b="1" dirty="0"/>
              <a:t>Negative </a:t>
            </a:r>
            <a:r>
              <a:rPr lang="en-US" b="1" dirty="0" smtClean="0"/>
              <a:t>Indexing</a:t>
            </a:r>
            <a:r>
              <a:rPr lang="en-US" dirty="0" smtClean="0"/>
              <a:t> : Negative </a:t>
            </a:r>
            <a:r>
              <a:rPr lang="en-US" dirty="0"/>
              <a:t>indexing means beginning from the end, -1 refers to the last item, -2 refers to the second last item etc</a:t>
            </a:r>
            <a:r>
              <a:rPr lang="en-US" dirty="0" smtClean="0"/>
              <a:t>.</a:t>
            </a:r>
          </a:p>
          <a:p>
            <a:pPr marL="457200" indent="-457200" fontAlgn="auto">
              <a:spcBef>
                <a:spcPts val="0"/>
              </a:spcBef>
              <a:spcAft>
                <a:spcPts val="0"/>
              </a:spcAft>
              <a:defRPr/>
            </a:pPr>
            <a:r>
              <a:rPr lang="en-US" dirty="0" smtClean="0"/>
              <a:t>	</a:t>
            </a:r>
            <a:r>
              <a:rPr lang="en-US" sz="1600" i="1" dirty="0" smtClean="0"/>
              <a:t>list</a:t>
            </a:r>
            <a:r>
              <a:rPr lang="en-US" sz="1600" i="1" dirty="0"/>
              <a:t>[-1]</a:t>
            </a:r>
          </a:p>
          <a:p>
            <a:pPr marL="457200" indent="-457200">
              <a:defRPr/>
            </a:pPr>
            <a:r>
              <a:rPr lang="en-US" b="1" dirty="0"/>
              <a:t>Change Item </a:t>
            </a:r>
            <a:r>
              <a:rPr lang="en-US" b="1" dirty="0" smtClean="0"/>
              <a:t>Value</a:t>
            </a:r>
            <a:r>
              <a:rPr lang="en-IN" dirty="0" smtClean="0"/>
              <a:t> : </a:t>
            </a:r>
            <a:r>
              <a:rPr lang="en-US" dirty="0"/>
              <a:t>To change the value of a specific item, refer to the index </a:t>
            </a:r>
            <a:r>
              <a:rPr lang="en-US" dirty="0" smtClean="0"/>
              <a:t>number</a:t>
            </a:r>
          </a:p>
          <a:p>
            <a:pPr marL="457200" indent="-457200">
              <a:defRPr/>
            </a:pPr>
            <a:r>
              <a:rPr lang="en-US" b="1" dirty="0" smtClean="0"/>
              <a:t>Loop Through a List : </a:t>
            </a:r>
            <a:r>
              <a:rPr lang="en-US" dirty="0" smtClean="0"/>
              <a:t>using for loop </a:t>
            </a:r>
            <a:r>
              <a:rPr lang="en-US" b="1" dirty="0" smtClean="0"/>
              <a:t>&amp; Combination with If block</a:t>
            </a:r>
          </a:p>
          <a:p>
            <a:pPr marL="457200" indent="-457200">
              <a:defRPr/>
            </a:pPr>
            <a:r>
              <a:rPr lang="en-US" b="1" dirty="0"/>
              <a:t>List </a:t>
            </a:r>
            <a:r>
              <a:rPr lang="en-US" b="1" dirty="0" smtClean="0"/>
              <a:t>Length : </a:t>
            </a:r>
            <a:r>
              <a:rPr lang="en-US" dirty="0" smtClean="0"/>
              <a:t>To </a:t>
            </a:r>
            <a:r>
              <a:rPr lang="en-US" dirty="0"/>
              <a:t>determine how many items a list has, use the </a:t>
            </a:r>
            <a:r>
              <a:rPr lang="en-US" dirty="0" err="1"/>
              <a:t>len</a:t>
            </a:r>
            <a:r>
              <a:rPr lang="en-US" dirty="0"/>
              <a:t>() </a:t>
            </a:r>
            <a:r>
              <a:rPr lang="en-US" dirty="0" smtClean="0"/>
              <a:t>function</a:t>
            </a:r>
          </a:p>
          <a:p>
            <a:r>
              <a:rPr lang="en-US" b="1" dirty="0"/>
              <a:t>Add </a:t>
            </a:r>
            <a:r>
              <a:rPr lang="en-US" b="1" dirty="0" smtClean="0"/>
              <a:t>Items : </a:t>
            </a:r>
            <a:r>
              <a:rPr lang="en-US" dirty="0" smtClean="0"/>
              <a:t>To </a:t>
            </a:r>
            <a:r>
              <a:rPr lang="en-US" dirty="0"/>
              <a:t>add an item to the end of the list, use the append() </a:t>
            </a:r>
            <a:r>
              <a:rPr lang="en-US" dirty="0" smtClean="0"/>
              <a:t>method</a:t>
            </a:r>
          </a:p>
          <a:p>
            <a:r>
              <a:rPr lang="en-US" b="1" dirty="0"/>
              <a:t>Remove </a:t>
            </a:r>
            <a:r>
              <a:rPr lang="en-US" b="1" dirty="0" smtClean="0"/>
              <a:t>Item : </a:t>
            </a:r>
            <a:r>
              <a:rPr lang="en-US" dirty="0" smtClean="0"/>
              <a:t>using remove() method</a:t>
            </a:r>
            <a:r>
              <a:rPr lang="en-US" dirty="0"/>
              <a:t>, pop() </a:t>
            </a:r>
            <a:r>
              <a:rPr lang="en-US" dirty="0" smtClean="0"/>
              <a:t>method</a:t>
            </a:r>
            <a:r>
              <a:rPr lang="en-US" dirty="0"/>
              <a:t>, </a:t>
            </a:r>
            <a:r>
              <a:rPr lang="en-US" b="1" dirty="0"/>
              <a:t>del</a:t>
            </a:r>
            <a:r>
              <a:rPr lang="en-US" dirty="0"/>
              <a:t> </a:t>
            </a:r>
            <a:r>
              <a:rPr lang="en-US" dirty="0" smtClean="0"/>
              <a:t>keyword removes the complete list, clear() method removes the complete list</a:t>
            </a:r>
          </a:p>
          <a:p>
            <a:pPr marL="457200" indent="-457200">
              <a:defRPr/>
            </a:pPr>
            <a:r>
              <a:rPr lang="en-US" b="1" dirty="0"/>
              <a:t>Copy a </a:t>
            </a:r>
            <a:r>
              <a:rPr lang="en-US" b="1" dirty="0" smtClean="0"/>
              <a:t>List </a:t>
            </a:r>
            <a:r>
              <a:rPr lang="en-US" b="1" dirty="0"/>
              <a:t>:</a:t>
            </a:r>
            <a:r>
              <a:rPr lang="en-US" dirty="0"/>
              <a:t> built-in List method copy(), the list() </a:t>
            </a:r>
            <a:r>
              <a:rPr lang="en-US" dirty="0" smtClean="0"/>
              <a:t>method, </a:t>
            </a:r>
          </a:p>
          <a:p>
            <a:pPr marL="457200" indent="-457200">
              <a:defRPr/>
            </a:pPr>
            <a:r>
              <a:rPr lang="en-US" b="1" dirty="0"/>
              <a:t>Join Two </a:t>
            </a:r>
            <a:r>
              <a:rPr lang="en-US" b="1" dirty="0" smtClean="0"/>
              <a:t>Lists : </a:t>
            </a:r>
            <a:r>
              <a:rPr lang="en-US" dirty="0" smtClean="0"/>
              <a:t>using + operator, append() method, extend() method, using list() constructor</a:t>
            </a:r>
            <a:endParaRPr lang="en-US" b="1" dirty="0" smtClean="0"/>
          </a:p>
          <a:p>
            <a:pPr marL="457200" indent="-457200">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4893647"/>
          </a:xfrm>
          <a:prstGeom prst="rect">
            <a:avLst/>
          </a:prstGeom>
          <a:noFill/>
        </p:spPr>
        <p:txBody>
          <a:bodyPr>
            <a:spAutoFit/>
          </a:bodyPr>
          <a:lstStyle/>
          <a:p>
            <a:pPr fontAlgn="auto">
              <a:spcBef>
                <a:spcPts val="0"/>
              </a:spcBef>
              <a:spcAft>
                <a:spcPts val="0"/>
              </a:spcAft>
              <a:defRPr/>
            </a:pPr>
            <a:r>
              <a:rPr lang="en-IN" sz="2400" dirty="0">
                <a:latin typeface="+mn-lt"/>
                <a:cs typeface="+mn-cs"/>
              </a:rPr>
              <a:t>A Python </a:t>
            </a:r>
            <a:r>
              <a:rPr lang="en-IN" sz="2400" b="1" dirty="0">
                <a:latin typeface="+mn-lt"/>
                <a:cs typeface="+mn-cs"/>
              </a:rPr>
              <a:t>tuple</a:t>
            </a:r>
            <a:r>
              <a:rPr lang="en-IN" sz="2400" dirty="0">
                <a:latin typeface="+mn-lt"/>
                <a:cs typeface="+mn-cs"/>
              </a:rPr>
              <a:t> is almost the same as a Python </a:t>
            </a:r>
            <a:r>
              <a:rPr lang="en-IN" sz="2400" b="1" dirty="0">
                <a:latin typeface="+mn-lt"/>
                <a:cs typeface="+mn-cs"/>
              </a:rPr>
              <a:t>list</a:t>
            </a:r>
            <a:r>
              <a:rPr lang="en-IN" sz="2400" dirty="0">
                <a:latin typeface="+mn-lt"/>
                <a:cs typeface="+mn-cs"/>
              </a:rPr>
              <a:t>, with a few small differences.</a:t>
            </a:r>
          </a:p>
          <a:p>
            <a:pPr marL="457200" indent="-457200" fontAlgn="auto">
              <a:spcBef>
                <a:spcPts val="0"/>
              </a:spcBef>
              <a:spcAft>
                <a:spcPts val="0"/>
              </a:spcAft>
              <a:buFont typeface="+mj-lt"/>
              <a:buAutoNum type="arabicPeriod"/>
              <a:defRPr/>
            </a:pPr>
            <a:r>
              <a:rPr lang="en-IN" sz="2400" dirty="0">
                <a:latin typeface="+mn-lt"/>
                <a:cs typeface="+mn-cs"/>
              </a:rPr>
              <a:t>Syntax-wise: when you set up a tuple, you won’t use brackets, but parentheses.</a:t>
            </a:r>
          </a:p>
          <a:p>
            <a:pPr marL="457200" indent="-457200" fontAlgn="auto">
              <a:spcBef>
                <a:spcPts val="0"/>
              </a:spcBef>
              <a:spcAft>
                <a:spcPts val="0"/>
              </a:spcAft>
              <a:buFont typeface="+mj-lt"/>
              <a:buAutoNum type="arabicPeriod"/>
              <a:defRPr/>
            </a:pPr>
            <a:r>
              <a:rPr lang="en-IN" sz="2400" dirty="0">
                <a:latin typeface="+mn-lt"/>
                <a:cs typeface="+mn-cs"/>
              </a:rPr>
              <a:t>A Python list is </a:t>
            </a:r>
            <a:r>
              <a:rPr lang="en-IN" sz="2400" i="1" dirty="0">
                <a:latin typeface="+mn-lt"/>
                <a:cs typeface="+mn-cs"/>
              </a:rPr>
              <a:t>mutable</a:t>
            </a:r>
            <a:r>
              <a:rPr lang="en-IN" sz="2400" dirty="0">
                <a:latin typeface="+mn-lt"/>
                <a:cs typeface="+mn-cs"/>
              </a:rPr>
              <a:t> – so you can add, remove and change items in it. On the other hand, a Python tuple is </a:t>
            </a:r>
            <a:r>
              <a:rPr lang="en-IN" sz="2400" i="1" dirty="0">
                <a:latin typeface="+mn-lt"/>
                <a:cs typeface="+mn-cs"/>
              </a:rPr>
              <a:t>immutable</a:t>
            </a:r>
            <a:r>
              <a:rPr lang="en-IN" sz="2400" dirty="0">
                <a:latin typeface="+mn-lt"/>
                <a:cs typeface="+mn-cs"/>
              </a:rPr>
              <a:t>, so once it’s set up, it’s sort of “set in stone.” This strictness can be handy in some cases to make your code safer.</a:t>
            </a:r>
          </a:p>
          <a:p>
            <a:pPr marL="457200" indent="-457200" fontAlgn="auto">
              <a:spcBef>
                <a:spcPts val="0"/>
              </a:spcBef>
              <a:spcAft>
                <a:spcPts val="0"/>
              </a:spcAft>
              <a:buFont typeface="+mj-lt"/>
              <a:buAutoNum type="arabicPeriod"/>
              <a:defRPr/>
            </a:pPr>
            <a:r>
              <a:rPr lang="en-IN" sz="2400" dirty="0">
                <a:latin typeface="+mn-lt"/>
                <a:cs typeface="+mn-cs"/>
              </a:rPr>
              <a:t>Python tuples are slightly faster than Python lists with the same calculations</a:t>
            </a:r>
            <a:r>
              <a:rPr lang="en-IN" sz="2400" dirty="0" smtClean="0">
                <a:latin typeface="+mn-lt"/>
                <a:cs typeface="+mn-cs"/>
              </a:rPr>
              <a:t>.</a:t>
            </a:r>
          </a:p>
          <a:p>
            <a:pPr marL="342900" indent="-342900" fontAlgn="auto">
              <a:spcBef>
                <a:spcPts val="0"/>
              </a:spcBef>
              <a:spcAft>
                <a:spcPts val="0"/>
              </a:spcAft>
              <a:buFont typeface="Arial" panose="020B0604020202020204" pitchFamily="34" charset="0"/>
              <a:buChar char="•"/>
              <a:defRPr/>
            </a:pP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6093976"/>
          </a:xfrm>
          <a:prstGeom prst="rect">
            <a:avLst/>
          </a:prstGeom>
          <a:noFill/>
        </p:spPr>
        <p:txBody>
          <a:bodyPr>
            <a:spAutoFit/>
          </a:bodyPr>
          <a:lstStyle/>
          <a:p>
            <a:pPr lvl="1">
              <a:defRPr/>
            </a:pPr>
            <a:r>
              <a:rPr lang="en-US" sz="1600" i="1" dirty="0" err="1" smtClean="0"/>
              <a:t>tuple_item</a:t>
            </a:r>
            <a:r>
              <a:rPr lang="en-US" sz="1600" i="1" dirty="0" smtClean="0"/>
              <a:t> </a:t>
            </a:r>
            <a:r>
              <a:rPr lang="en-US" sz="1600" i="1" dirty="0"/>
              <a:t>= tuple(("apple", "banana", "cherry")) # note the double </a:t>
            </a:r>
            <a:r>
              <a:rPr lang="en-US" sz="1600" i="1" dirty="0" smtClean="0"/>
              <a:t>round-brackets</a:t>
            </a:r>
          </a:p>
          <a:p>
            <a:pPr fontAlgn="auto">
              <a:spcBef>
                <a:spcPts val="0"/>
              </a:spcBef>
              <a:spcAft>
                <a:spcPts val="0"/>
              </a:spcAft>
              <a:defRPr/>
            </a:pPr>
            <a:endParaRPr lang="en-US" dirty="0" smtClean="0">
              <a:latin typeface="+mn-lt"/>
              <a:cs typeface="+mn-cs"/>
            </a:endParaRPr>
          </a:p>
          <a:p>
            <a:pPr fontAlgn="auto">
              <a:spcBef>
                <a:spcPts val="0"/>
              </a:spcBef>
              <a:spcAft>
                <a:spcPts val="0"/>
              </a:spcAft>
              <a:defRPr/>
            </a:pPr>
            <a:r>
              <a:rPr lang="es-ES" i="1" dirty="0" smtClean="0"/>
              <a:t>	x = ("</a:t>
            </a:r>
            <a:r>
              <a:rPr lang="es-ES" i="1" dirty="0" err="1" smtClean="0"/>
              <a:t>apple</a:t>
            </a:r>
            <a:r>
              <a:rPr lang="es-ES" i="1" dirty="0" smtClean="0"/>
              <a:t>", "banana", "</a:t>
            </a:r>
            <a:r>
              <a:rPr lang="es-ES" i="1" dirty="0" err="1" smtClean="0"/>
              <a:t>cherry</a:t>
            </a:r>
            <a:r>
              <a:rPr lang="es-ES" i="1" dirty="0" smtClean="0"/>
              <a:t>")</a:t>
            </a:r>
            <a:endParaRPr lang="en-IN" dirty="0" smtClean="0">
              <a:latin typeface="+mn-lt"/>
              <a:cs typeface="+mn-cs"/>
            </a:endParaRPr>
          </a:p>
          <a:p>
            <a:pPr marL="342900" indent="-342900" fontAlgn="auto">
              <a:spcBef>
                <a:spcPts val="0"/>
              </a:spcBef>
              <a:spcAft>
                <a:spcPts val="0"/>
              </a:spcAft>
              <a:buFont typeface="Arial" panose="020B0604020202020204" pitchFamily="34" charset="0"/>
              <a:buChar char="•"/>
              <a:defRPr/>
            </a:pPr>
            <a:endParaRPr lang="en-US" dirty="0" smtClean="0">
              <a:latin typeface="+mn-lt"/>
              <a:cs typeface="+mn-cs"/>
            </a:endParaRPr>
          </a:p>
          <a:p>
            <a:pPr marL="342900" indent="-342900" fontAlgn="auto">
              <a:spcBef>
                <a:spcPts val="0"/>
              </a:spcBef>
              <a:spcAft>
                <a:spcPts val="0"/>
              </a:spcAft>
              <a:defRPr/>
            </a:pPr>
            <a:r>
              <a:rPr lang="en-US" b="1" dirty="0" smtClean="0"/>
              <a:t>Access element in Tuple</a:t>
            </a:r>
          </a:p>
          <a:p>
            <a:pPr marL="342900" indent="-342900" fontAlgn="auto">
              <a:spcBef>
                <a:spcPts val="0"/>
              </a:spcBef>
              <a:spcAft>
                <a:spcPts val="0"/>
              </a:spcAft>
              <a:defRPr/>
            </a:pPr>
            <a:endParaRPr lang="en-US" b="1" dirty="0" smtClean="0"/>
          </a:p>
          <a:p>
            <a:pPr marL="342900" indent="-342900" fontAlgn="auto">
              <a:spcBef>
                <a:spcPts val="0"/>
              </a:spcBef>
              <a:spcAft>
                <a:spcPts val="0"/>
              </a:spcAft>
              <a:defRPr/>
            </a:pPr>
            <a:r>
              <a:rPr lang="en-US" b="1" dirty="0" smtClean="0">
                <a:latin typeface="+mn-lt"/>
                <a:cs typeface="+mn-cs"/>
              </a:rPr>
              <a:t>Slice in Tuple</a:t>
            </a:r>
          </a:p>
          <a:p>
            <a:pPr marL="342900" indent="-342900" fontAlgn="auto">
              <a:spcBef>
                <a:spcPts val="0"/>
              </a:spcBef>
              <a:spcAft>
                <a:spcPts val="0"/>
              </a:spcAft>
              <a:defRPr/>
            </a:pPr>
            <a:endParaRPr lang="en-US" dirty="0">
              <a:latin typeface="+mn-lt"/>
              <a:cs typeface="+mn-cs"/>
            </a:endParaRPr>
          </a:p>
          <a:p>
            <a:pPr fontAlgn="auto">
              <a:spcBef>
                <a:spcPts val="0"/>
              </a:spcBef>
              <a:spcAft>
                <a:spcPts val="0"/>
              </a:spcAft>
              <a:defRPr/>
            </a:pPr>
            <a:r>
              <a:rPr lang="en-IN" b="1" dirty="0" smtClean="0">
                <a:latin typeface="+mn-lt"/>
                <a:cs typeface="+mn-cs"/>
              </a:rPr>
              <a:t>Loop through a Tuple </a:t>
            </a:r>
            <a:r>
              <a:rPr lang="en-IN" dirty="0" smtClean="0">
                <a:latin typeface="+mn-lt"/>
                <a:cs typeface="+mn-cs"/>
              </a:rPr>
              <a:t>using a for loop</a:t>
            </a:r>
          </a:p>
          <a:p>
            <a:pPr fontAlgn="auto">
              <a:spcBef>
                <a:spcPts val="0"/>
              </a:spcBef>
              <a:spcAft>
                <a:spcPts val="0"/>
              </a:spcAft>
              <a:defRPr/>
            </a:pPr>
            <a:endParaRPr lang="en-IN" b="1" dirty="0" smtClean="0"/>
          </a:p>
          <a:p>
            <a:pPr fontAlgn="auto">
              <a:spcBef>
                <a:spcPts val="0"/>
              </a:spcBef>
              <a:spcAft>
                <a:spcPts val="0"/>
              </a:spcAft>
              <a:defRPr/>
            </a:pPr>
            <a:r>
              <a:rPr lang="en-IN" b="1" dirty="0" smtClean="0"/>
              <a:t>Check if item exist </a:t>
            </a:r>
            <a:r>
              <a:rPr lang="en-IN" dirty="0" smtClean="0"/>
              <a:t>using in keyword</a:t>
            </a:r>
          </a:p>
          <a:p>
            <a:pPr fontAlgn="auto">
              <a:spcBef>
                <a:spcPts val="0"/>
              </a:spcBef>
              <a:spcAft>
                <a:spcPts val="0"/>
              </a:spcAft>
              <a:defRPr/>
            </a:pPr>
            <a:endParaRPr lang="en-IN" b="1" dirty="0" smtClean="0"/>
          </a:p>
          <a:p>
            <a:pPr fontAlgn="auto">
              <a:spcBef>
                <a:spcPts val="0"/>
              </a:spcBef>
              <a:spcAft>
                <a:spcPts val="0"/>
              </a:spcAft>
              <a:defRPr/>
            </a:pPr>
            <a:r>
              <a:rPr lang="en-IN" b="1" dirty="0" smtClean="0"/>
              <a:t>Tuple Length </a:t>
            </a:r>
            <a:r>
              <a:rPr lang="en-IN" dirty="0" smtClean="0"/>
              <a:t>using </a:t>
            </a:r>
            <a:r>
              <a:rPr lang="en-IN" dirty="0" err="1" smtClean="0"/>
              <a:t>len</a:t>
            </a:r>
            <a:r>
              <a:rPr lang="en-IN" dirty="0" smtClean="0"/>
              <a:t>() method</a:t>
            </a:r>
          </a:p>
          <a:p>
            <a:pPr fontAlgn="auto">
              <a:spcBef>
                <a:spcPts val="0"/>
              </a:spcBef>
              <a:spcAft>
                <a:spcPts val="0"/>
              </a:spcAft>
              <a:defRPr/>
            </a:pPr>
            <a:endParaRPr lang="en-IN" dirty="0" smtClean="0">
              <a:latin typeface="+mn-lt"/>
              <a:cs typeface="+mn-cs"/>
            </a:endParaRPr>
          </a:p>
          <a:p>
            <a:pPr fontAlgn="auto">
              <a:spcBef>
                <a:spcPts val="0"/>
              </a:spcBef>
              <a:spcAft>
                <a:spcPts val="0"/>
              </a:spcAft>
              <a:defRPr/>
            </a:pPr>
            <a:r>
              <a:rPr lang="en-IN" dirty="0" smtClean="0">
                <a:latin typeface="+mn-lt"/>
                <a:cs typeface="+mn-cs"/>
              </a:rPr>
              <a:t>To </a:t>
            </a:r>
            <a:r>
              <a:rPr lang="en-IN" b="1" dirty="0" smtClean="0">
                <a:latin typeface="+mn-lt"/>
                <a:cs typeface="+mn-cs"/>
              </a:rPr>
              <a:t>Create Tuple with 1 item add , (comma) after the item</a:t>
            </a:r>
          </a:p>
          <a:p>
            <a:pPr lvl="1">
              <a:defRPr/>
            </a:pPr>
            <a:r>
              <a:rPr lang="en-US" sz="1600" i="1" dirty="0" err="1"/>
              <a:t>thistuple</a:t>
            </a:r>
            <a:r>
              <a:rPr lang="en-US" sz="1600" i="1" dirty="0"/>
              <a:t> = ("apple",)</a:t>
            </a:r>
            <a:br>
              <a:rPr lang="en-US" sz="1600" i="1" dirty="0"/>
            </a:br>
            <a:r>
              <a:rPr lang="en-US" sz="1600" i="1" dirty="0"/>
              <a:t>print(type(</a:t>
            </a:r>
            <a:r>
              <a:rPr lang="en-US" sz="1600" i="1" dirty="0" err="1"/>
              <a:t>thistuple</a:t>
            </a:r>
            <a:r>
              <a:rPr lang="en-US" sz="1600" i="1" dirty="0"/>
              <a:t>))</a:t>
            </a:r>
            <a:endParaRPr lang="en-IN" sz="1600" b="1" i="1" dirty="0" smtClean="0"/>
          </a:p>
          <a:p>
            <a:pPr fontAlgn="auto">
              <a:spcBef>
                <a:spcPts val="0"/>
              </a:spcBef>
              <a:spcAft>
                <a:spcPts val="0"/>
              </a:spcAft>
              <a:defRPr/>
            </a:pPr>
            <a:endParaRPr lang="en-IN" b="1" dirty="0" smtClean="0">
              <a:latin typeface="+mn-lt"/>
              <a:cs typeface="+mn-cs"/>
            </a:endParaRPr>
          </a:p>
          <a:p>
            <a:pPr fontAlgn="auto">
              <a:spcBef>
                <a:spcPts val="0"/>
              </a:spcBef>
              <a:spcAft>
                <a:spcPts val="0"/>
              </a:spcAft>
              <a:defRPr/>
            </a:pPr>
            <a:r>
              <a:rPr lang="en-IN" b="1" dirty="0" smtClean="0">
                <a:latin typeface="+mn-lt"/>
                <a:cs typeface="+mn-cs"/>
              </a:rPr>
              <a:t>Remove Item</a:t>
            </a:r>
            <a:r>
              <a:rPr lang="en-IN" dirty="0" smtClean="0">
                <a:latin typeface="+mn-lt"/>
                <a:cs typeface="+mn-cs"/>
              </a:rPr>
              <a:t> is not allowed but Tuple will be deleted using del keyword</a:t>
            </a:r>
          </a:p>
          <a:p>
            <a:pPr fontAlgn="auto">
              <a:spcBef>
                <a:spcPts val="0"/>
              </a:spcBef>
              <a:spcAft>
                <a:spcPts val="0"/>
              </a:spcAft>
              <a:defRPr/>
            </a:pPr>
            <a:endParaRPr lang="en-IN" b="1" dirty="0" smtClean="0"/>
          </a:p>
          <a:p>
            <a:pPr fontAlgn="auto">
              <a:spcBef>
                <a:spcPts val="0"/>
              </a:spcBef>
              <a:spcAft>
                <a:spcPts val="0"/>
              </a:spcAft>
              <a:defRPr/>
            </a:pPr>
            <a:r>
              <a:rPr lang="en-IN" b="1" dirty="0" smtClean="0"/>
              <a:t>Join 2 Tuple </a:t>
            </a:r>
            <a:r>
              <a:rPr lang="en-IN" dirty="0" smtClean="0"/>
              <a:t>using + keyword</a:t>
            </a:r>
          </a:p>
          <a:p>
            <a:pPr fontAlgn="auto">
              <a:spcBef>
                <a:spcPts val="0"/>
              </a:spcBef>
              <a:spcAft>
                <a:spcPts val="0"/>
              </a:spcAft>
              <a:defRPr/>
            </a:pPr>
            <a:endParaRPr lang="en-IN" b="1" dirty="0">
              <a:latin typeface="+mn-lt"/>
              <a:cs typeface="+mn-cs"/>
            </a:endParaRPr>
          </a:p>
        </p:txBody>
      </p:sp>
    </p:spTree>
    <p:extLst>
      <p:ext uri="{BB962C8B-B14F-4D97-AF65-F5344CB8AC3E}">
        <p14:creationId xmlns="" xmlns:p14="http://schemas.microsoft.com/office/powerpoint/2010/main" val="351834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2739211"/>
          </a:xfrm>
          <a:prstGeom prst="rect">
            <a:avLst/>
          </a:prstGeom>
          <a:noFill/>
        </p:spPr>
        <p:txBody>
          <a:bodyPr>
            <a:spAutoFit/>
          </a:bodyPr>
          <a:lstStyle/>
          <a:p>
            <a:pPr fontAlgn="auto">
              <a:spcBef>
                <a:spcPts val="0"/>
              </a:spcBef>
              <a:spcAft>
                <a:spcPts val="0"/>
              </a:spcAft>
              <a:defRPr/>
            </a:pPr>
            <a:r>
              <a:rPr lang="en-IN" dirty="0" smtClean="0">
                <a:latin typeface="+mn-lt"/>
                <a:cs typeface="+mn-cs"/>
              </a:rPr>
              <a:t>It uses similar function of list except </a:t>
            </a:r>
          </a:p>
          <a:p>
            <a:pPr marL="342900" indent="-342900" fontAlgn="auto">
              <a:spcBef>
                <a:spcPts val="0"/>
              </a:spcBef>
              <a:spcAft>
                <a:spcPts val="0"/>
              </a:spcAft>
              <a:buFont typeface="Arial" panose="020B0604020202020204" pitchFamily="34" charset="0"/>
              <a:buChar char="•"/>
              <a:defRPr/>
            </a:pPr>
            <a:r>
              <a:rPr lang="en-IN" dirty="0" smtClean="0">
                <a:latin typeface="+mn-lt"/>
                <a:cs typeface="+mn-cs"/>
              </a:rPr>
              <a:t>Add item is </a:t>
            </a:r>
            <a:r>
              <a:rPr lang="en-IN" smtClean="0">
                <a:latin typeface="+mn-lt"/>
                <a:cs typeface="+mn-cs"/>
              </a:rPr>
              <a:t>not allowed</a:t>
            </a:r>
          </a:p>
          <a:p>
            <a:pPr marL="342900" indent="-342900" fontAlgn="auto">
              <a:spcBef>
                <a:spcPts val="0"/>
              </a:spcBef>
              <a:spcAft>
                <a:spcPts val="0"/>
              </a:spcAft>
              <a:defRPr/>
            </a:pPr>
            <a:endParaRPr lang="en-IN" dirty="0" smtClean="0">
              <a:latin typeface="+mn-lt"/>
              <a:cs typeface="+mn-cs"/>
            </a:endParaRPr>
          </a:p>
          <a:p>
            <a:pPr fontAlgn="auto">
              <a:spcBef>
                <a:spcPts val="0"/>
              </a:spcBef>
              <a:spcAft>
                <a:spcPts val="0"/>
              </a:spcAft>
              <a:defRPr/>
            </a:pPr>
            <a:r>
              <a:rPr lang="en-IN" dirty="0" smtClean="0"/>
              <a:t>But there is a work around, convert the tuple to list, add item to it and convert back to tuple</a:t>
            </a:r>
          </a:p>
          <a:p>
            <a:pPr lvl="1">
              <a:defRPr/>
            </a:pPr>
            <a:r>
              <a:rPr lang="es-ES" sz="1600" i="1" dirty="0" smtClean="0"/>
              <a:t>x = ("</a:t>
            </a:r>
            <a:r>
              <a:rPr lang="es-ES" sz="1600" i="1" dirty="0" err="1" smtClean="0"/>
              <a:t>apple</a:t>
            </a:r>
            <a:r>
              <a:rPr lang="es-ES" sz="1600" i="1" dirty="0" smtClean="0"/>
              <a:t>", "banana", "</a:t>
            </a:r>
            <a:r>
              <a:rPr lang="es-ES" sz="1600" i="1" dirty="0" err="1" smtClean="0"/>
              <a:t>cherry</a:t>
            </a:r>
            <a:r>
              <a:rPr lang="es-ES" sz="1600" i="1" dirty="0" smtClean="0"/>
              <a:t>")</a:t>
            </a:r>
            <a:br>
              <a:rPr lang="es-ES" sz="1600" i="1" dirty="0" smtClean="0"/>
            </a:br>
            <a:r>
              <a:rPr lang="es-ES" sz="1600" i="1" dirty="0" smtClean="0"/>
              <a:t>y = </a:t>
            </a:r>
            <a:r>
              <a:rPr lang="es-ES" sz="1600" i="1" dirty="0" err="1" smtClean="0"/>
              <a:t>list</a:t>
            </a:r>
            <a:r>
              <a:rPr lang="es-ES" sz="1600" i="1" dirty="0" smtClean="0"/>
              <a:t>(x)</a:t>
            </a:r>
            <a:br>
              <a:rPr lang="es-ES" sz="1600" i="1" dirty="0" smtClean="0"/>
            </a:br>
            <a:r>
              <a:rPr lang="es-ES" sz="1600" i="1" dirty="0" smtClean="0"/>
              <a:t>y[1] = "kiwi"</a:t>
            </a:r>
            <a:br>
              <a:rPr lang="es-ES" sz="1600" i="1" dirty="0" smtClean="0"/>
            </a:br>
            <a:r>
              <a:rPr lang="es-ES" sz="1600" i="1" dirty="0" smtClean="0"/>
              <a:t>x = </a:t>
            </a:r>
            <a:r>
              <a:rPr lang="es-ES" sz="1600" i="1" dirty="0" err="1" smtClean="0"/>
              <a:t>tuple</a:t>
            </a:r>
            <a:r>
              <a:rPr lang="es-ES" sz="1600" i="1" dirty="0" smtClean="0"/>
              <a:t>(y)</a:t>
            </a:r>
            <a:endParaRPr lang="en-IN" sz="1600" i="1" dirty="0" smtClean="0"/>
          </a:p>
          <a:p>
            <a:pPr fontAlgn="auto">
              <a:spcBef>
                <a:spcPts val="0"/>
              </a:spcBef>
              <a:spcAft>
                <a:spcPts val="0"/>
              </a:spcAft>
              <a:defRPr/>
            </a:pPr>
            <a:endParaRPr lang="en-IN" b="1" dirty="0">
              <a:latin typeface="+mn-lt"/>
              <a:cs typeface="+mn-cs"/>
            </a:endParaRPr>
          </a:p>
        </p:txBody>
      </p:sp>
    </p:spTree>
    <p:extLst>
      <p:ext uri="{BB962C8B-B14F-4D97-AF65-F5344CB8AC3E}">
        <p14:creationId xmlns="" xmlns:p14="http://schemas.microsoft.com/office/powerpoint/2010/main" val="351834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Set</a:t>
            </a:r>
            <a:endParaRPr lang="en-IN" dirty="0" smtClean="0"/>
          </a:p>
        </p:txBody>
      </p:sp>
      <p:sp>
        <p:nvSpPr>
          <p:cNvPr id="4" name="TextBox 3"/>
          <p:cNvSpPr txBox="1"/>
          <p:nvPr/>
        </p:nvSpPr>
        <p:spPr>
          <a:xfrm>
            <a:off x="468313" y="981075"/>
            <a:ext cx="8207375" cy="5016758"/>
          </a:xfrm>
          <a:prstGeom prst="rect">
            <a:avLst/>
          </a:prstGeom>
          <a:noFill/>
        </p:spPr>
        <p:txBody>
          <a:bodyPr>
            <a:spAutoFit/>
          </a:bodyPr>
          <a:lstStyle/>
          <a:p>
            <a:pPr fontAlgn="auto">
              <a:spcBef>
                <a:spcPts val="0"/>
              </a:spcBef>
              <a:spcAft>
                <a:spcPts val="0"/>
              </a:spcAft>
              <a:defRPr/>
            </a:pPr>
            <a:r>
              <a:rPr lang="en-US" dirty="0"/>
              <a:t>A set is a collection which is unordered and unindexed. In Python sets are written with curly brackets</a:t>
            </a:r>
            <a:r>
              <a:rPr lang="en-US" dirty="0" smtClean="0"/>
              <a:t>.</a:t>
            </a:r>
          </a:p>
          <a:p>
            <a:pPr lvl="1">
              <a:defRPr/>
            </a:pPr>
            <a:r>
              <a:rPr lang="en-US" sz="1600" i="1" dirty="0"/>
              <a:t>set = {"apple", "banana", "cherry</a:t>
            </a:r>
            <a:r>
              <a:rPr lang="en-US" sz="1600" i="1" dirty="0" smtClean="0"/>
              <a:t>"}</a:t>
            </a:r>
          </a:p>
          <a:p>
            <a:pPr>
              <a:defRPr/>
            </a:pPr>
            <a:endParaRPr lang="en-IN" sz="1600" b="1" i="1" dirty="0"/>
          </a:p>
          <a:p>
            <a:pPr>
              <a:defRPr/>
            </a:pPr>
            <a:r>
              <a:rPr lang="en-US" b="1" dirty="0"/>
              <a:t>Access </a:t>
            </a:r>
            <a:r>
              <a:rPr lang="en-US" b="1" dirty="0" smtClean="0"/>
              <a:t>Items </a:t>
            </a:r>
            <a:r>
              <a:rPr lang="en-US" dirty="0" smtClean="0"/>
              <a:t>using for loop</a:t>
            </a:r>
          </a:p>
          <a:p>
            <a:pPr>
              <a:defRPr/>
            </a:pPr>
            <a:r>
              <a:rPr lang="en-IN" b="1" dirty="0" smtClean="0"/>
              <a:t>Change Items </a:t>
            </a:r>
            <a:r>
              <a:rPr lang="en-IN" dirty="0" smtClean="0"/>
              <a:t>we cannot change the item, but new item can be added using the </a:t>
            </a:r>
            <a:r>
              <a:rPr lang="en-IN" dirty="0" smtClean="0">
                <a:solidFill>
                  <a:srgbClr val="FF0000"/>
                </a:solidFill>
              </a:rPr>
              <a:t>add()</a:t>
            </a:r>
            <a:r>
              <a:rPr lang="en-IN" dirty="0" smtClean="0"/>
              <a:t> method. </a:t>
            </a:r>
            <a:r>
              <a:rPr lang="en-US" dirty="0"/>
              <a:t>Add multiple items to a set, using the </a:t>
            </a:r>
            <a:r>
              <a:rPr lang="en-US" dirty="0">
                <a:solidFill>
                  <a:srgbClr val="FF0000"/>
                </a:solidFill>
              </a:rPr>
              <a:t>update()</a:t>
            </a:r>
            <a:r>
              <a:rPr lang="en-US" dirty="0"/>
              <a:t> </a:t>
            </a:r>
            <a:r>
              <a:rPr lang="en-US" dirty="0" smtClean="0"/>
              <a:t>method.</a:t>
            </a:r>
          </a:p>
          <a:p>
            <a:pPr>
              <a:defRPr/>
            </a:pPr>
            <a:r>
              <a:rPr lang="en-IN" b="1" dirty="0" smtClean="0"/>
              <a:t>To check Length </a:t>
            </a:r>
            <a:r>
              <a:rPr lang="en-IN" dirty="0" smtClean="0"/>
              <a:t>using </a:t>
            </a:r>
            <a:r>
              <a:rPr lang="en-IN" dirty="0" err="1" smtClean="0"/>
              <a:t>len</a:t>
            </a:r>
            <a:r>
              <a:rPr lang="en-IN" dirty="0" smtClean="0"/>
              <a:t>() method.</a:t>
            </a:r>
          </a:p>
          <a:p>
            <a:pPr>
              <a:defRPr/>
            </a:pPr>
            <a:r>
              <a:rPr lang="en-US" b="1" dirty="0"/>
              <a:t>Remove </a:t>
            </a:r>
            <a:r>
              <a:rPr lang="en-US" b="1" dirty="0" smtClean="0"/>
              <a:t>Item - </a:t>
            </a:r>
            <a:r>
              <a:rPr lang="en-US" dirty="0" smtClean="0"/>
              <a:t>To </a:t>
            </a:r>
            <a:r>
              <a:rPr lang="en-US" dirty="0"/>
              <a:t>remove an item in a set, use the remove(), or the discard() method</a:t>
            </a:r>
            <a:r>
              <a:rPr lang="en-US" dirty="0" smtClean="0"/>
              <a:t>.</a:t>
            </a:r>
          </a:p>
          <a:p>
            <a:pPr>
              <a:defRPr/>
            </a:pPr>
            <a:r>
              <a:rPr lang="en-IN" dirty="0" smtClean="0"/>
              <a:t>Pop() method will remove the last added item. {Since, set is unordered, we would not know which item gets removed.}</a:t>
            </a:r>
          </a:p>
          <a:p>
            <a:pPr>
              <a:defRPr/>
            </a:pPr>
            <a:r>
              <a:rPr lang="en-IN" dirty="0" smtClean="0"/>
              <a:t>Clear() method empties the set. </a:t>
            </a:r>
            <a:endParaRPr lang="en-IN" dirty="0"/>
          </a:p>
          <a:p>
            <a:pPr>
              <a:defRPr/>
            </a:pPr>
            <a:r>
              <a:rPr lang="en-IN" dirty="0" smtClean="0"/>
              <a:t>del keyword will delete the set completely.</a:t>
            </a:r>
          </a:p>
          <a:p>
            <a:pPr>
              <a:defRPr/>
            </a:pPr>
            <a:r>
              <a:rPr lang="en-IN" b="1" dirty="0" smtClean="0"/>
              <a:t>Join 2 set - </a:t>
            </a:r>
            <a:r>
              <a:rPr lang="en-US" dirty="0"/>
              <a:t>union() method that returns a new set containing all items from both </a:t>
            </a:r>
            <a:r>
              <a:rPr lang="en-US" dirty="0" smtClean="0"/>
              <a:t>sets,</a:t>
            </a:r>
          </a:p>
          <a:p>
            <a:pPr>
              <a:defRPr/>
            </a:pPr>
            <a:r>
              <a:rPr lang="en-US" dirty="0" smtClean="0"/>
              <a:t>the </a:t>
            </a:r>
            <a:r>
              <a:rPr lang="en-US" dirty="0"/>
              <a:t>update() method that inserts all the items from one set into </a:t>
            </a:r>
            <a:r>
              <a:rPr lang="en-US" dirty="0" smtClean="0"/>
              <a:t>another.</a:t>
            </a:r>
          </a:p>
          <a:p>
            <a:pPr>
              <a:defRPr/>
            </a:pPr>
            <a:endParaRPr lang="en-IN" dirty="0" smtClean="0"/>
          </a:p>
          <a:p>
            <a:pPr>
              <a:defRPr/>
            </a:pPr>
            <a:endParaRPr lang="en-US" b="1" dirty="0" smtClean="0"/>
          </a:p>
          <a:p>
            <a:pPr fontAlgn="auto">
              <a:spcBef>
                <a:spcPts val="0"/>
              </a:spcBef>
              <a:spcAft>
                <a:spcPts val="0"/>
              </a:spcAft>
              <a:defRPr/>
            </a:pPr>
            <a:endParaRPr lang="en-IN" dirty="0"/>
          </a:p>
        </p:txBody>
      </p:sp>
    </p:spTree>
    <p:extLst>
      <p:ext uri="{BB962C8B-B14F-4D97-AF65-F5344CB8AC3E}">
        <p14:creationId xmlns="" xmlns:p14="http://schemas.microsoft.com/office/powerpoint/2010/main" val="2225881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Dictionaries</a:t>
            </a:r>
            <a:endParaRPr lang="en-IN" dirty="0" smtClean="0"/>
          </a:p>
        </p:txBody>
      </p:sp>
      <p:sp>
        <p:nvSpPr>
          <p:cNvPr id="21507" name="TextBox 3"/>
          <p:cNvSpPr txBox="1">
            <a:spLocks noChangeArrowheads="1"/>
          </p:cNvSpPr>
          <p:nvPr/>
        </p:nvSpPr>
        <p:spPr bwMode="auto">
          <a:xfrm>
            <a:off x="468313" y="981075"/>
            <a:ext cx="8207375" cy="5755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a:t>They are actually very different from lists – and very commonly applied and useful in data science projects.</a:t>
            </a:r>
          </a:p>
          <a:p>
            <a:endParaRPr lang="en-US" altLang="en-US" dirty="0"/>
          </a:p>
          <a:p>
            <a:r>
              <a:rPr lang="en-US" altLang="en-US" dirty="0"/>
              <a:t>A dictionary is a collection which is unordered, changeable and indexed. In Python dictionaries are written with curly brackets, and they have keys and values.</a:t>
            </a:r>
          </a:p>
          <a:p>
            <a:r>
              <a:rPr lang="en-US" altLang="en-US" dirty="0" err="1" smtClean="0"/>
              <a:t>e.g</a:t>
            </a:r>
            <a:r>
              <a:rPr lang="en-US" altLang="en-US" dirty="0"/>
              <a:t>:</a:t>
            </a:r>
            <a:endParaRPr lang="en-IN" altLang="en-US" dirty="0"/>
          </a:p>
          <a:p>
            <a:r>
              <a:rPr lang="en-IN" altLang="en-US" dirty="0" err="1" smtClean="0"/>
              <a:t>dict</a:t>
            </a:r>
            <a:r>
              <a:rPr lang="en-IN" altLang="en-US" dirty="0" smtClean="0"/>
              <a:t> </a:t>
            </a:r>
            <a:r>
              <a:rPr lang="en-IN" altLang="en-US" dirty="0"/>
              <a:t>= {'name': 'Freddie', 'age': 9, '</a:t>
            </a:r>
            <a:r>
              <a:rPr lang="en-IN" altLang="en-US" dirty="0" err="1"/>
              <a:t>is_vaccinated</a:t>
            </a:r>
            <a:r>
              <a:rPr lang="en-IN" altLang="en-US" dirty="0"/>
              <a:t>': True, 'height': 1.1, '</a:t>
            </a:r>
            <a:r>
              <a:rPr lang="en-IN" altLang="en-US" dirty="0" err="1"/>
              <a:t>birth_year</a:t>
            </a:r>
            <a:r>
              <a:rPr lang="en-IN" altLang="en-US" dirty="0"/>
              <a:t>': 2001, 'belongings': ['bone', 'little ball</a:t>
            </a:r>
            <a:r>
              <a:rPr lang="en-IN" altLang="en-US" dirty="0" smtClean="0"/>
              <a:t>']}</a:t>
            </a:r>
          </a:p>
          <a:p>
            <a:endParaRPr lang="en-IN" altLang="en-US" dirty="0"/>
          </a:p>
          <a:p>
            <a:r>
              <a:rPr lang="en-US" b="1" dirty="0"/>
              <a:t>Accessing </a:t>
            </a:r>
            <a:r>
              <a:rPr lang="en-US" b="1" dirty="0" smtClean="0"/>
              <a:t>Items :</a:t>
            </a:r>
            <a:r>
              <a:rPr lang="en-US" dirty="0" smtClean="0"/>
              <a:t> </a:t>
            </a:r>
            <a:r>
              <a:rPr lang="en-US" dirty="0"/>
              <a:t>access the items of a dictionary by referring to its key name, inside square </a:t>
            </a:r>
            <a:r>
              <a:rPr lang="en-US" dirty="0" smtClean="0"/>
              <a:t>brackets. </a:t>
            </a:r>
            <a:r>
              <a:rPr lang="en-US" sz="1600" i="1" dirty="0" err="1"/>
              <a:t>dict</a:t>
            </a:r>
            <a:r>
              <a:rPr lang="en-US" sz="1600" i="1" dirty="0" smtClean="0"/>
              <a:t>[“name]</a:t>
            </a:r>
          </a:p>
          <a:p>
            <a:r>
              <a:rPr lang="en-US" b="1" dirty="0" smtClean="0"/>
              <a:t>Change Values : </a:t>
            </a:r>
            <a:r>
              <a:rPr lang="en-US" dirty="0" smtClean="0"/>
              <a:t>change </a:t>
            </a:r>
            <a:r>
              <a:rPr lang="en-US" dirty="0"/>
              <a:t>the value of a specific item by referring to its key </a:t>
            </a:r>
            <a:r>
              <a:rPr lang="en-US" dirty="0" smtClean="0"/>
              <a:t>name.</a:t>
            </a:r>
          </a:p>
          <a:p>
            <a:r>
              <a:rPr lang="en-IN" b="1" dirty="0" smtClean="0"/>
              <a:t>Loop Thru Dictionary: </a:t>
            </a:r>
            <a:r>
              <a:rPr lang="en-IN" dirty="0" smtClean="0"/>
              <a:t>using for loop</a:t>
            </a:r>
          </a:p>
          <a:p>
            <a:r>
              <a:rPr lang="en-US" sz="1600" i="1" dirty="0"/>
              <a:t>for x in </a:t>
            </a:r>
            <a:r>
              <a:rPr lang="en-US" sz="1600" i="1" dirty="0" err="1" smtClean="0"/>
              <a:t>dict</a:t>
            </a:r>
            <a:r>
              <a:rPr lang="en-US" sz="1600" i="1" dirty="0" smtClean="0"/>
              <a:t>:									</a:t>
            </a:r>
            <a:r>
              <a:rPr lang="en-US" sz="1600" i="1" dirty="0"/>
              <a:t> for x in </a:t>
            </a:r>
            <a:r>
              <a:rPr lang="en-US" sz="1600" i="1" dirty="0" err="1" smtClean="0"/>
              <a:t>dict.</a:t>
            </a:r>
            <a:r>
              <a:rPr lang="en-US" sz="1600" i="1" dirty="0" err="1" smtClean="0">
                <a:solidFill>
                  <a:srgbClr val="FF0000"/>
                </a:solidFill>
              </a:rPr>
              <a:t>values</a:t>
            </a:r>
            <a:r>
              <a:rPr lang="en-US" sz="1600" i="1" dirty="0" smtClean="0">
                <a:solidFill>
                  <a:srgbClr val="FF0000"/>
                </a:solidFill>
              </a:rPr>
              <a:t>()</a:t>
            </a:r>
            <a:r>
              <a:rPr lang="en-US" sz="1600" i="1" dirty="0"/>
              <a:t/>
            </a:r>
            <a:br>
              <a:rPr lang="en-US" sz="1600" i="1" dirty="0"/>
            </a:br>
            <a:r>
              <a:rPr lang="en-US" sz="1600" i="1" dirty="0"/>
              <a:t>  print(x</a:t>
            </a:r>
            <a:r>
              <a:rPr lang="en-US" sz="1600" i="1" dirty="0" smtClean="0"/>
              <a:t>) # will print all the key							# to access the values.</a:t>
            </a:r>
          </a:p>
          <a:p>
            <a:r>
              <a:rPr lang="en-US" sz="1600" i="1" dirty="0"/>
              <a:t>  </a:t>
            </a:r>
            <a:r>
              <a:rPr lang="en-US" sz="1600" i="1" dirty="0" smtClean="0"/>
              <a:t>print(</a:t>
            </a:r>
            <a:r>
              <a:rPr lang="en-US" sz="1600" i="1" dirty="0" err="1" smtClean="0"/>
              <a:t>dict</a:t>
            </a:r>
            <a:r>
              <a:rPr lang="en-US" sz="1600" i="1" dirty="0" smtClean="0"/>
              <a:t>[x]) </a:t>
            </a:r>
            <a:r>
              <a:rPr lang="en-US" sz="1600" i="1" dirty="0"/>
              <a:t># will print all the </a:t>
            </a:r>
            <a:r>
              <a:rPr lang="en-US" sz="1600" i="1" dirty="0" smtClean="0"/>
              <a:t>value</a:t>
            </a:r>
          </a:p>
          <a:p>
            <a:r>
              <a:rPr lang="en-IN" dirty="0"/>
              <a:t>To Loop thru both key, values </a:t>
            </a:r>
            <a:r>
              <a:rPr lang="en-IN" dirty="0" smtClean="0"/>
              <a:t>using items() function:</a:t>
            </a:r>
            <a:endParaRPr lang="en-IN" dirty="0"/>
          </a:p>
          <a:p>
            <a:pPr lvl="1"/>
            <a:r>
              <a:rPr lang="en-US" sz="1600" i="1" dirty="0"/>
              <a:t>for x, y in </a:t>
            </a:r>
            <a:r>
              <a:rPr lang="en-US" sz="1600" i="1" dirty="0" err="1"/>
              <a:t>thisdict.items</a:t>
            </a:r>
            <a:r>
              <a:rPr lang="en-US" sz="1600" i="1" dirty="0"/>
              <a:t>():</a:t>
            </a:r>
            <a:br>
              <a:rPr lang="en-US" sz="1600" i="1" dirty="0"/>
            </a:br>
            <a:r>
              <a:rPr lang="en-US" sz="1600" i="1" dirty="0"/>
              <a:t>  print(x, y)</a:t>
            </a:r>
          </a:p>
          <a:p>
            <a:r>
              <a:rPr lang="en-IN" altLang="en-US" b="1" dirty="0" smtClean="0"/>
              <a:t>Dictionary Length : </a:t>
            </a:r>
            <a:r>
              <a:rPr lang="en-IN" altLang="en-US" dirty="0" smtClean="0"/>
              <a:t>using the </a:t>
            </a:r>
            <a:r>
              <a:rPr lang="en-IN" altLang="en-US" dirty="0" err="1" smtClean="0"/>
              <a:t>len</a:t>
            </a:r>
            <a:r>
              <a:rPr lang="en-IN" altLang="en-US" dirty="0" smtClean="0"/>
              <a:t>() method</a:t>
            </a:r>
          </a:p>
          <a:p>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Dictionaries</a:t>
            </a:r>
            <a:endParaRPr lang="en-IN" dirty="0" smtClean="0"/>
          </a:p>
        </p:txBody>
      </p:sp>
      <p:sp>
        <p:nvSpPr>
          <p:cNvPr id="21507" name="TextBox 3"/>
          <p:cNvSpPr txBox="1">
            <a:spLocks noChangeArrowheads="1"/>
          </p:cNvSpPr>
          <p:nvPr/>
        </p:nvSpPr>
        <p:spPr bwMode="auto">
          <a:xfrm>
            <a:off x="468313" y="981075"/>
            <a:ext cx="8207375" cy="3077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b="1" dirty="0" smtClean="0"/>
              <a:t>Adding the item: </a:t>
            </a:r>
            <a:r>
              <a:rPr lang="en-US" dirty="0"/>
              <a:t>using a new index key and assigning a value to </a:t>
            </a:r>
            <a:r>
              <a:rPr lang="en-US" dirty="0" smtClean="0"/>
              <a:t>it</a:t>
            </a:r>
          </a:p>
          <a:p>
            <a:r>
              <a:rPr lang="en-IN" altLang="en-US" b="1" dirty="0" smtClean="0"/>
              <a:t>Removing the item: </a:t>
            </a:r>
            <a:r>
              <a:rPr lang="en-IN" altLang="en-US" dirty="0" smtClean="0"/>
              <a:t>the pop() method to remove item from specified key</a:t>
            </a:r>
          </a:p>
          <a:p>
            <a:pPr lvl="1"/>
            <a:r>
              <a:rPr lang="en-US" sz="1600" i="1" dirty="0" err="1"/>
              <a:t>dict.pop</a:t>
            </a:r>
            <a:r>
              <a:rPr lang="en-US" sz="1600" i="1" dirty="0" smtClean="0"/>
              <a:t>(“name")</a:t>
            </a:r>
          </a:p>
          <a:p>
            <a:r>
              <a:rPr lang="en-US" altLang="en-US" dirty="0" err="1" smtClean="0"/>
              <a:t>popitem</a:t>
            </a:r>
            <a:r>
              <a:rPr lang="en-US" altLang="en-US" dirty="0"/>
              <a:t>() method removes the last inserted </a:t>
            </a:r>
            <a:r>
              <a:rPr lang="en-US" altLang="en-US" dirty="0" smtClean="0"/>
              <a:t>item.</a:t>
            </a:r>
          </a:p>
          <a:p>
            <a:pPr marL="457200" lvl="1" indent="0"/>
            <a:r>
              <a:rPr lang="en-US" sz="1600" i="1" dirty="0" err="1" smtClean="0">
                <a:solidFill>
                  <a:prstClr val="black"/>
                </a:solidFill>
                <a:latin typeface="Calibri" panose="020F0502020204030204"/>
              </a:rPr>
              <a:t>dict.popitem</a:t>
            </a:r>
            <a:r>
              <a:rPr lang="en-US" sz="1600" i="1" dirty="0" smtClean="0">
                <a:solidFill>
                  <a:prstClr val="black"/>
                </a:solidFill>
                <a:latin typeface="Calibri" panose="020F0502020204030204"/>
              </a:rPr>
              <a:t>()</a:t>
            </a:r>
          </a:p>
          <a:p>
            <a:pPr indent="-285750"/>
            <a:r>
              <a:rPr lang="en-US" dirty="0"/>
              <a:t>del keyword removes the item with the specified key </a:t>
            </a:r>
            <a:r>
              <a:rPr lang="en-US" dirty="0" smtClean="0"/>
              <a:t>name. </a:t>
            </a:r>
            <a:r>
              <a:rPr lang="en-US" sz="1600" i="1" dirty="0"/>
              <a:t>del </a:t>
            </a:r>
            <a:r>
              <a:rPr lang="en-US" sz="1600" i="1" dirty="0" err="1" smtClean="0"/>
              <a:t>dict</a:t>
            </a:r>
            <a:r>
              <a:rPr lang="en-US" sz="1600" i="1" dirty="0" smtClean="0"/>
              <a:t>[“name"]</a:t>
            </a:r>
          </a:p>
          <a:p>
            <a:pPr indent="-285750"/>
            <a:r>
              <a:rPr lang="en-US" dirty="0"/>
              <a:t>clear() keyword empties the </a:t>
            </a:r>
            <a:r>
              <a:rPr lang="en-US" dirty="0" smtClean="0"/>
              <a:t>dictionary </a:t>
            </a:r>
            <a:r>
              <a:rPr lang="en-US" sz="1600" i="1" dirty="0" err="1" smtClean="0">
                <a:solidFill>
                  <a:prstClr val="black"/>
                </a:solidFill>
                <a:latin typeface="Calibri" panose="020F0502020204030204"/>
              </a:rPr>
              <a:t>dict.clear</a:t>
            </a:r>
            <a:r>
              <a:rPr lang="en-US" sz="1600" i="1" dirty="0" smtClean="0">
                <a:solidFill>
                  <a:prstClr val="black"/>
                </a:solidFill>
                <a:latin typeface="Calibri" panose="020F0502020204030204"/>
              </a:rPr>
              <a:t>()</a:t>
            </a:r>
          </a:p>
          <a:p>
            <a:pPr lvl="0" indent="-285750"/>
            <a:r>
              <a:rPr lang="en-US" b="1" dirty="0" smtClean="0"/>
              <a:t>Copy a Dictionary : </a:t>
            </a:r>
            <a:r>
              <a:rPr lang="en-US" dirty="0" smtClean="0"/>
              <a:t>by using copy() method </a:t>
            </a:r>
            <a:r>
              <a:rPr lang="en-US" sz="1600" i="1" dirty="0" err="1">
                <a:solidFill>
                  <a:prstClr val="black"/>
                </a:solidFill>
                <a:latin typeface="Calibri" panose="020F0502020204030204"/>
              </a:rPr>
              <a:t>dict.copy</a:t>
            </a:r>
            <a:r>
              <a:rPr lang="en-US" sz="1600" i="1" dirty="0">
                <a:solidFill>
                  <a:prstClr val="black"/>
                </a:solidFill>
                <a:latin typeface="Calibri" panose="020F0502020204030204"/>
              </a:rPr>
              <a:t>() </a:t>
            </a:r>
          </a:p>
          <a:p>
            <a:pPr indent="-285750"/>
            <a:r>
              <a:rPr lang="en-US" dirty="0" smtClean="0"/>
              <a:t>or by using built-in method </a:t>
            </a:r>
            <a:r>
              <a:rPr lang="en-US" dirty="0" err="1" smtClean="0"/>
              <a:t>dict</a:t>
            </a:r>
            <a:r>
              <a:rPr lang="en-US" dirty="0" smtClean="0"/>
              <a:t>() </a:t>
            </a:r>
            <a:r>
              <a:rPr lang="en-US" sz="1600" i="1" dirty="0" err="1" smtClean="0">
                <a:solidFill>
                  <a:prstClr val="black"/>
                </a:solidFill>
                <a:latin typeface="Calibri" panose="020F0502020204030204"/>
              </a:rPr>
              <a:t>newdict</a:t>
            </a:r>
            <a:r>
              <a:rPr lang="en-US" sz="1600" i="1" dirty="0">
                <a:solidFill>
                  <a:prstClr val="black"/>
                </a:solidFill>
                <a:latin typeface="Calibri" panose="020F0502020204030204"/>
              </a:rPr>
              <a:t> = </a:t>
            </a:r>
            <a:r>
              <a:rPr lang="en-US" sz="1600" i="1" dirty="0" err="1" smtClean="0">
                <a:solidFill>
                  <a:prstClr val="black"/>
                </a:solidFill>
                <a:latin typeface="Calibri" panose="020F0502020204030204"/>
              </a:rPr>
              <a:t>dict</a:t>
            </a:r>
            <a:r>
              <a:rPr lang="en-US" sz="1600" i="1" dirty="0" smtClean="0">
                <a:solidFill>
                  <a:prstClr val="black"/>
                </a:solidFill>
                <a:latin typeface="Calibri" panose="020F0502020204030204"/>
              </a:rPr>
              <a:t>(</a:t>
            </a:r>
            <a:r>
              <a:rPr lang="en-US" sz="1600" i="1" dirty="0" err="1" smtClean="0">
                <a:solidFill>
                  <a:prstClr val="black"/>
                </a:solidFill>
                <a:latin typeface="Calibri" panose="020F0502020204030204"/>
              </a:rPr>
              <a:t>olddict</a:t>
            </a:r>
            <a:r>
              <a:rPr lang="en-US" sz="1600" i="1" dirty="0" smtClean="0">
                <a:solidFill>
                  <a:prstClr val="black"/>
                </a:solidFill>
                <a:latin typeface="Calibri" panose="020F0502020204030204"/>
              </a:rPr>
              <a:t>)</a:t>
            </a:r>
          </a:p>
          <a:p>
            <a:r>
              <a:rPr lang="en-US" b="1" dirty="0"/>
              <a:t>Nested </a:t>
            </a:r>
            <a:r>
              <a:rPr lang="en-US" b="1" dirty="0" smtClean="0"/>
              <a:t>Dictionaries : </a:t>
            </a:r>
            <a:r>
              <a:rPr lang="en-US" dirty="0" smtClean="0"/>
              <a:t>A </a:t>
            </a:r>
            <a:r>
              <a:rPr lang="en-US" dirty="0"/>
              <a:t>dictionary can also contain many dictionaries, this is called nested dictionaries</a:t>
            </a:r>
            <a:r>
              <a:rPr lang="en-US" dirty="0" smtClean="0"/>
              <a:t>.</a:t>
            </a:r>
          </a:p>
        </p:txBody>
      </p:sp>
      <p:sp>
        <p:nvSpPr>
          <p:cNvPr id="7" name="TextBox 3"/>
          <p:cNvSpPr txBox="1">
            <a:spLocks noChangeArrowheads="1"/>
          </p:cNvSpPr>
          <p:nvPr/>
        </p:nvSpPr>
        <p:spPr bwMode="auto">
          <a:xfrm>
            <a:off x="575940" y="4069789"/>
            <a:ext cx="7992120"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2">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sz="1600" i="1" dirty="0" smtClean="0"/>
              <a:t>child1 </a:t>
            </a:r>
            <a:r>
              <a:rPr lang="en-US" sz="1600" i="1" dirty="0"/>
              <a:t>= {</a:t>
            </a:r>
            <a:br>
              <a:rPr lang="en-US" sz="1600" i="1" dirty="0"/>
            </a:br>
            <a:r>
              <a:rPr lang="en-US" sz="1600" i="1" dirty="0"/>
              <a:t>  "name" : </a:t>
            </a:r>
            <a:r>
              <a:rPr lang="en-US" sz="1600" i="1" dirty="0" smtClean="0"/>
              <a:t>“Sun",</a:t>
            </a:r>
            <a:r>
              <a:rPr lang="en-US" sz="1600" i="1" dirty="0"/>
              <a:t/>
            </a:r>
            <a:br>
              <a:rPr lang="en-US" sz="1600" i="1" dirty="0"/>
            </a:br>
            <a:r>
              <a:rPr lang="en-US" sz="1600" i="1" dirty="0"/>
              <a:t>  "year" : 2004</a:t>
            </a:r>
            <a:br>
              <a:rPr lang="en-US" sz="1600" i="1" dirty="0"/>
            </a:br>
            <a:r>
              <a:rPr lang="en-US" sz="1600" i="1" dirty="0" smtClean="0"/>
              <a:t>}</a:t>
            </a:r>
          </a:p>
          <a:p>
            <a:r>
              <a:rPr lang="en-US" sz="1600" i="1" dirty="0"/>
              <a:t/>
            </a:r>
            <a:br>
              <a:rPr lang="en-US" sz="1600" i="1" dirty="0"/>
            </a:br>
            <a:r>
              <a:rPr lang="en-US" sz="1600" i="1" dirty="0"/>
              <a:t>child2 = {</a:t>
            </a:r>
            <a:br>
              <a:rPr lang="en-US" sz="1600" i="1" dirty="0"/>
            </a:br>
            <a:r>
              <a:rPr lang="en-US" sz="1600" i="1" dirty="0"/>
              <a:t>  "name" : </a:t>
            </a:r>
            <a:r>
              <a:rPr lang="en-US" sz="1600" i="1" dirty="0" smtClean="0"/>
              <a:t>“Moon",</a:t>
            </a:r>
            <a:r>
              <a:rPr lang="en-US" sz="1600" i="1" dirty="0"/>
              <a:t/>
            </a:r>
            <a:br>
              <a:rPr lang="en-US" sz="1600" i="1" dirty="0"/>
            </a:br>
            <a:r>
              <a:rPr lang="en-US" sz="1600" i="1" dirty="0"/>
              <a:t>  "year" : 2007</a:t>
            </a:r>
            <a:br>
              <a:rPr lang="en-US" sz="1600" i="1" dirty="0"/>
            </a:br>
            <a:r>
              <a:rPr lang="en-US" sz="1600" i="1" dirty="0" smtClean="0"/>
              <a:t>}</a:t>
            </a:r>
          </a:p>
          <a:p>
            <a:r>
              <a:rPr lang="en-US" sz="1600" i="1" dirty="0"/>
              <a:t/>
            </a:r>
            <a:br>
              <a:rPr lang="en-US" sz="1600" i="1" dirty="0"/>
            </a:br>
            <a:r>
              <a:rPr lang="en-US" sz="1600" i="1" dirty="0"/>
              <a:t>child3 = {</a:t>
            </a:r>
            <a:br>
              <a:rPr lang="en-US" sz="1600" i="1" dirty="0"/>
            </a:br>
            <a:r>
              <a:rPr lang="en-US" sz="1600" i="1" dirty="0"/>
              <a:t>  "name" : </a:t>
            </a:r>
            <a:r>
              <a:rPr lang="en-US" sz="1600" i="1" dirty="0" smtClean="0"/>
              <a:t>“Star",</a:t>
            </a:r>
            <a:r>
              <a:rPr lang="en-US" sz="1600" i="1" dirty="0"/>
              <a:t/>
            </a:r>
            <a:br>
              <a:rPr lang="en-US" sz="1600" i="1" dirty="0"/>
            </a:br>
            <a:r>
              <a:rPr lang="en-US" sz="1600" i="1" dirty="0"/>
              <a:t>  "year" : 2011</a:t>
            </a:r>
            <a:br>
              <a:rPr lang="en-US" sz="1600" i="1" dirty="0"/>
            </a:br>
            <a:r>
              <a:rPr lang="en-US" sz="1600" i="1" dirty="0"/>
              <a:t>}</a:t>
            </a:r>
            <a:br>
              <a:rPr lang="en-US" sz="1600" i="1" dirty="0"/>
            </a:br>
            <a:r>
              <a:rPr lang="en-US" sz="1600" i="1" dirty="0"/>
              <a:t/>
            </a:r>
            <a:br>
              <a:rPr lang="en-US" sz="1600" i="1" dirty="0"/>
            </a:br>
            <a:r>
              <a:rPr lang="en-US" sz="1600" i="1" dirty="0" err="1"/>
              <a:t>myfamily</a:t>
            </a:r>
            <a:r>
              <a:rPr lang="en-US" sz="1600" i="1" dirty="0"/>
              <a:t> = {</a:t>
            </a:r>
            <a:br>
              <a:rPr lang="en-US" sz="1600" i="1" dirty="0"/>
            </a:br>
            <a:r>
              <a:rPr lang="en-US" sz="1600" i="1" dirty="0"/>
              <a:t>  "child1" : child1,</a:t>
            </a:r>
            <a:br>
              <a:rPr lang="en-US" sz="1600" i="1" dirty="0"/>
            </a:br>
            <a:r>
              <a:rPr lang="en-US" sz="1600" i="1" dirty="0"/>
              <a:t>  "child2" : child2,</a:t>
            </a:r>
            <a:br>
              <a:rPr lang="en-US" sz="1600" i="1" dirty="0"/>
            </a:br>
            <a:r>
              <a:rPr lang="en-US" sz="1600" i="1" dirty="0"/>
              <a:t>  "child3" : child3</a:t>
            </a:r>
            <a:br>
              <a:rPr lang="en-US" sz="1600" i="1" dirty="0"/>
            </a:br>
            <a:r>
              <a:rPr lang="en-US" sz="1600" i="1" dirty="0" smtClean="0"/>
              <a:t>}</a:t>
            </a:r>
            <a:endParaRPr lang="en-US" sz="1600" i="1" dirty="0"/>
          </a:p>
        </p:txBody>
      </p:sp>
    </p:spTree>
    <p:extLst>
      <p:ext uri="{BB962C8B-B14F-4D97-AF65-F5344CB8AC3E}">
        <p14:creationId xmlns="" xmlns:p14="http://schemas.microsoft.com/office/powerpoint/2010/main" val="2520963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Test</a:t>
            </a:r>
            <a:endParaRPr lang="en-IN" dirty="0" smtClean="0"/>
          </a:p>
        </p:txBody>
      </p:sp>
      <p:sp>
        <p:nvSpPr>
          <p:cNvPr id="22531" name="TextBox 3"/>
          <p:cNvSpPr txBox="1">
            <a:spLocks noChangeArrowheads="1"/>
          </p:cNvSpPr>
          <p:nvPr/>
        </p:nvSpPr>
        <p:spPr bwMode="auto">
          <a:xfrm>
            <a:off x="468313" y="981075"/>
            <a:ext cx="8207375"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test</a:t>
            </a:r>
            <a:r>
              <a:rPr lang="en-IN" altLang="en-US" sz="2400"/>
              <a:t> = [{'Arizona': 'Phoenix', 'California': 'Sacramento', 'Hawaii': 'Honolulu'}, </a:t>
            </a:r>
          </a:p>
          <a:p>
            <a:r>
              <a:rPr lang="en-IN" altLang="en-US" sz="2400"/>
              <a:t>1000, 2000, 3000, </a:t>
            </a:r>
          </a:p>
          <a:p>
            <a:r>
              <a:rPr lang="en-IN" altLang="en-US" sz="2400"/>
              <a:t>['hat', 't-shirt', 'jeans', {'socks1': 'red', 'socks2': 'blue'}]]</a:t>
            </a:r>
          </a:p>
        </p:txBody>
      </p:sp>
      <p:sp>
        <p:nvSpPr>
          <p:cNvPr id="22532" name="TextBox 4"/>
          <p:cNvSpPr txBox="1">
            <a:spLocks noChangeArrowheads="1"/>
          </p:cNvSpPr>
          <p:nvPr/>
        </p:nvSpPr>
        <p:spPr bwMode="auto">
          <a:xfrm>
            <a:off x="539750" y="2852738"/>
            <a:ext cx="8208963"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Exercise #1: </a:t>
            </a:r>
            <a:r>
              <a:rPr lang="en-IN" altLang="en-US" sz="2400"/>
              <a:t>Return 2000 on your screen!</a:t>
            </a:r>
            <a:br>
              <a:rPr lang="en-IN" altLang="en-US" sz="2400"/>
            </a:br>
            <a:r>
              <a:rPr lang="en-IN" altLang="en-US" sz="2400" b="1"/>
              <a:t>Exercise #2: </a:t>
            </a:r>
            <a:r>
              <a:rPr lang="en-IN" altLang="en-US" sz="2400"/>
              <a:t>Return the dictionary of the cities and states on your screen! (This: {'Arizona': 'Phoenix', 'California': 'Sacramento', 'Hawaii': 'Honolulu'})</a:t>
            </a:r>
            <a:br>
              <a:rPr lang="en-IN" altLang="en-US" sz="2400"/>
            </a:br>
            <a:r>
              <a:rPr lang="en-IN" altLang="en-US" sz="2400" b="1"/>
              <a:t>Exercise #3: </a:t>
            </a:r>
            <a:r>
              <a:rPr lang="en-IN" altLang="en-US" sz="2400"/>
              <a:t>Return the list of the clothes on your screen! (This: ['hat', 't-shirt', 'jeans', {'socks1': 'red', 'socks2': 'blue'}])</a:t>
            </a:r>
            <a:br>
              <a:rPr lang="en-IN" altLang="en-US" sz="2400"/>
            </a:br>
            <a:r>
              <a:rPr lang="en-IN" altLang="en-US" sz="2400" b="1"/>
              <a:t>Exercise #4:</a:t>
            </a:r>
            <a:r>
              <a:rPr lang="en-IN" altLang="en-US" sz="2400"/>
              <a:t> Return the word 'Phoenix' on your screen!</a:t>
            </a:r>
            <a:br>
              <a:rPr lang="en-IN" altLang="en-US" sz="2400"/>
            </a:br>
            <a:r>
              <a:rPr lang="en-IN" altLang="en-US" sz="2400" b="1"/>
              <a:t>Exercise #5: </a:t>
            </a:r>
            <a:r>
              <a:rPr lang="en-IN" altLang="en-US" sz="2400"/>
              <a:t>return the word 'jeans' on your screen!</a:t>
            </a:r>
            <a:br>
              <a:rPr lang="en-IN" altLang="en-US" sz="2400"/>
            </a:br>
            <a:r>
              <a:rPr lang="en-IN" altLang="en-US" sz="2400" b="1"/>
              <a:t>Exercise #6:</a:t>
            </a:r>
            <a:r>
              <a:rPr lang="en-IN" altLang="en-US" sz="2400"/>
              <a:t> Return the word 'blue' on your screen!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Answer</a:t>
            </a:r>
            <a:endParaRPr lang="en-IN" dirty="0" smtClean="0"/>
          </a:p>
        </p:txBody>
      </p:sp>
      <p:sp>
        <p:nvSpPr>
          <p:cNvPr id="4" name="TextBox 3"/>
          <p:cNvSpPr txBox="1"/>
          <p:nvPr/>
        </p:nvSpPr>
        <p:spPr>
          <a:xfrm>
            <a:off x="468313" y="981075"/>
            <a:ext cx="8207375" cy="6000750"/>
          </a:xfrm>
          <a:prstGeom prst="rect">
            <a:avLst/>
          </a:prstGeom>
          <a:noFill/>
        </p:spPr>
        <p:txBody>
          <a:bodyPr>
            <a:spAutoFit/>
          </a:bodyPr>
          <a:lstStyle/>
          <a:p>
            <a:pPr fontAlgn="auto">
              <a:spcBef>
                <a:spcPts val="0"/>
              </a:spcBef>
              <a:spcAft>
                <a:spcPts val="0"/>
              </a:spcAft>
              <a:defRPr/>
            </a:pPr>
            <a:r>
              <a:rPr lang="en-IN" sz="2400" b="1" cap="all" dirty="0">
                <a:latin typeface="+mn-lt"/>
                <a:cs typeface="+mn-cs"/>
              </a:rPr>
              <a:t>EXERCISE #1</a:t>
            </a:r>
          </a:p>
          <a:p>
            <a:pPr fontAlgn="auto">
              <a:spcBef>
                <a:spcPts val="0"/>
              </a:spcBef>
              <a:spcAft>
                <a:spcPts val="0"/>
              </a:spcAft>
              <a:defRPr/>
            </a:pPr>
            <a:r>
              <a:rPr lang="en-IN" sz="2400" dirty="0">
                <a:latin typeface="+mn-lt"/>
                <a:cs typeface="+mn-cs"/>
              </a:rPr>
              <a:t>test[2] –» The only trick here is the zero-based indexing, so in our list 2000  is in the 2nd place in Python terms.</a:t>
            </a:r>
          </a:p>
          <a:p>
            <a:pPr fontAlgn="auto">
              <a:spcBef>
                <a:spcPts val="0"/>
              </a:spcBef>
              <a:spcAft>
                <a:spcPts val="0"/>
              </a:spcAft>
              <a:defRPr/>
            </a:pPr>
            <a:r>
              <a:rPr lang="en-IN" sz="2400" b="1" cap="all" dirty="0">
                <a:latin typeface="+mn-lt"/>
                <a:cs typeface="+mn-cs"/>
              </a:rPr>
              <a:t>EXERCISE #2</a:t>
            </a:r>
          </a:p>
          <a:p>
            <a:pPr fontAlgn="auto">
              <a:spcBef>
                <a:spcPts val="0"/>
              </a:spcBef>
              <a:spcAft>
                <a:spcPts val="0"/>
              </a:spcAft>
              <a:defRPr/>
            </a:pPr>
            <a:r>
              <a:rPr lang="en-IN" sz="2400" dirty="0">
                <a:latin typeface="+mn-lt"/>
                <a:cs typeface="+mn-cs"/>
              </a:rPr>
              <a:t>test[0] –» This will print the whole dictionary from our main list.</a:t>
            </a:r>
          </a:p>
          <a:p>
            <a:pPr fontAlgn="auto">
              <a:spcBef>
                <a:spcPts val="0"/>
              </a:spcBef>
              <a:spcAft>
                <a:spcPts val="0"/>
              </a:spcAft>
              <a:defRPr/>
            </a:pPr>
            <a:r>
              <a:rPr lang="en-IN" sz="2400" b="1" cap="all" dirty="0">
                <a:latin typeface="+mn-lt"/>
                <a:cs typeface="+mn-cs"/>
              </a:rPr>
              <a:t>EXERCISE #3</a:t>
            </a:r>
          </a:p>
          <a:p>
            <a:pPr fontAlgn="auto">
              <a:spcBef>
                <a:spcPts val="0"/>
              </a:spcBef>
              <a:spcAft>
                <a:spcPts val="0"/>
              </a:spcAft>
              <a:defRPr/>
            </a:pPr>
            <a:r>
              <a:rPr lang="en-IN" sz="2400" dirty="0">
                <a:latin typeface="+mn-lt"/>
                <a:cs typeface="+mn-cs"/>
              </a:rPr>
              <a:t>test[4] –» Same as the previous two – it will print the nested list.</a:t>
            </a:r>
          </a:p>
          <a:p>
            <a:pPr fontAlgn="auto">
              <a:spcBef>
                <a:spcPts val="0"/>
              </a:spcBef>
              <a:spcAft>
                <a:spcPts val="0"/>
              </a:spcAft>
              <a:defRPr/>
            </a:pPr>
            <a:r>
              <a:rPr lang="en-IN" sz="2400" b="1" cap="all" dirty="0">
                <a:latin typeface="+mn-lt"/>
                <a:cs typeface="+mn-cs"/>
              </a:rPr>
              <a:t>EXERCISE #4</a:t>
            </a:r>
          </a:p>
          <a:p>
            <a:pPr fontAlgn="auto">
              <a:spcBef>
                <a:spcPts val="0"/>
              </a:spcBef>
              <a:spcAft>
                <a:spcPts val="0"/>
              </a:spcAft>
              <a:defRPr/>
            </a:pPr>
            <a:r>
              <a:rPr lang="en-IN" sz="2400" dirty="0">
                <a:latin typeface="+mn-lt"/>
                <a:cs typeface="+mn-cs"/>
              </a:rPr>
              <a:t>test[0]['Arizona'] –» This is basically the next step of exercise #2 – we are calling the 'Phoenix' value with its key: 'Arizona'.</a:t>
            </a:r>
          </a:p>
          <a:p>
            <a:pPr fontAlgn="auto">
              <a:spcBef>
                <a:spcPts val="0"/>
              </a:spcBef>
              <a:spcAft>
                <a:spcPts val="0"/>
              </a:spcAft>
              <a:defRPr/>
            </a:pPr>
            <a:r>
              <a:rPr lang="en-IN" sz="2400" b="1" cap="all" dirty="0">
                <a:latin typeface="+mn-lt"/>
                <a:cs typeface="+mn-cs"/>
              </a:rPr>
              <a:t>EXERCISE #5</a:t>
            </a:r>
          </a:p>
          <a:p>
            <a:pPr fontAlgn="auto">
              <a:spcBef>
                <a:spcPts val="0"/>
              </a:spcBef>
              <a:spcAft>
                <a:spcPts val="0"/>
              </a:spcAft>
              <a:defRPr/>
            </a:pPr>
            <a:r>
              <a:rPr lang="en-IN" sz="2400" dirty="0">
                <a:latin typeface="+mn-lt"/>
                <a:cs typeface="+mn-cs"/>
              </a:rPr>
              <a:t>test[4][2] –» And this one is related to exercise #3 – referring </a:t>
            </a:r>
            <a:r>
              <a:rPr lang="en-IN" sz="2400" dirty="0" err="1">
                <a:latin typeface="+mn-lt"/>
                <a:cs typeface="+mn-cs"/>
              </a:rPr>
              <a:t>to'jeans</a:t>
            </a:r>
            <a:r>
              <a:rPr lang="en-IN" sz="2400" dirty="0">
                <a:latin typeface="+mn-lt"/>
                <a:cs typeface="+mn-cs"/>
              </a:rPr>
              <a:t>' by its number – don’t forget the zero-based indexing.</a:t>
            </a:r>
          </a:p>
          <a:p>
            <a:pPr fontAlgn="auto">
              <a:spcBef>
                <a:spcPts val="0"/>
              </a:spcBef>
              <a:spcAft>
                <a:spcPts val="0"/>
              </a:spcAft>
              <a:defRPr/>
            </a:pPr>
            <a:r>
              <a:rPr lang="en-IN" sz="2400" b="1" cap="all" dirty="0">
                <a:latin typeface="+mn-lt"/>
                <a:cs typeface="+mn-cs"/>
              </a:rPr>
              <a:t>EXERCISE #6</a:t>
            </a:r>
          </a:p>
          <a:p>
            <a:pPr fontAlgn="auto">
              <a:spcBef>
                <a:spcPts val="0"/>
              </a:spcBef>
              <a:spcAft>
                <a:spcPts val="0"/>
              </a:spcAft>
              <a:defRPr/>
            </a:pPr>
            <a:r>
              <a:rPr lang="en-IN" sz="2400" dirty="0">
                <a:latin typeface="+mn-lt"/>
                <a:cs typeface="+mn-cs"/>
              </a:rPr>
              <a:t>test[4][3]['socks2'] –» And one more step – calling the item of a dictionary of a nested list within a list – by its key: 'socks2'.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38237"/>
          </a:xfrm>
        </p:spPr>
        <p:txBody>
          <a:bodyPr rtlCol="0">
            <a:normAutofit fontScale="90000"/>
          </a:bodyPr>
          <a:lstStyle/>
          <a:p>
            <a:pPr fontAlgn="auto">
              <a:spcAft>
                <a:spcPts val="0"/>
              </a:spcAft>
              <a:defRPr/>
            </a:pPr>
            <a:r>
              <a:rPr lang="en-IN" b="1" dirty="0" smtClean="0"/>
              <a:t>What’s the difference between Python functions and methods?</a:t>
            </a:r>
          </a:p>
        </p:txBody>
      </p:sp>
      <p:sp>
        <p:nvSpPr>
          <p:cNvPr id="32771" name="TextBox 3"/>
          <p:cNvSpPr txBox="1">
            <a:spLocks noChangeArrowheads="1"/>
          </p:cNvSpPr>
          <p:nvPr/>
        </p:nvSpPr>
        <p:spPr bwMode="auto">
          <a:xfrm>
            <a:off x="468313" y="1525588"/>
            <a:ext cx="8207375" cy="1938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function looks like this: </a:t>
            </a:r>
            <a:r>
              <a:rPr lang="en-IN" altLang="en-US" sz="2400" b="1"/>
              <a:t>function(something)</a:t>
            </a:r>
          </a:p>
          <a:p>
            <a:endParaRPr lang="en-IN" altLang="en-US" sz="2400"/>
          </a:p>
          <a:p>
            <a:r>
              <a:rPr lang="en-IN" altLang="en-US" sz="2400"/>
              <a:t/>
            </a:r>
            <a:br>
              <a:rPr lang="en-IN" altLang="en-US" sz="2400"/>
            </a:br>
            <a:r>
              <a:rPr lang="en-IN" altLang="en-US" sz="2400"/>
              <a:t>And a method looks like this: </a:t>
            </a:r>
            <a:r>
              <a:rPr lang="en-IN" altLang="en-US" sz="2400" b="1"/>
              <a:t>something.method()</a:t>
            </a:r>
            <a:r>
              <a:rPr lang="en-IN" altLang="en-US" sz="2400"/>
              <a:t/>
            </a:r>
            <a:br>
              <a:rPr lang="en-IN" altLang="en-US" sz="2400"/>
            </a:br>
            <a:r>
              <a:rPr lang="en-IN" altLang="en-US" sz="2400"/>
              <a:t>(Look at the examples above!)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Autofit/>
          </a:bodyPr>
          <a:lstStyle/>
          <a:p>
            <a:pPr lvl="1" fontAlgn="auto">
              <a:spcAft>
                <a:spcPts val="0"/>
              </a:spcAft>
              <a:defRPr/>
            </a:pPr>
            <a:r>
              <a:rPr lang="en-IN" sz="4000" b="1" dirty="0">
                <a:solidFill>
                  <a:sysClr val="windowText" lastClr="000000"/>
                </a:solidFill>
                <a:latin typeface="+mj-lt"/>
              </a:rPr>
              <a:t>1. </a:t>
            </a:r>
            <a:r>
              <a:rPr lang="en-US" sz="4000" b="1" dirty="0">
                <a:solidFill>
                  <a:sysClr val="windowText" lastClr="000000"/>
                </a:solidFill>
                <a:latin typeface="+mj-lt"/>
              </a:rPr>
              <a:t>Variable</a:t>
            </a:r>
            <a:endParaRPr lang="en-IN" sz="4000" b="1" dirty="0">
              <a:solidFill>
                <a:sysClr val="windowText" lastClr="000000"/>
              </a:solidFill>
              <a:latin typeface="+mj-lt"/>
            </a:endParaRPr>
          </a:p>
        </p:txBody>
      </p:sp>
      <p:sp>
        <p:nvSpPr>
          <p:cNvPr id="5123" name="TextBox 3"/>
          <p:cNvSpPr txBox="1">
            <a:spLocks noChangeArrowheads="1"/>
          </p:cNvSpPr>
          <p:nvPr/>
        </p:nvSpPr>
        <p:spPr bwMode="auto">
          <a:xfrm>
            <a:off x="468313" y="981075"/>
            <a:ext cx="8207375" cy="572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dirty="0"/>
              <a:t>Variable</a:t>
            </a:r>
            <a:r>
              <a:rPr lang="en-IN" altLang="en-US" sz="2400" dirty="0"/>
              <a:t> are used to assign values.</a:t>
            </a:r>
          </a:p>
          <a:p>
            <a:endParaRPr lang="en-US" altLang="en-US" sz="2400" dirty="0"/>
          </a:p>
          <a:p>
            <a:r>
              <a:rPr lang="en-IN" altLang="en-US" sz="2400" dirty="0"/>
              <a:t>Let’s see how it works!</a:t>
            </a:r>
            <a:br>
              <a:rPr lang="en-IN" altLang="en-US" sz="2400" dirty="0"/>
            </a:br>
            <a:r>
              <a:rPr lang="en-IN" altLang="en-US" sz="2400" dirty="0"/>
              <a:t>Say we have a dog (‘Freddie’), and we would like to store some of his attributes (</a:t>
            </a:r>
            <a:r>
              <a:rPr lang="en-IN" altLang="en-US" sz="2400" i="1" dirty="0"/>
              <a:t>name, age, </a:t>
            </a:r>
            <a:r>
              <a:rPr lang="en-IN" altLang="en-US" sz="2400" i="1" dirty="0" err="1"/>
              <a:t>is_vaccinated</a:t>
            </a:r>
            <a:r>
              <a:rPr lang="en-IN" altLang="en-US" sz="2400" i="1" dirty="0"/>
              <a:t>, </a:t>
            </a:r>
            <a:r>
              <a:rPr lang="en-IN" altLang="en-US" sz="2400" i="1" dirty="0" err="1"/>
              <a:t>year_of_born</a:t>
            </a:r>
            <a:r>
              <a:rPr lang="en-IN" altLang="en-US" sz="2400" i="1" dirty="0"/>
              <a:t>, etc.</a:t>
            </a:r>
            <a:r>
              <a:rPr lang="en-IN" altLang="en-US" sz="2400" dirty="0"/>
              <a:t>) of this dog in Python variables! We will type this into a Jupyter notebook cell:</a:t>
            </a:r>
          </a:p>
          <a:p>
            <a:endParaRPr lang="en-US" altLang="en-US" sz="2400" dirty="0"/>
          </a:p>
          <a:p>
            <a:r>
              <a:rPr lang="en-US" altLang="en-US" sz="4000" dirty="0" err="1">
                <a:solidFill>
                  <a:srgbClr val="FF0000"/>
                </a:solidFill>
              </a:rPr>
              <a:t>Variable_Name</a:t>
            </a:r>
            <a:r>
              <a:rPr lang="en-US" altLang="en-US" sz="4000" dirty="0"/>
              <a:t> = </a:t>
            </a:r>
            <a:r>
              <a:rPr lang="en-US" altLang="en-US" sz="4000" dirty="0" err="1">
                <a:solidFill>
                  <a:srgbClr val="00B0F0"/>
                </a:solidFill>
              </a:rPr>
              <a:t>Variable_Value</a:t>
            </a:r>
            <a:endParaRPr lang="en-US" altLang="en-US" sz="4000" dirty="0">
              <a:solidFill>
                <a:srgbClr val="00B0F0"/>
              </a:solidFill>
            </a:endParaRPr>
          </a:p>
          <a:p>
            <a:endParaRPr lang="en-US" altLang="en-US" sz="1400" dirty="0"/>
          </a:p>
          <a:p>
            <a:endParaRPr lang="en-IN" altLang="en-US" sz="2400" dirty="0"/>
          </a:p>
          <a:p>
            <a:r>
              <a:rPr lang="en-IN" altLang="en-US" sz="2400" dirty="0" err="1"/>
              <a:t>dog_name</a:t>
            </a:r>
            <a:r>
              <a:rPr lang="en-IN" altLang="en-US" sz="2400" dirty="0"/>
              <a:t> = ‘Freddie‘, age = 2, </a:t>
            </a:r>
            <a:r>
              <a:rPr lang="en-IN" altLang="en-US" sz="2400" dirty="0" err="1"/>
              <a:t>is_vaccinated</a:t>
            </a:r>
            <a:r>
              <a:rPr lang="en-IN" altLang="en-US" sz="2400" dirty="0"/>
              <a:t> = True</a:t>
            </a:r>
            <a:br>
              <a:rPr lang="en-IN" altLang="en-US" sz="2400" dirty="0"/>
            </a:br>
            <a:r>
              <a:rPr lang="en-IN" altLang="en-US" sz="2400" dirty="0"/>
              <a:t>height = 1.1, </a:t>
            </a:r>
            <a:r>
              <a:rPr lang="en-IN" altLang="en-US" sz="2400" dirty="0" err="1"/>
              <a:t>birth_year</a:t>
            </a:r>
            <a:r>
              <a:rPr lang="en-IN" altLang="en-US" sz="2400" dirty="0"/>
              <a:t> = 2019</a:t>
            </a:r>
          </a:p>
          <a:p>
            <a:endParaRPr lang="en-US" altLang="en-US" sz="2400" dirty="0"/>
          </a:p>
          <a:p>
            <a:r>
              <a:rPr lang="en-US" altLang="en-US" sz="2400" dirty="0"/>
              <a:t>If we type the variable name, then value will be returned</a:t>
            </a:r>
            <a:endParaRPr lang="en-I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4579" name="TextBox 3"/>
          <p:cNvSpPr txBox="1">
            <a:spLocks noChangeArrowheads="1"/>
          </p:cNvSpPr>
          <p:nvPr/>
        </p:nvSpPr>
        <p:spPr bwMode="auto">
          <a:xfrm>
            <a:off x="468313" y="981075"/>
            <a:ext cx="8207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Complete list of built-in function can be found at:</a:t>
            </a:r>
          </a:p>
          <a:p>
            <a:r>
              <a:rPr lang="en-IN" altLang="en-US" sz="2400">
                <a:hlinkClick r:id="rId2"/>
              </a:rPr>
              <a:t>https://docs.python.org/3/library/functions.html</a:t>
            </a:r>
            <a:endParaRPr lang="en-IN" altLang="en-US" sz="2400"/>
          </a:p>
        </p:txBody>
      </p:sp>
      <p:sp>
        <p:nvSpPr>
          <p:cNvPr id="24580" name="TextBox 4"/>
          <p:cNvSpPr txBox="1">
            <a:spLocks noChangeArrowheads="1"/>
          </p:cNvSpPr>
          <p:nvPr/>
        </p:nvSpPr>
        <p:spPr bwMode="auto">
          <a:xfrm>
            <a:off x="468313" y="2276475"/>
            <a:ext cx="8207375"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Important Built-in Function for Data Science:</a:t>
            </a:r>
          </a:p>
          <a:p>
            <a:endParaRPr lang="en-US" altLang="en-US" sz="2400" b="1"/>
          </a:p>
          <a:p>
            <a:pPr>
              <a:buFont typeface="Arial" panose="020B0604020202020204" pitchFamily="34" charset="0"/>
              <a:buChar char="•"/>
            </a:pPr>
            <a:r>
              <a:rPr lang="en-US" altLang="en-US" sz="2400" b="1"/>
              <a:t> abs() - </a:t>
            </a:r>
            <a:r>
              <a:rPr lang="en-IN" altLang="en-US" sz="2400"/>
              <a:t>returns the absolute value of a numeric value (e.g. integer or float). Obviously it can’t be a string. It has to be a numeric value.</a:t>
            </a:r>
          </a:p>
          <a:p>
            <a:pPr>
              <a:buFont typeface="Arial" panose="020B0604020202020204" pitchFamily="34" charset="0"/>
              <a:buChar char="•"/>
            </a:pPr>
            <a:endParaRPr lang="en-US" altLang="en-US" sz="2400"/>
          </a:p>
          <a:p>
            <a:pPr>
              <a:buFont typeface="Arial" panose="020B0604020202020204" pitchFamily="34" charset="0"/>
              <a:buChar char="•"/>
            </a:pPr>
            <a:r>
              <a:rPr lang="en-US" altLang="en-US" sz="2400"/>
              <a:t> </a:t>
            </a:r>
            <a:r>
              <a:rPr lang="en-US" altLang="en-US" sz="2400" b="1"/>
              <a:t>round()</a:t>
            </a:r>
            <a:r>
              <a:rPr lang="en-US" altLang="en-US" sz="2400"/>
              <a:t> - </a:t>
            </a:r>
            <a:r>
              <a:rPr lang="en-IN" altLang="en-US" sz="2400"/>
              <a:t>returns the rounded value of a numeric value.</a:t>
            </a:r>
          </a:p>
          <a:p>
            <a:pPr>
              <a:buFont typeface="Arial" panose="020B0604020202020204" pitchFamily="34" charset="0"/>
              <a:buChar char="•"/>
            </a:pPr>
            <a:endParaRPr lang="en-US" altLang="en-US" sz="2400"/>
          </a:p>
          <a:p>
            <a:pPr>
              <a:buFont typeface="Arial" panose="020B0604020202020204" pitchFamily="34" charset="0"/>
              <a:buChar char="•"/>
            </a:pPr>
            <a:r>
              <a:rPr lang="en-US" altLang="en-US" sz="2400" b="1"/>
              <a:t> min()</a:t>
            </a:r>
            <a:r>
              <a:rPr lang="en-US" altLang="en-US" sz="2400"/>
              <a:t> - </a:t>
            </a:r>
            <a:r>
              <a:rPr lang="en-IN" altLang="en-US" sz="2400"/>
              <a:t>returns the smallest item of a list or of the typed-in arguments. It can even be a string.</a:t>
            </a:r>
          </a:p>
          <a:p>
            <a:pPr>
              <a:buFont typeface="Arial" panose="020B0604020202020204" pitchFamily="34" charset="0"/>
              <a:buChar char="•"/>
            </a:pPr>
            <a:endParaRPr lang="en-IN" altLang="en-US" sz="2400"/>
          </a:p>
          <a:p>
            <a:pPr>
              <a:buFont typeface="Arial" panose="020B0604020202020204" pitchFamily="34" charset="0"/>
              <a:buChar char="•"/>
            </a:pPr>
            <a:r>
              <a:rPr lang="en-US" altLang="en-US" sz="2400"/>
              <a:t> </a:t>
            </a:r>
            <a:r>
              <a:rPr lang="en-US" altLang="en-US" sz="2400" b="1"/>
              <a:t>max() – </a:t>
            </a:r>
            <a:r>
              <a:rPr lang="en-US" altLang="en-US" sz="2400"/>
              <a:t>opposite of min() function </a:t>
            </a:r>
            <a:endParaRPr lang="en-IN"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5603" name="TextBox 3"/>
          <p:cNvSpPr txBox="1">
            <a:spLocks noChangeArrowheads="1"/>
          </p:cNvSpPr>
          <p:nvPr/>
        </p:nvSpPr>
        <p:spPr bwMode="auto">
          <a:xfrm>
            <a:off x="468313" y="981075"/>
            <a:ext cx="8207375"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en-US" sz="2400"/>
              <a:t> </a:t>
            </a:r>
            <a:r>
              <a:rPr lang="en-US" altLang="en-US" sz="2400" b="1"/>
              <a:t>sum() </a:t>
            </a:r>
            <a:r>
              <a:rPr lang="en-US" altLang="en-US" sz="2400"/>
              <a:t>- </a:t>
            </a:r>
            <a:r>
              <a:rPr lang="en-IN" altLang="en-US" sz="2400"/>
              <a:t>It sums a list. The list can have all types of numeric values, although it handles floats… well, not smartly.</a:t>
            </a:r>
          </a:p>
          <a:p>
            <a:pPr>
              <a:buFont typeface="Arial" panose="020B0604020202020204" pitchFamily="34" charset="0"/>
              <a:buChar char="•"/>
            </a:pPr>
            <a:endParaRPr lang="en-US" altLang="en-US" sz="2400"/>
          </a:p>
          <a:p>
            <a:pPr>
              <a:buFont typeface="Arial" panose="020B0604020202020204" pitchFamily="34" charset="0"/>
              <a:buChar char="•"/>
            </a:pPr>
            <a:r>
              <a:rPr lang="en-IN" altLang="en-US" sz="2400" b="1"/>
              <a:t> len() - </a:t>
            </a:r>
            <a:r>
              <a:rPr lang="en-IN" altLang="en-US" sz="2400"/>
              <a:t>returns the number of elements in a list or the number of characters in a string.</a:t>
            </a:r>
          </a:p>
          <a:p>
            <a:pPr>
              <a:buFont typeface="Arial" panose="020B0604020202020204" pitchFamily="34" charset="0"/>
              <a:buChar char="•"/>
            </a:pPr>
            <a:endParaRPr lang="en-US" altLang="en-US" sz="2400"/>
          </a:p>
          <a:p>
            <a:pPr>
              <a:buFont typeface="Arial" panose="020B0604020202020204" pitchFamily="34" charset="0"/>
              <a:buChar char="•"/>
            </a:pPr>
            <a:r>
              <a:rPr lang="en-IN" altLang="en-US" sz="2400" b="1"/>
              <a:t> type() - </a:t>
            </a:r>
            <a:r>
              <a:rPr lang="en-IN" altLang="en-US" sz="2400"/>
              <a:t>returns the type of the variable.</a:t>
            </a:r>
          </a:p>
          <a:p>
            <a:pPr>
              <a:buFont typeface="Arial" panose="020B0604020202020204" pitchFamily="34" charset="0"/>
              <a:buChar char="•"/>
            </a:pPr>
            <a:endParaRPr lang="en-US" altLang="en-US" sz="2400"/>
          </a:p>
          <a:p>
            <a:pPr>
              <a:buFont typeface="Arial" panose="020B0604020202020204" pitchFamily="34" charset="0"/>
              <a:buChar char="•"/>
            </a:pPr>
            <a:endParaRPr lang="en-IN"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4400550"/>
          </a:xfrm>
          <a:prstGeom prst="rect">
            <a:avLst/>
          </a:prstGeom>
          <a:noFill/>
        </p:spPr>
        <p:txBody>
          <a:bodyPr>
            <a:spAutoFit/>
          </a:bodyPr>
          <a:lstStyle/>
          <a:p>
            <a:pPr fontAlgn="auto">
              <a:spcBef>
                <a:spcPts val="0"/>
              </a:spcBef>
              <a:spcAft>
                <a:spcPts val="0"/>
              </a:spcAft>
              <a:defRPr/>
            </a:pPr>
            <a:r>
              <a:rPr lang="en-IN" sz="4000" i="1" dirty="0">
                <a:solidFill>
                  <a:schemeClr val="accent3">
                    <a:lumMod val="50000"/>
                  </a:schemeClr>
                </a:solidFill>
                <a:latin typeface="+mn-lt"/>
                <a:cs typeface="+mn-cs"/>
              </a:rPr>
              <a:t>Methods for Python Strings</a:t>
            </a:r>
          </a:p>
          <a:p>
            <a:pPr fontAlgn="auto">
              <a:spcBef>
                <a:spcPts val="0"/>
              </a:spcBef>
              <a:spcAft>
                <a:spcPts val="0"/>
              </a:spcAft>
              <a:defRPr/>
            </a:pPr>
            <a:r>
              <a:rPr lang="en-IN" sz="2400" dirty="0">
                <a:latin typeface="+mn-lt"/>
                <a:cs typeface="+mn-cs"/>
              </a:rPr>
              <a:t>The string methods are usually used during the data cleaning phase of the data project. </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dirty="0">
                <a:latin typeface="+mn-lt"/>
                <a:cs typeface="+mn-cs"/>
              </a:rPr>
              <a:t>E.g. imagine that you collect data about what people are searching for on your ecommerce website. </a:t>
            </a:r>
          </a:p>
          <a:p>
            <a:pPr fontAlgn="auto">
              <a:spcBef>
                <a:spcPts val="0"/>
              </a:spcBef>
              <a:spcAft>
                <a:spcPts val="0"/>
              </a:spcAft>
              <a:defRPr/>
            </a:pPr>
            <a:endParaRPr lang="en-IN" sz="2400" dirty="0">
              <a:latin typeface="+mn-lt"/>
              <a:cs typeface="+mn-cs"/>
            </a:endParaRPr>
          </a:p>
          <a:p>
            <a:pPr fontAlgn="auto">
              <a:spcBef>
                <a:spcPts val="0"/>
              </a:spcBef>
              <a:spcAft>
                <a:spcPts val="0"/>
              </a:spcAft>
              <a:defRPr/>
            </a:pPr>
            <a:r>
              <a:rPr lang="en-IN" sz="2400" dirty="0">
                <a:latin typeface="+mn-lt"/>
                <a:cs typeface="+mn-cs"/>
              </a:rPr>
              <a:t>And you find these strings: 'mug', 'mug ', 'Mug'. You know that this is the same, but to let Python know too, you should handle this situation!</a:t>
            </a:r>
          </a:p>
          <a:p>
            <a:pPr fontAlgn="auto">
              <a:spcBef>
                <a:spcPts val="0"/>
              </a:spcBef>
              <a:spcAft>
                <a:spcPts val="0"/>
              </a:spcAft>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7651" name="TextBox 3"/>
          <p:cNvSpPr txBox="1">
            <a:spLocks noChangeArrowheads="1"/>
          </p:cNvSpPr>
          <p:nvPr/>
        </p:nvSpPr>
        <p:spPr bwMode="auto">
          <a:xfrm>
            <a:off x="468313" y="981075"/>
            <a:ext cx="8207375" cy="600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str.lower() : </a:t>
            </a:r>
            <a:r>
              <a:rPr lang="en-IN" altLang="en-US" sz="2400"/>
              <a:t>returns the lowercase version of a string.</a:t>
            </a:r>
          </a:p>
          <a:p>
            <a:endParaRPr lang="en-US" altLang="en-US" sz="2400"/>
          </a:p>
          <a:p>
            <a:r>
              <a:rPr lang="en-IN" altLang="en-US" sz="2400" b="1"/>
              <a:t>str.upper()</a:t>
            </a:r>
            <a:r>
              <a:rPr lang="en-IN" altLang="en-US" sz="2400"/>
              <a:t> : the opposite of lower()</a:t>
            </a:r>
          </a:p>
          <a:p>
            <a:endParaRPr lang="en-US" altLang="en-US" sz="2400"/>
          </a:p>
          <a:p>
            <a:r>
              <a:rPr lang="en-IN" altLang="en-US" sz="2400" b="1"/>
              <a:t>str.strip() : </a:t>
            </a:r>
            <a:r>
              <a:rPr lang="en-IN" altLang="en-US" sz="2400"/>
              <a:t>if the string has whitespaces at the beginning or at the end, it removes them.</a:t>
            </a:r>
          </a:p>
          <a:p>
            <a:endParaRPr lang="en-US" altLang="en-US" sz="2400"/>
          </a:p>
          <a:p>
            <a:r>
              <a:rPr lang="en-IN" altLang="en-US" sz="2400" b="1"/>
              <a:t>str.replace('old', 'new')</a:t>
            </a:r>
            <a:r>
              <a:rPr lang="en-IN" altLang="en-US" sz="2400"/>
              <a:t> : replaces a given string with another string. Note that it’s case sensitive.</a:t>
            </a:r>
            <a:endParaRPr lang="en-US" altLang="en-US" sz="2400"/>
          </a:p>
          <a:p>
            <a:endParaRPr lang="en-US" altLang="en-US" sz="2400"/>
          </a:p>
          <a:p>
            <a:r>
              <a:rPr lang="en-IN" altLang="en-US" sz="2400" b="1"/>
              <a:t>str.split('delimiter') : </a:t>
            </a:r>
            <a:r>
              <a:rPr lang="en-IN" altLang="en-US" sz="2400"/>
              <a:t>splits your string into a list. Your argument specifies the delimiter.</a:t>
            </a:r>
            <a:endParaRPr lang="en-US" altLang="en-US" sz="2400"/>
          </a:p>
          <a:p>
            <a:endParaRPr lang="en-US" altLang="en-US" sz="2400"/>
          </a:p>
          <a:p>
            <a:r>
              <a:rPr lang="en-IN" altLang="en-US" sz="2400" b="1"/>
              <a:t>'delimiter'.join(a) : </a:t>
            </a:r>
            <a:r>
              <a:rPr lang="en-IN" altLang="en-US" sz="2400"/>
              <a:t>It joins elements of a list into one string. You can specify the delimiter again.</a:t>
            </a:r>
            <a:endParaRPr lang="en-US" altLang="en-US" sz="2400"/>
          </a:p>
          <a:p>
            <a:endParaRPr lang="en-IN"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5754688"/>
          </a:xfrm>
          <a:prstGeom prst="rect">
            <a:avLst/>
          </a:prstGeom>
          <a:noFill/>
        </p:spPr>
        <p:txBody>
          <a:bodyPr>
            <a:spAutoFit/>
          </a:bodyPr>
          <a:lstStyle/>
          <a:p>
            <a:pPr fontAlgn="auto">
              <a:spcBef>
                <a:spcPts val="0"/>
              </a:spcBef>
              <a:spcAft>
                <a:spcPts val="0"/>
              </a:spcAft>
              <a:defRPr/>
            </a:pPr>
            <a:r>
              <a:rPr lang="en-IN" sz="3200" i="1" dirty="0">
                <a:solidFill>
                  <a:schemeClr val="accent3">
                    <a:lumMod val="50000"/>
                  </a:schemeClr>
                </a:solidFill>
                <a:latin typeface="+mn-lt"/>
                <a:cs typeface="+mn-cs"/>
              </a:rPr>
              <a:t>Methods for Python List</a:t>
            </a:r>
          </a:p>
          <a:p>
            <a:pPr fontAlgn="auto">
              <a:spcBef>
                <a:spcPts val="0"/>
              </a:spcBef>
              <a:spcAft>
                <a:spcPts val="0"/>
              </a:spcAft>
              <a:defRPr/>
            </a:pPr>
            <a:r>
              <a:rPr lang="en-IN" sz="2400" b="1" dirty="0" err="1">
                <a:latin typeface="+mn-lt"/>
                <a:cs typeface="+mn-cs"/>
              </a:rPr>
              <a:t>list.append</a:t>
            </a:r>
            <a:r>
              <a:rPr lang="en-IN" sz="2400" b="1" dirty="0">
                <a:latin typeface="+mn-lt"/>
                <a:cs typeface="+mn-cs"/>
              </a:rPr>
              <a:t>(</a:t>
            </a:r>
            <a:r>
              <a:rPr lang="en-IN" sz="2400" b="1" dirty="0" err="1">
                <a:latin typeface="+mn-lt"/>
                <a:cs typeface="+mn-cs"/>
              </a:rPr>
              <a:t>arg</a:t>
            </a:r>
            <a:r>
              <a:rPr lang="en-IN" sz="2400" b="1" dirty="0">
                <a:latin typeface="+mn-lt"/>
                <a:cs typeface="+mn-cs"/>
              </a:rPr>
              <a:t>)</a:t>
            </a:r>
            <a:r>
              <a:rPr lang="en-IN" sz="2400" dirty="0">
                <a:latin typeface="+mn-lt"/>
                <a:cs typeface="+mn-cs"/>
              </a:rPr>
              <a:t> - The .append() method adds an element to the end of our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list.remove</a:t>
            </a:r>
            <a:r>
              <a:rPr lang="en-IN" sz="2400" b="1" dirty="0">
                <a:latin typeface="+mn-lt"/>
                <a:cs typeface="+mn-cs"/>
              </a:rPr>
              <a:t>(</a:t>
            </a:r>
            <a:r>
              <a:rPr lang="en-IN" sz="2400" b="1" dirty="0" err="1">
                <a:latin typeface="+mn-lt"/>
                <a:cs typeface="+mn-cs"/>
              </a:rPr>
              <a:t>arg</a:t>
            </a:r>
            <a:r>
              <a:rPr lang="en-IN" sz="2400" b="1" dirty="0">
                <a:latin typeface="+mn-lt"/>
                <a:cs typeface="+mn-cs"/>
              </a:rPr>
              <a:t>) - </a:t>
            </a:r>
            <a:r>
              <a:rPr lang="en-IN" sz="2400" dirty="0">
                <a:latin typeface="+mn-lt"/>
                <a:cs typeface="+mn-cs"/>
              </a:rPr>
              <a:t>If we want to remove the birth year, we can do it using the .remove() method. We have to specify the element that we want to remove and Python will remove the first item with that value from the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list.count</a:t>
            </a:r>
            <a:r>
              <a:rPr lang="en-IN" sz="2400" b="1" dirty="0">
                <a:latin typeface="+mn-lt"/>
                <a:cs typeface="+mn-cs"/>
              </a:rPr>
              <a:t>(</a:t>
            </a:r>
            <a:r>
              <a:rPr lang="en-IN" sz="2400" b="1" dirty="0" err="1">
                <a:latin typeface="+mn-lt"/>
                <a:cs typeface="+mn-cs"/>
              </a:rPr>
              <a:t>arg</a:t>
            </a:r>
            <a:r>
              <a:rPr lang="en-IN" sz="2400" b="1" dirty="0">
                <a:latin typeface="+mn-lt"/>
                <a:cs typeface="+mn-cs"/>
              </a:rPr>
              <a:t>)</a:t>
            </a:r>
            <a:r>
              <a:rPr lang="en-IN" sz="2400" dirty="0">
                <a:latin typeface="+mn-lt"/>
                <a:cs typeface="+mn-cs"/>
              </a:rPr>
              <a:t> - returns the number of the specified value in a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list.clear</a:t>
            </a:r>
            <a:r>
              <a:rPr lang="en-IN" sz="2400" b="1" dirty="0">
                <a:latin typeface="+mn-lt"/>
                <a:cs typeface="+mn-cs"/>
              </a:rPr>
              <a:t>() - </a:t>
            </a:r>
            <a:r>
              <a:rPr lang="en-IN" sz="2400" dirty="0">
                <a:latin typeface="+mn-lt"/>
                <a:cs typeface="+mn-cs"/>
              </a:rPr>
              <a:t>removes all elements of the list. It will basically delete Freddie. No worries, we will get him back.</a:t>
            </a: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4646613"/>
          </a:xfrm>
          <a:prstGeom prst="rect">
            <a:avLst/>
          </a:prstGeom>
          <a:noFill/>
        </p:spPr>
        <p:txBody>
          <a:bodyPr>
            <a:spAutoFit/>
          </a:bodyPr>
          <a:lstStyle/>
          <a:p>
            <a:pPr fontAlgn="auto">
              <a:spcBef>
                <a:spcPts val="0"/>
              </a:spcBef>
              <a:spcAft>
                <a:spcPts val="0"/>
              </a:spcAft>
              <a:defRPr/>
            </a:pPr>
            <a:r>
              <a:rPr lang="en-IN" sz="3200" i="1" dirty="0">
                <a:solidFill>
                  <a:schemeClr val="accent3">
                    <a:lumMod val="50000"/>
                  </a:schemeClr>
                </a:solidFill>
                <a:latin typeface="+mn-lt"/>
                <a:cs typeface="+mn-cs"/>
              </a:rPr>
              <a:t>Methods for Python Dictionaries</a:t>
            </a:r>
          </a:p>
          <a:p>
            <a:pPr fontAlgn="auto">
              <a:spcBef>
                <a:spcPts val="0"/>
              </a:spcBef>
              <a:spcAft>
                <a:spcPts val="0"/>
              </a:spcAft>
              <a:defRPr/>
            </a:pPr>
            <a:r>
              <a:rPr lang="en-IN" sz="2400" b="1" dirty="0" err="1">
                <a:latin typeface="+mn-lt"/>
                <a:cs typeface="+mn-cs"/>
              </a:rPr>
              <a:t>dict.keys</a:t>
            </a:r>
            <a:r>
              <a:rPr lang="en-IN" sz="2400" b="1" dirty="0">
                <a:latin typeface="+mn-lt"/>
                <a:cs typeface="+mn-cs"/>
              </a:rPr>
              <a:t>() -  </a:t>
            </a:r>
            <a:r>
              <a:rPr lang="en-IN" sz="2400" dirty="0">
                <a:latin typeface="+mn-lt"/>
                <a:cs typeface="+mn-cs"/>
              </a:rPr>
              <a:t>will return all the keys from your dictionary.</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dict.values</a:t>
            </a:r>
            <a:r>
              <a:rPr lang="en-IN" sz="2400" b="1" dirty="0">
                <a:latin typeface="+mn-lt"/>
                <a:cs typeface="+mn-cs"/>
              </a:rPr>
              <a:t>() -  </a:t>
            </a:r>
            <a:r>
              <a:rPr lang="en-IN" sz="2400" dirty="0">
                <a:latin typeface="+mn-lt"/>
                <a:cs typeface="+mn-cs"/>
              </a:rPr>
              <a:t>will return all the values from your dictionary.</a:t>
            </a:r>
            <a:endParaRPr lang="en-US" sz="2400" dirty="0">
              <a:latin typeface="+mn-lt"/>
              <a:cs typeface="+mn-cs"/>
            </a:endParaRP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dict.clear</a:t>
            </a:r>
            <a:r>
              <a:rPr lang="en-IN" sz="2400" b="1" dirty="0">
                <a:latin typeface="+mn-lt"/>
                <a:cs typeface="+mn-cs"/>
              </a:rPr>
              <a:t>() - </a:t>
            </a:r>
            <a:r>
              <a:rPr lang="en-IN" sz="2400" dirty="0">
                <a:latin typeface="+mn-lt"/>
                <a:cs typeface="+mn-cs"/>
              </a:rPr>
              <a:t> will delete everything from your dictionary.</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dirty="0">
                <a:latin typeface="+mn-lt"/>
                <a:cs typeface="+mn-cs"/>
              </a:rPr>
              <a:t>Adding an element to a dictionary doesn’t require you to use a method; you have to do it by simply defining a key-value pair like this: </a:t>
            </a:r>
            <a:r>
              <a:rPr lang="en-IN" sz="2400" b="1" dirty="0" err="1">
                <a:latin typeface="+mn-lt"/>
                <a:cs typeface="+mn-cs"/>
              </a:rPr>
              <a:t>dict</a:t>
            </a:r>
            <a:r>
              <a:rPr lang="en-IN" sz="2400" b="1" dirty="0">
                <a:latin typeface="+mn-lt"/>
                <a:cs typeface="+mn-cs"/>
              </a:rPr>
              <a:t>['key'] = 'value'</a:t>
            </a:r>
            <a:endParaRPr lang="en-US" sz="2400" dirty="0">
              <a:latin typeface="+mn-lt"/>
              <a:cs typeface="+mn-cs"/>
            </a:endParaRPr>
          </a:p>
          <a:p>
            <a:pPr fontAlgn="auto">
              <a:spcBef>
                <a:spcPts val="0"/>
              </a:spcBef>
              <a:spcAft>
                <a:spcPts val="0"/>
              </a:spcAft>
              <a:defRPr/>
            </a:pP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fontAlgn="auto">
              <a:spcAft>
                <a:spcPts val="0"/>
              </a:spcAft>
              <a:defRPr/>
            </a:pPr>
            <a:r>
              <a:rPr lang="en-IN" b="1" dirty="0" smtClean="0"/>
              <a:t>3. Test</a:t>
            </a:r>
          </a:p>
        </p:txBody>
      </p:sp>
      <p:sp>
        <p:nvSpPr>
          <p:cNvPr id="30723" name="TextBox 3"/>
          <p:cNvSpPr txBox="1">
            <a:spLocks noChangeArrowheads="1"/>
          </p:cNvSpPr>
          <p:nvPr/>
        </p:nvSpPr>
        <p:spPr bwMode="auto">
          <a:xfrm>
            <a:off x="468313" y="981075"/>
            <a:ext cx="8207375" cy="4154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Take this list:</a:t>
            </a:r>
            <a:br>
              <a:rPr lang="en-IN" altLang="en-US" sz="2400"/>
            </a:br>
            <a:r>
              <a:rPr lang="en-IN" altLang="en-US" sz="2400"/>
              <a:t>test_yourself = [1, 1, 2, 2, 3, 3, 3, 3, 4, 5, 5]</a:t>
            </a:r>
          </a:p>
          <a:p>
            <a:endParaRPr lang="en-IN" altLang="en-US" sz="2400"/>
          </a:p>
          <a:p>
            <a:pPr>
              <a:buFont typeface="Arial" panose="020B0604020202020204" pitchFamily="34" charset="0"/>
              <a:buChar char="•"/>
            </a:pPr>
            <a:r>
              <a:rPr lang="en-IN" altLang="en-US" sz="2400"/>
              <a:t> Calculate the mean of the list elements – by using only those things that you have read in this and the previous articles!</a:t>
            </a:r>
          </a:p>
          <a:p>
            <a:pPr>
              <a:buFont typeface="Arial" panose="020B0604020202020204" pitchFamily="34" charset="0"/>
              <a:buChar char="•"/>
            </a:pPr>
            <a:endParaRPr lang="en-IN" altLang="en-US" sz="2400"/>
          </a:p>
          <a:p>
            <a:pPr>
              <a:buFont typeface="Arial" panose="020B0604020202020204" pitchFamily="34" charset="0"/>
              <a:buChar char="•"/>
            </a:pPr>
            <a:r>
              <a:rPr lang="en-IN" altLang="en-US" sz="2400"/>
              <a:t> Calculate the median of the list elements – by using only those things that you have read in this and the previous articles!</a:t>
            </a:r>
          </a:p>
          <a:p>
            <a:pPr>
              <a:buFont typeface="Arial" panose="020B0604020202020204" pitchFamily="34" charset="0"/>
              <a:buChar char="•"/>
            </a:pPr>
            <a:endParaRPr lang="en-US" altLang="en-US" sz="2400"/>
          </a:p>
          <a:p>
            <a:pPr>
              <a:buFont typeface="Arial" panose="020B0604020202020204" pitchFamily="34" charset="0"/>
              <a:buChar char="•"/>
            </a:pPr>
            <a:endParaRPr lang="en-US" altLang="en-US" sz="2400"/>
          </a:p>
          <a:p>
            <a:pPr>
              <a:buFont typeface="Arial" panose="020B0604020202020204" pitchFamily="34" charset="0"/>
              <a:buChar char="•"/>
            </a:pPr>
            <a:endParaRPr lang="en-IN"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fontAlgn="auto">
              <a:spcAft>
                <a:spcPts val="0"/>
              </a:spcAft>
              <a:defRPr/>
            </a:pPr>
            <a:r>
              <a:rPr lang="en-IN" b="1" dirty="0" smtClean="0"/>
              <a:t>3. Answer</a:t>
            </a:r>
          </a:p>
        </p:txBody>
      </p:sp>
      <p:sp>
        <p:nvSpPr>
          <p:cNvPr id="31747" name="TextBox 3"/>
          <p:cNvSpPr txBox="1">
            <a:spLocks noChangeArrowheads="1"/>
          </p:cNvSpPr>
          <p:nvPr/>
        </p:nvSpPr>
        <p:spPr bwMode="auto">
          <a:xfrm>
            <a:off x="468313" y="981075"/>
            <a:ext cx="8207375"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2. sum(test_yourself) / len(test_yourself)</a:t>
            </a:r>
            <a:r>
              <a:rPr lang="en-IN" altLang="en-US" sz="2400"/>
              <a:t/>
            </a:r>
            <a:br>
              <a:rPr lang="en-IN" altLang="en-US" sz="2400"/>
            </a:br>
            <a:r>
              <a:rPr lang="en-IN" altLang="en-US" sz="2400"/>
              <a:t>Where the sum() sums the numbers and the len() counts the elements. The division of those will return the mean. The result is: 2.909090</a:t>
            </a:r>
          </a:p>
          <a:p>
            <a:endParaRPr lang="en-US" altLang="en-US" sz="2400"/>
          </a:p>
          <a:p>
            <a:r>
              <a:rPr lang="en-IN" altLang="en-US" sz="2400" b="1"/>
              <a:t>3. test_yourself[round(len(test_yourself) / 2) - 1]</a:t>
            </a:r>
            <a:br>
              <a:rPr lang="en-IN" altLang="en-US" sz="2400" b="1"/>
            </a:br>
            <a:r>
              <a:rPr lang="en-IN" altLang="en-US" sz="2400"/>
              <a:t>We are lucky to have a list with an odd number of elements.</a:t>
            </a:r>
          </a:p>
          <a:p>
            <a:endParaRPr lang="en-US" altLang="en-US" sz="2400"/>
          </a:p>
          <a:p>
            <a:endParaRPr lang="en-IN"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sp>
        <p:nvSpPr>
          <p:cNvPr id="33795" name="TextBox 3"/>
          <p:cNvSpPr txBox="1">
            <a:spLocks noChangeArrowheads="1"/>
          </p:cNvSpPr>
          <p:nvPr/>
        </p:nvSpPr>
        <p:spPr bwMode="auto">
          <a:xfrm>
            <a:off x="468313" y="981075"/>
            <a:ext cx="8207375"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We use </a:t>
            </a:r>
            <a:r>
              <a:rPr lang="en-IN" altLang="en-US" sz="2400" b="1" i="1"/>
              <a:t>if statements</a:t>
            </a:r>
            <a:r>
              <a:rPr lang="en-IN" altLang="en-US" sz="2400"/>
              <a:t> in our everyday life all the time – even if our everyday life is not written in Python. </a:t>
            </a:r>
          </a:p>
          <a:p>
            <a:r>
              <a:rPr lang="en-IN" altLang="en-US" sz="2400"/>
              <a:t>e.g. </a:t>
            </a:r>
            <a:r>
              <a:rPr lang="en-IN" altLang="en-US" sz="2400" b="1"/>
              <a:t>If</a:t>
            </a:r>
            <a:r>
              <a:rPr lang="en-IN" altLang="en-US" sz="2400"/>
              <a:t> the light is green </a:t>
            </a:r>
            <a:r>
              <a:rPr lang="en-IN" altLang="en-US" sz="2400" b="1"/>
              <a:t>then</a:t>
            </a:r>
            <a:r>
              <a:rPr lang="en-IN" altLang="en-US" sz="2400"/>
              <a:t> I’ll cross the road; </a:t>
            </a:r>
            <a:r>
              <a:rPr lang="en-IN" altLang="en-US" sz="2400" b="1"/>
              <a:t>otherwise</a:t>
            </a:r>
            <a:r>
              <a:rPr lang="en-IN" altLang="en-US" sz="2400"/>
              <a:t> I’ll wait.</a:t>
            </a:r>
          </a:p>
          <a:p>
            <a:endParaRPr lang="en-US" altLang="en-US" sz="2400"/>
          </a:p>
          <a:p>
            <a:endParaRPr lang="en-IN" altLang="en-US" sz="2400"/>
          </a:p>
        </p:txBody>
      </p:sp>
      <p:pic>
        <p:nvPicPr>
          <p:cNvPr id="3379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6013" y="2852738"/>
            <a:ext cx="6840537" cy="3313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sp>
        <p:nvSpPr>
          <p:cNvPr id="34819" name="TextBox 3"/>
          <p:cNvSpPr txBox="1">
            <a:spLocks noChangeArrowheads="1"/>
          </p:cNvSpPr>
          <p:nvPr/>
        </p:nvSpPr>
        <p:spPr bwMode="auto">
          <a:xfrm>
            <a:off x="468313" y="981075"/>
            <a:ext cx="82073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If statement syntax:</a:t>
            </a:r>
          </a:p>
        </p:txBody>
      </p:sp>
      <p:pic>
        <p:nvPicPr>
          <p:cNvPr id="3482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376363"/>
            <a:ext cx="8566150" cy="262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1" name="TextBox 5"/>
          <p:cNvSpPr txBox="1">
            <a:spLocks noChangeArrowheads="1"/>
          </p:cNvSpPr>
          <p:nvPr/>
        </p:nvSpPr>
        <p:spPr bwMode="auto">
          <a:xfrm>
            <a:off x="468313" y="4298950"/>
            <a:ext cx="8207375"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Calibri" panose="020F0502020204030204" pitchFamily="34" charset="0"/>
              <a:buAutoNum type="arabicPeriod"/>
            </a:pPr>
            <a:r>
              <a:rPr lang="en-IN" altLang="en-US" sz="2400"/>
              <a:t>an if keyword, then</a:t>
            </a:r>
          </a:p>
          <a:p>
            <a:pPr>
              <a:buFont typeface="Calibri" panose="020F0502020204030204" pitchFamily="34" charset="0"/>
              <a:buAutoNum type="arabicPeriod"/>
            </a:pPr>
            <a:r>
              <a:rPr lang="en-IN" altLang="en-US" sz="2400"/>
              <a:t>a condition, then</a:t>
            </a:r>
          </a:p>
          <a:p>
            <a:pPr>
              <a:buFont typeface="Calibri" panose="020F0502020204030204" pitchFamily="34" charset="0"/>
              <a:buAutoNum type="arabicPeriod"/>
            </a:pPr>
            <a:r>
              <a:rPr lang="en-IN" altLang="en-US" sz="2400"/>
              <a:t>a statement, then</a:t>
            </a:r>
          </a:p>
          <a:p>
            <a:pPr>
              <a:buFont typeface="Calibri" panose="020F0502020204030204" pitchFamily="34" charset="0"/>
              <a:buAutoNum type="arabicPeriod"/>
            </a:pPr>
            <a:r>
              <a:rPr lang="en-IN" altLang="en-US" sz="2400"/>
              <a:t>an else keyword, then</a:t>
            </a:r>
          </a:p>
          <a:p>
            <a:pPr>
              <a:buFont typeface="Calibri" panose="020F0502020204030204" pitchFamily="34" charset="0"/>
              <a:buAutoNum type="arabicPeriod"/>
            </a:pPr>
            <a:r>
              <a:rPr lang="en-IN" altLang="en-US" sz="2400"/>
              <a:t>another statement.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836712"/>
            <a:ext cx="7886700" cy="313932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 variable can have a short name (like x and y) or a more descriptive name (age, </a:t>
            </a:r>
            <a:r>
              <a:rPr lang="en-US" b="0" i="0" dirty="0" err="1" smtClean="0">
                <a:solidFill>
                  <a:srgbClr val="000000"/>
                </a:solidFill>
                <a:effectLst/>
                <a:latin typeface="Verdana" panose="020B0604030504040204" pitchFamily="34" charset="0"/>
              </a:rPr>
              <a:t>carname</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total_volume</a:t>
            </a:r>
            <a:r>
              <a:rPr lang="en-US" b="0" i="0" dirty="0" smtClean="0">
                <a:solidFill>
                  <a:srgbClr val="000000"/>
                </a:solidFill>
                <a:effectLst/>
                <a:latin typeface="Verdana" panose="020B0604030504040204" pitchFamily="34" charset="0"/>
              </a:rPr>
              <a:t>). </a:t>
            </a:r>
          </a:p>
          <a:p>
            <a:pPr marL="342900" indent="-342900">
              <a:buFont typeface="+mj-lt"/>
              <a:buAutoNum type="arabicPeriod"/>
            </a:pPr>
            <a:endParaRPr lang="en-US" dirty="0">
              <a:solidFill>
                <a:srgbClr val="000000"/>
              </a:solidFill>
              <a:latin typeface="Verdana" panose="020B0604030504040204" pitchFamily="34" charset="0"/>
            </a:endParaRPr>
          </a:p>
          <a:p>
            <a:r>
              <a:rPr lang="en-US" b="0" i="0" dirty="0" smtClean="0">
                <a:solidFill>
                  <a:srgbClr val="000000"/>
                </a:solidFill>
                <a:effectLst/>
                <a:latin typeface="Verdana" panose="020B0604030504040204" pitchFamily="34" charset="0"/>
              </a:rPr>
              <a:t>Rules for Python variables:</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must start with a letter or the underscore character</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cannot start with a number</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can only contain alpha-numeric characters and underscores (A-z, 0-9, and _ )</a:t>
            </a:r>
          </a:p>
          <a:p>
            <a:pPr marL="342900" indent="-342900">
              <a:buFont typeface="+mj-lt"/>
              <a:buAutoNum type="arabicPeriod"/>
            </a:pPr>
            <a:r>
              <a:rPr lang="en-US" b="0" i="0" dirty="0" smtClean="0">
                <a:solidFill>
                  <a:srgbClr val="000000"/>
                </a:solidFill>
                <a:effectLst/>
                <a:latin typeface="Verdana" panose="020B0604030504040204" pitchFamily="34" charset="0"/>
              </a:rPr>
              <a:t>Variable names are case-sensitive (age, Age and AGE are three different variables)</a:t>
            </a:r>
            <a:endParaRPr lang="en-US" b="0" i="0" dirty="0">
              <a:solidFill>
                <a:srgbClr val="000000"/>
              </a:solidFill>
              <a:effectLst/>
              <a:latin typeface="Verdana" panose="020B0604030504040204" pitchFamily="34" charset="0"/>
            </a:endParaRPr>
          </a:p>
        </p:txBody>
      </p:sp>
      <p:sp>
        <p:nvSpPr>
          <p:cNvPr id="5" name="Title 2"/>
          <p:cNvSpPr txBox="1">
            <a:spLocks/>
          </p:cNvSpPr>
          <p:nvPr/>
        </p:nvSpPr>
        <p:spPr>
          <a:xfrm>
            <a:off x="755576" y="116632"/>
            <a:ext cx="8248972" cy="493058"/>
          </a:xfrm>
          <a:prstGeom prst="rect">
            <a:avLst/>
          </a:prstGeom>
        </p:spPr>
        <p:txBody>
          <a:bodyPr vert="horz" lIns="91440" tIns="45720" rIns="91440" bIns="45720" rtlCol="0" anchor="t">
            <a:normAutofit fontScale="90000" lnSpcReduction="20000"/>
          </a:bodyPr>
          <a:lstStyle>
            <a:lvl1pPr algn="r" defTabSz="685800" rtl="0" eaLnBrk="1" latinLnBrk="0" hangingPunct="1">
              <a:lnSpc>
                <a:spcPct val="90000"/>
              </a:lnSpc>
              <a:spcBef>
                <a:spcPct val="0"/>
              </a:spcBef>
              <a:buNone/>
              <a:defRPr sz="3800" b="0" i="1" kern="1200" baseline="0">
                <a:solidFill>
                  <a:schemeClr val="accent1"/>
                </a:solidFill>
                <a:latin typeface="+mj-lt"/>
                <a:ea typeface="+mj-ea"/>
                <a:cs typeface="+mj-cs"/>
              </a:defRPr>
            </a:lvl1pPr>
          </a:lstStyle>
          <a:p>
            <a:r>
              <a:rPr lang="en-IN" smtClean="0"/>
              <a:t>Variable</a:t>
            </a:r>
            <a:endParaRPr lang="en-US" dirty="0"/>
          </a:p>
        </p:txBody>
      </p:sp>
      <p:sp>
        <p:nvSpPr>
          <p:cNvPr id="6" name="TextBox 5"/>
          <p:cNvSpPr txBox="1"/>
          <p:nvPr/>
        </p:nvSpPr>
        <p:spPr>
          <a:xfrm>
            <a:off x="628650" y="4149080"/>
            <a:ext cx="8119814" cy="1754326"/>
          </a:xfrm>
          <a:prstGeom prst="rect">
            <a:avLst/>
          </a:prstGeom>
          <a:noFill/>
        </p:spPr>
        <p:txBody>
          <a:bodyPr wrap="square" rtlCol="0">
            <a:spAutoFit/>
          </a:bodyPr>
          <a:lstStyle/>
          <a:p>
            <a:r>
              <a:rPr lang="en-IN" dirty="0" smtClean="0"/>
              <a:t>Multiple value can be assign to variable</a:t>
            </a:r>
          </a:p>
          <a:p>
            <a:r>
              <a:rPr lang="en-IN" dirty="0" err="1" smtClean="0"/>
              <a:t>e.g</a:t>
            </a:r>
            <a:r>
              <a:rPr lang="en-IN" dirty="0" smtClean="0"/>
              <a:t>:</a:t>
            </a:r>
          </a:p>
          <a:p>
            <a:pPr marL="342900" indent="-342900">
              <a:buAutoNum type="arabicPeriod"/>
            </a:pPr>
            <a:r>
              <a:rPr lang="en-US" dirty="0" smtClean="0"/>
              <a:t>x</a:t>
            </a:r>
            <a:r>
              <a:rPr lang="en-US" dirty="0"/>
              <a:t>, y, z = "Orange", "Banana", "</a:t>
            </a:r>
            <a:r>
              <a:rPr lang="en-US" dirty="0" smtClean="0"/>
              <a:t>Cherry“</a:t>
            </a:r>
          </a:p>
          <a:p>
            <a:pPr marL="342900" indent="-342900">
              <a:buAutoNum type="arabicPeriod"/>
            </a:pPr>
            <a:r>
              <a:rPr lang="en-US" dirty="0"/>
              <a:t>x = y = z = "</a:t>
            </a:r>
            <a:r>
              <a:rPr lang="en-US" dirty="0" smtClean="0"/>
              <a:t>Orange“</a:t>
            </a:r>
          </a:p>
          <a:p>
            <a:pPr marL="342900" indent="-342900">
              <a:buAutoNum type="arabicPeriod"/>
            </a:pPr>
            <a:endParaRPr lang="en-IN" dirty="0"/>
          </a:p>
          <a:p>
            <a:r>
              <a:rPr lang="en-IN" dirty="0" smtClean="0"/>
              <a:t>The variable in python can also be over-</a:t>
            </a:r>
            <a:r>
              <a:rPr lang="en-IN" dirty="0" err="1" smtClean="0"/>
              <a:t>riden</a:t>
            </a:r>
            <a:r>
              <a:rPr lang="en-IN" dirty="0" smtClean="0"/>
              <a:t>.</a:t>
            </a:r>
            <a:endParaRPr lang="en-US" dirty="0"/>
          </a:p>
        </p:txBody>
      </p:sp>
    </p:spTree>
    <p:extLst>
      <p:ext uri="{BB962C8B-B14F-4D97-AF65-F5344CB8AC3E}">
        <p14:creationId xmlns="" xmlns:p14="http://schemas.microsoft.com/office/powerpoint/2010/main" val="3446485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pic>
        <p:nvPicPr>
          <p:cNvPr id="35843"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052513"/>
            <a:ext cx="8593138" cy="460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pic>
        <p:nvPicPr>
          <p:cNvPr id="36867"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196975"/>
            <a:ext cx="8496300" cy="453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8" name="Rectangle 4"/>
          <p:cNvSpPr>
            <a:spLocks noChangeArrowheads="1"/>
          </p:cNvSpPr>
          <p:nvPr/>
        </p:nvSpPr>
        <p:spPr bwMode="auto">
          <a:xfrm>
            <a:off x="468313" y="5765800"/>
            <a:ext cx="8135937"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If you miss any of the above two, an error message will be returned saying “invalid syntax” and your Python script will fail.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level 3</a:t>
            </a:r>
            <a:endParaRPr lang="en-US" sz="2250" dirty="0"/>
          </a:p>
        </p:txBody>
      </p:sp>
      <p:sp>
        <p:nvSpPr>
          <p:cNvPr id="4" name="TextBox 3"/>
          <p:cNvSpPr txBox="1"/>
          <p:nvPr/>
        </p:nvSpPr>
        <p:spPr>
          <a:xfrm>
            <a:off x="628650" y="1476949"/>
            <a:ext cx="7886700" cy="1200329"/>
          </a:xfrm>
          <a:prstGeom prst="rect">
            <a:avLst/>
          </a:prstGeom>
          <a:noFill/>
        </p:spPr>
        <p:txBody>
          <a:bodyPr wrap="square" rtlCol="0">
            <a:spAutoFit/>
          </a:bodyPr>
          <a:lstStyle/>
          <a:p>
            <a:r>
              <a:rPr lang="en-IN" dirty="0" smtClean="0"/>
              <a:t>Nested </a:t>
            </a:r>
            <a:r>
              <a:rPr lang="en-IN" dirty="0" err="1" smtClean="0"/>
              <a:t>ifelse</a:t>
            </a:r>
            <a:r>
              <a:rPr lang="en-IN" dirty="0"/>
              <a:t> </a:t>
            </a:r>
            <a:r>
              <a:rPr lang="en-IN" dirty="0" smtClean="0"/>
              <a:t>by using </a:t>
            </a:r>
            <a:r>
              <a:rPr lang="en-IN" i="1" dirty="0" err="1" smtClean="0"/>
              <a:t>elif</a:t>
            </a:r>
            <a:r>
              <a:rPr lang="en-IN" dirty="0" smtClean="0"/>
              <a:t> keyword.</a:t>
            </a:r>
          </a:p>
          <a:p>
            <a:endParaRPr lang="en-IN" dirty="0" smtClean="0"/>
          </a:p>
          <a:p>
            <a:endParaRPr lang="en-IN" dirty="0"/>
          </a:p>
          <a:p>
            <a:endParaRPr lang="en-US" dirty="0"/>
          </a:p>
        </p:txBody>
      </p:sp>
      <p:pic>
        <p:nvPicPr>
          <p:cNvPr id="3" name="Picture 2"/>
          <p:cNvPicPr>
            <a:picLocks noChangeAspect="1"/>
          </p:cNvPicPr>
          <p:nvPr/>
        </p:nvPicPr>
        <p:blipFill>
          <a:blip r:embed="rId2" cstate="print"/>
          <a:stretch>
            <a:fillRect/>
          </a:stretch>
        </p:blipFill>
        <p:spPr>
          <a:xfrm>
            <a:off x="1565773" y="1905874"/>
            <a:ext cx="4343400" cy="2021681"/>
          </a:xfrm>
          <a:prstGeom prst="rect">
            <a:avLst/>
          </a:prstGeom>
        </p:spPr>
      </p:pic>
      <p:sp>
        <p:nvSpPr>
          <p:cNvPr id="5" name="TextBox 4"/>
          <p:cNvSpPr txBox="1"/>
          <p:nvPr/>
        </p:nvSpPr>
        <p:spPr>
          <a:xfrm>
            <a:off x="635534" y="3962634"/>
            <a:ext cx="7886700" cy="2585323"/>
          </a:xfrm>
          <a:prstGeom prst="rect">
            <a:avLst/>
          </a:prstGeom>
          <a:noFill/>
        </p:spPr>
        <p:txBody>
          <a:bodyPr wrap="square" rtlCol="0">
            <a:spAutoFit/>
          </a:bodyPr>
          <a:lstStyle/>
          <a:p>
            <a:r>
              <a:rPr lang="en-US" i="1" dirty="0" smtClean="0"/>
              <a:t>a = 10</a:t>
            </a:r>
          </a:p>
          <a:p>
            <a:r>
              <a:rPr lang="en-US" i="1" dirty="0" smtClean="0"/>
              <a:t>b = 11</a:t>
            </a:r>
          </a:p>
          <a:p>
            <a:r>
              <a:rPr lang="en-US" i="1" dirty="0" smtClean="0"/>
              <a:t>c = 10</a:t>
            </a:r>
          </a:p>
          <a:p>
            <a:r>
              <a:rPr lang="en-US" i="1" dirty="0" smtClean="0"/>
              <a:t>if a == b:</a:t>
            </a:r>
          </a:p>
          <a:p>
            <a:r>
              <a:rPr lang="en-US" i="1" dirty="0" smtClean="0"/>
              <a:t>    print('first condition is true')</a:t>
            </a:r>
          </a:p>
          <a:p>
            <a:r>
              <a:rPr lang="en-US" i="1" dirty="0" err="1" smtClean="0"/>
              <a:t>elif</a:t>
            </a:r>
            <a:r>
              <a:rPr lang="en-US" i="1" dirty="0" smtClean="0"/>
              <a:t> a == c:</a:t>
            </a:r>
          </a:p>
          <a:p>
            <a:r>
              <a:rPr lang="en-US" i="1" dirty="0" smtClean="0"/>
              <a:t>    print('second condition is true')</a:t>
            </a:r>
          </a:p>
          <a:p>
            <a:r>
              <a:rPr lang="en-US" i="1" dirty="0" smtClean="0"/>
              <a:t>else:</a:t>
            </a:r>
          </a:p>
          <a:p>
            <a:r>
              <a:rPr lang="en-US" i="1" dirty="0" smtClean="0"/>
              <a:t>    print('nothing is true. existence is pain.')</a:t>
            </a:r>
            <a:endParaRPr lang="en-US" i="1" dirty="0"/>
          </a:p>
        </p:txBody>
      </p:sp>
    </p:spTree>
    <p:extLst>
      <p:ext uri="{BB962C8B-B14F-4D97-AF65-F5344CB8AC3E}">
        <p14:creationId xmlns="" xmlns:p14="http://schemas.microsoft.com/office/powerpoint/2010/main" val="2331968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Test</a:t>
            </a:r>
            <a:endParaRPr lang="en-US" sz="2250" dirty="0"/>
          </a:p>
        </p:txBody>
      </p:sp>
      <p:sp>
        <p:nvSpPr>
          <p:cNvPr id="4" name="TextBox 3"/>
          <p:cNvSpPr txBox="1"/>
          <p:nvPr/>
        </p:nvSpPr>
        <p:spPr>
          <a:xfrm>
            <a:off x="628650" y="1476949"/>
            <a:ext cx="7886700" cy="5909310"/>
          </a:xfrm>
          <a:prstGeom prst="rect">
            <a:avLst/>
          </a:prstGeom>
          <a:noFill/>
        </p:spPr>
        <p:txBody>
          <a:bodyPr wrap="square" rtlCol="0">
            <a:spAutoFit/>
          </a:bodyPr>
          <a:lstStyle/>
          <a:p>
            <a:r>
              <a:rPr lang="en-US" dirty="0" smtClean="0"/>
              <a:t>Here’s a random integer: 918652728452151.</a:t>
            </a:r>
          </a:p>
          <a:p>
            <a:endParaRPr lang="en-US" dirty="0" smtClean="0"/>
          </a:p>
          <a:p>
            <a:r>
              <a:rPr lang="en-US" dirty="0" smtClean="0"/>
              <a:t>First, I’d like to know 2 things about this number:</a:t>
            </a:r>
          </a:p>
          <a:p>
            <a:endParaRPr lang="en-US" dirty="0" smtClean="0"/>
          </a:p>
          <a:p>
            <a:r>
              <a:rPr lang="en-US" dirty="0" smtClean="0"/>
              <a:t>Is it divisible by 17?</a:t>
            </a:r>
          </a:p>
          <a:p>
            <a:r>
              <a:rPr lang="en-US" dirty="0" smtClean="0"/>
              <a:t>Does it have more than 12 digits?</a:t>
            </a:r>
          </a:p>
          <a:p>
            <a:r>
              <a:rPr lang="en-US" dirty="0" smtClean="0"/>
              <a:t>If both of these conditions are true, then I want to print “super17“.</a:t>
            </a:r>
          </a:p>
          <a:p>
            <a:endParaRPr lang="en-US" dirty="0" smtClean="0"/>
          </a:p>
          <a:p>
            <a:r>
              <a:rPr lang="en-US" dirty="0" smtClean="0"/>
              <a:t>And if either of the conditions are false, then I’d like to run a second test on it:</a:t>
            </a:r>
          </a:p>
          <a:p>
            <a:endParaRPr lang="en-US" dirty="0" smtClean="0"/>
          </a:p>
          <a:p>
            <a:r>
              <a:rPr lang="en-US" dirty="0" smtClean="0"/>
              <a:t>Is it divisible by 13?</a:t>
            </a:r>
          </a:p>
          <a:p>
            <a:r>
              <a:rPr lang="en-US" dirty="0" smtClean="0"/>
              <a:t>Does it have more than 10 digits?</a:t>
            </a:r>
          </a:p>
          <a:p>
            <a:r>
              <a:rPr lang="en-US" dirty="0" smtClean="0"/>
              <a:t>If both of these two new conditions are true, then I want to print “awesome13“.</a:t>
            </a:r>
          </a:p>
          <a:p>
            <a:endParaRPr lang="en-US" dirty="0" smtClean="0"/>
          </a:p>
          <a:p>
            <a:r>
              <a:rPr lang="en-US" dirty="0" smtClean="0"/>
              <a:t>And if the original number is not classified as “super17” nor “awesome13“, then I’ll just print: “oops, this is just an average random number“.</a:t>
            </a:r>
          </a:p>
          <a:p>
            <a:endParaRPr lang="en-US" dirty="0" smtClean="0"/>
          </a:p>
          <a:p>
            <a:r>
              <a:rPr lang="en-US" dirty="0" smtClean="0"/>
              <a:t>So: is 918652728452151 a super17, an awesome13 or just an average random number?</a:t>
            </a:r>
            <a:endParaRPr lang="en-US" dirty="0"/>
          </a:p>
        </p:txBody>
      </p:sp>
    </p:spTree>
    <p:extLst>
      <p:ext uri="{BB962C8B-B14F-4D97-AF65-F5344CB8AC3E}">
        <p14:creationId xmlns="" xmlns:p14="http://schemas.microsoft.com/office/powerpoint/2010/main" val="3769145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Answer</a:t>
            </a:r>
            <a:endParaRPr lang="en-US" sz="2250" dirty="0"/>
          </a:p>
        </p:txBody>
      </p:sp>
      <p:sp>
        <p:nvSpPr>
          <p:cNvPr id="4" name="TextBox 3"/>
          <p:cNvSpPr txBox="1"/>
          <p:nvPr/>
        </p:nvSpPr>
        <p:spPr>
          <a:xfrm>
            <a:off x="628650" y="1476949"/>
            <a:ext cx="7886700" cy="2031325"/>
          </a:xfrm>
          <a:prstGeom prst="rect">
            <a:avLst/>
          </a:prstGeom>
          <a:noFill/>
        </p:spPr>
        <p:txBody>
          <a:bodyPr wrap="square" rtlCol="0">
            <a:spAutoFit/>
          </a:bodyPr>
          <a:lstStyle/>
          <a:p>
            <a:r>
              <a:rPr lang="en-US" i="1" dirty="0" err="1" smtClean="0"/>
              <a:t>my_number</a:t>
            </a:r>
            <a:r>
              <a:rPr lang="en-US" i="1" dirty="0" smtClean="0"/>
              <a:t> = 918652728452151</a:t>
            </a:r>
          </a:p>
          <a:p>
            <a:r>
              <a:rPr lang="en-US" i="1" dirty="0" smtClean="0"/>
              <a:t>if </a:t>
            </a:r>
            <a:r>
              <a:rPr lang="en-US" i="1" dirty="0" err="1" smtClean="0"/>
              <a:t>my_number</a:t>
            </a:r>
            <a:r>
              <a:rPr lang="en-US" i="1" dirty="0" smtClean="0"/>
              <a:t> % 17 == 0 and </a:t>
            </a:r>
            <a:r>
              <a:rPr lang="en-US" i="1" dirty="0" err="1" smtClean="0"/>
              <a:t>len</a:t>
            </a:r>
            <a:r>
              <a:rPr lang="en-US" i="1" dirty="0" smtClean="0"/>
              <a:t>(</a:t>
            </a:r>
            <a:r>
              <a:rPr lang="en-US" i="1" dirty="0" err="1" smtClean="0"/>
              <a:t>str</a:t>
            </a:r>
            <a:r>
              <a:rPr lang="en-US" i="1" dirty="0" smtClean="0"/>
              <a:t>(</a:t>
            </a:r>
            <a:r>
              <a:rPr lang="en-US" i="1" dirty="0" err="1" smtClean="0"/>
              <a:t>my_number</a:t>
            </a:r>
            <a:r>
              <a:rPr lang="en-US" i="1" dirty="0" smtClean="0"/>
              <a:t>)) &gt; 12:</a:t>
            </a:r>
          </a:p>
          <a:p>
            <a:r>
              <a:rPr lang="en-US" i="1" dirty="0" smtClean="0"/>
              <a:t>    print("super17")</a:t>
            </a:r>
          </a:p>
          <a:p>
            <a:r>
              <a:rPr lang="en-US" i="1" dirty="0" err="1" smtClean="0"/>
              <a:t>elif</a:t>
            </a:r>
            <a:r>
              <a:rPr lang="en-US" i="1" dirty="0" smtClean="0"/>
              <a:t> </a:t>
            </a:r>
            <a:r>
              <a:rPr lang="en-US" i="1" dirty="0" err="1" smtClean="0"/>
              <a:t>my_number</a:t>
            </a:r>
            <a:r>
              <a:rPr lang="en-US" i="1" dirty="0" smtClean="0"/>
              <a:t> % 13 == 0 and </a:t>
            </a:r>
            <a:r>
              <a:rPr lang="en-US" i="1" dirty="0" err="1" smtClean="0"/>
              <a:t>len</a:t>
            </a:r>
            <a:r>
              <a:rPr lang="en-US" i="1" dirty="0" smtClean="0"/>
              <a:t>(</a:t>
            </a:r>
            <a:r>
              <a:rPr lang="en-US" i="1" dirty="0" err="1" smtClean="0"/>
              <a:t>str</a:t>
            </a:r>
            <a:r>
              <a:rPr lang="en-US" i="1" dirty="0" smtClean="0"/>
              <a:t>(</a:t>
            </a:r>
            <a:r>
              <a:rPr lang="en-US" i="1" dirty="0" err="1" smtClean="0"/>
              <a:t>my_number</a:t>
            </a:r>
            <a:r>
              <a:rPr lang="en-US" i="1" dirty="0" smtClean="0"/>
              <a:t>)) &gt; 10:</a:t>
            </a:r>
          </a:p>
          <a:p>
            <a:r>
              <a:rPr lang="en-US" i="1" dirty="0" smtClean="0"/>
              <a:t>    print("awesome13")</a:t>
            </a:r>
          </a:p>
          <a:p>
            <a:r>
              <a:rPr lang="en-US" i="1" dirty="0" smtClean="0"/>
              <a:t>else:</a:t>
            </a:r>
          </a:p>
          <a:p>
            <a:r>
              <a:rPr lang="en-US" i="1" dirty="0" smtClean="0"/>
              <a:t>    print(" oops, this is just a random number")</a:t>
            </a:r>
            <a:endParaRPr lang="en-US" i="1" dirty="0"/>
          </a:p>
        </p:txBody>
      </p:sp>
    </p:spTree>
    <p:extLst>
      <p:ext uri="{BB962C8B-B14F-4D97-AF65-F5344CB8AC3E}">
        <p14:creationId xmlns="" xmlns:p14="http://schemas.microsoft.com/office/powerpoint/2010/main" val="3391034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43898"/>
            <a:ext cx="3643140" cy="369332"/>
          </a:xfrm>
          <a:prstGeom prst="rect">
            <a:avLst/>
          </a:prstGeom>
          <a:noFill/>
        </p:spPr>
        <p:txBody>
          <a:bodyPr wrap="square" rtlCol="0">
            <a:spAutoFit/>
          </a:bodyPr>
          <a:lstStyle/>
          <a:p>
            <a:r>
              <a:rPr lang="en-IN" dirty="0" smtClean="0"/>
              <a:t>For Loop flowchart</a:t>
            </a:r>
            <a:endParaRPr lang="en-US" dirty="0"/>
          </a:p>
        </p:txBody>
      </p:sp>
      <p:pic>
        <p:nvPicPr>
          <p:cNvPr id="3" name="Picture 2"/>
          <p:cNvPicPr>
            <a:picLocks noChangeAspect="1"/>
          </p:cNvPicPr>
          <p:nvPr/>
        </p:nvPicPr>
        <p:blipFill>
          <a:blip r:embed="rId2" cstate="print"/>
          <a:stretch>
            <a:fillRect/>
          </a:stretch>
        </p:blipFill>
        <p:spPr>
          <a:xfrm>
            <a:off x="1639018" y="1708341"/>
            <a:ext cx="4329113" cy="2664619"/>
          </a:xfrm>
          <a:prstGeom prst="rect">
            <a:avLst/>
          </a:prstGeom>
        </p:spPr>
      </p:pic>
      <p:sp>
        <p:nvSpPr>
          <p:cNvPr id="6" name="Rectangle 5"/>
          <p:cNvSpPr/>
          <p:nvPr/>
        </p:nvSpPr>
        <p:spPr>
          <a:xfrm>
            <a:off x="955713" y="4669180"/>
            <a:ext cx="6943381" cy="1200329"/>
          </a:xfrm>
          <a:prstGeom prst="rect">
            <a:avLst/>
          </a:prstGeom>
        </p:spPr>
        <p:txBody>
          <a:bodyPr wrap="square">
            <a:spAutoFit/>
          </a:bodyPr>
          <a:lstStyle/>
          <a:p>
            <a:r>
              <a:rPr lang="en-IN" dirty="0" smtClean="0"/>
              <a:t>We will look how the flow chart works for below 3 lines of code:</a:t>
            </a:r>
            <a:endParaRPr lang="en-US" dirty="0" smtClean="0"/>
          </a:p>
          <a:p>
            <a:r>
              <a:rPr lang="en-US" i="1" dirty="0" smtClean="0"/>
              <a:t>numbers = [1, 5, 12, 91, 102]</a:t>
            </a:r>
          </a:p>
          <a:p>
            <a:r>
              <a:rPr lang="en-US" i="1" dirty="0" smtClean="0"/>
              <a:t>for </a:t>
            </a:r>
            <a:r>
              <a:rPr lang="en-US" i="1" dirty="0" err="1" smtClean="0"/>
              <a:t>i</a:t>
            </a:r>
            <a:r>
              <a:rPr lang="en-US" i="1" dirty="0" smtClean="0"/>
              <a:t> in numbers:</a:t>
            </a:r>
          </a:p>
          <a:p>
            <a:r>
              <a:rPr lang="en-US" i="1" dirty="0" smtClean="0"/>
              <a:t>    print(</a:t>
            </a:r>
            <a:r>
              <a:rPr lang="en-US" i="1" dirty="0" err="1" smtClean="0"/>
              <a:t>i</a:t>
            </a:r>
            <a:r>
              <a:rPr lang="en-US" i="1" dirty="0" smtClean="0"/>
              <a:t> * </a:t>
            </a:r>
            <a:r>
              <a:rPr lang="en-US" i="1" dirty="0" err="1" smtClean="0"/>
              <a:t>i</a:t>
            </a:r>
            <a:r>
              <a:rPr lang="en-US" i="1" dirty="0" smtClean="0"/>
              <a:t>)</a:t>
            </a:r>
            <a:endParaRPr lang="en-US" i="1" dirty="0"/>
          </a:p>
        </p:txBody>
      </p:sp>
    </p:spTree>
    <p:extLst>
      <p:ext uri="{BB962C8B-B14F-4D97-AF65-F5344CB8AC3E}">
        <p14:creationId xmlns="" xmlns:p14="http://schemas.microsoft.com/office/powerpoint/2010/main" val="1245060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3416320"/>
          </a:xfrm>
          <a:prstGeom prst="rect">
            <a:avLst/>
          </a:prstGeom>
          <a:noFill/>
        </p:spPr>
        <p:txBody>
          <a:bodyPr wrap="square" rtlCol="0">
            <a:spAutoFit/>
          </a:bodyPr>
          <a:lstStyle/>
          <a:p>
            <a:r>
              <a:rPr lang="en-US" i="1" dirty="0"/>
              <a:t>for loops</a:t>
            </a:r>
            <a:r>
              <a:rPr lang="en-US" dirty="0"/>
              <a:t> are for iterating through </a:t>
            </a:r>
            <a:r>
              <a:rPr lang="en-US" i="1" dirty="0"/>
              <a:t>“</a:t>
            </a:r>
            <a:r>
              <a:rPr lang="en-US" i="1" dirty="0" err="1"/>
              <a:t>iterables</a:t>
            </a:r>
            <a:r>
              <a:rPr lang="en-US" i="1" dirty="0"/>
              <a:t>”</a:t>
            </a:r>
            <a:r>
              <a:rPr lang="en-US" dirty="0"/>
              <a:t>. </a:t>
            </a:r>
            <a:endParaRPr lang="en-US" dirty="0" smtClean="0"/>
          </a:p>
          <a:p>
            <a:r>
              <a:rPr lang="en-US" dirty="0" smtClean="0"/>
              <a:t>Most </a:t>
            </a:r>
            <a:r>
              <a:rPr lang="en-US" dirty="0"/>
              <a:t>of the time these “</a:t>
            </a:r>
            <a:r>
              <a:rPr lang="en-US" i="1" dirty="0" err="1"/>
              <a:t>iterables</a:t>
            </a:r>
            <a:r>
              <a:rPr lang="en-US" i="1" dirty="0"/>
              <a:t>”</a:t>
            </a:r>
            <a:r>
              <a:rPr lang="en-US" dirty="0"/>
              <a:t> will be well-known data types: lists, strings or dictionaries. </a:t>
            </a:r>
            <a:endParaRPr lang="en-US" dirty="0" smtClean="0"/>
          </a:p>
          <a:p>
            <a:r>
              <a:rPr lang="en-US" dirty="0" smtClean="0"/>
              <a:t>Sometimes </a:t>
            </a:r>
            <a:r>
              <a:rPr lang="en-US" dirty="0"/>
              <a:t>they can also be range() </a:t>
            </a:r>
            <a:r>
              <a:rPr lang="en-US" dirty="0" smtClean="0"/>
              <a:t>objects.</a:t>
            </a:r>
          </a:p>
          <a:p>
            <a:endParaRPr lang="en-IN" dirty="0"/>
          </a:p>
          <a:p>
            <a:r>
              <a:rPr lang="en-IN" dirty="0" smtClean="0"/>
              <a:t>Example 1:</a:t>
            </a:r>
          </a:p>
          <a:p>
            <a:r>
              <a:rPr lang="en-US" i="1" dirty="0"/>
              <a:t>dog = ['Freddie', 9, True, 1.1, 2001, ['bone', 'little ball</a:t>
            </a:r>
            <a:r>
              <a:rPr lang="en-US" i="1" dirty="0" smtClean="0"/>
              <a:t>']]</a:t>
            </a:r>
          </a:p>
          <a:p>
            <a:endParaRPr lang="en-IN" i="1" dirty="0"/>
          </a:p>
          <a:p>
            <a:r>
              <a:rPr lang="en-US" i="1" dirty="0" smtClean="0"/>
              <a:t>for </a:t>
            </a:r>
            <a:r>
              <a:rPr lang="en-US" i="1" dirty="0" err="1" smtClean="0"/>
              <a:t>i</a:t>
            </a:r>
            <a:r>
              <a:rPr lang="en-US" i="1" dirty="0" smtClean="0"/>
              <a:t> in dog:</a:t>
            </a:r>
          </a:p>
          <a:p>
            <a:r>
              <a:rPr lang="en-US" i="1" dirty="0" smtClean="0"/>
              <a:t>    print(</a:t>
            </a:r>
            <a:r>
              <a:rPr lang="en-US" i="1" dirty="0" err="1" smtClean="0"/>
              <a:t>i</a:t>
            </a:r>
            <a:r>
              <a:rPr lang="en-US" i="1" dirty="0" smtClean="0"/>
              <a:t>)</a:t>
            </a:r>
          </a:p>
          <a:p>
            <a:endParaRPr lang="en-IN" dirty="0"/>
          </a:p>
          <a:p>
            <a:endParaRPr lang="en-US" dirty="0"/>
          </a:p>
        </p:txBody>
      </p:sp>
    </p:spTree>
    <p:extLst>
      <p:ext uri="{BB962C8B-B14F-4D97-AF65-F5344CB8AC3E}">
        <p14:creationId xmlns="" xmlns:p14="http://schemas.microsoft.com/office/powerpoint/2010/main" val="1951738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2585323"/>
          </a:xfrm>
          <a:prstGeom prst="rect">
            <a:avLst/>
          </a:prstGeom>
          <a:noFill/>
        </p:spPr>
        <p:txBody>
          <a:bodyPr wrap="square" rtlCol="0">
            <a:spAutoFit/>
          </a:bodyPr>
          <a:lstStyle/>
          <a:p>
            <a:r>
              <a:rPr lang="en-IN" dirty="0" smtClean="0"/>
              <a:t>Iterating through Strings</a:t>
            </a:r>
          </a:p>
          <a:p>
            <a:pPr lvl="1"/>
            <a:r>
              <a:rPr lang="en-US" sz="1200" i="1" dirty="0" err="1"/>
              <a:t>my_list</a:t>
            </a:r>
            <a:r>
              <a:rPr lang="en-US" sz="1200" i="1" dirty="0"/>
              <a:t> = "Hello World!"</a:t>
            </a:r>
          </a:p>
          <a:p>
            <a:pPr lvl="1"/>
            <a:r>
              <a:rPr lang="en-US" sz="1200" i="1" dirty="0"/>
              <a:t>for </a:t>
            </a:r>
            <a:r>
              <a:rPr lang="en-US" sz="1200" i="1" dirty="0" err="1"/>
              <a:t>i</a:t>
            </a:r>
            <a:r>
              <a:rPr lang="en-US" sz="1200" i="1" dirty="0"/>
              <a:t> in </a:t>
            </a:r>
            <a:r>
              <a:rPr lang="en-US" sz="1200" i="1" dirty="0" err="1"/>
              <a:t>my_list</a:t>
            </a:r>
            <a:r>
              <a:rPr lang="en-US" sz="1200" i="1" dirty="0"/>
              <a:t>:</a:t>
            </a:r>
          </a:p>
          <a:p>
            <a:pPr lvl="1"/>
            <a:r>
              <a:rPr lang="en-US" sz="1200" i="1" dirty="0"/>
              <a:t>    print(</a:t>
            </a:r>
            <a:r>
              <a:rPr lang="en-US" sz="1200" i="1" dirty="0" err="1"/>
              <a:t>i</a:t>
            </a:r>
            <a:r>
              <a:rPr lang="en-US" sz="1200" i="1" dirty="0"/>
              <a:t>)</a:t>
            </a:r>
          </a:p>
          <a:p>
            <a:endParaRPr lang="en-IN" i="1" dirty="0"/>
          </a:p>
          <a:p>
            <a:r>
              <a:rPr lang="en-IN" dirty="0" smtClean="0"/>
              <a:t>Iterating through Range</a:t>
            </a:r>
          </a:p>
          <a:p>
            <a:pPr lvl="1"/>
            <a:r>
              <a:rPr lang="en-US" sz="1200" i="1" dirty="0" err="1"/>
              <a:t>my_list</a:t>
            </a:r>
            <a:r>
              <a:rPr lang="en-US" sz="1200" i="1" dirty="0"/>
              <a:t> = range(0,10)</a:t>
            </a:r>
          </a:p>
          <a:p>
            <a:pPr lvl="1"/>
            <a:r>
              <a:rPr lang="en-US" sz="1200" i="1" dirty="0"/>
              <a:t>for </a:t>
            </a:r>
            <a:r>
              <a:rPr lang="en-US" sz="1200" i="1" dirty="0" err="1"/>
              <a:t>i</a:t>
            </a:r>
            <a:r>
              <a:rPr lang="en-US" sz="1200" i="1" dirty="0"/>
              <a:t> in </a:t>
            </a:r>
            <a:r>
              <a:rPr lang="en-US" sz="1200" i="1" dirty="0" err="1"/>
              <a:t>my_list</a:t>
            </a:r>
            <a:r>
              <a:rPr lang="en-US" sz="1200" i="1" dirty="0"/>
              <a:t>:</a:t>
            </a:r>
          </a:p>
          <a:p>
            <a:pPr lvl="1"/>
            <a:r>
              <a:rPr lang="en-US" sz="1200" i="1" dirty="0"/>
              <a:t>    print(</a:t>
            </a:r>
            <a:r>
              <a:rPr lang="en-US" sz="1200" i="1" dirty="0" err="1"/>
              <a:t>i</a:t>
            </a:r>
            <a:r>
              <a:rPr lang="en-US" sz="1200" i="1" dirty="0"/>
              <a:t>)</a:t>
            </a:r>
          </a:p>
          <a:p>
            <a:endParaRPr lang="en-IN" dirty="0" smtClean="0"/>
          </a:p>
          <a:p>
            <a:endParaRPr lang="en-US" dirty="0"/>
          </a:p>
        </p:txBody>
      </p:sp>
      <p:pic>
        <p:nvPicPr>
          <p:cNvPr id="6" name="Picture 5"/>
          <p:cNvPicPr>
            <a:picLocks noChangeAspect="1"/>
          </p:cNvPicPr>
          <p:nvPr/>
        </p:nvPicPr>
        <p:blipFill>
          <a:blip r:embed="rId2" cstate="print"/>
          <a:stretch>
            <a:fillRect/>
          </a:stretch>
        </p:blipFill>
        <p:spPr>
          <a:xfrm>
            <a:off x="4136575" y="2075663"/>
            <a:ext cx="2952779" cy="1253721"/>
          </a:xfrm>
          <a:prstGeom prst="rect">
            <a:avLst/>
          </a:prstGeom>
        </p:spPr>
      </p:pic>
    </p:spTree>
    <p:extLst>
      <p:ext uri="{BB962C8B-B14F-4D97-AF65-F5344CB8AC3E}">
        <p14:creationId xmlns="" xmlns:p14="http://schemas.microsoft.com/office/powerpoint/2010/main" val="2116478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5078313"/>
          </a:xfrm>
          <a:prstGeom prst="rect">
            <a:avLst/>
          </a:prstGeom>
          <a:noFill/>
        </p:spPr>
        <p:txBody>
          <a:bodyPr wrap="square" rtlCol="0">
            <a:spAutoFit/>
          </a:bodyPr>
          <a:lstStyle/>
          <a:p>
            <a:r>
              <a:rPr lang="en-IN" dirty="0" smtClean="0"/>
              <a:t>Best Practise and Common Mistake:</a:t>
            </a:r>
          </a:p>
          <a:p>
            <a:endParaRPr lang="en-IN" dirty="0" smtClean="0"/>
          </a:p>
          <a:p>
            <a:pPr marL="214313" indent="-214313">
              <a:buFont typeface="Arial" panose="020B0604020202020204" pitchFamily="34" charset="0"/>
              <a:buChar char="•"/>
            </a:pPr>
            <a:r>
              <a:rPr lang="en-US" dirty="0" smtClean="0"/>
              <a:t>At the end of the for line, </a:t>
            </a:r>
            <a:r>
              <a:rPr lang="en-US" dirty="0" smtClean="0">
                <a:solidFill>
                  <a:srgbClr val="FF0000"/>
                </a:solidFill>
              </a:rPr>
              <a:t>a colon </a:t>
            </a:r>
            <a:r>
              <a:rPr lang="en-US" dirty="0" smtClean="0"/>
              <a:t>is required. And at the beginning of the lines in the loop’s body you have to use </a:t>
            </a:r>
            <a:r>
              <a:rPr lang="en-US" dirty="0" smtClean="0">
                <a:solidFill>
                  <a:srgbClr val="FF0000"/>
                </a:solidFill>
              </a:rPr>
              <a:t>indentations</a:t>
            </a:r>
            <a:r>
              <a:rPr lang="en-US" dirty="0" smtClean="0"/>
              <a: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smtClean="0"/>
              <a:t>You can’t print strings and integers in one print() function by simply using the + sign. </a:t>
            </a:r>
          </a:p>
          <a:p>
            <a:r>
              <a:rPr lang="en-IN" sz="1200" i="1" dirty="0"/>
              <a:t>	number = 1</a:t>
            </a:r>
          </a:p>
          <a:p>
            <a:r>
              <a:rPr lang="en-IN" sz="1200" i="1" dirty="0"/>
              <a:t>	for </a:t>
            </a:r>
            <a:r>
              <a:rPr lang="en-IN" sz="1200" i="1" dirty="0" err="1"/>
              <a:t>i</a:t>
            </a:r>
            <a:r>
              <a:rPr lang="en-IN" sz="1200" i="1" dirty="0"/>
              <a:t> in </a:t>
            </a:r>
            <a:r>
              <a:rPr lang="en-IN" sz="1200" i="1" dirty="0" err="1"/>
              <a:t>my_list</a:t>
            </a:r>
            <a:r>
              <a:rPr lang="en-IN" sz="1200" i="1" dirty="0"/>
              <a:t>:</a:t>
            </a:r>
          </a:p>
          <a:p>
            <a:r>
              <a:rPr lang="en-IN" sz="1200" i="1" dirty="0"/>
              <a:t>		print(“My List” + number + “is printed” + </a:t>
            </a:r>
            <a:r>
              <a:rPr lang="en-IN" sz="1200" i="1" dirty="0" err="1"/>
              <a:t>i</a:t>
            </a:r>
            <a:r>
              <a:rPr lang="en-IN" sz="1200" i="1" dirty="0"/>
              <a:t>)</a:t>
            </a:r>
          </a:p>
          <a:p>
            <a:pPr marL="214313" indent="-214313">
              <a:buFont typeface="Arial" panose="020B0604020202020204" pitchFamily="34" charset="0"/>
              <a:buChar char="•"/>
            </a:pPr>
            <a:endParaRPr lang="en-IN" dirty="0"/>
          </a:p>
          <a:p>
            <a:pPr marL="214313" indent="-214313">
              <a:buFont typeface="Arial" panose="020B0604020202020204" pitchFamily="34" charset="0"/>
              <a:buChar char="•"/>
            </a:pPr>
            <a:r>
              <a:rPr lang="en-IN" dirty="0" smtClean="0"/>
              <a:t>Turn the integer to string to print the result</a:t>
            </a:r>
          </a:p>
          <a:p>
            <a:r>
              <a:rPr lang="en-IN" sz="1200" i="1" dirty="0"/>
              <a:t>	print(“My List” + </a:t>
            </a:r>
            <a:r>
              <a:rPr lang="en-IN" sz="1200" i="1" dirty="0" err="1"/>
              <a:t>str</a:t>
            </a:r>
            <a:r>
              <a:rPr lang="en-IN" sz="1200" i="1" dirty="0"/>
              <a:t>(number) + “is printed” + </a:t>
            </a:r>
            <a:r>
              <a:rPr lang="en-IN" sz="1200" i="1" dirty="0" err="1"/>
              <a:t>i</a:t>
            </a:r>
            <a:r>
              <a:rPr lang="en-IN" sz="1200" i="1" dirty="0"/>
              <a:t>)</a:t>
            </a:r>
          </a:p>
          <a:p>
            <a:endParaRPr lang="en-IN" sz="1200" i="1" dirty="0"/>
          </a:p>
          <a:p>
            <a:endParaRPr lang="en-IN" sz="1200" i="1" dirty="0"/>
          </a:p>
          <a:p>
            <a:endParaRPr lang="en-US" dirty="0"/>
          </a:p>
        </p:txBody>
      </p:sp>
      <p:pic>
        <p:nvPicPr>
          <p:cNvPr id="5" name="Picture 4"/>
          <p:cNvPicPr>
            <a:picLocks noChangeAspect="1"/>
          </p:cNvPicPr>
          <p:nvPr/>
        </p:nvPicPr>
        <p:blipFill>
          <a:blip r:embed="rId2" cstate="print"/>
          <a:stretch>
            <a:fillRect/>
          </a:stretch>
        </p:blipFill>
        <p:spPr>
          <a:xfrm>
            <a:off x="2123728" y="2710904"/>
            <a:ext cx="2957513" cy="1150144"/>
          </a:xfrm>
          <a:prstGeom prst="rect">
            <a:avLst/>
          </a:prstGeom>
        </p:spPr>
      </p:pic>
    </p:spTree>
    <p:extLst>
      <p:ext uri="{BB962C8B-B14F-4D97-AF65-F5344CB8AC3E}">
        <p14:creationId xmlns="" xmlns:p14="http://schemas.microsoft.com/office/powerpoint/2010/main" val="12465548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 - Test</a:t>
            </a:r>
            <a:endParaRPr lang="en-US" sz="2250" dirty="0"/>
          </a:p>
        </p:txBody>
      </p:sp>
      <p:sp>
        <p:nvSpPr>
          <p:cNvPr id="4" name="TextBox 3"/>
          <p:cNvSpPr txBox="1"/>
          <p:nvPr/>
        </p:nvSpPr>
        <p:spPr>
          <a:xfrm>
            <a:off x="628650" y="1476949"/>
            <a:ext cx="7886700" cy="5078313"/>
          </a:xfrm>
          <a:prstGeom prst="rect">
            <a:avLst/>
          </a:prstGeom>
          <a:noFill/>
        </p:spPr>
        <p:txBody>
          <a:bodyPr wrap="square" rtlCol="0">
            <a:spAutoFit/>
          </a:bodyPr>
          <a:lstStyle/>
          <a:p>
            <a:r>
              <a:rPr lang="en-US" smtClean="0"/>
              <a:t>Take a variable and assign a random string to it.</a:t>
            </a:r>
          </a:p>
          <a:p>
            <a:r>
              <a:rPr lang="en-US" smtClean="0"/>
              <a:t>Then print a pyramid of the string like in this example:</a:t>
            </a:r>
          </a:p>
          <a:p>
            <a:endParaRPr lang="en-US" smtClean="0"/>
          </a:p>
          <a:p>
            <a:r>
              <a:rPr lang="en-US" smtClean="0"/>
              <a:t>my_string = "python"</a:t>
            </a:r>
          </a:p>
          <a:p>
            <a:endParaRPr lang="en-US" smtClean="0"/>
          </a:p>
          <a:p>
            <a:r>
              <a:rPr lang="en-US" smtClean="0"/>
              <a:t>OUTPUT:</a:t>
            </a:r>
          </a:p>
          <a:p>
            <a:endParaRPr lang="en-US" smtClean="0"/>
          </a:p>
          <a:p>
            <a:r>
              <a:rPr lang="en-US" smtClean="0"/>
              <a:t>p</a:t>
            </a:r>
          </a:p>
          <a:p>
            <a:r>
              <a:rPr lang="en-US" smtClean="0"/>
              <a:t>py</a:t>
            </a:r>
          </a:p>
          <a:p>
            <a:r>
              <a:rPr lang="en-US" smtClean="0"/>
              <a:t>pyt</a:t>
            </a:r>
          </a:p>
          <a:p>
            <a:r>
              <a:rPr lang="en-US" smtClean="0"/>
              <a:t>pyth</a:t>
            </a:r>
          </a:p>
          <a:p>
            <a:r>
              <a:rPr lang="en-US" smtClean="0"/>
              <a:t>pytho</a:t>
            </a:r>
          </a:p>
          <a:p>
            <a:r>
              <a:rPr lang="en-US" smtClean="0"/>
              <a:t>python</a:t>
            </a:r>
          </a:p>
          <a:p>
            <a:r>
              <a:rPr lang="en-US" smtClean="0"/>
              <a:t>pytho</a:t>
            </a:r>
          </a:p>
          <a:p>
            <a:r>
              <a:rPr lang="en-US" smtClean="0"/>
              <a:t>pyth</a:t>
            </a:r>
          </a:p>
          <a:p>
            <a:r>
              <a:rPr lang="en-US" smtClean="0"/>
              <a:t>pyt</a:t>
            </a:r>
          </a:p>
          <a:p>
            <a:r>
              <a:rPr lang="en-US" smtClean="0"/>
              <a:t>py</a:t>
            </a:r>
          </a:p>
          <a:p>
            <a:r>
              <a:rPr lang="en-US" smtClean="0"/>
              <a:t>p</a:t>
            </a:r>
            <a:endParaRPr lang="en-US" dirty="0"/>
          </a:p>
        </p:txBody>
      </p:sp>
    </p:spTree>
    <p:extLst>
      <p:ext uri="{BB962C8B-B14F-4D97-AF65-F5344CB8AC3E}">
        <p14:creationId xmlns="" xmlns:p14="http://schemas.microsoft.com/office/powerpoint/2010/main" val="225068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Data Type</a:t>
            </a:r>
            <a:endParaRPr lang="en-IN" dirty="0" smtClean="0"/>
          </a:p>
        </p:txBody>
      </p:sp>
      <p:pic>
        <p:nvPicPr>
          <p:cNvPr id="614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288" y="1125538"/>
            <a:ext cx="8353425" cy="424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8" name="TextBox 4"/>
          <p:cNvSpPr txBox="1">
            <a:spLocks noChangeArrowheads="1"/>
          </p:cNvSpPr>
          <p:nvPr/>
        </p:nvSpPr>
        <p:spPr bwMode="auto">
          <a:xfrm>
            <a:off x="539750" y="5373216"/>
            <a:ext cx="8208963"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smtClean="0"/>
              <a:t>1. type(</a:t>
            </a:r>
            <a:r>
              <a:rPr lang="en-IN" altLang="en-US" dirty="0" err="1" smtClean="0"/>
              <a:t>variable_name</a:t>
            </a:r>
            <a:r>
              <a:rPr lang="en-IN" altLang="en-US" dirty="0" smtClean="0"/>
              <a:t>) – prints the data type of the variable.</a:t>
            </a:r>
          </a:p>
          <a:p>
            <a:r>
              <a:rPr lang="en-IN" altLang="en-US" dirty="0" smtClean="0"/>
              <a:t>2. The datatype can be set as well. E.g.</a:t>
            </a:r>
          </a:p>
          <a:p>
            <a:pPr lvl="1"/>
            <a:r>
              <a:rPr lang="en-US" sz="1600" i="1" dirty="0"/>
              <a:t>x = </a:t>
            </a:r>
            <a:r>
              <a:rPr lang="en-US" sz="1600" i="1" dirty="0" err="1"/>
              <a:t>str</a:t>
            </a:r>
            <a:r>
              <a:rPr lang="en-US" sz="1600" i="1" dirty="0"/>
              <a:t>("Hello World</a:t>
            </a:r>
            <a:r>
              <a:rPr lang="en-US" sz="1600" i="1" dirty="0" smtClean="0"/>
              <a:t>")</a:t>
            </a:r>
          </a:p>
          <a:p>
            <a:pPr lvl="1"/>
            <a:r>
              <a:rPr lang="en-US" sz="1600" i="1" dirty="0"/>
              <a:t>x = float(20.5</a:t>
            </a:r>
            <a:r>
              <a:rPr lang="en-US" sz="1600" i="1" dirty="0" smtClean="0"/>
              <a:t>)</a:t>
            </a:r>
          </a:p>
          <a:p>
            <a:pPr lvl="1"/>
            <a:r>
              <a:rPr lang="en-US" sz="1600" i="1" dirty="0"/>
              <a:t>x = list(("apple", "banana", "cherry"))</a:t>
            </a:r>
            <a:endParaRPr lang="en-IN" altLang="en-US" sz="1600"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 – Test Solution</a:t>
            </a:r>
            <a:endParaRPr lang="en-US" sz="2250" dirty="0"/>
          </a:p>
        </p:txBody>
      </p:sp>
      <p:sp>
        <p:nvSpPr>
          <p:cNvPr id="4" name="TextBox 3"/>
          <p:cNvSpPr txBox="1"/>
          <p:nvPr/>
        </p:nvSpPr>
        <p:spPr>
          <a:xfrm>
            <a:off x="628650" y="1476949"/>
            <a:ext cx="7886700" cy="2862322"/>
          </a:xfrm>
          <a:prstGeom prst="rect">
            <a:avLst/>
          </a:prstGeom>
          <a:noFill/>
        </p:spPr>
        <p:txBody>
          <a:bodyPr wrap="square" rtlCol="0">
            <a:spAutoFit/>
          </a:bodyPr>
          <a:lstStyle/>
          <a:p>
            <a:r>
              <a:rPr lang="en-US" dirty="0" err="1" smtClean="0"/>
              <a:t>my_string</a:t>
            </a:r>
            <a:r>
              <a:rPr lang="en-US" dirty="0" smtClean="0"/>
              <a:t> = "python"</a:t>
            </a:r>
          </a:p>
          <a:p>
            <a:r>
              <a:rPr lang="en-US" dirty="0" smtClean="0"/>
              <a:t>x = 0</a:t>
            </a:r>
          </a:p>
          <a:p>
            <a:endParaRPr lang="en-US" dirty="0" smtClean="0"/>
          </a:p>
          <a:p>
            <a:r>
              <a:rPr lang="en-US" dirty="0" smtClean="0"/>
              <a:t>for </a:t>
            </a:r>
            <a:r>
              <a:rPr lang="en-US" dirty="0" err="1" smtClean="0"/>
              <a:t>i</a:t>
            </a:r>
            <a:r>
              <a:rPr lang="en-US" dirty="0" smtClean="0"/>
              <a:t> in </a:t>
            </a:r>
            <a:r>
              <a:rPr lang="en-US" dirty="0" err="1" smtClean="0"/>
              <a:t>my_string</a:t>
            </a:r>
            <a:r>
              <a:rPr lang="en-US" dirty="0" smtClean="0"/>
              <a:t>:</a:t>
            </a:r>
          </a:p>
          <a:p>
            <a:r>
              <a:rPr lang="en-US" dirty="0" smtClean="0"/>
              <a:t>    x = x + 1</a:t>
            </a:r>
          </a:p>
          <a:p>
            <a:r>
              <a:rPr lang="en-US" dirty="0" smtClean="0"/>
              <a:t>    print(</a:t>
            </a:r>
            <a:r>
              <a:rPr lang="en-US" dirty="0" err="1" smtClean="0"/>
              <a:t>my_string</a:t>
            </a:r>
            <a:r>
              <a:rPr lang="en-US" dirty="0" smtClean="0"/>
              <a:t>[0:x])</a:t>
            </a:r>
          </a:p>
          <a:p>
            <a:endParaRPr lang="en-US" dirty="0" smtClean="0"/>
          </a:p>
          <a:p>
            <a:r>
              <a:rPr lang="en-US" dirty="0" smtClean="0"/>
              <a:t>for </a:t>
            </a:r>
            <a:r>
              <a:rPr lang="en-US" dirty="0" err="1" smtClean="0"/>
              <a:t>i</a:t>
            </a:r>
            <a:r>
              <a:rPr lang="en-US" dirty="0" smtClean="0"/>
              <a:t> in </a:t>
            </a:r>
            <a:r>
              <a:rPr lang="en-US" dirty="0" err="1" smtClean="0"/>
              <a:t>my_string</a:t>
            </a:r>
            <a:r>
              <a:rPr lang="en-US" dirty="0" smtClean="0"/>
              <a:t>:</a:t>
            </a:r>
          </a:p>
          <a:p>
            <a:r>
              <a:rPr lang="en-US" dirty="0" smtClean="0"/>
              <a:t>    x = x - 1</a:t>
            </a:r>
          </a:p>
          <a:p>
            <a:r>
              <a:rPr lang="en-US" dirty="0" smtClean="0"/>
              <a:t>    print(</a:t>
            </a:r>
            <a:r>
              <a:rPr lang="en-US" dirty="0" err="1" smtClean="0"/>
              <a:t>my_string</a:t>
            </a:r>
            <a:r>
              <a:rPr lang="en-US" dirty="0" smtClean="0"/>
              <a:t>[0:x])</a:t>
            </a:r>
            <a:endParaRPr lang="en-US" dirty="0"/>
          </a:p>
        </p:txBody>
      </p:sp>
    </p:spTree>
    <p:extLst>
      <p:ext uri="{BB962C8B-B14F-4D97-AF65-F5344CB8AC3E}">
        <p14:creationId xmlns="" xmlns:p14="http://schemas.microsoft.com/office/powerpoint/2010/main" val="3427377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For Loop &amp; If statement combined</a:t>
            </a:r>
            <a:endParaRPr lang="en-US" sz="2250" dirty="0"/>
          </a:p>
        </p:txBody>
      </p:sp>
      <p:sp>
        <p:nvSpPr>
          <p:cNvPr id="4" name="TextBox 3"/>
          <p:cNvSpPr txBox="1"/>
          <p:nvPr/>
        </p:nvSpPr>
        <p:spPr>
          <a:xfrm>
            <a:off x="628650" y="1476949"/>
            <a:ext cx="7886700" cy="4154984"/>
          </a:xfrm>
          <a:prstGeom prst="rect">
            <a:avLst/>
          </a:prstGeom>
          <a:noFill/>
        </p:spPr>
        <p:txBody>
          <a:bodyPr wrap="square" rtlCol="0">
            <a:spAutoFit/>
          </a:bodyPr>
          <a:lstStyle/>
          <a:p>
            <a:r>
              <a:rPr lang="en-IN" dirty="0" smtClean="0"/>
              <a:t>Nested For Loop:</a:t>
            </a:r>
            <a:r>
              <a:rPr lang="en-US" dirty="0" smtClean="0"/>
              <a:t> for loop inside for loop</a:t>
            </a:r>
          </a:p>
          <a:p>
            <a:endParaRPr lang="en-US" dirty="0"/>
          </a:p>
          <a:p>
            <a:r>
              <a:rPr lang="en-US" dirty="0" smtClean="0"/>
              <a:t>Example:</a:t>
            </a:r>
          </a:p>
          <a:p>
            <a:endParaRPr lang="en-US" dirty="0"/>
          </a:p>
          <a:p>
            <a:pPr lvl="1"/>
            <a:r>
              <a:rPr lang="en-US" i="1" dirty="0" err="1"/>
              <a:t>my_movies</a:t>
            </a:r>
            <a:r>
              <a:rPr lang="en-US" i="1" dirty="0"/>
              <a:t> = [['How I Met Your Mother', 'Friends', 'Silicon Valley'],</a:t>
            </a:r>
          </a:p>
          <a:p>
            <a:pPr lvl="1"/>
            <a:r>
              <a:rPr lang="en-US" i="1" dirty="0"/>
              <a:t>    ['Family Guy', 'South Park', 'Rick and </a:t>
            </a:r>
            <a:r>
              <a:rPr lang="en-US" i="1" dirty="0" err="1"/>
              <a:t>Morty</a:t>
            </a:r>
            <a:r>
              <a:rPr lang="en-US" i="1" dirty="0"/>
              <a:t>'],</a:t>
            </a:r>
          </a:p>
          <a:p>
            <a:pPr lvl="1"/>
            <a:r>
              <a:rPr lang="en-US" i="1" dirty="0"/>
              <a:t>    ['Breaking Bad', 'Game of Thrones', 'The Wire']]</a:t>
            </a:r>
          </a:p>
          <a:p>
            <a:pPr lvl="1"/>
            <a:endParaRPr lang="en-US" i="1" dirty="0"/>
          </a:p>
          <a:p>
            <a:pPr lvl="1"/>
            <a:r>
              <a:rPr lang="en-US" i="1" dirty="0"/>
              <a:t> </a:t>
            </a:r>
            <a:r>
              <a:rPr lang="en-US" i="1" dirty="0">
                <a:solidFill>
                  <a:srgbClr val="FF0000"/>
                </a:solidFill>
              </a:rPr>
              <a:t>for</a:t>
            </a:r>
            <a:r>
              <a:rPr lang="en-US" i="1" dirty="0"/>
              <a:t> </a:t>
            </a:r>
            <a:r>
              <a:rPr lang="en-US" i="1" dirty="0" err="1"/>
              <a:t>sublist</a:t>
            </a:r>
            <a:r>
              <a:rPr lang="en-US" i="1" dirty="0"/>
              <a:t> in </a:t>
            </a:r>
            <a:r>
              <a:rPr lang="en-US" i="1" dirty="0" err="1"/>
              <a:t>my_movies</a:t>
            </a:r>
            <a:r>
              <a:rPr lang="en-US" i="1" dirty="0"/>
              <a:t>:</a:t>
            </a:r>
          </a:p>
          <a:p>
            <a:pPr lvl="1"/>
            <a:r>
              <a:rPr lang="en-US" i="1" dirty="0"/>
              <a:t>    </a:t>
            </a:r>
            <a:r>
              <a:rPr lang="en-US" i="1" dirty="0">
                <a:solidFill>
                  <a:srgbClr val="FF0000"/>
                </a:solidFill>
              </a:rPr>
              <a:t>for</a:t>
            </a:r>
            <a:r>
              <a:rPr lang="en-US" i="1" dirty="0"/>
              <a:t> </a:t>
            </a:r>
            <a:r>
              <a:rPr lang="en-US" i="1" dirty="0" err="1"/>
              <a:t>movie_name</a:t>
            </a:r>
            <a:r>
              <a:rPr lang="en-US" i="1" dirty="0"/>
              <a:t> in </a:t>
            </a:r>
            <a:r>
              <a:rPr lang="en-US" i="1" dirty="0" err="1"/>
              <a:t>sublist</a:t>
            </a:r>
            <a:r>
              <a:rPr lang="en-US" i="1" dirty="0"/>
              <a:t>:</a:t>
            </a:r>
          </a:p>
          <a:p>
            <a:pPr lvl="1"/>
            <a:r>
              <a:rPr lang="en-US" i="1" dirty="0"/>
              <a:t>        </a:t>
            </a:r>
            <a:r>
              <a:rPr lang="en-US" i="1" dirty="0" err="1"/>
              <a:t>char_num</a:t>
            </a:r>
            <a:r>
              <a:rPr lang="en-US" i="1" dirty="0"/>
              <a:t> = </a:t>
            </a:r>
            <a:r>
              <a:rPr lang="en-US" i="1" dirty="0" err="1">
                <a:solidFill>
                  <a:srgbClr val="FF0000"/>
                </a:solidFill>
              </a:rPr>
              <a:t>len</a:t>
            </a:r>
            <a:r>
              <a:rPr lang="en-US" i="1" dirty="0"/>
              <a:t>(</a:t>
            </a:r>
            <a:r>
              <a:rPr lang="en-US" i="1" dirty="0" err="1"/>
              <a:t>movie_name</a:t>
            </a:r>
            <a:r>
              <a:rPr lang="en-US" i="1" dirty="0"/>
              <a:t>)</a:t>
            </a:r>
          </a:p>
          <a:p>
            <a:pPr lvl="1"/>
            <a:r>
              <a:rPr lang="en-US" i="1" dirty="0"/>
              <a:t>        print("The title " + </a:t>
            </a:r>
            <a:r>
              <a:rPr lang="en-US" i="1" dirty="0" err="1"/>
              <a:t>movie_name</a:t>
            </a:r>
            <a:r>
              <a:rPr lang="en-US" i="1" dirty="0"/>
              <a:t> + " is " + </a:t>
            </a:r>
            <a:r>
              <a:rPr lang="en-US" i="1" dirty="0" err="1">
                <a:solidFill>
                  <a:srgbClr val="FF0000"/>
                </a:solidFill>
              </a:rPr>
              <a:t>str</a:t>
            </a:r>
            <a:r>
              <a:rPr lang="en-US" i="1" dirty="0"/>
              <a:t>(</a:t>
            </a:r>
            <a:r>
              <a:rPr lang="en-US" i="1" dirty="0" err="1"/>
              <a:t>char_num</a:t>
            </a:r>
            <a:r>
              <a:rPr lang="en-US" i="1" dirty="0"/>
              <a:t>) + " characters long.")</a:t>
            </a:r>
          </a:p>
          <a:p>
            <a:pPr lvl="1"/>
            <a:endParaRPr lang="en-IN" i="1" dirty="0"/>
          </a:p>
          <a:p>
            <a:endParaRPr lang="en-IN" sz="1200" i="1" dirty="0"/>
          </a:p>
        </p:txBody>
      </p:sp>
    </p:spTree>
    <p:extLst>
      <p:ext uri="{BB962C8B-B14F-4D97-AF65-F5344CB8AC3E}">
        <p14:creationId xmlns="" xmlns:p14="http://schemas.microsoft.com/office/powerpoint/2010/main" val="2702373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For Loop &amp; If statement combined</a:t>
            </a:r>
            <a:endParaRPr lang="en-US" sz="2250" dirty="0"/>
          </a:p>
        </p:txBody>
      </p:sp>
      <p:sp>
        <p:nvSpPr>
          <p:cNvPr id="4" name="TextBox 3"/>
          <p:cNvSpPr txBox="1"/>
          <p:nvPr/>
        </p:nvSpPr>
        <p:spPr>
          <a:xfrm>
            <a:off x="628650" y="1476949"/>
            <a:ext cx="7886700" cy="4955203"/>
          </a:xfrm>
          <a:prstGeom prst="rect">
            <a:avLst/>
          </a:prstGeom>
          <a:noFill/>
        </p:spPr>
        <p:txBody>
          <a:bodyPr wrap="square" rtlCol="0">
            <a:spAutoFit/>
          </a:bodyPr>
          <a:lstStyle/>
          <a:p>
            <a:r>
              <a:rPr lang="en-IN" dirty="0"/>
              <a:t>f</a:t>
            </a:r>
            <a:r>
              <a:rPr lang="en-IN" dirty="0" smtClean="0"/>
              <a:t>or loop with if loop.</a:t>
            </a:r>
            <a:endParaRPr lang="en-US" dirty="0" smtClean="0"/>
          </a:p>
          <a:p>
            <a:endParaRPr lang="en-IN" dirty="0" smtClean="0"/>
          </a:p>
          <a:p>
            <a:r>
              <a:rPr lang="en-US" dirty="0" smtClean="0"/>
              <a:t>Go through all the numbers up until 99. Print ‘fizz’ for every number that’s divisible by 3, print ‘buzz’ for every number divisible by 5, and print ‘</a:t>
            </a:r>
            <a:r>
              <a:rPr lang="en-US" dirty="0" err="1" smtClean="0"/>
              <a:t>fizzbuzz</a:t>
            </a:r>
            <a:r>
              <a:rPr lang="en-US" dirty="0" smtClean="0"/>
              <a:t>’ for every number divisible by 3 and by 5! If the number is not divisible either by 3 or 5, print a dash (‘-‘)!</a:t>
            </a:r>
          </a:p>
          <a:p>
            <a:endParaRPr lang="en-US" dirty="0" smtClean="0"/>
          </a:p>
          <a:p>
            <a:r>
              <a:rPr lang="en-US" dirty="0" smtClean="0"/>
              <a:t>Here’s the solution!</a:t>
            </a:r>
          </a:p>
          <a:p>
            <a:endParaRPr lang="en-US" sz="1600" dirty="0" smtClean="0"/>
          </a:p>
          <a:p>
            <a:pPr lvl="1"/>
            <a:r>
              <a:rPr lang="en-US" sz="1600" i="1" dirty="0"/>
              <a:t>for </a:t>
            </a:r>
            <a:r>
              <a:rPr lang="en-US" sz="1600" i="1" dirty="0" err="1"/>
              <a:t>i</a:t>
            </a:r>
            <a:r>
              <a:rPr lang="en-US" sz="1600" i="1" dirty="0"/>
              <a:t> in range(100):</a:t>
            </a:r>
          </a:p>
          <a:p>
            <a:pPr lvl="1"/>
            <a:r>
              <a:rPr lang="en-US" sz="1600" i="1" dirty="0"/>
              <a:t>    if </a:t>
            </a:r>
            <a:r>
              <a:rPr lang="en-US" sz="1600" i="1" dirty="0" err="1"/>
              <a:t>i</a:t>
            </a:r>
            <a:r>
              <a:rPr lang="en-US" sz="1600" i="1" dirty="0"/>
              <a:t> % 3 == 0 and </a:t>
            </a:r>
            <a:r>
              <a:rPr lang="en-US" sz="1600" i="1" dirty="0" err="1"/>
              <a:t>i</a:t>
            </a:r>
            <a:r>
              <a:rPr lang="en-US" sz="1600" i="1" dirty="0"/>
              <a:t> % 5 == 0:</a:t>
            </a:r>
          </a:p>
          <a:p>
            <a:pPr lvl="1"/>
            <a:r>
              <a:rPr lang="en-US" sz="1600" i="1" dirty="0"/>
              <a:t>        print('</a:t>
            </a:r>
            <a:r>
              <a:rPr lang="en-US" sz="1600" i="1" dirty="0" err="1"/>
              <a:t>fizzbuzz</a:t>
            </a:r>
            <a:r>
              <a:rPr lang="en-US" sz="1600" i="1" dirty="0"/>
              <a:t>')</a:t>
            </a:r>
          </a:p>
          <a:p>
            <a:pPr lvl="1"/>
            <a:r>
              <a:rPr lang="en-US" sz="1600" i="1" dirty="0"/>
              <a:t>    </a:t>
            </a:r>
            <a:r>
              <a:rPr lang="en-US" sz="1600" i="1" dirty="0" err="1"/>
              <a:t>elif</a:t>
            </a:r>
            <a:r>
              <a:rPr lang="en-US" sz="1600" i="1" dirty="0"/>
              <a:t> </a:t>
            </a:r>
            <a:r>
              <a:rPr lang="en-US" sz="1600" i="1" dirty="0" err="1"/>
              <a:t>i</a:t>
            </a:r>
            <a:r>
              <a:rPr lang="en-US" sz="1600" i="1" dirty="0"/>
              <a:t> % 3 == 0:</a:t>
            </a:r>
          </a:p>
          <a:p>
            <a:pPr lvl="1"/>
            <a:r>
              <a:rPr lang="en-US" sz="1600" i="1" dirty="0"/>
              <a:t>        print('fizz')</a:t>
            </a:r>
          </a:p>
          <a:p>
            <a:pPr lvl="1"/>
            <a:r>
              <a:rPr lang="en-US" sz="1600" i="1" dirty="0"/>
              <a:t>    </a:t>
            </a:r>
            <a:r>
              <a:rPr lang="en-US" sz="1600" i="1" dirty="0" err="1"/>
              <a:t>elif</a:t>
            </a:r>
            <a:r>
              <a:rPr lang="en-US" sz="1600" i="1" dirty="0"/>
              <a:t> </a:t>
            </a:r>
            <a:r>
              <a:rPr lang="en-US" sz="1600" i="1" dirty="0" err="1"/>
              <a:t>i</a:t>
            </a:r>
            <a:r>
              <a:rPr lang="en-US" sz="1600" i="1" dirty="0"/>
              <a:t> % 5 == 0:</a:t>
            </a:r>
          </a:p>
          <a:p>
            <a:pPr lvl="1"/>
            <a:r>
              <a:rPr lang="en-US" sz="1600" i="1" dirty="0"/>
              <a:t>        print('buzz')</a:t>
            </a:r>
          </a:p>
          <a:p>
            <a:pPr lvl="1"/>
            <a:r>
              <a:rPr lang="en-US" sz="1600" i="1" dirty="0"/>
              <a:t>    else:</a:t>
            </a:r>
          </a:p>
          <a:p>
            <a:pPr lvl="1"/>
            <a:r>
              <a:rPr lang="en-US" sz="1600" i="1" dirty="0"/>
              <a:t>        print('-')</a:t>
            </a:r>
            <a:endParaRPr lang="en-IN" sz="1600" i="1" dirty="0"/>
          </a:p>
          <a:p>
            <a:endParaRPr lang="en-IN" sz="1200" i="1" dirty="0"/>
          </a:p>
        </p:txBody>
      </p:sp>
    </p:spTree>
    <p:extLst>
      <p:ext uri="{BB962C8B-B14F-4D97-AF65-F5344CB8AC3E}">
        <p14:creationId xmlns="" xmlns:p14="http://schemas.microsoft.com/office/powerpoint/2010/main" val="1438218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While Loop</a:t>
            </a:r>
            <a:endParaRPr lang="en-US" sz="2250" dirty="0"/>
          </a:p>
        </p:txBody>
      </p:sp>
      <p:sp>
        <p:nvSpPr>
          <p:cNvPr id="4" name="TextBox 3"/>
          <p:cNvSpPr txBox="1"/>
          <p:nvPr/>
        </p:nvSpPr>
        <p:spPr>
          <a:xfrm>
            <a:off x="628650" y="1476949"/>
            <a:ext cx="7886700" cy="1815882"/>
          </a:xfrm>
          <a:prstGeom prst="rect">
            <a:avLst/>
          </a:prstGeom>
          <a:noFill/>
        </p:spPr>
        <p:txBody>
          <a:bodyPr wrap="square" rtlCol="0">
            <a:spAutoFit/>
          </a:bodyPr>
          <a:lstStyle/>
          <a:p>
            <a:r>
              <a:rPr lang="en-US" dirty="0" smtClean="0"/>
              <a:t>The</a:t>
            </a:r>
            <a:r>
              <a:rPr lang="en-US" dirty="0"/>
              <a:t> while loop we can execute a set of statements as long as a condition is true</a:t>
            </a:r>
            <a:r>
              <a:rPr lang="en-US" dirty="0" smtClean="0"/>
              <a:t>.</a:t>
            </a:r>
          </a:p>
          <a:p>
            <a:pPr lvl="1"/>
            <a:r>
              <a:rPr lang="nn-NO" sz="1600" i="1" dirty="0" smtClean="0"/>
              <a:t>i </a:t>
            </a:r>
            <a:r>
              <a:rPr lang="nn-NO" sz="1600" i="1" dirty="0"/>
              <a:t>= 1</a:t>
            </a:r>
            <a:br>
              <a:rPr lang="nn-NO" sz="1600" i="1" dirty="0"/>
            </a:br>
            <a:r>
              <a:rPr lang="nn-NO" sz="1600" i="1" dirty="0"/>
              <a:t>while i &lt; 6:</a:t>
            </a:r>
            <a:br>
              <a:rPr lang="nn-NO" sz="1600" i="1" dirty="0"/>
            </a:br>
            <a:r>
              <a:rPr lang="nn-NO" sz="1600" i="1" dirty="0"/>
              <a:t>  print(i)</a:t>
            </a:r>
            <a:br>
              <a:rPr lang="nn-NO" sz="1600" i="1" dirty="0"/>
            </a:br>
            <a:r>
              <a:rPr lang="nn-NO" sz="1600" i="1" dirty="0"/>
              <a:t>  i += 1</a:t>
            </a:r>
          </a:p>
          <a:p>
            <a:pPr lvl="1"/>
            <a:endParaRPr lang="nn-NO" sz="1200" i="1" dirty="0"/>
          </a:p>
          <a:p>
            <a:endParaRPr lang="en-US" i="1" dirty="0"/>
          </a:p>
        </p:txBody>
      </p:sp>
    </p:spTree>
    <p:extLst>
      <p:ext uri="{BB962C8B-B14F-4D97-AF65-F5344CB8AC3E}">
        <p14:creationId xmlns="" xmlns:p14="http://schemas.microsoft.com/office/powerpoint/2010/main" val="665622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Break &amp; Continue Statement</a:t>
            </a:r>
            <a:endParaRPr lang="en-US" dirty="0"/>
          </a:p>
        </p:txBody>
      </p:sp>
      <p:sp>
        <p:nvSpPr>
          <p:cNvPr id="4" name="TextBox 3"/>
          <p:cNvSpPr txBox="1"/>
          <p:nvPr/>
        </p:nvSpPr>
        <p:spPr>
          <a:xfrm>
            <a:off x="827584" y="1124744"/>
            <a:ext cx="7992888" cy="4955203"/>
          </a:xfrm>
          <a:prstGeom prst="rect">
            <a:avLst/>
          </a:prstGeom>
          <a:noFill/>
        </p:spPr>
        <p:txBody>
          <a:bodyPr wrap="square" rtlCol="0">
            <a:spAutoFit/>
          </a:bodyPr>
          <a:lstStyle/>
          <a:p>
            <a:r>
              <a:rPr lang="en-US" b="1" dirty="0"/>
              <a:t>The break Statement</a:t>
            </a:r>
          </a:p>
          <a:p>
            <a:r>
              <a:rPr lang="en-US" dirty="0"/>
              <a:t>With the break statement we can stop the loop even if the while condition is true:</a:t>
            </a:r>
          </a:p>
          <a:p>
            <a:pPr lvl="1"/>
            <a:r>
              <a:rPr lang="en-US" sz="1600" i="1" dirty="0" err="1"/>
              <a:t>i</a:t>
            </a:r>
            <a:r>
              <a:rPr lang="en-US" sz="1600" i="1" dirty="0"/>
              <a:t> = 1</a:t>
            </a:r>
            <a:br>
              <a:rPr lang="en-US" sz="1600" i="1" dirty="0"/>
            </a:br>
            <a:r>
              <a:rPr lang="en-US" sz="1600" i="1" dirty="0"/>
              <a:t>while </a:t>
            </a:r>
            <a:r>
              <a:rPr lang="en-US" sz="1600" i="1" dirty="0" err="1"/>
              <a:t>i</a:t>
            </a:r>
            <a:r>
              <a:rPr lang="en-US" sz="1600" i="1" dirty="0"/>
              <a:t> &lt; 6:</a:t>
            </a:r>
            <a:br>
              <a:rPr lang="en-US" sz="1600" i="1" dirty="0"/>
            </a:br>
            <a:r>
              <a:rPr lang="en-US" sz="1600" i="1" dirty="0"/>
              <a:t>  print(</a:t>
            </a:r>
            <a:r>
              <a:rPr lang="en-US" sz="1600" i="1" dirty="0" err="1"/>
              <a:t>i</a:t>
            </a:r>
            <a:r>
              <a:rPr lang="en-US" sz="1600" i="1" dirty="0"/>
              <a:t>)</a:t>
            </a:r>
            <a:br>
              <a:rPr lang="en-US" sz="1600" i="1" dirty="0"/>
            </a:br>
            <a:r>
              <a:rPr lang="en-US" sz="1600" i="1" dirty="0"/>
              <a:t>  if </a:t>
            </a:r>
            <a:r>
              <a:rPr lang="en-US" sz="1600" i="1" dirty="0" err="1"/>
              <a:t>i</a:t>
            </a:r>
            <a:r>
              <a:rPr lang="en-US" sz="1600" i="1" dirty="0"/>
              <a:t> == 3:</a:t>
            </a:r>
            <a:br>
              <a:rPr lang="en-US" sz="1600" i="1" dirty="0"/>
            </a:br>
            <a:r>
              <a:rPr lang="en-US" sz="1600" i="1" dirty="0"/>
              <a:t>    break</a:t>
            </a:r>
            <a:br>
              <a:rPr lang="en-US" sz="1600" i="1" dirty="0"/>
            </a:br>
            <a:r>
              <a:rPr lang="en-US" sz="1600" i="1" dirty="0"/>
              <a:t>  </a:t>
            </a:r>
            <a:r>
              <a:rPr lang="en-US" sz="1600" i="1" dirty="0" err="1"/>
              <a:t>i</a:t>
            </a:r>
            <a:r>
              <a:rPr lang="en-US" sz="1600" i="1" dirty="0"/>
              <a:t> += </a:t>
            </a:r>
            <a:r>
              <a:rPr lang="en-US" sz="1600" i="1" dirty="0" smtClean="0"/>
              <a:t>1</a:t>
            </a:r>
          </a:p>
          <a:p>
            <a:endParaRPr lang="en-IN" sz="1600" i="1" dirty="0" smtClean="0"/>
          </a:p>
          <a:p>
            <a:r>
              <a:rPr lang="en-US" b="1" dirty="0"/>
              <a:t>The continue </a:t>
            </a:r>
            <a:r>
              <a:rPr lang="en-US" b="1" dirty="0" smtClean="0"/>
              <a:t>Statement</a:t>
            </a:r>
          </a:p>
          <a:p>
            <a:r>
              <a:rPr lang="en-US" dirty="0"/>
              <a:t>With the continue statement we can stop the current iteration of the loop, and continue with the </a:t>
            </a:r>
            <a:r>
              <a:rPr lang="en-US" dirty="0" smtClean="0"/>
              <a:t>next.</a:t>
            </a:r>
          </a:p>
          <a:p>
            <a:endParaRPr lang="en-US" dirty="0" smtClean="0"/>
          </a:p>
          <a:p>
            <a:r>
              <a:rPr lang="en-US" sz="1600" i="1" dirty="0"/>
              <a:t>fruits = ["apple", "banana", "cherry"]</a:t>
            </a:r>
            <a:br>
              <a:rPr lang="en-US" sz="1600" i="1" dirty="0"/>
            </a:br>
            <a:r>
              <a:rPr lang="en-US" sz="1600" i="1" dirty="0"/>
              <a:t>for x in fruits:</a:t>
            </a:r>
            <a:br>
              <a:rPr lang="en-US" sz="1600" i="1" dirty="0"/>
            </a:br>
            <a:r>
              <a:rPr lang="en-US" sz="1600" i="1" dirty="0"/>
              <a:t>  if x == "banana":</a:t>
            </a:r>
            <a:br>
              <a:rPr lang="en-US" sz="1600" i="1" dirty="0"/>
            </a:br>
            <a:r>
              <a:rPr lang="en-US" sz="1600" i="1" dirty="0"/>
              <a:t>    continue</a:t>
            </a:r>
            <a:br>
              <a:rPr lang="en-US" sz="1600" i="1" dirty="0"/>
            </a:br>
            <a:r>
              <a:rPr lang="en-US" sz="1600" i="1" dirty="0"/>
              <a:t>  print(x)</a:t>
            </a:r>
          </a:p>
          <a:p>
            <a:endParaRPr lang="en-IN" sz="1600" i="1" dirty="0"/>
          </a:p>
        </p:txBody>
      </p:sp>
    </p:spTree>
    <p:extLst>
      <p:ext uri="{BB962C8B-B14F-4D97-AF65-F5344CB8AC3E}">
        <p14:creationId xmlns="" xmlns:p14="http://schemas.microsoft.com/office/powerpoint/2010/main" val="2150589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5909310"/>
          </a:xfrm>
          <a:prstGeom prst="rect">
            <a:avLst/>
          </a:prstGeom>
          <a:noFill/>
        </p:spPr>
        <p:txBody>
          <a:bodyPr wrap="square" rtlCol="0">
            <a:spAutoFit/>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r>
              <a:rPr lang="en-US" dirty="0" smtClean="0"/>
              <a:t>.</a:t>
            </a:r>
          </a:p>
          <a:p>
            <a:endParaRPr lang="en-IN" dirty="0"/>
          </a:p>
          <a:p>
            <a:r>
              <a:rPr lang="en-US" b="1" dirty="0"/>
              <a:t>Creating a </a:t>
            </a:r>
            <a:r>
              <a:rPr lang="en-US" b="1" dirty="0" smtClean="0"/>
              <a:t>Function</a:t>
            </a:r>
            <a:r>
              <a:rPr lang="en-US" dirty="0" smtClean="0"/>
              <a:t>: by using </a:t>
            </a:r>
            <a:r>
              <a:rPr lang="en-US" dirty="0" err="1" smtClean="0">
                <a:solidFill>
                  <a:srgbClr val="FF0000"/>
                </a:solidFill>
              </a:rPr>
              <a:t>def</a:t>
            </a:r>
            <a:r>
              <a:rPr lang="en-US" dirty="0" smtClean="0"/>
              <a:t> keyword.</a:t>
            </a:r>
          </a:p>
          <a:p>
            <a:r>
              <a:rPr lang="en-US" sz="1600" i="1" dirty="0" err="1">
                <a:solidFill>
                  <a:srgbClr val="FF0000"/>
                </a:solidFill>
              </a:rPr>
              <a:t>def</a:t>
            </a:r>
            <a:r>
              <a:rPr lang="en-US" sz="1600" i="1" dirty="0"/>
              <a:t> </a:t>
            </a:r>
            <a:r>
              <a:rPr lang="en-US" sz="1600" i="1" dirty="0" err="1"/>
              <a:t>my_function</a:t>
            </a:r>
            <a:r>
              <a:rPr lang="en-US" sz="1600" i="1" dirty="0"/>
              <a:t>():</a:t>
            </a:r>
            <a:br>
              <a:rPr lang="en-US" sz="1600" i="1" dirty="0"/>
            </a:br>
            <a:r>
              <a:rPr lang="en-US" sz="1600" i="1" dirty="0"/>
              <a:t>  print("Hello from a function")</a:t>
            </a:r>
          </a:p>
          <a:p>
            <a:endParaRPr lang="en-IN" dirty="0" smtClean="0"/>
          </a:p>
          <a:p>
            <a:r>
              <a:rPr lang="en-US" b="1" dirty="0"/>
              <a:t>Calling a </a:t>
            </a:r>
            <a:r>
              <a:rPr lang="en-US" b="1" dirty="0" smtClean="0"/>
              <a:t>Function</a:t>
            </a:r>
            <a:r>
              <a:rPr lang="en-US" dirty="0" smtClean="0"/>
              <a:t>: </a:t>
            </a:r>
            <a:r>
              <a:rPr lang="en-US" dirty="0"/>
              <a:t>To call a function, use the function name followed by parenthesis</a:t>
            </a:r>
          </a:p>
          <a:p>
            <a:r>
              <a:rPr lang="en-US" sz="1600" i="1" dirty="0" smtClean="0">
                <a:solidFill>
                  <a:prstClr val="black"/>
                </a:solidFill>
              </a:rPr>
              <a:t>	</a:t>
            </a:r>
            <a:r>
              <a:rPr lang="en-US" sz="1600" i="1" dirty="0" err="1" smtClean="0">
                <a:solidFill>
                  <a:prstClr val="black"/>
                </a:solidFill>
              </a:rPr>
              <a:t>my_function</a:t>
            </a:r>
            <a:r>
              <a:rPr lang="en-US" sz="1600" i="1" dirty="0" smtClean="0">
                <a:solidFill>
                  <a:prstClr val="black"/>
                </a:solidFill>
              </a:rPr>
              <a:t>()</a:t>
            </a:r>
          </a:p>
          <a:p>
            <a:endParaRPr lang="en-IN" dirty="0" smtClean="0"/>
          </a:p>
          <a:p>
            <a:r>
              <a:rPr lang="en-US" b="1" dirty="0" smtClean="0"/>
              <a:t>Parameters: </a:t>
            </a:r>
            <a:r>
              <a:rPr lang="en-US" dirty="0"/>
              <a:t>Information can be passed to functions as parameter.</a:t>
            </a:r>
          </a:p>
          <a:p>
            <a:r>
              <a:rPr lang="en-US" dirty="0"/>
              <a:t>Parameters are specified after the function name, inside the parentheses. You can add as many parameters as you want, just separate them with a comma.</a:t>
            </a:r>
          </a:p>
          <a:p>
            <a:endParaRPr lang="en-IN" b="1" dirty="0" smtClean="0"/>
          </a:p>
          <a:p>
            <a:pPr lvl="1"/>
            <a:r>
              <a:rPr lang="en-US" sz="1600" i="1" dirty="0" err="1"/>
              <a:t>def</a:t>
            </a:r>
            <a:r>
              <a:rPr lang="en-US" sz="1600" i="1" dirty="0"/>
              <a:t> </a:t>
            </a:r>
            <a:r>
              <a:rPr lang="en-US" sz="1600" i="1" dirty="0" err="1"/>
              <a:t>my_function</a:t>
            </a:r>
            <a:r>
              <a:rPr lang="en-US" sz="1600" i="1" dirty="0"/>
              <a:t>(</a:t>
            </a:r>
            <a:r>
              <a:rPr lang="en-US" sz="1600" b="1" i="1" dirty="0" err="1"/>
              <a:t>fname</a:t>
            </a:r>
            <a:r>
              <a:rPr lang="en-US" sz="1600" i="1" dirty="0"/>
              <a:t>):</a:t>
            </a:r>
            <a:br>
              <a:rPr lang="en-US" sz="1600" i="1" dirty="0"/>
            </a:br>
            <a:r>
              <a:rPr lang="en-US" sz="1600" i="1" dirty="0"/>
              <a:t>  print(</a:t>
            </a:r>
            <a:r>
              <a:rPr lang="en-US" sz="1600" i="1" dirty="0" err="1"/>
              <a:t>fname</a:t>
            </a:r>
            <a:r>
              <a:rPr lang="en-US" sz="1600" i="1" dirty="0"/>
              <a:t> + " </a:t>
            </a:r>
            <a:r>
              <a:rPr lang="en-US" sz="1600" i="1" dirty="0" err="1"/>
              <a:t>Refsnes</a:t>
            </a:r>
            <a:r>
              <a:rPr lang="en-US" sz="1600" i="1" dirty="0"/>
              <a:t>")</a:t>
            </a:r>
            <a:br>
              <a:rPr lang="en-US" sz="1600" i="1" dirty="0"/>
            </a:br>
            <a:r>
              <a:rPr lang="en-US" sz="1600" i="1" dirty="0"/>
              <a:t/>
            </a:r>
            <a:br>
              <a:rPr lang="en-US" sz="1600" i="1" dirty="0"/>
            </a:br>
            <a:r>
              <a:rPr lang="en-US" sz="1600" i="1" dirty="0" err="1"/>
              <a:t>my_function</a:t>
            </a:r>
            <a:r>
              <a:rPr lang="en-US" sz="1600" i="1" dirty="0"/>
              <a:t>(</a:t>
            </a:r>
            <a:r>
              <a:rPr lang="en-US" sz="1600" b="1" i="1" dirty="0"/>
              <a:t>"Emil"</a:t>
            </a:r>
            <a:r>
              <a:rPr lang="en-US" sz="1600" i="1" dirty="0"/>
              <a:t>)</a:t>
            </a:r>
            <a:br>
              <a:rPr lang="en-US" sz="1600" i="1" dirty="0"/>
            </a:br>
            <a:r>
              <a:rPr lang="en-US" sz="1600" i="1" dirty="0" err="1"/>
              <a:t>my_function</a:t>
            </a:r>
            <a:r>
              <a:rPr lang="en-US" sz="1600" i="1" dirty="0"/>
              <a:t>(</a:t>
            </a:r>
            <a:r>
              <a:rPr lang="en-US" sz="1600" b="1" i="1" dirty="0"/>
              <a:t>"Tobias"</a:t>
            </a:r>
            <a:r>
              <a:rPr lang="en-US" sz="1600" i="1" dirty="0"/>
              <a:t>)</a:t>
            </a:r>
            <a:br>
              <a:rPr lang="en-US" sz="1600" i="1" dirty="0"/>
            </a:br>
            <a:r>
              <a:rPr lang="en-US" sz="1600" i="1" dirty="0" err="1"/>
              <a:t>my_function</a:t>
            </a:r>
            <a:r>
              <a:rPr lang="en-US" sz="1600" i="1" dirty="0"/>
              <a:t>(</a:t>
            </a:r>
            <a:r>
              <a:rPr lang="en-US" sz="1600" b="1" i="1" dirty="0"/>
              <a:t>"Linus</a:t>
            </a:r>
            <a:r>
              <a:rPr lang="en-US" sz="1600" b="1" i="1" dirty="0" smtClean="0"/>
              <a:t>"</a:t>
            </a:r>
            <a:r>
              <a:rPr lang="en-US" sz="1600" i="1" dirty="0" smtClean="0"/>
              <a:t>)</a:t>
            </a:r>
            <a:endParaRPr lang="en-US" dirty="0"/>
          </a:p>
        </p:txBody>
      </p:sp>
    </p:spTree>
    <p:extLst>
      <p:ext uri="{BB962C8B-B14F-4D97-AF65-F5344CB8AC3E}">
        <p14:creationId xmlns="" xmlns:p14="http://schemas.microsoft.com/office/powerpoint/2010/main" val="3427915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5047536"/>
          </a:xfrm>
          <a:prstGeom prst="rect">
            <a:avLst/>
          </a:prstGeom>
          <a:noFill/>
        </p:spPr>
        <p:txBody>
          <a:bodyPr wrap="square" rtlCol="0">
            <a:spAutoFit/>
          </a:bodyPr>
          <a:lstStyle/>
          <a:p>
            <a:r>
              <a:rPr lang="en-US" b="1" dirty="0" smtClean="0"/>
              <a:t>Default </a:t>
            </a:r>
            <a:r>
              <a:rPr lang="en-US" b="1" dirty="0"/>
              <a:t>Parameter </a:t>
            </a:r>
            <a:r>
              <a:rPr lang="en-US" b="1" dirty="0" smtClean="0"/>
              <a:t>Value : </a:t>
            </a:r>
            <a:r>
              <a:rPr lang="en-US" dirty="0"/>
              <a:t>If we call the function without parameter, it uses the default </a:t>
            </a:r>
            <a:r>
              <a:rPr lang="en-US" dirty="0" smtClean="0"/>
              <a:t>value. </a:t>
            </a:r>
          </a:p>
          <a:p>
            <a:pPr lvl="1"/>
            <a:r>
              <a:rPr lang="en-US" sz="1600" i="1" dirty="0" err="1"/>
              <a:t>def</a:t>
            </a:r>
            <a:r>
              <a:rPr lang="en-US" sz="1600" i="1" dirty="0"/>
              <a:t> </a:t>
            </a:r>
            <a:r>
              <a:rPr lang="en-US" sz="1600" i="1" dirty="0" err="1"/>
              <a:t>my_function</a:t>
            </a:r>
            <a:r>
              <a:rPr lang="en-US" sz="1600" i="1" dirty="0"/>
              <a:t>(</a:t>
            </a:r>
            <a:r>
              <a:rPr lang="en-US" sz="1600" b="1" i="1" dirty="0"/>
              <a:t>country = </a:t>
            </a:r>
            <a:r>
              <a:rPr lang="en-US" sz="1600" b="1" i="1" dirty="0" smtClean="0"/>
              <a:t>“India"</a:t>
            </a:r>
            <a:r>
              <a:rPr lang="en-US" sz="1600" i="1" dirty="0" smtClean="0"/>
              <a:t>):</a:t>
            </a:r>
            <a:r>
              <a:rPr lang="en-US" sz="1600" i="1" dirty="0"/>
              <a:t/>
            </a:r>
            <a:br>
              <a:rPr lang="en-US" sz="1600" i="1" dirty="0"/>
            </a:br>
            <a:r>
              <a:rPr lang="en-US" sz="1600" i="1" dirty="0"/>
              <a:t>  print("I am from " + country)</a:t>
            </a:r>
            <a:br>
              <a:rPr lang="en-US" sz="1600" i="1" dirty="0"/>
            </a:br>
            <a:r>
              <a:rPr lang="en-US" sz="1600" i="1" dirty="0" smtClean="0"/>
              <a:t/>
            </a:r>
            <a:br>
              <a:rPr lang="en-US" sz="1600" i="1" dirty="0" smtClean="0"/>
            </a:br>
            <a:r>
              <a:rPr lang="en-US" sz="1600" i="1" dirty="0" err="1" smtClean="0"/>
              <a:t>my_function</a:t>
            </a:r>
            <a:r>
              <a:rPr lang="en-US" sz="1600" i="1" dirty="0" smtClean="0"/>
              <a:t>(“United Kingdom")</a:t>
            </a:r>
            <a:r>
              <a:rPr lang="en-US" sz="1600" i="1" dirty="0"/>
              <a:t/>
            </a:r>
            <a:br>
              <a:rPr lang="en-US" sz="1600" i="1" dirty="0"/>
            </a:br>
            <a:r>
              <a:rPr lang="en-US" sz="1600" i="1" dirty="0" err="1"/>
              <a:t>my_function</a:t>
            </a:r>
            <a:r>
              <a:rPr lang="en-US" sz="1600" i="1" dirty="0"/>
              <a:t>()</a:t>
            </a:r>
            <a:endParaRPr lang="en-US" sz="1600" b="1" i="1" dirty="0"/>
          </a:p>
          <a:p>
            <a:endParaRPr lang="en-IN" b="1" dirty="0" smtClean="0"/>
          </a:p>
          <a:p>
            <a:r>
              <a:rPr lang="en-US" b="1" dirty="0"/>
              <a:t>Passing a List as a Parameter</a:t>
            </a:r>
          </a:p>
          <a:p>
            <a:endParaRPr lang="en-IN" b="1" dirty="0" smtClean="0"/>
          </a:p>
          <a:p>
            <a:r>
              <a:rPr lang="en-US" b="1" dirty="0"/>
              <a:t>Return </a:t>
            </a:r>
            <a:r>
              <a:rPr lang="en-US" b="1" dirty="0" smtClean="0"/>
              <a:t>Values</a:t>
            </a:r>
            <a:r>
              <a:rPr lang="en-US" b="1" dirty="0"/>
              <a:t>: </a:t>
            </a:r>
            <a:r>
              <a:rPr lang="en-US" dirty="0"/>
              <a:t>To let a function return a value, use the return statement</a:t>
            </a:r>
            <a:r>
              <a:rPr lang="en-US" dirty="0" smtClean="0"/>
              <a:t>:</a:t>
            </a:r>
          </a:p>
          <a:p>
            <a:pPr lvl="1"/>
            <a:r>
              <a:rPr lang="en-US" sz="1600" i="1" dirty="0" err="1"/>
              <a:t>def</a:t>
            </a:r>
            <a:r>
              <a:rPr lang="en-US" sz="1600" i="1" dirty="0"/>
              <a:t> </a:t>
            </a:r>
            <a:r>
              <a:rPr lang="en-US" sz="1600" i="1" dirty="0" err="1"/>
              <a:t>my_function</a:t>
            </a:r>
            <a:r>
              <a:rPr lang="en-US" sz="1600" i="1" dirty="0"/>
              <a:t>(x):</a:t>
            </a:r>
            <a:br>
              <a:rPr lang="en-US" sz="1600" i="1" dirty="0"/>
            </a:br>
            <a:r>
              <a:rPr lang="en-US" sz="1600" i="1" dirty="0"/>
              <a:t>  return 5 * x</a:t>
            </a:r>
          </a:p>
          <a:p>
            <a:endParaRPr lang="en-IN" b="1" dirty="0" smtClean="0"/>
          </a:p>
          <a:p>
            <a:r>
              <a:rPr lang="en-US" b="1" dirty="0"/>
              <a:t>Keyword </a:t>
            </a:r>
            <a:r>
              <a:rPr lang="en-US" b="1" dirty="0" smtClean="0"/>
              <a:t>Arguments: </a:t>
            </a:r>
            <a:r>
              <a:rPr lang="en-US" dirty="0" smtClean="0"/>
              <a:t> We can </a:t>
            </a:r>
            <a:r>
              <a:rPr lang="en-US" dirty="0"/>
              <a:t>also send arguments with the </a:t>
            </a:r>
            <a:r>
              <a:rPr lang="en-US" i="1" dirty="0"/>
              <a:t>key</a:t>
            </a:r>
            <a:r>
              <a:rPr lang="en-US" dirty="0"/>
              <a:t> = </a:t>
            </a:r>
            <a:r>
              <a:rPr lang="en-US" i="1" dirty="0"/>
              <a:t>value</a:t>
            </a:r>
            <a:r>
              <a:rPr lang="en-US" dirty="0"/>
              <a:t> syntax.</a:t>
            </a:r>
          </a:p>
          <a:p>
            <a:r>
              <a:rPr lang="en-US" dirty="0"/>
              <a:t>This way the order of the arguments does not matter.</a:t>
            </a:r>
          </a:p>
          <a:p>
            <a:pPr lvl="1"/>
            <a:r>
              <a:rPr lang="en-US" sz="1600" i="1" dirty="0" err="1"/>
              <a:t>def</a:t>
            </a:r>
            <a:r>
              <a:rPr lang="en-US" sz="1600" i="1" dirty="0"/>
              <a:t> </a:t>
            </a:r>
            <a:r>
              <a:rPr lang="en-US" sz="1600" i="1" dirty="0" err="1"/>
              <a:t>my_function</a:t>
            </a:r>
            <a:r>
              <a:rPr lang="en-US" sz="1600" i="1" dirty="0"/>
              <a:t>(child3, child2, child1):</a:t>
            </a:r>
            <a:br>
              <a:rPr lang="en-US" sz="1600" i="1" dirty="0"/>
            </a:br>
            <a:r>
              <a:rPr lang="en-US" sz="1600" i="1" dirty="0"/>
              <a:t>  </a:t>
            </a:r>
            <a:r>
              <a:rPr lang="en-US" sz="1600" i="1" dirty="0" smtClean="0"/>
              <a:t>	print</a:t>
            </a:r>
            <a:r>
              <a:rPr lang="en-US" sz="1600" i="1" dirty="0"/>
              <a:t>("The youngest child is " + child3)</a:t>
            </a:r>
          </a:p>
          <a:p>
            <a:r>
              <a:rPr lang="en-US" sz="1600" i="1" dirty="0" smtClean="0"/>
              <a:t>	</a:t>
            </a:r>
            <a:r>
              <a:rPr lang="en-US" sz="1600" i="1" dirty="0" err="1" smtClean="0"/>
              <a:t>my_function</a:t>
            </a:r>
            <a:r>
              <a:rPr lang="en-US" sz="1600" i="1" dirty="0" smtClean="0"/>
              <a:t>(child1 </a:t>
            </a:r>
            <a:r>
              <a:rPr lang="en-US" sz="1600" i="1" dirty="0"/>
              <a:t>= </a:t>
            </a:r>
            <a:r>
              <a:rPr lang="en-US" sz="1600" i="1" dirty="0" smtClean="0"/>
              <a:t>“Sun", </a:t>
            </a:r>
            <a:r>
              <a:rPr lang="en-US" sz="1600" i="1" dirty="0"/>
              <a:t>child2 = </a:t>
            </a:r>
            <a:r>
              <a:rPr lang="en-US" sz="1600" i="1" dirty="0" smtClean="0"/>
              <a:t>“Moon", </a:t>
            </a:r>
            <a:r>
              <a:rPr lang="en-US" sz="1600" i="1" dirty="0"/>
              <a:t>child3 = </a:t>
            </a:r>
            <a:r>
              <a:rPr lang="en-US" sz="1600" i="1" dirty="0" smtClean="0"/>
              <a:t>“Star")</a:t>
            </a:r>
          </a:p>
        </p:txBody>
      </p:sp>
    </p:spTree>
    <p:extLst>
      <p:ext uri="{BB962C8B-B14F-4D97-AF65-F5344CB8AC3E}">
        <p14:creationId xmlns="" xmlns:p14="http://schemas.microsoft.com/office/powerpoint/2010/main" val="1524715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4955203"/>
          </a:xfrm>
          <a:prstGeom prst="rect">
            <a:avLst/>
          </a:prstGeom>
          <a:noFill/>
        </p:spPr>
        <p:txBody>
          <a:bodyPr wrap="square" rtlCol="0">
            <a:spAutoFit/>
          </a:bodyPr>
          <a:lstStyle/>
          <a:p>
            <a:r>
              <a:rPr lang="en-US" b="1" dirty="0" smtClean="0"/>
              <a:t>Arbitrary </a:t>
            </a:r>
            <a:r>
              <a:rPr lang="en-US" b="1" dirty="0"/>
              <a:t>Arguments </a:t>
            </a:r>
            <a:r>
              <a:rPr lang="en-US" b="1" dirty="0" smtClean="0"/>
              <a:t>: </a:t>
            </a:r>
            <a:r>
              <a:rPr lang="en-US" dirty="0" smtClean="0"/>
              <a:t>If we  </a:t>
            </a:r>
            <a:r>
              <a:rPr lang="en-US" dirty="0"/>
              <a:t>do not know how many arguments that will be passed into your function, add a * before the parameter name in the function definition.</a:t>
            </a:r>
          </a:p>
          <a:p>
            <a:r>
              <a:rPr lang="en-US" dirty="0" smtClean="0"/>
              <a:t>This </a:t>
            </a:r>
            <a:r>
              <a:rPr lang="en-US" dirty="0"/>
              <a:t>way the function will receive a tuple of arguments, and can access the items </a:t>
            </a:r>
            <a:r>
              <a:rPr lang="en-US" dirty="0" smtClean="0"/>
              <a:t>accordingly</a:t>
            </a:r>
            <a:r>
              <a:rPr lang="en-US" b="1" dirty="0" smtClean="0"/>
              <a:t>.</a:t>
            </a:r>
          </a:p>
          <a:p>
            <a:endParaRPr lang="en-IN" b="1" dirty="0"/>
          </a:p>
          <a:p>
            <a:pPr lvl="1"/>
            <a:r>
              <a:rPr lang="en-US" sz="1600" i="1" dirty="0" err="1"/>
              <a:t>def</a:t>
            </a:r>
            <a:r>
              <a:rPr lang="en-US" sz="1600" i="1" dirty="0"/>
              <a:t> </a:t>
            </a:r>
            <a:r>
              <a:rPr lang="en-US" sz="1600" i="1" dirty="0" err="1"/>
              <a:t>my_function</a:t>
            </a:r>
            <a:r>
              <a:rPr lang="en-US" sz="1600" i="1" dirty="0"/>
              <a:t>(*kids):</a:t>
            </a:r>
          </a:p>
          <a:p>
            <a:pPr lvl="1"/>
            <a:r>
              <a:rPr lang="en-US" sz="1600" i="1" dirty="0"/>
              <a:t>  print("The youngest child is " + kids[2])</a:t>
            </a:r>
          </a:p>
          <a:p>
            <a:pPr lvl="1"/>
            <a:endParaRPr lang="en-US" sz="1600" i="1" dirty="0"/>
          </a:p>
          <a:p>
            <a:pPr lvl="1"/>
            <a:r>
              <a:rPr lang="en-US" sz="1600" i="1" dirty="0" err="1"/>
              <a:t>my_function</a:t>
            </a:r>
            <a:r>
              <a:rPr lang="en-US" sz="1600" i="1" dirty="0" smtClean="0"/>
              <a:t>(“Sun", “Moon", “Star")</a:t>
            </a:r>
          </a:p>
          <a:p>
            <a:endParaRPr lang="en-US" b="1" dirty="0"/>
          </a:p>
          <a:p>
            <a:endParaRPr lang="en-IN" b="1" dirty="0" smtClean="0"/>
          </a:p>
          <a:p>
            <a:r>
              <a:rPr lang="en-US" b="1" dirty="0"/>
              <a:t>The pass </a:t>
            </a:r>
            <a:r>
              <a:rPr lang="en-US" b="1" dirty="0" smtClean="0"/>
              <a:t>Statement </a:t>
            </a:r>
            <a:r>
              <a:rPr lang="en-US" dirty="0" smtClean="0"/>
              <a:t> </a:t>
            </a:r>
            <a:r>
              <a:rPr lang="en-US" dirty="0"/>
              <a:t>: </a:t>
            </a:r>
            <a:r>
              <a:rPr lang="en-US" dirty="0" smtClean="0"/>
              <a:t>Function </a:t>
            </a:r>
            <a:r>
              <a:rPr lang="en-US" dirty="0"/>
              <a:t>definitions cannot be empty, but if you for some reason have a function definition with no content, put in the pass statement to avoid getting an </a:t>
            </a:r>
            <a:r>
              <a:rPr lang="en-US" dirty="0" smtClean="0"/>
              <a:t>error.</a:t>
            </a:r>
          </a:p>
          <a:p>
            <a:endParaRPr lang="en-IN" dirty="0"/>
          </a:p>
          <a:p>
            <a:pPr lvl="1"/>
            <a:r>
              <a:rPr lang="en-US" sz="1600" i="1" dirty="0" err="1"/>
              <a:t>def</a:t>
            </a:r>
            <a:r>
              <a:rPr lang="en-US" sz="1600" i="1" dirty="0"/>
              <a:t> </a:t>
            </a:r>
            <a:r>
              <a:rPr lang="en-US" sz="1600" i="1" dirty="0" err="1"/>
              <a:t>myfunction</a:t>
            </a:r>
            <a:r>
              <a:rPr lang="en-US" sz="1600" i="1" dirty="0"/>
              <a:t>:</a:t>
            </a:r>
            <a:br>
              <a:rPr lang="en-US" sz="1600" i="1" dirty="0"/>
            </a:br>
            <a:r>
              <a:rPr lang="en-US" sz="1600" i="1" dirty="0"/>
              <a:t>  pass</a:t>
            </a:r>
          </a:p>
          <a:p>
            <a:endParaRPr lang="en-US" b="1" dirty="0"/>
          </a:p>
        </p:txBody>
      </p:sp>
    </p:spTree>
    <p:extLst>
      <p:ext uri="{BB962C8B-B14F-4D97-AF65-F5344CB8AC3E}">
        <p14:creationId xmlns="" xmlns:p14="http://schemas.microsoft.com/office/powerpoint/2010/main" val="1601681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602"/>
          </a:xfrm>
        </p:spPr>
        <p:txBody>
          <a:bodyPr>
            <a:normAutofit/>
          </a:bodyPr>
          <a:lstStyle/>
          <a:p>
            <a:r>
              <a:rPr lang="en-IN" sz="3600" dirty="0" smtClean="0"/>
              <a:t>Python </a:t>
            </a:r>
            <a:r>
              <a:rPr lang="en-US" sz="3600" dirty="0"/>
              <a:t>Syntax </a:t>
            </a:r>
            <a:r>
              <a:rPr lang="en-US" sz="3600" dirty="0" smtClean="0"/>
              <a:t>Essentials</a:t>
            </a:r>
            <a:endParaRPr lang="en-US" sz="3600" dirty="0"/>
          </a:p>
        </p:txBody>
      </p:sp>
      <p:sp>
        <p:nvSpPr>
          <p:cNvPr id="4" name="TextBox 3"/>
          <p:cNvSpPr txBox="1"/>
          <p:nvPr/>
        </p:nvSpPr>
        <p:spPr>
          <a:xfrm>
            <a:off x="643601" y="1002803"/>
            <a:ext cx="7992888" cy="3693319"/>
          </a:xfrm>
          <a:prstGeom prst="rect">
            <a:avLst/>
          </a:prstGeom>
          <a:noFill/>
        </p:spPr>
        <p:txBody>
          <a:bodyPr wrap="square" rtlCol="0">
            <a:spAutoFit/>
          </a:bodyPr>
          <a:lstStyle/>
          <a:p>
            <a:r>
              <a:rPr lang="en-US" dirty="0"/>
              <a:t>Python syntax rule #1: </a:t>
            </a:r>
            <a:r>
              <a:rPr lang="en-US" b="1" dirty="0"/>
              <a:t>one statement per </a:t>
            </a:r>
            <a:r>
              <a:rPr lang="en-US" b="1" dirty="0" smtClean="0"/>
              <a:t>line.</a:t>
            </a:r>
          </a:p>
          <a:p>
            <a:endParaRPr lang="en-US" dirty="0" smtClean="0"/>
          </a:p>
          <a:p>
            <a:r>
              <a:rPr lang="en-US" dirty="0"/>
              <a:t>There are some exceptions, though. Expressions</a:t>
            </a:r>
          </a:p>
          <a:p>
            <a:pPr marL="285750" indent="-285750">
              <a:buFont typeface="Arial" panose="020B0604020202020204" pitchFamily="34" charset="0"/>
              <a:buChar char="•"/>
            </a:pPr>
            <a:r>
              <a:rPr lang="en-US" dirty="0"/>
              <a:t>in parentheses (</a:t>
            </a:r>
            <a:r>
              <a:rPr lang="en-US" dirty="0" err="1"/>
              <a:t>eg</a:t>
            </a:r>
            <a:r>
              <a:rPr lang="en-US" dirty="0"/>
              <a:t>. functions and methods),</a:t>
            </a:r>
          </a:p>
          <a:p>
            <a:pPr marL="285750" indent="-285750">
              <a:buFont typeface="Arial" panose="020B0604020202020204" pitchFamily="34" charset="0"/>
              <a:buChar char="•"/>
            </a:pPr>
            <a:r>
              <a:rPr lang="en-US" dirty="0"/>
              <a:t>in bracket frames (</a:t>
            </a:r>
            <a:r>
              <a:rPr lang="en-US" dirty="0" err="1"/>
              <a:t>eg</a:t>
            </a:r>
            <a:r>
              <a:rPr lang="en-US" dirty="0"/>
              <a:t>. lists),</a:t>
            </a:r>
          </a:p>
          <a:p>
            <a:pPr marL="285750" indent="-285750">
              <a:buFont typeface="Arial" panose="020B0604020202020204" pitchFamily="34" charset="0"/>
              <a:buChar char="•"/>
            </a:pPr>
            <a:r>
              <a:rPr lang="en-US" dirty="0"/>
              <a:t>and in curly braces (</a:t>
            </a:r>
            <a:r>
              <a:rPr lang="en-US" dirty="0" err="1"/>
              <a:t>eg</a:t>
            </a:r>
            <a:r>
              <a:rPr lang="en-US" dirty="0"/>
              <a:t>. directories</a:t>
            </a:r>
            <a:r>
              <a:rPr lang="en-US" dirty="0" smtClean="0"/>
              <a:t>)</a:t>
            </a:r>
          </a:p>
          <a:p>
            <a:endParaRPr lang="en-IN" dirty="0"/>
          </a:p>
          <a:p>
            <a:r>
              <a:rPr lang="en-US" dirty="0"/>
              <a:t>Python syntax rule #2: </a:t>
            </a:r>
            <a:r>
              <a:rPr lang="en-US" b="1" dirty="0"/>
              <a:t>make sure that you use indentations correctly and consistently</a:t>
            </a:r>
            <a:r>
              <a:rPr lang="en-US" b="1" dirty="0" smtClean="0"/>
              <a:t>.</a:t>
            </a:r>
          </a:p>
          <a:p>
            <a:endParaRPr lang="en-IN" b="1" dirty="0"/>
          </a:p>
          <a:p>
            <a:r>
              <a:rPr lang="en-US" dirty="0"/>
              <a:t>Python syntax rule #3: </a:t>
            </a:r>
            <a:r>
              <a:rPr lang="en-US" b="1" dirty="0"/>
              <a:t>Python is case sensitive</a:t>
            </a:r>
            <a:r>
              <a:rPr lang="en-US" b="1" dirty="0" smtClean="0"/>
              <a:t>.</a:t>
            </a:r>
          </a:p>
          <a:p>
            <a:endParaRPr lang="en-US" dirty="0"/>
          </a:p>
          <a:p>
            <a:endParaRPr lang="en-US" dirty="0"/>
          </a:p>
        </p:txBody>
      </p:sp>
    </p:spTree>
    <p:extLst>
      <p:ext uri="{BB962C8B-B14F-4D97-AF65-F5344CB8AC3E}">
        <p14:creationId xmlns="" xmlns:p14="http://schemas.microsoft.com/office/powerpoint/2010/main" val="390849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dirty="0" smtClean="0"/>
              <a:t>Python Numbers</a:t>
            </a:r>
          </a:p>
        </p:txBody>
      </p:sp>
      <p:sp>
        <p:nvSpPr>
          <p:cNvPr id="6148" name="TextBox 4"/>
          <p:cNvSpPr txBox="1">
            <a:spLocks noChangeArrowheads="1"/>
          </p:cNvSpPr>
          <p:nvPr/>
        </p:nvSpPr>
        <p:spPr bwMode="auto">
          <a:xfrm>
            <a:off x="477837" y="980728"/>
            <a:ext cx="8208963" cy="2769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dirty="0"/>
              <a:t>There are three numeric types in Python:</a:t>
            </a:r>
          </a:p>
          <a:p>
            <a:pPr marL="342900" indent="-342900">
              <a:buFont typeface="+mj-lt"/>
              <a:buAutoNum type="arabicPeriod"/>
            </a:pPr>
            <a:r>
              <a:rPr lang="en-US" dirty="0" err="1"/>
              <a:t>int</a:t>
            </a:r>
            <a:endParaRPr lang="en-US" dirty="0"/>
          </a:p>
          <a:p>
            <a:pPr marL="342900" indent="-342900">
              <a:buFont typeface="+mj-lt"/>
              <a:buAutoNum type="arabicPeriod"/>
            </a:pPr>
            <a:r>
              <a:rPr lang="en-US" dirty="0"/>
              <a:t>float</a:t>
            </a:r>
          </a:p>
          <a:p>
            <a:pPr marL="342900" indent="-342900">
              <a:buFont typeface="+mj-lt"/>
              <a:buAutoNum type="arabicPeriod"/>
            </a:pPr>
            <a:r>
              <a:rPr lang="en-US" dirty="0" smtClean="0"/>
              <a:t>Complex</a:t>
            </a:r>
          </a:p>
          <a:p>
            <a:endParaRPr lang="en-US" dirty="0"/>
          </a:p>
          <a:p>
            <a:r>
              <a:rPr lang="en-US" dirty="0"/>
              <a:t>Variables of numeric types are created when you assign a value to </a:t>
            </a:r>
            <a:r>
              <a:rPr lang="en-US" dirty="0" smtClean="0"/>
              <a:t>them</a:t>
            </a:r>
          </a:p>
          <a:p>
            <a:endParaRPr lang="en-IN" dirty="0"/>
          </a:p>
          <a:p>
            <a:pPr lvl="1"/>
            <a:r>
              <a:rPr lang="en-US" sz="1600" i="1" dirty="0"/>
              <a:t>x = 1    # </a:t>
            </a:r>
            <a:r>
              <a:rPr lang="en-US" sz="1600" i="1" dirty="0" err="1" smtClean="0"/>
              <a:t>int</a:t>
            </a:r>
            <a:endParaRPr lang="en-US" sz="1600" i="1" dirty="0"/>
          </a:p>
          <a:p>
            <a:pPr lvl="1"/>
            <a:r>
              <a:rPr lang="en-US" sz="1600" i="1" dirty="0" smtClean="0"/>
              <a:t>y </a:t>
            </a:r>
            <a:r>
              <a:rPr lang="en-US" sz="1600" i="1" dirty="0"/>
              <a:t>= 2.8  # </a:t>
            </a:r>
            <a:r>
              <a:rPr lang="en-US" sz="1600" i="1" dirty="0" smtClean="0"/>
              <a:t>float</a:t>
            </a:r>
          </a:p>
          <a:p>
            <a:pPr lvl="1"/>
            <a:r>
              <a:rPr lang="en-US" sz="1600" i="1" dirty="0" smtClean="0"/>
              <a:t>z </a:t>
            </a:r>
            <a:r>
              <a:rPr lang="en-US" sz="1600" i="1" dirty="0"/>
              <a:t>= 1j   # complex</a:t>
            </a:r>
          </a:p>
        </p:txBody>
      </p:sp>
      <p:sp>
        <p:nvSpPr>
          <p:cNvPr id="5" name="TextBox 4"/>
          <p:cNvSpPr txBox="1">
            <a:spLocks noChangeArrowheads="1"/>
          </p:cNvSpPr>
          <p:nvPr/>
        </p:nvSpPr>
        <p:spPr bwMode="auto">
          <a:xfrm>
            <a:off x="467493" y="3827363"/>
            <a:ext cx="8208963" cy="3077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b="1" dirty="0" smtClean="0"/>
              <a:t>Type Conversion</a:t>
            </a:r>
          </a:p>
          <a:p>
            <a:r>
              <a:rPr lang="en-IN" sz="1600" dirty="0" smtClean="0"/>
              <a:t>We </a:t>
            </a:r>
            <a:r>
              <a:rPr lang="en-US" sz="1600" dirty="0"/>
              <a:t>can convert from one type to another with the </a:t>
            </a:r>
            <a:r>
              <a:rPr lang="en-US" sz="1600" dirty="0" err="1"/>
              <a:t>int</a:t>
            </a:r>
            <a:r>
              <a:rPr lang="en-US" sz="1600" dirty="0"/>
              <a:t>(), float(), and complex() </a:t>
            </a:r>
            <a:endParaRPr lang="en-US" sz="1600" dirty="0" smtClean="0"/>
          </a:p>
          <a:p>
            <a:r>
              <a:rPr lang="en-US" sz="1600" i="1" dirty="0" smtClean="0"/>
              <a:t>	x </a:t>
            </a:r>
            <a:r>
              <a:rPr lang="en-US" sz="1600" i="1" dirty="0"/>
              <a:t>= 1 # </a:t>
            </a:r>
            <a:r>
              <a:rPr lang="en-US" sz="1600" i="1" dirty="0" err="1"/>
              <a:t>int</a:t>
            </a:r>
            <a:r>
              <a:rPr lang="en-US" sz="1600" i="1" dirty="0"/>
              <a:t/>
            </a:r>
            <a:br>
              <a:rPr lang="en-US" sz="1600" i="1" dirty="0"/>
            </a:br>
            <a:r>
              <a:rPr lang="en-US" sz="1600" i="1" dirty="0" smtClean="0"/>
              <a:t>	y </a:t>
            </a:r>
            <a:r>
              <a:rPr lang="en-US" sz="1600" i="1" dirty="0"/>
              <a:t>= 2.8 # float</a:t>
            </a:r>
            <a:br>
              <a:rPr lang="en-US" sz="1600" i="1" dirty="0"/>
            </a:br>
            <a:r>
              <a:rPr lang="en-US" sz="1600" i="1" dirty="0" smtClean="0"/>
              <a:t>	z </a:t>
            </a:r>
            <a:r>
              <a:rPr lang="en-US" sz="1600" i="1" dirty="0"/>
              <a:t>= 1j # complex</a:t>
            </a:r>
            <a:br>
              <a:rPr lang="en-US" sz="1600" i="1" dirty="0"/>
            </a:br>
            <a:r>
              <a:rPr lang="en-US" sz="1600" i="1" dirty="0"/>
              <a:t/>
            </a:r>
            <a:br>
              <a:rPr lang="en-US" sz="1600" i="1" dirty="0"/>
            </a:br>
            <a:r>
              <a:rPr lang="en-US" sz="1600" i="1" dirty="0" smtClean="0"/>
              <a:t>	#</a:t>
            </a:r>
            <a:r>
              <a:rPr lang="en-US" sz="1600" i="1" dirty="0"/>
              <a:t>convert from </a:t>
            </a:r>
            <a:r>
              <a:rPr lang="en-US" sz="1600" i="1" dirty="0" err="1"/>
              <a:t>int</a:t>
            </a:r>
            <a:r>
              <a:rPr lang="en-US" sz="1600" i="1" dirty="0"/>
              <a:t> to float:</a:t>
            </a:r>
            <a:br>
              <a:rPr lang="en-US" sz="1600" i="1" dirty="0"/>
            </a:br>
            <a:r>
              <a:rPr lang="en-US" sz="1600" i="1" dirty="0" smtClean="0"/>
              <a:t>	</a:t>
            </a:r>
            <a:r>
              <a:rPr lang="en-US" sz="1600" b="1" i="1" dirty="0" smtClean="0"/>
              <a:t>a </a:t>
            </a:r>
            <a:r>
              <a:rPr lang="en-US" sz="1600" b="1" i="1" dirty="0"/>
              <a:t>= float(x)</a:t>
            </a:r>
            <a:r>
              <a:rPr lang="en-US" sz="1600" i="1" dirty="0"/>
              <a:t/>
            </a:r>
            <a:br>
              <a:rPr lang="en-US" sz="1600" i="1" dirty="0"/>
            </a:br>
            <a:r>
              <a:rPr lang="en-US" sz="1600" i="1" dirty="0" smtClean="0"/>
              <a:t>	#</a:t>
            </a:r>
            <a:r>
              <a:rPr lang="en-US" sz="1600" i="1" dirty="0"/>
              <a:t>convert from float to </a:t>
            </a:r>
            <a:r>
              <a:rPr lang="en-US" sz="1600" i="1" dirty="0" err="1"/>
              <a:t>int</a:t>
            </a:r>
            <a:r>
              <a:rPr lang="en-US" sz="1600" i="1" dirty="0"/>
              <a:t>:</a:t>
            </a:r>
            <a:br>
              <a:rPr lang="en-US" sz="1600" i="1" dirty="0"/>
            </a:br>
            <a:r>
              <a:rPr lang="en-US" sz="1600" i="1" dirty="0" smtClean="0"/>
              <a:t>	</a:t>
            </a:r>
            <a:r>
              <a:rPr lang="en-US" sz="1600" b="1" i="1" dirty="0" smtClean="0"/>
              <a:t>b </a:t>
            </a:r>
            <a:r>
              <a:rPr lang="en-US" sz="1600" b="1" i="1" dirty="0"/>
              <a:t>= </a:t>
            </a:r>
            <a:r>
              <a:rPr lang="en-US" sz="1600" b="1" i="1" dirty="0" err="1"/>
              <a:t>int</a:t>
            </a:r>
            <a:r>
              <a:rPr lang="en-US" sz="1600" b="1" i="1" dirty="0"/>
              <a:t>(y)</a:t>
            </a:r>
            <a:r>
              <a:rPr lang="en-US" sz="1600" i="1" dirty="0"/>
              <a:t/>
            </a:r>
            <a:br>
              <a:rPr lang="en-US" sz="1600" i="1" dirty="0"/>
            </a:br>
            <a:r>
              <a:rPr lang="en-US" sz="1600" i="1" dirty="0" smtClean="0"/>
              <a:t>	#</a:t>
            </a:r>
            <a:r>
              <a:rPr lang="en-US" sz="1600" i="1" dirty="0"/>
              <a:t>convert from </a:t>
            </a:r>
            <a:r>
              <a:rPr lang="en-US" sz="1600" i="1" dirty="0" err="1"/>
              <a:t>int</a:t>
            </a:r>
            <a:r>
              <a:rPr lang="en-US" sz="1600" i="1" dirty="0"/>
              <a:t> to complex:</a:t>
            </a:r>
            <a:br>
              <a:rPr lang="en-US" sz="1600" i="1" dirty="0"/>
            </a:br>
            <a:r>
              <a:rPr lang="en-US" sz="1600" i="1" dirty="0" smtClean="0"/>
              <a:t>	</a:t>
            </a:r>
            <a:r>
              <a:rPr lang="en-US" sz="1600" b="1" i="1" dirty="0" smtClean="0"/>
              <a:t>c </a:t>
            </a:r>
            <a:r>
              <a:rPr lang="en-US" sz="1600" b="1" i="1" dirty="0"/>
              <a:t>= complex(x)</a:t>
            </a:r>
          </a:p>
        </p:txBody>
      </p:sp>
    </p:spTree>
    <p:extLst>
      <p:ext uri="{BB962C8B-B14F-4D97-AF65-F5344CB8AC3E}">
        <p14:creationId xmlns="" xmlns:p14="http://schemas.microsoft.com/office/powerpoint/2010/main" val="1923986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3594"/>
          </a:xfrm>
        </p:spPr>
        <p:txBody>
          <a:bodyPr>
            <a:normAutofit fontScale="90000"/>
          </a:bodyPr>
          <a:lstStyle/>
          <a:p>
            <a:r>
              <a:rPr lang="en-IN" sz="3600" dirty="0" smtClean="0"/>
              <a:t>Python </a:t>
            </a:r>
            <a:r>
              <a:rPr lang="en-US" sz="3600" dirty="0" smtClean="0"/>
              <a:t>Best Practices</a:t>
            </a:r>
            <a:endParaRPr lang="en-US" sz="3600" dirty="0"/>
          </a:p>
        </p:txBody>
      </p:sp>
      <p:sp>
        <p:nvSpPr>
          <p:cNvPr id="4" name="TextBox 3"/>
          <p:cNvSpPr txBox="1"/>
          <p:nvPr/>
        </p:nvSpPr>
        <p:spPr>
          <a:xfrm>
            <a:off x="628650" y="908720"/>
            <a:ext cx="7992888" cy="2308324"/>
          </a:xfrm>
          <a:prstGeom prst="rect">
            <a:avLst/>
          </a:prstGeom>
          <a:noFill/>
        </p:spPr>
        <p:txBody>
          <a:bodyPr wrap="square" rtlCol="0">
            <a:spAutoFit/>
          </a:bodyPr>
          <a:lstStyle/>
          <a:p>
            <a:r>
              <a:rPr lang="en-US" dirty="0"/>
              <a:t>Python Best Practice #1:</a:t>
            </a:r>
            <a:r>
              <a:rPr lang="en-US" b="1" dirty="0"/>
              <a:t> Use </a:t>
            </a:r>
            <a:r>
              <a:rPr lang="en-US" b="1" dirty="0" smtClean="0"/>
              <a:t>Comments</a:t>
            </a:r>
          </a:p>
          <a:p>
            <a:r>
              <a:rPr lang="en-US" dirty="0"/>
              <a:t>Python Best Practice #2</a:t>
            </a:r>
            <a:r>
              <a:rPr lang="en-US" b="1" dirty="0"/>
              <a:t>: Variable Names</a:t>
            </a:r>
          </a:p>
          <a:p>
            <a:r>
              <a:rPr lang="en-US" dirty="0"/>
              <a:t>Python Best Practice #3</a:t>
            </a:r>
            <a:r>
              <a:rPr lang="en-US" b="1" dirty="0"/>
              <a:t>: Use blank lines</a:t>
            </a:r>
          </a:p>
          <a:p>
            <a:r>
              <a:rPr lang="en-US" dirty="0"/>
              <a:t>Python Best Practice #4</a:t>
            </a:r>
            <a:r>
              <a:rPr lang="en-US" b="1" dirty="0"/>
              <a:t>: Use white spaces around operators and assignments</a:t>
            </a:r>
          </a:p>
          <a:p>
            <a:r>
              <a:rPr lang="en-US" dirty="0"/>
              <a:t>Python Best Practice #5</a:t>
            </a:r>
            <a:r>
              <a:rPr lang="en-US" b="1" dirty="0"/>
              <a:t>: Max line length should be 79 characters</a:t>
            </a:r>
          </a:p>
          <a:p>
            <a:r>
              <a:rPr lang="en-US" dirty="0"/>
              <a:t>Python Best Practice #6</a:t>
            </a:r>
            <a:r>
              <a:rPr lang="en-US" b="1" dirty="0"/>
              <a:t>: Stay </a:t>
            </a:r>
            <a:r>
              <a:rPr lang="en-US" b="1" dirty="0" smtClean="0"/>
              <a:t>consistent</a:t>
            </a:r>
          </a:p>
          <a:p>
            <a:endParaRPr lang="en-IN" b="1" dirty="0"/>
          </a:p>
          <a:p>
            <a:endParaRPr lang="en-US" b="1" dirty="0"/>
          </a:p>
        </p:txBody>
      </p:sp>
    </p:spTree>
    <p:extLst>
      <p:ext uri="{BB962C8B-B14F-4D97-AF65-F5344CB8AC3E}">
        <p14:creationId xmlns="" xmlns:p14="http://schemas.microsoft.com/office/powerpoint/2010/main" val="33249951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79697"/>
          </a:xfrm>
        </p:spPr>
        <p:txBody>
          <a:bodyPr>
            <a:normAutofit fontScale="90000"/>
          </a:bodyPr>
          <a:lstStyle/>
          <a:p>
            <a:r>
              <a:rPr lang="en-IN" b="1" dirty="0" smtClean="0"/>
              <a:t>Python Import Statement and the Most Important Built-in Modules</a:t>
            </a:r>
            <a:endParaRPr lang="en-IN" b="1" dirty="0"/>
          </a:p>
        </p:txBody>
      </p:sp>
      <p:sp>
        <p:nvSpPr>
          <p:cNvPr id="4" name="TextBox 3"/>
          <p:cNvSpPr txBox="1"/>
          <p:nvPr/>
        </p:nvSpPr>
        <p:spPr>
          <a:xfrm>
            <a:off x="683568" y="2051556"/>
            <a:ext cx="7992888" cy="3416320"/>
          </a:xfrm>
          <a:prstGeom prst="rect">
            <a:avLst/>
          </a:prstGeom>
          <a:noFill/>
        </p:spPr>
        <p:txBody>
          <a:bodyPr wrap="square" rtlCol="0">
            <a:spAutoFit/>
          </a:bodyPr>
          <a:lstStyle/>
          <a:p>
            <a:r>
              <a:rPr lang="en-US" dirty="0" smtClean="0">
                <a:solidFill>
                  <a:srgbClr val="FF0000"/>
                </a:solidFill>
              </a:rPr>
              <a:t>Import</a:t>
            </a:r>
            <a:r>
              <a:rPr lang="en-US" dirty="0" smtClean="0"/>
              <a:t> Statement is used to get the Python modules and packages into our project.</a:t>
            </a:r>
          </a:p>
          <a:p>
            <a:endParaRPr lang="en-US" sz="1600" i="1" dirty="0" smtClean="0"/>
          </a:p>
          <a:p>
            <a:endParaRPr lang="en-US" sz="1600" i="1" dirty="0" smtClean="0"/>
          </a:p>
          <a:p>
            <a:r>
              <a:rPr lang="en-US" sz="1600" i="1" dirty="0" smtClean="0"/>
              <a:t>Import [</a:t>
            </a:r>
            <a:r>
              <a:rPr lang="en-US" sz="1600" i="1" dirty="0" err="1" smtClean="0"/>
              <a:t>Module_Name</a:t>
            </a:r>
            <a:r>
              <a:rPr lang="en-US" sz="1600" i="1" dirty="0" smtClean="0"/>
              <a:t>]</a:t>
            </a:r>
            <a:r>
              <a:rPr lang="en-US" sz="1600" dirty="0" smtClean="0"/>
              <a:t> – Will import all the packages inside the module name</a:t>
            </a:r>
          </a:p>
          <a:p>
            <a:endParaRPr lang="en-US" sz="1600" dirty="0" smtClean="0"/>
          </a:p>
          <a:p>
            <a:r>
              <a:rPr lang="en-US" sz="1600" i="1" dirty="0" smtClean="0"/>
              <a:t>from [</a:t>
            </a:r>
            <a:r>
              <a:rPr lang="en-US" sz="1600" i="1" dirty="0" err="1" smtClean="0"/>
              <a:t>Module_Name</a:t>
            </a:r>
            <a:r>
              <a:rPr lang="en-US" sz="1600" i="1" dirty="0" smtClean="0"/>
              <a:t>] import [</a:t>
            </a:r>
            <a:r>
              <a:rPr lang="en-US" sz="1600" i="1" dirty="0" err="1" smtClean="0"/>
              <a:t>specific_item</a:t>
            </a:r>
            <a:r>
              <a:rPr lang="en-US" sz="1600" i="1" dirty="0" smtClean="0"/>
              <a:t>]</a:t>
            </a:r>
            <a:r>
              <a:rPr lang="en-US" sz="1600" dirty="0" smtClean="0"/>
              <a:t> – will import only the specified item in the our project.</a:t>
            </a:r>
          </a:p>
          <a:p>
            <a:endParaRPr lang="en-US" dirty="0" smtClean="0"/>
          </a:p>
          <a:p>
            <a:r>
              <a:rPr lang="en-US" dirty="0" smtClean="0"/>
              <a:t>We can also rename our imported </a:t>
            </a:r>
            <a:r>
              <a:rPr lang="en-US" dirty="0" err="1" smtClean="0"/>
              <a:t>module_name</a:t>
            </a:r>
            <a:r>
              <a:rPr lang="en-US" dirty="0" smtClean="0"/>
              <a:t> using as keyword so that we easily the method inside our module.</a:t>
            </a:r>
          </a:p>
          <a:p>
            <a:endParaRPr lang="en-US" sz="1600" dirty="0" smtClean="0"/>
          </a:p>
          <a:p>
            <a:r>
              <a:rPr lang="en-US" sz="1600" dirty="0" smtClean="0"/>
              <a:t>Import [</a:t>
            </a:r>
            <a:r>
              <a:rPr lang="en-US" sz="1600" dirty="0" err="1" smtClean="0"/>
              <a:t>Module_Name</a:t>
            </a:r>
            <a:r>
              <a:rPr lang="en-US" sz="1600" dirty="0" smtClean="0"/>
              <a:t>] as </a:t>
            </a:r>
            <a:r>
              <a:rPr lang="en-US" sz="1600" dirty="0" err="1" smtClean="0"/>
              <a:t>mn</a:t>
            </a:r>
            <a:endParaRPr lang="en-US" sz="1600" dirty="0" smtClean="0"/>
          </a:p>
          <a:p>
            <a:endParaRPr lang="en-IN" sz="1600" dirty="0"/>
          </a:p>
        </p:txBody>
      </p:sp>
    </p:spTree>
    <p:extLst>
      <p:ext uri="{BB962C8B-B14F-4D97-AF65-F5344CB8AC3E}">
        <p14:creationId xmlns="" xmlns:p14="http://schemas.microsoft.com/office/powerpoint/2010/main" val="868327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79697"/>
          </a:xfrm>
        </p:spPr>
        <p:txBody>
          <a:bodyPr>
            <a:normAutofit fontScale="90000"/>
          </a:bodyPr>
          <a:lstStyle/>
          <a:p>
            <a:r>
              <a:rPr lang="en-IN" b="1" dirty="0" smtClean="0"/>
              <a:t>Python Import Statement and the Most Important Built-in Modules</a:t>
            </a:r>
            <a:endParaRPr lang="en-IN" b="1" dirty="0"/>
          </a:p>
        </p:txBody>
      </p:sp>
      <p:sp>
        <p:nvSpPr>
          <p:cNvPr id="4" name="TextBox 3"/>
          <p:cNvSpPr txBox="1"/>
          <p:nvPr/>
        </p:nvSpPr>
        <p:spPr>
          <a:xfrm>
            <a:off x="755576" y="1979548"/>
            <a:ext cx="7992888" cy="2031325"/>
          </a:xfrm>
          <a:prstGeom prst="rect">
            <a:avLst/>
          </a:prstGeom>
          <a:noFill/>
        </p:spPr>
        <p:txBody>
          <a:bodyPr wrap="square" rtlCol="0">
            <a:spAutoFit/>
          </a:bodyPr>
          <a:lstStyle/>
          <a:p>
            <a:r>
              <a:rPr lang="en-IN" dirty="0" smtClean="0"/>
              <a:t>Five most important modules from Python Standard Library with dozens of built-in modules used by data analysts and scientists. These are:</a:t>
            </a:r>
          </a:p>
          <a:p>
            <a:pPr lvl="1">
              <a:buFont typeface="Wingdings" pitchFamily="2" charset="2"/>
              <a:buChar char="Ø"/>
            </a:pPr>
            <a:r>
              <a:rPr lang="en-IN" dirty="0" smtClean="0"/>
              <a:t>random</a:t>
            </a:r>
          </a:p>
          <a:p>
            <a:pPr lvl="1">
              <a:buFont typeface="Wingdings" pitchFamily="2" charset="2"/>
              <a:buChar char="Ø"/>
            </a:pPr>
            <a:r>
              <a:rPr lang="en-IN" dirty="0" smtClean="0"/>
              <a:t>statistics</a:t>
            </a:r>
          </a:p>
          <a:p>
            <a:pPr lvl="1">
              <a:buFont typeface="Wingdings" pitchFamily="2" charset="2"/>
              <a:buChar char="Ø"/>
            </a:pPr>
            <a:r>
              <a:rPr lang="en-IN" dirty="0" smtClean="0"/>
              <a:t>math</a:t>
            </a:r>
          </a:p>
          <a:p>
            <a:pPr lvl="1">
              <a:buFont typeface="Wingdings" pitchFamily="2" charset="2"/>
              <a:buChar char="Ø"/>
            </a:pPr>
            <a:r>
              <a:rPr lang="en-IN" dirty="0" err="1" smtClean="0"/>
              <a:t>datetime</a:t>
            </a:r>
            <a:endParaRPr lang="en-IN" dirty="0" smtClean="0"/>
          </a:p>
          <a:p>
            <a:pPr lvl="1">
              <a:buFont typeface="Wingdings" pitchFamily="2" charset="2"/>
              <a:buChar char="Ø"/>
            </a:pPr>
            <a:r>
              <a:rPr lang="en-IN" dirty="0" err="1" smtClean="0"/>
              <a:t>csv</a:t>
            </a:r>
            <a:endParaRPr lang="en-IN" dirty="0"/>
          </a:p>
        </p:txBody>
      </p:sp>
    </p:spTree>
    <p:extLst>
      <p:ext uri="{BB962C8B-B14F-4D97-AF65-F5344CB8AC3E}">
        <p14:creationId xmlns="" xmlns:p14="http://schemas.microsoft.com/office/powerpoint/2010/main" val="8683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#1: random</a:t>
            </a:r>
            <a:endParaRPr lang="en-IN" b="1" dirty="0"/>
          </a:p>
        </p:txBody>
      </p:sp>
      <p:sp>
        <p:nvSpPr>
          <p:cNvPr id="4" name="TextBox 3"/>
          <p:cNvSpPr txBox="1"/>
          <p:nvPr/>
        </p:nvSpPr>
        <p:spPr>
          <a:xfrm>
            <a:off x="827584" y="1124744"/>
            <a:ext cx="7992888" cy="2616101"/>
          </a:xfrm>
          <a:prstGeom prst="rect">
            <a:avLst/>
          </a:prstGeom>
          <a:noFill/>
        </p:spPr>
        <p:txBody>
          <a:bodyPr wrap="square" rtlCol="0">
            <a:spAutoFit/>
          </a:bodyPr>
          <a:lstStyle/>
          <a:p>
            <a:r>
              <a:rPr lang="en-IN" dirty="0" smtClean="0"/>
              <a:t>If you import the random module, you can generate random numbers by various rules</a:t>
            </a:r>
          </a:p>
          <a:p>
            <a:endParaRPr lang="en-US" sz="1600" i="1" dirty="0" smtClean="0"/>
          </a:p>
          <a:p>
            <a:r>
              <a:rPr lang="en-IN" sz="1600" i="1" dirty="0" smtClean="0"/>
              <a:t>import random</a:t>
            </a:r>
          </a:p>
          <a:p>
            <a:endParaRPr lang="en-US" sz="1600" i="1" dirty="0" smtClean="0"/>
          </a:p>
          <a:p>
            <a:r>
              <a:rPr lang="en-IN" sz="1600" i="1" dirty="0" err="1" smtClean="0"/>
              <a:t>random.random</a:t>
            </a:r>
            <a:r>
              <a:rPr lang="en-IN" sz="1600" i="1" dirty="0" smtClean="0"/>
              <a:t>() – </a:t>
            </a:r>
            <a:r>
              <a:rPr lang="en-IN" sz="1600" dirty="0" smtClean="0"/>
              <a:t>This will generate random float between 0 and 1</a:t>
            </a:r>
          </a:p>
          <a:p>
            <a:r>
              <a:rPr lang="en-IN" sz="1600" i="1" dirty="0" smtClean="0"/>
              <a:t/>
            </a:r>
            <a:br>
              <a:rPr lang="en-IN" sz="1600" i="1" dirty="0" smtClean="0"/>
            </a:br>
            <a:r>
              <a:rPr lang="en-IN" sz="1600" i="1" dirty="0" err="1" smtClean="0"/>
              <a:t>random.randint</a:t>
            </a:r>
            <a:r>
              <a:rPr lang="en-IN" sz="1600" i="1" dirty="0" smtClean="0"/>
              <a:t>(1,10) - </a:t>
            </a:r>
          </a:p>
          <a:p>
            <a:endParaRPr lang="en-US" sz="1600" i="1" dirty="0" smtClean="0"/>
          </a:p>
          <a:p>
            <a:endParaRPr lang="en-IN" sz="1600" i="1" dirty="0" smtClean="0"/>
          </a:p>
        </p:txBody>
      </p:sp>
    </p:spTree>
    <p:extLst>
      <p:ext uri="{BB962C8B-B14F-4D97-AF65-F5344CB8AC3E}">
        <p14:creationId xmlns="" xmlns:p14="http://schemas.microsoft.com/office/powerpoint/2010/main" val="16255009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#2: statistics</a:t>
            </a:r>
            <a:endParaRPr lang="en-IN" b="1" dirty="0"/>
          </a:p>
        </p:txBody>
      </p:sp>
      <p:sp>
        <p:nvSpPr>
          <p:cNvPr id="4" name="TextBox 3"/>
          <p:cNvSpPr txBox="1"/>
          <p:nvPr/>
        </p:nvSpPr>
        <p:spPr>
          <a:xfrm>
            <a:off x="827584" y="1124744"/>
            <a:ext cx="7992888" cy="3600986"/>
          </a:xfrm>
          <a:prstGeom prst="rect">
            <a:avLst/>
          </a:prstGeom>
          <a:noFill/>
        </p:spPr>
        <p:txBody>
          <a:bodyPr wrap="square" rtlCol="0">
            <a:spAutoFit/>
          </a:bodyPr>
          <a:lstStyle/>
          <a:p>
            <a:r>
              <a:rPr lang="en-IN" dirty="0" smtClean="0"/>
              <a:t>The statistics built-in module which contains functions like: </a:t>
            </a:r>
            <a:r>
              <a:rPr lang="en-IN" dirty="0" smtClean="0">
                <a:hlinkClick r:id="rId2"/>
              </a:rPr>
              <a:t>mean, median, mode</a:t>
            </a:r>
            <a:r>
              <a:rPr lang="en-IN" dirty="0" smtClean="0"/>
              <a:t>, standard deviation, variance and more…</a:t>
            </a:r>
          </a:p>
          <a:p>
            <a:endParaRPr lang="en-US" sz="1600" i="1" dirty="0" smtClean="0"/>
          </a:p>
          <a:p>
            <a:r>
              <a:rPr lang="en-IN" sz="1600" dirty="0" smtClean="0"/>
              <a:t>import statistics</a:t>
            </a:r>
          </a:p>
          <a:p>
            <a:endParaRPr lang="en-US" sz="1600" i="1" dirty="0" smtClean="0"/>
          </a:p>
          <a:p>
            <a:r>
              <a:rPr lang="en-US" sz="1600" i="1" dirty="0" smtClean="0"/>
              <a:t>#Create a </a:t>
            </a:r>
            <a:r>
              <a:rPr lang="en-US" sz="1600" i="1" dirty="0" err="1" smtClean="0"/>
              <a:t>Sampe</a:t>
            </a:r>
            <a:r>
              <a:rPr lang="en-US" sz="1600" i="1" dirty="0" smtClean="0"/>
              <a:t> List</a:t>
            </a:r>
          </a:p>
          <a:p>
            <a:r>
              <a:rPr lang="pt-BR" sz="1600" dirty="0" smtClean="0"/>
              <a:t>a = [0, 1, 1, 3, 4, 9, 15]</a:t>
            </a:r>
          </a:p>
          <a:p>
            <a:endParaRPr lang="pt-BR" sz="1600" i="1" dirty="0" smtClean="0"/>
          </a:p>
          <a:p>
            <a:r>
              <a:rPr lang="en-IN" sz="1600" dirty="0" smtClean="0"/>
              <a:t>Then calculate all the above mentioned values for this small list:</a:t>
            </a:r>
          </a:p>
          <a:p>
            <a:pPr>
              <a:buFont typeface="Wingdings" pitchFamily="2" charset="2"/>
              <a:buChar char="v"/>
            </a:pPr>
            <a:r>
              <a:rPr lang="en-IN" sz="1600" i="1" dirty="0" err="1" smtClean="0"/>
              <a:t>statistics.mean</a:t>
            </a:r>
            <a:r>
              <a:rPr lang="en-IN" sz="1600" i="1" dirty="0" smtClean="0"/>
              <a:t>(a) </a:t>
            </a:r>
          </a:p>
          <a:p>
            <a:pPr>
              <a:buFont typeface="Wingdings" pitchFamily="2" charset="2"/>
              <a:buChar char="v"/>
            </a:pPr>
            <a:r>
              <a:rPr lang="en-IN" sz="1600" i="1" dirty="0" err="1" smtClean="0"/>
              <a:t>statistics.median</a:t>
            </a:r>
            <a:r>
              <a:rPr lang="en-IN" sz="1600" i="1" dirty="0" smtClean="0"/>
              <a:t>(a) </a:t>
            </a:r>
          </a:p>
          <a:p>
            <a:pPr>
              <a:buFont typeface="Wingdings" pitchFamily="2" charset="2"/>
              <a:buChar char="v"/>
            </a:pPr>
            <a:r>
              <a:rPr lang="en-IN" sz="1600" i="1" dirty="0" err="1" smtClean="0"/>
              <a:t>statistics.mode</a:t>
            </a:r>
            <a:r>
              <a:rPr lang="en-IN" sz="1600" i="1" dirty="0" smtClean="0"/>
              <a:t>(a) </a:t>
            </a:r>
          </a:p>
          <a:p>
            <a:pPr>
              <a:buFont typeface="Wingdings" pitchFamily="2" charset="2"/>
              <a:buChar char="v"/>
            </a:pPr>
            <a:r>
              <a:rPr lang="en-IN" sz="1600" i="1" dirty="0" err="1" smtClean="0"/>
              <a:t>statistics.stdev</a:t>
            </a:r>
            <a:r>
              <a:rPr lang="en-IN" sz="1600" i="1" dirty="0" smtClean="0"/>
              <a:t>(a) </a:t>
            </a:r>
          </a:p>
          <a:p>
            <a:pPr>
              <a:buFont typeface="Wingdings" pitchFamily="2" charset="2"/>
              <a:buChar char="v"/>
            </a:pPr>
            <a:r>
              <a:rPr lang="en-IN" sz="1600" i="1" dirty="0" err="1" smtClean="0"/>
              <a:t>statistics.variance</a:t>
            </a:r>
            <a:r>
              <a:rPr lang="en-IN" sz="1600" i="1" dirty="0" smtClean="0"/>
              <a:t>(a)</a:t>
            </a:r>
            <a:endParaRPr lang="en-US" sz="1600" i="1" dirty="0" smtClean="0"/>
          </a:p>
        </p:txBody>
      </p:sp>
    </p:spTree>
    <p:extLst>
      <p:ext uri="{BB962C8B-B14F-4D97-AF65-F5344CB8AC3E}">
        <p14:creationId xmlns="" xmlns:p14="http://schemas.microsoft.com/office/powerpoint/2010/main" val="40025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#3: math</a:t>
            </a:r>
            <a:endParaRPr lang="en-IN" b="1" dirty="0"/>
          </a:p>
        </p:txBody>
      </p:sp>
      <p:sp>
        <p:nvSpPr>
          <p:cNvPr id="4" name="TextBox 3"/>
          <p:cNvSpPr txBox="1"/>
          <p:nvPr/>
        </p:nvSpPr>
        <p:spPr>
          <a:xfrm>
            <a:off x="827584" y="1124744"/>
            <a:ext cx="7992888" cy="2893100"/>
          </a:xfrm>
          <a:prstGeom prst="rect">
            <a:avLst/>
          </a:prstGeom>
          <a:noFill/>
        </p:spPr>
        <p:txBody>
          <a:bodyPr wrap="square" rtlCol="0">
            <a:spAutoFit/>
          </a:bodyPr>
          <a:lstStyle/>
          <a:p>
            <a:r>
              <a:rPr lang="en-IN" dirty="0" smtClean="0"/>
              <a:t>There are a few functions that are under the umbrella of math rather than statistics. So there is a separate module for that. This contains factorial, power, and logarithmic functions, but also some trigonometry and constants</a:t>
            </a:r>
          </a:p>
          <a:p>
            <a:endParaRPr lang="en-US" sz="1600" i="1" dirty="0" smtClean="0"/>
          </a:p>
          <a:p>
            <a:r>
              <a:rPr lang="en-IN" sz="1600" dirty="0" smtClean="0"/>
              <a:t>import math</a:t>
            </a:r>
          </a:p>
          <a:p>
            <a:endParaRPr lang="en-IN" sz="1600" dirty="0" smtClean="0"/>
          </a:p>
          <a:p>
            <a:pPr>
              <a:buFont typeface="Wingdings" pitchFamily="2" charset="2"/>
              <a:buChar char="Ø"/>
            </a:pPr>
            <a:r>
              <a:rPr lang="en-IN" sz="1600" dirty="0" err="1" smtClean="0"/>
              <a:t>math.factorial</a:t>
            </a:r>
            <a:r>
              <a:rPr lang="en-IN" sz="1600" dirty="0" smtClean="0"/>
              <a:t>(5) </a:t>
            </a:r>
          </a:p>
          <a:p>
            <a:pPr>
              <a:buFont typeface="Wingdings" pitchFamily="2" charset="2"/>
              <a:buChar char="Ø"/>
            </a:pPr>
            <a:r>
              <a:rPr lang="en-IN" sz="1600" dirty="0" err="1" smtClean="0"/>
              <a:t>math.pi</a:t>
            </a:r>
            <a:r>
              <a:rPr lang="en-IN" sz="1600" dirty="0" smtClean="0"/>
              <a:t> </a:t>
            </a:r>
          </a:p>
          <a:p>
            <a:pPr>
              <a:buFont typeface="Wingdings" pitchFamily="2" charset="2"/>
              <a:buChar char="Ø"/>
            </a:pPr>
            <a:r>
              <a:rPr lang="en-IN" sz="1600" dirty="0" err="1" smtClean="0"/>
              <a:t>math.sqrt</a:t>
            </a:r>
            <a:r>
              <a:rPr lang="en-IN" sz="1600" dirty="0" smtClean="0"/>
              <a:t>(5) </a:t>
            </a:r>
          </a:p>
          <a:p>
            <a:pPr>
              <a:buFont typeface="Wingdings" pitchFamily="2" charset="2"/>
              <a:buChar char="Ø"/>
            </a:pPr>
            <a:r>
              <a:rPr lang="en-IN" sz="1600" dirty="0" smtClean="0"/>
              <a:t>math.log(256, 2)</a:t>
            </a:r>
          </a:p>
          <a:p>
            <a:pPr>
              <a:buFont typeface="Wingdings" pitchFamily="2" charset="2"/>
              <a:buChar char="Ø"/>
            </a:pPr>
            <a:endParaRPr lang="en-IN" sz="1600" i="1" dirty="0"/>
          </a:p>
        </p:txBody>
      </p:sp>
    </p:spTree>
    <p:extLst>
      <p:ext uri="{BB962C8B-B14F-4D97-AF65-F5344CB8AC3E}">
        <p14:creationId xmlns="" xmlns:p14="http://schemas.microsoft.com/office/powerpoint/2010/main" val="34691740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#4: </a:t>
            </a:r>
            <a:r>
              <a:rPr lang="en-IN" b="1" dirty="0" err="1" smtClean="0"/>
              <a:t>datetime</a:t>
            </a:r>
            <a:endParaRPr lang="en-IN" b="1" dirty="0"/>
          </a:p>
        </p:txBody>
      </p:sp>
      <p:sp>
        <p:nvSpPr>
          <p:cNvPr id="4" name="TextBox 3"/>
          <p:cNvSpPr txBox="1"/>
          <p:nvPr/>
        </p:nvSpPr>
        <p:spPr>
          <a:xfrm>
            <a:off x="827584" y="1124744"/>
            <a:ext cx="7992888" cy="1938992"/>
          </a:xfrm>
          <a:prstGeom prst="rect">
            <a:avLst/>
          </a:prstGeom>
          <a:noFill/>
        </p:spPr>
        <p:txBody>
          <a:bodyPr wrap="square" rtlCol="0">
            <a:spAutoFit/>
          </a:bodyPr>
          <a:lstStyle/>
          <a:p>
            <a:r>
              <a:rPr lang="en-US" dirty="0" err="1" smtClean="0"/>
              <a:t>DateTime</a:t>
            </a:r>
            <a:r>
              <a:rPr lang="en-US" dirty="0" smtClean="0"/>
              <a:t> module are used to handle date and time specifically used in logs.</a:t>
            </a:r>
            <a:endParaRPr lang="en-IN" dirty="0" smtClean="0"/>
          </a:p>
          <a:p>
            <a:endParaRPr lang="en-IN" dirty="0" smtClean="0"/>
          </a:p>
          <a:p>
            <a:endParaRPr lang="en-IN" dirty="0" smtClean="0"/>
          </a:p>
          <a:p>
            <a:r>
              <a:rPr lang="en-IN" dirty="0" smtClean="0"/>
              <a:t>import </a:t>
            </a:r>
            <a:r>
              <a:rPr lang="en-IN" dirty="0" err="1" smtClean="0"/>
              <a:t>datetime</a:t>
            </a:r>
            <a:endParaRPr lang="en-IN" dirty="0" smtClean="0"/>
          </a:p>
          <a:p>
            <a:endParaRPr lang="en-US" sz="1600" i="1" dirty="0" smtClean="0"/>
          </a:p>
          <a:p>
            <a:r>
              <a:rPr lang="en-IN" sz="1600" dirty="0" err="1" smtClean="0"/>
              <a:t>datetime.datetime.now</a:t>
            </a:r>
            <a:r>
              <a:rPr lang="en-IN" sz="1600" dirty="0" smtClean="0"/>
              <a:t>()</a:t>
            </a:r>
            <a:br>
              <a:rPr lang="en-IN" sz="1600" dirty="0" smtClean="0"/>
            </a:br>
            <a:r>
              <a:rPr lang="en-IN" sz="1600" dirty="0" err="1" smtClean="0"/>
              <a:t>datetime.datetime.now</a:t>
            </a:r>
            <a:r>
              <a:rPr lang="en-IN" sz="1600" dirty="0" smtClean="0"/>
              <a:t>().</a:t>
            </a:r>
            <a:r>
              <a:rPr lang="en-IN" sz="1600" dirty="0" err="1" smtClean="0"/>
              <a:t>strftime</a:t>
            </a:r>
            <a:r>
              <a:rPr lang="en-IN" sz="1600" dirty="0" smtClean="0"/>
              <a:t>("%F")</a:t>
            </a:r>
            <a:endParaRPr lang="en-IN" sz="1600" i="1" dirty="0"/>
          </a:p>
        </p:txBody>
      </p:sp>
    </p:spTree>
    <p:extLst>
      <p:ext uri="{BB962C8B-B14F-4D97-AF65-F5344CB8AC3E}">
        <p14:creationId xmlns="" xmlns:p14="http://schemas.microsoft.com/office/powerpoint/2010/main" val="289373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#5: </a:t>
            </a:r>
            <a:r>
              <a:rPr lang="en-IN" b="1" dirty="0" err="1" smtClean="0"/>
              <a:t>csv</a:t>
            </a:r>
            <a:endParaRPr lang="en-IN" b="1" dirty="0"/>
          </a:p>
        </p:txBody>
      </p:sp>
      <p:sp>
        <p:nvSpPr>
          <p:cNvPr id="4" name="TextBox 3"/>
          <p:cNvSpPr txBox="1"/>
          <p:nvPr/>
        </p:nvSpPr>
        <p:spPr>
          <a:xfrm>
            <a:off x="827584" y="1124744"/>
            <a:ext cx="7992888" cy="2862322"/>
          </a:xfrm>
          <a:prstGeom prst="rect">
            <a:avLst/>
          </a:prstGeom>
          <a:noFill/>
        </p:spPr>
        <p:txBody>
          <a:bodyPr wrap="square" rtlCol="0">
            <a:spAutoFit/>
          </a:bodyPr>
          <a:lstStyle/>
          <a:p>
            <a:r>
              <a:rPr lang="en-IN" dirty="0" smtClean="0"/>
              <a:t>“</a:t>
            </a:r>
            <a:r>
              <a:rPr lang="en-IN" dirty="0" err="1" smtClean="0"/>
              <a:t>csv</a:t>
            </a:r>
            <a:r>
              <a:rPr lang="en-IN" dirty="0" smtClean="0"/>
              <a:t>” stands for “comma-separated values” and it’s one of the most common file formats for plain text data logs. </a:t>
            </a:r>
          </a:p>
          <a:p>
            <a:endParaRPr lang="en-US" sz="1600" i="1" dirty="0" smtClean="0"/>
          </a:p>
          <a:p>
            <a:r>
              <a:rPr lang="en-IN" sz="1600" dirty="0" smtClean="0"/>
              <a:t>import </a:t>
            </a:r>
            <a:r>
              <a:rPr lang="en-IN" sz="1600" dirty="0" err="1" smtClean="0"/>
              <a:t>csv</a:t>
            </a:r>
            <a:r>
              <a:rPr lang="en-IN" sz="1600" dirty="0" smtClean="0"/>
              <a:t> </a:t>
            </a:r>
          </a:p>
          <a:p>
            <a:endParaRPr lang="en-IN" sz="1600" dirty="0" smtClean="0"/>
          </a:p>
          <a:p>
            <a:r>
              <a:rPr lang="en-IN" sz="1600" dirty="0" smtClean="0"/>
              <a:t>with open('fruits.csv') as </a:t>
            </a:r>
            <a:r>
              <a:rPr lang="en-IN" sz="1600" dirty="0" err="1" smtClean="0"/>
              <a:t>csvfile</a:t>
            </a:r>
            <a:r>
              <a:rPr lang="en-IN" sz="1600" dirty="0" smtClean="0"/>
              <a:t>: </a:t>
            </a:r>
          </a:p>
          <a:p>
            <a:r>
              <a:rPr lang="en-IN" sz="1600" dirty="0" smtClean="0"/>
              <a:t>	</a:t>
            </a:r>
            <a:r>
              <a:rPr lang="en-IN" sz="1600" dirty="0" err="1" smtClean="0"/>
              <a:t>my_csv_file</a:t>
            </a:r>
            <a:r>
              <a:rPr lang="en-IN" sz="1600" dirty="0" smtClean="0"/>
              <a:t> = </a:t>
            </a:r>
            <a:r>
              <a:rPr lang="en-IN" sz="1600" dirty="0" err="1" smtClean="0"/>
              <a:t>csv.reader</a:t>
            </a:r>
            <a:r>
              <a:rPr lang="en-IN" sz="1600" dirty="0" smtClean="0"/>
              <a:t>(</a:t>
            </a:r>
            <a:r>
              <a:rPr lang="en-IN" sz="1600" dirty="0" err="1" smtClean="0"/>
              <a:t>csvfile</a:t>
            </a:r>
            <a:r>
              <a:rPr lang="en-IN" sz="1600" dirty="0" smtClean="0"/>
              <a:t>, delimiter=';') </a:t>
            </a:r>
          </a:p>
          <a:p>
            <a:r>
              <a:rPr lang="en-IN" sz="1600" dirty="0" smtClean="0"/>
              <a:t>	for row in </a:t>
            </a:r>
            <a:r>
              <a:rPr lang="en-IN" sz="1600" dirty="0" err="1" smtClean="0"/>
              <a:t>my_csv_file</a:t>
            </a:r>
            <a:r>
              <a:rPr lang="en-IN" sz="1600" dirty="0" smtClean="0"/>
              <a:t>: </a:t>
            </a:r>
          </a:p>
          <a:p>
            <a:r>
              <a:rPr lang="en-IN" sz="1600" dirty="0" smtClean="0"/>
              <a:t>		print(row)</a:t>
            </a:r>
          </a:p>
          <a:p>
            <a:endParaRPr lang="en-US" sz="1600" i="1" dirty="0" smtClean="0"/>
          </a:p>
          <a:p>
            <a:endParaRPr lang="en-IN" sz="1600" i="1" dirty="0"/>
          </a:p>
        </p:txBody>
      </p:sp>
    </p:spTree>
    <p:extLst>
      <p:ext uri="{BB962C8B-B14F-4D97-AF65-F5344CB8AC3E}">
        <p14:creationId xmlns="" xmlns:p14="http://schemas.microsoft.com/office/powerpoint/2010/main" val="19973669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US" dirty="0" smtClean="0"/>
              <a:t>Good To Know ….</a:t>
            </a:r>
            <a:endParaRPr lang="en-US" dirty="0"/>
          </a:p>
        </p:txBody>
      </p:sp>
      <p:sp>
        <p:nvSpPr>
          <p:cNvPr id="4" name="TextBox 3"/>
          <p:cNvSpPr txBox="1"/>
          <p:nvPr/>
        </p:nvSpPr>
        <p:spPr>
          <a:xfrm>
            <a:off x="827584" y="1124744"/>
            <a:ext cx="7992888" cy="3970318"/>
          </a:xfrm>
          <a:prstGeom prst="rect">
            <a:avLst/>
          </a:prstGeom>
          <a:noFill/>
        </p:spPr>
        <p:txBody>
          <a:bodyPr wrap="square" rtlCol="0">
            <a:spAutoFit/>
          </a:bodyPr>
          <a:lstStyle/>
          <a:p>
            <a:r>
              <a:rPr lang="en-IN" b="1" dirty="0" smtClean="0"/>
              <a:t>Function:</a:t>
            </a:r>
            <a:r>
              <a:rPr lang="en-IN" dirty="0" smtClean="0"/>
              <a:t> it’s a block of code that you can (re-)use by calling it with a keyword. </a:t>
            </a:r>
            <a:r>
              <a:rPr lang="en-IN" dirty="0" err="1" smtClean="0"/>
              <a:t>Eg</a:t>
            </a:r>
            <a:r>
              <a:rPr lang="en-IN" dirty="0" smtClean="0"/>
              <a:t>. print() is a function.</a:t>
            </a:r>
          </a:p>
          <a:p>
            <a:endParaRPr lang="en-IN" dirty="0" smtClean="0"/>
          </a:p>
          <a:p>
            <a:r>
              <a:rPr lang="en-IN" b="1" dirty="0" smtClean="0"/>
              <a:t>Module:</a:t>
            </a:r>
            <a:r>
              <a:rPr lang="en-IN" dirty="0" smtClean="0"/>
              <a:t> it’s a .</a:t>
            </a:r>
            <a:r>
              <a:rPr lang="en-IN" dirty="0" err="1" smtClean="0"/>
              <a:t>py</a:t>
            </a:r>
            <a:r>
              <a:rPr lang="en-IN" dirty="0" smtClean="0"/>
              <a:t> file that contains a list of functions (it can also contain variables and classes). </a:t>
            </a:r>
            <a:r>
              <a:rPr lang="en-IN" dirty="0" err="1" smtClean="0"/>
              <a:t>Eg</a:t>
            </a:r>
            <a:r>
              <a:rPr lang="en-IN" dirty="0" smtClean="0"/>
              <a:t>. in </a:t>
            </a:r>
            <a:r>
              <a:rPr lang="en-IN" dirty="0" err="1" smtClean="0"/>
              <a:t>statistics.mean</a:t>
            </a:r>
            <a:r>
              <a:rPr lang="en-IN" dirty="0" smtClean="0"/>
              <a:t>(a), mean is a </a:t>
            </a:r>
            <a:r>
              <a:rPr lang="en-IN" i="1" dirty="0" smtClean="0"/>
              <a:t>function</a:t>
            </a:r>
            <a:r>
              <a:rPr lang="en-IN" dirty="0" smtClean="0"/>
              <a:t> that is found in the statistics </a:t>
            </a:r>
            <a:r>
              <a:rPr lang="en-IN" i="1" dirty="0" smtClean="0"/>
              <a:t>module</a:t>
            </a:r>
            <a:r>
              <a:rPr lang="en-IN" dirty="0" smtClean="0"/>
              <a:t>.</a:t>
            </a:r>
          </a:p>
          <a:p>
            <a:endParaRPr lang="en-IN" b="1" dirty="0" smtClean="0"/>
          </a:p>
          <a:p>
            <a:r>
              <a:rPr lang="en-IN" b="1" dirty="0" smtClean="0"/>
              <a:t>Package:</a:t>
            </a:r>
            <a:r>
              <a:rPr lang="en-IN" dirty="0" smtClean="0"/>
              <a:t> it’s a collection of Python modules. </a:t>
            </a:r>
          </a:p>
          <a:p>
            <a:endParaRPr lang="en-IN" dirty="0" smtClean="0"/>
          </a:p>
          <a:p>
            <a:r>
              <a:rPr lang="en-IN" dirty="0" err="1" smtClean="0"/>
              <a:t>Eg</a:t>
            </a:r>
            <a:r>
              <a:rPr lang="en-IN" dirty="0" smtClean="0"/>
              <a:t>. </a:t>
            </a:r>
            <a:r>
              <a:rPr lang="en-IN" dirty="0" err="1" smtClean="0"/>
              <a:t>numpy.random.randint</a:t>
            </a:r>
            <a:r>
              <a:rPr lang="en-IN" dirty="0" smtClean="0"/>
              <a:t>(2, size=10) </a:t>
            </a:r>
          </a:p>
          <a:p>
            <a:endParaRPr lang="en-IN" smtClean="0"/>
          </a:p>
          <a:p>
            <a:r>
              <a:rPr lang="en-IN" smtClean="0"/>
              <a:t>randint</a:t>
            </a:r>
            <a:r>
              <a:rPr lang="en-IN" dirty="0" smtClean="0"/>
              <a:t>() is a </a:t>
            </a:r>
            <a:r>
              <a:rPr lang="en-IN" i="1" dirty="0" smtClean="0"/>
              <a:t>function</a:t>
            </a:r>
            <a:r>
              <a:rPr lang="en-IN" dirty="0" smtClean="0"/>
              <a:t> in the random </a:t>
            </a:r>
            <a:r>
              <a:rPr lang="en-IN" i="1" dirty="0" smtClean="0"/>
              <a:t>module</a:t>
            </a:r>
            <a:r>
              <a:rPr lang="en-IN" dirty="0" smtClean="0"/>
              <a:t> of the </a:t>
            </a:r>
            <a:r>
              <a:rPr lang="en-IN" dirty="0" err="1" smtClean="0"/>
              <a:t>numpy</a:t>
            </a:r>
            <a:r>
              <a:rPr lang="en-IN" dirty="0" smtClean="0"/>
              <a:t> </a:t>
            </a:r>
            <a:r>
              <a:rPr lang="en-IN" i="1" dirty="0" smtClean="0"/>
              <a:t>package</a:t>
            </a:r>
            <a:r>
              <a:rPr lang="en-IN" dirty="0" smtClean="0"/>
              <a:t>.</a:t>
            </a:r>
          </a:p>
          <a:p>
            <a:endParaRPr lang="en-IN" b="1" dirty="0" smtClean="0"/>
          </a:p>
          <a:p>
            <a:r>
              <a:rPr lang="en-IN" b="1" dirty="0" smtClean="0"/>
              <a:t>Library:</a:t>
            </a:r>
            <a:r>
              <a:rPr lang="en-IN" dirty="0" smtClean="0"/>
              <a:t> it’s a more general term for a collection of Python codes.</a:t>
            </a:r>
            <a:endParaRPr lang="en-IN" dirty="0"/>
          </a:p>
        </p:txBody>
      </p:sp>
    </p:spTree>
    <p:extLst>
      <p:ext uri="{BB962C8B-B14F-4D97-AF65-F5344CB8AC3E}">
        <p14:creationId xmlns="" xmlns:p14="http://schemas.microsoft.com/office/powerpoint/2010/main" val="18569228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Pandas </a:t>
            </a:r>
            <a:r>
              <a:rPr lang="en-IN" dirty="0" err="1" smtClean="0"/>
              <a:t>Libarary</a:t>
            </a:r>
            <a:endParaRPr lang="en-US" dirty="0"/>
          </a:p>
        </p:txBody>
      </p:sp>
      <p:sp>
        <p:nvSpPr>
          <p:cNvPr id="4" name="TextBox 3"/>
          <p:cNvSpPr txBox="1"/>
          <p:nvPr/>
        </p:nvSpPr>
        <p:spPr>
          <a:xfrm>
            <a:off x="827584" y="1124744"/>
            <a:ext cx="7992888" cy="2431435"/>
          </a:xfrm>
          <a:prstGeom prst="rect">
            <a:avLst/>
          </a:prstGeom>
          <a:noFill/>
        </p:spPr>
        <p:txBody>
          <a:bodyPr wrap="square" rtlCol="0">
            <a:spAutoFit/>
          </a:bodyPr>
          <a:lstStyle/>
          <a:p>
            <a:r>
              <a:rPr lang="en-IN" b="1" dirty="0" smtClean="0"/>
              <a:t>Pandas</a:t>
            </a:r>
            <a:r>
              <a:rPr lang="en-IN" dirty="0" smtClean="0"/>
              <a:t> is one of the most popular Python libraries for Data Science and Analytics. </a:t>
            </a:r>
          </a:p>
          <a:p>
            <a:endParaRPr lang="en-IN" dirty="0" smtClean="0"/>
          </a:p>
          <a:p>
            <a:r>
              <a:rPr lang="en-IN" dirty="0" smtClean="0"/>
              <a:t>I like to say it’s the “SQL of Python.” Why? Because pandas helps you to manage two-dimensional data tables in Python.</a:t>
            </a:r>
          </a:p>
          <a:p>
            <a:endParaRPr lang="en-US" sz="1600" i="1" dirty="0" smtClean="0"/>
          </a:p>
          <a:p>
            <a:r>
              <a:rPr lang="en-IN" sz="1600" dirty="0" smtClean="0"/>
              <a:t>import </a:t>
            </a:r>
            <a:r>
              <a:rPr lang="en-IN" sz="1600" dirty="0" err="1" smtClean="0"/>
              <a:t>numpy</a:t>
            </a:r>
            <a:r>
              <a:rPr lang="en-IN" sz="1600" dirty="0" smtClean="0"/>
              <a:t> as </a:t>
            </a:r>
            <a:r>
              <a:rPr lang="en-IN" sz="1600" dirty="0" err="1" smtClean="0"/>
              <a:t>np</a:t>
            </a:r>
            <a:r>
              <a:rPr lang="en-IN" sz="1600" dirty="0" smtClean="0"/>
              <a:t> </a:t>
            </a:r>
          </a:p>
          <a:p>
            <a:r>
              <a:rPr lang="en-IN" sz="1600" dirty="0" smtClean="0"/>
              <a:t>Import pandas as pd</a:t>
            </a:r>
          </a:p>
          <a:p>
            <a:endParaRPr lang="en-US" sz="1600" i="1" dirty="0" smtClean="0"/>
          </a:p>
          <a:p>
            <a:endParaRPr lang="en-IN" sz="1600" i="1" dirty="0"/>
          </a:p>
        </p:txBody>
      </p:sp>
    </p:spTree>
    <p:extLst>
      <p:ext uri="{BB962C8B-B14F-4D97-AF65-F5344CB8AC3E}">
        <p14:creationId xmlns="" xmlns:p14="http://schemas.microsoft.com/office/powerpoint/2010/main" val="1303442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dirty="0" smtClean="0"/>
              <a:t>Python Strings</a:t>
            </a:r>
          </a:p>
        </p:txBody>
      </p:sp>
      <p:sp>
        <p:nvSpPr>
          <p:cNvPr id="6148" name="TextBox 4"/>
          <p:cNvSpPr txBox="1">
            <a:spLocks noChangeArrowheads="1"/>
          </p:cNvSpPr>
          <p:nvPr/>
        </p:nvSpPr>
        <p:spPr bwMode="auto">
          <a:xfrm>
            <a:off x="477837" y="811733"/>
            <a:ext cx="8208963" cy="59708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b="1" dirty="0"/>
              <a:t>String</a:t>
            </a:r>
            <a:r>
              <a:rPr lang="en-US" dirty="0"/>
              <a:t> literals in python are surrounded by either </a:t>
            </a:r>
            <a:r>
              <a:rPr lang="en-US" i="1" dirty="0"/>
              <a:t>single quotation marks</a:t>
            </a:r>
            <a:r>
              <a:rPr lang="en-US" dirty="0"/>
              <a:t>, or </a:t>
            </a:r>
            <a:r>
              <a:rPr lang="en-US" i="1" dirty="0"/>
              <a:t>double quotation marks</a:t>
            </a:r>
            <a:r>
              <a:rPr lang="en-US" dirty="0" smtClean="0"/>
              <a:t>. 'hello</a:t>
            </a:r>
            <a:r>
              <a:rPr lang="en-US" dirty="0"/>
              <a:t>' is the same as "</a:t>
            </a:r>
            <a:r>
              <a:rPr lang="en-US" dirty="0" smtClean="0"/>
              <a:t>hello“</a:t>
            </a:r>
          </a:p>
          <a:p>
            <a:endParaRPr lang="en-IN" dirty="0"/>
          </a:p>
          <a:p>
            <a:r>
              <a:rPr lang="en-US" b="1" dirty="0"/>
              <a:t>Assign String to a </a:t>
            </a:r>
            <a:r>
              <a:rPr lang="en-US" b="1" dirty="0" smtClean="0"/>
              <a:t>Variable </a:t>
            </a:r>
            <a:r>
              <a:rPr lang="en-US" dirty="0" smtClean="0"/>
              <a:t>: </a:t>
            </a:r>
            <a:r>
              <a:rPr lang="en-US" sz="1600" i="1" dirty="0"/>
              <a:t>a = "</a:t>
            </a:r>
            <a:r>
              <a:rPr lang="en-US" sz="1600" i="1" dirty="0" smtClean="0"/>
              <a:t>Hello World“</a:t>
            </a:r>
          </a:p>
          <a:p>
            <a:r>
              <a:rPr lang="en-US" b="1" dirty="0"/>
              <a:t>Multiline </a:t>
            </a:r>
            <a:r>
              <a:rPr lang="en-US" b="1" dirty="0" smtClean="0"/>
              <a:t>Strings</a:t>
            </a:r>
            <a:r>
              <a:rPr lang="en-US" dirty="0" smtClean="0"/>
              <a:t> : </a:t>
            </a:r>
            <a:r>
              <a:rPr lang="en-US" sz="1600" i="1" dirty="0"/>
              <a:t>b</a:t>
            </a:r>
            <a:r>
              <a:rPr lang="en-US" sz="1600" i="1" dirty="0" smtClean="0"/>
              <a:t> </a:t>
            </a:r>
            <a:r>
              <a:rPr lang="en-US" sz="1600" i="1" dirty="0"/>
              <a:t>= </a:t>
            </a:r>
            <a:r>
              <a:rPr lang="en-US" sz="1600" i="1" dirty="0" smtClean="0"/>
              <a:t>“””Hello, </a:t>
            </a:r>
          </a:p>
          <a:p>
            <a:r>
              <a:rPr lang="en-US" sz="1600" i="1" dirty="0"/>
              <a:t>	</a:t>
            </a:r>
            <a:r>
              <a:rPr lang="en-US" sz="1600" i="1" dirty="0" smtClean="0"/>
              <a:t>			     how are you?“””</a:t>
            </a:r>
          </a:p>
          <a:p>
            <a:r>
              <a:rPr lang="en-IN" b="1" dirty="0" smtClean="0"/>
              <a:t>Strings are array</a:t>
            </a:r>
            <a:r>
              <a:rPr lang="en-IN" dirty="0" smtClean="0"/>
              <a:t>: </a:t>
            </a:r>
            <a:r>
              <a:rPr lang="en-IN" sz="1600" i="1" dirty="0" smtClean="0"/>
              <a:t>print(a[1])</a:t>
            </a:r>
            <a:endParaRPr lang="en-IN" dirty="0" smtClean="0"/>
          </a:p>
          <a:p>
            <a:r>
              <a:rPr lang="en-IN" b="1" dirty="0" smtClean="0"/>
              <a:t>Slicing</a:t>
            </a:r>
            <a:r>
              <a:rPr lang="en-IN" dirty="0">
                <a:solidFill>
                  <a:prstClr val="black"/>
                </a:solidFill>
                <a:latin typeface="Calibri" panose="020F0502020204030204"/>
              </a:rPr>
              <a:t> : </a:t>
            </a:r>
            <a:r>
              <a:rPr lang="en-IN" sz="1600" i="1" dirty="0" smtClean="0">
                <a:solidFill>
                  <a:prstClr val="black"/>
                </a:solidFill>
                <a:latin typeface="Calibri" panose="020F0502020204030204"/>
              </a:rPr>
              <a:t>print(a[1:3])</a:t>
            </a:r>
            <a:endParaRPr lang="en-IN" dirty="0" smtClean="0"/>
          </a:p>
          <a:p>
            <a:r>
              <a:rPr lang="en-IN" b="1" dirty="0" smtClean="0"/>
              <a:t>Negative Indexing</a:t>
            </a:r>
            <a:r>
              <a:rPr lang="en-IN" dirty="0">
                <a:solidFill>
                  <a:prstClr val="black"/>
                </a:solidFill>
                <a:latin typeface="Calibri" panose="020F0502020204030204"/>
              </a:rPr>
              <a:t> : </a:t>
            </a:r>
            <a:r>
              <a:rPr lang="en-IN" sz="1600" i="1" dirty="0">
                <a:solidFill>
                  <a:prstClr val="black"/>
                </a:solidFill>
                <a:latin typeface="Calibri" panose="020F0502020204030204"/>
              </a:rPr>
              <a:t>print(a</a:t>
            </a:r>
            <a:r>
              <a:rPr lang="en-IN" sz="1600" i="1" dirty="0" smtClean="0">
                <a:solidFill>
                  <a:prstClr val="black"/>
                </a:solidFill>
                <a:latin typeface="Calibri" panose="020F0502020204030204"/>
              </a:rPr>
              <a:t>[-5: -3])</a:t>
            </a:r>
            <a:endParaRPr lang="en-IN" dirty="0" smtClean="0"/>
          </a:p>
          <a:p>
            <a:r>
              <a:rPr lang="en-IN" b="1" dirty="0" smtClean="0"/>
              <a:t>String Length</a:t>
            </a:r>
            <a:r>
              <a:rPr lang="en-IN" dirty="0">
                <a:solidFill>
                  <a:prstClr val="black"/>
                </a:solidFill>
                <a:latin typeface="Calibri" panose="020F0502020204030204"/>
              </a:rPr>
              <a:t> : </a:t>
            </a:r>
            <a:r>
              <a:rPr lang="en-IN" sz="1600" i="1" dirty="0" smtClean="0">
                <a:solidFill>
                  <a:prstClr val="black"/>
                </a:solidFill>
                <a:latin typeface="Calibri" panose="020F0502020204030204"/>
              </a:rPr>
              <a:t>print(</a:t>
            </a:r>
            <a:r>
              <a:rPr lang="en-IN" sz="1600" i="1" dirty="0" err="1" smtClean="0">
                <a:solidFill>
                  <a:prstClr val="black"/>
                </a:solidFill>
                <a:latin typeface="Calibri" panose="020F0502020204030204"/>
              </a:rPr>
              <a:t>len</a:t>
            </a:r>
            <a:r>
              <a:rPr lang="en-IN" sz="1600" i="1" dirty="0" smtClean="0">
                <a:solidFill>
                  <a:prstClr val="black"/>
                </a:solidFill>
                <a:latin typeface="Calibri" panose="020F0502020204030204"/>
              </a:rPr>
              <a:t>(a))</a:t>
            </a:r>
            <a:endParaRPr lang="en-IN" dirty="0" smtClean="0"/>
          </a:p>
          <a:p>
            <a:r>
              <a:rPr lang="en-IN" b="1" dirty="0" smtClean="0"/>
              <a:t>Check String</a:t>
            </a:r>
            <a:r>
              <a:rPr lang="en-IN" dirty="0">
                <a:solidFill>
                  <a:prstClr val="black"/>
                </a:solidFill>
                <a:latin typeface="Calibri" panose="020F0502020204030204"/>
              </a:rPr>
              <a:t> : </a:t>
            </a:r>
            <a:r>
              <a:rPr lang="en-IN" dirty="0" smtClean="0">
                <a:solidFill>
                  <a:prstClr val="black"/>
                </a:solidFill>
                <a:latin typeface="Calibri" panose="020F0502020204030204"/>
              </a:rPr>
              <a:t>	</a:t>
            </a:r>
            <a:r>
              <a:rPr lang="en-IN" sz="1600" i="1" dirty="0" smtClean="0">
                <a:solidFill>
                  <a:prstClr val="black"/>
                </a:solidFill>
                <a:latin typeface="Calibri" panose="020F0502020204030204"/>
              </a:rPr>
              <a:t>x = ‘ll’ in a </a:t>
            </a:r>
            <a:r>
              <a:rPr lang="en-IN" sz="1600" b="1" dirty="0" smtClean="0">
                <a:solidFill>
                  <a:prstClr val="black"/>
                </a:solidFill>
                <a:latin typeface="Calibri" panose="020F0502020204030204"/>
              </a:rPr>
              <a:t>or</a:t>
            </a:r>
            <a:r>
              <a:rPr lang="en-IN" sz="1600" i="1" dirty="0" smtClean="0">
                <a:solidFill>
                  <a:prstClr val="black"/>
                </a:solidFill>
                <a:latin typeface="Calibri" panose="020F0502020204030204"/>
              </a:rPr>
              <a:t> x = ‘am’ not in a</a:t>
            </a:r>
          </a:p>
          <a:p>
            <a:r>
              <a:rPr lang="en-IN" sz="1600" i="1" dirty="0">
                <a:solidFill>
                  <a:prstClr val="black"/>
                </a:solidFill>
                <a:latin typeface="Calibri" panose="020F0502020204030204"/>
              </a:rPr>
              <a:t>	</a:t>
            </a:r>
            <a:r>
              <a:rPr lang="en-IN" sz="1600" i="1" dirty="0" smtClean="0">
                <a:solidFill>
                  <a:prstClr val="black"/>
                </a:solidFill>
                <a:latin typeface="Calibri" panose="020F0502020204030204"/>
              </a:rPr>
              <a:t>		print(a[1</a:t>
            </a:r>
            <a:r>
              <a:rPr lang="en-IN" sz="1600" i="1" dirty="0">
                <a:solidFill>
                  <a:prstClr val="black"/>
                </a:solidFill>
                <a:latin typeface="Calibri" panose="020F0502020204030204"/>
              </a:rPr>
              <a:t>])</a:t>
            </a:r>
            <a:endParaRPr lang="en-IN" dirty="0" smtClean="0"/>
          </a:p>
          <a:p>
            <a:r>
              <a:rPr lang="en-IN" b="1" dirty="0" smtClean="0"/>
              <a:t>String Concatenation</a:t>
            </a:r>
            <a:r>
              <a:rPr lang="en-IN" dirty="0">
                <a:solidFill>
                  <a:prstClr val="black"/>
                </a:solidFill>
                <a:latin typeface="Calibri" panose="020F0502020204030204"/>
              </a:rPr>
              <a:t> : </a:t>
            </a:r>
            <a:r>
              <a:rPr lang="en-IN" sz="1600" i="1" dirty="0" smtClean="0">
                <a:solidFill>
                  <a:prstClr val="black"/>
                </a:solidFill>
                <a:latin typeface="Calibri" panose="020F0502020204030204"/>
              </a:rPr>
              <a:t>a + b </a:t>
            </a:r>
            <a:r>
              <a:rPr lang="en-IN" sz="1600" b="1" dirty="0" smtClean="0">
                <a:solidFill>
                  <a:prstClr val="black"/>
                </a:solidFill>
                <a:latin typeface="Calibri" panose="020F0502020204030204"/>
              </a:rPr>
              <a:t>or</a:t>
            </a:r>
            <a:r>
              <a:rPr lang="en-IN" sz="1600" i="1" dirty="0" smtClean="0">
                <a:solidFill>
                  <a:prstClr val="black"/>
                </a:solidFill>
                <a:latin typeface="Calibri" panose="020F0502020204030204"/>
              </a:rPr>
              <a:t> a + “ “ + b</a:t>
            </a:r>
            <a:endParaRPr lang="en-IN" dirty="0" smtClean="0"/>
          </a:p>
          <a:p>
            <a:r>
              <a:rPr lang="en-IN" b="1" dirty="0" smtClean="0"/>
              <a:t>String Format</a:t>
            </a:r>
            <a:r>
              <a:rPr lang="en-IN" dirty="0" smtClean="0"/>
              <a:t> : </a:t>
            </a:r>
          </a:p>
          <a:p>
            <a:pPr lvl="1"/>
            <a:r>
              <a:rPr lang="en-US" sz="1600" dirty="0"/>
              <a:t>age = </a:t>
            </a:r>
            <a:r>
              <a:rPr lang="en-US" sz="1600" dirty="0" smtClean="0"/>
              <a:t>36</a:t>
            </a:r>
          </a:p>
          <a:p>
            <a:pPr lvl="1"/>
            <a:r>
              <a:rPr lang="en-US" sz="1600" dirty="0" smtClean="0"/>
              <a:t>txt </a:t>
            </a:r>
            <a:r>
              <a:rPr lang="en-US" sz="1600" dirty="0"/>
              <a:t>= "My name is </a:t>
            </a:r>
            <a:r>
              <a:rPr lang="en-US" sz="1600" dirty="0" smtClean="0"/>
              <a:t>Rahul, </a:t>
            </a:r>
            <a:r>
              <a:rPr lang="en-US" sz="1600" dirty="0"/>
              <a:t>and I am </a:t>
            </a:r>
            <a:r>
              <a:rPr lang="en-US" sz="1600" dirty="0" smtClean="0"/>
              <a:t>{}“</a:t>
            </a:r>
          </a:p>
          <a:p>
            <a:pPr lvl="1"/>
            <a:r>
              <a:rPr lang="en-US" sz="1600" dirty="0"/>
              <a:t>p</a:t>
            </a:r>
            <a:r>
              <a:rPr lang="en-US" sz="1600" dirty="0" smtClean="0"/>
              <a:t>rint(</a:t>
            </a:r>
            <a:r>
              <a:rPr lang="en-US" sz="1600" dirty="0" err="1" smtClean="0"/>
              <a:t>txt.format</a:t>
            </a:r>
            <a:r>
              <a:rPr lang="en-US" sz="1600" dirty="0" smtClean="0"/>
              <a:t>(age))</a:t>
            </a:r>
            <a:endParaRPr lang="en-IN" sz="1600" dirty="0" smtClean="0"/>
          </a:p>
          <a:p>
            <a:r>
              <a:rPr lang="en-IN" b="1" dirty="0" smtClean="0"/>
              <a:t>Escape Character</a:t>
            </a:r>
            <a:r>
              <a:rPr lang="en-IN" dirty="0" smtClean="0"/>
              <a:t> : </a:t>
            </a:r>
            <a:r>
              <a:rPr lang="en-US" dirty="0"/>
              <a:t>An escape character is a backslash \ followed by the character you want to </a:t>
            </a:r>
            <a:r>
              <a:rPr lang="en-US" dirty="0" smtClean="0"/>
              <a:t>insert. </a:t>
            </a:r>
            <a:endParaRPr lang="en-US" dirty="0"/>
          </a:p>
          <a:p>
            <a:r>
              <a:rPr lang="en-US" sz="1600" i="1" dirty="0" smtClean="0"/>
              <a:t>	</a:t>
            </a:r>
            <a:r>
              <a:rPr lang="en-US" sz="1600" i="1" dirty="0" err="1" smtClean="0"/>
              <a:t>str</a:t>
            </a:r>
            <a:r>
              <a:rPr lang="en-US" sz="1600" i="1" dirty="0" smtClean="0"/>
              <a:t> = ‘a king\s kingdom’’</a:t>
            </a:r>
            <a:endParaRPr lang="en-IN" dirty="0" smtClean="0"/>
          </a:p>
          <a:p>
            <a:r>
              <a:rPr lang="en-IN" b="1" dirty="0" smtClean="0"/>
              <a:t>Strings Method</a:t>
            </a:r>
            <a:r>
              <a:rPr lang="en-IN" dirty="0" smtClean="0"/>
              <a:t> : P</a:t>
            </a:r>
            <a:r>
              <a:rPr lang="en-US" dirty="0" err="1" smtClean="0"/>
              <a:t>ython</a:t>
            </a:r>
            <a:r>
              <a:rPr lang="en-US" dirty="0" smtClean="0"/>
              <a:t> </a:t>
            </a:r>
            <a:r>
              <a:rPr lang="en-US" dirty="0"/>
              <a:t>has a set of built-in methods that you can use on </a:t>
            </a:r>
            <a:r>
              <a:rPr lang="en-US" dirty="0" smtClean="0"/>
              <a:t>strings</a:t>
            </a:r>
            <a:r>
              <a:rPr lang="en-IN" dirty="0" smtClean="0"/>
              <a:t> like </a:t>
            </a:r>
            <a:r>
              <a:rPr lang="en-IN" sz="1600" i="1" dirty="0" smtClean="0"/>
              <a:t>upper(), lower()</a:t>
            </a:r>
            <a:endParaRPr lang="en-US" sz="1600" i="1" dirty="0"/>
          </a:p>
        </p:txBody>
      </p:sp>
    </p:spTree>
    <p:extLst>
      <p:ext uri="{BB962C8B-B14F-4D97-AF65-F5344CB8AC3E}">
        <p14:creationId xmlns="" xmlns:p14="http://schemas.microsoft.com/office/powerpoint/2010/main" val="10059960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Pandas </a:t>
            </a:r>
            <a:r>
              <a:rPr lang="en-IN" dirty="0" err="1" smtClean="0"/>
              <a:t>Libarary</a:t>
            </a:r>
            <a:endParaRPr lang="en-US" dirty="0"/>
          </a:p>
        </p:txBody>
      </p:sp>
      <p:sp>
        <p:nvSpPr>
          <p:cNvPr id="4" name="TextBox 3"/>
          <p:cNvSpPr txBox="1"/>
          <p:nvPr/>
        </p:nvSpPr>
        <p:spPr>
          <a:xfrm>
            <a:off x="827584" y="1124744"/>
            <a:ext cx="7992888" cy="3970318"/>
          </a:xfrm>
          <a:prstGeom prst="rect">
            <a:avLst/>
          </a:prstGeom>
          <a:noFill/>
        </p:spPr>
        <p:txBody>
          <a:bodyPr wrap="square" rtlCol="0">
            <a:spAutoFit/>
          </a:bodyPr>
          <a:lstStyle/>
          <a:p>
            <a:r>
              <a:rPr lang="en-IN" b="1" dirty="0" smtClean="0"/>
              <a:t>Pandas data structures</a:t>
            </a:r>
          </a:p>
          <a:p>
            <a:r>
              <a:rPr lang="en-IN" dirty="0" smtClean="0"/>
              <a:t>There are two types of data structures in pandas: </a:t>
            </a:r>
            <a:r>
              <a:rPr lang="en-IN" b="1" dirty="0" smtClean="0"/>
              <a:t>Series</a:t>
            </a:r>
            <a:r>
              <a:rPr lang="en-IN" dirty="0" smtClean="0"/>
              <a:t> and </a:t>
            </a:r>
            <a:r>
              <a:rPr lang="en-IN" b="1" dirty="0" err="1" smtClean="0"/>
              <a:t>DataFrames</a:t>
            </a:r>
            <a:r>
              <a:rPr lang="en-IN" dirty="0" smtClean="0"/>
              <a:t>.</a:t>
            </a:r>
          </a:p>
          <a:p>
            <a:endParaRPr lang="en-IN" dirty="0" smtClean="0"/>
          </a:p>
          <a:p>
            <a:r>
              <a:rPr lang="en-IN" b="1" u="sng" dirty="0" smtClean="0"/>
              <a:t>Series:</a:t>
            </a:r>
            <a:r>
              <a:rPr lang="en-IN" dirty="0" smtClean="0"/>
              <a:t> a pandas Series is a one dimensional data structure (</a:t>
            </a:r>
            <a:r>
              <a:rPr lang="en-IN" i="1" dirty="0" smtClean="0"/>
              <a:t>“a one dimensional </a:t>
            </a:r>
            <a:r>
              <a:rPr lang="en-IN" i="1" dirty="0" err="1" smtClean="0"/>
              <a:t>ndarray</a:t>
            </a:r>
            <a:r>
              <a:rPr lang="en-IN" i="1" dirty="0" smtClean="0"/>
              <a:t>”</a:t>
            </a:r>
            <a:r>
              <a:rPr lang="en-IN" dirty="0" smtClean="0"/>
              <a:t>) that can store values — and for every value it holds a unique index, too.</a:t>
            </a:r>
          </a:p>
          <a:p>
            <a:endParaRPr lang="en-US" dirty="0" smtClean="0"/>
          </a:p>
          <a:p>
            <a:r>
              <a:rPr lang="en-IN" b="1" u="sng" dirty="0" err="1" smtClean="0"/>
              <a:t>DataFrame</a:t>
            </a:r>
            <a:r>
              <a:rPr lang="en-IN" b="1" u="sng" dirty="0" smtClean="0"/>
              <a:t>:</a:t>
            </a:r>
            <a:r>
              <a:rPr lang="en-IN" dirty="0" smtClean="0"/>
              <a:t> a pandas </a:t>
            </a:r>
            <a:r>
              <a:rPr lang="en-IN" dirty="0" err="1" smtClean="0"/>
              <a:t>DataFrame</a:t>
            </a:r>
            <a:r>
              <a:rPr lang="en-IN" dirty="0" smtClean="0"/>
              <a:t> is a two (or more) dimensional data structure – basically a table with rows and columns. The columns have names and the rows have indexes.</a:t>
            </a:r>
          </a:p>
          <a:p>
            <a:endParaRPr lang="en-US" dirty="0" smtClean="0"/>
          </a:p>
          <a:p>
            <a:endParaRPr lang="en-US" dirty="0" smtClean="0"/>
          </a:p>
          <a:p>
            <a:r>
              <a:rPr lang="en-IN" b="1" dirty="0" smtClean="0"/>
              <a:t>In this pandas tutorial, I’ll focus mostly on </a:t>
            </a:r>
            <a:r>
              <a:rPr lang="en-IN" b="1" u="sng" dirty="0" err="1" smtClean="0"/>
              <a:t>DataFrames</a:t>
            </a:r>
            <a:r>
              <a:rPr lang="en-IN" b="1" dirty="0" smtClean="0"/>
              <a:t>. The reason is simple: most of the analytical methods I will talk about will make more sense in a 2D </a:t>
            </a:r>
            <a:r>
              <a:rPr lang="en-IN" b="1" dirty="0" err="1" smtClean="0"/>
              <a:t>datatable</a:t>
            </a:r>
            <a:r>
              <a:rPr lang="en-IN" b="1" dirty="0" smtClean="0"/>
              <a:t> than in a 1D array.</a:t>
            </a:r>
            <a:endParaRPr lang="en-IN" dirty="0"/>
          </a:p>
        </p:txBody>
      </p:sp>
    </p:spTree>
    <p:extLst>
      <p:ext uri="{BB962C8B-B14F-4D97-AF65-F5344CB8AC3E}">
        <p14:creationId xmlns="" xmlns:p14="http://schemas.microsoft.com/office/powerpoint/2010/main" val="13034421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a:t>
            </a:r>
            <a:r>
              <a:rPr lang="en-IN" smtClean="0"/>
              <a:t>Pandas Library</a:t>
            </a:r>
            <a:endParaRPr lang="en-US" dirty="0"/>
          </a:p>
        </p:txBody>
      </p:sp>
      <p:sp>
        <p:nvSpPr>
          <p:cNvPr id="4" name="TextBox 3"/>
          <p:cNvSpPr txBox="1"/>
          <p:nvPr/>
        </p:nvSpPr>
        <p:spPr>
          <a:xfrm>
            <a:off x="827584" y="1124744"/>
            <a:ext cx="7992888" cy="5539978"/>
          </a:xfrm>
          <a:prstGeom prst="rect">
            <a:avLst/>
          </a:prstGeom>
          <a:noFill/>
        </p:spPr>
        <p:txBody>
          <a:bodyPr wrap="square" rtlCol="0">
            <a:spAutoFit/>
          </a:bodyPr>
          <a:lstStyle/>
          <a:p>
            <a:r>
              <a:rPr lang="en-US" b="1" dirty="0" smtClean="0"/>
              <a:t>Let’s Start …..</a:t>
            </a:r>
          </a:p>
          <a:p>
            <a:endParaRPr lang="en-US" sz="1600" b="1" i="1" dirty="0" smtClean="0"/>
          </a:p>
          <a:p>
            <a:pPr marL="342900" indent="-342900"/>
            <a:r>
              <a:rPr lang="en-US" sz="1600" b="1" i="1" dirty="0" smtClean="0"/>
              <a:t>Read the a File</a:t>
            </a:r>
          </a:p>
          <a:p>
            <a:pPr marL="342900" indent="-342900"/>
            <a:r>
              <a:rPr lang="en-IN" sz="1600" dirty="0" smtClean="0"/>
              <a:t>	data = </a:t>
            </a:r>
            <a:r>
              <a:rPr lang="en-IN" sz="1600" dirty="0" err="1" smtClean="0"/>
              <a:t>pd.read_csv</a:t>
            </a:r>
            <a:r>
              <a:rPr lang="en-IN" sz="1600" dirty="0" smtClean="0"/>
              <a:t>(‘</a:t>
            </a:r>
            <a:r>
              <a:rPr lang="en-IN" sz="1600" dirty="0" err="1" smtClean="0"/>
              <a:t>file_name</a:t>
            </a:r>
            <a:r>
              <a:rPr lang="en-IN" sz="1600" dirty="0" smtClean="0"/>
              <a:t>', delimiter=';')</a:t>
            </a:r>
          </a:p>
          <a:p>
            <a:pPr marL="342900" indent="-342900"/>
            <a:endParaRPr lang="en-US" sz="1600" i="1" dirty="0" smtClean="0"/>
          </a:p>
          <a:p>
            <a:pPr marL="342900" indent="-342900"/>
            <a:r>
              <a:rPr lang="en-US" sz="1600" i="1" dirty="0" smtClean="0"/>
              <a:t>Print a Sample:</a:t>
            </a:r>
          </a:p>
          <a:p>
            <a:pPr marL="342900" indent="-342900"/>
            <a:r>
              <a:rPr lang="en-US" sz="1600" i="1" dirty="0" smtClean="0"/>
              <a:t>	</a:t>
            </a:r>
            <a:r>
              <a:rPr lang="en-US" sz="1600" i="1" dirty="0" err="1" smtClean="0"/>
              <a:t>data.head</a:t>
            </a:r>
            <a:r>
              <a:rPr lang="en-US" sz="1600" i="1" dirty="0" smtClean="0"/>
              <a:t>()</a:t>
            </a:r>
          </a:p>
          <a:p>
            <a:pPr marL="342900" indent="-342900"/>
            <a:endParaRPr lang="en-US" sz="1600" i="1" dirty="0" smtClean="0"/>
          </a:p>
          <a:p>
            <a:pPr marL="342900" indent="-342900"/>
            <a:r>
              <a:rPr lang="en-US" sz="1600" i="1" dirty="0" smtClean="0"/>
              <a:t>The last few line:</a:t>
            </a:r>
          </a:p>
          <a:p>
            <a:pPr marL="342900" indent="-342900"/>
            <a:r>
              <a:rPr lang="en-US" sz="1600" i="1" dirty="0" smtClean="0"/>
              <a:t>	</a:t>
            </a:r>
            <a:r>
              <a:rPr lang="en-US" sz="1600" i="1" dirty="0" err="1" smtClean="0"/>
              <a:t>data.tail</a:t>
            </a:r>
            <a:r>
              <a:rPr lang="en-US" sz="1600" i="1" dirty="0" smtClean="0"/>
              <a:t>()</a:t>
            </a:r>
          </a:p>
          <a:p>
            <a:pPr marL="342900" indent="-342900"/>
            <a:endParaRPr lang="en-US" sz="1600" i="1" dirty="0" smtClean="0"/>
          </a:p>
          <a:p>
            <a:pPr marL="342900" indent="-342900"/>
            <a:r>
              <a:rPr lang="en-US" sz="1600" i="1" dirty="0" smtClean="0"/>
              <a:t>The random Sample:</a:t>
            </a:r>
          </a:p>
          <a:p>
            <a:pPr marL="342900" indent="-342900"/>
            <a:r>
              <a:rPr lang="en-US" sz="1600" i="1" dirty="0" smtClean="0"/>
              <a:t>	</a:t>
            </a:r>
            <a:r>
              <a:rPr lang="en-US" sz="1600" i="1" dirty="0" err="1" smtClean="0"/>
              <a:t>data.sample</a:t>
            </a:r>
            <a:r>
              <a:rPr lang="en-US" sz="1600" i="1" dirty="0" smtClean="0"/>
              <a:t>(5)</a:t>
            </a:r>
          </a:p>
          <a:p>
            <a:pPr marL="342900" indent="-342900"/>
            <a:endParaRPr lang="en-US" sz="1600" i="1" dirty="0" smtClean="0"/>
          </a:p>
          <a:p>
            <a:pPr marL="342900" indent="-342900"/>
            <a:r>
              <a:rPr lang="en-US" sz="1600" i="1" dirty="0" smtClean="0"/>
              <a:t>Specific Column:</a:t>
            </a:r>
          </a:p>
          <a:p>
            <a:pPr marL="342900" indent="-342900"/>
            <a:r>
              <a:rPr lang="en-US" sz="1600" i="1" dirty="0" smtClean="0"/>
              <a:t>	data[[‘</a:t>
            </a:r>
            <a:r>
              <a:rPr lang="en-US" sz="1600" i="1" dirty="0" err="1" smtClean="0"/>
              <a:t>column_name</a:t>
            </a:r>
            <a:r>
              <a:rPr lang="en-US" sz="1600" i="1" dirty="0" smtClean="0"/>
              <a:t>’, ‘column_name2’]]</a:t>
            </a:r>
          </a:p>
          <a:p>
            <a:pPr marL="342900" indent="-342900"/>
            <a:r>
              <a:rPr lang="en-US" sz="1600" i="1" dirty="0" smtClean="0"/>
              <a:t>	NOTE: the </a:t>
            </a:r>
            <a:r>
              <a:rPr lang="en-US" sz="1600" i="1" dirty="0" err="1" smtClean="0"/>
              <a:t>outbracket</a:t>
            </a:r>
            <a:r>
              <a:rPr lang="en-US" sz="1600" i="1" dirty="0" smtClean="0"/>
              <a:t> is to tell pandas to select the </a:t>
            </a:r>
            <a:r>
              <a:rPr lang="en-US" sz="1600" i="1" dirty="0" err="1" smtClean="0"/>
              <a:t>dataframe</a:t>
            </a:r>
            <a:r>
              <a:rPr lang="en-US" sz="1600" i="1" dirty="0" smtClean="0"/>
              <a:t> and the inner bracket to pass the data as a list.</a:t>
            </a:r>
          </a:p>
          <a:p>
            <a:pPr marL="342900" indent="-342900"/>
            <a:r>
              <a:rPr lang="en-US" sz="1600" i="1" dirty="0" smtClean="0"/>
              <a:t>If we change the order of the column, the data will be retrieved in similar manner</a:t>
            </a:r>
          </a:p>
          <a:p>
            <a:pPr marL="342900" indent="-342900"/>
            <a:r>
              <a:rPr lang="en-US" sz="1600" i="1" dirty="0" smtClean="0"/>
              <a:t>	data[[‘column_name2’, ‘</a:t>
            </a:r>
            <a:r>
              <a:rPr lang="en-US" sz="1600" i="1" dirty="0" err="1" smtClean="0"/>
              <a:t>column_name</a:t>
            </a:r>
            <a:r>
              <a:rPr lang="en-US" sz="1600" i="1" dirty="0" smtClean="0"/>
              <a:t>’]]</a:t>
            </a:r>
          </a:p>
          <a:p>
            <a:pPr marL="342900" indent="-342900"/>
            <a:endParaRPr lang="en-US" sz="1600" i="1" dirty="0" smtClean="0"/>
          </a:p>
          <a:p>
            <a:pPr marL="342900" indent="-342900"/>
            <a:r>
              <a:rPr lang="en-US" sz="1600" i="1" dirty="0" smtClean="0"/>
              <a:t> ………………..</a:t>
            </a:r>
          </a:p>
        </p:txBody>
      </p:sp>
    </p:spTree>
    <p:extLst>
      <p:ext uri="{BB962C8B-B14F-4D97-AF65-F5344CB8AC3E}">
        <p14:creationId xmlns="" xmlns:p14="http://schemas.microsoft.com/office/powerpoint/2010/main" val="13034421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Python</a:t>
            </a:r>
            <a:endParaRPr lang="en-IN" dirty="0" smtClean="0"/>
          </a:p>
        </p:txBody>
      </p:sp>
      <p:sp>
        <p:nvSpPr>
          <p:cNvPr id="3075" name="TextBox 3"/>
          <p:cNvSpPr txBox="1">
            <a:spLocks noChangeArrowheads="1"/>
          </p:cNvSpPr>
          <p:nvPr/>
        </p:nvSpPr>
        <p:spPr bwMode="auto">
          <a:xfrm>
            <a:off x="468313" y="981075"/>
            <a:ext cx="8207375" cy="3046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t>Object Orient Concept: </a:t>
            </a:r>
            <a:endParaRPr lang="en-IN" altLang="en-US" sz="2400"/>
          </a:p>
          <a:p>
            <a:r>
              <a:rPr lang="en-IN" altLang="en-US" sz="2400" b="1"/>
              <a:t>CLASS</a:t>
            </a:r>
          </a:p>
          <a:p>
            <a:endParaRPr lang="en-US" altLang="en-US" sz="2400"/>
          </a:p>
          <a:p>
            <a:r>
              <a:rPr lang="en-US" altLang="en-US" sz="2400" b="1"/>
              <a:t>VARIABLE</a:t>
            </a:r>
          </a:p>
          <a:p>
            <a:endParaRPr lang="en-US" altLang="en-US" sz="2400" b="1"/>
          </a:p>
          <a:p>
            <a:r>
              <a:rPr lang="en-US" altLang="en-US" sz="2400" b="1"/>
              <a:t>FUNCTION</a:t>
            </a:r>
          </a:p>
          <a:p>
            <a:endParaRPr lang="en-US" altLang="en-US" sz="2400" b="1"/>
          </a:p>
          <a:p>
            <a:r>
              <a:rPr lang="en-US" altLang="en-US" sz="2400" b="1"/>
              <a:t>OBJECT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Math Operators</a:t>
            </a:r>
            <a:endParaRPr lang="en-IN" dirty="0" smtClean="0"/>
          </a:p>
        </p:txBody>
      </p:sp>
      <p:pic>
        <p:nvPicPr>
          <p:cNvPr id="7171"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750" y="1052513"/>
            <a:ext cx="8343900" cy="512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Boolean Operators</a:t>
            </a:r>
            <a:endParaRPr lang="en-IN" dirty="0" smtClean="0"/>
          </a:p>
        </p:txBody>
      </p:sp>
      <p:pic>
        <p:nvPicPr>
          <p:cNvPr id="819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1497013"/>
            <a:ext cx="7904162" cy="301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1485</TotalTime>
  <Words>2925</Words>
  <Application>Microsoft Office PowerPoint</Application>
  <PresentationFormat>On-screen Show (4:3)</PresentationFormat>
  <Paragraphs>688</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Python for Data Science</vt:lpstr>
      <vt:lpstr>Basic Concept of Python</vt:lpstr>
      <vt:lpstr>1. Variable</vt:lpstr>
      <vt:lpstr>Slide 4</vt:lpstr>
      <vt:lpstr>1. Variable – Data Type</vt:lpstr>
      <vt:lpstr>Python Numbers</vt:lpstr>
      <vt:lpstr>Python Strings</vt:lpstr>
      <vt:lpstr>1. Variable – Basic Math Operators</vt:lpstr>
      <vt:lpstr>1. Variable – Basic Boolean Operators</vt:lpstr>
      <vt:lpstr>1. Variable – Basic Logical Operators</vt:lpstr>
      <vt:lpstr>Test # 1</vt:lpstr>
      <vt:lpstr>Test # 1 - Answer</vt:lpstr>
      <vt:lpstr>Test # 2</vt:lpstr>
      <vt:lpstr>Test # 2 - Answer</vt:lpstr>
      <vt:lpstr>2. Data Structures in Python</vt:lpstr>
      <vt:lpstr>2. Data Structures in Python</vt:lpstr>
      <vt:lpstr>2. Data Structures in Python</vt:lpstr>
      <vt:lpstr>2. Data Structures - List</vt:lpstr>
      <vt:lpstr>2. Data Structures - List</vt:lpstr>
      <vt:lpstr>2. Data Structures - List</vt:lpstr>
      <vt:lpstr>2. Data Structures - Tuples</vt:lpstr>
      <vt:lpstr>2. Data Structures - Tuples</vt:lpstr>
      <vt:lpstr>2. Data Structures - Tuples</vt:lpstr>
      <vt:lpstr>2. Data Structures - Set</vt:lpstr>
      <vt:lpstr>2. Data Structures - Dictionaries</vt:lpstr>
      <vt:lpstr>2. Data Structures - Dictionaries</vt:lpstr>
      <vt:lpstr>2. Data Structures - Test</vt:lpstr>
      <vt:lpstr>2. Data Structures - Answer</vt:lpstr>
      <vt:lpstr>What’s the difference between Python functions and methods?</vt:lpstr>
      <vt:lpstr>3. Python Built-in Functions and Methods</vt:lpstr>
      <vt:lpstr>3. Python Built-in Functions and Methods</vt:lpstr>
      <vt:lpstr>3. Python Built-in Functions and Methods</vt:lpstr>
      <vt:lpstr>3. Python Built-in Functions and Methods</vt:lpstr>
      <vt:lpstr>3. Python Built-in Functions and Methods</vt:lpstr>
      <vt:lpstr>3. Python Built-in Functions and Methods</vt:lpstr>
      <vt:lpstr>3. Test</vt:lpstr>
      <vt:lpstr>3. Answer</vt:lpstr>
      <vt:lpstr>4. Python If Statements</vt:lpstr>
      <vt:lpstr>4. Python If Statements</vt:lpstr>
      <vt:lpstr>4. Python If Statements</vt:lpstr>
      <vt:lpstr>4. Python If Statements</vt:lpstr>
      <vt:lpstr>Python if statement – level 3</vt:lpstr>
      <vt:lpstr>Python if statement - Test</vt:lpstr>
      <vt:lpstr>Python if statement - Answer</vt:lpstr>
      <vt:lpstr>5. Python For Loop</vt:lpstr>
      <vt:lpstr>5. Python For Loop</vt:lpstr>
      <vt:lpstr>5. Python For Loop</vt:lpstr>
      <vt:lpstr>5. Python For Loop</vt:lpstr>
      <vt:lpstr>5. Python For Loop - Test</vt:lpstr>
      <vt:lpstr>5. Python For Loop – Test Solution</vt:lpstr>
      <vt:lpstr>6. Python For Loop &amp; If statement combined</vt:lpstr>
      <vt:lpstr>6. Python For Loop &amp; If statement combined</vt:lpstr>
      <vt:lpstr>6. Python While Loop</vt:lpstr>
      <vt:lpstr>Break &amp; Continue Statement</vt:lpstr>
      <vt:lpstr>Python Functions</vt:lpstr>
      <vt:lpstr>Python Functions</vt:lpstr>
      <vt:lpstr>Slide 57</vt:lpstr>
      <vt:lpstr>Python Functions</vt:lpstr>
      <vt:lpstr>Python Syntax Essentials</vt:lpstr>
      <vt:lpstr>Python Best Practices</vt:lpstr>
      <vt:lpstr>Python Import Statement and the Most Important Built-in Modules</vt:lpstr>
      <vt:lpstr>Python Import Statement and the Most Important Built-in Modules</vt:lpstr>
      <vt:lpstr>Python Built-in Module #1: random</vt:lpstr>
      <vt:lpstr>Python Built-in Module #2: statistics</vt:lpstr>
      <vt:lpstr>Python Built-in Module #3: math</vt:lpstr>
      <vt:lpstr>Python Built-in Module #4: datetime</vt:lpstr>
      <vt:lpstr>Python Built-in Module #5: csv</vt:lpstr>
      <vt:lpstr>Good To Know ….</vt:lpstr>
      <vt:lpstr>Python – Pandas Libarary</vt:lpstr>
      <vt:lpstr>Python – Pandas Libarary</vt:lpstr>
      <vt:lpstr>Python – Pandas Library</vt:lpstr>
      <vt:lpstr>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96</cp:revision>
  <dcterms:created xsi:type="dcterms:W3CDTF">2019-11-27T10:04:31Z</dcterms:created>
  <dcterms:modified xsi:type="dcterms:W3CDTF">2020-05-28T01:18:42Z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TECHMAHINDRA\PV00616389</vt:lpwstr>
  </property>
  <property fmtid="{D5CDD505-2E9C-101B-9397-08002B2CF9AE}" pid="4" name="DLPManualFileClassificationLastModificationDate">
    <vt:lpwstr>1574933071</vt:lpwstr>
  </property>
  <property fmtid="{D5CDD505-2E9C-101B-9397-08002B2CF9AE}" pid="5" name="DLPManualFileClassificationVersion">
    <vt:lpwstr>11.1.0.61</vt:lpwstr>
  </property>
</Properties>
</file>