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6"/>
  </p:notesMasterIdLst>
  <p:handoutMasterIdLst>
    <p:handoutMasterId r:id="rId27"/>
  </p:handoutMasterIdLst>
  <p:sldIdLst>
    <p:sldId id="3825" r:id="rId5"/>
    <p:sldId id="3827" r:id="rId6"/>
    <p:sldId id="3826" r:id="rId7"/>
    <p:sldId id="3828" r:id="rId8"/>
    <p:sldId id="3839" r:id="rId9"/>
    <p:sldId id="3835" r:id="rId10"/>
    <p:sldId id="3836" r:id="rId11"/>
    <p:sldId id="3840" r:id="rId12"/>
    <p:sldId id="3837" r:id="rId13"/>
    <p:sldId id="3792" r:id="rId14"/>
    <p:sldId id="3847" r:id="rId15"/>
    <p:sldId id="3848" r:id="rId16"/>
    <p:sldId id="3849" r:id="rId17"/>
    <p:sldId id="3838" r:id="rId18"/>
    <p:sldId id="3843" r:id="rId19"/>
    <p:sldId id="3791" r:id="rId20"/>
    <p:sldId id="3845" r:id="rId21"/>
    <p:sldId id="3844" r:id="rId22"/>
    <p:sldId id="3846" r:id="rId23"/>
    <p:sldId id="3833" r:id="rId24"/>
    <p:sldId id="3834"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674"/>
  </p:normalViewPr>
  <p:slideViewPr>
    <p:cSldViewPr snapToGrid="0">
      <p:cViewPr varScale="1">
        <p:scale>
          <a:sx n="102" d="100"/>
          <a:sy n="102" d="100"/>
        </p:scale>
        <p:origin x="496" y="184"/>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14/05/2024</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14/05/2024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10</a:t>
            </a:fld>
            <a:endParaRPr lang="en-GB"/>
          </a:p>
        </p:txBody>
      </p:sp>
    </p:spTree>
    <p:extLst>
      <p:ext uri="{BB962C8B-B14F-4D97-AF65-F5344CB8AC3E}">
        <p14:creationId xmlns:p14="http://schemas.microsoft.com/office/powerpoint/2010/main" val="718245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11</a:t>
            </a:fld>
            <a:endParaRPr lang="en-GB"/>
          </a:p>
        </p:txBody>
      </p:sp>
    </p:spTree>
    <p:extLst>
      <p:ext uri="{BB962C8B-B14F-4D97-AF65-F5344CB8AC3E}">
        <p14:creationId xmlns:p14="http://schemas.microsoft.com/office/powerpoint/2010/main" val="390573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14</a:t>
            </a:fld>
            <a:endParaRPr lang="en-GB"/>
          </a:p>
        </p:txBody>
      </p:sp>
    </p:spTree>
    <p:extLst>
      <p:ext uri="{BB962C8B-B14F-4D97-AF65-F5344CB8AC3E}">
        <p14:creationId xmlns:p14="http://schemas.microsoft.com/office/powerpoint/2010/main" val="286196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16</a:t>
            </a:fld>
            <a:endParaRPr lang="en-GB"/>
          </a:p>
        </p:txBody>
      </p:sp>
    </p:spTree>
    <p:extLst>
      <p:ext uri="{BB962C8B-B14F-4D97-AF65-F5344CB8AC3E}">
        <p14:creationId xmlns:p14="http://schemas.microsoft.com/office/powerpoint/2010/main" val="394235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17</a:t>
            </a:fld>
            <a:endParaRPr lang="en-GB"/>
          </a:p>
        </p:txBody>
      </p:sp>
    </p:spTree>
    <p:extLst>
      <p:ext uri="{BB962C8B-B14F-4D97-AF65-F5344CB8AC3E}">
        <p14:creationId xmlns:p14="http://schemas.microsoft.com/office/powerpoint/2010/main" val="3536829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18</a:t>
            </a:fld>
            <a:endParaRPr lang="en-GB"/>
          </a:p>
        </p:txBody>
      </p:sp>
    </p:spTree>
    <p:extLst>
      <p:ext uri="{BB962C8B-B14F-4D97-AF65-F5344CB8AC3E}">
        <p14:creationId xmlns:p14="http://schemas.microsoft.com/office/powerpoint/2010/main" val="2000856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19</a:t>
            </a:fld>
            <a:endParaRPr lang="en-GB"/>
          </a:p>
        </p:txBody>
      </p:sp>
    </p:spTree>
    <p:extLst>
      <p:ext uri="{BB962C8B-B14F-4D97-AF65-F5344CB8AC3E}">
        <p14:creationId xmlns:p14="http://schemas.microsoft.com/office/powerpoint/2010/main" val="62092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20</a:t>
            </a:fld>
            <a:endParaRPr lang="en-US" dirty="0"/>
          </a:p>
        </p:txBody>
      </p:sp>
    </p:spTree>
    <p:extLst>
      <p:ext uri="{BB962C8B-B14F-4D97-AF65-F5344CB8AC3E}">
        <p14:creationId xmlns:p14="http://schemas.microsoft.com/office/powerpoint/2010/main" val="3134415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21</a:t>
            </a:fld>
            <a:endParaRPr lang="en-US" dirty="0"/>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395094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4</a:t>
            </a:fld>
            <a:endParaRPr lang="en-GB"/>
          </a:p>
        </p:txBody>
      </p:sp>
    </p:spTree>
    <p:extLst>
      <p:ext uri="{BB962C8B-B14F-4D97-AF65-F5344CB8AC3E}">
        <p14:creationId xmlns:p14="http://schemas.microsoft.com/office/powerpoint/2010/main" val="25088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5</a:t>
            </a:fld>
            <a:endParaRPr lang="en-US" dirty="0"/>
          </a:p>
        </p:txBody>
      </p:sp>
    </p:spTree>
    <p:extLst>
      <p:ext uri="{BB962C8B-B14F-4D97-AF65-F5344CB8AC3E}">
        <p14:creationId xmlns:p14="http://schemas.microsoft.com/office/powerpoint/2010/main" val="3816933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6</a:t>
            </a:fld>
            <a:endParaRPr lang="en-GB"/>
          </a:p>
        </p:txBody>
      </p:sp>
    </p:spTree>
    <p:extLst>
      <p:ext uri="{BB962C8B-B14F-4D97-AF65-F5344CB8AC3E}">
        <p14:creationId xmlns:p14="http://schemas.microsoft.com/office/powerpoint/2010/main" val="203339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341232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2769375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334390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GB" noProof="0"/>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noProof="0"/>
              <a:t>9/3/20XX</a:t>
            </a:r>
            <a:endParaRPr lang="en-GB" noProof="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publicdomainpictures.net/en/view-image.php?image=268142&amp;picture=shoping-online" TargetMode="External"/><Relationship Id="rId5" Type="http://schemas.openxmlformats.org/officeDocument/2006/relationships/image" Target="../media/image2.jpg"/><Relationship Id="rId4" Type="http://schemas.openxmlformats.org/officeDocument/2006/relationships/hyperlink" Target="https://www.flickr.com/photos/artembali/4702030748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hyperlink" Target="https://www.piqsels.com/en/public-domain-photo-zwrhj" TargetMode="External"/><Relationship Id="rId5" Type="http://schemas.openxmlformats.org/officeDocument/2006/relationships/image" Target="../media/image4.jpg"/><Relationship Id="rId4" Type="http://schemas.openxmlformats.org/officeDocument/2006/relationships/hyperlink" Target="https://www.pxfuel.com/es/free-photo-xtulq"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www.piqsels.com/en/public-domain-photo-zwrhj" TargetMode="External"/><Relationship Id="rId5" Type="http://schemas.openxmlformats.org/officeDocument/2006/relationships/image" Target="../media/image4.jpg"/><Relationship Id="rId4" Type="http://schemas.openxmlformats.org/officeDocument/2006/relationships/hyperlink" Target="https://www.pxfuel.com/es/free-photo-xtulq"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rtlCol="0">
            <a:normAutofit/>
          </a:bodyPr>
          <a:lstStyle/>
          <a:p>
            <a:pPr rtl="0"/>
            <a:r>
              <a:rPr lang="en-GB" sz="5400" dirty="0" err="1">
                <a:solidFill>
                  <a:srgbClr val="FFFFFF"/>
                </a:solidFill>
                <a:latin typeface="Arial Black" panose="020B0A04020102020204" pitchFamily="34" charset="0"/>
              </a:rPr>
              <a:t>NopCommerce</a:t>
            </a:r>
            <a:r>
              <a:rPr lang="en-GB" sz="5400" dirty="0">
                <a:solidFill>
                  <a:srgbClr val="FFFFFF"/>
                </a:solidFill>
                <a:latin typeface="Arial Black" panose="020B0A04020102020204" pitchFamily="34" charset="0"/>
              </a:rPr>
              <a:t> Automation</a:t>
            </a:r>
            <a:endParaRPr lang="en-GB" sz="5400" dirty="0">
              <a:latin typeface="Arial Black" panose="020B0A04020102020204" pitchFamily="34" charset="0"/>
            </a:endParaRP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GB" dirty="0">
                <a:solidFill>
                  <a:srgbClr val="FFFFFF"/>
                </a:solidFill>
                <a:latin typeface="Arial Black" panose="020B0A04020102020204" pitchFamily="34" charset="0"/>
              </a:rPr>
              <a:t>Team </a:t>
            </a:r>
            <a:r>
              <a:rPr lang="en-GB" dirty="0" err="1">
                <a:solidFill>
                  <a:srgbClr val="FFFFFF"/>
                </a:solidFill>
                <a:latin typeface="Arial Black" panose="020B0A04020102020204" pitchFamily="34" charset="0"/>
              </a:rPr>
              <a:t>Xpendables</a:t>
            </a:r>
            <a:endParaRPr lang="en-GB" dirty="0">
              <a:solidFill>
                <a:srgbClr val="FFFFFF"/>
              </a:solidFill>
              <a:latin typeface="Arial Black" panose="020B0A04020102020204" pitchFamily="34" charset="0"/>
            </a:endParaRPr>
          </a:p>
          <a:p>
            <a:pPr rtl="0"/>
            <a:endParaRPr lang="en-GB" dirty="0"/>
          </a:p>
        </p:txBody>
      </p:sp>
    </p:spTree>
    <p:extLst>
      <p:ext uri="{BB962C8B-B14F-4D97-AF65-F5344CB8AC3E}">
        <p14:creationId xmlns:p14="http://schemas.microsoft.com/office/powerpoint/2010/main" val="800962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en-GB" dirty="0"/>
              <a:t>Prioritization</a:t>
            </a:r>
          </a:p>
        </p:txBody>
      </p:sp>
      <p:graphicFrame>
        <p:nvGraphicFramePr>
          <p:cNvPr id="6" name="Table 7">
            <a:extLst>
              <a:ext uri="{FF2B5EF4-FFF2-40B4-BE49-F238E27FC236}">
                <a16:creationId xmlns:a16="http://schemas.microsoft.com/office/drawing/2014/main" id="{FE03FD29-2ABD-4741-B4AC-4F72BFB14A56}"/>
              </a:ext>
            </a:extLst>
          </p:cNvPr>
          <p:cNvGraphicFramePr>
            <a:graphicFrameLocks noGrp="1"/>
          </p:cNvGraphicFramePr>
          <p:nvPr>
            <p:ph idx="1"/>
            <p:extLst>
              <p:ext uri="{D42A27DB-BD31-4B8C-83A1-F6EECF244321}">
                <p14:modId xmlns:p14="http://schemas.microsoft.com/office/powerpoint/2010/main" val="3741598589"/>
              </p:ext>
            </p:extLst>
          </p:nvPr>
        </p:nvGraphicFramePr>
        <p:xfrm>
          <a:off x="904569" y="1911349"/>
          <a:ext cx="10515599" cy="3457065"/>
        </p:xfrm>
        <a:graphic>
          <a:graphicData uri="http://schemas.openxmlformats.org/drawingml/2006/table">
            <a:tbl>
              <a:tblPr firstRow="1">
                <a:tableStyleId>{C4B1156A-380E-4F78-BDF5-A606A8083BF9}</a:tableStyleId>
              </a:tblPr>
              <a:tblGrid>
                <a:gridCol w="1052206">
                  <a:extLst>
                    <a:ext uri="{9D8B030D-6E8A-4147-A177-3AD203B41FA5}">
                      <a16:colId xmlns:a16="http://schemas.microsoft.com/office/drawing/2014/main" val="1477709579"/>
                    </a:ext>
                  </a:extLst>
                </a:gridCol>
                <a:gridCol w="1440997">
                  <a:extLst>
                    <a:ext uri="{9D8B030D-6E8A-4147-A177-3AD203B41FA5}">
                      <a16:colId xmlns:a16="http://schemas.microsoft.com/office/drawing/2014/main" val="3545702570"/>
                    </a:ext>
                  </a:extLst>
                </a:gridCol>
                <a:gridCol w="1241152">
                  <a:extLst>
                    <a:ext uri="{9D8B030D-6E8A-4147-A177-3AD203B41FA5}">
                      <a16:colId xmlns:a16="http://schemas.microsoft.com/office/drawing/2014/main" val="3871754480"/>
                    </a:ext>
                  </a:extLst>
                </a:gridCol>
                <a:gridCol w="1188560">
                  <a:extLst>
                    <a:ext uri="{9D8B030D-6E8A-4147-A177-3AD203B41FA5}">
                      <a16:colId xmlns:a16="http://schemas.microsoft.com/office/drawing/2014/main" val="3866959667"/>
                    </a:ext>
                  </a:extLst>
                </a:gridCol>
                <a:gridCol w="1672399">
                  <a:extLst>
                    <a:ext uri="{9D8B030D-6E8A-4147-A177-3AD203B41FA5}">
                      <a16:colId xmlns:a16="http://schemas.microsoft.com/office/drawing/2014/main" val="3252636882"/>
                    </a:ext>
                  </a:extLst>
                </a:gridCol>
                <a:gridCol w="1314778">
                  <a:extLst>
                    <a:ext uri="{9D8B030D-6E8A-4147-A177-3AD203B41FA5}">
                      <a16:colId xmlns:a16="http://schemas.microsoft.com/office/drawing/2014/main" val="2636483508"/>
                    </a:ext>
                  </a:extLst>
                </a:gridCol>
                <a:gridCol w="2605507">
                  <a:extLst>
                    <a:ext uri="{9D8B030D-6E8A-4147-A177-3AD203B41FA5}">
                      <a16:colId xmlns:a16="http://schemas.microsoft.com/office/drawing/2014/main" val="3102864730"/>
                    </a:ext>
                  </a:extLst>
                </a:gridCol>
              </a:tblGrid>
              <a:tr h="691413">
                <a:tc>
                  <a:txBody>
                    <a:bodyPr/>
                    <a:lstStyle/>
                    <a:p>
                      <a:pPr rtl="0"/>
                      <a:endParaRPr lang="en-GB" noProof="0" dirty="0"/>
                    </a:p>
                  </a:txBody>
                  <a:tcPr anchor="ctr"/>
                </a:tc>
                <a:tc>
                  <a:txBody>
                    <a:bodyPr/>
                    <a:lstStyle/>
                    <a:p>
                      <a:pPr algn="ctr" rtl="0"/>
                      <a:r>
                        <a:rPr lang="en-GB" sz="1400" noProof="0" dirty="0"/>
                        <a:t>Critical Functionality</a:t>
                      </a:r>
                    </a:p>
                  </a:txBody>
                  <a:tcPr anchor="ctr"/>
                </a:tc>
                <a:tc>
                  <a:txBody>
                    <a:bodyPr/>
                    <a:lstStyle/>
                    <a:p>
                      <a:pPr algn="ctr" rtl="0"/>
                      <a:r>
                        <a:rPr lang="en-GB" sz="1400" noProof="0" dirty="0"/>
                        <a:t>User Experience</a:t>
                      </a:r>
                    </a:p>
                  </a:txBody>
                  <a:tcPr anchor="ctr"/>
                </a:tc>
                <a:tc>
                  <a:txBody>
                    <a:bodyPr/>
                    <a:lstStyle/>
                    <a:p>
                      <a:pPr algn="ctr" rtl="0"/>
                      <a:r>
                        <a:rPr lang="en-GB" sz="1400" noProof="0" dirty="0"/>
                        <a:t>Frequency of Use</a:t>
                      </a:r>
                    </a:p>
                  </a:txBody>
                  <a:tcPr anchor="ctr"/>
                </a:tc>
                <a:tc>
                  <a:txBody>
                    <a:bodyPr/>
                    <a:lstStyle/>
                    <a:p>
                      <a:pPr algn="ctr" rtl="0"/>
                      <a:r>
                        <a:rPr lang="en-GB" sz="1400" noProof="0" dirty="0"/>
                        <a:t>Complexity and Dependencies</a:t>
                      </a:r>
                    </a:p>
                  </a:txBody>
                  <a:tcPr anchor="ctr"/>
                </a:tc>
                <a:tc>
                  <a:txBody>
                    <a:bodyPr/>
                    <a:lstStyle/>
                    <a:p>
                      <a:pPr algn="ctr" rtl="0"/>
                      <a:r>
                        <a:rPr lang="en-GB" sz="1400" noProof="0" dirty="0"/>
                        <a:t>Business Impact</a:t>
                      </a:r>
                    </a:p>
                  </a:txBody>
                  <a:tcPr anchor="ctr"/>
                </a:tc>
                <a:tc>
                  <a:txBody>
                    <a:bodyPr/>
                    <a:lstStyle/>
                    <a:p>
                      <a:pPr algn="ctr" rtl="0"/>
                      <a:r>
                        <a:rPr lang="en-GB" sz="1400" noProof="0" dirty="0"/>
                        <a:t>Total / 5</a:t>
                      </a:r>
                    </a:p>
                  </a:txBody>
                  <a:tcPr anchor="ctr"/>
                </a:tc>
                <a:extLst>
                  <a:ext uri="{0D108BD9-81ED-4DB2-BD59-A6C34878D82A}">
                    <a16:rowId xmlns:a16="http://schemas.microsoft.com/office/drawing/2014/main" val="3255748401"/>
                  </a:ext>
                </a:extLst>
              </a:tr>
              <a:tr h="691413">
                <a:tc>
                  <a:txBody>
                    <a:bodyPr/>
                    <a:lstStyle/>
                    <a:p>
                      <a:pPr rtl="0"/>
                      <a:r>
                        <a:rPr lang="en-GB" sz="1800" b="1" noProof="0" dirty="0"/>
                        <a:t>U-S-1</a:t>
                      </a:r>
                    </a:p>
                  </a:txBody>
                  <a:tcPr anchor="ctr"/>
                </a:tc>
                <a:tc>
                  <a:txBody>
                    <a:bodyPr/>
                    <a:lstStyle/>
                    <a:p>
                      <a:pPr algn="ctr" rtl="0"/>
                      <a:r>
                        <a:rPr lang="en-GB" noProof="0" dirty="0"/>
                        <a:t>10</a:t>
                      </a:r>
                    </a:p>
                  </a:txBody>
                  <a:tcPr anchor="ctr"/>
                </a:tc>
                <a:tc>
                  <a:txBody>
                    <a:bodyPr/>
                    <a:lstStyle/>
                    <a:p>
                      <a:pPr algn="ctr" rtl="0"/>
                      <a:r>
                        <a:rPr lang="en-GB" noProof="0" dirty="0"/>
                        <a:t>7</a:t>
                      </a:r>
                    </a:p>
                  </a:txBody>
                  <a:tcPr anchor="ctr"/>
                </a:tc>
                <a:tc>
                  <a:txBody>
                    <a:bodyPr/>
                    <a:lstStyle/>
                    <a:p>
                      <a:pPr algn="ctr" rtl="0"/>
                      <a:r>
                        <a:rPr lang="en-GB" noProof="0" dirty="0"/>
                        <a:t>8</a:t>
                      </a:r>
                    </a:p>
                  </a:txBody>
                  <a:tcPr anchor="ctr"/>
                </a:tc>
                <a:tc>
                  <a:txBody>
                    <a:bodyPr/>
                    <a:lstStyle/>
                    <a:p>
                      <a:pPr algn="ctr" rtl="0"/>
                      <a:r>
                        <a:rPr lang="en-GB" noProof="0" dirty="0"/>
                        <a:t>5</a:t>
                      </a:r>
                    </a:p>
                  </a:txBody>
                  <a:tcPr anchor="ctr"/>
                </a:tc>
                <a:tc>
                  <a:txBody>
                    <a:bodyPr/>
                    <a:lstStyle/>
                    <a:p>
                      <a:pPr algn="ctr" rtl="0"/>
                      <a:r>
                        <a:rPr lang="en-GB" noProof="0" dirty="0"/>
                        <a:t>8</a:t>
                      </a:r>
                    </a:p>
                  </a:txBody>
                  <a:tcPr anchor="ctr"/>
                </a:tc>
                <a:tc>
                  <a:txBody>
                    <a:bodyPr/>
                    <a:lstStyle/>
                    <a:p>
                      <a:pPr algn="ctr" rtl="0"/>
                      <a:r>
                        <a:rPr lang="en-GB" noProof="0" dirty="0"/>
                        <a:t>7.6</a:t>
                      </a:r>
                    </a:p>
                  </a:txBody>
                  <a:tcPr anchor="ctr"/>
                </a:tc>
                <a:extLst>
                  <a:ext uri="{0D108BD9-81ED-4DB2-BD59-A6C34878D82A}">
                    <a16:rowId xmlns:a16="http://schemas.microsoft.com/office/drawing/2014/main" val="2020960907"/>
                  </a:ext>
                </a:extLst>
              </a:tr>
              <a:tr h="691413">
                <a:tc>
                  <a:txBody>
                    <a:bodyPr/>
                    <a:lstStyle/>
                    <a:p>
                      <a:pPr rtl="0"/>
                      <a:r>
                        <a:rPr lang="en-GB" sz="1800" b="1" noProof="0" dirty="0"/>
                        <a:t>U-S-2</a:t>
                      </a:r>
                    </a:p>
                  </a:txBody>
                  <a:tcPr anchor="ctr"/>
                </a:tc>
                <a:tc>
                  <a:txBody>
                    <a:bodyPr/>
                    <a:lstStyle/>
                    <a:p>
                      <a:pPr algn="ctr" rtl="0"/>
                      <a:r>
                        <a:rPr lang="en-GB" noProof="0" dirty="0"/>
                        <a:t>5</a:t>
                      </a:r>
                    </a:p>
                  </a:txBody>
                  <a:tcPr anchor="ctr"/>
                </a:tc>
                <a:tc>
                  <a:txBody>
                    <a:bodyPr/>
                    <a:lstStyle/>
                    <a:p>
                      <a:pPr algn="ctr" rtl="0"/>
                      <a:r>
                        <a:rPr lang="en-GB" noProof="0" dirty="0"/>
                        <a:t>9</a:t>
                      </a:r>
                    </a:p>
                  </a:txBody>
                  <a:tcPr anchor="ctr"/>
                </a:tc>
                <a:tc>
                  <a:txBody>
                    <a:bodyPr/>
                    <a:lstStyle/>
                    <a:p>
                      <a:pPr algn="ctr" rtl="0"/>
                      <a:r>
                        <a:rPr lang="en-GB" noProof="0" dirty="0"/>
                        <a:t>10</a:t>
                      </a:r>
                    </a:p>
                  </a:txBody>
                  <a:tcPr anchor="ctr"/>
                </a:tc>
                <a:tc>
                  <a:txBody>
                    <a:bodyPr/>
                    <a:lstStyle/>
                    <a:p>
                      <a:pPr algn="ctr" rtl="0"/>
                      <a:r>
                        <a:rPr lang="en-GB" noProof="0" dirty="0"/>
                        <a:t>4</a:t>
                      </a:r>
                    </a:p>
                  </a:txBody>
                  <a:tcPr anchor="ctr"/>
                </a:tc>
                <a:tc>
                  <a:txBody>
                    <a:bodyPr/>
                    <a:lstStyle/>
                    <a:p>
                      <a:pPr algn="ctr" rtl="0"/>
                      <a:r>
                        <a:rPr lang="en-GB" noProof="0" dirty="0"/>
                        <a:t>7</a:t>
                      </a:r>
                    </a:p>
                  </a:txBody>
                  <a:tcPr anchor="ctr"/>
                </a:tc>
                <a:tc>
                  <a:txBody>
                    <a:bodyPr/>
                    <a:lstStyle/>
                    <a:p>
                      <a:pPr algn="ctr" rtl="0"/>
                      <a:r>
                        <a:rPr lang="en-GB" noProof="0" dirty="0"/>
                        <a:t>6</a:t>
                      </a:r>
                    </a:p>
                  </a:txBody>
                  <a:tcPr anchor="ctr"/>
                </a:tc>
                <a:extLst>
                  <a:ext uri="{0D108BD9-81ED-4DB2-BD59-A6C34878D82A}">
                    <a16:rowId xmlns:a16="http://schemas.microsoft.com/office/drawing/2014/main" val="91547774"/>
                  </a:ext>
                </a:extLst>
              </a:tr>
              <a:tr h="691413">
                <a:tc>
                  <a:txBody>
                    <a:bodyPr/>
                    <a:lstStyle/>
                    <a:p>
                      <a:pPr rtl="0"/>
                      <a:r>
                        <a:rPr lang="en-GB" sz="1800" b="1" noProof="0" dirty="0"/>
                        <a:t>U-S-3</a:t>
                      </a:r>
                    </a:p>
                  </a:txBody>
                  <a:tcPr anchor="ctr"/>
                </a:tc>
                <a:tc>
                  <a:txBody>
                    <a:bodyPr/>
                    <a:lstStyle/>
                    <a:p>
                      <a:pPr algn="ctr" rtl="0"/>
                      <a:r>
                        <a:rPr lang="en-GB" noProof="0" dirty="0"/>
                        <a:t>7</a:t>
                      </a:r>
                    </a:p>
                  </a:txBody>
                  <a:tcPr anchor="ctr"/>
                </a:tc>
                <a:tc>
                  <a:txBody>
                    <a:bodyPr/>
                    <a:lstStyle/>
                    <a:p>
                      <a:pPr algn="ctr" rtl="0"/>
                      <a:r>
                        <a:rPr lang="en-GB" noProof="0" dirty="0"/>
                        <a:t>5</a:t>
                      </a:r>
                    </a:p>
                  </a:txBody>
                  <a:tcPr anchor="ctr"/>
                </a:tc>
                <a:tc>
                  <a:txBody>
                    <a:bodyPr/>
                    <a:lstStyle/>
                    <a:p>
                      <a:pPr algn="ctr" rtl="0"/>
                      <a:r>
                        <a:rPr lang="en-GB" noProof="0" dirty="0"/>
                        <a:t>2</a:t>
                      </a:r>
                    </a:p>
                  </a:txBody>
                  <a:tcPr anchor="ctr"/>
                </a:tc>
                <a:tc>
                  <a:txBody>
                    <a:bodyPr/>
                    <a:lstStyle/>
                    <a:p>
                      <a:pPr algn="ctr" rtl="0"/>
                      <a:r>
                        <a:rPr lang="en-GB" noProof="0" dirty="0"/>
                        <a:t>8</a:t>
                      </a:r>
                    </a:p>
                  </a:txBody>
                  <a:tcPr anchor="ctr"/>
                </a:tc>
                <a:tc>
                  <a:txBody>
                    <a:bodyPr/>
                    <a:lstStyle/>
                    <a:p>
                      <a:pPr algn="ctr" rtl="0"/>
                      <a:r>
                        <a:rPr lang="en-GB" noProof="0" dirty="0"/>
                        <a:t>6</a:t>
                      </a:r>
                    </a:p>
                  </a:txBody>
                  <a:tcPr anchor="ctr"/>
                </a:tc>
                <a:tc>
                  <a:txBody>
                    <a:bodyPr/>
                    <a:lstStyle/>
                    <a:p>
                      <a:pPr algn="ctr" rtl="0"/>
                      <a:r>
                        <a:rPr lang="en-GB" noProof="0" dirty="0"/>
                        <a:t>5.6</a:t>
                      </a:r>
                    </a:p>
                  </a:txBody>
                  <a:tcPr anchor="ctr"/>
                </a:tc>
                <a:extLst>
                  <a:ext uri="{0D108BD9-81ED-4DB2-BD59-A6C34878D82A}">
                    <a16:rowId xmlns:a16="http://schemas.microsoft.com/office/drawing/2014/main" val="3446452785"/>
                  </a:ext>
                </a:extLst>
              </a:tr>
              <a:tr h="691413">
                <a:tc>
                  <a:txBody>
                    <a:bodyPr/>
                    <a:lstStyle/>
                    <a:p>
                      <a:pPr rtl="0"/>
                      <a:r>
                        <a:rPr lang="en-GB" sz="1800" b="1" noProof="0" dirty="0"/>
                        <a:t>U-S-4</a:t>
                      </a:r>
                    </a:p>
                  </a:txBody>
                  <a:tcPr anchor="ctr"/>
                </a:tc>
                <a:tc>
                  <a:txBody>
                    <a:bodyPr/>
                    <a:lstStyle/>
                    <a:p>
                      <a:pPr algn="ctr" rtl="0"/>
                      <a:r>
                        <a:rPr lang="en-GB" noProof="0" dirty="0"/>
                        <a:t>5</a:t>
                      </a:r>
                    </a:p>
                  </a:txBody>
                  <a:tcPr anchor="ctr"/>
                </a:tc>
                <a:tc>
                  <a:txBody>
                    <a:bodyPr/>
                    <a:lstStyle/>
                    <a:p>
                      <a:pPr algn="ctr" rtl="0"/>
                      <a:r>
                        <a:rPr lang="en-GB" noProof="0" dirty="0"/>
                        <a:t>8</a:t>
                      </a:r>
                    </a:p>
                  </a:txBody>
                  <a:tcPr anchor="ctr"/>
                </a:tc>
                <a:tc>
                  <a:txBody>
                    <a:bodyPr/>
                    <a:lstStyle/>
                    <a:p>
                      <a:pPr algn="ctr" rtl="0"/>
                      <a:r>
                        <a:rPr lang="en-GB" noProof="0" dirty="0"/>
                        <a:t>8</a:t>
                      </a:r>
                    </a:p>
                  </a:txBody>
                  <a:tcPr anchor="ctr"/>
                </a:tc>
                <a:tc>
                  <a:txBody>
                    <a:bodyPr/>
                    <a:lstStyle/>
                    <a:p>
                      <a:pPr algn="ctr" rtl="0"/>
                      <a:r>
                        <a:rPr lang="en-GB" noProof="0" dirty="0"/>
                        <a:t>3</a:t>
                      </a:r>
                    </a:p>
                  </a:txBody>
                  <a:tcPr anchor="ctr"/>
                </a:tc>
                <a:tc>
                  <a:txBody>
                    <a:bodyPr/>
                    <a:lstStyle/>
                    <a:p>
                      <a:pPr algn="ctr" rtl="0"/>
                      <a:r>
                        <a:rPr lang="en-GB" noProof="0" dirty="0"/>
                        <a:t>5</a:t>
                      </a:r>
                    </a:p>
                  </a:txBody>
                  <a:tcPr anchor="ctr"/>
                </a:tc>
                <a:tc>
                  <a:txBody>
                    <a:bodyPr/>
                    <a:lstStyle/>
                    <a:p>
                      <a:pPr algn="ctr" rtl="0"/>
                      <a:r>
                        <a:rPr lang="en-GB" noProof="0" dirty="0"/>
                        <a:t>5.8</a:t>
                      </a:r>
                    </a:p>
                  </a:txBody>
                  <a:tcPr anchor="ctr"/>
                </a:tc>
                <a:extLst>
                  <a:ext uri="{0D108BD9-81ED-4DB2-BD59-A6C34878D82A}">
                    <a16:rowId xmlns:a16="http://schemas.microsoft.com/office/drawing/2014/main" val="3302479137"/>
                  </a:ext>
                </a:extLst>
              </a:tr>
            </a:tbl>
          </a:graphicData>
        </a:graphic>
      </p:graphicFrame>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950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055226" y="2478958"/>
            <a:ext cx="6081547" cy="1604527"/>
          </a:xfrm>
        </p:spPr>
        <p:txBody>
          <a:bodyPr rtlCol="0">
            <a:normAutofit/>
          </a:bodyPr>
          <a:lstStyle/>
          <a:p>
            <a:pPr rtl="0"/>
            <a:r>
              <a:rPr lang="en-GB" sz="5400" dirty="0">
                <a:solidFill>
                  <a:srgbClr val="FFFFFF"/>
                </a:solidFill>
                <a:latin typeface="Arial Black" panose="020B0A04020102020204" pitchFamily="34" charset="0"/>
              </a:rPr>
              <a:t>Tool Selection</a:t>
            </a:r>
          </a:p>
        </p:txBody>
      </p:sp>
    </p:spTree>
    <p:extLst>
      <p:ext uri="{BB962C8B-B14F-4D97-AF65-F5344CB8AC3E}">
        <p14:creationId xmlns:p14="http://schemas.microsoft.com/office/powerpoint/2010/main" val="21436369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090B-58DE-C14F-95F5-F9BB3EDA02D3}"/>
              </a:ext>
            </a:extLst>
          </p:cNvPr>
          <p:cNvSpPr>
            <a:spLocks noGrp="1"/>
          </p:cNvSpPr>
          <p:nvPr>
            <p:ph type="title"/>
          </p:nvPr>
        </p:nvSpPr>
        <p:spPr>
          <a:xfrm>
            <a:off x="839788" y="457200"/>
            <a:ext cx="3932237" cy="530225"/>
          </a:xfrm>
        </p:spPr>
        <p:txBody>
          <a:bodyPr>
            <a:normAutofit fontScale="90000"/>
          </a:bodyPr>
          <a:lstStyle/>
          <a:p>
            <a:r>
              <a:rPr lang="en-EG" dirty="0"/>
              <a:t>Why Choose Cucumber </a:t>
            </a:r>
          </a:p>
        </p:txBody>
      </p:sp>
      <p:sp>
        <p:nvSpPr>
          <p:cNvPr id="4" name="Text Placeholder 3">
            <a:extLst>
              <a:ext uri="{FF2B5EF4-FFF2-40B4-BE49-F238E27FC236}">
                <a16:creationId xmlns:a16="http://schemas.microsoft.com/office/drawing/2014/main" id="{BBB0631F-33C8-FE40-AB60-1A00805BD94E}"/>
              </a:ext>
            </a:extLst>
          </p:cNvPr>
          <p:cNvSpPr>
            <a:spLocks noGrp="1"/>
          </p:cNvSpPr>
          <p:nvPr>
            <p:ph type="body" sz="half" idx="2"/>
          </p:nvPr>
        </p:nvSpPr>
        <p:spPr>
          <a:xfrm>
            <a:off x="836611" y="1205948"/>
            <a:ext cx="8720747" cy="4581077"/>
          </a:xfrm>
        </p:spPr>
        <p:txBody>
          <a:bodyPr>
            <a:normAutofit/>
          </a:bodyPr>
          <a:lstStyle/>
          <a:p>
            <a:pPr marL="342900" indent="-342900">
              <a:buFont typeface="+mj-lt"/>
              <a:buAutoNum type="arabicPeriod"/>
            </a:pPr>
            <a:r>
              <a:rPr lang="en-US" b="1" dirty="0"/>
              <a:t>Business-Readable Tests:</a:t>
            </a:r>
          </a:p>
          <a:p>
            <a:r>
              <a:rPr lang="en-US" dirty="0"/>
              <a:t>       </a:t>
            </a:r>
            <a:r>
              <a:rPr lang="en-US" sz="1400" dirty="0"/>
              <a:t>Cucumber allows writing test scenarios in a human-readable format   using Gherkin syntax. This enables collaboration between technical and non-technical stakeholders ,promoting better understanding and alignment on requirement and test coverage. </a:t>
            </a:r>
            <a:endParaRPr lang="en-US" i="0" dirty="0">
              <a:effectLst/>
              <a:latin typeface="Söhne"/>
            </a:endParaRPr>
          </a:p>
          <a:p>
            <a:r>
              <a:rPr lang="en-EG" b="1" dirty="0"/>
              <a:t>2. Behavior-Driven Development Approach:</a:t>
            </a:r>
          </a:p>
          <a:p>
            <a:r>
              <a:rPr lang="en-EG" dirty="0"/>
              <a:t>       </a:t>
            </a:r>
            <a:r>
              <a:rPr lang="en-EG" sz="1400" dirty="0"/>
              <a:t>Cucumber promotes BDD practices by focusing on behavior and business outcomes rather than technical implementation details. This ecourages a shift-left approach to testing, fostering early collaboration and reducing miscommunication between development and QA teams.</a:t>
            </a:r>
          </a:p>
          <a:p>
            <a:r>
              <a:rPr lang="en-EG" b="1" dirty="0"/>
              <a:t>3. Reusability and Maintainability:</a:t>
            </a:r>
          </a:p>
          <a:p>
            <a:r>
              <a:rPr lang="en-EG" sz="1400" dirty="0"/>
              <a:t>       Cucumber support reusable step definitions, allowing test scenarios to be modular and maintainable. This enhances test scalability and reduces duplication across test suites, optimizing test maintenance efforts.</a:t>
            </a:r>
          </a:p>
          <a:p>
            <a:r>
              <a:rPr lang="en-EG" b="1" dirty="0"/>
              <a:t>4. Test Automation and Documentation in One:</a:t>
            </a:r>
          </a:p>
          <a:p>
            <a:r>
              <a:rPr lang="en-EG" sz="1400" dirty="0"/>
              <a:t>      With Cucumber, automated tests serve as living documentation, reflecting the intended behavior of the application. This minimize the gap between test cases and actual system behavior, ensuring accurate and up-to-date test coverage.</a:t>
            </a:r>
          </a:p>
        </p:txBody>
      </p:sp>
      <p:sp>
        <p:nvSpPr>
          <p:cNvPr id="5" name="Slide Number Placeholder 4">
            <a:extLst>
              <a:ext uri="{FF2B5EF4-FFF2-40B4-BE49-F238E27FC236}">
                <a16:creationId xmlns:a16="http://schemas.microsoft.com/office/drawing/2014/main" id="{F51CF11D-6353-104E-8B4E-48F158D657C7}"/>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12</a:t>
            </a:fld>
            <a:endParaRPr lang="en-GB" noProof="0">
              <a:solidFill>
                <a:prstClr val="black">
                  <a:tint val="75000"/>
                </a:prstClr>
              </a:solidFill>
            </a:endParaRPr>
          </a:p>
        </p:txBody>
      </p:sp>
    </p:spTree>
    <p:extLst>
      <p:ext uri="{BB962C8B-B14F-4D97-AF65-F5344CB8AC3E}">
        <p14:creationId xmlns:p14="http://schemas.microsoft.com/office/powerpoint/2010/main" val="197871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090B-58DE-C14F-95F5-F9BB3EDA02D3}"/>
              </a:ext>
            </a:extLst>
          </p:cNvPr>
          <p:cNvSpPr>
            <a:spLocks noGrp="1"/>
          </p:cNvSpPr>
          <p:nvPr>
            <p:ph type="title"/>
          </p:nvPr>
        </p:nvSpPr>
        <p:spPr>
          <a:xfrm>
            <a:off x="836611" y="371510"/>
            <a:ext cx="7389811" cy="530225"/>
          </a:xfrm>
        </p:spPr>
        <p:txBody>
          <a:bodyPr>
            <a:normAutofit fontScale="90000"/>
          </a:bodyPr>
          <a:lstStyle/>
          <a:p>
            <a:r>
              <a:rPr lang="en-EG" dirty="0"/>
              <a:t>Benefits of Using Cucumber for Website Testing</a:t>
            </a:r>
          </a:p>
        </p:txBody>
      </p:sp>
      <p:sp>
        <p:nvSpPr>
          <p:cNvPr id="4" name="Text Placeholder 3">
            <a:extLst>
              <a:ext uri="{FF2B5EF4-FFF2-40B4-BE49-F238E27FC236}">
                <a16:creationId xmlns:a16="http://schemas.microsoft.com/office/drawing/2014/main" id="{BBB0631F-33C8-FE40-AB60-1A00805BD94E}"/>
              </a:ext>
            </a:extLst>
          </p:cNvPr>
          <p:cNvSpPr>
            <a:spLocks noGrp="1"/>
          </p:cNvSpPr>
          <p:nvPr>
            <p:ph type="body" sz="half" idx="2"/>
          </p:nvPr>
        </p:nvSpPr>
        <p:spPr>
          <a:xfrm>
            <a:off x="836611" y="1205948"/>
            <a:ext cx="8720747" cy="4581077"/>
          </a:xfrm>
        </p:spPr>
        <p:txBody>
          <a:bodyPr>
            <a:normAutofit/>
          </a:bodyPr>
          <a:lstStyle/>
          <a:p>
            <a:pPr marL="342900" indent="-342900">
              <a:buFont typeface="+mj-lt"/>
              <a:buAutoNum type="arabicPeriod"/>
            </a:pPr>
            <a:r>
              <a:rPr lang="en-US" b="1" dirty="0"/>
              <a:t>Cross-</a:t>
            </a:r>
            <a:r>
              <a:rPr lang="en-US" b="1" dirty="0" err="1"/>
              <a:t>Funtcion</a:t>
            </a:r>
            <a:r>
              <a:rPr lang="en-US" b="1" dirty="0"/>
              <a:t> Collaboration::</a:t>
            </a:r>
          </a:p>
          <a:p>
            <a:r>
              <a:rPr lang="en-US" dirty="0"/>
              <a:t>       </a:t>
            </a:r>
            <a:r>
              <a:rPr lang="en-US" sz="1400" dirty="0"/>
              <a:t>Cucumber fosters collaboration between business analysts, developers, testers, and stakeholders through shared understanding of feature behavior. This alignment reduces misunderstandings and accelerates feedback loops.</a:t>
            </a:r>
            <a:endParaRPr lang="en-US" i="0" dirty="0">
              <a:effectLst/>
              <a:latin typeface="Söhne"/>
            </a:endParaRPr>
          </a:p>
          <a:p>
            <a:r>
              <a:rPr lang="en-EG" b="1" dirty="0"/>
              <a:t>2. Enhanced Test Coverage and Clarity:</a:t>
            </a:r>
          </a:p>
          <a:p>
            <a:r>
              <a:rPr lang="en-EG" dirty="0"/>
              <a:t>       </a:t>
            </a:r>
            <a:r>
              <a:rPr lang="en-EG" sz="1400" dirty="0"/>
              <a:t>By defining clear, structued test scenearios in Gherkin syntax, Cucumber favilitates comperhensive test coverage and clarity of business requirements. This clarity leads to more effective test planning and execution.</a:t>
            </a:r>
          </a:p>
          <a:p>
            <a:r>
              <a:rPr lang="en-EG" b="1" dirty="0"/>
              <a:t>3. Improved Test Traceability and reporting:</a:t>
            </a:r>
          </a:p>
          <a:p>
            <a:r>
              <a:rPr lang="en-EG" sz="1400" dirty="0"/>
              <a:t>       Cucumber provides builkt-in reporting capabilities and integrations with CI/CD piplines, enabling test execution visibility and traceability. Detailed test reports and metrics empower teams to make data-driven decisions for quality improvement.</a:t>
            </a:r>
          </a:p>
          <a:p>
            <a:r>
              <a:rPr lang="en-EG" b="1" dirty="0"/>
              <a:t>4. Continuous Integration and Delivery (CI/CD) Support:</a:t>
            </a:r>
          </a:p>
          <a:p>
            <a:r>
              <a:rPr lang="en-EG" sz="1400" dirty="0"/>
              <a:t>       Cucumber seamlessly integrates with CI/CD tools to automate test execution and enable continuous testing practices. This accelerates feedback cycles and support agile </a:t>
            </a:r>
            <a:r>
              <a:rPr lang="en-EG" sz="1400"/>
              <a:t>development workflow.</a:t>
            </a:r>
            <a:endParaRPr lang="en-EG" sz="1400" dirty="0"/>
          </a:p>
        </p:txBody>
      </p:sp>
      <p:sp>
        <p:nvSpPr>
          <p:cNvPr id="5" name="Slide Number Placeholder 4">
            <a:extLst>
              <a:ext uri="{FF2B5EF4-FFF2-40B4-BE49-F238E27FC236}">
                <a16:creationId xmlns:a16="http://schemas.microsoft.com/office/drawing/2014/main" id="{F51CF11D-6353-104E-8B4E-48F158D657C7}"/>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13</a:t>
            </a:fld>
            <a:endParaRPr lang="en-GB" noProof="0">
              <a:solidFill>
                <a:prstClr val="black">
                  <a:tint val="75000"/>
                </a:prstClr>
              </a:solidFill>
            </a:endParaRPr>
          </a:p>
        </p:txBody>
      </p:sp>
    </p:spTree>
    <p:extLst>
      <p:ext uri="{BB962C8B-B14F-4D97-AF65-F5344CB8AC3E}">
        <p14:creationId xmlns:p14="http://schemas.microsoft.com/office/powerpoint/2010/main" val="5321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1669774"/>
            <a:ext cx="5559552" cy="2663687"/>
          </a:xfrm>
        </p:spPr>
        <p:txBody>
          <a:bodyPr rtlCol="0"/>
          <a:lstStyle/>
          <a:p>
            <a:pPr rtl="0"/>
            <a:r>
              <a:rPr lang="en-GB" dirty="0">
                <a:solidFill>
                  <a:srgbClr val="FFFFFF"/>
                </a:solidFill>
                <a:latin typeface="Arial Black" panose="020B0A04020102020204" pitchFamily="34" charset="0"/>
              </a:rPr>
              <a:t> Return on Investment</a:t>
            </a:r>
            <a:endParaRPr lang="en-GB" dirty="0">
              <a:latin typeface="Arial Black" panose="020B0A04020102020204" pitchFamily="34" charset="0"/>
            </a:endParaRPr>
          </a:p>
        </p:txBody>
      </p:sp>
    </p:spTree>
    <p:extLst>
      <p:ext uri="{BB962C8B-B14F-4D97-AF65-F5344CB8AC3E}">
        <p14:creationId xmlns:p14="http://schemas.microsoft.com/office/powerpoint/2010/main" val="889699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090B-58DE-C14F-95F5-F9BB3EDA02D3}"/>
              </a:ext>
            </a:extLst>
          </p:cNvPr>
          <p:cNvSpPr>
            <a:spLocks noGrp="1"/>
          </p:cNvSpPr>
          <p:nvPr>
            <p:ph type="title"/>
          </p:nvPr>
        </p:nvSpPr>
        <p:spPr>
          <a:xfrm>
            <a:off x="839788" y="457200"/>
            <a:ext cx="3932237" cy="530225"/>
          </a:xfrm>
        </p:spPr>
        <p:txBody>
          <a:bodyPr>
            <a:normAutofit fontScale="90000"/>
          </a:bodyPr>
          <a:lstStyle/>
          <a:p>
            <a:r>
              <a:rPr lang="en-EG" dirty="0"/>
              <a:t>ROI </a:t>
            </a:r>
          </a:p>
        </p:txBody>
      </p:sp>
      <p:sp>
        <p:nvSpPr>
          <p:cNvPr id="4" name="Text Placeholder 3">
            <a:extLst>
              <a:ext uri="{FF2B5EF4-FFF2-40B4-BE49-F238E27FC236}">
                <a16:creationId xmlns:a16="http://schemas.microsoft.com/office/drawing/2014/main" id="{BBB0631F-33C8-FE40-AB60-1A00805BD94E}"/>
              </a:ext>
            </a:extLst>
          </p:cNvPr>
          <p:cNvSpPr>
            <a:spLocks noGrp="1"/>
          </p:cNvSpPr>
          <p:nvPr>
            <p:ph type="body" sz="half" idx="2"/>
          </p:nvPr>
        </p:nvSpPr>
        <p:spPr>
          <a:xfrm>
            <a:off x="836612" y="1205948"/>
            <a:ext cx="6955666" cy="4663040"/>
          </a:xfrm>
        </p:spPr>
        <p:txBody>
          <a:bodyPr>
            <a:normAutofit lnSpcReduction="10000"/>
          </a:bodyPr>
          <a:lstStyle/>
          <a:p>
            <a:pPr marL="342900" indent="-342900">
              <a:buFont typeface="+mj-lt"/>
              <a:buAutoNum type="arabicPeriod"/>
            </a:pPr>
            <a:r>
              <a:rPr lang="en-EG" sz="1800" b="1" dirty="0">
                <a:latin typeface="Calibri" panose="020F0502020204030204" pitchFamily="34" charset="0"/>
                <a:cs typeface="Calibri" panose="020F0502020204030204" pitchFamily="34" charset="0"/>
              </a:rPr>
              <a:t>Time Saving:</a:t>
            </a:r>
          </a:p>
          <a:p>
            <a:r>
              <a:rPr lang="en-EG"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Reduced testing cycle times and faster feedback loops.</a:t>
            </a:r>
          </a:p>
          <a:p>
            <a:r>
              <a:rPr lang="en-EG"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Reallocation of manual testing efforts towards higher-value tasks.</a:t>
            </a:r>
          </a:p>
          <a:p>
            <a:r>
              <a:rPr lang="en-EG" sz="1800" b="1" dirty="0">
                <a:latin typeface="Calibri" panose="020F0502020204030204" pitchFamily="34" charset="0"/>
                <a:cs typeface="Calibri" panose="020F0502020204030204" pitchFamily="34" charset="0"/>
              </a:rPr>
              <a:t>2. </a:t>
            </a:r>
            <a:r>
              <a:rPr lang="en-US" sz="1800" b="1" i="0" dirty="0">
                <a:effectLst/>
                <a:latin typeface="Calibri" panose="020F0502020204030204" pitchFamily="34" charset="0"/>
                <a:cs typeface="Calibri" panose="020F0502020204030204" pitchFamily="34" charset="0"/>
              </a:rPr>
              <a:t>Quality Improvements:</a:t>
            </a:r>
          </a:p>
          <a:p>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Enhanced test coverage and reliability of test results.</a:t>
            </a:r>
          </a:p>
          <a:p>
            <a:pPr algn="l">
              <a:buFont typeface="+mj-lt"/>
              <a:buAutoNum type="arabicPeriod"/>
            </a:pPr>
            <a:r>
              <a:rPr lang="en-US" b="0" i="0" dirty="0">
                <a:solidFill>
                  <a:srgbClr val="ECECEC"/>
                </a:solidFill>
                <a:effectLst/>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Reduction in defect escape rates and production issues.</a:t>
            </a:r>
          </a:p>
          <a:p>
            <a:r>
              <a:rPr lang="en-US" sz="1800" b="1" dirty="0">
                <a:latin typeface="Calibri" panose="020F0502020204030204" pitchFamily="34" charset="0"/>
                <a:cs typeface="Calibri" panose="020F0502020204030204" pitchFamily="34" charset="0"/>
              </a:rPr>
              <a:t>3. </a:t>
            </a:r>
            <a:r>
              <a:rPr lang="en-US" sz="1800" b="1" i="0" dirty="0">
                <a:effectLst/>
                <a:latin typeface="Calibri" panose="020F0502020204030204" pitchFamily="34" charset="0"/>
                <a:cs typeface="Calibri" panose="020F0502020204030204" pitchFamily="34" charset="0"/>
              </a:rPr>
              <a:t>Scalability and Reusability:</a:t>
            </a:r>
          </a:p>
          <a:p>
            <a:pPr algn="l"/>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Ability to execute tests across multiple configurations and platforms.</a:t>
            </a:r>
          </a:p>
          <a:p>
            <a:pPr algn="l"/>
            <a:r>
              <a:rPr lang="en-US" b="0" i="0" dirty="0">
                <a:effectLst/>
                <a:latin typeface="Calibri" panose="020F0502020204030204" pitchFamily="34" charset="0"/>
                <a:cs typeface="Calibri" panose="020F0502020204030204" pitchFamily="34" charset="0"/>
              </a:rPr>
              <a:t>      Leveraging reusable test components and libraries.</a:t>
            </a:r>
          </a:p>
          <a:p>
            <a:r>
              <a:rPr lang="en-US" sz="1800" b="1" dirty="0">
                <a:latin typeface="Calibri" panose="020F0502020204030204" pitchFamily="34" charset="0"/>
                <a:cs typeface="Calibri" panose="020F0502020204030204" pitchFamily="34" charset="0"/>
              </a:rPr>
              <a:t>4. </a:t>
            </a:r>
            <a:r>
              <a:rPr lang="en-US" sz="1800" b="1" i="0" dirty="0">
                <a:effectLst/>
                <a:latin typeface="Calibri" panose="020F0502020204030204" pitchFamily="34" charset="0"/>
                <a:cs typeface="Calibri" panose="020F0502020204030204" pitchFamily="34" charset="0"/>
              </a:rPr>
              <a:t>Cost Savings:</a:t>
            </a:r>
          </a:p>
          <a:p>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Reduction in regression testing efforts and associated labor costs.</a:t>
            </a:r>
          </a:p>
          <a:p>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Quantifiable savings in manual testing efforts over time.</a:t>
            </a:r>
          </a:p>
          <a:p>
            <a:br>
              <a:rPr lang="en-US" dirty="0"/>
            </a:br>
            <a:endParaRPr lang="en-US" i="0" dirty="0">
              <a:effectLst/>
              <a:latin typeface="Söhne"/>
            </a:endParaRPr>
          </a:p>
          <a:p>
            <a:endParaRPr lang="en-EG" dirty="0"/>
          </a:p>
        </p:txBody>
      </p:sp>
      <p:sp>
        <p:nvSpPr>
          <p:cNvPr id="5" name="Slide Number Placeholder 4">
            <a:extLst>
              <a:ext uri="{FF2B5EF4-FFF2-40B4-BE49-F238E27FC236}">
                <a16:creationId xmlns:a16="http://schemas.microsoft.com/office/drawing/2014/main" id="{F51CF11D-6353-104E-8B4E-48F158D657C7}"/>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15</a:t>
            </a:fld>
            <a:endParaRPr lang="en-GB" noProof="0">
              <a:solidFill>
                <a:prstClr val="black">
                  <a:tint val="75000"/>
                </a:prstClr>
              </a:solidFill>
            </a:endParaRPr>
          </a:p>
        </p:txBody>
      </p:sp>
    </p:spTree>
    <p:extLst>
      <p:ext uri="{BB962C8B-B14F-4D97-AF65-F5344CB8AC3E}">
        <p14:creationId xmlns:p14="http://schemas.microsoft.com/office/powerpoint/2010/main" val="105723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1000" fill="hold"/>
                                        <p:tgtEl>
                                          <p:spTgt spid="4">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4">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p:cTn id="24" dur="1000" fill="hold"/>
                                        <p:tgtEl>
                                          <p:spTgt spid="4">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4">
                                            <p:txEl>
                                              <p:pRg st="3" end="3"/>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p:cTn id="29" dur="1000" fill="hold"/>
                                        <p:tgtEl>
                                          <p:spTgt spid="4">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4">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4">
                                            <p:txEl>
                                              <p:pRg st="4" end="4"/>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1000" fill="hold"/>
                                        <p:tgtEl>
                                          <p:spTgt spid="4">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4">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p:cTn id="41" dur="1000" fill="hold"/>
                                        <p:tgtEl>
                                          <p:spTgt spid="4">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4">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4">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p:cTn id="46" dur="1000" fill="hold"/>
                                        <p:tgtEl>
                                          <p:spTgt spid="4">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4">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4">
                                            <p:txEl>
                                              <p:pRg st="7" end="7"/>
                                            </p:txEl>
                                          </p:spTgt>
                                        </p:tgtEl>
                                      </p:cBhvr>
                                    </p:animEffect>
                                  </p:childTnLst>
                                </p:cTn>
                              </p:par>
                              <p:par>
                                <p:cTn id="49" presetID="55"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p:cTn id="51" dur="1000" fill="hold"/>
                                        <p:tgtEl>
                                          <p:spTgt spid="4">
                                            <p:txEl>
                                              <p:pRg st="8" end="8"/>
                                            </p:txEl>
                                          </p:spTgt>
                                        </p:tgtEl>
                                        <p:attrNameLst>
                                          <p:attrName>ppt_w</p:attrName>
                                        </p:attrNameLst>
                                      </p:cBhvr>
                                      <p:tavLst>
                                        <p:tav tm="0">
                                          <p:val>
                                            <p:strVal val="#ppt_w*0.70"/>
                                          </p:val>
                                        </p:tav>
                                        <p:tav tm="100000">
                                          <p:val>
                                            <p:strVal val="#ppt_w"/>
                                          </p:val>
                                        </p:tav>
                                      </p:tavLst>
                                    </p:anim>
                                    <p:anim calcmode="lin" valueType="num">
                                      <p:cBhvr>
                                        <p:cTn id="52" dur="1000" fill="hold"/>
                                        <p:tgtEl>
                                          <p:spTgt spid="4">
                                            <p:txEl>
                                              <p:pRg st="8" end="8"/>
                                            </p:txEl>
                                          </p:spTgt>
                                        </p:tgtEl>
                                        <p:attrNameLst>
                                          <p:attrName>ppt_h</p:attrName>
                                        </p:attrNameLst>
                                      </p:cBhvr>
                                      <p:tavLst>
                                        <p:tav tm="0">
                                          <p:val>
                                            <p:strVal val="#ppt_h"/>
                                          </p:val>
                                        </p:tav>
                                        <p:tav tm="100000">
                                          <p:val>
                                            <p:strVal val="#ppt_h"/>
                                          </p:val>
                                        </p:tav>
                                      </p:tavLst>
                                    </p:anim>
                                    <p:animEffect transition="in" filter="fade">
                                      <p:cBhvr>
                                        <p:cTn id="53" dur="10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nodeType="clickEffect">
                                  <p:stCondLst>
                                    <p:cond delay="0"/>
                                  </p:stCondLst>
                                  <p:childTnLst>
                                    <p:set>
                                      <p:cBhvr>
                                        <p:cTn id="57" dur="1" fill="hold">
                                          <p:stCondLst>
                                            <p:cond delay="0"/>
                                          </p:stCondLst>
                                        </p:cTn>
                                        <p:tgtEl>
                                          <p:spTgt spid="4">
                                            <p:txEl>
                                              <p:pRg st="9" end="9"/>
                                            </p:txEl>
                                          </p:spTgt>
                                        </p:tgtEl>
                                        <p:attrNameLst>
                                          <p:attrName>style.visibility</p:attrName>
                                        </p:attrNameLst>
                                      </p:cBhvr>
                                      <p:to>
                                        <p:strVal val="visible"/>
                                      </p:to>
                                    </p:set>
                                    <p:anim calcmode="lin" valueType="num">
                                      <p:cBhvr>
                                        <p:cTn id="58" dur="1000" fill="hold"/>
                                        <p:tgtEl>
                                          <p:spTgt spid="4">
                                            <p:txEl>
                                              <p:pRg st="9" end="9"/>
                                            </p:txEl>
                                          </p:spTgt>
                                        </p:tgtEl>
                                        <p:attrNameLst>
                                          <p:attrName>ppt_w</p:attrName>
                                        </p:attrNameLst>
                                      </p:cBhvr>
                                      <p:tavLst>
                                        <p:tav tm="0">
                                          <p:val>
                                            <p:strVal val="#ppt_w*0.70"/>
                                          </p:val>
                                        </p:tav>
                                        <p:tav tm="100000">
                                          <p:val>
                                            <p:strVal val="#ppt_w"/>
                                          </p:val>
                                        </p:tav>
                                      </p:tavLst>
                                    </p:anim>
                                    <p:anim calcmode="lin" valueType="num">
                                      <p:cBhvr>
                                        <p:cTn id="59" dur="1000" fill="hold"/>
                                        <p:tgtEl>
                                          <p:spTgt spid="4">
                                            <p:txEl>
                                              <p:pRg st="9" end="9"/>
                                            </p:txEl>
                                          </p:spTgt>
                                        </p:tgtEl>
                                        <p:attrNameLst>
                                          <p:attrName>ppt_h</p:attrName>
                                        </p:attrNameLst>
                                      </p:cBhvr>
                                      <p:tavLst>
                                        <p:tav tm="0">
                                          <p:val>
                                            <p:strVal val="#ppt_h"/>
                                          </p:val>
                                        </p:tav>
                                        <p:tav tm="100000">
                                          <p:val>
                                            <p:strVal val="#ppt_h"/>
                                          </p:val>
                                        </p:tav>
                                      </p:tavLst>
                                    </p:anim>
                                    <p:animEffect transition="in" filter="fade">
                                      <p:cBhvr>
                                        <p:cTn id="60" dur="1000"/>
                                        <p:tgtEl>
                                          <p:spTgt spid="4">
                                            <p:txEl>
                                              <p:pRg st="9" end="9"/>
                                            </p:txEl>
                                          </p:spTgt>
                                        </p:tgtEl>
                                      </p:cBhvr>
                                    </p:animEffect>
                                  </p:childTnLst>
                                </p:cTn>
                              </p:par>
                              <p:par>
                                <p:cTn id="61" presetID="55" presetClass="entr" presetSubtype="0" fill="hold" nodeType="with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 calcmode="lin" valueType="num">
                                      <p:cBhvr>
                                        <p:cTn id="63" dur="1000" fill="hold"/>
                                        <p:tgtEl>
                                          <p:spTgt spid="4">
                                            <p:txEl>
                                              <p:pRg st="10" end="10"/>
                                            </p:txEl>
                                          </p:spTgt>
                                        </p:tgtEl>
                                        <p:attrNameLst>
                                          <p:attrName>ppt_w</p:attrName>
                                        </p:attrNameLst>
                                      </p:cBhvr>
                                      <p:tavLst>
                                        <p:tav tm="0">
                                          <p:val>
                                            <p:strVal val="#ppt_w*0.70"/>
                                          </p:val>
                                        </p:tav>
                                        <p:tav tm="100000">
                                          <p:val>
                                            <p:strVal val="#ppt_w"/>
                                          </p:val>
                                        </p:tav>
                                      </p:tavLst>
                                    </p:anim>
                                    <p:anim calcmode="lin" valueType="num">
                                      <p:cBhvr>
                                        <p:cTn id="64" dur="1000" fill="hold"/>
                                        <p:tgtEl>
                                          <p:spTgt spid="4">
                                            <p:txEl>
                                              <p:pRg st="10" end="10"/>
                                            </p:txEl>
                                          </p:spTgt>
                                        </p:tgtEl>
                                        <p:attrNameLst>
                                          <p:attrName>ppt_h</p:attrName>
                                        </p:attrNameLst>
                                      </p:cBhvr>
                                      <p:tavLst>
                                        <p:tav tm="0">
                                          <p:val>
                                            <p:strVal val="#ppt_h"/>
                                          </p:val>
                                        </p:tav>
                                        <p:tav tm="100000">
                                          <p:val>
                                            <p:strVal val="#ppt_h"/>
                                          </p:val>
                                        </p:tav>
                                      </p:tavLst>
                                    </p:anim>
                                    <p:animEffect transition="in" filter="fade">
                                      <p:cBhvr>
                                        <p:cTn id="65" dur="1000"/>
                                        <p:tgtEl>
                                          <p:spTgt spid="4">
                                            <p:txEl>
                                              <p:pRg st="10" end="10"/>
                                            </p:txEl>
                                          </p:spTgt>
                                        </p:tgtEl>
                                      </p:cBhvr>
                                    </p:animEffect>
                                  </p:childTnLst>
                                </p:cTn>
                              </p:par>
                              <p:par>
                                <p:cTn id="66" presetID="55" presetClass="entr" presetSubtype="0" fill="hold"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 calcmode="lin" valueType="num">
                                      <p:cBhvr>
                                        <p:cTn id="68" dur="1000" fill="hold"/>
                                        <p:tgtEl>
                                          <p:spTgt spid="4">
                                            <p:txEl>
                                              <p:pRg st="11" end="11"/>
                                            </p:txEl>
                                          </p:spTgt>
                                        </p:tgtEl>
                                        <p:attrNameLst>
                                          <p:attrName>ppt_w</p:attrName>
                                        </p:attrNameLst>
                                      </p:cBhvr>
                                      <p:tavLst>
                                        <p:tav tm="0">
                                          <p:val>
                                            <p:strVal val="#ppt_w*0.70"/>
                                          </p:val>
                                        </p:tav>
                                        <p:tav tm="100000">
                                          <p:val>
                                            <p:strVal val="#ppt_w"/>
                                          </p:val>
                                        </p:tav>
                                      </p:tavLst>
                                    </p:anim>
                                    <p:anim calcmode="lin" valueType="num">
                                      <p:cBhvr>
                                        <p:cTn id="69" dur="1000" fill="hold"/>
                                        <p:tgtEl>
                                          <p:spTgt spid="4">
                                            <p:txEl>
                                              <p:pRg st="11" end="11"/>
                                            </p:txEl>
                                          </p:spTgt>
                                        </p:tgtEl>
                                        <p:attrNameLst>
                                          <p:attrName>ppt_h</p:attrName>
                                        </p:attrNameLst>
                                      </p:cBhvr>
                                      <p:tavLst>
                                        <p:tav tm="0">
                                          <p:val>
                                            <p:strVal val="#ppt_h"/>
                                          </p:val>
                                        </p:tav>
                                        <p:tav tm="100000">
                                          <p:val>
                                            <p:strVal val="#ppt_h"/>
                                          </p:val>
                                        </p:tav>
                                      </p:tavLst>
                                    </p:anim>
                                    <p:animEffect transition="in" filter="fade">
                                      <p:cBhvr>
                                        <p:cTn id="70" dur="1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838200" y="365125"/>
            <a:ext cx="10515600" cy="1325563"/>
          </a:xfrm>
        </p:spPr>
        <p:txBody>
          <a:bodyPr rtlCol="0" anchor="ctr">
            <a:normAutofit/>
          </a:bodyPr>
          <a:lstStyle/>
          <a:p>
            <a:pPr rtl="0"/>
            <a:r>
              <a:rPr lang="en-GB" dirty="0"/>
              <a:t>Time </a:t>
            </a:r>
          </a:p>
        </p:txBody>
      </p:sp>
      <p:sp>
        <p:nvSpPr>
          <p:cNvPr id="21" name="Content Placeholder 2">
            <a:extLst>
              <a:ext uri="{FF2B5EF4-FFF2-40B4-BE49-F238E27FC236}">
                <a16:creationId xmlns:a16="http://schemas.microsoft.com/office/drawing/2014/main" id="{230D8CAC-6365-FB43-C103-515AFDA901A7}"/>
              </a:ext>
            </a:extLst>
          </p:cNvPr>
          <p:cNvSpPr>
            <a:spLocks noGrp="1"/>
          </p:cNvSpPr>
          <p:nvPr>
            <p:ph sz="half" idx="1"/>
          </p:nvPr>
        </p:nvSpPr>
        <p:spPr>
          <a:xfrm>
            <a:off x="437322" y="1825625"/>
            <a:ext cx="5582478" cy="4351338"/>
          </a:xfrm>
        </p:spPr>
        <p:txBody>
          <a:bodyPr/>
          <a:lstStyle/>
          <a:p>
            <a:r>
              <a:rPr lang="en-US" sz="1800" b="1" dirty="0"/>
              <a:t>Scenarios = 9</a:t>
            </a:r>
          </a:p>
          <a:p>
            <a:r>
              <a:rPr lang="en-US" sz="1800" b="1" dirty="0"/>
              <a:t>Script Development time = 32</a:t>
            </a:r>
          </a:p>
          <a:p>
            <a:r>
              <a:rPr lang="en-US" sz="1800" b="1" dirty="0"/>
              <a:t>Development time per scenario= 3.64~4</a:t>
            </a:r>
          </a:p>
          <a:p>
            <a:r>
              <a:rPr lang="en-US" sz="1800" b="1" dirty="0" err="1"/>
              <a:t>BreakEven</a:t>
            </a:r>
            <a:r>
              <a:rPr lang="en-US" sz="1800" b="1" dirty="0"/>
              <a:t> after 18 Months</a:t>
            </a:r>
          </a:p>
          <a:p>
            <a:r>
              <a:rPr lang="en-US" sz="1800" b="1" dirty="0" err="1"/>
              <a:t>Hrs</a:t>
            </a:r>
            <a:r>
              <a:rPr lang="en-US" sz="1800" b="1" dirty="0"/>
              <a:t> saved after 24 Months = 418 ~ 10+ Weeks</a:t>
            </a:r>
          </a:p>
          <a:p>
            <a:endParaRPr lang="en-US" dirty="0"/>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GB"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16</a:t>
            </a:fld>
            <a:endParaRPr kumimoji="0" lang="en-GB" b="0" i="0" u="none" strike="noStrike" kern="1200" cap="none" spc="0" normalizeH="0" baseline="0">
              <a:ln>
                <a:noFill/>
              </a:ln>
              <a:solidFill>
                <a:prstClr val="black">
                  <a:tint val="75000"/>
                </a:prstClr>
              </a:solidFill>
              <a:effectLst/>
              <a:uLnTx/>
              <a:uFillTx/>
            </a:endParaRPr>
          </a:p>
        </p:txBody>
      </p:sp>
      <p:graphicFrame>
        <p:nvGraphicFramePr>
          <p:cNvPr id="6" name="Table 5">
            <a:extLst>
              <a:ext uri="{FF2B5EF4-FFF2-40B4-BE49-F238E27FC236}">
                <a16:creationId xmlns:a16="http://schemas.microsoft.com/office/drawing/2014/main" id="{33352961-D3AC-F420-C709-9082A6A55809}"/>
              </a:ext>
            </a:extLst>
          </p:cNvPr>
          <p:cNvGraphicFramePr>
            <a:graphicFrameLocks noGrp="1"/>
          </p:cNvGraphicFramePr>
          <p:nvPr>
            <p:extLst>
              <p:ext uri="{D42A27DB-BD31-4B8C-83A1-F6EECF244321}">
                <p14:modId xmlns:p14="http://schemas.microsoft.com/office/powerpoint/2010/main" val="439839364"/>
              </p:ext>
            </p:extLst>
          </p:nvPr>
        </p:nvGraphicFramePr>
        <p:xfrm>
          <a:off x="6096001" y="892427"/>
          <a:ext cx="5181599" cy="5446650"/>
        </p:xfrm>
        <a:graphic>
          <a:graphicData uri="http://schemas.openxmlformats.org/drawingml/2006/table">
            <a:tbl>
              <a:tblPr firstRow="1" bandRow="1">
                <a:tableStyleId>{1E171933-4619-4E11-9A3F-F7608DF75F80}</a:tableStyleId>
              </a:tblPr>
              <a:tblGrid>
                <a:gridCol w="574545">
                  <a:extLst>
                    <a:ext uri="{9D8B030D-6E8A-4147-A177-3AD203B41FA5}">
                      <a16:colId xmlns:a16="http://schemas.microsoft.com/office/drawing/2014/main" val="3319992763"/>
                    </a:ext>
                  </a:extLst>
                </a:gridCol>
                <a:gridCol w="1236082">
                  <a:extLst>
                    <a:ext uri="{9D8B030D-6E8A-4147-A177-3AD203B41FA5}">
                      <a16:colId xmlns:a16="http://schemas.microsoft.com/office/drawing/2014/main" val="3894213730"/>
                    </a:ext>
                  </a:extLst>
                </a:gridCol>
                <a:gridCol w="1593531">
                  <a:extLst>
                    <a:ext uri="{9D8B030D-6E8A-4147-A177-3AD203B41FA5}">
                      <a16:colId xmlns:a16="http://schemas.microsoft.com/office/drawing/2014/main" val="2128208413"/>
                    </a:ext>
                  </a:extLst>
                </a:gridCol>
                <a:gridCol w="1777441">
                  <a:extLst>
                    <a:ext uri="{9D8B030D-6E8A-4147-A177-3AD203B41FA5}">
                      <a16:colId xmlns:a16="http://schemas.microsoft.com/office/drawing/2014/main" val="885484779"/>
                    </a:ext>
                  </a:extLst>
                </a:gridCol>
              </a:tblGrid>
              <a:tr h="217866">
                <a:tc>
                  <a:txBody>
                    <a:bodyPr/>
                    <a:lstStyle/>
                    <a:p>
                      <a:pPr algn="ctr" fontAlgn="b"/>
                      <a:endParaRPr lang="en-GB" sz="10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1" u="none" strike="noStrike" dirty="0">
                          <a:solidFill>
                            <a:srgbClr val="000000"/>
                          </a:solidFill>
                          <a:effectLst/>
                          <a:latin typeface="Arial" panose="020B0604020202020204" pitchFamily="34" charset="0"/>
                          <a:cs typeface="Arial" panose="020B0604020202020204" pitchFamily="34" charset="0"/>
                        </a:rPr>
                        <a:t>Testing Time </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1" u="none" strike="noStrike" dirty="0">
                          <a:solidFill>
                            <a:srgbClr val="000000"/>
                          </a:solidFill>
                          <a:effectLst/>
                          <a:latin typeface="Arial" panose="020B0604020202020204" pitchFamily="34" charset="0"/>
                          <a:cs typeface="Arial" panose="020B0604020202020204" pitchFamily="34" charset="0"/>
                        </a:rPr>
                        <a:t>dev script</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1" u="none" strike="noStrike" dirty="0">
                          <a:solidFill>
                            <a:srgbClr val="000000"/>
                          </a:solidFill>
                          <a:effectLst/>
                          <a:latin typeface="Arial" panose="020B0604020202020204" pitchFamily="34" charset="0"/>
                          <a:cs typeface="Arial" panose="020B0604020202020204" pitchFamily="34" charset="0"/>
                        </a:rPr>
                        <a:t>Time saved</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471772292"/>
                  </a:ext>
                </a:extLst>
              </a:tr>
              <a:tr h="217866">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1</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80</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4052416577"/>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76</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-60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168450670"/>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72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-84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875955895"/>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68</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104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746765275"/>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5</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64</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410213677"/>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6</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60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4035710124"/>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7</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56</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-140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587049490"/>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8</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52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-144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4014834446"/>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9</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48</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-144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132471025"/>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44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-140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483688750"/>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11</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40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2265517588"/>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36</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032101862"/>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13</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-104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536866397"/>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28</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-94</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326717979"/>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15</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-82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747335340"/>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16</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-70</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299955585"/>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17</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16</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32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-58</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705508356"/>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18</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10</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2845875626"/>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19</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78</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026833358"/>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146</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022184460"/>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21</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214</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23591293"/>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282</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181257763"/>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23</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350</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758288860"/>
                  </a:ext>
                </a:extLst>
              </a:tr>
              <a:tr h="217866">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24</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12</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a:solidFill>
                            <a:srgbClr val="000000"/>
                          </a:solidFill>
                          <a:effectLst/>
                          <a:latin typeface="Arial" panose="020B0604020202020204" pitchFamily="34" charset="0"/>
                          <a:cs typeface="Arial" panose="020B0604020202020204" pitchFamily="34" charset="0"/>
                        </a:rPr>
                        <a:t>0</a:t>
                      </a:r>
                      <a:endParaRPr lang="en-GB" sz="1200" b="0" i="0" u="none" strike="noStrike">
                        <a:solidFill>
                          <a:srgbClr val="000000"/>
                        </a:solidFill>
                        <a:effectLst/>
                        <a:latin typeface="Arial" panose="020B0604020202020204" pitchFamily="34" charset="0"/>
                        <a:cs typeface="Arial" panose="020B0604020202020204" pitchFamily="34" charset="0"/>
                      </a:endParaRPr>
                    </a:p>
                  </a:txBody>
                  <a:tcPr marL="4164" marR="4164" marT="4164" marB="0" anchor="b"/>
                </a:tc>
                <a:tc>
                  <a:txBody>
                    <a:bodyPr/>
                    <a:lstStyle/>
                    <a:p>
                      <a:pPr algn="ctr" fontAlgn="b"/>
                      <a:r>
                        <a:rPr lang="en-GB" sz="1200" b="0" u="none" strike="noStrike" dirty="0">
                          <a:solidFill>
                            <a:srgbClr val="000000"/>
                          </a:solidFill>
                          <a:effectLst/>
                          <a:latin typeface="Arial" panose="020B0604020202020204" pitchFamily="34" charset="0"/>
                          <a:cs typeface="Arial" panose="020B0604020202020204" pitchFamily="34" charset="0"/>
                        </a:rPr>
                        <a:t>418</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4164" marR="4164" marT="4164" marB="0" anchor="b"/>
                </a:tc>
                <a:extLst>
                  <a:ext uri="{0D108BD9-81ED-4DB2-BD59-A6C34878D82A}">
                    <a16:rowId xmlns:a16="http://schemas.microsoft.com/office/drawing/2014/main" val="3436939871"/>
                  </a:ext>
                </a:extLst>
              </a:tr>
            </a:tbl>
          </a:graphicData>
        </a:graphic>
      </p:graphicFrame>
    </p:spTree>
    <p:extLst>
      <p:ext uri="{BB962C8B-B14F-4D97-AF65-F5344CB8AC3E}">
        <p14:creationId xmlns:p14="http://schemas.microsoft.com/office/powerpoint/2010/main" val="101921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71431" y="457200"/>
            <a:ext cx="4200595" cy="944217"/>
          </a:xfrm>
        </p:spPr>
        <p:txBody>
          <a:bodyPr rtlCol="0" anchor="b">
            <a:normAutofit/>
          </a:bodyPr>
          <a:lstStyle/>
          <a:p>
            <a:pPr rtl="0"/>
            <a:r>
              <a:rPr lang="en-GB" sz="4000" b="1" dirty="0">
                <a:latin typeface="Arial Black" panose="020B0A04020102020204" pitchFamily="34" charset="0"/>
              </a:rPr>
              <a:t>Cost </a:t>
            </a:r>
          </a:p>
        </p:txBody>
      </p:sp>
      <p:sp>
        <p:nvSpPr>
          <p:cNvPr id="21" name="Content Placeholder 2">
            <a:extLst>
              <a:ext uri="{FF2B5EF4-FFF2-40B4-BE49-F238E27FC236}">
                <a16:creationId xmlns:a16="http://schemas.microsoft.com/office/drawing/2014/main" id="{230D8CAC-6365-FB43-C103-515AFDA901A7}"/>
              </a:ext>
            </a:extLst>
          </p:cNvPr>
          <p:cNvSpPr>
            <a:spLocks noGrp="1"/>
          </p:cNvSpPr>
          <p:nvPr>
            <p:ph type="body" sz="half" idx="2"/>
          </p:nvPr>
        </p:nvSpPr>
        <p:spPr>
          <a:xfrm>
            <a:off x="571431" y="2037522"/>
            <a:ext cx="2397056" cy="3297272"/>
          </a:xfrm>
        </p:spPr>
        <p:txBody>
          <a:bodyPr>
            <a:normAutofit/>
          </a:bodyPr>
          <a:lstStyle/>
          <a:p>
            <a:r>
              <a:rPr lang="en-US" b="1" dirty="0"/>
              <a:t>1.  Scripting Time/</a:t>
            </a:r>
            <a:r>
              <a:rPr lang="en-US" b="1" dirty="0" err="1"/>
              <a:t>hr</a:t>
            </a:r>
            <a:endParaRPr lang="en-US" b="1"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endParaRPr lang="en-US" sz="1400" dirty="0"/>
          </a:p>
          <a:p>
            <a:r>
              <a:rPr lang="en-US" b="1" dirty="0">
                <a:latin typeface="Calibri" panose="020F0502020204030204" pitchFamily="34" charset="0"/>
                <a:cs typeface="Calibri" panose="020F0502020204030204" pitchFamily="34" charset="0"/>
              </a:rPr>
              <a:t>2.   Execution Time/min</a:t>
            </a:r>
          </a:p>
          <a:p>
            <a:endParaRPr lang="en-US" dirty="0"/>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GB"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n-GB" b="0" i="0" u="none" strike="noStrike" kern="1200" cap="none" spc="0" normalizeH="0" baseline="0">
              <a:ln>
                <a:noFill/>
              </a:ln>
              <a:solidFill>
                <a:prstClr val="black">
                  <a:tint val="75000"/>
                </a:prstClr>
              </a:solidFill>
              <a:effectLst/>
              <a:uLnTx/>
              <a:uFillTx/>
            </a:endParaRPr>
          </a:p>
        </p:txBody>
      </p:sp>
      <p:pic>
        <p:nvPicPr>
          <p:cNvPr id="5" name="Picture 4" descr="A green and black rectangular box with black text&#10;&#10;Description automatically generated">
            <a:extLst>
              <a:ext uri="{FF2B5EF4-FFF2-40B4-BE49-F238E27FC236}">
                <a16:creationId xmlns:a16="http://schemas.microsoft.com/office/drawing/2014/main" id="{63C55F2A-4539-4C41-8259-73F7B9B77EA4}"/>
              </a:ext>
            </a:extLst>
          </p:cNvPr>
          <p:cNvPicPr>
            <a:picLocks noChangeAspect="1"/>
          </p:cNvPicPr>
          <p:nvPr/>
        </p:nvPicPr>
        <p:blipFill>
          <a:blip r:embed="rId3"/>
          <a:stretch>
            <a:fillRect/>
          </a:stretch>
        </p:blipFill>
        <p:spPr>
          <a:xfrm>
            <a:off x="1297126" y="2479653"/>
            <a:ext cx="6255026" cy="1000169"/>
          </a:xfrm>
          <a:prstGeom prst="rect">
            <a:avLst/>
          </a:prstGeom>
        </p:spPr>
      </p:pic>
      <p:pic>
        <p:nvPicPr>
          <p:cNvPr id="3" name="Picture 2">
            <a:extLst>
              <a:ext uri="{FF2B5EF4-FFF2-40B4-BE49-F238E27FC236}">
                <a16:creationId xmlns:a16="http://schemas.microsoft.com/office/drawing/2014/main" id="{447FE58C-B7F2-E747-AD9E-4D80BCB2941D}"/>
              </a:ext>
            </a:extLst>
          </p:cNvPr>
          <p:cNvPicPr>
            <a:picLocks noChangeAspect="1"/>
          </p:cNvPicPr>
          <p:nvPr/>
        </p:nvPicPr>
        <p:blipFill>
          <a:blip r:embed="rId4"/>
          <a:stretch>
            <a:fillRect/>
          </a:stretch>
        </p:blipFill>
        <p:spPr>
          <a:xfrm>
            <a:off x="871261" y="4001294"/>
            <a:ext cx="9558200" cy="1333500"/>
          </a:xfrm>
          <a:prstGeom prst="rect">
            <a:avLst/>
          </a:prstGeom>
        </p:spPr>
      </p:pic>
    </p:spTree>
    <p:extLst>
      <p:ext uri="{BB962C8B-B14F-4D97-AF65-F5344CB8AC3E}">
        <p14:creationId xmlns:p14="http://schemas.microsoft.com/office/powerpoint/2010/main" val="376366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checkerboard(across)">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
                                            <p:txEl>
                                              <p:pRg st="5" end="5"/>
                                            </p:txEl>
                                          </p:spTgt>
                                        </p:tgtEl>
                                        <p:attrNameLst>
                                          <p:attrName>style.visibility</p:attrName>
                                        </p:attrNameLst>
                                      </p:cBhvr>
                                      <p:to>
                                        <p:strVal val="visible"/>
                                      </p:to>
                                    </p:set>
                                    <p:animEffect transition="in" filter="checkerboard(across)">
                                      <p:cBhvr>
                                        <p:cTn id="17" dur="500"/>
                                        <p:tgtEl>
                                          <p:spTgt spid="2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71431" y="457200"/>
            <a:ext cx="4200595" cy="944217"/>
          </a:xfrm>
        </p:spPr>
        <p:txBody>
          <a:bodyPr rtlCol="0" anchor="b">
            <a:normAutofit/>
          </a:bodyPr>
          <a:lstStyle/>
          <a:p>
            <a:pPr rtl="0"/>
            <a:r>
              <a:rPr lang="en-GB" sz="4000" b="1" dirty="0">
                <a:latin typeface="Arial Black" panose="020B0A04020102020204" pitchFamily="34" charset="0"/>
              </a:rPr>
              <a:t>Cost </a:t>
            </a:r>
          </a:p>
        </p:txBody>
      </p:sp>
      <p:sp>
        <p:nvSpPr>
          <p:cNvPr id="21" name="Content Placeholder 2">
            <a:extLst>
              <a:ext uri="{FF2B5EF4-FFF2-40B4-BE49-F238E27FC236}">
                <a16:creationId xmlns:a16="http://schemas.microsoft.com/office/drawing/2014/main" id="{230D8CAC-6365-FB43-C103-515AFDA901A7}"/>
              </a:ext>
            </a:extLst>
          </p:cNvPr>
          <p:cNvSpPr>
            <a:spLocks noGrp="1"/>
          </p:cNvSpPr>
          <p:nvPr>
            <p:ph type="body" sz="half" idx="2"/>
          </p:nvPr>
        </p:nvSpPr>
        <p:spPr>
          <a:xfrm>
            <a:off x="571431" y="2037522"/>
            <a:ext cx="2397056" cy="3297272"/>
          </a:xfrm>
        </p:spPr>
        <p:txBody>
          <a:bodyPr>
            <a:normAutofit/>
          </a:bodyPr>
          <a:lstStyle/>
          <a:p>
            <a:r>
              <a:rPr lang="en-US" b="1" dirty="0"/>
              <a:t>1.  Calculations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endParaRPr lang="en-US" sz="1400" dirty="0"/>
          </a:p>
          <a:p>
            <a:r>
              <a:rPr lang="en-US" b="1" dirty="0">
                <a:latin typeface="Calibri" panose="020F0502020204030204" pitchFamily="34" charset="0"/>
                <a:cs typeface="Calibri" panose="020F0502020204030204" pitchFamily="34" charset="0"/>
              </a:rPr>
              <a:t>2.   ROI</a:t>
            </a:r>
          </a:p>
          <a:p>
            <a:endParaRPr lang="en-US" dirty="0"/>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GB"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18</a:t>
            </a:fld>
            <a:endParaRPr kumimoji="0" lang="en-GB" b="0" i="0" u="none" strike="noStrike" kern="1200" cap="none" spc="0" normalizeH="0" baseline="0">
              <a:ln>
                <a:noFill/>
              </a:ln>
              <a:solidFill>
                <a:prstClr val="black">
                  <a:tint val="75000"/>
                </a:prstClr>
              </a:solidFill>
              <a:effectLst/>
              <a:uLnTx/>
              <a:uFillTx/>
            </a:endParaRPr>
          </a:p>
        </p:txBody>
      </p:sp>
      <p:pic>
        <p:nvPicPr>
          <p:cNvPr id="9" name="Picture 8">
            <a:extLst>
              <a:ext uri="{FF2B5EF4-FFF2-40B4-BE49-F238E27FC236}">
                <a16:creationId xmlns:a16="http://schemas.microsoft.com/office/drawing/2014/main" id="{D6938AE8-6E38-A446-9831-C949C9CC189E}"/>
              </a:ext>
            </a:extLst>
          </p:cNvPr>
          <p:cNvPicPr>
            <a:picLocks noChangeAspect="1"/>
          </p:cNvPicPr>
          <p:nvPr/>
        </p:nvPicPr>
        <p:blipFill>
          <a:blip r:embed="rId3"/>
          <a:stretch>
            <a:fillRect/>
          </a:stretch>
        </p:blipFill>
        <p:spPr>
          <a:xfrm>
            <a:off x="571431" y="2432326"/>
            <a:ext cx="11582400" cy="1092200"/>
          </a:xfrm>
          <a:prstGeom prst="rect">
            <a:avLst/>
          </a:prstGeom>
        </p:spPr>
      </p:pic>
      <p:pic>
        <p:nvPicPr>
          <p:cNvPr id="12" name="Picture 11">
            <a:extLst>
              <a:ext uri="{FF2B5EF4-FFF2-40B4-BE49-F238E27FC236}">
                <a16:creationId xmlns:a16="http://schemas.microsoft.com/office/drawing/2014/main" id="{A3E03C08-A785-E14B-B17E-A8172ED29EB8}"/>
              </a:ext>
            </a:extLst>
          </p:cNvPr>
          <p:cNvPicPr>
            <a:picLocks noChangeAspect="1"/>
          </p:cNvPicPr>
          <p:nvPr/>
        </p:nvPicPr>
        <p:blipFill>
          <a:blip r:embed="rId4"/>
          <a:stretch>
            <a:fillRect/>
          </a:stretch>
        </p:blipFill>
        <p:spPr>
          <a:xfrm>
            <a:off x="771526" y="4066053"/>
            <a:ext cx="4000500" cy="266700"/>
          </a:xfrm>
          <a:prstGeom prst="rect">
            <a:avLst/>
          </a:prstGeom>
        </p:spPr>
      </p:pic>
    </p:spTree>
    <p:extLst>
      <p:ext uri="{BB962C8B-B14F-4D97-AF65-F5344CB8AC3E}">
        <p14:creationId xmlns:p14="http://schemas.microsoft.com/office/powerpoint/2010/main" val="31383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checkerboard(across)">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
                                            <p:txEl>
                                              <p:pRg st="5" end="5"/>
                                            </p:txEl>
                                          </p:spTgt>
                                        </p:tgtEl>
                                        <p:attrNameLst>
                                          <p:attrName>style.visibility</p:attrName>
                                        </p:attrNameLst>
                                      </p:cBhvr>
                                      <p:to>
                                        <p:strVal val="visible"/>
                                      </p:to>
                                    </p:set>
                                    <p:animEffect transition="in" filter="checkerboard(across)">
                                      <p:cBhvr>
                                        <p:cTn id="17" dur="500"/>
                                        <p:tgtEl>
                                          <p:spTgt spid="2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71431" y="457200"/>
            <a:ext cx="4200595" cy="944217"/>
          </a:xfrm>
        </p:spPr>
        <p:txBody>
          <a:bodyPr rtlCol="0" anchor="b">
            <a:normAutofit/>
          </a:bodyPr>
          <a:lstStyle/>
          <a:p>
            <a:pPr rtl="0"/>
            <a:r>
              <a:rPr lang="en-GB" sz="4000" b="1" dirty="0">
                <a:latin typeface="Arial Black" panose="020B0A04020102020204" pitchFamily="34" charset="0"/>
              </a:rPr>
              <a:t>Cost </a:t>
            </a:r>
          </a:p>
        </p:txBody>
      </p:sp>
      <p:sp>
        <p:nvSpPr>
          <p:cNvPr id="21" name="Content Placeholder 2">
            <a:extLst>
              <a:ext uri="{FF2B5EF4-FFF2-40B4-BE49-F238E27FC236}">
                <a16:creationId xmlns:a16="http://schemas.microsoft.com/office/drawing/2014/main" id="{230D8CAC-6365-FB43-C103-515AFDA901A7}"/>
              </a:ext>
            </a:extLst>
          </p:cNvPr>
          <p:cNvSpPr>
            <a:spLocks noGrp="1"/>
          </p:cNvSpPr>
          <p:nvPr>
            <p:ph type="body" sz="half" idx="2"/>
          </p:nvPr>
        </p:nvSpPr>
        <p:spPr>
          <a:xfrm>
            <a:off x="571430" y="2037522"/>
            <a:ext cx="4742691" cy="3297272"/>
          </a:xfrm>
        </p:spPr>
        <p:txBody>
          <a:bodyPr>
            <a:normAutofit/>
          </a:bodyPr>
          <a:lstStyle/>
          <a:p>
            <a:r>
              <a:rPr lang="en-US" sz="1600" b="1" dirty="0"/>
              <a:t>Scenarios = 9</a:t>
            </a:r>
          </a:p>
          <a:p>
            <a:r>
              <a:rPr lang="en-US" sz="1600" b="1" dirty="0"/>
              <a:t>Script Development time = 32</a:t>
            </a:r>
          </a:p>
          <a:p>
            <a:r>
              <a:rPr lang="en-US" sz="1600" b="1" dirty="0"/>
              <a:t>Development time per scenario= 3.64~4</a:t>
            </a:r>
          </a:p>
          <a:p>
            <a:r>
              <a:rPr lang="en-US" sz="1600" b="1" dirty="0" err="1"/>
              <a:t>BreakEven</a:t>
            </a:r>
            <a:r>
              <a:rPr lang="en-US" sz="1600" b="1" dirty="0"/>
              <a:t> after 19 Months</a:t>
            </a:r>
          </a:p>
          <a:p>
            <a:r>
              <a:rPr lang="en-US" b="1" dirty="0"/>
              <a:t>Cost</a:t>
            </a:r>
            <a:r>
              <a:rPr lang="en-US" sz="1600" b="1" dirty="0"/>
              <a:t> saved after 19 Months = $307</a:t>
            </a:r>
          </a:p>
          <a:p>
            <a:pPr marL="342900" indent="-342900">
              <a:buFont typeface="+mj-lt"/>
              <a:buAutoNum type="arabicPeriod"/>
            </a:pPr>
            <a:endParaRPr lang="en-US" sz="1400" dirty="0"/>
          </a:p>
          <a:p>
            <a:pPr marL="342900" indent="-342900">
              <a:buFont typeface="+mj-lt"/>
              <a:buAutoNum type="arabicPeriod"/>
            </a:pPr>
            <a:endParaRPr lang="en-US" sz="1400" dirty="0"/>
          </a:p>
          <a:p>
            <a:endParaRPr lang="en-US" sz="1400" dirty="0"/>
          </a:p>
          <a:p>
            <a:endParaRPr lang="en-US" b="1" dirty="0">
              <a:latin typeface="Calibri" panose="020F0502020204030204" pitchFamily="34" charset="0"/>
              <a:cs typeface="Calibri" panose="020F0502020204030204" pitchFamily="34" charset="0"/>
            </a:endParaRPr>
          </a:p>
          <a:p>
            <a:endParaRPr lang="en-US" dirty="0"/>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GB"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19</a:t>
            </a:fld>
            <a:endParaRPr kumimoji="0" lang="en-GB" b="0" i="0" u="none" strike="noStrike" kern="1200" cap="none" spc="0" normalizeH="0" baseline="0">
              <a:ln>
                <a:noFill/>
              </a:ln>
              <a:solidFill>
                <a:prstClr val="black">
                  <a:tint val="75000"/>
                </a:prstClr>
              </a:solidFill>
              <a:effectLst/>
              <a:uLnTx/>
              <a:uFillTx/>
            </a:endParaRPr>
          </a:p>
        </p:txBody>
      </p:sp>
      <p:pic>
        <p:nvPicPr>
          <p:cNvPr id="3" name="Picture 2" descr="A table with numbers and a number on it&#10;&#10;Description automatically generated">
            <a:extLst>
              <a:ext uri="{FF2B5EF4-FFF2-40B4-BE49-F238E27FC236}">
                <a16:creationId xmlns:a16="http://schemas.microsoft.com/office/drawing/2014/main" id="{7C456123-6480-6643-9374-9B0568CA4952}"/>
              </a:ext>
            </a:extLst>
          </p:cNvPr>
          <p:cNvPicPr>
            <a:picLocks noChangeAspect="1"/>
          </p:cNvPicPr>
          <p:nvPr/>
        </p:nvPicPr>
        <p:blipFill>
          <a:blip r:embed="rId3"/>
          <a:stretch>
            <a:fillRect/>
          </a:stretch>
        </p:blipFill>
        <p:spPr>
          <a:xfrm>
            <a:off x="6238185" y="866758"/>
            <a:ext cx="2743200" cy="5638800"/>
          </a:xfrm>
          <a:prstGeom prst="rect">
            <a:avLst/>
          </a:prstGeom>
        </p:spPr>
      </p:pic>
    </p:spTree>
    <p:extLst>
      <p:ext uri="{BB962C8B-B14F-4D97-AF65-F5344CB8AC3E}">
        <p14:creationId xmlns:p14="http://schemas.microsoft.com/office/powerpoint/2010/main" val="169628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 calcmode="lin" valueType="num">
                                      <p:cBhvr additive="base">
                                        <p:cTn id="25"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anim calcmode="lin" valueType="num">
                                      <p:cBhvr additive="base">
                                        <p:cTn id="31"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dirty="0">
                <a:latin typeface="Arial Black" panose="020B0A04020102020204" pitchFamily="34" charset="0"/>
              </a:rPr>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rtlCol="0"/>
          <a:lstStyle/>
          <a:p>
            <a:pPr rtl="0"/>
            <a:r>
              <a:rPr lang="en-GB" sz="2800" dirty="0">
                <a:latin typeface="Arial" panose="020B0604020202020204" pitchFamily="34" charset="0"/>
                <a:cs typeface="Arial" panose="020B0604020202020204" pitchFamily="34" charset="0"/>
              </a:rPr>
              <a:t>This is a Hands-On Demonstration of the capabilities of Automation in enhancing and improving our experience specifically for our Project.</a:t>
            </a:r>
          </a:p>
          <a:p>
            <a:pPr rtl="0"/>
            <a:endParaRPr lang="en-GB" dirty="0"/>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6571" r="16571"/>
          <a:stretch/>
        </p:blipFill>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a:stretch/>
        </p:blipFill>
        <p:spPr>
          <a:xfrm>
            <a:off x="8713664" y="2746832"/>
            <a:ext cx="3096807" cy="3096807"/>
          </a:xfrm>
        </p:spPr>
      </p:pic>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rtlCol="0"/>
          <a:lstStyle/>
          <a:p>
            <a:pPr rtl="0"/>
            <a:r>
              <a:rPr lang="en-GB" b="1" dirty="0">
                <a:latin typeface="Arial Black" panose="020B0A04020102020204" pitchFamily="34" charset="0"/>
              </a:rPr>
              <a:t>Summary</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68680" y="2576052"/>
            <a:ext cx="5093208" cy="2035277"/>
          </a:xfrm>
        </p:spPr>
        <p:txBody>
          <a:bodyPr rtlCol="0">
            <a:normAutofit fontScale="92500" lnSpcReduction="10000"/>
          </a:bodyPr>
          <a:lstStyle/>
          <a:p>
            <a:pPr rtl="0"/>
            <a:r>
              <a:rPr lang="en-GB" sz="2800" dirty="0">
                <a:latin typeface="Arial" panose="020B0604020202020204" pitchFamily="34" charset="0"/>
                <a:cs typeface="Arial" panose="020B0604020202020204" pitchFamily="34" charset="0"/>
              </a:rPr>
              <a:t>Although Automation maybe costly initially, but its perks always outshines the obstacles and proves it’s an exceptional solution, to a rapidly growing business.</a:t>
            </a:r>
          </a:p>
          <a:p>
            <a:pPr rtl="0"/>
            <a:endParaRPr lang="en-GB" dirty="0"/>
          </a:p>
        </p:txBody>
      </p:sp>
      <p:pic>
        <p:nvPicPr>
          <p:cNvPr id="9" name="Picture Placeholder 8">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0978" r="10978"/>
          <a:stretch/>
        </p:blipFill>
        <p:spPr/>
      </p:pic>
      <p:pic>
        <p:nvPicPr>
          <p:cNvPr id="11" name="Picture Placeholder 10">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l="24314" r="24314"/>
          <a:stretch/>
        </p:blipFill>
        <p:spPr/>
      </p:pic>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normAutofit/>
          </a:bodyPr>
          <a:lstStyle/>
          <a:p>
            <a:pPr rtl="0"/>
            <a:r>
              <a:rPr lang="en-GB" sz="4800" dirty="0">
                <a:latin typeface="Arial Black" panose="020B0A04020102020204" pitchFamily="34" charset="0"/>
              </a:rPr>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21</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813460" y="2973963"/>
            <a:ext cx="4709160" cy="1755648"/>
          </a:xfrm>
        </p:spPr>
        <p:txBody>
          <a:bodyPr rtlCol="0">
            <a:normAutofit/>
          </a:bodyPr>
          <a:lstStyle/>
          <a:p>
            <a:pPr rtl="0"/>
            <a:r>
              <a:rPr lang="en-GB" sz="4000" b="1" dirty="0"/>
              <a:t>Any Questions?</a:t>
            </a: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b="1" dirty="0">
                <a:solidFill>
                  <a:srgbClr val="FFFFFF"/>
                </a:solidFill>
                <a:latin typeface="Arial Black" panose="020B0A04020102020204" pitchFamily="34" charset="0"/>
              </a:rPr>
              <a:t>Agenda</a:t>
            </a:r>
            <a:endParaRPr lang="en-GB"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527048"/>
            <a:ext cx="6089216" cy="3931920"/>
          </a:xfrm>
        </p:spPr>
        <p:txBody>
          <a:bodyPr rtlCol="0"/>
          <a:lstStyle/>
          <a:p>
            <a:pPr marL="457200" indent="-457200" rtl="0">
              <a:buFont typeface="Arial" panose="020B0604020202020204" pitchFamily="34" charset="0"/>
              <a:buChar char="•"/>
            </a:pPr>
            <a:r>
              <a:rPr lang="en-GB" b="1" dirty="0">
                <a:latin typeface="Berlin Sans FB Demi" panose="020E0802020502020306" pitchFamily="34" charset="0"/>
              </a:rPr>
              <a:t>Defining Automation</a:t>
            </a:r>
          </a:p>
          <a:p>
            <a:pPr marL="457200" indent="-457200" rtl="0">
              <a:buFont typeface="Arial" panose="020B0604020202020204" pitchFamily="34" charset="0"/>
              <a:buChar char="•"/>
            </a:pPr>
            <a:r>
              <a:rPr lang="en-GB" b="1" dirty="0">
                <a:latin typeface="Berlin Sans FB Demi" panose="020E0802020502020306" pitchFamily="34" charset="0"/>
              </a:rPr>
              <a:t>User Scenarios</a:t>
            </a:r>
          </a:p>
          <a:p>
            <a:pPr marL="457200" indent="-457200" rtl="0">
              <a:buFont typeface="Arial" panose="020B0604020202020204" pitchFamily="34" charset="0"/>
              <a:buChar char="•"/>
            </a:pPr>
            <a:r>
              <a:rPr lang="en-GB" b="1" dirty="0">
                <a:latin typeface="Berlin Sans FB Demi" panose="020E0802020502020306" pitchFamily="34" charset="0"/>
              </a:rPr>
              <a:t>Prioritization and Development</a:t>
            </a:r>
          </a:p>
          <a:p>
            <a:pPr marL="457200" indent="-457200" rtl="0">
              <a:buFont typeface="Arial" panose="020B0604020202020204" pitchFamily="34" charset="0"/>
              <a:buChar char="•"/>
            </a:pPr>
            <a:r>
              <a:rPr lang="en-GB" b="1" dirty="0">
                <a:latin typeface="Berlin Sans FB Demi" panose="020E0802020502020306" pitchFamily="34" charset="0"/>
              </a:rPr>
              <a:t>ROI</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553930"/>
            <a:ext cx="5559552" cy="1750140"/>
          </a:xfrm>
        </p:spPr>
        <p:txBody>
          <a:bodyPr rtlCol="0"/>
          <a:lstStyle/>
          <a:p>
            <a:pPr rtl="0"/>
            <a:r>
              <a:rPr lang="en-GB" dirty="0">
                <a:solidFill>
                  <a:srgbClr val="FFFFFF"/>
                </a:solidFill>
                <a:latin typeface="Arial Black" panose="020B0A04020102020204" pitchFamily="34" charset="0"/>
              </a:rPr>
              <a:t>Defining Automation</a:t>
            </a:r>
            <a:endParaRPr lang="en-GB" dirty="0">
              <a:latin typeface="Arial Black" panose="020B0A04020102020204" pitchFamily="34" charset="0"/>
            </a:endParaRPr>
          </a:p>
        </p:txBody>
      </p:sp>
      <p:sp>
        <p:nvSpPr>
          <p:cNvPr id="7" name="Text Placeholder 6">
            <a:extLst>
              <a:ext uri="{FF2B5EF4-FFF2-40B4-BE49-F238E27FC236}">
                <a16:creationId xmlns:a16="http://schemas.microsoft.com/office/drawing/2014/main" id="{DF3C4542-6958-EDD3-FB42-775E5E9F27C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835948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rtlCol="0"/>
          <a:lstStyle/>
          <a:p>
            <a:pPr rtl="0"/>
            <a:r>
              <a:rPr lang="en-GB" sz="5400" b="1" dirty="0"/>
              <a:t>Automation</a:t>
            </a:r>
            <a:endParaRPr lang="en-GB" b="1" dirty="0"/>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38200" y="2139696"/>
            <a:ext cx="4756355" cy="4352544"/>
          </a:xfrm>
        </p:spPr>
        <p:txBody>
          <a:bodyPr rtlCol="0"/>
          <a:lstStyle/>
          <a:p>
            <a:pPr rtl="0"/>
            <a:r>
              <a:rPr lang="en-GB" sz="2400" dirty="0">
                <a:latin typeface="Arial" panose="020B0604020202020204" pitchFamily="34" charset="0"/>
                <a:cs typeface="Arial" panose="020B0604020202020204" pitchFamily="34" charset="0"/>
              </a:rPr>
              <a:t>For </a:t>
            </a:r>
            <a:r>
              <a:rPr lang="en-GB" sz="2400" dirty="0" err="1">
                <a:latin typeface="Arial" panose="020B0604020202020204" pitchFamily="34" charset="0"/>
                <a:cs typeface="Arial" panose="020B0604020202020204" pitchFamily="34" charset="0"/>
              </a:rPr>
              <a:t>NopCommerce</a:t>
            </a:r>
            <a:r>
              <a:rPr lang="en-GB" dirty="0">
                <a:latin typeface="Arial" panose="020B0604020202020204" pitchFamily="34" charset="0"/>
                <a:cs typeface="Arial" panose="020B0604020202020204" pitchFamily="34" charset="0"/>
              </a:rPr>
              <a:t>, Automation means the </a:t>
            </a:r>
            <a:r>
              <a:rPr lang="en-GB" b="1" dirty="0">
                <a:solidFill>
                  <a:schemeClr val="accent2">
                    <a:lumMod val="50000"/>
                  </a:schemeClr>
                </a:solidFill>
                <a:latin typeface="Arial" panose="020B0604020202020204" pitchFamily="34" charset="0"/>
                <a:cs typeface="Arial" panose="020B0604020202020204" pitchFamily="34" charset="0"/>
              </a:rPr>
              <a:t>execution of test cases i</a:t>
            </a:r>
            <a:r>
              <a:rPr lang="en-GB" sz="2400" b="1" dirty="0">
                <a:solidFill>
                  <a:schemeClr val="accent2">
                    <a:lumMod val="50000"/>
                  </a:schemeClr>
                </a:solidFill>
                <a:latin typeface="Arial" panose="020B0604020202020204" pitchFamily="34" charset="0"/>
                <a:cs typeface="Arial" panose="020B0604020202020204" pitchFamily="34" charset="0"/>
              </a:rPr>
              <a:t>n form of scripts</a:t>
            </a:r>
            <a:r>
              <a:rPr lang="en-GB" sz="2400" dirty="0">
                <a:solidFill>
                  <a:schemeClr val="accent2">
                    <a:lumMod val="50000"/>
                  </a:schemeClr>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written by Testers. These scripts are developed, executed, and monitored to increase efficiency and reduce time consumption of Manual Test Execution, thus allowing for other aspects of the project to get more attention</a:t>
            </a:r>
            <a:endParaRPr lang="en-GB" sz="2400" dirty="0">
              <a:latin typeface="Arial" panose="020B0604020202020204" pitchFamily="34" charset="0"/>
              <a:cs typeface="Arial" panose="020B0604020202020204" pitchFamily="34" charset="0"/>
            </a:endParaRPr>
          </a:p>
          <a:p>
            <a:pPr rtl="0"/>
            <a:endParaRPr lang="en-GB" dirty="0"/>
          </a:p>
        </p:txBody>
      </p:sp>
      <p:pic>
        <p:nvPicPr>
          <p:cNvPr id="9" name="Picture Placeholder 8">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0978" r="10978"/>
          <a:stretch/>
        </p:blipFill>
        <p:spPr/>
      </p:pic>
      <p:pic>
        <p:nvPicPr>
          <p:cNvPr id="11" name="Picture Placeholder 10">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l="24314" r="24314"/>
          <a:stretch/>
        </p:blipFill>
        <p:spPr/>
      </p:pic>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78597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latin typeface="Arial Black" panose="020B0A04020102020204" pitchFamily="34" charset="0"/>
              </a:rPr>
              <a:t>What to Expect?</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rtlCol="0"/>
          <a:lstStyle/>
          <a:p>
            <a:pPr rtl="0"/>
            <a:r>
              <a:rPr lang="en-GB" dirty="0"/>
              <a:t>Benefits</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599768" y="2674373"/>
            <a:ext cx="5397807" cy="3515289"/>
          </a:xfrm>
        </p:spPr>
        <p:txBody>
          <a:bodyPr rtlCol="0">
            <a:normAutofit/>
          </a:bodyPr>
          <a:lstStyle/>
          <a:p>
            <a:pPr rtl="0"/>
            <a:r>
              <a:rPr lang="en-GB" sz="2000" dirty="0">
                <a:latin typeface="Arial" panose="020B0604020202020204" pitchFamily="34" charset="0"/>
                <a:cs typeface="Arial" panose="020B0604020202020204" pitchFamily="34" charset="0"/>
              </a:rPr>
              <a:t>Increases test execution speed and coverage. </a:t>
            </a:r>
          </a:p>
          <a:p>
            <a:pPr rtl="0"/>
            <a:r>
              <a:rPr lang="en-GB" sz="2000" dirty="0">
                <a:latin typeface="Arial" panose="020B0604020202020204" pitchFamily="34" charset="0"/>
                <a:cs typeface="Arial" panose="020B0604020202020204" pitchFamily="34" charset="0"/>
              </a:rPr>
              <a:t>Reusability of scripts on other applications with similar functionality. </a:t>
            </a:r>
          </a:p>
          <a:p>
            <a:pPr rtl="0"/>
            <a:r>
              <a:rPr lang="en-GB" sz="2000" dirty="0">
                <a:latin typeface="Arial" panose="020B0604020202020204" pitchFamily="34" charset="0"/>
                <a:cs typeface="Arial" panose="020B0604020202020204" pitchFamily="34" charset="0"/>
              </a:rPr>
              <a:t>Reporting and Sharing Test Progress Status easier than ever</a:t>
            </a:r>
          </a:p>
          <a:p>
            <a:pPr marL="0" indent="0" algn="ctr" rtl="0">
              <a:buNone/>
            </a:pPr>
            <a:endParaRPr lang="en-GB" sz="2000" dirty="0"/>
          </a:p>
          <a:p>
            <a:pPr marL="0" indent="0" algn="ctr" rtl="0">
              <a:buNone/>
            </a:pPr>
            <a:r>
              <a:rPr lang="en-GB" sz="2000" b="1" dirty="0">
                <a:solidFill>
                  <a:schemeClr val="accent6"/>
                </a:solidFill>
              </a:rPr>
              <a:t>Saving Time, Effort &amp; Cost</a:t>
            </a:r>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rtlCol="0"/>
          <a:lstStyle/>
          <a:p>
            <a:pPr rtl="0"/>
            <a:r>
              <a:rPr lang="en-GB" dirty="0"/>
              <a:t>Responsibilities</a:t>
            </a:r>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6172200" y="2674373"/>
            <a:ext cx="5183188" cy="2212259"/>
          </a:xfrm>
        </p:spPr>
        <p:txBody>
          <a:bodyPr rtlCol="0"/>
          <a:lstStyle/>
          <a:p>
            <a:pPr rtl="0"/>
            <a:r>
              <a:rPr lang="en-GB" sz="2000" dirty="0">
                <a:latin typeface="Arial" panose="020B0604020202020204" pitchFamily="34" charset="0"/>
                <a:cs typeface="Arial" panose="020B0604020202020204" pitchFamily="34" charset="0"/>
              </a:rPr>
              <a:t>Initial time added to the Project Timeline for script development</a:t>
            </a:r>
          </a:p>
          <a:p>
            <a:pPr rtl="0"/>
            <a:r>
              <a:rPr lang="en-GB" sz="2000" dirty="0">
                <a:latin typeface="Arial" panose="020B0604020202020204" pitchFamily="34" charset="0"/>
                <a:cs typeface="Arial" panose="020B0604020202020204" pitchFamily="34" charset="0"/>
              </a:rPr>
              <a:t>Proficiency is needed so it won’t be a walk in the park</a:t>
            </a:r>
          </a:p>
          <a:p>
            <a:pPr rtl="0"/>
            <a:endParaRPr lang="en-GB" sz="2400" dirty="0"/>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47684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519517"/>
            <a:ext cx="5559552" cy="1818966"/>
          </a:xfrm>
        </p:spPr>
        <p:txBody>
          <a:bodyPr rtlCol="0">
            <a:normAutofit/>
          </a:bodyPr>
          <a:lstStyle/>
          <a:p>
            <a:pPr rtl="0"/>
            <a:r>
              <a:rPr lang="en-GB" dirty="0">
                <a:solidFill>
                  <a:srgbClr val="FFFFFF"/>
                </a:solidFill>
                <a:latin typeface="Arial Black" panose="020B0A04020102020204" pitchFamily="34" charset="0"/>
              </a:rPr>
              <a:t>User Scenarios</a:t>
            </a:r>
          </a:p>
        </p:txBody>
      </p:sp>
      <p:sp>
        <p:nvSpPr>
          <p:cNvPr id="5" name="Text Placeholder 4">
            <a:extLst>
              <a:ext uri="{FF2B5EF4-FFF2-40B4-BE49-F238E27FC236}">
                <a16:creationId xmlns:a16="http://schemas.microsoft.com/office/drawing/2014/main" id="{F49C83C0-6D84-0272-670A-4478244E9FD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94057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rtlCol="0"/>
          <a:lstStyle/>
          <a:p>
            <a:pPr rtl="0"/>
            <a:r>
              <a:rPr lang="en-GB" b="1" dirty="0">
                <a:latin typeface="Arial Black" panose="020B0A04020102020204" pitchFamily="34" charset="0"/>
              </a:rPr>
              <a:t>RoadMap</a:t>
            </a:r>
          </a:p>
        </p:txBody>
      </p:sp>
      <p:sp>
        <p:nvSpPr>
          <p:cNvPr id="5" name="Free-form: Shape 4">
            <a:extLst>
              <a:ext uri="{FF2B5EF4-FFF2-40B4-BE49-F238E27FC236}">
                <a16:creationId xmlns:a16="http://schemas.microsoft.com/office/drawing/2014/main" id="{0EBE71BD-FEF7-B28F-A3DE-D240F576659E}"/>
              </a:ext>
            </a:extLst>
          </p:cNvPr>
          <p:cNvSpPr/>
          <p:nvPr/>
        </p:nvSpPr>
        <p:spPr>
          <a:xfrm>
            <a:off x="1000180"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1">
              <a:lumMod val="20000"/>
              <a:lumOff val="80000"/>
              <a:alpha val="90000"/>
            </a:schemeClr>
          </a:solidFill>
          <a:ln>
            <a:noFill/>
          </a:ln>
        </p:spPr>
        <p:style>
          <a:lnRef idx="2">
            <a:scrgbClr r="0" g="0" b="0"/>
          </a:lnRef>
          <a:fillRef idx="1">
            <a:scrgbClr r="0" g="0" b="0"/>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i="0" u="none" kern="1200" noProof="0" dirty="0"/>
              <a:t>Identify Key Functions</a:t>
            </a:r>
            <a:endParaRPr lang="en-GB" sz="2000" b="1" kern="1200" noProof="0" dirty="0"/>
          </a:p>
        </p:txBody>
      </p:sp>
      <p:sp>
        <p:nvSpPr>
          <p:cNvPr id="6" name="Free-form: Shape 5">
            <a:extLst>
              <a:ext uri="{FF2B5EF4-FFF2-40B4-BE49-F238E27FC236}">
                <a16:creationId xmlns:a16="http://schemas.microsoft.com/office/drawing/2014/main" id="{5BAD650F-AFCF-C96D-6318-21A71F563D40}"/>
              </a:ext>
            </a:extLst>
          </p:cNvPr>
          <p:cNvSpPr/>
          <p:nvPr/>
        </p:nvSpPr>
        <p:spPr>
          <a:xfrm>
            <a:off x="1547345"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dirty="0"/>
              <a:t>1</a:t>
            </a:r>
          </a:p>
        </p:txBody>
      </p:sp>
      <p:sp>
        <p:nvSpPr>
          <p:cNvPr id="8" name="Rectangle 7">
            <a:extLst>
              <a:ext uri="{FF2B5EF4-FFF2-40B4-BE49-F238E27FC236}">
                <a16:creationId xmlns:a16="http://schemas.microsoft.com/office/drawing/2014/main" id="{4357B339-7002-507B-A56D-A65ED53C8CE6}"/>
              </a:ext>
            </a:extLst>
          </p:cNvPr>
          <p:cNvSpPr/>
          <p:nvPr/>
        </p:nvSpPr>
        <p:spPr>
          <a:xfrm>
            <a:off x="1000180" y="4740527"/>
            <a:ext cx="1886775" cy="72"/>
          </a:xfrm>
          <a:prstGeom prst="rect">
            <a:avLst/>
          </a:prstGeom>
          <a:ln>
            <a:solidFill>
              <a:schemeClr val="accent1"/>
            </a:solid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GB"/>
          </a:p>
        </p:txBody>
      </p:sp>
      <p:sp>
        <p:nvSpPr>
          <p:cNvPr id="10" name="Free-form: Shape 9">
            <a:extLst>
              <a:ext uri="{FF2B5EF4-FFF2-40B4-BE49-F238E27FC236}">
                <a16:creationId xmlns:a16="http://schemas.microsoft.com/office/drawing/2014/main" id="{7928F69E-B7F6-FBF3-1131-559EF8847E1E}"/>
              </a:ext>
            </a:extLst>
          </p:cNvPr>
          <p:cNvSpPr/>
          <p:nvPr/>
        </p:nvSpPr>
        <p:spPr>
          <a:xfrm>
            <a:off x="3075634"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2">
              <a:lumMod val="20000"/>
              <a:lumOff val="80000"/>
              <a:alpha val="90000"/>
            </a:schemeClr>
          </a:solidFill>
          <a:ln>
            <a:noFill/>
          </a:ln>
        </p:spPr>
        <p:style>
          <a:lnRef idx="2">
            <a:scrgbClr r="0" g="0" b="0"/>
          </a:lnRef>
          <a:fillRef idx="1">
            <a:scrgbClr r="0" g="0" b="0"/>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b="1" kern="1200" noProof="0" dirty="0"/>
              <a:t>Track Frequent Workflows done on website</a:t>
            </a:r>
          </a:p>
        </p:txBody>
      </p:sp>
      <p:sp>
        <p:nvSpPr>
          <p:cNvPr id="11" name="Free-form: Shape 10">
            <a:extLst>
              <a:ext uri="{FF2B5EF4-FFF2-40B4-BE49-F238E27FC236}">
                <a16:creationId xmlns:a16="http://schemas.microsoft.com/office/drawing/2014/main" id="{9FB4BF62-9DF3-F5EB-ED65-CBEC114A886D}"/>
              </a:ext>
            </a:extLst>
          </p:cNvPr>
          <p:cNvSpPr/>
          <p:nvPr/>
        </p:nvSpPr>
        <p:spPr>
          <a:xfrm>
            <a:off x="3622799"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2"/>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2</a:t>
            </a:r>
            <a:endParaRPr lang="en-GB" sz="3800" kern="1200" noProof="0" dirty="0"/>
          </a:p>
        </p:txBody>
      </p:sp>
      <p:sp>
        <p:nvSpPr>
          <p:cNvPr id="12" name="Rectangle 11">
            <a:extLst>
              <a:ext uri="{FF2B5EF4-FFF2-40B4-BE49-F238E27FC236}">
                <a16:creationId xmlns:a16="http://schemas.microsoft.com/office/drawing/2014/main" id="{D069F3C7-9E60-14C3-9F5A-0ACD2330D133}"/>
              </a:ext>
            </a:extLst>
          </p:cNvPr>
          <p:cNvSpPr/>
          <p:nvPr/>
        </p:nvSpPr>
        <p:spPr>
          <a:xfrm>
            <a:off x="3075634" y="4740527"/>
            <a:ext cx="1886775" cy="72"/>
          </a:xfrm>
          <a:prstGeom prst="rect">
            <a:avLst/>
          </a:prstGeom>
          <a:ln>
            <a:solidFill>
              <a:schemeClr val="accent2"/>
            </a:solid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GB"/>
          </a:p>
        </p:txBody>
      </p:sp>
      <p:sp>
        <p:nvSpPr>
          <p:cNvPr id="14" name="Free-form: Shape 13">
            <a:extLst>
              <a:ext uri="{FF2B5EF4-FFF2-40B4-BE49-F238E27FC236}">
                <a16:creationId xmlns:a16="http://schemas.microsoft.com/office/drawing/2014/main" id="{5A2ED038-8495-8857-C403-CECD2EB4D03C}"/>
              </a:ext>
            </a:extLst>
          </p:cNvPr>
          <p:cNvSpPr/>
          <p:nvPr/>
        </p:nvSpPr>
        <p:spPr>
          <a:xfrm>
            <a:off x="5151088"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4">
              <a:lumMod val="20000"/>
              <a:lumOff val="80000"/>
              <a:alpha val="90000"/>
            </a:schemeClr>
          </a:solidFill>
          <a:ln>
            <a:noFill/>
          </a:ln>
        </p:spPr>
        <p:style>
          <a:lnRef idx="2">
            <a:scrgbClr r="0" g="0" b="0"/>
          </a:lnRef>
          <a:fillRef idx="1">
            <a:scrgbClr r="0" g="0" b="0"/>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i="0" u="none" kern="1200" noProof="0" dirty="0"/>
              <a:t>Create Feature</a:t>
            </a:r>
            <a:endParaRPr lang="en-GB" sz="2000" b="1" kern="1200" noProof="0" dirty="0"/>
          </a:p>
        </p:txBody>
      </p:sp>
      <p:sp>
        <p:nvSpPr>
          <p:cNvPr id="16" name="Free-form: Shape 15">
            <a:extLst>
              <a:ext uri="{FF2B5EF4-FFF2-40B4-BE49-F238E27FC236}">
                <a16:creationId xmlns:a16="http://schemas.microsoft.com/office/drawing/2014/main" id="{DBB835C2-0983-1224-5190-0FD980AF14EF}"/>
              </a:ext>
            </a:extLst>
          </p:cNvPr>
          <p:cNvSpPr/>
          <p:nvPr/>
        </p:nvSpPr>
        <p:spPr>
          <a:xfrm>
            <a:off x="5698253"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4"/>
          </a:solid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3</a:t>
            </a:r>
            <a:endParaRPr lang="en-GB" sz="3800" kern="1200" noProof="0" dirty="0"/>
          </a:p>
        </p:txBody>
      </p:sp>
      <p:sp>
        <p:nvSpPr>
          <p:cNvPr id="17" name="Rectangle 16">
            <a:extLst>
              <a:ext uri="{FF2B5EF4-FFF2-40B4-BE49-F238E27FC236}">
                <a16:creationId xmlns:a16="http://schemas.microsoft.com/office/drawing/2014/main" id="{F287D250-074A-AF2C-4399-4EEB8F1D6DAD}"/>
              </a:ext>
            </a:extLst>
          </p:cNvPr>
          <p:cNvSpPr/>
          <p:nvPr/>
        </p:nvSpPr>
        <p:spPr>
          <a:xfrm>
            <a:off x="5151088" y="4740527"/>
            <a:ext cx="1886775" cy="72"/>
          </a:xfrm>
          <a:prstGeom prst="rect">
            <a:avLst/>
          </a:prstGeom>
          <a:solidFill>
            <a:schemeClr val="accent4"/>
          </a:solidFill>
          <a:ln>
            <a:solidFill>
              <a:schemeClr val="accent4"/>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GB"/>
          </a:p>
        </p:txBody>
      </p:sp>
      <p:sp>
        <p:nvSpPr>
          <p:cNvPr id="18" name="Free-form: Shape 17">
            <a:extLst>
              <a:ext uri="{FF2B5EF4-FFF2-40B4-BE49-F238E27FC236}">
                <a16:creationId xmlns:a16="http://schemas.microsoft.com/office/drawing/2014/main" id="{A1DDD606-798C-CF9E-E13A-5FB13D902CFC}"/>
              </a:ext>
            </a:extLst>
          </p:cNvPr>
          <p:cNvSpPr/>
          <p:nvPr/>
        </p:nvSpPr>
        <p:spPr>
          <a:xfrm>
            <a:off x="7226541"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5">
              <a:lumMod val="20000"/>
              <a:lumOff val="80000"/>
              <a:alpha val="90000"/>
            </a:schemeClr>
          </a:solidFill>
          <a:ln>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kern="1200" noProof="0" dirty="0"/>
              <a:t>Prioritize Features</a:t>
            </a:r>
          </a:p>
        </p:txBody>
      </p:sp>
      <p:sp>
        <p:nvSpPr>
          <p:cNvPr id="19" name="Free-form: Shape 18">
            <a:extLst>
              <a:ext uri="{FF2B5EF4-FFF2-40B4-BE49-F238E27FC236}">
                <a16:creationId xmlns:a16="http://schemas.microsoft.com/office/drawing/2014/main" id="{87B40133-AE4A-B44F-4253-4E6F081BF44A}"/>
              </a:ext>
            </a:extLst>
          </p:cNvPr>
          <p:cNvSpPr/>
          <p:nvPr/>
        </p:nvSpPr>
        <p:spPr>
          <a:xfrm>
            <a:off x="7773706"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5"/>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4</a:t>
            </a:r>
            <a:endParaRPr lang="en-GB" sz="3800" kern="1200" noProof="0" dirty="0"/>
          </a:p>
        </p:txBody>
      </p:sp>
      <p:sp>
        <p:nvSpPr>
          <p:cNvPr id="20" name="Rectangle 19">
            <a:extLst>
              <a:ext uri="{FF2B5EF4-FFF2-40B4-BE49-F238E27FC236}">
                <a16:creationId xmlns:a16="http://schemas.microsoft.com/office/drawing/2014/main" id="{B323F150-C7B9-93C7-D32A-7D956F463952}"/>
              </a:ext>
            </a:extLst>
          </p:cNvPr>
          <p:cNvSpPr/>
          <p:nvPr/>
        </p:nvSpPr>
        <p:spPr>
          <a:xfrm>
            <a:off x="7226541" y="4740527"/>
            <a:ext cx="1886775" cy="72"/>
          </a:xfrm>
          <a:prstGeom prst="rect">
            <a:avLst/>
          </a:prstGeom>
          <a:ln>
            <a:solidFill>
              <a:schemeClr val="accent5"/>
            </a:solid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GB"/>
          </a:p>
        </p:txBody>
      </p:sp>
      <p:sp>
        <p:nvSpPr>
          <p:cNvPr id="21" name="Free-form: Shape 20">
            <a:extLst>
              <a:ext uri="{FF2B5EF4-FFF2-40B4-BE49-F238E27FC236}">
                <a16:creationId xmlns:a16="http://schemas.microsoft.com/office/drawing/2014/main" id="{A277FCC2-DCBF-8DA0-368E-C60AAB472972}"/>
              </a:ext>
            </a:extLst>
          </p:cNvPr>
          <p:cNvSpPr/>
          <p:nvPr/>
        </p:nvSpPr>
        <p:spPr>
          <a:xfrm>
            <a:off x="9301995"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6">
              <a:lumMod val="20000"/>
              <a:lumOff val="80000"/>
              <a:alpha val="90000"/>
            </a:schemeClr>
          </a:solidFill>
          <a:ln>
            <a:noFill/>
          </a:ln>
        </p:spPr>
        <p:style>
          <a:lnRef idx="2">
            <a:scrgbClr r="0" g="0" b="0"/>
          </a:lnRef>
          <a:fillRef idx="1">
            <a:scrgbClr r="0" g="0" b="0"/>
          </a:fillRef>
          <a:effectRef idx="0">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i="0" u="none" kern="1200" noProof="0" dirty="0"/>
              <a:t>Develop Test  Scenarios</a:t>
            </a:r>
            <a:endParaRPr lang="en-GB" sz="2000" b="1" kern="1200" noProof="0" dirty="0"/>
          </a:p>
        </p:txBody>
      </p:sp>
      <p:sp>
        <p:nvSpPr>
          <p:cNvPr id="22" name="Free-form: Shape 21">
            <a:extLst>
              <a:ext uri="{FF2B5EF4-FFF2-40B4-BE49-F238E27FC236}">
                <a16:creationId xmlns:a16="http://schemas.microsoft.com/office/drawing/2014/main" id="{BB1E151F-F2E2-52B8-819F-6B2170407F2C}"/>
              </a:ext>
            </a:extLst>
          </p:cNvPr>
          <p:cNvSpPr/>
          <p:nvPr/>
        </p:nvSpPr>
        <p:spPr>
          <a:xfrm>
            <a:off x="9849160"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5</a:t>
            </a:r>
            <a:endParaRPr lang="en-GB" sz="3800" kern="1200" noProof="0" dirty="0"/>
          </a:p>
        </p:txBody>
      </p:sp>
      <p:sp>
        <p:nvSpPr>
          <p:cNvPr id="23" name="Rectangle 22">
            <a:extLst>
              <a:ext uri="{FF2B5EF4-FFF2-40B4-BE49-F238E27FC236}">
                <a16:creationId xmlns:a16="http://schemas.microsoft.com/office/drawing/2014/main" id="{6A6C69FD-F2A9-8057-7B76-95420FE578F7}"/>
              </a:ext>
            </a:extLst>
          </p:cNvPr>
          <p:cNvSpPr/>
          <p:nvPr/>
        </p:nvSpPr>
        <p:spPr>
          <a:xfrm>
            <a:off x="9301995" y="4740527"/>
            <a:ext cx="1886775" cy="72"/>
          </a:xfrm>
          <a:prstGeom prst="rect">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endParaRPr lang="en-GB"/>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1251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P spid="18"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055226" y="2478958"/>
            <a:ext cx="6081547" cy="1900084"/>
          </a:xfrm>
        </p:spPr>
        <p:txBody>
          <a:bodyPr rtlCol="0">
            <a:normAutofit/>
          </a:bodyPr>
          <a:lstStyle/>
          <a:p>
            <a:pPr rtl="0"/>
            <a:r>
              <a:rPr lang="en-GB" sz="5400" dirty="0">
                <a:solidFill>
                  <a:srgbClr val="FFFFFF"/>
                </a:solidFill>
                <a:latin typeface="Arial Black" panose="020B0A04020102020204" pitchFamily="34" charset="0"/>
              </a:rPr>
              <a:t>Prioritization &amp; Development</a:t>
            </a:r>
          </a:p>
        </p:txBody>
      </p:sp>
      <p:sp>
        <p:nvSpPr>
          <p:cNvPr id="5" name="Text Placeholder 4">
            <a:extLst>
              <a:ext uri="{FF2B5EF4-FFF2-40B4-BE49-F238E27FC236}">
                <a16:creationId xmlns:a16="http://schemas.microsoft.com/office/drawing/2014/main" id="{8A8375E6-63CE-225B-F39A-54BB8133876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56969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{CF57C42D-171F-400A-A921-568A3A4EBD22}tf78504181_win32</Template>
  <TotalTime>377</TotalTime>
  <Words>924</Words>
  <Application>Microsoft Macintosh PowerPoint</Application>
  <PresentationFormat>Widescreen</PresentationFormat>
  <Paragraphs>269</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Avenir Next LT Pro</vt:lpstr>
      <vt:lpstr>Berlin Sans FB Demi</vt:lpstr>
      <vt:lpstr>Calibri</vt:lpstr>
      <vt:lpstr>Söhne</vt:lpstr>
      <vt:lpstr>Tw Cen MT</vt:lpstr>
      <vt:lpstr>ShapesVTI</vt:lpstr>
      <vt:lpstr>NopCommerce Automation</vt:lpstr>
      <vt:lpstr>Introduction</vt:lpstr>
      <vt:lpstr>Agenda</vt:lpstr>
      <vt:lpstr>Defining Automation</vt:lpstr>
      <vt:lpstr>Automation</vt:lpstr>
      <vt:lpstr>What to Expect?</vt:lpstr>
      <vt:lpstr>User Scenarios</vt:lpstr>
      <vt:lpstr>RoadMap</vt:lpstr>
      <vt:lpstr>Prioritization &amp; Development</vt:lpstr>
      <vt:lpstr>Prioritization</vt:lpstr>
      <vt:lpstr>Tool Selection</vt:lpstr>
      <vt:lpstr>Why Choose Cucumber </vt:lpstr>
      <vt:lpstr>Benefits of Using Cucumber for Website Testing</vt:lpstr>
      <vt:lpstr> Return on Investment</vt:lpstr>
      <vt:lpstr>ROI </vt:lpstr>
      <vt:lpstr>Time </vt:lpstr>
      <vt:lpstr>Cost </vt:lpstr>
      <vt:lpstr>Cost </vt:lpstr>
      <vt:lpstr>Cost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NopCommerce Automation</dc:title>
  <dc:creator>Hady Mahmoud Hassan Mahmoud Aly Badr 16p8216</dc:creator>
  <cp:lastModifiedBy>Mohamed Hussein Mohamed Abdalla 16p8212</cp:lastModifiedBy>
  <cp:revision>4</cp:revision>
  <dcterms:created xsi:type="dcterms:W3CDTF">2024-05-11T11:31:05Z</dcterms:created>
  <dcterms:modified xsi:type="dcterms:W3CDTF">2024-05-14T21:21:56Z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