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53" d="100"/>
          <a:sy n="53" d="100"/>
        </p:scale>
        <p:origin x="-164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FE9C95-11DF-4AE0-A306-BD8929605A8F}" type="datetimeFigureOut">
              <a:rPr lang="ar-EG" smtClean="0"/>
              <a:t>02/02/1444</a:t>
            </a:fld>
            <a:endParaRPr lang="ar-E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A6F215-CB37-49C9-B79A-DB3D457E41CE}" type="slidenum">
              <a:rPr lang="ar-EG" smtClean="0"/>
              <a:t>‹#›</a:t>
            </a:fld>
            <a:endParaRPr lang="ar-E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999040" cy="28803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dirty="0">
                <a:solidFill>
                  <a:srgbClr val="FFFF00"/>
                </a:solidFill>
              </a:rPr>
            </a:br>
            <a:br>
              <a:rPr lang="en-US" sz="7200" dirty="0">
                <a:solidFill>
                  <a:srgbClr val="FFFF00"/>
                </a:solidFill>
              </a:rPr>
            </a:br>
            <a:br>
              <a:rPr lang="en-US" sz="7200" dirty="0">
                <a:solidFill>
                  <a:srgbClr val="FFFF00"/>
                </a:solidFill>
              </a:rPr>
            </a:br>
            <a:br>
              <a:rPr lang="en-US" sz="7200" dirty="0">
                <a:solidFill>
                  <a:srgbClr val="FFFF00"/>
                </a:solidFill>
              </a:rPr>
            </a:br>
            <a:br>
              <a:rPr lang="en-US" sz="7200" dirty="0">
                <a:solidFill>
                  <a:srgbClr val="FFFF00"/>
                </a:solidFill>
              </a:rPr>
            </a:br>
            <a:r>
              <a:rPr lang="ar-EG" sz="7200" dirty="0">
                <a:solidFill>
                  <a:srgbClr val="FFFF00"/>
                </a:solidFill>
              </a:rPr>
              <a:t>شركة شمال الدلتا لتوزيع الكهرباء</a:t>
            </a:r>
            <a:br>
              <a:rPr lang="ar-EG" sz="7200" dirty="0">
                <a:solidFill>
                  <a:srgbClr val="FFFF00"/>
                </a:solidFill>
              </a:rPr>
            </a:br>
            <a:r>
              <a:rPr lang="ar-EG" sz="6000" dirty="0">
                <a:solidFill>
                  <a:srgbClr val="FFFF00"/>
                </a:solidFill>
              </a:rPr>
              <a:t>نظام خدمة العملاء الموحد</a:t>
            </a:r>
            <a:br>
              <a:rPr lang="ar-EG" sz="7200" dirty="0">
                <a:solidFill>
                  <a:srgbClr val="FFFF00"/>
                </a:solidFill>
              </a:rPr>
            </a:br>
            <a:endParaRPr lang="ar-EG" sz="72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854696" cy="1568616"/>
          </a:xfrm>
        </p:spPr>
        <p:txBody>
          <a:bodyPr/>
          <a:lstStyle/>
          <a:p>
            <a:pPr algn="ctr"/>
            <a:r>
              <a:rPr lang="ar-EG" dirty="0"/>
              <a:t>تصميم وتنفيذ المهندسة  / هاله حسن</a:t>
            </a:r>
          </a:p>
        </p:txBody>
      </p:sp>
    </p:spTree>
    <p:extLst>
      <p:ext uri="{BB962C8B-B14F-4D97-AF65-F5344CB8AC3E}">
        <p14:creationId xmlns:p14="http://schemas.microsoft.com/office/powerpoint/2010/main" val="12691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CRM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dirty="0"/>
              <a:t>CRM: Customer Relationship Management is a web-based application developed by ASP and Microsoft SQL server database.</a:t>
            </a:r>
          </a:p>
          <a:p>
            <a:pPr algn="l">
              <a:lnSpc>
                <a:spcPct val="200000"/>
              </a:lnSpc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3535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47248" cy="60616"/>
          </a:xfrm>
        </p:spPr>
        <p:txBody>
          <a:bodyPr>
            <a:normAutofit fontScale="90000"/>
          </a:bodyPr>
          <a:lstStyle/>
          <a:p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19256" cy="5415880"/>
          </a:xfrm>
        </p:spPr>
        <p:txBody>
          <a:bodyPr/>
          <a:lstStyle/>
          <a:p>
            <a:r>
              <a:rPr lang="ar-EG" dirty="0"/>
              <a:t>نظام خدمة العملاء مطبق بجميع هندسات الشركة حيث يقوم بإدرة جميع طلبات العميل التى تشمل :- </a:t>
            </a:r>
          </a:p>
          <a:p>
            <a:endParaRPr lang="en-US" dirty="0"/>
          </a:p>
          <a:p>
            <a:pPr lvl="0"/>
            <a:r>
              <a:rPr lang="ar-EG" u="sng" dirty="0"/>
              <a:t>خدمة تقديم طلب توصيل تيار كهربى لاول مرة</a:t>
            </a:r>
            <a:r>
              <a:rPr lang="ar-EG" dirty="0"/>
              <a:t> ( طلبات موافقة حى / طلبات التوصيل العشوائى )</a:t>
            </a:r>
          </a:p>
          <a:p>
            <a:pPr lvl="0"/>
            <a:endParaRPr lang="en-US" dirty="0"/>
          </a:p>
          <a:p>
            <a:pPr lvl="0"/>
            <a:r>
              <a:rPr lang="ar-EG" u="sng" dirty="0"/>
              <a:t>خدمات المشتركين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2120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5400" u="sng" dirty="0"/>
              <a:t>خدمات المشتركين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ar-EG" sz="2800" dirty="0"/>
              <a:t>تشمل :-</a:t>
            </a:r>
            <a:endParaRPr lang="en-US" sz="2800" dirty="0"/>
          </a:p>
          <a:p>
            <a:pPr lvl="1"/>
            <a:r>
              <a:rPr lang="ar-EG" dirty="0"/>
              <a:t>طلب رفع عداد (للنقل – الهدم – تصفية نهائية – تصفية – تنازل - استبدال) </a:t>
            </a:r>
            <a:endParaRPr lang="en-US" dirty="0"/>
          </a:p>
          <a:p>
            <a:pPr lvl="1"/>
            <a:r>
              <a:rPr lang="ar-EG" dirty="0"/>
              <a:t>طلب رفع عداد للفحص</a:t>
            </a:r>
            <a:endParaRPr lang="en-US" dirty="0"/>
          </a:p>
          <a:p>
            <a:pPr lvl="1"/>
            <a:r>
              <a:rPr lang="ar-EG" dirty="0"/>
              <a:t>تركيب عداد بدل عداد</a:t>
            </a:r>
            <a:endParaRPr lang="en-US" dirty="0"/>
          </a:p>
          <a:p>
            <a:pPr lvl="1"/>
            <a:r>
              <a:rPr lang="ar-EG" dirty="0"/>
              <a:t>نقل</a:t>
            </a:r>
            <a:r>
              <a:rPr lang="en-US" dirty="0"/>
              <a:t> / </a:t>
            </a:r>
            <a:r>
              <a:rPr lang="ar-EG" dirty="0"/>
              <a:t>تلفيات عامود</a:t>
            </a:r>
            <a:endParaRPr lang="en-US" dirty="0"/>
          </a:p>
          <a:p>
            <a:pPr lvl="1"/>
            <a:r>
              <a:rPr lang="ar-EG" dirty="0"/>
              <a:t>تعديل توصيلة</a:t>
            </a:r>
            <a:endParaRPr lang="en-US" dirty="0"/>
          </a:p>
          <a:p>
            <a:pPr lvl="1"/>
            <a:r>
              <a:rPr lang="ar-EG" dirty="0"/>
              <a:t>شهـادة بيـانات</a:t>
            </a:r>
            <a:endParaRPr lang="en-US" dirty="0"/>
          </a:p>
          <a:p>
            <a:pPr lvl="1"/>
            <a:r>
              <a:rPr lang="ar-EG" dirty="0"/>
              <a:t>تغيير نوع النشاط</a:t>
            </a:r>
            <a:endParaRPr lang="en-US" dirty="0"/>
          </a:p>
          <a:p>
            <a:pPr lvl="1"/>
            <a:r>
              <a:rPr lang="ar-EG" dirty="0"/>
              <a:t>سداد الفواتير</a:t>
            </a:r>
            <a:endParaRPr lang="en-US" dirty="0"/>
          </a:p>
          <a:p>
            <a:pPr lvl="1"/>
            <a:r>
              <a:rPr lang="ar-EG" dirty="0"/>
              <a:t>مبيعات اللمبات</a:t>
            </a:r>
            <a:endParaRPr lang="en-US" dirty="0"/>
          </a:p>
          <a:p>
            <a:pPr lvl="1"/>
            <a:r>
              <a:rPr lang="ar-EG" dirty="0"/>
              <a:t>الابلاغ عن قراءة</a:t>
            </a:r>
            <a:endParaRPr lang="en-US" dirty="0"/>
          </a:p>
          <a:p>
            <a:pPr lvl="1"/>
            <a:r>
              <a:rPr lang="ar-EG" dirty="0"/>
              <a:t>تقديم شكوى</a:t>
            </a:r>
            <a:endParaRPr lang="en-US" dirty="0"/>
          </a:p>
          <a:p>
            <a:pPr lvl="1"/>
            <a:r>
              <a:rPr lang="ar-EG" dirty="0"/>
              <a:t>مـوافقـة حفــر</a:t>
            </a:r>
            <a:endParaRPr lang="en-US" dirty="0"/>
          </a:p>
          <a:p>
            <a:pPr lvl="1"/>
            <a:r>
              <a:rPr lang="ar-EG" dirty="0"/>
              <a:t>رسوم خدمات أخرى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4888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5400" dirty="0"/>
              <a:t>التقارير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en-US" sz="2800" dirty="0"/>
          </a:p>
          <a:p>
            <a:pPr marL="0" indent="0">
              <a:buNone/>
            </a:pPr>
            <a:r>
              <a:rPr lang="ar-EG" sz="2800" dirty="0"/>
              <a:t>يوجد انواع مختلفة من التقارير تصنف كالاتى :-</a:t>
            </a:r>
            <a:endParaRPr lang="en-US" sz="2800" dirty="0"/>
          </a:p>
          <a:p>
            <a:pPr marL="393192" lvl="1" indent="0">
              <a:buNone/>
            </a:pPr>
            <a:r>
              <a:rPr lang="ar-EG" b="1" u="sng" dirty="0"/>
              <a:t>طــلبات </a:t>
            </a:r>
            <a:endParaRPr lang="en-US" b="1" u="sng" dirty="0"/>
          </a:p>
          <a:p>
            <a:pPr lvl="1"/>
            <a:r>
              <a:rPr lang="ar-EG" dirty="0"/>
              <a:t>سجل طلبات توصيل التيار </a:t>
            </a:r>
            <a:endParaRPr lang="en-US" dirty="0"/>
          </a:p>
          <a:p>
            <a:pPr lvl="1"/>
            <a:r>
              <a:rPr lang="ar-EG" dirty="0"/>
              <a:t>المعاينات المطلوب تنفيذها  </a:t>
            </a:r>
            <a:endParaRPr lang="en-US" dirty="0"/>
          </a:p>
          <a:p>
            <a:pPr lvl="1"/>
            <a:r>
              <a:rPr lang="ar-EG" dirty="0"/>
              <a:t>المعاينات المتأخرة</a:t>
            </a:r>
            <a:endParaRPr lang="en-US" dirty="0"/>
          </a:p>
          <a:p>
            <a:pPr lvl="1"/>
            <a:r>
              <a:rPr lang="ar-EG" dirty="0"/>
              <a:t>سجل طلبات</a:t>
            </a:r>
            <a:r>
              <a:rPr lang="en-US" dirty="0"/>
              <a:t>  </a:t>
            </a:r>
            <a:r>
              <a:rPr lang="ar-EG" dirty="0"/>
              <a:t>خدمات المشتركين</a:t>
            </a:r>
            <a:endParaRPr lang="en-US" dirty="0"/>
          </a:p>
          <a:p>
            <a:pPr lvl="1"/>
            <a:r>
              <a:rPr lang="ar-EG" dirty="0"/>
              <a:t>المشتركين الذين تم</a:t>
            </a:r>
            <a:r>
              <a:rPr lang="en-US" dirty="0"/>
              <a:t>  </a:t>
            </a:r>
            <a:r>
              <a:rPr lang="ar-EG" dirty="0"/>
              <a:t>التوصيل لهم بمستندات مؤقتة</a:t>
            </a:r>
            <a:endParaRPr lang="en-US" dirty="0"/>
          </a:p>
          <a:p>
            <a:pPr lvl="1"/>
            <a:r>
              <a:rPr lang="ar-EG" dirty="0"/>
              <a:t>المشتركين الذين تم</a:t>
            </a:r>
            <a:r>
              <a:rPr lang="en-US" dirty="0"/>
              <a:t>  </a:t>
            </a:r>
            <a:r>
              <a:rPr lang="ar-EG" dirty="0"/>
              <a:t>التوصيل لهم فترة محددة</a:t>
            </a:r>
            <a:endParaRPr lang="en-US" dirty="0"/>
          </a:p>
          <a:p>
            <a:pPr lvl="1"/>
            <a:r>
              <a:rPr lang="ar-EG" dirty="0"/>
              <a:t>طلبات التوصيل العشواءى</a:t>
            </a:r>
            <a:endParaRPr lang="en-US" dirty="0"/>
          </a:p>
          <a:p>
            <a:pPr lvl="1"/>
            <a:r>
              <a:rPr lang="ar-EG" dirty="0"/>
              <a:t>طلبات القوى المحركة</a:t>
            </a:r>
            <a:endParaRPr lang="en-US" dirty="0"/>
          </a:p>
          <a:p>
            <a:pPr lvl="1"/>
            <a:r>
              <a:rPr lang="ar-EG" dirty="0"/>
              <a:t>طلبات العشوائى</a:t>
            </a:r>
          </a:p>
        </p:txBody>
      </p:sp>
    </p:spTree>
    <p:extLst>
      <p:ext uri="{BB962C8B-B14F-4D97-AF65-F5344CB8AC3E}">
        <p14:creationId xmlns:p14="http://schemas.microsoft.com/office/powerpoint/2010/main" val="422976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4800" dirty="0"/>
              <a:t>التقارير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ar-EG" sz="2200" b="1" u="sng" dirty="0"/>
              <a:t>طلبات العشوائى</a:t>
            </a:r>
            <a:endParaRPr lang="en-US" sz="2200" b="1" u="sng" dirty="0"/>
          </a:p>
          <a:p>
            <a:pPr lvl="1">
              <a:lnSpc>
                <a:spcPct val="80000"/>
              </a:lnSpc>
            </a:pPr>
            <a:r>
              <a:rPr lang="ar-EG" sz="2200" dirty="0"/>
              <a:t>تقرير الطلبات الكودى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ar-EG" sz="2200" dirty="0"/>
              <a:t>تقرير المعاينات الكودى</a:t>
            </a:r>
            <a:endParaRPr lang="en-US" sz="2200" dirty="0"/>
          </a:p>
          <a:p>
            <a:pPr marL="0" lvl="0" indent="0">
              <a:buNone/>
            </a:pPr>
            <a:r>
              <a:rPr lang="en-US" sz="2800" dirty="0"/>
              <a:t> </a:t>
            </a:r>
          </a:p>
          <a:p>
            <a:pPr marL="393192" lvl="1" indent="0">
              <a:buNone/>
            </a:pPr>
            <a:r>
              <a:rPr lang="ar-EG" sz="2200" b="1" u="sng" dirty="0"/>
              <a:t>المقايسات</a:t>
            </a:r>
            <a:endParaRPr lang="en-US" sz="2200" b="1" u="sng" dirty="0"/>
          </a:p>
          <a:p>
            <a:pPr lvl="0"/>
            <a:r>
              <a:rPr lang="ar-EG" sz="2200" dirty="0"/>
              <a:t>المقياسات المسددة</a:t>
            </a:r>
            <a:r>
              <a:rPr lang="en-US" sz="2200" dirty="0"/>
              <a:t> - </a:t>
            </a:r>
            <a:r>
              <a:rPr lang="ar-EG" sz="2200" dirty="0"/>
              <a:t>موافقة حى</a:t>
            </a:r>
            <a:endParaRPr lang="en-US" sz="2200" dirty="0"/>
          </a:p>
          <a:p>
            <a:pPr lvl="0"/>
            <a:r>
              <a:rPr lang="ar-EG" sz="2200" dirty="0"/>
              <a:t>المقياسات المسددة</a:t>
            </a:r>
            <a:r>
              <a:rPr lang="en-US" sz="2200" dirty="0"/>
              <a:t> - </a:t>
            </a:r>
            <a:r>
              <a:rPr lang="ar-EG" sz="2200" dirty="0"/>
              <a:t>عشوائى</a:t>
            </a:r>
            <a:endParaRPr lang="en-US" sz="2200" dirty="0"/>
          </a:p>
          <a:p>
            <a:r>
              <a:rPr lang="ar-EG" sz="2200" dirty="0"/>
              <a:t>المقياسات المستحقة الدفع</a:t>
            </a:r>
          </a:p>
          <a:p>
            <a:pPr lvl="0"/>
            <a:r>
              <a:rPr lang="ar-EG" sz="2200" dirty="0"/>
              <a:t>المقياسات المنفذة</a:t>
            </a:r>
            <a:endParaRPr lang="en-US" sz="2200" dirty="0"/>
          </a:p>
          <a:p>
            <a:pPr lvl="0"/>
            <a:r>
              <a:rPr lang="ar-EG" sz="2200" dirty="0"/>
              <a:t>المقياسات المسددة وغير منفذة</a:t>
            </a:r>
            <a:endParaRPr lang="en-US" sz="2200" dirty="0"/>
          </a:p>
          <a:p>
            <a:endParaRPr lang="ar-EG" sz="2200" dirty="0"/>
          </a:p>
        </p:txBody>
      </p:sp>
    </p:spTree>
    <p:extLst>
      <p:ext uri="{BB962C8B-B14F-4D97-AF65-F5344CB8AC3E}">
        <p14:creationId xmlns:p14="http://schemas.microsoft.com/office/powerpoint/2010/main" val="183468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27186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ar-EG" sz="2200" dirty="0"/>
              <a:t>المعاينات المرتدة</a:t>
            </a:r>
            <a:endParaRPr lang="en-US" sz="2200" dirty="0"/>
          </a:p>
          <a:p>
            <a:pPr lvl="0"/>
            <a:r>
              <a:rPr lang="ar-EG" sz="2200" dirty="0"/>
              <a:t>المقياسات الكودية المسـددة</a:t>
            </a:r>
            <a:endParaRPr lang="en-US" sz="2200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en-US" sz="3600" dirty="0"/>
          </a:p>
          <a:p>
            <a:pPr marL="393192" lvl="1" indent="0">
              <a:buNone/>
            </a:pPr>
            <a:r>
              <a:rPr lang="ar-EG" sz="2200" b="1" u="sng" dirty="0"/>
              <a:t>التركيبات</a:t>
            </a:r>
            <a:endParaRPr lang="en-US" sz="2200" b="1" u="sng" dirty="0"/>
          </a:p>
          <a:p>
            <a:r>
              <a:rPr lang="ar-EG" sz="2200" dirty="0"/>
              <a:t>العدادات المركبة</a:t>
            </a:r>
            <a:r>
              <a:rPr lang="en-US" sz="2200" dirty="0"/>
              <a:t> - </a:t>
            </a:r>
            <a:r>
              <a:rPr lang="ar-EG" sz="2200" dirty="0"/>
              <a:t>تحليلى</a:t>
            </a:r>
            <a:endParaRPr lang="en-US" sz="2200" dirty="0"/>
          </a:p>
          <a:p>
            <a:r>
              <a:rPr lang="ar-EG" sz="2200" dirty="0"/>
              <a:t>العدادات المركبة</a:t>
            </a:r>
            <a:r>
              <a:rPr lang="en-US" sz="2200" dirty="0"/>
              <a:t>- </a:t>
            </a:r>
            <a:r>
              <a:rPr lang="ar-EG" sz="2200" dirty="0"/>
              <a:t>اجمالى</a:t>
            </a:r>
          </a:p>
          <a:p>
            <a:endParaRPr lang="ar-EG" sz="2200" dirty="0"/>
          </a:p>
          <a:p>
            <a:pPr marL="0" indent="0">
              <a:buNone/>
            </a:pPr>
            <a:endParaRPr lang="en-US" sz="2200" dirty="0"/>
          </a:p>
          <a:p>
            <a:pPr marL="393192" lvl="1" indent="0">
              <a:buNone/>
            </a:pPr>
            <a:r>
              <a:rPr lang="ar-EG" sz="2200" b="1" u="sng" dirty="0"/>
              <a:t>بيانات المشتركين</a:t>
            </a:r>
            <a:endParaRPr lang="en-US" sz="2200" b="1" u="sng" dirty="0"/>
          </a:p>
          <a:p>
            <a:pPr lvl="0"/>
            <a:r>
              <a:rPr lang="ar-EG" sz="2200" dirty="0"/>
              <a:t>سجل المشتركين الجدد</a:t>
            </a:r>
            <a:endParaRPr lang="en-US" sz="2200" dirty="0"/>
          </a:p>
          <a:p>
            <a:pPr lvl="0"/>
            <a:r>
              <a:rPr lang="ar-EG" sz="2200" dirty="0"/>
              <a:t>بيانات المشتركين</a:t>
            </a:r>
            <a:endParaRPr lang="en-US" sz="2200" dirty="0"/>
          </a:p>
          <a:p>
            <a:r>
              <a:rPr lang="en-US" sz="2800" dirty="0"/>
              <a:t> </a:t>
            </a:r>
            <a:endParaRPr lang="en-US" sz="3600" dirty="0"/>
          </a:p>
          <a:p>
            <a:pPr marL="393192" lvl="1" indent="0">
              <a:buNone/>
            </a:pPr>
            <a:r>
              <a:rPr lang="ar-EG" sz="2200" b="1" u="sng" dirty="0"/>
              <a:t>احصائيات خدمات الشباك الواحد</a:t>
            </a:r>
            <a:endParaRPr lang="en-US" sz="2200" b="1" u="sng" dirty="0"/>
          </a:p>
          <a:p>
            <a:pPr lvl="0"/>
            <a:r>
              <a:rPr lang="ar-EG" sz="2200" dirty="0"/>
              <a:t>طلبات</a:t>
            </a:r>
            <a:r>
              <a:rPr lang="ar-EG" sz="2800" dirty="0"/>
              <a:t> توصيل تيار</a:t>
            </a:r>
            <a:r>
              <a:rPr lang="en-US" sz="2800" dirty="0"/>
              <a:t> - </a:t>
            </a:r>
            <a:r>
              <a:rPr lang="ar-EG" sz="2800" dirty="0"/>
              <a:t>موافقة حى</a:t>
            </a:r>
            <a:endParaRPr lang="en-US" sz="2800" dirty="0"/>
          </a:p>
          <a:p>
            <a:pPr lvl="0"/>
            <a:r>
              <a:rPr lang="ar-EG" sz="2200" dirty="0"/>
              <a:t>طلبات توصيل تيار عشوائى</a:t>
            </a:r>
            <a:endParaRPr lang="en-US" sz="2200" dirty="0"/>
          </a:p>
          <a:p>
            <a:r>
              <a:rPr lang="ar-EG" sz="2200" dirty="0"/>
              <a:t>طلبات المشتركيين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2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ar-EG" sz="5400" dirty="0"/>
              <a:t>التقارير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7513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936104"/>
          </a:xfrm>
        </p:spPr>
        <p:txBody>
          <a:bodyPr/>
          <a:lstStyle/>
          <a:p>
            <a:pPr algn="ctr"/>
            <a:r>
              <a:rPr lang="ar-EG" sz="5400" dirty="0"/>
              <a:t>التقارير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ar-EG" sz="2000" b="1" u="sng" dirty="0"/>
              <a:t>التقارير اليومية</a:t>
            </a:r>
            <a:endParaRPr lang="en-US" sz="2000" b="1" u="sng" dirty="0"/>
          </a:p>
          <a:p>
            <a:pPr lvl="0">
              <a:lnSpc>
                <a:spcPct val="90000"/>
              </a:lnSpc>
            </a:pPr>
            <a:r>
              <a:rPr lang="ar-EG" sz="2000" dirty="0"/>
              <a:t>المعاينات المتأخرة</a:t>
            </a: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ar-EG" sz="2000" dirty="0"/>
              <a:t>التركيبات المتأخرة</a:t>
            </a: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ar-EG" sz="2000" dirty="0"/>
              <a:t>المستفدين من الخدمة</a:t>
            </a:r>
            <a:endParaRPr lang="en-US" sz="2000" dirty="0"/>
          </a:p>
          <a:p>
            <a:pPr marL="0" indent="0">
              <a:buNone/>
            </a:pPr>
            <a:r>
              <a:rPr lang="en-US" sz="2800" dirty="0"/>
              <a:t> </a:t>
            </a:r>
          </a:p>
          <a:p>
            <a:pPr marL="393192" lvl="1" indent="0">
              <a:buNone/>
            </a:pPr>
            <a:r>
              <a:rPr lang="ar-EG" sz="2000" b="1" u="sng" dirty="0"/>
              <a:t>كشف يومية الخزينة (يومى – شهرى )</a:t>
            </a:r>
            <a:endParaRPr lang="en-US" sz="2000" b="1" u="sng" dirty="0"/>
          </a:p>
          <a:p>
            <a:pPr marL="393192" lvl="1" indent="0">
              <a:buNone/>
            </a:pPr>
            <a:r>
              <a:rPr lang="ar-EG" sz="2000" b="1" u="sng" dirty="0"/>
              <a:t>كشف يومية خزينة التكاليف (يومى – شهرى)</a:t>
            </a:r>
            <a:endParaRPr lang="en-US" sz="2000" b="1" u="sng" dirty="0"/>
          </a:p>
          <a:p>
            <a:pPr marL="0" indent="0">
              <a:buNone/>
            </a:pPr>
            <a:r>
              <a:rPr lang="en-US" sz="2800" dirty="0"/>
              <a:t>    </a:t>
            </a:r>
            <a:r>
              <a:rPr lang="ar-EG" sz="2000" b="1" u="sng" dirty="0"/>
              <a:t>عشوائى مرحلة اولى</a:t>
            </a:r>
            <a:endParaRPr lang="en-US" sz="2000" b="1" u="sng" dirty="0"/>
          </a:p>
          <a:p>
            <a:pPr marL="393192" lvl="1" indent="0">
              <a:buNone/>
            </a:pPr>
            <a:r>
              <a:rPr lang="ar-EG" sz="2000" b="1" u="sng" dirty="0"/>
              <a:t>عشوائى مرحلة ثانية</a:t>
            </a:r>
            <a:endParaRPr lang="en-US" sz="2000" b="1" u="sng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4916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من المتوقع ان يتم ربط نظام خدمة العملاء الموحد بنظام العدادات مسبوقة الدفع ونظام المخازن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ar-EG" dirty="0"/>
              <a:t>هذا النظام  من تصميم وتنفيذ وتطوير المهندسة  / هاله حسن مصطفى  بالادارة العامة لنظم المعلومات  </a:t>
            </a: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1324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199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     شركة شمال الدلتا لتوزيع الكهرباء نظام خدمة العملاء الموحد </vt:lpstr>
      <vt:lpstr>CRM</vt:lpstr>
      <vt:lpstr>PowerPoint Presentation</vt:lpstr>
      <vt:lpstr>خدمات المشتركين</vt:lpstr>
      <vt:lpstr>التقارير</vt:lpstr>
      <vt:lpstr>التقارير</vt:lpstr>
      <vt:lpstr>التقارير</vt:lpstr>
      <vt:lpstr>التقارير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نظام خدمة العملاء الموحد</dc:title>
  <dc:creator>hala</dc:creator>
  <cp:lastModifiedBy>Unknown User</cp:lastModifiedBy>
  <cp:revision>11</cp:revision>
  <dcterms:created xsi:type="dcterms:W3CDTF">2018-12-10T08:56:50Z</dcterms:created>
  <dcterms:modified xsi:type="dcterms:W3CDTF">2022-08-29T18:30:10Z</dcterms:modified>
</cp:coreProperties>
</file>