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5a8a7dc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5a8a7dc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a8a7dc8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a8a7dc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e74de7a5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e74de7a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a8a7d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a8a7d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e74de7a5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e74de7a5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e74de7a5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e74de7a5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74de7a5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e74de7a5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e74de7a5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e74de7a5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e74de7a5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e74de7a5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a8a7dc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a8a7dc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14: OOP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09" name="Google Shape;109;p22"/>
          <p:cNvSpPr txBox="1"/>
          <p:nvPr/>
        </p:nvSpPr>
        <p:spPr>
          <a:xfrm>
            <a:off x="1521350" y="1390750"/>
            <a:ext cx="5266200" cy="549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highlight>
                  <a:schemeClr val="lt1"/>
                </a:highlight>
                <a:latin typeface="Times New Roman"/>
                <a:ea typeface="Times New Roman"/>
                <a:cs typeface="Times New Roman"/>
                <a:sym typeface="Times New Roman"/>
              </a:rPr>
              <a:t>ax</a:t>
            </a:r>
            <a:r>
              <a:rPr baseline="30000" lang="vi" sz="1800">
                <a:solidFill>
                  <a:schemeClr val="dk1"/>
                </a:solidFill>
                <a:highlight>
                  <a:schemeClr val="lt1"/>
                </a:highlight>
                <a:latin typeface="Times New Roman"/>
                <a:ea typeface="Times New Roman"/>
                <a:cs typeface="Times New Roman"/>
                <a:sym typeface="Times New Roman"/>
              </a:rPr>
              <a:t>2 </a:t>
            </a:r>
            <a:r>
              <a:rPr lang="vi" sz="1800">
                <a:solidFill>
                  <a:schemeClr val="dk1"/>
                </a:solidFill>
                <a:highlight>
                  <a:schemeClr val="lt1"/>
                </a:highlight>
                <a:latin typeface="Times New Roman"/>
                <a:ea typeface="Times New Roman"/>
                <a:cs typeface="Times New Roman"/>
                <a:sym typeface="Times New Roman"/>
              </a:rPr>
              <a:t>+ bx + c = 0</a:t>
            </a:r>
            <a:endParaRPr sz="1800">
              <a:solidFill>
                <a:schemeClr val="dk1"/>
              </a:solidFill>
              <a:highlight>
                <a:schemeClr val="lt1"/>
              </a:highlight>
              <a:latin typeface="Times New Roman"/>
              <a:ea typeface="Times New Roman"/>
              <a:cs typeface="Times New Roman"/>
              <a:sym typeface="Times New Roman"/>
            </a:endParaRPr>
          </a:p>
        </p:txBody>
      </p:sp>
      <p:sp>
        <p:nvSpPr>
          <p:cNvPr id="110" name="Google Shape;110;p22"/>
          <p:cNvSpPr txBox="1"/>
          <p:nvPr/>
        </p:nvSpPr>
        <p:spPr>
          <a:xfrm>
            <a:off x="520950" y="1957350"/>
            <a:ext cx="7776600" cy="22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Tính Δ = b</a:t>
            </a:r>
            <a:r>
              <a:rPr baseline="30000" lang="vi" sz="1800">
                <a:solidFill>
                  <a:schemeClr val="dk1"/>
                </a:solidFill>
                <a:latin typeface="Times New Roman"/>
                <a:ea typeface="Times New Roman"/>
                <a:cs typeface="Times New Roman"/>
                <a:sym typeface="Times New Roman"/>
              </a:rPr>
              <a:t>2</a:t>
            </a:r>
            <a:r>
              <a:rPr lang="vi" sz="1800">
                <a:solidFill>
                  <a:schemeClr val="dk1"/>
                </a:solidFill>
                <a:latin typeface="Times New Roman"/>
                <a:ea typeface="Times New Roman"/>
                <a:cs typeface="Times New Roman"/>
                <a:sym typeface="Times New Roman"/>
              </a:rPr>
              <a:t> - 4ac</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&lt; 0 =&gt; vô nghiệm</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 0 =&gt; nghiệm chung x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Nếu Δ &gt; 0 =&gt; x1 =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			 x2 =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16" name="Google Shape;116;p23"/>
          <p:cNvSpPr/>
          <p:nvPr/>
        </p:nvSpPr>
        <p:spPr>
          <a:xfrm>
            <a:off x="615325" y="1504350"/>
            <a:ext cx="7984200" cy="3274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&lt;cmath&gt;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tinhNghiem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sqrt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sqrt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enterNumber</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GiaiPhuongTrinh::enterNumber</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GiaiPhuongTrinh::printResult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tinhNghiem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vo nghiem"</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co nghiem chung: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delta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"PT co 2 nghiem: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"x1: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"x2: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GiaiPhuongTrinh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enterNumber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phuongtrinh1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printResult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Encapsulation</a:t>
            </a:r>
            <a:endParaRPr sz="2800"/>
          </a:p>
        </p:txBody>
      </p:sp>
      <p:sp>
        <p:nvSpPr>
          <p:cNvPr id="61" name="Google Shape;61;p14"/>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đóng gói ( Encapsulation) là ẩn đi các property “ mật” khỏi người dùng. Và để làm được điều này, ta sẽ khai báo các property ở quyền truy cập private ( tức là không thể truy cập trực tiếp tới các property này). </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Trong trường hợp ta muốn đọc hoặc ghi các property này, thì ta cung cấp các method ở quyền truy cập public.</a:t>
            </a:r>
            <a:endParaRPr sz="18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Encapsulation</a:t>
            </a:r>
            <a:endParaRPr sz="2800"/>
          </a:p>
        </p:txBody>
      </p:sp>
      <p:sp>
        <p:nvSpPr>
          <p:cNvPr id="67" name="Google Shape;67;p15"/>
          <p:cNvSpPr/>
          <p:nvPr/>
        </p:nvSpPr>
        <p:spPr>
          <a:xfrm>
            <a:off x="360525" y="1372225"/>
            <a:ext cx="8380500" cy="3492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Student::Student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"Thao"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Inheritance</a:t>
            </a:r>
            <a:endParaRPr sz="2800"/>
          </a:p>
        </p:txBody>
      </p:sp>
      <p:sp>
        <p:nvSpPr>
          <p:cNvPr id="73" name="Google Shape;73;p16"/>
          <p:cNvSpPr txBox="1"/>
          <p:nvPr/>
        </p:nvSpPr>
        <p:spPr>
          <a:xfrm>
            <a:off x="184800" y="1370625"/>
            <a:ext cx="8647500" cy="3657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Tính kế thừa ( Inheritance) là khả năng sử dụng lại các property và method của một class trong một class khác. Ta chia chúng làm 2 loại là class cha và class con. Để kế thừa từ class khác, ta dùng ký tự “ :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Tất cả những property và method có quyền truy cập là public và protected ở class cha sẽ được class con kế thừa.</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Có 3 kiểu kế thừa là public, private và protected. Những property và method được kế thừa từ class cha sẽ nằm ở quyền truy cập của class con tương ứng với kiểu kế thừa.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Inheritance</a:t>
            </a:r>
            <a:endParaRPr sz="2800"/>
          </a:p>
        </p:txBody>
      </p:sp>
      <p:sp>
        <p:nvSpPr>
          <p:cNvPr id="79" name="Google Shape;79;p17"/>
          <p:cNvSpPr/>
          <p:nvPr/>
        </p:nvSpPr>
        <p:spPr>
          <a:xfrm>
            <a:off x="877825" y="1385875"/>
            <a:ext cx="7142100" cy="3469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protected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getSchoolName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setSchoolName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overriding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"School name: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"GPA: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"HCM"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"Trungg"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setAge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setAddress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"HCMM"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setGPA</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setSchoolName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"DinhTienHoang"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85" name="Google Shape;85;p18"/>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đa hình ( Polymorphism) có nghĩa là "nhiều dạng" và nó xảy ra khi chúng ta có nhiều class có liên quan với nhau thông qua tính kế thừa.</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Tính đa hình là cách dùng những method được kế thừa để thực hiện các tác vụ khác nhau. Điều này giúp chúng ta thể hiện 1 hành động theo nhiều cách khác nhau. ( Function overriding)</a:t>
            </a:r>
            <a:endParaRPr sz="1800">
              <a:solidFill>
                <a:srgbClr val="252525"/>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rPr lang="vi" sz="1800">
                <a:solidFill>
                  <a:srgbClr val="252525"/>
                </a:solidFill>
                <a:highlight>
                  <a:srgbClr val="FFFFFF"/>
                </a:highlight>
                <a:latin typeface="Times New Roman"/>
                <a:ea typeface="Times New Roman"/>
                <a:cs typeface="Times New Roman"/>
                <a:sym typeface="Times New Roman"/>
              </a:rPr>
              <a:t>Function overloading cung cấp nhiều định nghĩa cho 1 function bằng cách thay đổi số lượng input parameter, kiểu dữ liệu của input parameter.</a:t>
            </a:r>
            <a:endParaRPr sz="1800">
              <a:solidFill>
                <a:srgbClr val="25252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91" name="Google Shape;91;p19"/>
          <p:cNvSpPr/>
          <p:nvPr/>
        </p:nvSpPr>
        <p:spPr>
          <a:xfrm>
            <a:off x="435050" y="1438025"/>
            <a:ext cx="8306700" cy="327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protected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Age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Home_Address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virtual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 person"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Student</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School_Name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GPA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 student"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person1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student1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displayInfo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Polymorphism</a:t>
            </a:r>
            <a:endParaRPr sz="2800"/>
          </a:p>
        </p:txBody>
      </p:sp>
      <p:sp>
        <p:nvSpPr>
          <p:cNvPr id="97" name="Google Shape;97;p20"/>
          <p:cNvSpPr/>
          <p:nvPr/>
        </p:nvSpPr>
        <p:spPr>
          <a:xfrm>
            <a:off x="435050" y="1438025"/>
            <a:ext cx="8306700" cy="327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3.7</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"Sum: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744575"/>
            <a:ext cx="8520600" cy="5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sz="2800"/>
              <a:t>Abstraction</a:t>
            </a:r>
            <a:endParaRPr sz="2800"/>
          </a:p>
        </p:txBody>
      </p:sp>
      <p:sp>
        <p:nvSpPr>
          <p:cNvPr id="103" name="Google Shape;103;p21"/>
          <p:cNvSpPr txBox="1"/>
          <p:nvPr/>
        </p:nvSpPr>
        <p:spPr>
          <a:xfrm>
            <a:off x="184800" y="1370625"/>
            <a:ext cx="8647500" cy="3657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Tính trừu tượng đề cập đến việc ẩn đi các chi tiết cụ thể của một đối tượng và chỉ hiển thị những gì cần thiết để sử dụng đối tượng đó.</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