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78CDD5-A739-4A12-B55C-85EDD6428D71}">
  <a:tblStyle styleId="{5378CDD5-A739-4A12-B55C-85EDD6428D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4f23ebe9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4f23ebe9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4f23ebe9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4f23ebe9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4f23ebe9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4f23ebe9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4f23ebe9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4f23ebe9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4f23ebe9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4f23ebe9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4ec889c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4ec889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4ec889c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4ec889c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4ec889c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4ec889c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bf0949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bf0949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4f23ebe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4f23ebe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b939521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b939521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bd5835db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bd5835db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bd5835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bd5835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bd5835d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bd5835d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bd5835db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abd5835db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bd5835db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abd5835db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ab9395219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ab9395219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bd5835d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abd5835d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abd5835db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abd5835db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abd5835db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abd5835db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abd5835d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abd5835d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4f23ebe9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4f23ebe9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abd5835db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abd5835db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bd5835db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abd5835db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bd5835d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bd5835db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abd5835db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abd5835db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abd5835db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abd5835db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abd5835db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abd5835db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abd5835db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abd5835db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abd5835d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abd5835db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abd5835db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abd5835db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abd5835db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abd5835db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4f23ebe9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4f23ebe9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abf09498a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abf09498a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4f23ebe9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4f23ebe9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4f23ebe9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4f23ebe9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4f23ebe9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4f23ebe9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b939521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b939521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4f23ebe9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4f23ebe9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11: Stack - Queue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69" name="Google Shape;169;p22"/>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70" name="Google Shape;170;p22"/>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71" name="Google Shape;171;p22"/>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72" name="Google Shape;172;p22"/>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73" name="Google Shape;173;p22"/>
          <p:cNvSpPr/>
          <p:nvPr/>
        </p:nvSpPr>
        <p:spPr>
          <a:xfrm>
            <a:off x="6128825" y="3257550"/>
            <a:ext cx="457800" cy="14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2"/>
          <p:cNvSpPr txBox="1"/>
          <p:nvPr/>
        </p:nvSpPr>
        <p:spPr>
          <a:xfrm>
            <a:off x="6128075" y="2920875"/>
            <a:ext cx="630900" cy="1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size</a:t>
            </a:r>
            <a:endParaRPr sz="1800">
              <a:solidFill>
                <a:schemeClr val="dk2"/>
              </a:solidFill>
            </a:endParaRPr>
          </a:p>
        </p:txBody>
      </p:sp>
      <p:sp>
        <p:nvSpPr>
          <p:cNvPr id="175" name="Google Shape;175;p22"/>
          <p:cNvSpPr/>
          <p:nvPr/>
        </p:nvSpPr>
        <p:spPr>
          <a:xfrm>
            <a:off x="4434575" y="796925"/>
            <a:ext cx="352800" cy="103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2"/>
          <p:cNvSpPr txBox="1"/>
          <p:nvPr/>
        </p:nvSpPr>
        <p:spPr>
          <a:xfrm>
            <a:off x="4856925" y="1020150"/>
            <a:ext cx="867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empty</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82" name="Google Shape;182;p23"/>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83" name="Google Shape;183;p23"/>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84" name="Google Shape;184;p23"/>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85" name="Google Shape;185;p23"/>
          <p:cNvSpPr/>
          <p:nvPr/>
        </p:nvSpPr>
        <p:spPr>
          <a:xfrm>
            <a:off x="6637250" y="3436850"/>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186" name="Google Shape;186;p23"/>
          <p:cNvSpPr/>
          <p:nvPr/>
        </p:nvSpPr>
        <p:spPr>
          <a:xfrm>
            <a:off x="1033950" y="2383350"/>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187" name="Google Shape;187;p23"/>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188" name="Google Shape;188;p23"/>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189" name="Google Shape;189;p23"/>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90" name="Google Shape;190;p23"/>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91" name="Google Shape;191;p23"/>
          <p:cNvSpPr txBox="1"/>
          <p:nvPr/>
        </p:nvSpPr>
        <p:spPr>
          <a:xfrm>
            <a:off x="1499200" y="1629675"/>
            <a:ext cx="1749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push element1</a:t>
            </a:r>
            <a:endParaRPr sz="1800">
              <a:solidFill>
                <a:schemeClr val="dk2"/>
              </a:solidFill>
            </a:endParaRPr>
          </a:p>
        </p:txBody>
      </p:sp>
      <p:sp>
        <p:nvSpPr>
          <p:cNvPr id="192" name="Google Shape;192;p23"/>
          <p:cNvSpPr/>
          <p:nvPr/>
        </p:nvSpPr>
        <p:spPr>
          <a:xfrm>
            <a:off x="6888650" y="1437175"/>
            <a:ext cx="256800" cy="81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3"/>
          <p:cNvSpPr txBox="1"/>
          <p:nvPr/>
        </p:nvSpPr>
        <p:spPr>
          <a:xfrm>
            <a:off x="7230850" y="1693825"/>
            <a:ext cx="10371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element</a:t>
            </a:r>
            <a:endParaRPr sz="1800">
              <a:solidFill>
                <a:schemeClr val="dk2"/>
              </a:solidFill>
            </a:endParaRPr>
          </a:p>
        </p:txBody>
      </p:sp>
      <p:sp>
        <p:nvSpPr>
          <p:cNvPr id="194" name="Google Shape;194;p23"/>
          <p:cNvSpPr/>
          <p:nvPr/>
        </p:nvSpPr>
        <p:spPr>
          <a:xfrm>
            <a:off x="7038350" y="3982200"/>
            <a:ext cx="256800" cy="1014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3"/>
          <p:cNvSpPr txBox="1"/>
          <p:nvPr/>
        </p:nvSpPr>
        <p:spPr>
          <a:xfrm>
            <a:off x="7307050" y="4437025"/>
            <a:ext cx="10371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element</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01" name="Google Shape;201;p24"/>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02" name="Google Shape;202;p24"/>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03" name="Google Shape;203;p24"/>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04" name="Google Shape;204;p24"/>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05" name="Google Shape;205;p24"/>
          <p:cNvSpPr/>
          <p:nvPr/>
        </p:nvSpPr>
        <p:spPr>
          <a:xfrm>
            <a:off x="1033950" y="2383350"/>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06" name="Google Shape;206;p24"/>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07" name="Google Shape;207;p24"/>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208" name="Google Shape;208;p24"/>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09" name="Google Shape;209;p24"/>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10" name="Google Shape;210;p24"/>
          <p:cNvSpPr txBox="1"/>
          <p:nvPr/>
        </p:nvSpPr>
        <p:spPr>
          <a:xfrm>
            <a:off x="1499200" y="1629675"/>
            <a:ext cx="1749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push element2</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16" name="Google Shape;216;p25"/>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17" name="Google Shape;217;p25"/>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18" name="Google Shape;218;p25"/>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19" name="Google Shape;219;p25"/>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20" name="Google Shape;220;p25"/>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21" name="Google Shape;221;p25"/>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22" name="Google Shape;222;p25"/>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223" name="Google Shape;223;p25"/>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24" name="Google Shape;224;p25"/>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30" name="Google Shape;230;p26"/>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31" name="Google Shape;231;p26"/>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32" name="Google Shape;232;p26"/>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33" name="Google Shape;233;p26"/>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34" name="Google Shape;234;p26"/>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35" name="Google Shape;235;p26"/>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36" name="Google Shape;236;p26"/>
          <p:cNvSpPr/>
          <p:nvPr/>
        </p:nvSpPr>
        <p:spPr>
          <a:xfrm>
            <a:off x="3646275" y="276452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237" name="Google Shape;237;p26"/>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38" name="Google Shape;238;p26"/>
          <p:cNvSpPr/>
          <p:nvPr/>
        </p:nvSpPr>
        <p:spPr>
          <a:xfrm>
            <a:off x="6128825" y="3257550"/>
            <a:ext cx="457800" cy="14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26"/>
          <p:cNvSpPr txBox="1"/>
          <p:nvPr/>
        </p:nvSpPr>
        <p:spPr>
          <a:xfrm>
            <a:off x="6128075" y="2920875"/>
            <a:ext cx="630900" cy="1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size</a:t>
            </a:r>
            <a:endParaRPr sz="1800">
              <a:solidFill>
                <a:schemeClr val="dk2"/>
              </a:solidFill>
            </a:endParaRPr>
          </a:p>
        </p:txBody>
      </p:sp>
      <p:sp>
        <p:nvSpPr>
          <p:cNvPr id="240" name="Google Shape;240;p26"/>
          <p:cNvSpPr txBox="1"/>
          <p:nvPr/>
        </p:nvSpPr>
        <p:spPr>
          <a:xfrm>
            <a:off x="1499200" y="1629675"/>
            <a:ext cx="1749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pop</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46" name="Google Shape;246;p27"/>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47" name="Google Shape;247;p27"/>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48" name="Google Shape;248;p27"/>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49" name="Google Shape;249;p27"/>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50" name="Google Shape;250;p27"/>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51" name="Google Shape;251;p27"/>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52" name="Google Shape;252;p27"/>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53" name="Google Shape;253;p27"/>
          <p:cNvSpPr/>
          <p:nvPr/>
        </p:nvSpPr>
        <p:spPr>
          <a:xfrm>
            <a:off x="6128825" y="3257550"/>
            <a:ext cx="457800" cy="14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7"/>
          <p:cNvSpPr txBox="1"/>
          <p:nvPr/>
        </p:nvSpPr>
        <p:spPr>
          <a:xfrm>
            <a:off x="6128075" y="2920875"/>
            <a:ext cx="630900" cy="1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size</a:t>
            </a:r>
            <a:endParaRPr sz="1800">
              <a:solidFill>
                <a:schemeClr val="dk2"/>
              </a:solidFill>
            </a:endParaRPr>
          </a:p>
        </p:txBody>
      </p:sp>
      <p:sp>
        <p:nvSpPr>
          <p:cNvPr id="255" name="Google Shape;255;p27"/>
          <p:cNvSpPr txBox="1"/>
          <p:nvPr/>
        </p:nvSpPr>
        <p:spPr>
          <a:xfrm>
            <a:off x="1499200" y="1629675"/>
            <a:ext cx="1749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pop</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61" name="Google Shape;261;p28"/>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62" name="Google Shape;262;p28"/>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63" name="Google Shape;263;p28"/>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64" name="Google Shape;264;p28"/>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65" name="Google Shape;265;p28"/>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66" name="Google Shape;266;p28"/>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67" name="Google Shape;267;p28"/>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68" name="Google Shape;268;p28"/>
          <p:cNvSpPr/>
          <p:nvPr/>
        </p:nvSpPr>
        <p:spPr>
          <a:xfrm>
            <a:off x="6128825" y="3257550"/>
            <a:ext cx="457800" cy="14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8"/>
          <p:cNvSpPr txBox="1"/>
          <p:nvPr/>
        </p:nvSpPr>
        <p:spPr>
          <a:xfrm>
            <a:off x="6128075" y="2920875"/>
            <a:ext cx="630900" cy="1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size</a:t>
            </a:r>
            <a:endParaRPr sz="1800">
              <a:solidFill>
                <a:schemeClr val="dk2"/>
              </a:solidFill>
            </a:endParaRPr>
          </a:p>
        </p:txBody>
      </p:sp>
      <p:sp>
        <p:nvSpPr>
          <p:cNvPr id="270" name="Google Shape;270;p28"/>
          <p:cNvSpPr txBox="1"/>
          <p:nvPr/>
        </p:nvSpPr>
        <p:spPr>
          <a:xfrm>
            <a:off x="1499200" y="1629675"/>
            <a:ext cx="1749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top</a:t>
            </a:r>
            <a:endParaRPr sz="1800">
              <a:solidFill>
                <a:schemeClr val="dk2"/>
              </a:solidFill>
            </a:endParaRPr>
          </a:p>
        </p:txBody>
      </p:sp>
      <p:sp>
        <p:nvSpPr>
          <p:cNvPr id="271" name="Google Shape;271;p28"/>
          <p:cNvSpPr/>
          <p:nvPr/>
        </p:nvSpPr>
        <p:spPr>
          <a:xfrm>
            <a:off x="4406325" y="1110975"/>
            <a:ext cx="395700" cy="1326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77" name="Google Shape;277;p29"/>
          <p:cNvCxnSpPr/>
          <p:nvPr/>
        </p:nvCxnSpPr>
        <p:spPr>
          <a:xfrm>
            <a:off x="52845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78" name="Google Shape;278;p29"/>
          <p:cNvCxnSpPr/>
          <p:nvPr/>
        </p:nvCxnSpPr>
        <p:spPr>
          <a:xfrm>
            <a:off x="72657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79" name="Google Shape;279;p29"/>
          <p:cNvCxnSpPr/>
          <p:nvPr/>
        </p:nvCxnSpPr>
        <p:spPr>
          <a:xfrm rot="5400000">
            <a:off x="62676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80" name="Google Shape;280;p29"/>
          <p:cNvSpPr/>
          <p:nvPr/>
        </p:nvSpPr>
        <p:spPr>
          <a:xfrm>
            <a:off x="53226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81" name="Google Shape;281;p29"/>
          <p:cNvSpPr/>
          <p:nvPr/>
        </p:nvSpPr>
        <p:spPr>
          <a:xfrm>
            <a:off x="53139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82" name="Google Shape;282;p29"/>
          <p:cNvSpPr/>
          <p:nvPr/>
        </p:nvSpPr>
        <p:spPr>
          <a:xfrm>
            <a:off x="53226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83" name="Google Shape;283;p29"/>
          <p:cNvSpPr/>
          <p:nvPr/>
        </p:nvSpPr>
        <p:spPr>
          <a:xfrm>
            <a:off x="5322675" y="276452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284" name="Google Shape;284;p29"/>
          <p:cNvSpPr/>
          <p:nvPr/>
        </p:nvSpPr>
        <p:spPr>
          <a:xfrm>
            <a:off x="5322675" y="2395625"/>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85" name="Google Shape;285;p29"/>
          <p:cNvSpPr/>
          <p:nvPr/>
        </p:nvSpPr>
        <p:spPr>
          <a:xfrm>
            <a:off x="74007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cxnSp>
        <p:nvCxnSpPr>
          <p:cNvPr id="286" name="Google Shape;286;p29"/>
          <p:cNvCxnSpPr/>
          <p:nvPr/>
        </p:nvCxnSpPr>
        <p:spPr>
          <a:xfrm>
            <a:off x="941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87" name="Google Shape;287;p29"/>
          <p:cNvCxnSpPr/>
          <p:nvPr/>
        </p:nvCxnSpPr>
        <p:spPr>
          <a:xfrm>
            <a:off x="2922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88" name="Google Shape;288;p29"/>
          <p:cNvCxnSpPr/>
          <p:nvPr/>
        </p:nvCxnSpPr>
        <p:spPr>
          <a:xfrm rot="5400000">
            <a:off x="1924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89" name="Google Shape;289;p29"/>
          <p:cNvSpPr/>
          <p:nvPr/>
        </p:nvSpPr>
        <p:spPr>
          <a:xfrm>
            <a:off x="3057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90" name="Google Shape;290;p29"/>
          <p:cNvSpPr txBox="1"/>
          <p:nvPr/>
        </p:nvSpPr>
        <p:spPr>
          <a:xfrm>
            <a:off x="600975" y="1608275"/>
            <a:ext cx="7272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pop</a:t>
            </a:r>
            <a:endParaRPr sz="1800">
              <a:solidFill>
                <a:schemeClr val="dk2"/>
              </a:solidFill>
            </a:endParaRPr>
          </a:p>
        </p:txBody>
      </p:sp>
      <p:sp>
        <p:nvSpPr>
          <p:cNvPr id="291" name="Google Shape;291;p29"/>
          <p:cNvSpPr txBox="1"/>
          <p:nvPr/>
        </p:nvSpPr>
        <p:spPr>
          <a:xfrm>
            <a:off x="4944375" y="1608275"/>
            <a:ext cx="12813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push</a:t>
            </a:r>
            <a:endParaRPr sz="1800">
              <a:solidFill>
                <a:schemeClr val="dk2"/>
              </a:solidFill>
            </a:endParaRPr>
          </a:p>
        </p:txBody>
      </p:sp>
      <p:sp>
        <p:nvSpPr>
          <p:cNvPr id="292" name="Google Shape;292;p29"/>
          <p:cNvSpPr txBox="1"/>
          <p:nvPr/>
        </p:nvSpPr>
        <p:spPr>
          <a:xfrm>
            <a:off x="1595450" y="4548950"/>
            <a:ext cx="5667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1</a:t>
            </a:r>
            <a:endParaRPr sz="1800">
              <a:solidFill>
                <a:schemeClr val="dk2"/>
              </a:solidFill>
            </a:endParaRPr>
          </a:p>
        </p:txBody>
      </p:sp>
      <p:sp>
        <p:nvSpPr>
          <p:cNvPr id="293" name="Google Shape;293;p29"/>
          <p:cNvSpPr txBox="1"/>
          <p:nvPr/>
        </p:nvSpPr>
        <p:spPr>
          <a:xfrm>
            <a:off x="6091250" y="4548950"/>
            <a:ext cx="5667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2</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sp>
        <p:nvSpPr>
          <p:cNvPr id="299" name="Google Shape;299;p30"/>
          <p:cNvSpPr/>
          <p:nvPr/>
        </p:nvSpPr>
        <p:spPr>
          <a:xfrm>
            <a:off x="1056975" y="1798600"/>
            <a:ext cx="6187500" cy="3110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initialize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is_empty</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is_full</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push</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is_full</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"Stack overflow\n"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pop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is_empty</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top</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"Stack underflow\n"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top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is_empty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"Stack is empty\n"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initialize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60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"Top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"Pop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"Pop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"Top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pic>
        <p:nvPicPr>
          <p:cNvPr id="305" name="Google Shape;305;p31"/>
          <p:cNvPicPr preferRelativeResize="0"/>
          <p:nvPr/>
        </p:nvPicPr>
        <p:blipFill>
          <a:blip r:embed="rId3">
            <a:alphaModFix/>
          </a:blip>
          <a:stretch>
            <a:fillRect/>
          </a:stretch>
        </p:blipFill>
        <p:spPr>
          <a:xfrm>
            <a:off x="2569100" y="1572975"/>
            <a:ext cx="4148450" cy="310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61" name="Google Shape;61;p14"/>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62" name="Google Shape;62;p14"/>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63" name="Google Shape;63;p14"/>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64" name="Google Shape;64;p14"/>
          <p:cNvSpPr/>
          <p:nvPr/>
        </p:nvSpPr>
        <p:spPr>
          <a:xfrm>
            <a:off x="6637250" y="3436850"/>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65" name="Google Shape;65;p14"/>
          <p:cNvSpPr/>
          <p:nvPr/>
        </p:nvSpPr>
        <p:spPr>
          <a:xfrm>
            <a:off x="1033950" y="2383350"/>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66" name="Google Shape;66;p14"/>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67" name="Google Shape;67;p14"/>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68" name="Google Shape;68;p14"/>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69" name="Google Shape;69;p14"/>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cxnSp>
        <p:nvCxnSpPr>
          <p:cNvPr id="311" name="Google Shape;311;p32"/>
          <p:cNvCxnSpPr/>
          <p:nvPr/>
        </p:nvCxnSpPr>
        <p:spPr>
          <a:xfrm flipH="1" rot="10800000">
            <a:off x="2964200" y="1985225"/>
            <a:ext cx="3389700" cy="32100"/>
          </a:xfrm>
          <a:prstGeom prst="straightConnector1">
            <a:avLst/>
          </a:prstGeom>
          <a:noFill/>
          <a:ln cap="flat" cmpd="sng" w="114300">
            <a:solidFill>
              <a:schemeClr val="dk2"/>
            </a:solidFill>
            <a:prstDash val="solid"/>
            <a:round/>
            <a:headEnd len="med" w="med" type="none"/>
            <a:tailEnd len="med" w="med" type="none"/>
          </a:ln>
        </p:spPr>
      </p:cxnSp>
      <p:cxnSp>
        <p:nvCxnSpPr>
          <p:cNvPr id="312" name="Google Shape;312;p32"/>
          <p:cNvCxnSpPr/>
          <p:nvPr/>
        </p:nvCxnSpPr>
        <p:spPr>
          <a:xfrm flipH="1" rot="10800000">
            <a:off x="2964200" y="2594825"/>
            <a:ext cx="3389700" cy="32100"/>
          </a:xfrm>
          <a:prstGeom prst="straightConnector1">
            <a:avLst/>
          </a:prstGeom>
          <a:noFill/>
          <a:ln cap="flat" cmpd="sng" w="114300">
            <a:solidFill>
              <a:schemeClr val="dk2"/>
            </a:solidFill>
            <a:prstDash val="solid"/>
            <a:round/>
            <a:headEnd len="med" w="med" type="none"/>
            <a:tailEnd len="med" w="med" type="none"/>
          </a:ln>
        </p:spPr>
      </p:cxnSp>
      <p:sp>
        <p:nvSpPr>
          <p:cNvPr id="313" name="Google Shape;313;p32"/>
          <p:cNvSpPr/>
          <p:nvPr/>
        </p:nvSpPr>
        <p:spPr>
          <a:xfrm>
            <a:off x="4508275" y="4037875"/>
            <a:ext cx="524100" cy="501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32"/>
          <p:cNvSpPr/>
          <p:nvPr/>
        </p:nvSpPr>
        <p:spPr>
          <a:xfrm>
            <a:off x="4593775" y="2070300"/>
            <a:ext cx="524100" cy="501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315" name="Google Shape;315;p32"/>
          <p:cNvSpPr/>
          <p:nvPr/>
        </p:nvSpPr>
        <p:spPr>
          <a:xfrm>
            <a:off x="3984175" y="2070300"/>
            <a:ext cx="524100" cy="5013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316" name="Google Shape;316;p32"/>
          <p:cNvSpPr/>
          <p:nvPr/>
        </p:nvSpPr>
        <p:spPr>
          <a:xfrm>
            <a:off x="3374575" y="2070300"/>
            <a:ext cx="524100" cy="501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317" name="Google Shape;317;p32"/>
          <p:cNvSpPr/>
          <p:nvPr/>
        </p:nvSpPr>
        <p:spPr>
          <a:xfrm>
            <a:off x="6845875" y="1133725"/>
            <a:ext cx="588300" cy="21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bán cf</a:t>
            </a:r>
            <a:endParaRPr/>
          </a:p>
        </p:txBody>
      </p:sp>
      <p:sp>
        <p:nvSpPr>
          <p:cNvPr id="318" name="Google Shape;318;p32"/>
          <p:cNvSpPr/>
          <p:nvPr/>
        </p:nvSpPr>
        <p:spPr>
          <a:xfrm>
            <a:off x="1876150" y="3614175"/>
            <a:ext cx="524100" cy="5013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cxnSp>
        <p:nvCxnSpPr>
          <p:cNvPr id="324" name="Google Shape;324;p33"/>
          <p:cNvCxnSpPr/>
          <p:nvPr/>
        </p:nvCxnSpPr>
        <p:spPr>
          <a:xfrm flipH="1" rot="10800000">
            <a:off x="2964200" y="1985225"/>
            <a:ext cx="3389700" cy="32100"/>
          </a:xfrm>
          <a:prstGeom prst="straightConnector1">
            <a:avLst/>
          </a:prstGeom>
          <a:noFill/>
          <a:ln cap="flat" cmpd="sng" w="114300">
            <a:solidFill>
              <a:schemeClr val="dk2"/>
            </a:solidFill>
            <a:prstDash val="solid"/>
            <a:round/>
            <a:headEnd len="med" w="med" type="none"/>
            <a:tailEnd len="med" w="med" type="none"/>
          </a:ln>
        </p:spPr>
      </p:cxnSp>
      <p:cxnSp>
        <p:nvCxnSpPr>
          <p:cNvPr id="325" name="Google Shape;325;p33"/>
          <p:cNvCxnSpPr/>
          <p:nvPr/>
        </p:nvCxnSpPr>
        <p:spPr>
          <a:xfrm flipH="1" rot="10800000">
            <a:off x="2964200" y="2594825"/>
            <a:ext cx="3389700" cy="32100"/>
          </a:xfrm>
          <a:prstGeom prst="straightConnector1">
            <a:avLst/>
          </a:prstGeom>
          <a:noFill/>
          <a:ln cap="flat" cmpd="sng" w="114300">
            <a:solidFill>
              <a:schemeClr val="dk2"/>
            </a:solidFill>
            <a:prstDash val="solid"/>
            <a:round/>
            <a:headEnd len="med" w="med" type="none"/>
            <a:tailEnd len="med" w="med" type="none"/>
          </a:ln>
        </p:spPr>
      </p:cxnSp>
      <p:sp>
        <p:nvSpPr>
          <p:cNvPr id="326" name="Google Shape;326;p33"/>
          <p:cNvSpPr/>
          <p:nvPr/>
        </p:nvSpPr>
        <p:spPr>
          <a:xfrm>
            <a:off x="5203375" y="2070300"/>
            <a:ext cx="524100" cy="501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33"/>
          <p:cNvSpPr/>
          <p:nvPr/>
        </p:nvSpPr>
        <p:spPr>
          <a:xfrm>
            <a:off x="4593775" y="2070300"/>
            <a:ext cx="524100" cy="5013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33"/>
          <p:cNvSpPr/>
          <p:nvPr/>
        </p:nvSpPr>
        <p:spPr>
          <a:xfrm>
            <a:off x="3984175" y="2070300"/>
            <a:ext cx="524100" cy="501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33"/>
          <p:cNvSpPr/>
          <p:nvPr/>
        </p:nvSpPr>
        <p:spPr>
          <a:xfrm>
            <a:off x="3374575" y="2070300"/>
            <a:ext cx="524100" cy="501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33"/>
          <p:cNvSpPr/>
          <p:nvPr/>
        </p:nvSpPr>
        <p:spPr>
          <a:xfrm>
            <a:off x="6845875" y="1133725"/>
            <a:ext cx="588300" cy="21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33"/>
          <p:cNvSpPr/>
          <p:nvPr/>
        </p:nvSpPr>
        <p:spPr>
          <a:xfrm>
            <a:off x="1876150" y="3614175"/>
            <a:ext cx="524100" cy="5013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cxnSp>
        <p:nvCxnSpPr>
          <p:cNvPr id="337" name="Google Shape;337;p34"/>
          <p:cNvCxnSpPr/>
          <p:nvPr/>
        </p:nvCxnSpPr>
        <p:spPr>
          <a:xfrm flipH="1" rot="10800000">
            <a:off x="2964200" y="1985225"/>
            <a:ext cx="3389700" cy="32100"/>
          </a:xfrm>
          <a:prstGeom prst="straightConnector1">
            <a:avLst/>
          </a:prstGeom>
          <a:noFill/>
          <a:ln cap="flat" cmpd="sng" w="114300">
            <a:solidFill>
              <a:schemeClr val="dk2"/>
            </a:solidFill>
            <a:prstDash val="solid"/>
            <a:round/>
            <a:headEnd len="med" w="med" type="none"/>
            <a:tailEnd len="med" w="med" type="none"/>
          </a:ln>
        </p:spPr>
      </p:cxnSp>
      <p:cxnSp>
        <p:nvCxnSpPr>
          <p:cNvPr id="338" name="Google Shape;338;p34"/>
          <p:cNvCxnSpPr/>
          <p:nvPr/>
        </p:nvCxnSpPr>
        <p:spPr>
          <a:xfrm flipH="1" rot="10800000">
            <a:off x="2964200" y="2594825"/>
            <a:ext cx="3389700" cy="32100"/>
          </a:xfrm>
          <a:prstGeom prst="straightConnector1">
            <a:avLst/>
          </a:prstGeom>
          <a:noFill/>
          <a:ln cap="flat" cmpd="sng" w="114300">
            <a:solidFill>
              <a:schemeClr val="dk2"/>
            </a:solidFill>
            <a:prstDash val="solid"/>
            <a:round/>
            <a:headEnd len="med" w="med" type="none"/>
            <a:tailEnd len="med" w="med" type="none"/>
          </a:ln>
        </p:spPr>
      </p:cxnSp>
      <p:sp>
        <p:nvSpPr>
          <p:cNvPr id="339" name="Google Shape;339;p34"/>
          <p:cNvSpPr/>
          <p:nvPr/>
        </p:nvSpPr>
        <p:spPr>
          <a:xfrm>
            <a:off x="5829800" y="2055425"/>
            <a:ext cx="524100" cy="501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340" name="Google Shape;340;p34"/>
          <p:cNvSpPr/>
          <p:nvPr/>
        </p:nvSpPr>
        <p:spPr>
          <a:xfrm>
            <a:off x="5203375" y="2070300"/>
            <a:ext cx="524100" cy="5013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341" name="Google Shape;341;p34"/>
          <p:cNvSpPr/>
          <p:nvPr/>
        </p:nvSpPr>
        <p:spPr>
          <a:xfrm>
            <a:off x="4593775" y="2070300"/>
            <a:ext cx="524100" cy="501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342" name="Google Shape;342;p34"/>
          <p:cNvSpPr/>
          <p:nvPr/>
        </p:nvSpPr>
        <p:spPr>
          <a:xfrm>
            <a:off x="3984175" y="2070300"/>
            <a:ext cx="524100" cy="501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343" name="Google Shape;343;p34"/>
          <p:cNvSpPr/>
          <p:nvPr/>
        </p:nvSpPr>
        <p:spPr>
          <a:xfrm>
            <a:off x="3374575" y="2070300"/>
            <a:ext cx="524100" cy="5013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344" name="Google Shape;344;p34"/>
          <p:cNvSpPr/>
          <p:nvPr/>
        </p:nvSpPr>
        <p:spPr>
          <a:xfrm>
            <a:off x="6845875" y="1133725"/>
            <a:ext cx="588300" cy="21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bán cf</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cxnSp>
        <p:nvCxnSpPr>
          <p:cNvPr id="350" name="Google Shape;350;p35"/>
          <p:cNvCxnSpPr/>
          <p:nvPr/>
        </p:nvCxnSpPr>
        <p:spPr>
          <a:xfrm flipH="1" rot="10800000">
            <a:off x="2964200" y="1985225"/>
            <a:ext cx="3389700" cy="32100"/>
          </a:xfrm>
          <a:prstGeom prst="straightConnector1">
            <a:avLst/>
          </a:prstGeom>
          <a:noFill/>
          <a:ln cap="flat" cmpd="sng" w="114300">
            <a:solidFill>
              <a:schemeClr val="dk2"/>
            </a:solidFill>
            <a:prstDash val="solid"/>
            <a:round/>
            <a:headEnd len="med" w="med" type="none"/>
            <a:tailEnd len="med" w="med" type="none"/>
          </a:ln>
        </p:spPr>
      </p:cxnSp>
      <p:cxnSp>
        <p:nvCxnSpPr>
          <p:cNvPr id="351" name="Google Shape;351;p35"/>
          <p:cNvCxnSpPr/>
          <p:nvPr/>
        </p:nvCxnSpPr>
        <p:spPr>
          <a:xfrm flipH="1" rot="10800000">
            <a:off x="2964200" y="2594825"/>
            <a:ext cx="3389700" cy="32100"/>
          </a:xfrm>
          <a:prstGeom prst="straightConnector1">
            <a:avLst/>
          </a:prstGeom>
          <a:noFill/>
          <a:ln cap="flat" cmpd="sng" w="114300">
            <a:solidFill>
              <a:schemeClr val="dk2"/>
            </a:solidFill>
            <a:prstDash val="solid"/>
            <a:round/>
            <a:headEnd len="med" w="med" type="none"/>
            <a:tailEnd len="med" w="med" type="none"/>
          </a:ln>
        </p:spPr>
      </p:cxnSp>
      <p:sp>
        <p:nvSpPr>
          <p:cNvPr id="352" name="Google Shape;352;p35"/>
          <p:cNvSpPr/>
          <p:nvPr/>
        </p:nvSpPr>
        <p:spPr>
          <a:xfrm>
            <a:off x="5829800" y="2055425"/>
            <a:ext cx="524100" cy="5013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35"/>
          <p:cNvSpPr/>
          <p:nvPr/>
        </p:nvSpPr>
        <p:spPr>
          <a:xfrm>
            <a:off x="5203375" y="2070300"/>
            <a:ext cx="524100" cy="501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35"/>
          <p:cNvSpPr/>
          <p:nvPr/>
        </p:nvSpPr>
        <p:spPr>
          <a:xfrm>
            <a:off x="4593775" y="2070300"/>
            <a:ext cx="524100" cy="501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35"/>
          <p:cNvSpPr/>
          <p:nvPr/>
        </p:nvSpPr>
        <p:spPr>
          <a:xfrm>
            <a:off x="3984175" y="2070300"/>
            <a:ext cx="524100" cy="5013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35"/>
          <p:cNvSpPr/>
          <p:nvPr/>
        </p:nvSpPr>
        <p:spPr>
          <a:xfrm>
            <a:off x="6845875" y="1133725"/>
            <a:ext cx="588300" cy="21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35"/>
          <p:cNvSpPr/>
          <p:nvPr/>
        </p:nvSpPr>
        <p:spPr>
          <a:xfrm>
            <a:off x="8067400" y="2070300"/>
            <a:ext cx="524100" cy="501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cxnSp>
        <p:nvCxnSpPr>
          <p:cNvPr id="363" name="Google Shape;363;p36"/>
          <p:cNvCxnSpPr/>
          <p:nvPr/>
        </p:nvCxnSpPr>
        <p:spPr>
          <a:xfrm flipH="1" rot="10800000">
            <a:off x="2964200" y="1985225"/>
            <a:ext cx="3389700" cy="32100"/>
          </a:xfrm>
          <a:prstGeom prst="straightConnector1">
            <a:avLst/>
          </a:prstGeom>
          <a:noFill/>
          <a:ln cap="flat" cmpd="sng" w="114300">
            <a:solidFill>
              <a:schemeClr val="dk2"/>
            </a:solidFill>
            <a:prstDash val="solid"/>
            <a:round/>
            <a:headEnd len="med" w="med" type="none"/>
            <a:tailEnd len="med" w="med" type="none"/>
          </a:ln>
        </p:spPr>
      </p:cxnSp>
      <p:cxnSp>
        <p:nvCxnSpPr>
          <p:cNvPr id="364" name="Google Shape;364;p36"/>
          <p:cNvCxnSpPr/>
          <p:nvPr/>
        </p:nvCxnSpPr>
        <p:spPr>
          <a:xfrm flipH="1" rot="10800000">
            <a:off x="2964200" y="2594825"/>
            <a:ext cx="3389700" cy="32100"/>
          </a:xfrm>
          <a:prstGeom prst="straightConnector1">
            <a:avLst/>
          </a:prstGeom>
          <a:noFill/>
          <a:ln cap="flat" cmpd="sng" w="114300">
            <a:solidFill>
              <a:schemeClr val="dk2"/>
            </a:solidFill>
            <a:prstDash val="solid"/>
            <a:round/>
            <a:headEnd len="med" w="med" type="none"/>
            <a:tailEnd len="med" w="med" type="none"/>
          </a:ln>
        </p:spPr>
      </p:cxnSp>
      <p:sp>
        <p:nvSpPr>
          <p:cNvPr id="365" name="Google Shape;365;p36"/>
          <p:cNvSpPr/>
          <p:nvPr/>
        </p:nvSpPr>
        <p:spPr>
          <a:xfrm>
            <a:off x="5829800" y="2055425"/>
            <a:ext cx="524100" cy="501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36"/>
          <p:cNvSpPr/>
          <p:nvPr/>
        </p:nvSpPr>
        <p:spPr>
          <a:xfrm>
            <a:off x="5203375" y="2070300"/>
            <a:ext cx="524100" cy="501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36"/>
          <p:cNvSpPr/>
          <p:nvPr/>
        </p:nvSpPr>
        <p:spPr>
          <a:xfrm>
            <a:off x="4593775" y="2070300"/>
            <a:ext cx="524100" cy="5013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36"/>
          <p:cNvSpPr/>
          <p:nvPr/>
        </p:nvSpPr>
        <p:spPr>
          <a:xfrm>
            <a:off x="6845875" y="1133725"/>
            <a:ext cx="588300" cy="21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36"/>
          <p:cNvSpPr/>
          <p:nvPr/>
        </p:nvSpPr>
        <p:spPr>
          <a:xfrm>
            <a:off x="8552575" y="2070300"/>
            <a:ext cx="524100" cy="501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36"/>
          <p:cNvSpPr/>
          <p:nvPr/>
        </p:nvSpPr>
        <p:spPr>
          <a:xfrm>
            <a:off x="7731325" y="2055425"/>
            <a:ext cx="524100" cy="5013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sp>
        <p:nvSpPr>
          <p:cNvPr id="376" name="Google Shape;376;p37"/>
          <p:cNvSpPr txBox="1"/>
          <p:nvPr/>
        </p:nvSpPr>
        <p:spPr>
          <a:xfrm>
            <a:off x="109075" y="1490650"/>
            <a:ext cx="8950200" cy="3486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Queue là một cấu trúc dữ liệu tuân theo nguyên tắc "First In, First Out" (FIFO), nghĩa là phần tử đầu tiên được thêm vào hàng đợi sẽ là phần tử đầu tiên được lấy ra.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Các thao tác cơ bản trên hàng đợi bao gồm:</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“enqueue” (thêm phần tử vào cuối hàng đợi)</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“dequeue” (lấy phần tử từ đầu hàng đợi). </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“front” để lấy giá trị của phần tử đứng đầu hàng đợi.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pic>
        <p:nvPicPr>
          <p:cNvPr id="382" name="Google Shape;382;p38"/>
          <p:cNvPicPr preferRelativeResize="0"/>
          <p:nvPr/>
        </p:nvPicPr>
        <p:blipFill>
          <a:blip r:embed="rId3">
            <a:alphaModFix/>
          </a:blip>
          <a:stretch>
            <a:fillRect/>
          </a:stretch>
        </p:blipFill>
        <p:spPr>
          <a:xfrm>
            <a:off x="2006738" y="1643150"/>
            <a:ext cx="5130525" cy="2948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388" name="Google Shape;388;p39"/>
          <p:cNvGraphicFramePr/>
          <p:nvPr/>
        </p:nvGraphicFramePr>
        <p:xfrm>
          <a:off x="1866900" y="19240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1</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vi"/>
                        <a:t>5</a:t>
                      </a:r>
                      <a:endParaRPr/>
                    </a:p>
                  </a:txBody>
                  <a:tcPr marT="91425" marB="91425" marR="91425" marL="91425">
                    <a:solidFill>
                      <a:srgbClr val="990000"/>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t/>
                      </a:r>
                      <a:endParaRPr/>
                    </a:p>
                  </a:txBody>
                  <a:tcPr marT="91425" marB="91425" marR="91425" marL="91425">
                    <a:solidFill>
                      <a:schemeClr val="accent1"/>
                    </a:solidFill>
                  </a:tcPr>
                </a:tc>
              </a:tr>
            </a:tbl>
          </a:graphicData>
        </a:graphic>
      </p:graphicFrame>
      <p:graphicFrame>
        <p:nvGraphicFramePr>
          <p:cNvPr id="389" name="Google Shape;389;p39"/>
          <p:cNvGraphicFramePr/>
          <p:nvPr/>
        </p:nvGraphicFramePr>
        <p:xfrm>
          <a:off x="1866900" y="3752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4</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vi"/>
                        <a:t>5</a:t>
                      </a:r>
                      <a:endParaRPr/>
                    </a:p>
                  </a:txBody>
                  <a:tcPr marT="91425" marB="91425" marR="91425" marL="91425">
                    <a:solidFill>
                      <a:srgbClr val="990000"/>
                    </a:solidFill>
                  </a:tcPr>
                </a:tc>
                <a:tc>
                  <a:txBody>
                    <a:bodyPr/>
                    <a:lstStyle/>
                    <a:p>
                      <a:pPr indent="0" lvl="0" marL="0" rtl="0" algn="ctr">
                        <a:spcBef>
                          <a:spcPts val="0"/>
                        </a:spcBef>
                        <a:spcAft>
                          <a:spcPts val="0"/>
                        </a:spcAft>
                        <a:buNone/>
                      </a:pPr>
                      <a:r>
                        <a:rPr lang="vi"/>
                        <a:t>1</a:t>
                      </a:r>
                      <a:endParaRPr/>
                    </a:p>
                  </a:txBody>
                  <a:tcPr marT="91425" marB="91425" marR="91425" marL="91425">
                    <a:solidFill>
                      <a:srgbClr val="38761D"/>
                    </a:solidFill>
                  </a:tcPr>
                </a:tc>
                <a:tc>
                  <a:txBody>
                    <a:bodyPr/>
                    <a:lstStyle/>
                    <a:p>
                      <a:pPr indent="0" lvl="0" marL="0" rtl="0" algn="ctr">
                        <a:spcBef>
                          <a:spcPts val="0"/>
                        </a:spcBef>
                        <a:spcAft>
                          <a:spcPts val="0"/>
                        </a:spcAft>
                        <a:buNone/>
                      </a:pPr>
                      <a:r>
                        <a:t/>
                      </a:r>
                      <a:endParaRPr/>
                    </a:p>
                  </a:txBody>
                  <a:tcPr marT="91425" marB="91425" marR="91425" marL="91425">
                    <a:solidFill>
                      <a:schemeClr val="accent1"/>
                    </a:solidFill>
                  </a:tcPr>
                </a:tc>
              </a:tr>
            </a:tbl>
          </a:graphicData>
        </a:graphic>
      </p:graphicFrame>
      <p:sp>
        <p:nvSpPr>
          <p:cNvPr id="390" name="Google Shape;390;p39"/>
          <p:cNvSpPr/>
          <p:nvPr/>
        </p:nvSpPr>
        <p:spPr>
          <a:xfrm>
            <a:off x="654425" y="1961075"/>
            <a:ext cx="983700" cy="28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39"/>
          <p:cNvSpPr/>
          <p:nvPr/>
        </p:nvSpPr>
        <p:spPr>
          <a:xfrm>
            <a:off x="7512425" y="1961075"/>
            <a:ext cx="983700" cy="28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39"/>
          <p:cNvSpPr txBox="1"/>
          <p:nvPr/>
        </p:nvSpPr>
        <p:spPr>
          <a:xfrm>
            <a:off x="568875" y="1362250"/>
            <a:ext cx="1144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a:t>
            </a:r>
            <a:endParaRPr sz="1800">
              <a:solidFill>
                <a:schemeClr val="dk2"/>
              </a:solidFill>
            </a:endParaRPr>
          </a:p>
        </p:txBody>
      </p:sp>
      <p:sp>
        <p:nvSpPr>
          <p:cNvPr id="393" name="Google Shape;393;p39"/>
          <p:cNvSpPr txBox="1"/>
          <p:nvPr/>
        </p:nvSpPr>
        <p:spPr>
          <a:xfrm>
            <a:off x="7426875" y="1362250"/>
            <a:ext cx="1144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de</a:t>
            </a:r>
            <a:r>
              <a:rPr lang="vi" sz="1800">
                <a:solidFill>
                  <a:schemeClr val="dk2"/>
                </a:solidFill>
              </a:rPr>
              <a:t>queue</a:t>
            </a:r>
            <a:endParaRPr sz="1800">
              <a:solidFill>
                <a:schemeClr val="dk2"/>
              </a:solidFill>
            </a:endParaRPr>
          </a:p>
        </p:txBody>
      </p:sp>
      <p:sp>
        <p:nvSpPr>
          <p:cNvPr id="394" name="Google Shape;394;p39"/>
          <p:cNvSpPr txBox="1"/>
          <p:nvPr/>
        </p:nvSpPr>
        <p:spPr>
          <a:xfrm>
            <a:off x="1948325" y="1479875"/>
            <a:ext cx="52077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
        <p:nvSpPr>
          <p:cNvPr id="395" name="Google Shape;395;p39"/>
          <p:cNvSpPr txBox="1"/>
          <p:nvPr/>
        </p:nvSpPr>
        <p:spPr>
          <a:xfrm>
            <a:off x="5410750" y="2747000"/>
            <a:ext cx="10413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a:t>
            </a:r>
            <a:endParaRPr sz="1800">
              <a:solidFill>
                <a:schemeClr val="dk2"/>
              </a:solidFill>
            </a:endParaRPr>
          </a:p>
        </p:txBody>
      </p:sp>
      <p:sp>
        <p:nvSpPr>
          <p:cNvPr id="396" name="Google Shape;396;p39"/>
          <p:cNvSpPr/>
          <p:nvPr/>
        </p:nvSpPr>
        <p:spPr>
          <a:xfrm>
            <a:off x="5579150" y="2436725"/>
            <a:ext cx="235200" cy="352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39"/>
          <p:cNvSpPr txBox="1"/>
          <p:nvPr/>
        </p:nvSpPr>
        <p:spPr>
          <a:xfrm>
            <a:off x="3277150" y="2747000"/>
            <a:ext cx="10413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a:t>
            </a:r>
            <a:endParaRPr sz="1800">
              <a:solidFill>
                <a:schemeClr val="dk2"/>
              </a:solidFill>
            </a:endParaRPr>
          </a:p>
        </p:txBody>
      </p:sp>
      <p:sp>
        <p:nvSpPr>
          <p:cNvPr id="398" name="Google Shape;398;p39"/>
          <p:cNvSpPr/>
          <p:nvPr/>
        </p:nvSpPr>
        <p:spPr>
          <a:xfrm>
            <a:off x="3445550" y="2436725"/>
            <a:ext cx="235200" cy="352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39"/>
          <p:cNvSpPr/>
          <p:nvPr/>
        </p:nvSpPr>
        <p:spPr>
          <a:xfrm>
            <a:off x="611750" y="3864575"/>
            <a:ext cx="983700" cy="28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39"/>
          <p:cNvSpPr/>
          <p:nvPr/>
        </p:nvSpPr>
        <p:spPr>
          <a:xfrm>
            <a:off x="7507125" y="3806650"/>
            <a:ext cx="983700" cy="28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 name="Google Shape;401;p39"/>
          <p:cNvSpPr txBox="1"/>
          <p:nvPr/>
        </p:nvSpPr>
        <p:spPr>
          <a:xfrm>
            <a:off x="568875" y="3468275"/>
            <a:ext cx="1144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dequeue</a:t>
            </a:r>
            <a:endParaRPr sz="1800">
              <a:solidFill>
                <a:schemeClr val="dk2"/>
              </a:solidFill>
            </a:endParaRPr>
          </a:p>
        </p:txBody>
      </p:sp>
      <p:sp>
        <p:nvSpPr>
          <p:cNvPr id="402" name="Google Shape;402;p39"/>
          <p:cNvSpPr txBox="1"/>
          <p:nvPr/>
        </p:nvSpPr>
        <p:spPr>
          <a:xfrm>
            <a:off x="7426875" y="3388675"/>
            <a:ext cx="1144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a:t>
            </a:r>
            <a:endParaRPr sz="1800">
              <a:solidFill>
                <a:schemeClr val="dk2"/>
              </a:solidFill>
            </a:endParaRPr>
          </a:p>
        </p:txBody>
      </p:sp>
      <p:sp>
        <p:nvSpPr>
          <p:cNvPr id="403" name="Google Shape;403;p39"/>
          <p:cNvSpPr txBox="1"/>
          <p:nvPr/>
        </p:nvSpPr>
        <p:spPr>
          <a:xfrm>
            <a:off x="5410750" y="4575800"/>
            <a:ext cx="10413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a:t>
            </a:r>
            <a:endParaRPr sz="1800">
              <a:solidFill>
                <a:schemeClr val="dk2"/>
              </a:solidFill>
            </a:endParaRPr>
          </a:p>
        </p:txBody>
      </p:sp>
      <p:sp>
        <p:nvSpPr>
          <p:cNvPr id="404" name="Google Shape;404;p39"/>
          <p:cNvSpPr/>
          <p:nvPr/>
        </p:nvSpPr>
        <p:spPr>
          <a:xfrm>
            <a:off x="5579150" y="4265525"/>
            <a:ext cx="235200" cy="352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39"/>
          <p:cNvSpPr txBox="1"/>
          <p:nvPr/>
        </p:nvSpPr>
        <p:spPr>
          <a:xfrm>
            <a:off x="3277150" y="4575800"/>
            <a:ext cx="10413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a:t>
            </a:r>
            <a:endParaRPr sz="1800">
              <a:solidFill>
                <a:schemeClr val="dk2"/>
              </a:solidFill>
            </a:endParaRPr>
          </a:p>
        </p:txBody>
      </p:sp>
      <p:sp>
        <p:nvSpPr>
          <p:cNvPr id="406" name="Google Shape;406;p39"/>
          <p:cNvSpPr/>
          <p:nvPr/>
        </p:nvSpPr>
        <p:spPr>
          <a:xfrm>
            <a:off x="3445550" y="4265525"/>
            <a:ext cx="235200" cy="352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0"/>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12" name="Google Shape;412;p40"/>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413" name="Google Shape;413;p40"/>
          <p:cNvSpPr txBox="1"/>
          <p:nvPr/>
        </p:nvSpPr>
        <p:spPr>
          <a:xfrm>
            <a:off x="365700" y="2388975"/>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a:t>
            </a:r>
            <a:r>
              <a:rPr lang="vi" sz="1800">
                <a:solidFill>
                  <a:schemeClr val="dk2"/>
                </a:solidFill>
              </a:rPr>
              <a:t>-1</a:t>
            </a:r>
            <a:endParaRPr sz="1800">
              <a:solidFill>
                <a:schemeClr val="dk2"/>
              </a:solidFill>
            </a:endParaRPr>
          </a:p>
        </p:txBody>
      </p:sp>
      <p:sp>
        <p:nvSpPr>
          <p:cNvPr id="414" name="Google Shape;414;p40"/>
          <p:cNvSpPr txBox="1"/>
          <p:nvPr/>
        </p:nvSpPr>
        <p:spPr>
          <a:xfrm>
            <a:off x="4512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a:t>
            </a:r>
            <a:r>
              <a:rPr lang="vi" sz="1800">
                <a:solidFill>
                  <a:schemeClr val="dk2"/>
                </a:solidFill>
              </a:rPr>
              <a:t>-1</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20" name="Google Shape;420;p41"/>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421" name="Google Shape;421;p41"/>
          <p:cNvSpPr txBox="1"/>
          <p:nvPr/>
        </p:nvSpPr>
        <p:spPr>
          <a:xfrm>
            <a:off x="1889700" y="2388975"/>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0</a:t>
            </a:r>
            <a:endParaRPr sz="1800">
              <a:solidFill>
                <a:schemeClr val="dk2"/>
              </a:solidFill>
            </a:endParaRPr>
          </a:p>
        </p:txBody>
      </p:sp>
      <p:sp>
        <p:nvSpPr>
          <p:cNvPr id="422" name="Google Shape;422;p41"/>
          <p:cNvSpPr txBox="1"/>
          <p:nvPr/>
        </p:nvSpPr>
        <p:spPr>
          <a:xfrm>
            <a:off x="18990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0</a:t>
            </a:r>
            <a:endParaRPr sz="1800">
              <a:solidFill>
                <a:schemeClr val="dk2"/>
              </a:solidFill>
            </a:endParaRPr>
          </a:p>
        </p:txBody>
      </p:sp>
      <p:sp>
        <p:nvSpPr>
          <p:cNvPr id="423" name="Google Shape;423;p41"/>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3</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75" name="Google Shape;75;p15"/>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76" name="Google Shape;76;p15"/>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77" name="Google Shape;77;p15"/>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78" name="Google Shape;78;p15"/>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79" name="Google Shape;79;p15"/>
          <p:cNvSpPr/>
          <p:nvPr/>
        </p:nvSpPr>
        <p:spPr>
          <a:xfrm>
            <a:off x="1033950" y="2383350"/>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80" name="Google Shape;80;p15"/>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81" name="Google Shape;81;p15"/>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82" name="Google Shape;82;p15"/>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83" name="Google Shape;83;p15"/>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29" name="Google Shape;429;p42"/>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430" name="Google Shape;430;p42"/>
          <p:cNvSpPr txBox="1"/>
          <p:nvPr/>
        </p:nvSpPr>
        <p:spPr>
          <a:xfrm>
            <a:off x="19056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a:t>
            </a:r>
            <a:r>
              <a:rPr lang="vi" sz="1800">
                <a:solidFill>
                  <a:schemeClr val="dk2"/>
                </a:solidFill>
              </a:rPr>
              <a:t>0</a:t>
            </a:r>
            <a:endParaRPr sz="1800">
              <a:solidFill>
                <a:schemeClr val="dk2"/>
              </a:solidFill>
            </a:endParaRPr>
          </a:p>
        </p:txBody>
      </p:sp>
      <p:sp>
        <p:nvSpPr>
          <p:cNvPr id="431" name="Google Shape;431;p42"/>
          <p:cNvSpPr txBox="1"/>
          <p:nvPr/>
        </p:nvSpPr>
        <p:spPr>
          <a:xfrm>
            <a:off x="29658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1</a:t>
            </a:r>
            <a:endParaRPr sz="1800">
              <a:solidFill>
                <a:schemeClr val="dk2"/>
              </a:solidFill>
            </a:endParaRPr>
          </a:p>
        </p:txBody>
      </p:sp>
      <p:sp>
        <p:nvSpPr>
          <p:cNvPr id="432" name="Google Shape;432;p42"/>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4</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3"/>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38" name="Google Shape;438;p43"/>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439" name="Google Shape;439;p43"/>
          <p:cNvSpPr txBox="1"/>
          <p:nvPr/>
        </p:nvSpPr>
        <p:spPr>
          <a:xfrm>
            <a:off x="19056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0</a:t>
            </a:r>
            <a:endParaRPr sz="1800">
              <a:solidFill>
                <a:schemeClr val="dk2"/>
              </a:solidFill>
            </a:endParaRPr>
          </a:p>
        </p:txBody>
      </p:sp>
      <p:sp>
        <p:nvSpPr>
          <p:cNvPr id="440" name="Google Shape;440;p43"/>
          <p:cNvSpPr txBox="1"/>
          <p:nvPr/>
        </p:nvSpPr>
        <p:spPr>
          <a:xfrm>
            <a:off x="41088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2</a:t>
            </a:r>
            <a:endParaRPr sz="1800">
              <a:solidFill>
                <a:schemeClr val="dk2"/>
              </a:solidFill>
            </a:endParaRPr>
          </a:p>
        </p:txBody>
      </p:sp>
      <p:sp>
        <p:nvSpPr>
          <p:cNvPr id="441" name="Google Shape;441;p43"/>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2</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4"/>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47" name="Google Shape;447;p44"/>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448" name="Google Shape;448;p44"/>
          <p:cNvSpPr txBox="1"/>
          <p:nvPr/>
        </p:nvSpPr>
        <p:spPr>
          <a:xfrm>
            <a:off x="19056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0</a:t>
            </a:r>
            <a:endParaRPr sz="1800">
              <a:solidFill>
                <a:schemeClr val="dk2"/>
              </a:solidFill>
            </a:endParaRPr>
          </a:p>
        </p:txBody>
      </p:sp>
      <p:sp>
        <p:nvSpPr>
          <p:cNvPr id="449" name="Google Shape;449;p44"/>
          <p:cNvSpPr txBox="1"/>
          <p:nvPr/>
        </p:nvSpPr>
        <p:spPr>
          <a:xfrm>
            <a:off x="51756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3</a:t>
            </a:r>
            <a:endParaRPr sz="1800">
              <a:solidFill>
                <a:schemeClr val="dk2"/>
              </a:solidFill>
            </a:endParaRPr>
          </a:p>
        </p:txBody>
      </p:sp>
      <p:sp>
        <p:nvSpPr>
          <p:cNvPr id="450" name="Google Shape;450;p44"/>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5</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5"/>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56" name="Google Shape;456;p45"/>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457" name="Google Shape;457;p45"/>
          <p:cNvSpPr txBox="1"/>
          <p:nvPr/>
        </p:nvSpPr>
        <p:spPr>
          <a:xfrm>
            <a:off x="1868225" y="2349563"/>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0</a:t>
            </a:r>
            <a:endParaRPr sz="1800">
              <a:solidFill>
                <a:schemeClr val="dk2"/>
              </a:solidFill>
            </a:endParaRPr>
          </a:p>
        </p:txBody>
      </p:sp>
      <p:sp>
        <p:nvSpPr>
          <p:cNvPr id="458" name="Google Shape;458;p45"/>
          <p:cNvSpPr txBox="1"/>
          <p:nvPr/>
        </p:nvSpPr>
        <p:spPr>
          <a:xfrm>
            <a:off x="62424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4</a:t>
            </a:r>
            <a:endParaRPr sz="1800">
              <a:solidFill>
                <a:schemeClr val="dk2"/>
              </a:solidFill>
            </a:endParaRPr>
          </a:p>
        </p:txBody>
      </p:sp>
      <p:sp>
        <p:nvSpPr>
          <p:cNvPr id="459" name="Google Shape;459;p45"/>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7</a:t>
            </a:r>
            <a:endParaRPr sz="18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6"/>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65" name="Google Shape;465;p46"/>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466" name="Google Shape;466;p46"/>
          <p:cNvSpPr txBox="1"/>
          <p:nvPr/>
        </p:nvSpPr>
        <p:spPr>
          <a:xfrm>
            <a:off x="28962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1</a:t>
            </a:r>
            <a:endParaRPr sz="1800">
              <a:solidFill>
                <a:schemeClr val="dk2"/>
              </a:solidFill>
            </a:endParaRPr>
          </a:p>
        </p:txBody>
      </p:sp>
      <p:sp>
        <p:nvSpPr>
          <p:cNvPr id="467" name="Google Shape;467;p46"/>
          <p:cNvSpPr txBox="1"/>
          <p:nvPr/>
        </p:nvSpPr>
        <p:spPr>
          <a:xfrm>
            <a:off x="62424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a:t>
            </a:r>
            <a:r>
              <a:rPr lang="vi" sz="1800">
                <a:solidFill>
                  <a:schemeClr val="dk2"/>
                </a:solidFill>
              </a:rPr>
              <a:t>4</a:t>
            </a:r>
            <a:endParaRPr sz="1800">
              <a:solidFill>
                <a:schemeClr val="dk2"/>
              </a:solidFill>
            </a:endParaRPr>
          </a:p>
        </p:txBody>
      </p:sp>
      <p:sp>
        <p:nvSpPr>
          <p:cNvPr id="468" name="Google Shape;468;p46"/>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de</a:t>
            </a:r>
            <a:r>
              <a:rPr lang="vi" sz="1800">
                <a:solidFill>
                  <a:schemeClr val="dk2"/>
                </a:solidFill>
              </a:rPr>
              <a:t>queue: </a:t>
            </a:r>
            <a:endParaRPr sz="18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7"/>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74" name="Google Shape;474;p47"/>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475" name="Google Shape;475;p47"/>
          <p:cNvSpPr txBox="1"/>
          <p:nvPr/>
        </p:nvSpPr>
        <p:spPr>
          <a:xfrm>
            <a:off x="40392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2</a:t>
            </a:r>
            <a:endParaRPr sz="1800">
              <a:solidFill>
                <a:schemeClr val="dk2"/>
              </a:solidFill>
            </a:endParaRPr>
          </a:p>
        </p:txBody>
      </p:sp>
      <p:sp>
        <p:nvSpPr>
          <p:cNvPr id="476" name="Google Shape;476;p47"/>
          <p:cNvSpPr txBox="1"/>
          <p:nvPr/>
        </p:nvSpPr>
        <p:spPr>
          <a:xfrm>
            <a:off x="62424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4</a:t>
            </a:r>
            <a:endParaRPr sz="1800">
              <a:solidFill>
                <a:schemeClr val="dk2"/>
              </a:solidFill>
            </a:endParaRPr>
          </a:p>
        </p:txBody>
      </p:sp>
      <p:sp>
        <p:nvSpPr>
          <p:cNvPr id="477" name="Google Shape;477;p47"/>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dequeue: </a:t>
            </a:r>
            <a:endParaRPr sz="18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8"/>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83" name="Google Shape;483;p48"/>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9</a:t>
                      </a:r>
                      <a:endParaRPr/>
                    </a:p>
                  </a:txBody>
                  <a:tcPr marT="91425" marB="91425" marR="91425" marL="91425">
                    <a:solidFill>
                      <a:schemeClr val="accent3"/>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484" name="Google Shape;484;p48"/>
          <p:cNvSpPr txBox="1"/>
          <p:nvPr/>
        </p:nvSpPr>
        <p:spPr>
          <a:xfrm>
            <a:off x="40392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2</a:t>
            </a:r>
            <a:endParaRPr sz="1800">
              <a:solidFill>
                <a:schemeClr val="dk2"/>
              </a:solidFill>
            </a:endParaRPr>
          </a:p>
        </p:txBody>
      </p:sp>
      <p:sp>
        <p:nvSpPr>
          <p:cNvPr id="485" name="Google Shape;485;p48"/>
          <p:cNvSpPr txBox="1"/>
          <p:nvPr/>
        </p:nvSpPr>
        <p:spPr>
          <a:xfrm>
            <a:off x="18228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0</a:t>
            </a:r>
            <a:endParaRPr sz="1800">
              <a:solidFill>
                <a:schemeClr val="dk2"/>
              </a:solidFill>
            </a:endParaRPr>
          </a:p>
        </p:txBody>
      </p:sp>
      <p:sp>
        <p:nvSpPr>
          <p:cNvPr id="486" name="Google Shape;486;p48"/>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a:t>
            </a:r>
            <a:r>
              <a:rPr lang="vi" sz="1800">
                <a:solidFill>
                  <a:schemeClr val="dk2"/>
                </a:solidFill>
              </a:rPr>
              <a:t>queue: 9</a:t>
            </a: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9"/>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92" name="Google Shape;492;p49"/>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9</a:t>
                      </a:r>
                      <a:endParaRPr/>
                    </a:p>
                  </a:txBody>
                  <a:tcPr marT="91425" marB="91425" marR="91425" marL="91425">
                    <a:solidFill>
                      <a:schemeClr val="accent3"/>
                    </a:solidFill>
                  </a:tcPr>
                </a:tc>
                <a:tc>
                  <a:txBody>
                    <a:bodyPr/>
                    <a:lstStyle/>
                    <a:p>
                      <a:pPr indent="0" lvl="0" marL="0" rtl="0" algn="ctr">
                        <a:spcBef>
                          <a:spcPts val="0"/>
                        </a:spcBef>
                        <a:spcAft>
                          <a:spcPts val="0"/>
                        </a:spcAft>
                        <a:buNone/>
                      </a:pPr>
                      <a:r>
                        <a:rPr lang="vi"/>
                        <a:t>6</a:t>
                      </a:r>
                      <a:endParaRPr/>
                    </a:p>
                  </a:txBody>
                  <a:tcPr marT="91425" marB="91425" marR="91425" marL="91425">
                    <a:solidFill>
                      <a:srgbClr val="A64D79"/>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493" name="Google Shape;493;p49"/>
          <p:cNvSpPr txBox="1"/>
          <p:nvPr/>
        </p:nvSpPr>
        <p:spPr>
          <a:xfrm>
            <a:off x="40392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2</a:t>
            </a:r>
            <a:endParaRPr sz="1800">
              <a:solidFill>
                <a:schemeClr val="dk2"/>
              </a:solidFill>
            </a:endParaRPr>
          </a:p>
        </p:txBody>
      </p:sp>
      <p:sp>
        <p:nvSpPr>
          <p:cNvPr id="494" name="Google Shape;494;p49"/>
          <p:cNvSpPr txBox="1"/>
          <p:nvPr/>
        </p:nvSpPr>
        <p:spPr>
          <a:xfrm>
            <a:off x="30420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1</a:t>
            </a:r>
            <a:endParaRPr sz="1800">
              <a:solidFill>
                <a:schemeClr val="dk2"/>
              </a:solidFill>
            </a:endParaRPr>
          </a:p>
        </p:txBody>
      </p:sp>
      <p:sp>
        <p:nvSpPr>
          <p:cNvPr id="495" name="Google Shape;495;p49"/>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6</a:t>
            </a:r>
            <a:endParaRPr sz="1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0"/>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501" name="Google Shape;501;p50"/>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502" name="Google Shape;502;p50"/>
          <p:cNvSpPr txBox="1"/>
          <p:nvPr/>
        </p:nvSpPr>
        <p:spPr>
          <a:xfrm>
            <a:off x="19056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0</a:t>
            </a:r>
            <a:endParaRPr sz="1800">
              <a:solidFill>
                <a:schemeClr val="dk2"/>
              </a:solidFill>
            </a:endParaRPr>
          </a:p>
        </p:txBody>
      </p:sp>
      <p:sp>
        <p:nvSpPr>
          <p:cNvPr id="503" name="Google Shape;503;p50"/>
          <p:cNvSpPr txBox="1"/>
          <p:nvPr/>
        </p:nvSpPr>
        <p:spPr>
          <a:xfrm>
            <a:off x="62424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4</a:t>
            </a:r>
            <a:endParaRPr sz="1800">
              <a:solidFill>
                <a:schemeClr val="dk2"/>
              </a:solidFill>
            </a:endParaRPr>
          </a:p>
        </p:txBody>
      </p:sp>
      <p:sp>
        <p:nvSpPr>
          <p:cNvPr id="504" name="Google Shape;504;p50"/>
          <p:cNvSpPr txBox="1"/>
          <p:nvPr/>
        </p:nvSpPr>
        <p:spPr>
          <a:xfrm>
            <a:off x="1552675" y="1736600"/>
            <a:ext cx="12192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a:t>
            </a:r>
            <a:endParaRPr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1"/>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510" name="Google Shape;510;p51"/>
          <p:cNvGraphicFramePr/>
          <p:nvPr/>
        </p:nvGraphicFramePr>
        <p:xfrm>
          <a:off x="1866900" y="2990850"/>
          <a:ext cx="3000000" cy="3000000"/>
        </p:xfrm>
        <a:graphic>
          <a:graphicData uri="http://schemas.openxmlformats.org/drawingml/2006/table">
            <a:tbl>
              <a:tblPr>
                <a:noFill/>
                <a:tableStyleId>{5378CDD5-A739-4A12-B55C-85EDD6428D71}</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511" name="Google Shape;511;p51"/>
          <p:cNvSpPr txBox="1"/>
          <p:nvPr/>
        </p:nvSpPr>
        <p:spPr>
          <a:xfrm>
            <a:off x="365700" y="2388975"/>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-1</a:t>
            </a:r>
            <a:endParaRPr sz="1800">
              <a:solidFill>
                <a:schemeClr val="dk2"/>
              </a:solidFill>
            </a:endParaRPr>
          </a:p>
        </p:txBody>
      </p:sp>
      <p:sp>
        <p:nvSpPr>
          <p:cNvPr id="512" name="Google Shape;512;p51"/>
          <p:cNvSpPr txBox="1"/>
          <p:nvPr/>
        </p:nvSpPr>
        <p:spPr>
          <a:xfrm>
            <a:off x="4512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-1</a:t>
            </a:r>
            <a:endParaRPr sz="1800">
              <a:solidFill>
                <a:schemeClr val="dk2"/>
              </a:solidFill>
            </a:endParaRPr>
          </a:p>
        </p:txBody>
      </p:sp>
      <p:sp>
        <p:nvSpPr>
          <p:cNvPr id="513" name="Google Shape;513;p51"/>
          <p:cNvSpPr txBox="1"/>
          <p:nvPr/>
        </p:nvSpPr>
        <p:spPr>
          <a:xfrm>
            <a:off x="1552675" y="1736600"/>
            <a:ext cx="12192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dequeue</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89" name="Google Shape;89;p16"/>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90" name="Google Shape;90;p16"/>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91" name="Google Shape;91;p16"/>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92" name="Google Shape;92;p16"/>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93" name="Google Shape;93;p16"/>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94" name="Google Shape;94;p16"/>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95" name="Google Shape;95;p16"/>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96" name="Google Shape;96;p16"/>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97" name="Google Shape;97;p16"/>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2"/>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sp>
        <p:nvSpPr>
          <p:cNvPr id="519" name="Google Shape;519;p52"/>
          <p:cNvSpPr/>
          <p:nvPr/>
        </p:nvSpPr>
        <p:spPr>
          <a:xfrm>
            <a:off x="1361450" y="1624600"/>
            <a:ext cx="5709000" cy="3099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initialize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is_empty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is_full</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enqueue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is_full</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is_empty</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"Queue overflow\n"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dequeue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is_empty</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dequeued_value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dequeued_value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"Queue underflow\n"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is_empty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"Queue is empty\n"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initialize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"Front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"Dequeue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"Dequeue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"Front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"Dequeue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"Front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03" name="Google Shape;103;p17"/>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04" name="Google Shape;104;p17"/>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05" name="Google Shape;105;p17"/>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06" name="Google Shape;106;p17"/>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107" name="Google Shape;107;p17"/>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108" name="Google Shape;108;p17"/>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109" name="Google Shape;109;p17"/>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110" name="Google Shape;110;p17"/>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11" name="Google Shape;111;p17"/>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17" name="Google Shape;117;p18"/>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18" name="Google Shape;118;p18"/>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19" name="Google Shape;119;p18"/>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20" name="Google Shape;120;p18"/>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121" name="Google Shape;121;p18"/>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122" name="Google Shape;122;p18"/>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123" name="Google Shape;123;p18"/>
          <p:cNvSpPr/>
          <p:nvPr/>
        </p:nvSpPr>
        <p:spPr>
          <a:xfrm>
            <a:off x="3646275" y="276452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124" name="Google Shape;124;p18"/>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25" name="Google Shape;125;p18"/>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31" name="Google Shape;131;p19"/>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32" name="Google Shape;132;p19"/>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33" name="Google Shape;133;p19"/>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34" name="Google Shape;134;p19"/>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135" name="Google Shape;135;p19"/>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136" name="Google Shape;136;p19"/>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137" name="Google Shape;137;p19"/>
          <p:cNvSpPr/>
          <p:nvPr/>
        </p:nvSpPr>
        <p:spPr>
          <a:xfrm>
            <a:off x="3646275" y="276452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138" name="Google Shape;138;p19"/>
          <p:cNvSpPr/>
          <p:nvPr/>
        </p:nvSpPr>
        <p:spPr>
          <a:xfrm>
            <a:off x="3646275" y="2395625"/>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39" name="Google Shape;139;p19"/>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sp>
        <p:nvSpPr>
          <p:cNvPr id="145" name="Google Shape;145;p20"/>
          <p:cNvSpPr txBox="1"/>
          <p:nvPr/>
        </p:nvSpPr>
        <p:spPr>
          <a:xfrm>
            <a:off x="109075" y="1490650"/>
            <a:ext cx="8950200" cy="34860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Stack (ngăn xếp) là một cấu trúc dữ liệu tuân theo nguyên tắc "Last In, First Out" (LIFO), nghĩa là phần tử cuối cùng được thêm vào stack sẽ là phần tử đầu tiên được lấy ra. </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Các thao tác cơ bản trên stack bao gồm:</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"push" để thêm một phần tử vào đỉnh của stack</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"pop" để xóa một phần tử ở đỉnh stack.</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“top” để lấy giá trị của phần tử ở đỉnh stack.</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51" name="Google Shape;151;p21"/>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52" name="Google Shape;152;p21"/>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53" name="Google Shape;153;p21"/>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54" name="Google Shape;154;p21"/>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155" name="Google Shape;155;p21"/>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156" name="Google Shape;156;p21"/>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157" name="Google Shape;157;p21"/>
          <p:cNvSpPr/>
          <p:nvPr/>
        </p:nvSpPr>
        <p:spPr>
          <a:xfrm>
            <a:off x="3646275" y="276452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158" name="Google Shape;158;p21"/>
          <p:cNvSpPr/>
          <p:nvPr/>
        </p:nvSpPr>
        <p:spPr>
          <a:xfrm>
            <a:off x="3646275" y="2395625"/>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59" name="Google Shape;159;p21"/>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60" name="Google Shape;160;p21"/>
          <p:cNvSpPr/>
          <p:nvPr/>
        </p:nvSpPr>
        <p:spPr>
          <a:xfrm>
            <a:off x="6128825" y="3257550"/>
            <a:ext cx="457800" cy="14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1"/>
          <p:cNvSpPr txBox="1"/>
          <p:nvPr/>
        </p:nvSpPr>
        <p:spPr>
          <a:xfrm>
            <a:off x="6128075" y="2920875"/>
            <a:ext cx="630900" cy="1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size</a:t>
            </a:r>
            <a:endParaRPr sz="1800">
              <a:solidFill>
                <a:schemeClr val="dk2"/>
              </a:solidFill>
            </a:endParaRPr>
          </a:p>
        </p:txBody>
      </p:sp>
      <p:sp>
        <p:nvSpPr>
          <p:cNvPr id="162" name="Google Shape;162;p21"/>
          <p:cNvSpPr/>
          <p:nvPr/>
        </p:nvSpPr>
        <p:spPr>
          <a:xfrm>
            <a:off x="4434575" y="796925"/>
            <a:ext cx="352800" cy="103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21"/>
          <p:cNvSpPr txBox="1"/>
          <p:nvPr/>
        </p:nvSpPr>
        <p:spPr>
          <a:xfrm>
            <a:off x="4856925" y="1020150"/>
            <a:ext cx="7326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full</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