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Roboto Mon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63B25C-CFB7-4715-AC5A-E99EFD8E5ACE}">
  <a:tblStyle styleId="{3D63B25C-CFB7-4715-AC5A-E99EFD8E5AC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bold.fntdata"/><Relationship Id="rId11" Type="http://schemas.openxmlformats.org/officeDocument/2006/relationships/slide" Target="slides/slide5.xml"/><Relationship Id="rId22" Type="http://schemas.openxmlformats.org/officeDocument/2006/relationships/font" Target="fonts/RobotoMono-boldItalic.fntdata"/><Relationship Id="rId10" Type="http://schemas.openxmlformats.org/officeDocument/2006/relationships/slide" Target="slides/slide4.xml"/><Relationship Id="rId21" Type="http://schemas.openxmlformats.org/officeDocument/2006/relationships/font" Target="fonts/RobotoMono-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Mono-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aa3b54dde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aa3b54dde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aa3b54dde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aa3b54dde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a549241e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a549241e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9decb02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9decb02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49281997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49281997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49281997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49281997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a9f45f985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a9f45f985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aa3b54dde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aa3b54dd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aa3b54dde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aa3b54dde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a3b54dde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a3b54dde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aa3b54dde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aa3b54dde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vi"/>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vi"/>
              <a:t>Bài 9: JSON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ctrTitle"/>
          </p:nvPr>
        </p:nvSpPr>
        <p:spPr>
          <a:xfrm>
            <a:off x="311700" y="74457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Các định dạng</a:t>
            </a:r>
            <a:endParaRPr sz="2800"/>
          </a:p>
        </p:txBody>
      </p:sp>
      <p:graphicFrame>
        <p:nvGraphicFramePr>
          <p:cNvPr id="110" name="Google Shape;110;p22"/>
          <p:cNvGraphicFramePr/>
          <p:nvPr/>
        </p:nvGraphicFramePr>
        <p:xfrm>
          <a:off x="192300" y="2317100"/>
          <a:ext cx="3000000" cy="3000000"/>
        </p:xfrm>
        <a:graphic>
          <a:graphicData uri="http://schemas.openxmlformats.org/drawingml/2006/table">
            <a:tbl>
              <a:tblPr>
                <a:noFill/>
                <a:tableStyleId>{3D63B25C-CFB7-4715-AC5A-E99EFD8E5ACE}</a:tableStyleId>
              </a:tblPr>
              <a:tblGrid>
                <a:gridCol w="577050"/>
                <a:gridCol w="577050"/>
                <a:gridCol w="577050"/>
                <a:gridCol w="577050"/>
                <a:gridCol w="577050"/>
                <a:gridCol w="577050"/>
                <a:gridCol w="577050"/>
                <a:gridCol w="577050"/>
                <a:gridCol w="577050"/>
                <a:gridCol w="577050"/>
                <a:gridCol w="577050"/>
                <a:gridCol w="577050"/>
                <a:gridCol w="577050"/>
                <a:gridCol w="577050"/>
              </a:tblGrid>
              <a:tr h="396000">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3</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7</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8</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9</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5</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1</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r>
              <a:tr h="396000">
                <a:tc>
                  <a:txBody>
                    <a:bodyPr/>
                    <a:lstStyle/>
                    <a:p>
                      <a:pPr indent="0" lvl="0" marL="0" rtl="0" algn="l">
                        <a:spcBef>
                          <a:spcPts val="0"/>
                        </a:spcBef>
                        <a:spcAft>
                          <a:spcPts val="0"/>
                        </a:spcAft>
                        <a:buNone/>
                      </a:pPr>
                      <a:r>
                        <a:rPr lang="vi"/>
                        <a:t>0x01</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0x02</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0x03</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0x04</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0x05</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0x06</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0x07</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0x08</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0x09</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0x0a</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0x0b</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0x0c</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0x0d</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0x0e</a:t>
                      </a:r>
                      <a:endParaRPr/>
                    </a:p>
                  </a:txBody>
                  <a:tcPr marT="91425" marB="91425" marR="91425" marL="91425">
                    <a:solidFill>
                      <a:srgbClr val="A01010"/>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ctrTitle"/>
          </p:nvPr>
        </p:nvSpPr>
        <p:spPr>
          <a:xfrm>
            <a:off x="311700" y="74457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Các định dạng</a:t>
            </a:r>
            <a:endParaRPr sz="2800"/>
          </a:p>
        </p:txBody>
      </p:sp>
      <p:graphicFrame>
        <p:nvGraphicFramePr>
          <p:cNvPr id="116" name="Google Shape;116;p23"/>
          <p:cNvGraphicFramePr/>
          <p:nvPr/>
        </p:nvGraphicFramePr>
        <p:xfrm>
          <a:off x="192300" y="2317100"/>
          <a:ext cx="3000000" cy="3000000"/>
        </p:xfrm>
        <a:graphic>
          <a:graphicData uri="http://schemas.openxmlformats.org/drawingml/2006/table">
            <a:tbl>
              <a:tblPr>
                <a:noFill/>
                <a:tableStyleId>{3D63B25C-CFB7-4715-AC5A-E99EFD8E5ACE}</a:tableStyleId>
              </a:tblPr>
              <a:tblGrid>
                <a:gridCol w="581550"/>
                <a:gridCol w="581550"/>
                <a:gridCol w="581550"/>
                <a:gridCol w="581550"/>
                <a:gridCol w="581550"/>
                <a:gridCol w="581550"/>
                <a:gridCol w="581550"/>
                <a:gridCol w="581550"/>
                <a:gridCol w="581550"/>
                <a:gridCol w="581550"/>
                <a:gridCol w="581550"/>
                <a:gridCol w="581550"/>
                <a:gridCol w="581550"/>
              </a:tblGrid>
              <a:tr h="396000">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e</a:t>
                      </a:r>
                      <a:endParaRPr/>
                    </a:p>
                  </a:txBody>
                  <a:tcPr marT="91425" marB="91425" marR="91425" marL="91425"/>
                </a:tc>
                <a:tc>
                  <a:txBody>
                    <a:bodyPr/>
                    <a:lstStyle/>
                    <a:p>
                      <a:pPr indent="0" lvl="0" marL="0" rtl="0" algn="l">
                        <a:spcBef>
                          <a:spcPts val="0"/>
                        </a:spcBef>
                        <a:spcAft>
                          <a:spcPts val="0"/>
                        </a:spcAft>
                        <a:buNone/>
                      </a:pPr>
                      <a:r>
                        <a:rPr lang="vi"/>
                        <a:t>m</a:t>
                      </a:r>
                      <a:endParaRPr/>
                    </a:p>
                  </a:txBody>
                  <a:tcPr marT="91425" marB="91425" marR="91425" marL="91425"/>
                </a:tc>
                <a:tc>
                  <a:txBody>
                    <a:bodyPr/>
                    <a:lstStyle/>
                    <a:p>
                      <a:pPr indent="0" lvl="0" marL="0" rtl="0" algn="l">
                        <a:spcBef>
                          <a:spcPts val="0"/>
                        </a:spcBef>
                        <a:spcAft>
                          <a:spcPts val="0"/>
                        </a:spcAft>
                        <a:buNone/>
                      </a:pPr>
                      <a:r>
                        <a:rPr lang="vi"/>
                        <a:t>a</a:t>
                      </a:r>
                      <a:endParaRPr/>
                    </a:p>
                  </a:txBody>
                  <a:tcPr marT="91425" marB="91425" marR="91425" marL="91425"/>
                </a:tc>
                <a:tc>
                  <a:txBody>
                    <a:bodyPr/>
                    <a:lstStyle/>
                    <a:p>
                      <a:pPr indent="0" lvl="0" marL="0" rtl="0" algn="l">
                        <a:spcBef>
                          <a:spcPts val="0"/>
                        </a:spcBef>
                        <a:spcAft>
                          <a:spcPts val="0"/>
                        </a:spcAft>
                        <a:buNone/>
                      </a:pPr>
                      <a:r>
                        <a:rPr lang="vi"/>
                        <a:t>i</a:t>
                      </a:r>
                      <a:endParaRPr/>
                    </a:p>
                  </a:txBody>
                  <a:tcPr marT="91425" marB="91425" marR="91425" marL="91425"/>
                </a:tc>
                <a:tc>
                  <a:txBody>
                    <a:bodyPr/>
                    <a:lstStyle/>
                    <a:p>
                      <a:pPr indent="0" lvl="0" marL="0" rtl="0" algn="l">
                        <a:spcBef>
                          <a:spcPts val="0"/>
                        </a:spcBef>
                        <a:spcAft>
                          <a:spcPts val="0"/>
                        </a:spcAft>
                        <a:buNone/>
                      </a:pPr>
                      <a:r>
                        <a:rPr lang="vi"/>
                        <a:t>l</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j</a:t>
                      </a:r>
                      <a:endParaRPr/>
                    </a:p>
                  </a:txBody>
                  <a:tcPr marT="91425" marB="91425" marR="91425" marL="91425"/>
                </a:tc>
                <a:tc>
                  <a:txBody>
                    <a:bodyPr/>
                    <a:lstStyle/>
                    <a:p>
                      <a:pPr indent="0" lvl="0" marL="0" rtl="0" algn="l">
                        <a:spcBef>
                          <a:spcPts val="0"/>
                        </a:spcBef>
                        <a:spcAft>
                          <a:spcPts val="0"/>
                        </a:spcAft>
                        <a:buNone/>
                      </a:pPr>
                      <a:r>
                        <a:rPr lang="vi"/>
                        <a:t>a</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r>
              <a:tr h="396000">
                <a:tc>
                  <a:txBody>
                    <a:bodyPr/>
                    <a:lstStyle/>
                    <a:p>
                      <a:pPr indent="0" lvl="0" marL="0" rtl="0" algn="l">
                        <a:spcBef>
                          <a:spcPts val="0"/>
                        </a:spcBef>
                        <a:spcAft>
                          <a:spcPts val="0"/>
                        </a:spcAft>
                        <a:buNone/>
                      </a:pPr>
                      <a:r>
                        <a:rPr lang="vi"/>
                        <a:t>0x01</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0x02</a:t>
                      </a:r>
                      <a:endParaRPr/>
                    </a:p>
                  </a:txBody>
                  <a:tcPr marT="91425" marB="91425" marR="91425" marL="91425"/>
                </a:tc>
                <a:tc>
                  <a:txBody>
                    <a:bodyPr/>
                    <a:lstStyle/>
                    <a:p>
                      <a:pPr indent="0" lvl="0" marL="0" rtl="0" algn="l">
                        <a:spcBef>
                          <a:spcPts val="0"/>
                        </a:spcBef>
                        <a:spcAft>
                          <a:spcPts val="0"/>
                        </a:spcAft>
                        <a:buNone/>
                      </a:pPr>
                      <a:r>
                        <a:rPr lang="vi"/>
                        <a:t>0x03</a:t>
                      </a:r>
                      <a:endParaRPr/>
                    </a:p>
                  </a:txBody>
                  <a:tcPr marT="91425" marB="91425" marR="91425" marL="91425"/>
                </a:tc>
                <a:tc>
                  <a:txBody>
                    <a:bodyPr/>
                    <a:lstStyle/>
                    <a:p>
                      <a:pPr indent="0" lvl="0" marL="0" rtl="0" algn="l">
                        <a:spcBef>
                          <a:spcPts val="0"/>
                        </a:spcBef>
                        <a:spcAft>
                          <a:spcPts val="0"/>
                        </a:spcAft>
                        <a:buNone/>
                      </a:pPr>
                      <a:r>
                        <a:rPr lang="vi"/>
                        <a:t>0x04</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0x06</a:t>
                      </a:r>
                      <a:endParaRPr/>
                    </a:p>
                  </a:txBody>
                  <a:tcPr marT="91425" marB="91425" marR="91425" marL="91425"/>
                </a:tc>
                <a:tc>
                  <a:txBody>
                    <a:bodyPr/>
                    <a:lstStyle/>
                    <a:p>
                      <a:pPr indent="0" lvl="0" marL="0" rtl="0" algn="l">
                        <a:spcBef>
                          <a:spcPts val="0"/>
                        </a:spcBef>
                        <a:spcAft>
                          <a:spcPts val="0"/>
                        </a:spcAft>
                        <a:buNone/>
                      </a:pPr>
                      <a:r>
                        <a:rPr lang="vi"/>
                        <a:t>0x07</a:t>
                      </a:r>
                      <a:endParaRPr/>
                    </a:p>
                  </a:txBody>
                  <a:tcPr marT="91425" marB="91425" marR="91425" marL="91425"/>
                </a:tc>
                <a:tc>
                  <a:txBody>
                    <a:bodyPr/>
                    <a:lstStyle/>
                    <a:p>
                      <a:pPr indent="0" lvl="0" marL="0" rtl="0" algn="l">
                        <a:spcBef>
                          <a:spcPts val="0"/>
                        </a:spcBef>
                        <a:spcAft>
                          <a:spcPts val="0"/>
                        </a:spcAft>
                        <a:buNone/>
                      </a:pPr>
                      <a:r>
                        <a:rPr lang="vi"/>
                        <a:t>0x08</a:t>
                      </a:r>
                      <a:endParaRPr/>
                    </a:p>
                  </a:txBody>
                  <a:tcPr marT="91425" marB="91425" marR="91425" marL="91425"/>
                </a:tc>
                <a:tc>
                  <a:txBody>
                    <a:bodyPr/>
                    <a:lstStyle/>
                    <a:p>
                      <a:pPr indent="0" lvl="0" marL="0" rtl="0" algn="l">
                        <a:spcBef>
                          <a:spcPts val="0"/>
                        </a:spcBef>
                        <a:spcAft>
                          <a:spcPts val="0"/>
                        </a:spcAft>
                        <a:buNone/>
                      </a:pPr>
                      <a:r>
                        <a:rPr lang="vi"/>
                        <a:t>0x09</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0x0a</a:t>
                      </a:r>
                      <a:endParaRPr/>
                    </a:p>
                  </a:txBody>
                  <a:tcPr marT="91425" marB="91425" marR="91425" marL="91425">
                    <a:solidFill>
                      <a:srgbClr val="106040"/>
                    </a:solidFill>
                  </a:tcPr>
                </a:tc>
                <a:tc>
                  <a:txBody>
                    <a:bodyPr/>
                    <a:lstStyle/>
                    <a:p>
                      <a:pPr indent="0" lvl="0" marL="0" rtl="0" algn="l">
                        <a:spcBef>
                          <a:spcPts val="0"/>
                        </a:spcBef>
                        <a:spcAft>
                          <a:spcPts val="0"/>
                        </a:spcAft>
                        <a:buNone/>
                      </a:pPr>
                      <a:r>
                        <a:rPr lang="vi"/>
                        <a:t>0x0b</a:t>
                      </a:r>
                      <a:endParaRPr/>
                    </a:p>
                  </a:txBody>
                  <a:tcPr marT="91425" marB="91425" marR="91425" marL="91425"/>
                </a:tc>
                <a:tc>
                  <a:txBody>
                    <a:bodyPr/>
                    <a:lstStyle/>
                    <a:p>
                      <a:pPr indent="0" lvl="0" marL="0" rtl="0" algn="l">
                        <a:spcBef>
                          <a:spcPts val="0"/>
                        </a:spcBef>
                        <a:spcAft>
                          <a:spcPts val="0"/>
                        </a:spcAft>
                        <a:buNone/>
                      </a:pPr>
                      <a:r>
                        <a:rPr lang="vi"/>
                        <a:t>0x0c</a:t>
                      </a:r>
                      <a:endParaRPr/>
                    </a:p>
                  </a:txBody>
                  <a:tcPr marT="91425" marB="91425" marR="91425" marL="91425"/>
                </a:tc>
                <a:tc>
                  <a:txBody>
                    <a:bodyPr/>
                    <a:lstStyle/>
                    <a:p>
                      <a:pPr indent="0" lvl="0" marL="0" rtl="0" algn="l">
                        <a:spcBef>
                          <a:spcPts val="0"/>
                        </a:spcBef>
                        <a:spcAft>
                          <a:spcPts val="0"/>
                        </a:spcAft>
                        <a:buNone/>
                      </a:pPr>
                      <a:r>
                        <a:rPr lang="vi"/>
                        <a:t>0x0d</a:t>
                      </a:r>
                      <a:endParaRPr/>
                    </a:p>
                  </a:txBody>
                  <a:tcPr marT="91425" marB="91425" marR="91425" marL="91425"/>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ctrTitle"/>
          </p:nvPr>
        </p:nvSpPr>
        <p:spPr>
          <a:xfrm>
            <a:off x="311700" y="74457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Các định dạng</a:t>
            </a:r>
            <a:endParaRPr sz="2800"/>
          </a:p>
        </p:txBody>
      </p:sp>
      <p:sp>
        <p:nvSpPr>
          <p:cNvPr id="122" name="Google Shape;122;p24"/>
          <p:cNvSpPr/>
          <p:nvPr/>
        </p:nvSpPr>
        <p:spPr>
          <a:xfrm>
            <a:off x="440575" y="1533425"/>
            <a:ext cx="8009400" cy="3133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&lt;stdio.h&gt;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&lt;string.h&gt;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&lt;stdlib.h&gt;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&lt;stddef.h&gt;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&lt;ctype.h&gt;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505050"/>
                </a:solidFill>
                <a:latin typeface="Roboto Mono"/>
                <a:ea typeface="Roboto Mono"/>
                <a:cs typeface="Roboto Mono"/>
                <a:sym typeface="Roboto Mono"/>
              </a:rPr>
              <a:t>#include &lt;stdbool.h&gt;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typedef</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enum</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JSON_BOOLEAN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JSON_NUMBER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JSON_STRING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JSON_ARRAY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JSON_OBJECT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JsonType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typedef</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JsonValue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JsonType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union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boolean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number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size_t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struct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size_t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parse_json</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free_json_value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b="1" lang="vi" sz="1000">
                <a:solidFill>
                  <a:srgbClr val="700080"/>
                </a:solidFill>
                <a:latin typeface="Roboto Mono"/>
                <a:ea typeface="Roboto Mono"/>
                <a:cs typeface="Roboto Mono"/>
                <a:sym typeface="Roboto Mono"/>
              </a:rPr>
              <a:t>static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isspace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parse_null</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strncmp</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"null"</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parse_boolean</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strncmp</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"true"</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JSON_BOOLEAN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boolean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true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4</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strncmp</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"false"</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JSON_BOOLEAN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boolean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false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parse_number</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end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double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strtod</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end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JSON_NUMBER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number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end</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parse_string</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start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&amp;&amp;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'\0'</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size_t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length</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start</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3</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length</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strncpy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start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length</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length</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JSON_STRING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str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parse_array</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array_value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JSON_ARRAY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double arr[2] =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arr[0] = 30;</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arr[1] = 70;</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&amp;&amp;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'\0'</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element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parse_json</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70</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element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realloc</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element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element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break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array_value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free_json_value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array_value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parse_object</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object_value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malloc</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JSON_OBJECT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&amp;&amp;</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'\0'</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parse_string</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key</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parse_json</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realloc</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keys</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key</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realloc</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sizeof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1</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free_json_value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break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free_json_value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break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break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skip_whitespace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object_value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free_json_value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object_value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0000F0"/>
                </a:solidFill>
                <a:latin typeface="Roboto Mono"/>
                <a:ea typeface="Roboto Mono"/>
                <a:cs typeface="Roboto Mono"/>
                <a:sym typeface="Roboto Mono"/>
              </a:rPr>
              <a:t>parse_json</a:t>
            </a:r>
            <a:r>
              <a:rPr lang="vi" sz="1000">
                <a:latin typeface="Roboto Mono"/>
                <a:ea typeface="Roboto Mono"/>
                <a:cs typeface="Roboto Mono"/>
                <a:sym typeface="Roboto Mono"/>
              </a:rPr>
              <a:t>(</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while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isspace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switch</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case</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parse_null</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case</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case</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'f'</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parse_boolean</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case</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parse_string</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case</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parse_array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case</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parse_object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default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isdigit</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parse_number</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Lỗi phân tích cú pháp</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i="1" lang="vi" sz="1000">
                <a:solidFill>
                  <a:srgbClr val="A0500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i="1" lang="vi" sz="1000">
                <a:solidFill>
                  <a:srgbClr val="A0500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free_json_value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switch</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case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JSON_STRING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break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case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JSON_ARRAY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size_t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free_json_value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break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case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JSON_OBJECT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size_t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free_json_value</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break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default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break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void</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JsonValue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NULL</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&amp;&amp;</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JSON_OBJECT</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Truy cập giá trị của các trường trong đối tượng JSON</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size_t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num_fields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size_t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num_fields2</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size_t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num_fields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key</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JsonType</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JSON_STRING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 %s\n"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key</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JSON_NUMBER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 %f\n"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key</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number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JSON_BOOLEAN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 %s\n"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key</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boolean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"True"</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"False"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JSON_OBJECT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 \n"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key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JSON_ARRAY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 "</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key</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for</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&lt;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count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array</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i</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else</a:t>
            </a: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JSON_STRING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 "</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string</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JSON_NUMBER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"%f "</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number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JSON_BOOLEAN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 "</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boolean</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"True"</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"False"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if</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type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JSON_OBJECT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printf</a:t>
            </a:r>
            <a:r>
              <a:rPr lang="vi" sz="1000">
                <a:latin typeface="Roboto Mono"/>
                <a:ea typeface="Roboto Mono"/>
                <a:cs typeface="Roboto Mono"/>
                <a:sym typeface="Roboto Mono"/>
              </a:rPr>
              <a:t>(</a:t>
            </a:r>
            <a:r>
              <a:rPr lang="vi" sz="1000">
                <a:solidFill>
                  <a:srgbClr val="A01010"/>
                </a:solidFill>
                <a:latin typeface="Roboto Mono"/>
                <a:ea typeface="Roboto Mono"/>
                <a:cs typeface="Roboto Mono"/>
                <a:sym typeface="Roboto Mono"/>
              </a:rPr>
              <a:t>"%s: \n"</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keys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b="1" lang="vi" sz="1000">
                <a:solidFill>
                  <a:srgbClr val="EE11FF"/>
                </a:solidFill>
                <a:latin typeface="Roboto Mono"/>
                <a:ea typeface="Roboto Mono"/>
                <a:cs typeface="Roboto Mono"/>
                <a:sym typeface="Roboto Mono"/>
              </a:rPr>
              <a:t>-&gt;</a:t>
            </a:r>
            <a:r>
              <a:rPr lang="vi" sz="1000">
                <a:solidFill>
                  <a:srgbClr val="1AB1CD"/>
                </a:solidFill>
                <a:latin typeface="Roboto Mono"/>
                <a:ea typeface="Roboto Mono"/>
                <a:cs typeface="Roboto Mono"/>
                <a:sym typeface="Roboto Mono"/>
              </a:rPr>
              <a:t>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object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values</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0000F0"/>
                </a:solidFill>
                <a:latin typeface="Roboto Mono"/>
                <a:ea typeface="Roboto Mono"/>
                <a:cs typeface="Roboto Mono"/>
                <a:sym typeface="Roboto Mono"/>
              </a:rPr>
              <a:t>main</a:t>
            </a:r>
            <a:r>
              <a:rPr lang="vi" sz="1000">
                <a:latin typeface="Roboto Mono"/>
                <a:ea typeface="Roboto Mono"/>
                <a:cs typeface="Roboto Mono"/>
                <a:sym typeface="Roboto Mono"/>
              </a:rPr>
              <a:t>(</a:t>
            </a:r>
            <a:r>
              <a:rPr lang="vi" sz="1000">
                <a:solidFill>
                  <a:srgbClr val="008050"/>
                </a:solidFill>
                <a:latin typeface="Roboto Mono"/>
                <a:ea typeface="Roboto Mono"/>
                <a:cs typeface="Roboto Mono"/>
                <a:sym typeface="Roboto Mono"/>
              </a:rPr>
              <a:t>int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argc</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argv</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Chuỗi JSON đầu vào</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const</a:t>
            </a:r>
            <a:r>
              <a:rPr lang="vi" sz="1000">
                <a:latin typeface="Roboto Mono"/>
                <a:ea typeface="Roboto Mono"/>
                <a:cs typeface="Roboto Mono"/>
                <a:sym typeface="Roboto Mono"/>
              </a:rPr>
              <a:t> </a:t>
            </a:r>
            <a:r>
              <a:rPr lang="vi" sz="1000">
                <a:solidFill>
                  <a:srgbClr val="008050"/>
                </a:solidFill>
                <a:latin typeface="Roboto Mono"/>
                <a:ea typeface="Roboto Mono"/>
                <a:cs typeface="Roboto Mono"/>
                <a:sym typeface="Roboto Mono"/>
              </a:rPr>
              <a:t>char*</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json_str</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"\"1001\":{"</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"\"SoPhong\":3,"</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"\"NguoiThue\":{"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"\"Ten\":\"Nguyen Van A\","</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"\"CCCD\":\"1920517781\","</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"\"Tuoi\":26,"</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"\"ThuongTru\":{"</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"\"Duong\":\"73 Ba Huyen Thanh Quan\","</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"\"Phuong_Xa\":\"Phuong 6\","</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"\"Tinh_TP\":\"Ho Chi Minh\""</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"\"SoNguoiO\":{"</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"\"1\":\"Nguyen Van A\","</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"\"2\":\"Nguyen Van B\","</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"\"3\":\"Nguyen Van C\""</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"\"TienDien\": [24, 56, 98],"</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"\"TienNuoc\":30.000"</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"\"1002\":{"</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"\"SoPhong\":5,"</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"\"NguoiThue\":{"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"\"Ten\":\"Phan Hoang Trung\","</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"\"CCCD\":\"012345678912\","</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"\"Tuoi\":24,"</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"\"ThuongTru\":{"</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"\"Duong\":\"53 Le Dai Hanh\","</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"\"Phuong_Xa\":\"Phuong 11\","</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"\"Tinh_TP\":\"Ho Chi Minh\""</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"\"SoNguoiO\":{"</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"\"1\":\"Phan Van Nhat\","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"\"2\":\"Phan Van Nhi\","</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"\"2\":\"Phan Van Tam\","</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"\"3\":\"Phan Van Tu\""</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"\"TienDien\":23.000,"</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"\"TienNuoc\":40.000"</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Phân tích cú pháp chuỗi JSON</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JsonValue</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json_value</a:t>
            </a:r>
            <a:r>
              <a:rPr lang="vi" sz="1000">
                <a:latin typeface="Roboto Mono"/>
                <a:ea typeface="Roboto Mono"/>
                <a:cs typeface="Roboto Mono"/>
                <a:sym typeface="Roboto Mono"/>
              </a:rPr>
              <a:t> </a:t>
            </a:r>
            <a:r>
              <a:rPr b="1" lang="vi" sz="1000">
                <a:solidFill>
                  <a:srgbClr val="EE11FF"/>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parse_json</a:t>
            </a:r>
            <a:r>
              <a:rPr lang="vi" sz="1000">
                <a:latin typeface="Roboto Mono"/>
                <a:ea typeface="Roboto Mono"/>
                <a:cs typeface="Roboto Mono"/>
                <a:sym typeface="Roboto Mono"/>
              </a:rPr>
              <a:t>(</a:t>
            </a:r>
            <a:r>
              <a:rPr b="1" lang="vi" sz="1000">
                <a:solidFill>
                  <a:srgbClr val="EE11FF"/>
                </a:solidFill>
                <a:latin typeface="Roboto Mono"/>
                <a:ea typeface="Roboto Mono"/>
                <a:cs typeface="Roboto Mono"/>
                <a:sym typeface="Roboto Mono"/>
              </a:rPr>
              <a:t>&amp;</a:t>
            </a:r>
            <a:r>
              <a:rPr lang="vi" sz="1000">
                <a:solidFill>
                  <a:srgbClr val="1AB1CD"/>
                </a:solidFill>
                <a:latin typeface="Roboto Mono"/>
                <a:ea typeface="Roboto Mono"/>
                <a:cs typeface="Roboto Mono"/>
                <a:sym typeface="Roboto Mono"/>
              </a:rPr>
              <a:t>json_str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test</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Kiểm tra kết quả phân tích cú pháp</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Giải phóng bộ nhớ được cấp phát cho JsonValue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1AB1CD"/>
                </a:solidFill>
                <a:latin typeface="Roboto Mono"/>
                <a:ea typeface="Roboto Mono"/>
                <a:cs typeface="Roboto Mono"/>
                <a:sym typeface="Roboto Mono"/>
              </a:rPr>
              <a:t>free_json_value</a:t>
            </a:r>
            <a:r>
              <a:rPr lang="vi" sz="1000">
                <a:latin typeface="Roboto Mono"/>
                <a:ea typeface="Roboto Mono"/>
                <a:cs typeface="Roboto Mono"/>
                <a:sym typeface="Roboto Mono"/>
              </a:rPr>
              <a:t>(</a:t>
            </a:r>
            <a:r>
              <a:rPr lang="vi" sz="1000">
                <a:solidFill>
                  <a:srgbClr val="1AB1CD"/>
                </a:solidFill>
                <a:latin typeface="Roboto Mono"/>
                <a:ea typeface="Roboto Mono"/>
                <a:cs typeface="Roboto Mono"/>
                <a:sym typeface="Roboto Mono"/>
              </a:rPr>
              <a:t>json_value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//printf("test = %x",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i="1" lang="vi" sz="1000">
                <a:solidFill>
                  <a:srgbClr val="A05000"/>
                </a:solidFill>
                <a:latin typeface="Roboto Mono"/>
                <a:ea typeface="Roboto Mono"/>
                <a:cs typeface="Roboto Mono"/>
                <a:sym typeface="Roboto Mono"/>
              </a:rPr>
              <a:t>// hienthi(5);</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b="1" lang="vi" sz="1000">
                <a:solidFill>
                  <a:srgbClr val="700080"/>
                </a:solidFill>
                <a:latin typeface="Roboto Mono"/>
                <a:ea typeface="Roboto Mono"/>
                <a:cs typeface="Roboto Mono"/>
                <a:sym typeface="Roboto Mono"/>
              </a:rPr>
              <a:t>return</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0" y="74457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sp>
        <p:nvSpPr>
          <p:cNvPr id="61" name="Google Shape;61;p14"/>
          <p:cNvSpPr txBox="1"/>
          <p:nvPr/>
        </p:nvSpPr>
        <p:spPr>
          <a:xfrm>
            <a:off x="23525" y="1373025"/>
            <a:ext cx="9120600" cy="3770400"/>
          </a:xfrm>
          <a:prstGeom prst="rect">
            <a:avLst/>
          </a:prstGeom>
          <a:noFill/>
          <a:ln>
            <a:noFill/>
          </a:ln>
        </p:spPr>
        <p:txBody>
          <a:bodyPr anchorCtr="0" anchor="t" bIns="91425" lIns="91425" spcFirstLastPara="1" rIns="91425" wrap="square" tIns="91425">
            <a:noAutofit/>
          </a:bodyPr>
          <a:lstStyle/>
          <a:p>
            <a:pPr indent="457200" lvl="0" marL="0" rtl="0" algn="just">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JSON là viết tắt của "JavaScript Object Notation" (Ghi chú về Đối tượng JavaScript). Đây là một định dạng truyền tải dữ liệu phổ biến trong lập trình và giao tiếp giữa các máy chủ và trình duyệt web, cũng như giữa các hệ thống khác nhau.</a:t>
            </a:r>
            <a:endParaRPr sz="1800">
              <a:solidFill>
                <a:schemeClr val="dk1"/>
              </a:solidFill>
              <a:latin typeface="Times New Roman"/>
              <a:ea typeface="Times New Roman"/>
              <a:cs typeface="Times New Roman"/>
              <a:sym typeface="Times New Roman"/>
            </a:endParaRPr>
          </a:p>
          <a:p>
            <a:pPr indent="457200" lvl="0" marL="0" rtl="0" algn="just">
              <a:lnSpc>
                <a:spcPct val="150000"/>
              </a:lnSpc>
              <a:spcBef>
                <a:spcPts val="1500"/>
              </a:spcBef>
              <a:spcAft>
                <a:spcPts val="1500"/>
              </a:spcAft>
              <a:buClr>
                <a:schemeClr val="dk1"/>
              </a:buClr>
              <a:buSzPts val="1100"/>
              <a:buFont typeface="Arial"/>
              <a:buNone/>
            </a:pPr>
            <a:r>
              <a:rPr lang="vi" sz="1800">
                <a:solidFill>
                  <a:schemeClr val="dk1"/>
                </a:solidFill>
                <a:latin typeface="Times New Roman"/>
                <a:ea typeface="Times New Roman"/>
                <a:cs typeface="Times New Roman"/>
                <a:sym typeface="Times New Roman"/>
              </a:rPr>
              <a:t>JSON được thiết kế để dễ đọc và dễ viết cho con người, cũng như dễ dàng để phân tích và tạo ra cho máy tính. Nó sử dụng một cú pháp nhẹ dựa trên cặp key - value, tương tự như các đối tượng và mảng trong JavaScript. Mỗi đối tượng JSON bao gồm một tập hợp các cặp "key" và "value", trong khi mỗi mảng JSON là một tập hợp các giá trị.</a:t>
            </a: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74457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Khái niệm</a:t>
            </a:r>
            <a:endParaRPr sz="2800"/>
          </a:p>
        </p:txBody>
      </p:sp>
      <p:sp>
        <p:nvSpPr>
          <p:cNvPr id="67" name="Google Shape;67;p15"/>
          <p:cNvSpPr/>
          <p:nvPr/>
        </p:nvSpPr>
        <p:spPr>
          <a:xfrm>
            <a:off x="2684550" y="1683150"/>
            <a:ext cx="3774900" cy="3304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char *json = “ </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"name"</a:t>
            </a: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"John Doe"</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"age"</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30</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"city"</a:t>
            </a: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"New York"</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"isStudent"</a:t>
            </a:r>
            <a:r>
              <a:rPr lang="vi">
                <a:latin typeface="Roboto Mono"/>
                <a:ea typeface="Roboto Mono"/>
                <a:cs typeface="Roboto Mono"/>
                <a:sym typeface="Roboto Mono"/>
              </a:rPr>
              <a:t>: </a:t>
            </a:r>
            <a:r>
              <a:rPr lang="vi">
                <a:solidFill>
                  <a:srgbClr val="201090"/>
                </a:solidFill>
                <a:latin typeface="Roboto Mono"/>
                <a:ea typeface="Roboto Mono"/>
                <a:cs typeface="Roboto Mono"/>
                <a:sym typeface="Roboto Mono"/>
              </a:rPr>
              <a:t>false</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"grades"</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85</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90</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78</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0" y="74457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Các định dạng</a:t>
            </a:r>
            <a:endParaRPr sz="2800"/>
          </a:p>
        </p:txBody>
      </p:sp>
      <p:sp>
        <p:nvSpPr>
          <p:cNvPr id="73" name="Google Shape;73;p16"/>
          <p:cNvSpPr/>
          <p:nvPr/>
        </p:nvSpPr>
        <p:spPr>
          <a:xfrm>
            <a:off x="5549400" y="1597600"/>
            <a:ext cx="3282900" cy="3304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vi">
                <a:solidFill>
                  <a:srgbClr val="700080"/>
                </a:solidFill>
                <a:latin typeface="Roboto Mono"/>
                <a:ea typeface="Roboto Mono"/>
                <a:cs typeface="Roboto Mono"/>
                <a:sym typeface="Roboto Mono"/>
              </a:rPr>
              <a:t>typedef</a:t>
            </a:r>
            <a:r>
              <a:rPr lang="vi">
                <a:latin typeface="Roboto Mono"/>
                <a:ea typeface="Roboto Mono"/>
                <a:cs typeface="Roboto Mono"/>
                <a:sym typeface="Roboto Mono"/>
              </a:rPr>
              <a:t> </a:t>
            </a:r>
            <a:r>
              <a:rPr b="1" lang="vi">
                <a:solidFill>
                  <a:srgbClr val="700080"/>
                </a:solidFill>
                <a:latin typeface="Roboto Mono"/>
                <a:ea typeface="Roboto Mono"/>
                <a:cs typeface="Roboto Mono"/>
                <a:sym typeface="Roboto Mono"/>
              </a:rPr>
              <a:t>enum</a:t>
            </a:r>
            <a:r>
              <a:rPr lang="vi">
                <a:latin typeface="Roboto Mono"/>
                <a:ea typeface="Roboto Mono"/>
                <a:cs typeface="Roboto Mono"/>
                <a:sym typeface="Roboto Mono"/>
              </a:rPr>
              <a:t> {</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JSON_NULL</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JSON_BOOLEAN</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JSON_NUMBER</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JSON_STRING</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JSON_ARRAY</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JSON_OBJECT</a:t>
            </a:r>
            <a:endParaRPr>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a:latin typeface="Roboto Mono"/>
                <a:ea typeface="Roboto Mono"/>
                <a:cs typeface="Roboto Mono"/>
                <a:sym typeface="Roboto Mono"/>
              </a:rPr>
              <a:t>} </a:t>
            </a:r>
            <a:r>
              <a:rPr lang="vi">
                <a:solidFill>
                  <a:srgbClr val="1AB1CD"/>
                </a:solidFill>
                <a:latin typeface="Roboto Mono"/>
                <a:ea typeface="Roboto Mono"/>
                <a:cs typeface="Roboto Mono"/>
                <a:sym typeface="Roboto Mono"/>
              </a:rPr>
              <a:t>JsonType</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
        <p:nvSpPr>
          <p:cNvPr id="74" name="Google Shape;74;p16"/>
          <p:cNvSpPr/>
          <p:nvPr/>
        </p:nvSpPr>
        <p:spPr>
          <a:xfrm>
            <a:off x="461950" y="1597600"/>
            <a:ext cx="3988500" cy="33042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"name"</a:t>
            </a: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a:t>
            </a:r>
            <a:r>
              <a:rPr lang="vi">
                <a:solidFill>
                  <a:srgbClr val="A01010"/>
                </a:solidFill>
                <a:latin typeface="Roboto Mono"/>
                <a:ea typeface="Roboto Mono"/>
                <a:cs typeface="Roboto Mono"/>
                <a:sym typeface="Roboto Mono"/>
              </a:rPr>
              <a:t>John Doe"</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"age"</a:t>
            </a:r>
            <a:r>
              <a:rPr lang="vi">
                <a:latin typeface="Roboto Mono"/>
                <a:ea typeface="Roboto Mono"/>
                <a:cs typeface="Roboto Mono"/>
                <a:sym typeface="Roboto Mono"/>
              </a:rPr>
              <a:t>: 30.1234,</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"city"</a:t>
            </a: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"New York"</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"isStudent"</a:t>
            </a:r>
            <a:r>
              <a:rPr lang="vi">
                <a:latin typeface="Roboto Mono"/>
                <a:ea typeface="Roboto Mono"/>
                <a:cs typeface="Roboto Mono"/>
                <a:sym typeface="Roboto Mono"/>
              </a:rPr>
              <a:t>: </a:t>
            </a:r>
            <a:r>
              <a:rPr lang="vi">
                <a:solidFill>
                  <a:srgbClr val="201090"/>
                </a:solidFill>
                <a:latin typeface="Roboto Mono"/>
                <a:ea typeface="Roboto Mono"/>
                <a:cs typeface="Roboto Mono"/>
                <a:sym typeface="Roboto Mono"/>
              </a:rPr>
              <a:t>true</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  </a:t>
            </a:r>
            <a:r>
              <a:rPr lang="vi">
                <a:solidFill>
                  <a:srgbClr val="A01010"/>
                </a:solidFill>
                <a:latin typeface="Roboto Mono"/>
                <a:ea typeface="Roboto Mono"/>
                <a:cs typeface="Roboto Mono"/>
                <a:sym typeface="Roboto Mono"/>
              </a:rPr>
              <a:t>"grades"</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85</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90</a:t>
            </a:r>
            <a:r>
              <a:rPr lang="vi">
                <a:latin typeface="Roboto Mono"/>
                <a:ea typeface="Roboto Mono"/>
                <a:cs typeface="Roboto Mono"/>
                <a:sym typeface="Roboto Mono"/>
              </a:rPr>
              <a:t>, </a:t>
            </a:r>
            <a:r>
              <a:rPr lang="vi">
                <a:solidFill>
                  <a:srgbClr val="106040"/>
                </a:solidFill>
                <a:latin typeface="Roboto Mono"/>
                <a:ea typeface="Roboto Mono"/>
                <a:cs typeface="Roboto Mono"/>
                <a:sym typeface="Roboto Mono"/>
              </a:rPr>
              <a:t>78</a:t>
            </a: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rPr lang="vi">
                <a:latin typeface="Roboto Mono"/>
                <a:ea typeface="Roboto Mono"/>
                <a:cs typeface="Roboto Mono"/>
                <a:sym typeface="Roboto Mono"/>
              </a:rPr>
              <a:t>}</a:t>
            </a:r>
            <a:endParaRPr>
              <a:latin typeface="Roboto Mono"/>
              <a:ea typeface="Roboto Mono"/>
              <a:cs typeface="Roboto Mono"/>
              <a:sym typeface="Roboto Mono"/>
            </a:endParaRPr>
          </a:p>
          <a:p>
            <a:pPr indent="0" lvl="0" marL="0" rtl="0" algn="l">
              <a:spcBef>
                <a:spcPts val="0"/>
              </a:spcBef>
              <a:spcAft>
                <a:spcPts val="0"/>
              </a:spcAft>
              <a:buNone/>
            </a:pPr>
            <a:r>
              <a:t/>
            </a:r>
            <a:endParaRPr>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ctrTitle"/>
          </p:nvPr>
        </p:nvSpPr>
        <p:spPr>
          <a:xfrm>
            <a:off x="311700" y="74457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Các định dạng</a:t>
            </a:r>
            <a:endParaRPr sz="2800"/>
          </a:p>
        </p:txBody>
      </p:sp>
      <p:sp>
        <p:nvSpPr>
          <p:cNvPr id="80" name="Google Shape;80;p17"/>
          <p:cNvSpPr/>
          <p:nvPr/>
        </p:nvSpPr>
        <p:spPr>
          <a:xfrm>
            <a:off x="461950" y="1490650"/>
            <a:ext cx="7089600" cy="4339500"/>
          </a:xfrm>
          <a:prstGeom prst="snip1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"name</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"John Doe"</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"age"</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30</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"city</a:t>
            </a:r>
            <a:r>
              <a:rPr lang="vi" sz="1000">
                <a:solidFill>
                  <a:srgbClr val="A01010"/>
                </a:solidFill>
                <a:latin typeface="Roboto Mono"/>
                <a:ea typeface="Roboto Mono"/>
                <a:cs typeface="Roboto Mono"/>
                <a:sym typeface="Roboto Mono"/>
              </a:rPr>
              <a:t>"</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"New York"</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"occupation"</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"Software Engineer"</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"isStudent"</a:t>
            </a:r>
            <a:r>
              <a:rPr lang="vi" sz="1000">
                <a:latin typeface="Roboto Mono"/>
                <a:ea typeface="Roboto Mono"/>
                <a:cs typeface="Roboto Mono"/>
                <a:sym typeface="Roboto Mono"/>
              </a:rPr>
              <a:t>: </a:t>
            </a:r>
            <a:r>
              <a:rPr lang="vi" sz="1000">
                <a:solidFill>
                  <a:srgbClr val="201090"/>
                </a:solidFill>
                <a:latin typeface="Roboto Mono"/>
                <a:ea typeface="Roboto Mono"/>
                <a:cs typeface="Roboto Mono"/>
                <a:sym typeface="Roboto Mono"/>
              </a:rPr>
              <a:t>false</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None/>
            </a:pPr>
            <a:r>
              <a:rPr lang="vi" sz="1000">
                <a:latin typeface="Roboto Mono"/>
                <a:ea typeface="Roboto Mono"/>
                <a:cs typeface="Roboto Mono"/>
                <a:sym typeface="Roboto Mono"/>
              </a:rPr>
              <a:t>  </a:t>
            </a: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"name"</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"Jane Smith"</a:t>
            </a: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"age"</a:t>
            </a:r>
            <a:r>
              <a:rPr lang="vi" sz="1000">
                <a:solidFill>
                  <a:schemeClr val="dk1"/>
                </a:solidFill>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null</a:t>
            </a: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"city"</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"Los Angeles"</a:t>
            </a: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"contact"</a:t>
            </a:r>
            <a:r>
              <a:rPr lang="vi"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"email"</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"jane.smith@example.com"</a:t>
            </a:r>
            <a:r>
              <a:rPr lang="vi" sz="1000">
                <a:solidFill>
                  <a:schemeClr val="dk1"/>
                </a:solidFill>
                <a:latin typeface="Roboto Mono"/>
                <a:ea typeface="Roboto Mono"/>
                <a:cs typeface="Roboto Mono"/>
                <a:sym typeface="Roboto Mono"/>
              </a:rPr>
              <a:t>,</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"phone"</a:t>
            </a:r>
            <a:r>
              <a:rPr lang="vi" sz="1000">
                <a:solidFill>
                  <a:schemeClr val="dk1"/>
                </a:solidFill>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"555-1234"</a:t>
            </a:r>
            <a:endParaRPr sz="1000">
              <a:solidFill>
                <a:schemeClr val="dk1"/>
              </a:solidFill>
              <a:latin typeface="Roboto Mono"/>
              <a:ea typeface="Roboto Mono"/>
              <a:cs typeface="Roboto Mono"/>
              <a:sym typeface="Roboto Mono"/>
            </a:endParaRPr>
          </a:p>
          <a:p>
            <a:pPr indent="0" lvl="0" marL="0" rtl="0" algn="l">
              <a:spcBef>
                <a:spcPts val="0"/>
              </a:spcBef>
              <a:spcAft>
                <a:spcPts val="0"/>
              </a:spcAft>
              <a:buNone/>
            </a:pPr>
            <a:r>
              <a:rPr lang="vi" sz="1000">
                <a:solidFill>
                  <a:schemeClr val="dk1"/>
                </a:solidFill>
                <a:latin typeface="Roboto Mono"/>
                <a:ea typeface="Roboto Mono"/>
                <a:cs typeface="Roboto Mono"/>
                <a:sym typeface="Roboto Mono"/>
              </a:rPr>
              <a:t>    }</a:t>
            </a:r>
            <a:endParaRPr sz="1000">
              <a:solidFill>
                <a:schemeClr val="dk1"/>
              </a:solidFill>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solidFill>
                  <a:schemeClr val="dk1"/>
                </a:solidFill>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"name"</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"Bob Johnson"</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"age"</a:t>
            </a:r>
            <a:r>
              <a:rPr lang="vi" sz="1000">
                <a:latin typeface="Roboto Mono"/>
                <a:ea typeface="Roboto Mono"/>
                <a:cs typeface="Roboto Mono"/>
                <a:sym typeface="Roboto Mono"/>
              </a:rPr>
              <a:t>: </a:t>
            </a:r>
            <a:r>
              <a:rPr lang="vi" sz="1000">
                <a:solidFill>
                  <a:srgbClr val="106040"/>
                </a:solidFill>
                <a:latin typeface="Roboto Mono"/>
                <a:ea typeface="Roboto Mono"/>
                <a:cs typeface="Roboto Mono"/>
                <a:sym typeface="Roboto Mono"/>
              </a:rPr>
              <a:t>35</a:t>
            </a: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"city"</a:t>
            </a:r>
            <a:r>
              <a:rPr lang="vi" sz="1000">
                <a:latin typeface="Roboto Mono"/>
                <a:ea typeface="Roboto Mono"/>
                <a:cs typeface="Roboto Mono"/>
                <a:sym typeface="Roboto Mono"/>
              </a:rPr>
              <a:t>: </a:t>
            </a:r>
            <a:r>
              <a:rPr lang="vi" sz="1000">
                <a:solidFill>
                  <a:srgbClr val="A01010"/>
                </a:solidFill>
                <a:latin typeface="Roboto Mono"/>
                <a:ea typeface="Roboto Mono"/>
                <a:cs typeface="Roboto Mono"/>
                <a:sym typeface="Roboto Mono"/>
              </a:rPr>
              <a:t>"Chicago"</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  }</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rPr lang="vi" sz="1000">
                <a:latin typeface="Roboto Mono"/>
                <a:ea typeface="Roboto Mono"/>
                <a:cs typeface="Roboto Mono"/>
                <a:sym typeface="Roboto Mono"/>
              </a:rPr>
              <a:t>]</a:t>
            </a:r>
            <a:endParaRPr sz="1000">
              <a:latin typeface="Roboto Mono"/>
              <a:ea typeface="Roboto Mono"/>
              <a:cs typeface="Roboto Mono"/>
              <a:sym typeface="Roboto Mono"/>
            </a:endParaRPr>
          </a:p>
          <a:p>
            <a:pPr indent="0" lvl="0" marL="0" rtl="0" algn="l">
              <a:spcBef>
                <a:spcPts val="0"/>
              </a:spcBef>
              <a:spcAft>
                <a:spcPts val="0"/>
              </a:spcAft>
              <a:buClr>
                <a:schemeClr val="dk1"/>
              </a:buClr>
              <a:buSzPts val="1100"/>
              <a:buFont typeface="Arial"/>
              <a:buNone/>
            </a:pPr>
            <a:r>
              <a:t/>
            </a:r>
            <a:endParaRPr sz="1000">
              <a:latin typeface="Roboto Mono"/>
              <a:ea typeface="Roboto Mono"/>
              <a:cs typeface="Roboto Mono"/>
              <a:sym typeface="Roboto Mono"/>
            </a:endParaRPr>
          </a:p>
          <a:p>
            <a:pPr indent="0" lvl="0" marL="0" rtl="0" algn="l">
              <a:spcBef>
                <a:spcPts val="0"/>
              </a:spcBef>
              <a:spcAft>
                <a:spcPts val="0"/>
              </a:spcAft>
              <a:buNone/>
            </a:pPr>
            <a:r>
              <a:t/>
            </a:r>
            <a:endParaRPr sz="1000">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ctrTitle"/>
          </p:nvPr>
        </p:nvSpPr>
        <p:spPr>
          <a:xfrm>
            <a:off x="311700" y="74457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Các định dạng</a:t>
            </a:r>
            <a:endParaRPr sz="2800"/>
          </a:p>
        </p:txBody>
      </p:sp>
      <p:graphicFrame>
        <p:nvGraphicFramePr>
          <p:cNvPr id="86" name="Google Shape;86;p18"/>
          <p:cNvGraphicFramePr/>
          <p:nvPr/>
        </p:nvGraphicFramePr>
        <p:xfrm>
          <a:off x="192300" y="2317100"/>
          <a:ext cx="3000000" cy="3000000"/>
        </p:xfrm>
        <a:graphic>
          <a:graphicData uri="http://schemas.openxmlformats.org/drawingml/2006/table">
            <a:tbl>
              <a:tblPr>
                <a:noFill/>
                <a:tableStyleId>{3D63B25C-CFB7-4715-AC5A-E99EFD8E5ACE}</a:tableStyleId>
              </a:tblPr>
              <a:tblGrid>
                <a:gridCol w="576000"/>
                <a:gridCol w="576000"/>
                <a:gridCol w="576000"/>
                <a:gridCol w="576000"/>
                <a:gridCol w="576000"/>
                <a:gridCol w="576000"/>
                <a:gridCol w="576000"/>
                <a:gridCol w="576000"/>
                <a:gridCol w="576000"/>
                <a:gridCol w="576000"/>
                <a:gridCol w="576000"/>
                <a:gridCol w="576000"/>
              </a:tblGrid>
              <a:tr h="396000">
                <a:tc>
                  <a:txBody>
                    <a:bodyPr/>
                    <a:lstStyle/>
                    <a:p>
                      <a:pPr indent="0" lvl="0" marL="0" rtl="0" algn="l">
                        <a:spcBef>
                          <a:spcPts val="0"/>
                        </a:spcBef>
                        <a:spcAft>
                          <a:spcPts val="0"/>
                        </a:spcAft>
                        <a:buNone/>
                      </a:pPr>
                      <a:r>
                        <a:rPr lang="vi"/>
                        <a:t> {</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g</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e</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n</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u</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l</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l</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r>
              <a:tr h="396000">
                <a:tc>
                  <a:txBody>
                    <a:bodyPr/>
                    <a:lstStyle/>
                    <a:p>
                      <a:pPr indent="0" lvl="0" marL="0" rtl="0" algn="l">
                        <a:spcBef>
                          <a:spcPts val="0"/>
                        </a:spcBef>
                        <a:spcAft>
                          <a:spcPts val="0"/>
                        </a:spcAft>
                        <a:buNone/>
                      </a:pPr>
                      <a:r>
                        <a:rPr lang="vi"/>
                        <a:t>0x01</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0x02</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0x03</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0x04</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0x05</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0x06</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0x07</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0x08</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0x09</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0x0a</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0x0b</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0x0c</a:t>
                      </a:r>
                      <a:endParaRPr/>
                    </a:p>
                  </a:txBody>
                  <a:tcPr marT="91425" marB="91425" marR="91425" marL="91425">
                    <a:solidFill>
                      <a:schemeClr val="accent4"/>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ctrTitle"/>
          </p:nvPr>
        </p:nvSpPr>
        <p:spPr>
          <a:xfrm>
            <a:off x="311700" y="74457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Các định dạng</a:t>
            </a:r>
            <a:endParaRPr sz="2800"/>
          </a:p>
        </p:txBody>
      </p:sp>
      <p:graphicFrame>
        <p:nvGraphicFramePr>
          <p:cNvPr id="92" name="Google Shape;92;p19"/>
          <p:cNvGraphicFramePr/>
          <p:nvPr/>
        </p:nvGraphicFramePr>
        <p:xfrm>
          <a:off x="192300" y="2317100"/>
          <a:ext cx="3000000" cy="3000000"/>
        </p:xfrm>
        <a:graphic>
          <a:graphicData uri="http://schemas.openxmlformats.org/drawingml/2006/table">
            <a:tbl>
              <a:tblPr>
                <a:noFill/>
                <a:tableStyleId>{3D63B25C-CFB7-4715-AC5A-E99EFD8E5ACE}</a:tableStyleId>
              </a:tblPr>
              <a:tblGrid>
                <a:gridCol w="576000"/>
                <a:gridCol w="576000"/>
                <a:gridCol w="576000"/>
                <a:gridCol w="576000"/>
                <a:gridCol w="576000"/>
                <a:gridCol w="576000"/>
                <a:gridCol w="576000"/>
                <a:gridCol w="576000"/>
                <a:gridCol w="576000"/>
                <a:gridCol w="576000"/>
              </a:tblGrid>
              <a:tr h="396000">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a:t>
                      </a:r>
                      <a:endParaRPr/>
                    </a:p>
                  </a:txBody>
                  <a:tcPr marT="91425" marB="91425" marR="91425" marL="91425"/>
                </a:tc>
                <a:tc>
                  <a:txBody>
                    <a:bodyPr/>
                    <a:lstStyle/>
                    <a:p>
                      <a:pPr indent="0" lvl="0" marL="0" rtl="0" algn="l">
                        <a:spcBef>
                          <a:spcPts val="0"/>
                        </a:spcBef>
                        <a:spcAft>
                          <a:spcPts val="0"/>
                        </a:spcAft>
                        <a:buNone/>
                      </a:pPr>
                      <a:r>
                        <a:rPr lang="vi"/>
                        <a:t>g</a:t>
                      </a:r>
                      <a:endParaRPr/>
                    </a:p>
                  </a:txBody>
                  <a:tcPr marT="91425" marB="91425" marR="91425" marL="91425"/>
                </a:tc>
                <a:tc>
                  <a:txBody>
                    <a:bodyPr/>
                    <a:lstStyle/>
                    <a:p>
                      <a:pPr indent="0" lvl="0" marL="0" rtl="0" algn="l">
                        <a:spcBef>
                          <a:spcPts val="0"/>
                        </a:spcBef>
                        <a:spcAft>
                          <a:spcPts val="0"/>
                        </a:spcAft>
                        <a:buNone/>
                      </a:pPr>
                      <a:r>
                        <a:rPr lang="vi"/>
                        <a:t>e</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c>
                  <a:txBody>
                    <a:bodyPr/>
                    <a:lstStyle/>
                    <a:p>
                      <a:pPr indent="0" lvl="0" marL="0" rtl="0" algn="l">
                        <a:spcBef>
                          <a:spcPts val="0"/>
                        </a:spcBef>
                        <a:spcAft>
                          <a:spcPts val="0"/>
                        </a:spcAft>
                        <a:buNone/>
                      </a:pPr>
                      <a:r>
                        <a:rPr lang="vi"/>
                        <a:t>3</a:t>
                      </a:r>
                      <a:endParaRPr/>
                    </a:p>
                  </a:txBody>
                  <a:tcPr marT="91425" marB="91425" marR="91425" marL="91425"/>
                </a:tc>
                <a:tc>
                  <a:txBody>
                    <a:bodyPr/>
                    <a:lstStyle/>
                    <a:p>
                      <a:pPr indent="0" lvl="0" marL="0" rtl="0" algn="l">
                        <a:spcBef>
                          <a:spcPts val="0"/>
                        </a:spcBef>
                        <a:spcAft>
                          <a:spcPts val="0"/>
                        </a:spcAft>
                        <a:buNone/>
                      </a:pPr>
                      <a:r>
                        <a:rPr lang="vi"/>
                        <a:t>0</a:t>
                      </a:r>
                      <a:endParaRPr/>
                    </a:p>
                  </a:txBody>
                  <a:tcPr marT="91425" marB="91425" marR="91425" marL="91425"/>
                </a:tc>
                <a:tc>
                  <a:txBody>
                    <a:bodyPr/>
                    <a:lstStyle/>
                    <a:p>
                      <a:pPr indent="0" lvl="0" marL="0" rtl="0" algn="l">
                        <a:spcBef>
                          <a:spcPts val="0"/>
                        </a:spcBef>
                        <a:spcAft>
                          <a:spcPts val="0"/>
                        </a:spcAft>
                        <a:buNone/>
                      </a:pPr>
                      <a:r>
                        <a:rPr lang="vi"/>
                        <a:t>,</a:t>
                      </a:r>
                      <a:endParaRPr/>
                    </a:p>
                  </a:txBody>
                  <a:tcPr marT="91425" marB="91425" marR="91425" marL="91425"/>
                </a:tc>
              </a:tr>
              <a:tr h="396000">
                <a:tc>
                  <a:txBody>
                    <a:bodyPr/>
                    <a:lstStyle/>
                    <a:p>
                      <a:pPr indent="0" lvl="0" marL="0" rtl="0" algn="l">
                        <a:spcBef>
                          <a:spcPts val="0"/>
                        </a:spcBef>
                        <a:spcAft>
                          <a:spcPts val="0"/>
                        </a:spcAft>
                        <a:buNone/>
                      </a:pPr>
                      <a:r>
                        <a:rPr lang="vi"/>
                        <a:t>0x01</a:t>
                      </a:r>
                      <a:endParaRPr/>
                    </a:p>
                  </a:txBody>
                  <a:tcPr marT="91425" marB="91425" marR="91425" marL="91425"/>
                </a:tc>
                <a:tc>
                  <a:txBody>
                    <a:bodyPr/>
                    <a:lstStyle/>
                    <a:p>
                      <a:pPr indent="0" lvl="0" marL="0" rtl="0" algn="l">
                        <a:spcBef>
                          <a:spcPts val="0"/>
                        </a:spcBef>
                        <a:spcAft>
                          <a:spcPts val="0"/>
                        </a:spcAft>
                        <a:buNone/>
                      </a:pPr>
                      <a:r>
                        <a:rPr lang="vi"/>
                        <a:t>0x02</a:t>
                      </a:r>
                      <a:endParaRPr/>
                    </a:p>
                  </a:txBody>
                  <a:tcPr marT="91425" marB="91425" marR="91425" marL="91425"/>
                </a:tc>
                <a:tc>
                  <a:txBody>
                    <a:bodyPr/>
                    <a:lstStyle/>
                    <a:p>
                      <a:pPr indent="0" lvl="0" marL="0" rtl="0" algn="l">
                        <a:spcBef>
                          <a:spcPts val="0"/>
                        </a:spcBef>
                        <a:spcAft>
                          <a:spcPts val="0"/>
                        </a:spcAft>
                        <a:buNone/>
                      </a:pPr>
                      <a:r>
                        <a:rPr lang="vi"/>
                        <a:t>0x03</a:t>
                      </a:r>
                      <a:endParaRPr/>
                    </a:p>
                  </a:txBody>
                  <a:tcPr marT="91425" marB="91425" marR="91425" marL="91425"/>
                </a:tc>
                <a:tc>
                  <a:txBody>
                    <a:bodyPr/>
                    <a:lstStyle/>
                    <a:p>
                      <a:pPr indent="0" lvl="0" marL="0" rtl="0" algn="l">
                        <a:spcBef>
                          <a:spcPts val="0"/>
                        </a:spcBef>
                        <a:spcAft>
                          <a:spcPts val="0"/>
                        </a:spcAft>
                        <a:buNone/>
                      </a:pPr>
                      <a:r>
                        <a:rPr lang="vi"/>
                        <a:t>0x04</a:t>
                      </a:r>
                      <a:endParaRPr/>
                    </a:p>
                  </a:txBody>
                  <a:tcPr marT="91425" marB="91425" marR="91425" marL="91425"/>
                </a:tc>
                <a:tc>
                  <a:txBody>
                    <a:bodyPr/>
                    <a:lstStyle/>
                    <a:p>
                      <a:pPr indent="0" lvl="0" marL="0" rtl="0" algn="l">
                        <a:spcBef>
                          <a:spcPts val="0"/>
                        </a:spcBef>
                        <a:spcAft>
                          <a:spcPts val="0"/>
                        </a:spcAft>
                        <a:buNone/>
                      </a:pPr>
                      <a:r>
                        <a:rPr lang="vi"/>
                        <a:t>0x05</a:t>
                      </a:r>
                      <a:endParaRPr/>
                    </a:p>
                  </a:txBody>
                  <a:tcPr marT="91425" marB="91425" marR="91425" marL="91425"/>
                </a:tc>
                <a:tc>
                  <a:txBody>
                    <a:bodyPr/>
                    <a:lstStyle/>
                    <a:p>
                      <a:pPr indent="0" lvl="0" marL="0" rtl="0" algn="l">
                        <a:spcBef>
                          <a:spcPts val="0"/>
                        </a:spcBef>
                        <a:spcAft>
                          <a:spcPts val="0"/>
                        </a:spcAft>
                        <a:buNone/>
                      </a:pPr>
                      <a:r>
                        <a:rPr lang="vi"/>
                        <a:t>0x06</a:t>
                      </a:r>
                      <a:endParaRPr/>
                    </a:p>
                  </a:txBody>
                  <a:tcPr marT="91425" marB="91425" marR="91425" marL="91425"/>
                </a:tc>
                <a:tc>
                  <a:txBody>
                    <a:bodyPr/>
                    <a:lstStyle/>
                    <a:p>
                      <a:pPr indent="0" lvl="0" marL="0" rtl="0" algn="l">
                        <a:spcBef>
                          <a:spcPts val="0"/>
                        </a:spcBef>
                        <a:spcAft>
                          <a:spcPts val="0"/>
                        </a:spcAft>
                        <a:buNone/>
                      </a:pPr>
                      <a:r>
                        <a:rPr lang="vi"/>
                        <a:t>0x07</a:t>
                      </a:r>
                      <a:endParaRPr/>
                    </a:p>
                  </a:txBody>
                  <a:tcPr marT="91425" marB="91425" marR="91425" marL="91425"/>
                </a:tc>
                <a:tc>
                  <a:txBody>
                    <a:bodyPr/>
                    <a:lstStyle/>
                    <a:p>
                      <a:pPr indent="0" lvl="0" marL="0" rtl="0" algn="l">
                        <a:spcBef>
                          <a:spcPts val="0"/>
                        </a:spcBef>
                        <a:spcAft>
                          <a:spcPts val="0"/>
                        </a:spcAft>
                        <a:buNone/>
                      </a:pPr>
                      <a:r>
                        <a:rPr lang="vi"/>
                        <a:t>0x08</a:t>
                      </a:r>
                      <a:endParaRPr/>
                    </a:p>
                  </a:txBody>
                  <a:tcPr marT="91425" marB="91425" marR="91425" marL="91425">
                    <a:solidFill>
                      <a:srgbClr val="106040"/>
                    </a:solidFill>
                  </a:tcPr>
                </a:tc>
                <a:tc>
                  <a:txBody>
                    <a:bodyPr/>
                    <a:lstStyle/>
                    <a:p>
                      <a:pPr indent="0" lvl="0" marL="0" rtl="0" algn="l">
                        <a:spcBef>
                          <a:spcPts val="0"/>
                        </a:spcBef>
                        <a:spcAft>
                          <a:spcPts val="0"/>
                        </a:spcAft>
                        <a:buNone/>
                      </a:pPr>
                      <a:r>
                        <a:rPr lang="vi"/>
                        <a:t>0x09</a:t>
                      </a:r>
                      <a:endParaRPr/>
                    </a:p>
                  </a:txBody>
                  <a:tcPr marT="91425" marB="91425" marR="91425" marL="91425"/>
                </a:tc>
                <a:tc>
                  <a:txBody>
                    <a:bodyPr/>
                    <a:lstStyle/>
                    <a:p>
                      <a:pPr indent="0" lvl="0" marL="0" rtl="0" algn="l">
                        <a:spcBef>
                          <a:spcPts val="0"/>
                        </a:spcBef>
                        <a:spcAft>
                          <a:spcPts val="0"/>
                        </a:spcAft>
                        <a:buNone/>
                      </a:pPr>
                      <a:r>
                        <a:rPr lang="vi"/>
                        <a:t>0x0c</a:t>
                      </a:r>
                      <a:endParaRPr/>
                    </a:p>
                  </a:txBody>
                  <a:tcPr marT="91425" marB="91425" marR="91425" marL="91425">
                    <a:solidFill>
                      <a:srgbClr val="0000F0"/>
                    </a:solid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ctrTitle"/>
          </p:nvPr>
        </p:nvSpPr>
        <p:spPr>
          <a:xfrm>
            <a:off x="311700" y="74457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Các định dạng</a:t>
            </a:r>
            <a:endParaRPr sz="2800"/>
          </a:p>
        </p:txBody>
      </p:sp>
      <p:graphicFrame>
        <p:nvGraphicFramePr>
          <p:cNvPr id="98" name="Google Shape;98;p20"/>
          <p:cNvGraphicFramePr/>
          <p:nvPr/>
        </p:nvGraphicFramePr>
        <p:xfrm>
          <a:off x="192300" y="2317100"/>
          <a:ext cx="3000000" cy="3000000"/>
        </p:xfrm>
        <a:graphic>
          <a:graphicData uri="http://schemas.openxmlformats.org/drawingml/2006/table">
            <a:tbl>
              <a:tblPr>
                <a:noFill/>
                <a:tableStyleId>{3D63B25C-CFB7-4715-AC5A-E99EFD8E5ACE}</a:tableStyleId>
              </a:tblPr>
              <a:tblGrid>
                <a:gridCol w="600000"/>
                <a:gridCol w="600000"/>
                <a:gridCol w="600000"/>
                <a:gridCol w="600000"/>
                <a:gridCol w="600000"/>
                <a:gridCol w="600000"/>
                <a:gridCol w="600000"/>
                <a:gridCol w="600000"/>
                <a:gridCol w="600000"/>
                <a:gridCol w="600000"/>
                <a:gridCol w="600000"/>
                <a:gridCol w="600000"/>
              </a:tblGrid>
              <a:tr h="396000">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g</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e</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r</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u</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e</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r>
              <a:tr h="396000">
                <a:tc>
                  <a:txBody>
                    <a:bodyPr/>
                    <a:lstStyle/>
                    <a:p>
                      <a:pPr indent="0" lvl="0" marL="0" rtl="0" algn="l">
                        <a:spcBef>
                          <a:spcPts val="0"/>
                        </a:spcBef>
                        <a:spcAft>
                          <a:spcPts val="0"/>
                        </a:spcAft>
                        <a:buNone/>
                      </a:pPr>
                      <a:r>
                        <a:rPr lang="vi"/>
                        <a:t>0x01</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0x02</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0x03</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0x04</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0x05</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0x06</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0x07</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0x08</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0x09</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0x0a</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0x0b</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0x0c</a:t>
                      </a:r>
                      <a:endParaRPr/>
                    </a:p>
                  </a:txBody>
                  <a:tcPr marT="91425" marB="91425" marR="91425" marL="91425">
                    <a:solidFill>
                      <a:srgbClr val="106040"/>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ctrTitle"/>
          </p:nvPr>
        </p:nvSpPr>
        <p:spPr>
          <a:xfrm>
            <a:off x="311700" y="744575"/>
            <a:ext cx="8520600" cy="63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vi" sz="2800"/>
              <a:t>Các định dạng</a:t>
            </a:r>
            <a:endParaRPr sz="2800"/>
          </a:p>
        </p:txBody>
      </p:sp>
      <p:graphicFrame>
        <p:nvGraphicFramePr>
          <p:cNvPr id="104" name="Google Shape;104;p21"/>
          <p:cNvGraphicFramePr/>
          <p:nvPr/>
        </p:nvGraphicFramePr>
        <p:xfrm>
          <a:off x="192300" y="2317100"/>
          <a:ext cx="3000000" cy="3000000"/>
        </p:xfrm>
        <a:graphic>
          <a:graphicData uri="http://schemas.openxmlformats.org/drawingml/2006/table">
            <a:tbl>
              <a:tblPr>
                <a:noFill/>
                <a:tableStyleId>{3D63B25C-CFB7-4715-AC5A-E99EFD8E5ACE}</a:tableStyleId>
              </a:tblPr>
              <a:tblGrid>
                <a:gridCol w="581550"/>
                <a:gridCol w="581550"/>
                <a:gridCol w="581550"/>
                <a:gridCol w="581550"/>
                <a:gridCol w="581550"/>
                <a:gridCol w="581550"/>
                <a:gridCol w="581550"/>
                <a:gridCol w="581550"/>
                <a:gridCol w="581550"/>
                <a:gridCol w="581550"/>
                <a:gridCol w="581550"/>
                <a:gridCol w="581550"/>
                <a:gridCol w="581550"/>
              </a:tblGrid>
              <a:tr h="396000">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g</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e</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f</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l</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s</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e</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a:t>
                      </a:r>
                      <a:endParaRPr/>
                    </a:p>
                  </a:txBody>
                  <a:tcPr marT="91425" marB="91425" marR="91425" marL="91425">
                    <a:solidFill>
                      <a:schemeClr val="lt1"/>
                    </a:solidFill>
                  </a:tcPr>
                </a:tc>
              </a:tr>
              <a:tr h="396000">
                <a:tc>
                  <a:txBody>
                    <a:bodyPr/>
                    <a:lstStyle/>
                    <a:p>
                      <a:pPr indent="0" lvl="0" marL="0" rtl="0" algn="l">
                        <a:spcBef>
                          <a:spcPts val="0"/>
                        </a:spcBef>
                        <a:spcAft>
                          <a:spcPts val="0"/>
                        </a:spcAft>
                        <a:buNone/>
                      </a:pPr>
                      <a:r>
                        <a:rPr lang="vi"/>
                        <a:t>0x01</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0x02</a:t>
                      </a:r>
                      <a:endParaRPr/>
                    </a:p>
                  </a:txBody>
                  <a:tcPr marT="91425" marB="91425" marR="91425" marL="91425">
                    <a:solidFill>
                      <a:schemeClr val="accent1"/>
                    </a:solidFill>
                  </a:tcPr>
                </a:tc>
                <a:tc>
                  <a:txBody>
                    <a:bodyPr/>
                    <a:lstStyle/>
                    <a:p>
                      <a:pPr indent="0" lvl="0" marL="0" rtl="0" algn="l">
                        <a:spcBef>
                          <a:spcPts val="0"/>
                        </a:spcBef>
                        <a:spcAft>
                          <a:spcPts val="0"/>
                        </a:spcAft>
                        <a:buNone/>
                      </a:pPr>
                      <a:r>
                        <a:rPr lang="vi"/>
                        <a:t>0x03</a:t>
                      </a:r>
                      <a:endParaRPr/>
                    </a:p>
                  </a:txBody>
                  <a:tcPr marT="91425" marB="91425" marR="91425" marL="91425">
                    <a:solidFill>
                      <a:srgbClr val="008050"/>
                    </a:solidFill>
                  </a:tcPr>
                </a:tc>
                <a:tc>
                  <a:txBody>
                    <a:bodyPr/>
                    <a:lstStyle/>
                    <a:p>
                      <a:pPr indent="0" lvl="0" marL="0" rtl="0" algn="l">
                        <a:spcBef>
                          <a:spcPts val="0"/>
                        </a:spcBef>
                        <a:spcAft>
                          <a:spcPts val="0"/>
                        </a:spcAft>
                        <a:buNone/>
                      </a:pPr>
                      <a:r>
                        <a:rPr lang="vi"/>
                        <a:t>0x04</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0x05</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0x06</a:t>
                      </a:r>
                      <a:endParaRPr/>
                    </a:p>
                  </a:txBody>
                  <a:tcPr marT="91425" marB="91425" marR="91425" marL="91425">
                    <a:solidFill>
                      <a:schemeClr val="accent6"/>
                    </a:solidFill>
                  </a:tcPr>
                </a:tc>
                <a:tc>
                  <a:txBody>
                    <a:bodyPr/>
                    <a:lstStyle/>
                    <a:p>
                      <a:pPr indent="0" lvl="0" marL="0" rtl="0" algn="l">
                        <a:spcBef>
                          <a:spcPts val="0"/>
                        </a:spcBef>
                        <a:spcAft>
                          <a:spcPts val="0"/>
                        </a:spcAft>
                        <a:buNone/>
                      </a:pPr>
                      <a:r>
                        <a:rPr lang="vi"/>
                        <a:t>0x07</a:t>
                      </a:r>
                      <a:endParaRPr/>
                    </a:p>
                  </a:txBody>
                  <a:tcPr marT="91425" marB="91425" marR="91425" marL="91425">
                    <a:solidFill>
                      <a:srgbClr val="A01010"/>
                    </a:solidFill>
                  </a:tcPr>
                </a:tc>
                <a:tc>
                  <a:txBody>
                    <a:bodyPr/>
                    <a:lstStyle/>
                    <a:p>
                      <a:pPr indent="0" lvl="0" marL="0" rtl="0" algn="l">
                        <a:spcBef>
                          <a:spcPts val="0"/>
                        </a:spcBef>
                        <a:spcAft>
                          <a:spcPts val="0"/>
                        </a:spcAft>
                        <a:buNone/>
                      </a:pPr>
                      <a:r>
                        <a:rPr lang="vi"/>
                        <a:t>0x08</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0x09</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0x0a</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0x0b</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0x0c</a:t>
                      </a:r>
                      <a:endParaRPr/>
                    </a:p>
                  </a:txBody>
                  <a:tcPr marT="91425" marB="91425" marR="91425" marL="91425">
                    <a:solidFill>
                      <a:schemeClr val="lt1"/>
                    </a:solidFill>
                  </a:tcPr>
                </a:tc>
                <a:tc>
                  <a:txBody>
                    <a:bodyPr/>
                    <a:lstStyle/>
                    <a:p>
                      <a:pPr indent="0" lvl="0" marL="0" rtl="0" algn="l">
                        <a:spcBef>
                          <a:spcPts val="0"/>
                        </a:spcBef>
                        <a:spcAft>
                          <a:spcPts val="0"/>
                        </a:spcAft>
                        <a:buNone/>
                      </a:pPr>
                      <a:r>
                        <a:rPr lang="vi"/>
                        <a:t>0x0d</a:t>
                      </a:r>
                      <a:endParaRPr/>
                    </a:p>
                  </a:txBody>
                  <a:tcPr marT="91425" marB="91425" marR="91425" marL="91425">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