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5143500" cx="9144000"/>
  <p:notesSz cx="6858000" cy="9144000"/>
  <p:embeddedFontLst>
    <p:embeddedFont>
      <p:font typeface="Roboto Mon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F5C6A9-0FFF-4518-8CDA-CC07144CE3F1}">
  <a:tblStyle styleId="{1EF5C6A9-0FFF-4518-8CDA-CC07144CE3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Mono-bold.fntdata"/><Relationship Id="rId12" Type="http://schemas.openxmlformats.org/officeDocument/2006/relationships/slide" Target="slides/slide6.xml"/><Relationship Id="rId34" Type="http://schemas.openxmlformats.org/officeDocument/2006/relationships/font" Target="fonts/RobotoMono-regular.fntdata"/><Relationship Id="rId15" Type="http://schemas.openxmlformats.org/officeDocument/2006/relationships/slide" Target="slides/slide9.xml"/><Relationship Id="rId37" Type="http://schemas.openxmlformats.org/officeDocument/2006/relationships/font" Target="fonts/RobotoMono-boldItalic.fntdata"/><Relationship Id="rId14" Type="http://schemas.openxmlformats.org/officeDocument/2006/relationships/slide" Target="slides/slide8.xml"/><Relationship Id="rId36" Type="http://schemas.openxmlformats.org/officeDocument/2006/relationships/font" Target="fonts/RobotoMon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acddff2a86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acddff2a8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cddff2a86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cddff2a86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acddff2a8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acddff2a8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cddff2a86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acddff2a86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acddff2a86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acddff2a8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cddff2a86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cddff2a86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acddff2a8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acddff2a8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55286b1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55286b1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acddff2a86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acddff2a8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ad3694ec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ad3694ec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cddff2a8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cddff2a8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cddff2a86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acddff2a86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cddff2a86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acddff2a86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cddff2a86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acddff2a86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cddff2a86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cddff2a86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cddff2a86_0_4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acddff2a8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cddff2a86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cddff2a86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cddff2a86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acddff2a86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acddff2a86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acddff2a86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cddff2a86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acddff2a86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acddff2a8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acddff2a8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cddff2a86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cddff2a86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cddff2a8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cddff2a8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cddff2a86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cddff2a86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cddff2a86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cddff2a86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cddff2a8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cddff2a8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sz="4650"/>
              <a:t>Bài 12: Binary search - File operations - Code standards</a:t>
            </a:r>
            <a:endParaRPr sz="465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55" name="Google Shape;155;p22"/>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56" name="Google Shape;156;p22"/>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57" name="Google Shape;157;p22"/>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58" name="Google Shape;158;p22"/>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22"/>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60" name="Google Shape;160;p22"/>
          <p:cNvSpPr/>
          <p:nvPr/>
        </p:nvSpPr>
        <p:spPr>
          <a:xfrm>
            <a:off x="7302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2"/>
          <p:cNvSpPr txBox="1"/>
          <p:nvPr/>
        </p:nvSpPr>
        <p:spPr>
          <a:xfrm>
            <a:off x="71754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62" name="Google Shape;162;p22"/>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63" name="Google Shape;163;p22"/>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(5 + 8) / 2 = 7</a:t>
            </a:r>
            <a:endParaRPr sz="1800">
              <a:solidFill>
                <a:schemeClr val="dk2"/>
              </a:solidFill>
            </a:endParaRPr>
          </a:p>
        </p:txBody>
      </p:sp>
      <p:sp>
        <p:nvSpPr>
          <p:cNvPr id="164" name="Google Shape;164;p22"/>
          <p:cNvSpPr/>
          <p:nvPr/>
        </p:nvSpPr>
        <p:spPr>
          <a:xfrm>
            <a:off x="6464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2"/>
          <p:cNvSpPr txBox="1"/>
          <p:nvPr/>
        </p:nvSpPr>
        <p:spPr>
          <a:xfrm>
            <a:off x="63372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71" name="Google Shape;171;p23"/>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72" name="Google Shape;172;p23"/>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73" name="Google Shape;173;p23"/>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74" name="Google Shape;174;p23"/>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3"/>
          <p:cNvSpPr txBox="1"/>
          <p:nvPr/>
        </p:nvSpPr>
        <p:spPr>
          <a:xfrm>
            <a:off x="7099275" y="3188200"/>
            <a:ext cx="1265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left</a:t>
            </a:r>
            <a:endParaRPr sz="1800">
              <a:solidFill>
                <a:schemeClr val="dk2"/>
              </a:solidFill>
            </a:endParaRPr>
          </a:p>
        </p:txBody>
      </p:sp>
      <p:sp>
        <p:nvSpPr>
          <p:cNvPr id="176" name="Google Shape;176;p23"/>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77" name="Google Shape;177;p23"/>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 mid + 1</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83" name="Google Shape;183;p24"/>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84" name="Google Shape;184;p24"/>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85" name="Google Shape;185;p24"/>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86" name="Google Shape;186;p24"/>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24"/>
          <p:cNvSpPr txBox="1"/>
          <p:nvPr/>
        </p:nvSpPr>
        <p:spPr>
          <a:xfrm>
            <a:off x="7099275" y="3188200"/>
            <a:ext cx="19494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left = mid</a:t>
            </a:r>
            <a:endParaRPr sz="1800">
              <a:solidFill>
                <a:schemeClr val="dk2"/>
              </a:solidFill>
            </a:endParaRPr>
          </a:p>
        </p:txBody>
      </p:sp>
      <p:sp>
        <p:nvSpPr>
          <p:cNvPr id="188" name="Google Shape;188;p24"/>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89" name="Google Shape;189;p24"/>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( 8 + 8) / 2 = 8</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95" name="Google Shape;195;p25"/>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96" name="Google Shape;196;p25"/>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97" name="Google Shape;197;p25"/>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198" name="Google Shape;198;p25"/>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5"/>
          <p:cNvSpPr txBox="1"/>
          <p:nvPr/>
        </p:nvSpPr>
        <p:spPr>
          <a:xfrm>
            <a:off x="7099275" y="3188200"/>
            <a:ext cx="19494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left = mid</a:t>
            </a:r>
            <a:endParaRPr sz="1800">
              <a:solidFill>
                <a:schemeClr val="dk2"/>
              </a:solidFill>
            </a:endParaRPr>
          </a:p>
        </p:txBody>
      </p:sp>
      <p:sp>
        <p:nvSpPr>
          <p:cNvPr id="200" name="Google Shape;200;p25"/>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201" name="Google Shape;201;p25"/>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r>
              <a:rPr lang="vi" sz="1800">
                <a:solidFill>
                  <a:schemeClr val="dk2"/>
                </a:solidFill>
              </a:rPr>
              <a:t> = mid - 1</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207" name="Google Shape;207;p26"/>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208" name="Google Shape;208;p26"/>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1, 13, 16, 18, 20, 21, 25, 30</a:t>
            </a:r>
            <a:r>
              <a:rPr lang="vi" sz="1800">
                <a:solidFill>
                  <a:schemeClr val="dk2"/>
                </a:solidFill>
              </a:rPr>
              <a:t>}</a:t>
            </a:r>
            <a:endParaRPr sz="1800">
              <a:solidFill>
                <a:schemeClr val="dk2"/>
              </a:solidFill>
            </a:endParaRPr>
          </a:p>
        </p:txBody>
      </p:sp>
      <p:sp>
        <p:nvSpPr>
          <p:cNvPr id="209" name="Google Shape;209;p26"/>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27</a:t>
            </a:r>
            <a:endParaRPr/>
          </a:p>
        </p:txBody>
      </p:sp>
      <p:sp>
        <p:nvSpPr>
          <p:cNvPr id="210" name="Google Shape;210;p26"/>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211" name="Google Shape;211;p26"/>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 = mid - 1</a:t>
            </a:r>
            <a:endParaRPr sz="1800">
              <a:solidFill>
                <a:schemeClr val="dk2"/>
              </a:solidFill>
            </a:endParaRPr>
          </a:p>
        </p:txBody>
      </p:sp>
      <p:sp>
        <p:nvSpPr>
          <p:cNvPr id="212" name="Google Shape;212;p26"/>
          <p:cNvSpPr/>
          <p:nvPr/>
        </p:nvSpPr>
        <p:spPr>
          <a:xfrm>
            <a:off x="7302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6"/>
          <p:cNvSpPr txBox="1"/>
          <p:nvPr/>
        </p:nvSpPr>
        <p:spPr>
          <a:xfrm>
            <a:off x="71754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214" name="Google Shape;214;p26"/>
          <p:cNvSpPr/>
          <p:nvPr/>
        </p:nvSpPr>
        <p:spPr>
          <a:xfrm>
            <a:off x="6540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6"/>
          <p:cNvSpPr txBox="1"/>
          <p:nvPr/>
        </p:nvSpPr>
        <p:spPr>
          <a:xfrm>
            <a:off x="64134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221" name="Google Shape;221;p27"/>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222" name="Google Shape;222;p27"/>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223" name="Google Shape;223;p27"/>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31</a:t>
            </a:r>
            <a:endParaRPr/>
          </a:p>
        </p:txBody>
      </p:sp>
      <p:sp>
        <p:nvSpPr>
          <p:cNvPr id="224" name="Google Shape;224;p27"/>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225" name="Google Shape;225;p27"/>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a:t>
            </a:r>
            <a:r>
              <a:rPr lang="vi" sz="1800">
                <a:solidFill>
                  <a:schemeClr val="dk2"/>
                </a:solidFill>
              </a:rPr>
              <a:t>= mid + 1</a:t>
            </a:r>
            <a:endParaRPr sz="1800">
              <a:solidFill>
                <a:schemeClr val="dk2"/>
              </a:solidFill>
            </a:endParaRPr>
          </a:p>
        </p:txBody>
      </p:sp>
      <p:sp>
        <p:nvSpPr>
          <p:cNvPr id="226" name="Google Shape;226;p27"/>
          <p:cNvSpPr/>
          <p:nvPr/>
        </p:nvSpPr>
        <p:spPr>
          <a:xfrm>
            <a:off x="8064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7"/>
          <p:cNvSpPr txBox="1"/>
          <p:nvPr/>
        </p:nvSpPr>
        <p:spPr>
          <a:xfrm>
            <a:off x="79374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228" name="Google Shape;228;p27"/>
          <p:cNvSpPr/>
          <p:nvPr/>
        </p:nvSpPr>
        <p:spPr>
          <a:xfrm>
            <a:off x="73024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7"/>
          <p:cNvSpPr txBox="1"/>
          <p:nvPr/>
        </p:nvSpPr>
        <p:spPr>
          <a:xfrm>
            <a:off x="71754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235" name="Google Shape;235;p28"/>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9998</a:t>
                      </a:r>
                      <a:endParaRPr/>
                    </a:p>
                  </a:txBody>
                  <a:tcPr marT="91425" marB="91425" marR="91425" marL="91425"/>
                </a:tc>
                <a:tc>
                  <a:txBody>
                    <a:bodyPr/>
                    <a:lstStyle/>
                    <a:p>
                      <a:pPr indent="0" lvl="0" marL="0" rtl="0" algn="l">
                        <a:spcBef>
                          <a:spcPts val="0"/>
                        </a:spcBef>
                        <a:spcAft>
                          <a:spcPts val="0"/>
                        </a:spcAft>
                        <a:buNone/>
                      </a:pPr>
                      <a:r>
                        <a:rPr lang="vi"/>
                        <a:t>9999</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999</a:t>
                      </a:r>
                      <a:endParaRPr/>
                    </a:p>
                  </a:txBody>
                  <a:tcPr marT="91425" marB="91425" marR="91425" marL="91425"/>
                </a:tc>
                <a:tc>
                  <a:txBody>
                    <a:bodyPr/>
                    <a:lstStyle/>
                    <a:p>
                      <a:pPr indent="0" lvl="0" marL="0" rtl="0" algn="ctr">
                        <a:spcBef>
                          <a:spcPts val="0"/>
                        </a:spcBef>
                        <a:spcAft>
                          <a:spcPts val="0"/>
                        </a:spcAft>
                        <a:buNone/>
                      </a:pPr>
                      <a:r>
                        <a:rPr lang="vi"/>
                        <a:t>1000</a:t>
                      </a:r>
                      <a:endParaRPr/>
                    </a:p>
                  </a:txBody>
                  <a:tcPr marT="91425" marB="91425" marR="91425" marL="91425"/>
                </a:tc>
              </a:tr>
            </a:tbl>
          </a:graphicData>
        </a:graphic>
      </p:graphicFrame>
      <p:sp>
        <p:nvSpPr>
          <p:cNvPr id="236" name="Google Shape;236;p28"/>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arr[10000] = { 11, 12, 13, …, 999,</a:t>
            </a:r>
            <a:r>
              <a:rPr lang="vi" sz="1800">
                <a:solidFill>
                  <a:schemeClr val="dk2"/>
                </a:solidFill>
              </a:rPr>
              <a:t> 1000</a:t>
            </a:r>
            <a:r>
              <a:rPr lang="vi" sz="1800">
                <a:solidFill>
                  <a:schemeClr val="dk2"/>
                </a:solidFill>
              </a:rPr>
              <a:t>}</a:t>
            </a:r>
            <a:endParaRPr sz="1800">
              <a:solidFill>
                <a:schemeClr val="dk2"/>
              </a:solidFill>
            </a:endParaRPr>
          </a:p>
        </p:txBody>
      </p:sp>
      <p:sp>
        <p:nvSpPr>
          <p:cNvPr id="237" name="Google Shape;237;p28"/>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800</a:t>
            </a:r>
            <a:endParaRPr/>
          </a:p>
        </p:txBody>
      </p:sp>
      <p:sp>
        <p:nvSpPr>
          <p:cNvPr id="238" name="Google Shape;238;p28"/>
          <p:cNvSpPr txBox="1"/>
          <p:nvPr/>
        </p:nvSpPr>
        <p:spPr>
          <a:xfrm>
            <a:off x="4076700" y="3058950"/>
            <a:ext cx="2266500" cy="192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10000 / 2 = 5000 </a:t>
            </a:r>
            <a:endParaRPr sz="1800">
              <a:solidFill>
                <a:schemeClr val="dk2"/>
              </a:solidFill>
            </a:endParaRPr>
          </a:p>
          <a:p>
            <a:pPr indent="0" lvl="0" marL="0" rtl="0" algn="l">
              <a:spcBef>
                <a:spcPts val="0"/>
              </a:spcBef>
              <a:spcAft>
                <a:spcPts val="0"/>
              </a:spcAft>
              <a:buNone/>
            </a:pPr>
            <a:r>
              <a:rPr lang="vi" sz="1800">
                <a:solidFill>
                  <a:schemeClr val="dk2"/>
                </a:solidFill>
              </a:rPr>
              <a:t>5000 / 2 = 2500</a:t>
            </a:r>
            <a:endParaRPr sz="1800">
              <a:solidFill>
                <a:schemeClr val="dk2"/>
              </a:solidFill>
            </a:endParaRPr>
          </a:p>
          <a:p>
            <a:pPr indent="0" lvl="0" marL="0" rtl="0" algn="l">
              <a:spcBef>
                <a:spcPts val="0"/>
              </a:spcBef>
              <a:spcAft>
                <a:spcPts val="0"/>
              </a:spcAft>
              <a:buNone/>
            </a:pPr>
            <a:r>
              <a:rPr lang="vi" sz="1800">
                <a:solidFill>
                  <a:schemeClr val="dk2"/>
                </a:solidFill>
              </a:rPr>
              <a:t>2500 / 2 = 1250</a:t>
            </a:r>
            <a:endParaRPr sz="1800">
              <a:solidFill>
                <a:schemeClr val="dk2"/>
              </a:solidFill>
            </a:endParaRPr>
          </a:p>
          <a:p>
            <a:pPr indent="0" lvl="0" marL="0" rtl="0" algn="l">
              <a:spcBef>
                <a:spcPts val="0"/>
              </a:spcBef>
              <a:spcAft>
                <a:spcPts val="0"/>
              </a:spcAft>
              <a:buNone/>
            </a:pPr>
            <a:r>
              <a:rPr lang="vi" sz="1800">
                <a:solidFill>
                  <a:schemeClr val="dk2"/>
                </a:solidFill>
              </a:rPr>
              <a:t>1250 / 2 = 625</a:t>
            </a:r>
            <a:endParaRPr sz="1800">
              <a:solidFill>
                <a:schemeClr val="dk2"/>
              </a:solidFill>
            </a:endParaRPr>
          </a:p>
          <a:p>
            <a:pPr indent="0" lvl="0" marL="0" rtl="0" algn="l">
              <a:spcBef>
                <a:spcPts val="0"/>
              </a:spcBef>
              <a:spcAft>
                <a:spcPts val="0"/>
              </a:spcAft>
              <a:buNone/>
            </a:pPr>
            <a:r>
              <a:rPr lang="vi" sz="1800">
                <a:solidFill>
                  <a:schemeClr val="dk2"/>
                </a:solidFill>
              </a:rPr>
              <a:t>625 / 2 = 312</a:t>
            </a:r>
            <a:endParaRPr sz="1800">
              <a:solidFill>
                <a:schemeClr val="dk2"/>
              </a:solidFill>
            </a:endParaRPr>
          </a:p>
          <a:p>
            <a:pPr indent="0" lvl="0" marL="0" rtl="0" algn="l">
              <a:spcBef>
                <a:spcPts val="0"/>
              </a:spcBef>
              <a:spcAft>
                <a:spcPts val="0"/>
              </a:spcAft>
              <a:buNone/>
            </a:pPr>
            <a:r>
              <a:rPr lang="vi" sz="1800">
                <a:solidFill>
                  <a:schemeClr val="dk2"/>
                </a:solidFill>
              </a:rPr>
              <a:t>312 / 2 = 156</a:t>
            </a:r>
            <a:endParaRPr sz="1800">
              <a:solidFill>
                <a:schemeClr val="dk2"/>
              </a:solidFill>
            </a:endParaRPr>
          </a:p>
          <a:p>
            <a:pPr indent="0" lvl="0" marL="0" rtl="0" algn="l">
              <a:spcBef>
                <a:spcPts val="0"/>
              </a:spcBef>
              <a:spcAft>
                <a:spcPts val="0"/>
              </a:spcAft>
              <a:buNone/>
            </a:pPr>
            <a:r>
              <a:rPr lang="vi" sz="1800">
                <a:solidFill>
                  <a:schemeClr val="dk2"/>
                </a:solidFill>
              </a:rPr>
              <a:t>156 / 2 = 78</a:t>
            </a:r>
            <a:endParaRPr sz="1800">
              <a:solidFill>
                <a:schemeClr val="dk2"/>
              </a:solidFill>
            </a:endParaRPr>
          </a:p>
        </p:txBody>
      </p:sp>
      <p:sp>
        <p:nvSpPr>
          <p:cNvPr id="239" name="Google Shape;239;p28"/>
          <p:cNvSpPr txBox="1"/>
          <p:nvPr/>
        </p:nvSpPr>
        <p:spPr>
          <a:xfrm>
            <a:off x="6362700" y="3058950"/>
            <a:ext cx="2266500" cy="20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78 / 2 = 39</a:t>
            </a:r>
            <a:endParaRPr sz="1800">
              <a:solidFill>
                <a:schemeClr val="dk2"/>
              </a:solidFill>
            </a:endParaRPr>
          </a:p>
          <a:p>
            <a:pPr indent="0" lvl="0" marL="0" rtl="0" algn="l">
              <a:spcBef>
                <a:spcPts val="0"/>
              </a:spcBef>
              <a:spcAft>
                <a:spcPts val="0"/>
              </a:spcAft>
              <a:buNone/>
            </a:pPr>
            <a:r>
              <a:rPr lang="vi" sz="1800">
                <a:solidFill>
                  <a:schemeClr val="dk2"/>
                </a:solidFill>
              </a:rPr>
              <a:t>39 / 2 = 20</a:t>
            </a:r>
            <a:endParaRPr sz="1800">
              <a:solidFill>
                <a:schemeClr val="dk2"/>
              </a:solidFill>
            </a:endParaRPr>
          </a:p>
          <a:p>
            <a:pPr indent="0" lvl="0" marL="0" rtl="0" algn="l">
              <a:spcBef>
                <a:spcPts val="0"/>
              </a:spcBef>
              <a:spcAft>
                <a:spcPts val="0"/>
              </a:spcAft>
              <a:buNone/>
            </a:pPr>
            <a:r>
              <a:rPr lang="vi" sz="1800">
                <a:solidFill>
                  <a:schemeClr val="dk2"/>
                </a:solidFill>
              </a:rPr>
              <a:t>20 / 2 = 10</a:t>
            </a:r>
            <a:endParaRPr sz="1800">
              <a:solidFill>
                <a:schemeClr val="dk2"/>
              </a:solidFill>
            </a:endParaRPr>
          </a:p>
          <a:p>
            <a:pPr indent="0" lvl="0" marL="0" rtl="0" algn="l">
              <a:spcBef>
                <a:spcPts val="0"/>
              </a:spcBef>
              <a:spcAft>
                <a:spcPts val="0"/>
              </a:spcAft>
              <a:buNone/>
            </a:pPr>
            <a:r>
              <a:rPr lang="vi" sz="1800">
                <a:solidFill>
                  <a:schemeClr val="dk2"/>
                </a:solidFill>
              </a:rPr>
              <a:t>10 / 2 = 5</a:t>
            </a:r>
            <a:endParaRPr sz="1800">
              <a:solidFill>
                <a:schemeClr val="dk2"/>
              </a:solidFill>
            </a:endParaRPr>
          </a:p>
          <a:p>
            <a:pPr indent="0" lvl="0" marL="0" rtl="0" algn="l">
              <a:spcBef>
                <a:spcPts val="0"/>
              </a:spcBef>
              <a:spcAft>
                <a:spcPts val="0"/>
              </a:spcAft>
              <a:buNone/>
            </a:pPr>
            <a:r>
              <a:rPr lang="vi" sz="1800">
                <a:solidFill>
                  <a:schemeClr val="dk2"/>
                </a:solidFill>
              </a:rPr>
              <a:t>5 / 2 = 2</a:t>
            </a:r>
            <a:endParaRPr sz="1800">
              <a:solidFill>
                <a:schemeClr val="dk2"/>
              </a:solidFill>
            </a:endParaRPr>
          </a:p>
          <a:p>
            <a:pPr indent="0" lvl="0" marL="0" rtl="0" algn="l">
              <a:spcBef>
                <a:spcPts val="0"/>
              </a:spcBef>
              <a:spcAft>
                <a:spcPts val="0"/>
              </a:spcAft>
              <a:buNone/>
            </a:pPr>
            <a:r>
              <a:rPr lang="vi" sz="1800">
                <a:solidFill>
                  <a:schemeClr val="dk2"/>
                </a:solidFill>
              </a:rPr>
              <a:t>2 / 2 = 1</a:t>
            </a:r>
            <a:endParaRPr sz="1800">
              <a:solidFill>
                <a:schemeClr val="dk2"/>
              </a:solidFill>
            </a:endParaRPr>
          </a:p>
          <a:p>
            <a:pPr indent="0" lvl="0" marL="0" rtl="0" algn="l">
              <a:spcBef>
                <a:spcPts val="0"/>
              </a:spcBef>
              <a:spcAft>
                <a:spcPts val="0"/>
              </a:spcAft>
              <a:buNone/>
            </a:pPr>
            <a:r>
              <a:rPr lang="vi" sz="1800">
                <a:solidFill>
                  <a:schemeClr val="dk2"/>
                </a:solidFill>
              </a:rPr>
              <a:t>1 / 2 = 0</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sp>
        <p:nvSpPr>
          <p:cNvPr id="245" name="Google Shape;245;p29"/>
          <p:cNvSpPr/>
          <p:nvPr/>
        </p:nvSpPr>
        <p:spPr>
          <a:xfrm>
            <a:off x="483200" y="1570425"/>
            <a:ext cx="7937100" cy="3284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swap</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temp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bubbleSort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swap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so phan tu cua mang: "</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cac phan tu cua mang: "</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bubbleSort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"i =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gia tri can tim: "</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"Khong tim thay %d trong mang.\n"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printf_s</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"Tim thay %d tai vi tri %d trong mang.\n"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0"/>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251" name="Google Shape;251;p30"/>
          <p:cNvSpPr txBox="1"/>
          <p:nvPr/>
        </p:nvSpPr>
        <p:spPr>
          <a:xfrm>
            <a:off x="322950" y="1565500"/>
            <a:ext cx="8223300" cy="31758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Ngôn ngữ lập trình C cung cấp một số thư viện và hàm tiêu biểu để thực hiện các thao tác với file.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File CSV (Comma-Separated Values) là một loại file văn bản được sử dụng để lưu trữ và truyền tải dữ liệu có cấu trúc dưới dạng bảng, trong đó các dữ liệu của các cột được phân tách bằng dấu phẩy (,) hoặc một ký tự ngăn cách khác.</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257" name="Google Shape;257;p31"/>
          <p:cNvSpPr/>
          <p:nvPr/>
        </p:nvSpPr>
        <p:spPr>
          <a:xfrm>
            <a:off x="4972725" y="1721425"/>
            <a:ext cx="3633600" cy="140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t>Họ và tên, Tuổi, Địa chỉ, Số điện thoại</a:t>
            </a:r>
            <a:endParaRPr/>
          </a:p>
          <a:p>
            <a:pPr indent="0" lvl="0" marL="0" rtl="0" algn="l">
              <a:spcBef>
                <a:spcPts val="0"/>
              </a:spcBef>
              <a:spcAft>
                <a:spcPts val="0"/>
              </a:spcAft>
              <a:buNone/>
            </a:pPr>
            <a:r>
              <a:rPr lang="vi"/>
              <a:t>John Doe, 30, 123 Main St, 555-1234</a:t>
            </a:r>
            <a:endParaRPr/>
          </a:p>
          <a:p>
            <a:pPr indent="0" lvl="0" marL="0" rtl="0" algn="l">
              <a:spcBef>
                <a:spcPts val="0"/>
              </a:spcBef>
              <a:spcAft>
                <a:spcPts val="0"/>
              </a:spcAft>
              <a:buNone/>
            </a:pPr>
            <a:r>
              <a:rPr lang="vi"/>
              <a:t>Jane Smith, 25, 456 Oak St, 555-5678</a:t>
            </a:r>
            <a:endParaRPr/>
          </a:p>
          <a:p>
            <a:pPr indent="0" lvl="0" marL="0" rtl="0" algn="l">
              <a:spcBef>
                <a:spcPts val="0"/>
              </a:spcBef>
              <a:spcAft>
                <a:spcPts val="0"/>
              </a:spcAft>
              <a:buNone/>
            </a:pPr>
            <a:r>
              <a:rPr lang="vi"/>
              <a:t>Bob Johnson, 40, 789 Pine St, 555-8765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8" name="Google Shape;258;p31"/>
          <p:cNvSpPr txBox="1"/>
          <p:nvPr/>
        </p:nvSpPr>
        <p:spPr>
          <a:xfrm>
            <a:off x="5960525" y="1229275"/>
            <a:ext cx="1075800" cy="26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file.csv</a:t>
            </a:r>
            <a:endParaRPr sz="1800">
              <a:solidFill>
                <a:schemeClr val="dk2"/>
              </a:solidFill>
            </a:endParaRPr>
          </a:p>
        </p:txBody>
      </p:sp>
      <p:sp>
        <p:nvSpPr>
          <p:cNvPr id="259" name="Google Shape;259;p31"/>
          <p:cNvSpPr txBox="1"/>
          <p:nvPr/>
        </p:nvSpPr>
        <p:spPr>
          <a:xfrm>
            <a:off x="379400" y="1466600"/>
            <a:ext cx="4048800" cy="249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800">
                <a:solidFill>
                  <a:srgbClr val="374151"/>
                </a:solidFill>
                <a:latin typeface="Times New Roman"/>
                <a:ea typeface="Times New Roman"/>
                <a:cs typeface="Times New Roman"/>
                <a:sym typeface="Times New Roman"/>
              </a:rPr>
              <a:t>Giả sử bạn có một bảng thông tin về nhân viên với các cột sau:</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Họ và tên</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Tuổi</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Địa chỉ</a:t>
            </a:r>
            <a:endParaRPr sz="1800">
              <a:solidFill>
                <a:srgbClr val="37415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374151"/>
              </a:buClr>
              <a:buSzPts val="1800"/>
              <a:buFont typeface="Times New Roman"/>
              <a:buChar char="●"/>
            </a:pPr>
            <a:r>
              <a:rPr lang="vi" sz="1800">
                <a:solidFill>
                  <a:srgbClr val="374151"/>
                </a:solidFill>
                <a:latin typeface="Times New Roman"/>
                <a:ea typeface="Times New Roman"/>
                <a:cs typeface="Times New Roman"/>
                <a:sym typeface="Times New Roman"/>
              </a:rPr>
              <a:t>Số điện thoại</a:t>
            </a:r>
            <a:endParaRPr sz="1800">
              <a:solidFill>
                <a:srgbClr val="374151"/>
              </a:solidFill>
              <a:latin typeface="Times New Roman"/>
              <a:ea typeface="Times New Roman"/>
              <a:cs typeface="Times New Roman"/>
              <a:sym typeface="Times New Roman"/>
            </a:endParaRPr>
          </a:p>
          <a:p>
            <a:pPr indent="0" lvl="0" marL="0" rtl="0" algn="l">
              <a:spcBef>
                <a:spcPts val="150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61" name="Google Shape;61;p14"/>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r>
            </a:tbl>
          </a:graphicData>
        </a:graphic>
      </p:graphicFrame>
      <p:sp>
        <p:nvSpPr>
          <p:cNvPr id="62" name="Google Shape;62;p14"/>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13, 11, 15, 30, 18, 16, 21, 25, 20}</a:t>
            </a:r>
            <a:endParaRPr sz="1800">
              <a:solidFill>
                <a:schemeClr val="dk2"/>
              </a:solidFill>
            </a:endParaRPr>
          </a:p>
        </p:txBody>
      </p:sp>
      <p:sp>
        <p:nvSpPr>
          <p:cNvPr id="63" name="Google Shape;63;p14"/>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265" name="Google Shape;265;p32"/>
          <p:cNvSpPr txBox="1"/>
          <p:nvPr/>
        </p:nvSpPr>
        <p:spPr>
          <a:xfrm>
            <a:off x="322950" y="1641700"/>
            <a:ext cx="8223300" cy="31758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Để mở một file, bạn có thể sử dụng hàm fopen(). Hàm này trả về một con trỏ FILE, và cần được kiểm tra để đảm bảo file đã mở thành công.</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
        <p:nvSpPr>
          <p:cNvPr id="266" name="Google Shape;266;p32"/>
          <p:cNvSpPr/>
          <p:nvPr/>
        </p:nvSpPr>
        <p:spPr>
          <a:xfrm>
            <a:off x="697200" y="3533075"/>
            <a:ext cx="7410600" cy="88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vi">
                <a:solidFill>
                  <a:srgbClr val="1AB1CD"/>
                </a:solidFill>
                <a:highlight>
                  <a:srgbClr val="F0F0F0"/>
                </a:highlight>
                <a:latin typeface="Roboto Mono"/>
                <a:ea typeface="Roboto Mono"/>
                <a:cs typeface="Roboto Mono"/>
                <a:sym typeface="Roboto Mono"/>
              </a:rPr>
              <a:t>FILE</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file</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fopen</a:t>
            </a:r>
            <a:r>
              <a:rPr lang="vi">
                <a:highlight>
                  <a:srgbClr val="F0F0F0"/>
                </a:highlight>
                <a:latin typeface="Roboto Mono"/>
                <a:ea typeface="Roboto Mono"/>
                <a:cs typeface="Roboto Mono"/>
                <a:sym typeface="Roboto Mono"/>
              </a:rPr>
              <a:t>(</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file_name</a:t>
            </a: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access_mode</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72" name="Google Shape;272;p33"/>
          <p:cNvGraphicFramePr/>
          <p:nvPr/>
        </p:nvGraphicFramePr>
        <p:xfrm>
          <a:off x="952500" y="1352550"/>
          <a:ext cx="3000000" cy="3000000"/>
        </p:xfrm>
        <a:graphic>
          <a:graphicData uri="http://schemas.openxmlformats.org/drawingml/2006/table">
            <a:tbl>
              <a:tblPr>
                <a:noFill/>
                <a:tableStyleId>{1EF5C6A9-0FFF-4518-8CDA-CC07144CE3F1}</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Chế độ</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chỉ đọc file.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chỉ đọc file theo định dạng binary.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vào file. Nếu file đã tồn tại, thì sẽ ghi đè vào nội dung bên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vào file theo định dạng binary. Nếu file đã tồn tại, thì sẽ ghi đè vào nội dung bên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78" name="Google Shape;278;p34"/>
          <p:cNvGraphicFramePr/>
          <p:nvPr/>
        </p:nvGraphicFramePr>
        <p:xfrm>
          <a:off x="952500" y="1352550"/>
          <a:ext cx="3000000" cy="3000000"/>
        </p:xfrm>
        <a:graphic>
          <a:graphicData uri="http://schemas.openxmlformats.org/drawingml/2006/table">
            <a:tbl>
              <a:tblPr>
                <a:noFill/>
                <a:tableStyleId>{1EF5C6A9-0FFF-4518-8CDA-CC07144CE3F1}</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Chế độ</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Nếu mở file thành công thì trả về địa chỉ của phần tử cuối cùng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dưới định dạng binary. Nếu mở file thành công thì trả về địa chỉ của phần tử cuối cùng trong file. Nếu file chưa tồn tại thì sẽ tạo một file mới. Nếu không mở được file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đọc và ghi file.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rb+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đọc và ghi file dưới định dạng binary. Nếu mở file thành công thì trả về địa chỉ của phần tử đầu tiên trong file, nếu không thì trả về NULL.</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84" name="Google Shape;284;p35"/>
          <p:cNvGraphicFramePr/>
          <p:nvPr/>
        </p:nvGraphicFramePr>
        <p:xfrm>
          <a:off x="952500" y="1352550"/>
          <a:ext cx="3000000" cy="3000000"/>
        </p:xfrm>
        <a:graphic>
          <a:graphicData uri="http://schemas.openxmlformats.org/drawingml/2006/table">
            <a:tbl>
              <a:tblPr>
                <a:noFill/>
                <a:tableStyleId>{1EF5C6A9-0FFF-4518-8CDA-CC07144CE3F1}</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Chế độ</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 đọc file. Nếu file đã tồn tại thì trả về địa chỉ của phần tử đầu tiên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wb+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ghi và đọc file dưới định dạng binary. Nếu file đã tồn tại thì trả về địa chỉ của phần tử đầu tiên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và đọc file. Nếu file đã tồn tại thì trả về địa chỉ của phần tử cuối cùng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ab+</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Mở file với chế độ nối và đọc file dưới định dạng binary. Nếu file đã tồn tại thì trả về địa chỉ của phần tử cuối cùng của file. Nếu file chưa tồn tại thì sẽ tạo một file mới.</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90" name="Google Shape;290;p36"/>
          <p:cNvGraphicFramePr/>
          <p:nvPr/>
        </p:nvGraphicFramePr>
        <p:xfrm>
          <a:off x="952500" y="2266950"/>
          <a:ext cx="3000000" cy="3000000"/>
        </p:xfrm>
        <a:graphic>
          <a:graphicData uri="http://schemas.openxmlformats.org/drawingml/2006/table">
            <a:tbl>
              <a:tblPr>
                <a:noFill/>
                <a:tableStyleId>{1EF5C6A9-0FFF-4518-8CDA-CC07144CE3F1}</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Tên hàm</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fscanf()</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highlight>
                            <a:srgbClr val="FFFFFF"/>
                          </a:highlight>
                          <a:latin typeface="Times New Roman"/>
                          <a:ea typeface="Times New Roman"/>
                          <a:cs typeface="Times New Roman"/>
                          <a:sym typeface="Times New Roman"/>
                        </a:rPr>
                        <a:t>Sử dụng chuỗi được định dạng và danh sách đối số biến để lấy đầu vào từ một File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fgets()</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Copy nội dung trong File vào mảng dùng để lưu trữ với tối đa số lượng phần tử của mảng hoặc tới khi gặp ký tự xuống dòng.</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fgetc()</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Lấy giá trị tại địa chỉ hiện tại của file, sau đó di chuyển tới địa chỉ tiếp theo. Kiểu trả về là char</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fread()</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Đọc một số lượng byte được chỉ định từ File .bin</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1" name="Google Shape;291;p36"/>
          <p:cNvSpPr txBox="1"/>
          <p:nvPr/>
        </p:nvSpPr>
        <p:spPr>
          <a:xfrm>
            <a:off x="312250" y="1383725"/>
            <a:ext cx="84051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Đọc File</a:t>
            </a:r>
            <a:endParaRPr sz="1800">
              <a:solidFill>
                <a:schemeClr val="dk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7"/>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graphicFrame>
        <p:nvGraphicFramePr>
          <p:cNvPr id="297" name="Google Shape;297;p37"/>
          <p:cNvGraphicFramePr/>
          <p:nvPr/>
        </p:nvGraphicFramePr>
        <p:xfrm>
          <a:off x="952500" y="2266950"/>
          <a:ext cx="3000000" cy="3000000"/>
        </p:xfrm>
        <a:graphic>
          <a:graphicData uri="http://schemas.openxmlformats.org/drawingml/2006/table">
            <a:tbl>
              <a:tblPr>
                <a:noFill/>
                <a:tableStyleId>{1EF5C6A9-0FFF-4518-8CDA-CC07144CE3F1}</a:tableStyleId>
              </a:tblPr>
              <a:tblGrid>
                <a:gridCol w="882025"/>
                <a:gridCol w="6356975"/>
              </a:tblGrid>
              <a:tr h="381000">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Tên hàm</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lnSpc>
                          <a:spcPct val="150000"/>
                        </a:lnSpc>
                        <a:spcBef>
                          <a:spcPts val="0"/>
                        </a:spcBef>
                        <a:spcAft>
                          <a:spcPts val="0"/>
                        </a:spcAft>
                        <a:buNone/>
                      </a:pPr>
                      <a:r>
                        <a:rPr lang="vi">
                          <a:latin typeface="Times New Roman"/>
                          <a:ea typeface="Times New Roman"/>
                          <a:cs typeface="Times New Roman"/>
                          <a:sym typeface="Times New Roman"/>
                        </a:rPr>
                        <a:t>Mô tả</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fprintf()</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chuỗi vào File, và có thể thêm danh sách các đối số </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fputs()</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chuỗi vào File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fputc()</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một ký tự vào File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fwrite()</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vi">
                          <a:latin typeface="Times New Roman"/>
                          <a:ea typeface="Times New Roman"/>
                          <a:cs typeface="Times New Roman"/>
                          <a:sym typeface="Times New Roman"/>
                        </a:rPr>
                        <a:t>Ghi một số byte được chỉ định vào File .bin</a:t>
                      </a:r>
                      <a:endParaRPr>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98" name="Google Shape;298;p37"/>
          <p:cNvSpPr txBox="1"/>
          <p:nvPr/>
        </p:nvSpPr>
        <p:spPr>
          <a:xfrm>
            <a:off x="312250" y="1383725"/>
            <a:ext cx="8405100" cy="7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Ghi</a:t>
            </a:r>
            <a:r>
              <a:rPr lang="vi" sz="1800">
                <a:solidFill>
                  <a:schemeClr val="dk2"/>
                </a:solidFill>
              </a:rPr>
              <a:t> File</a:t>
            </a:r>
            <a:endParaRPr sz="1800">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File operations</a:t>
            </a:r>
            <a:endParaRPr sz="2800"/>
          </a:p>
        </p:txBody>
      </p:sp>
      <p:sp>
        <p:nvSpPr>
          <p:cNvPr id="304" name="Google Shape;304;p38"/>
          <p:cNvSpPr txBox="1"/>
          <p:nvPr/>
        </p:nvSpPr>
        <p:spPr>
          <a:xfrm>
            <a:off x="312250" y="1383725"/>
            <a:ext cx="8405100" cy="3421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vi" sz="1800">
                <a:solidFill>
                  <a:schemeClr val="dk2"/>
                </a:solidFill>
                <a:latin typeface="Times New Roman"/>
                <a:ea typeface="Times New Roman"/>
                <a:cs typeface="Times New Roman"/>
                <a:sym typeface="Times New Roman"/>
              </a:rPr>
              <a:t>Một số hàm khác:</a:t>
            </a:r>
            <a:endParaRPr sz="1800">
              <a:solidFill>
                <a:schemeClr val="dk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fclose(): Đóng File đã mở</a:t>
            </a:r>
            <a:endParaRPr sz="1800">
              <a:solidFill>
                <a:schemeClr val="dk2"/>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2"/>
              </a:buClr>
              <a:buSzPts val="1800"/>
              <a:buFont typeface="Times New Roman"/>
              <a:buChar char="-"/>
            </a:pPr>
            <a:r>
              <a:rPr lang="vi" sz="1800">
                <a:solidFill>
                  <a:schemeClr val="dk2"/>
                </a:solidFill>
                <a:latin typeface="Times New Roman"/>
                <a:ea typeface="Times New Roman"/>
                <a:cs typeface="Times New Roman"/>
                <a:sym typeface="Times New Roman"/>
              </a:rPr>
              <a:t>feof(): Để kiểm tra địa chỉ hiện tại có phải ký tự cuối cùng của File hay chưa</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9"/>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Code standards</a:t>
            </a:r>
            <a:endParaRPr sz="2800"/>
          </a:p>
        </p:txBody>
      </p:sp>
      <p:sp>
        <p:nvSpPr>
          <p:cNvPr id="310" name="Google Shape;310;p39"/>
          <p:cNvSpPr/>
          <p:nvPr/>
        </p:nvSpPr>
        <p:spPr>
          <a:xfrm>
            <a:off x="633050" y="1554825"/>
            <a:ext cx="7774200" cy="2245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https://hala.edu.vn/c-co-ban/cac_quy_tac_ve_dat_ten_theo_tieu_chuan_autosar_c_coding_guidelines/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69" name="Google Shape;69;p15"/>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9997</a:t>
                      </a:r>
                      <a:endParaRPr/>
                    </a:p>
                  </a:txBody>
                  <a:tcPr marT="91425" marB="91425" marR="91425" marL="91425"/>
                </a:tc>
                <a:tc>
                  <a:txBody>
                    <a:bodyPr/>
                    <a:lstStyle/>
                    <a:p>
                      <a:pPr indent="0" lvl="0" marL="0" rtl="0" algn="ctr">
                        <a:spcBef>
                          <a:spcPts val="0"/>
                        </a:spcBef>
                        <a:spcAft>
                          <a:spcPts val="0"/>
                        </a:spcAft>
                        <a:buNone/>
                      </a:pPr>
                      <a:r>
                        <a:rPr lang="vi"/>
                        <a:t>9998</a:t>
                      </a:r>
                      <a:endParaRPr/>
                    </a:p>
                  </a:txBody>
                  <a:tcPr marT="91425" marB="91425" marR="91425" marL="91425"/>
                </a:tc>
                <a:tc>
                  <a:txBody>
                    <a:bodyPr/>
                    <a:lstStyle/>
                    <a:p>
                      <a:pPr indent="0" lvl="0" marL="0" rtl="0" algn="ctr">
                        <a:spcBef>
                          <a:spcPts val="0"/>
                        </a:spcBef>
                        <a:spcAft>
                          <a:spcPts val="0"/>
                        </a:spcAft>
                        <a:buNone/>
                      </a:pPr>
                      <a:r>
                        <a:rPr lang="vi"/>
                        <a:t>9999</a:t>
                      </a:r>
                      <a:endParaRPr/>
                    </a:p>
                  </a:txBody>
                  <a:tcPr marT="91425" marB="91425" marR="91425" marL="91425"/>
                </a:tc>
              </a:tr>
              <a:tr h="381000">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r>
            </a:tbl>
          </a:graphicData>
        </a:graphic>
      </p:graphicFrame>
      <p:sp>
        <p:nvSpPr>
          <p:cNvPr id="70" name="Google Shape;70;p15"/>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arr[10000] = { 13, 11, 15,..., 21, 25, 20}</a:t>
            </a:r>
            <a:endParaRPr sz="1800">
              <a:solidFill>
                <a:schemeClr val="dk2"/>
              </a:solidFill>
            </a:endParaRPr>
          </a:p>
        </p:txBody>
      </p:sp>
      <p:sp>
        <p:nvSpPr>
          <p:cNvPr id="71" name="Google Shape;71;p15"/>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77" name="Google Shape;77;p16"/>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78" name="Google Shape;78;p16"/>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11, 13, 15, 16, 18, 20, 21, 25, 30}</a:t>
            </a:r>
            <a:endParaRPr sz="1800">
              <a:solidFill>
                <a:schemeClr val="dk2"/>
              </a:solidFill>
            </a:endParaRPr>
          </a:p>
        </p:txBody>
      </p:sp>
      <p:sp>
        <p:nvSpPr>
          <p:cNvPr id="79" name="Google Shape;79;p16"/>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85" name="Google Shape;85;p17"/>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86" name="Google Shape;86;p17"/>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a:t>
            </a:r>
            <a:r>
              <a:rPr lang="vi" sz="1800">
                <a:solidFill>
                  <a:schemeClr val="dk2"/>
                </a:solidFill>
              </a:rPr>
              <a:t>11, 13, 15, 16, 18, 20, 21, 25, 30</a:t>
            </a:r>
            <a:r>
              <a:rPr lang="vi" sz="1800">
                <a:solidFill>
                  <a:schemeClr val="dk2"/>
                </a:solidFill>
              </a:rPr>
              <a:t>}</a:t>
            </a:r>
            <a:endParaRPr sz="1800">
              <a:solidFill>
                <a:schemeClr val="dk2"/>
              </a:solidFill>
            </a:endParaRPr>
          </a:p>
        </p:txBody>
      </p:sp>
      <p:sp>
        <p:nvSpPr>
          <p:cNvPr id="87" name="Google Shape;87;p17"/>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88" name="Google Shape;88;p17"/>
          <p:cNvSpPr/>
          <p:nvPr/>
        </p:nvSpPr>
        <p:spPr>
          <a:xfrm>
            <a:off x="14350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7"/>
          <p:cNvSpPr txBox="1"/>
          <p:nvPr/>
        </p:nvSpPr>
        <p:spPr>
          <a:xfrm>
            <a:off x="13080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90" name="Google Shape;90;p17"/>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97" name="Google Shape;97;p18"/>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98" name="Google Shape;98;p18"/>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a:t>
            </a:r>
            <a:r>
              <a:rPr lang="vi" sz="1800">
                <a:solidFill>
                  <a:schemeClr val="dk2"/>
                </a:solidFill>
              </a:rPr>
              <a:t>11, 13, 15, 16, 18, 20, 21, 25, 30</a:t>
            </a:r>
            <a:r>
              <a:rPr lang="vi" sz="1800">
                <a:solidFill>
                  <a:schemeClr val="dk2"/>
                </a:solidFill>
              </a:rPr>
              <a:t>}</a:t>
            </a:r>
            <a:endParaRPr sz="1800">
              <a:solidFill>
                <a:schemeClr val="dk2"/>
              </a:solidFill>
            </a:endParaRPr>
          </a:p>
        </p:txBody>
      </p:sp>
      <p:sp>
        <p:nvSpPr>
          <p:cNvPr id="99" name="Google Shape;99;p18"/>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00" name="Google Shape;100;p18"/>
          <p:cNvSpPr/>
          <p:nvPr/>
        </p:nvSpPr>
        <p:spPr>
          <a:xfrm>
            <a:off x="14350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8"/>
          <p:cNvSpPr txBox="1"/>
          <p:nvPr/>
        </p:nvSpPr>
        <p:spPr>
          <a:xfrm>
            <a:off x="13080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02" name="Google Shape;102;p18"/>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8"/>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04" name="Google Shape;104;p18"/>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05" name="Google Shape;105;p18"/>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(0 + 8) / 2 = 4</a:t>
            </a:r>
            <a:endParaRPr sz="1800">
              <a:solidFill>
                <a:schemeClr val="dk2"/>
              </a:solidFill>
            </a:endParaRPr>
          </a:p>
        </p:txBody>
      </p:sp>
      <p:sp>
        <p:nvSpPr>
          <p:cNvPr id="106" name="Google Shape;106;p18"/>
          <p:cNvSpPr/>
          <p:nvPr/>
        </p:nvSpPr>
        <p:spPr>
          <a:xfrm>
            <a:off x="4330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8"/>
          <p:cNvSpPr txBox="1"/>
          <p:nvPr/>
        </p:nvSpPr>
        <p:spPr>
          <a:xfrm>
            <a:off x="4203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13" name="Google Shape;113;p19"/>
          <p:cNvGraphicFramePr/>
          <p:nvPr/>
        </p:nvGraphicFramePr>
        <p:xfrm>
          <a:off x="1181100" y="2076450"/>
          <a:ext cx="3000000" cy="3000000"/>
        </p:xfrm>
        <a:graphic>
          <a:graphicData uri="http://schemas.openxmlformats.org/drawingml/2006/table">
            <a:tbl>
              <a:tblPr>
                <a:noFill/>
                <a:tableStyleId>{1EF5C6A9-0FFF-4518-8CDA-CC07144CE3F1}</a:tableStyleId>
              </a:tblPr>
              <a:tblGrid>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6</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7</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8</a:t>
                      </a:r>
                      <a:endParaRPr/>
                    </a:p>
                  </a:txBody>
                  <a:tcPr marT="91425" marB="91425" marR="91425" marL="91425">
                    <a:solidFill>
                      <a:srgbClr val="38761D"/>
                    </a:solidFill>
                  </a:tcPr>
                </a:tc>
              </a:tr>
              <a:tr h="381000">
                <a:tc>
                  <a:txBody>
                    <a:bodyPr/>
                    <a:lstStyle/>
                    <a:p>
                      <a:pPr indent="0" lvl="0" marL="0" rtl="0" algn="ctr">
                        <a:spcBef>
                          <a:spcPts val="0"/>
                        </a:spcBef>
                        <a:spcAft>
                          <a:spcPts val="0"/>
                        </a:spcAft>
                        <a:buNone/>
                      </a:pPr>
                      <a:r>
                        <a:rPr lang="vi"/>
                        <a:t>11</a:t>
                      </a:r>
                      <a:endParaRPr/>
                    </a:p>
                  </a:txBody>
                  <a:tcPr marT="91425" marB="91425" marR="91425" marL="91425"/>
                </a:tc>
                <a:tc>
                  <a:txBody>
                    <a:bodyPr/>
                    <a:lstStyle/>
                    <a:p>
                      <a:pPr indent="0" lvl="0" marL="0" rtl="0" algn="ctr">
                        <a:spcBef>
                          <a:spcPts val="0"/>
                        </a:spcBef>
                        <a:spcAft>
                          <a:spcPts val="0"/>
                        </a:spcAft>
                        <a:buNone/>
                      </a:pPr>
                      <a:r>
                        <a:rPr lang="vi"/>
                        <a:t>13</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16</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20</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21</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30</a:t>
                      </a:r>
                      <a:endParaRPr/>
                    </a:p>
                  </a:txBody>
                  <a:tcPr marT="91425" marB="91425" marR="91425" marL="91425">
                    <a:solidFill>
                      <a:srgbClr val="38761D"/>
                    </a:solidFill>
                  </a:tcPr>
                </a:tc>
              </a:tr>
            </a:tbl>
          </a:graphicData>
        </a:graphic>
      </p:graphicFrame>
      <p:sp>
        <p:nvSpPr>
          <p:cNvPr id="114" name="Google Shape;114;p19"/>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15" name="Google Shape;115;p19"/>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16" name="Google Shape;116;p19"/>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9"/>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18" name="Google Shape;118;p19"/>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9"/>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20" name="Google Shape;120;p19"/>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 mid + 1</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26" name="Google Shape;126;p20"/>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6</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7</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8</a:t>
                      </a:r>
                      <a:endParaRPr/>
                    </a:p>
                  </a:txBody>
                  <a:tcPr marT="91425" marB="91425" marR="91425" marL="91425">
                    <a:solidFill>
                      <a:srgbClr val="38761D"/>
                    </a:solidFill>
                  </a:tcPr>
                </a:tc>
              </a:tr>
              <a:tr h="381000">
                <a:tc>
                  <a:txBody>
                    <a:bodyPr/>
                    <a:lstStyle/>
                    <a:p>
                      <a:pPr indent="0" lvl="0" marL="0" rtl="0" algn="ctr">
                        <a:spcBef>
                          <a:spcPts val="0"/>
                        </a:spcBef>
                        <a:spcAft>
                          <a:spcPts val="0"/>
                        </a:spcAft>
                        <a:buNone/>
                      </a:pPr>
                      <a:r>
                        <a:rPr lang="vi"/>
                        <a:t>20</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21</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25</a:t>
                      </a:r>
                      <a:endParaRPr/>
                    </a:p>
                  </a:txBody>
                  <a:tcPr marT="91425" marB="91425" marR="91425" marL="91425">
                    <a:solidFill>
                      <a:srgbClr val="38761D"/>
                    </a:solidFill>
                  </a:tcPr>
                </a:tc>
                <a:tc>
                  <a:txBody>
                    <a:bodyPr/>
                    <a:lstStyle/>
                    <a:p>
                      <a:pPr indent="0" lvl="0" marL="0" rtl="0" algn="ctr">
                        <a:spcBef>
                          <a:spcPts val="0"/>
                        </a:spcBef>
                        <a:spcAft>
                          <a:spcPts val="0"/>
                        </a:spcAft>
                        <a:buNone/>
                      </a:pPr>
                      <a:r>
                        <a:rPr lang="vi"/>
                        <a:t>30</a:t>
                      </a:r>
                      <a:endParaRPr/>
                    </a:p>
                  </a:txBody>
                  <a:tcPr marT="91425" marB="91425" marR="91425" marL="91425">
                    <a:solidFill>
                      <a:srgbClr val="38761D"/>
                    </a:solidFill>
                  </a:tcPr>
                </a:tc>
              </a:tr>
            </a:tbl>
          </a:graphicData>
        </a:graphic>
      </p:graphicFrame>
      <p:sp>
        <p:nvSpPr>
          <p:cNvPr id="127" name="Google Shape;127;p20"/>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28" name="Google Shape;128;p20"/>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29" name="Google Shape;129;p20"/>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0"/>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31" name="Google Shape;131;p20"/>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20"/>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33" name="Google Shape;133;p20"/>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 = mid + 1</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ctrTitle"/>
          </p:nvPr>
        </p:nvSpPr>
        <p:spPr>
          <a:xfrm>
            <a:off x="311700" y="744575"/>
            <a:ext cx="8520600" cy="62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Binary search</a:t>
            </a:r>
            <a:endParaRPr sz="2800"/>
          </a:p>
        </p:txBody>
      </p:sp>
      <p:graphicFrame>
        <p:nvGraphicFramePr>
          <p:cNvPr id="139" name="Google Shape;139;p21"/>
          <p:cNvGraphicFramePr/>
          <p:nvPr/>
        </p:nvGraphicFramePr>
        <p:xfrm>
          <a:off x="4838700" y="2076450"/>
          <a:ext cx="3000000" cy="3000000"/>
        </p:xfrm>
        <a:graphic>
          <a:graphicData uri="http://schemas.openxmlformats.org/drawingml/2006/table">
            <a:tbl>
              <a:tblPr>
                <a:noFill/>
                <a:tableStyleId>{1EF5C6A9-0FFF-4518-8CDA-CC07144CE3F1}</a:tableStyleId>
              </a:tblPr>
              <a:tblGrid>
                <a:gridCol w="723900"/>
                <a:gridCol w="723900"/>
                <a:gridCol w="723900"/>
                <a:gridCol w="723900"/>
              </a:tblGrid>
              <a:tr h="381000">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20</a:t>
                      </a:r>
                      <a:endParaRPr/>
                    </a:p>
                  </a:txBody>
                  <a:tcPr marT="91425" marB="91425" marR="91425" marL="91425"/>
                </a:tc>
                <a:tc>
                  <a:txBody>
                    <a:bodyPr/>
                    <a:lstStyle/>
                    <a:p>
                      <a:pPr indent="0" lvl="0" marL="0" rtl="0" algn="ctr">
                        <a:spcBef>
                          <a:spcPts val="0"/>
                        </a:spcBef>
                        <a:spcAft>
                          <a:spcPts val="0"/>
                        </a:spcAft>
                        <a:buNone/>
                      </a:pPr>
                      <a:r>
                        <a:rPr lang="vi"/>
                        <a:t>21</a:t>
                      </a:r>
                      <a:endParaRPr/>
                    </a:p>
                  </a:txBody>
                  <a:tcPr marT="91425" marB="91425" marR="91425" marL="91425"/>
                </a:tc>
                <a:tc>
                  <a:txBody>
                    <a:bodyPr/>
                    <a:lstStyle/>
                    <a:p>
                      <a:pPr indent="0" lvl="0" marL="0" rtl="0" algn="ctr">
                        <a:spcBef>
                          <a:spcPts val="0"/>
                        </a:spcBef>
                        <a:spcAft>
                          <a:spcPts val="0"/>
                        </a:spcAft>
                        <a:buNone/>
                      </a:pPr>
                      <a:r>
                        <a:rPr lang="vi"/>
                        <a:t>25</a:t>
                      </a:r>
                      <a:endParaRPr/>
                    </a:p>
                  </a:txBody>
                  <a:tcPr marT="91425" marB="91425" marR="91425" marL="91425">
                    <a:solidFill>
                      <a:schemeClr val="accent1"/>
                    </a:solidFill>
                  </a:tcPr>
                </a:tc>
                <a:tc>
                  <a:txBody>
                    <a:bodyPr/>
                    <a:lstStyle/>
                    <a:p>
                      <a:pPr indent="0" lvl="0" marL="0" rtl="0" algn="ctr">
                        <a:spcBef>
                          <a:spcPts val="0"/>
                        </a:spcBef>
                        <a:spcAft>
                          <a:spcPts val="0"/>
                        </a:spcAft>
                        <a:buNone/>
                      </a:pPr>
                      <a:r>
                        <a:rPr lang="vi"/>
                        <a:t>30</a:t>
                      </a:r>
                      <a:endParaRPr/>
                    </a:p>
                  </a:txBody>
                  <a:tcPr marT="91425" marB="91425" marR="91425" marL="91425"/>
                </a:tc>
              </a:tr>
            </a:tbl>
          </a:graphicData>
        </a:graphic>
      </p:graphicFrame>
      <p:sp>
        <p:nvSpPr>
          <p:cNvPr id="140" name="Google Shape;140;p21"/>
          <p:cNvSpPr txBox="1"/>
          <p:nvPr/>
        </p:nvSpPr>
        <p:spPr>
          <a:xfrm>
            <a:off x="2209800" y="1462725"/>
            <a:ext cx="5283000" cy="52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int arr[] = { 1</a:t>
            </a:r>
            <a:r>
              <a:rPr lang="vi" sz="1800">
                <a:solidFill>
                  <a:schemeClr val="dk2"/>
                </a:solidFill>
              </a:rPr>
              <a:t>1, 13, 15, 16, 18, 20, 21, 25, 30</a:t>
            </a:r>
            <a:r>
              <a:rPr lang="vi" sz="1800">
                <a:solidFill>
                  <a:schemeClr val="dk2"/>
                </a:solidFill>
              </a:rPr>
              <a:t>}</a:t>
            </a:r>
            <a:endParaRPr sz="1800">
              <a:solidFill>
                <a:schemeClr val="dk2"/>
              </a:solidFill>
            </a:endParaRPr>
          </a:p>
        </p:txBody>
      </p:sp>
      <p:sp>
        <p:nvSpPr>
          <p:cNvPr id="141" name="Google Shape;141;p21"/>
          <p:cNvSpPr/>
          <p:nvPr/>
        </p:nvSpPr>
        <p:spPr>
          <a:xfrm>
            <a:off x="1663725" y="4027675"/>
            <a:ext cx="1443600" cy="90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a:t>ID : 25</a:t>
            </a:r>
            <a:endParaRPr/>
          </a:p>
        </p:txBody>
      </p:sp>
      <p:sp>
        <p:nvSpPr>
          <p:cNvPr id="142" name="Google Shape;142;p21"/>
          <p:cNvSpPr/>
          <p:nvPr/>
        </p:nvSpPr>
        <p:spPr>
          <a:xfrm>
            <a:off x="50926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1"/>
          <p:cNvSpPr txBox="1"/>
          <p:nvPr/>
        </p:nvSpPr>
        <p:spPr>
          <a:xfrm>
            <a:off x="49656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left</a:t>
            </a:r>
            <a:endParaRPr sz="1800">
              <a:solidFill>
                <a:schemeClr val="dk2"/>
              </a:solidFill>
            </a:endParaRPr>
          </a:p>
        </p:txBody>
      </p:sp>
      <p:sp>
        <p:nvSpPr>
          <p:cNvPr id="144" name="Google Shape;144;p21"/>
          <p:cNvSpPr/>
          <p:nvPr/>
        </p:nvSpPr>
        <p:spPr>
          <a:xfrm>
            <a:off x="7226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1"/>
          <p:cNvSpPr txBox="1"/>
          <p:nvPr/>
        </p:nvSpPr>
        <p:spPr>
          <a:xfrm>
            <a:off x="7099275" y="3188200"/>
            <a:ext cx="7305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right</a:t>
            </a:r>
            <a:endParaRPr sz="1800">
              <a:solidFill>
                <a:schemeClr val="dk2"/>
              </a:solidFill>
            </a:endParaRPr>
          </a:p>
        </p:txBody>
      </p:sp>
      <p:sp>
        <p:nvSpPr>
          <p:cNvPr id="146" name="Google Shape;146;p21"/>
          <p:cNvSpPr txBox="1"/>
          <p:nvPr/>
        </p:nvSpPr>
        <p:spPr>
          <a:xfrm>
            <a:off x="3609150" y="4504900"/>
            <a:ext cx="1793100" cy="4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ID == arr[mid] ?</a:t>
            </a:r>
            <a:endParaRPr sz="1800">
              <a:solidFill>
                <a:schemeClr val="dk2"/>
              </a:solidFill>
            </a:endParaRPr>
          </a:p>
        </p:txBody>
      </p:sp>
      <p:sp>
        <p:nvSpPr>
          <p:cNvPr id="147" name="Google Shape;147;p21"/>
          <p:cNvSpPr txBox="1"/>
          <p:nvPr/>
        </p:nvSpPr>
        <p:spPr>
          <a:xfrm>
            <a:off x="3252925" y="4083750"/>
            <a:ext cx="4673100" cy="4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 = (left + right) / 2 = (5 + 8) / 2 = 7</a:t>
            </a:r>
            <a:endParaRPr sz="1800">
              <a:solidFill>
                <a:schemeClr val="dk2"/>
              </a:solidFill>
            </a:endParaRPr>
          </a:p>
        </p:txBody>
      </p:sp>
      <p:sp>
        <p:nvSpPr>
          <p:cNvPr id="148" name="Google Shape;148;p21"/>
          <p:cNvSpPr/>
          <p:nvPr/>
        </p:nvSpPr>
        <p:spPr>
          <a:xfrm>
            <a:off x="6464250" y="2954300"/>
            <a:ext cx="213900" cy="3207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txBox="1"/>
          <p:nvPr/>
        </p:nvSpPr>
        <p:spPr>
          <a:xfrm>
            <a:off x="6337275" y="3188200"/>
            <a:ext cx="620100" cy="2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