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2.svg" ContentType="image/svg+xml"/>
  <Override PartName="/ppt/media/image21.svg" ContentType="image/svg+xml"/>
  <Override PartName="/ppt/media/image4.svg" ContentType="image/svg+xml"/>
  <Override PartName="/ppt/media/image44.svg" ContentType="image/svg+xml"/>
  <Override PartName="/ppt/media/image46.svg" ContentType="image/svg+xml"/>
  <Override PartName="/ppt/media/image48.svg" ContentType="image/svg+xml"/>
  <Override PartName="/ppt/media/image50.svg" ContentType="image/svg+xml"/>
  <Override PartName="/ppt/media/image52.svg" ContentType="image/svg+xml"/>
  <Override PartName="/ppt/media/image54.svg" ContentType="image/svg+xml"/>
  <Override PartName="/ppt/media/image56.svg" ContentType="image/svg+xml"/>
  <Override PartName="/ppt/media/image58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8288000" cy="10287000"/>
  <p:notesSz cx="6858000" cy="9144000"/>
  <p:embeddedFontLst>
    <p:embeddedFont>
      <p:font typeface="Calibri" panose="020F0502020204030204" charset="0"/>
      <p:regular r:id="rId32"/>
      <p:bold r:id="rId33"/>
      <p:italic r:id="rId34"/>
      <p:boldItalic r:id="rId35"/>
    </p:embeddedFont>
    <p:embeddedFont>
      <p:font typeface="Canva Sans Bold" panose="020B0803030501040103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21.sv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.svg"/><Relationship Id="rId7" Type="http://schemas.openxmlformats.org/officeDocument/2006/relationships/image" Target="../media/image4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Relationship Id="rId3" Type="http://schemas.openxmlformats.org/officeDocument/2006/relationships/image" Target="../media/image43.png"/><Relationship Id="rId2" Type="http://schemas.openxmlformats.org/officeDocument/2006/relationships/image" Target="../media/image2.sv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svg"/><Relationship Id="rId7" Type="http://schemas.openxmlformats.org/officeDocument/2006/relationships/image" Target="../media/image5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Relationship Id="rId3" Type="http://schemas.openxmlformats.org/officeDocument/2006/relationships/image" Target="../media/image49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.svg"/><Relationship Id="rId11" Type="http://schemas.openxmlformats.org/officeDocument/2006/relationships/image" Target="../media/image57.png"/><Relationship Id="rId10" Type="http://schemas.openxmlformats.org/officeDocument/2006/relationships/image" Target="../media/image56.sv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6679983" y="3987412"/>
            <a:ext cx="10835851" cy="4361263"/>
            <a:chOff x="0" y="0"/>
            <a:chExt cx="14447802" cy="5815018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4447802" cy="49242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2000" b="1">
                  <a:solidFill>
                    <a:srgbClr val="2A2E3A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Churn </a:t>
              </a:r>
              <a:endParaRPr lang="en-US" sz="12000" b="1">
                <a:solidFill>
                  <a:srgbClr val="2A2E3A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  <a:p>
              <a:pPr algn="ctr">
                <a:lnSpc>
                  <a:spcPts val="14400"/>
                </a:lnSpc>
              </a:pPr>
              <a:r>
                <a:rPr lang="en-US" sz="12000" b="1">
                  <a:solidFill>
                    <a:srgbClr val="718BAB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Prediction</a:t>
              </a:r>
              <a:endParaRPr lang="en-US" sz="12000" b="1">
                <a:solidFill>
                  <a:srgbClr val="718BAB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107449"/>
              <a:ext cx="14018622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9140" y="3984166"/>
            <a:ext cx="10741953" cy="5330694"/>
          </a:xfrm>
          <a:custGeom>
            <a:avLst/>
            <a:gdLst/>
            <a:ahLst/>
            <a:cxnLst/>
            <a:rect l="l" t="t" r="r" b="b"/>
            <a:pathLst>
              <a:path w="10741953" h="5330694">
                <a:moveTo>
                  <a:pt x="0" y="0"/>
                </a:moveTo>
                <a:lnTo>
                  <a:pt x="10741953" y="0"/>
                </a:lnTo>
                <a:lnTo>
                  <a:pt x="10741953" y="5330694"/>
                </a:lnTo>
                <a:lnTo>
                  <a:pt x="0" y="5330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71504" y="3930377"/>
            <a:ext cx="6432366" cy="5438273"/>
          </a:xfrm>
          <a:custGeom>
            <a:avLst/>
            <a:gdLst/>
            <a:ahLst/>
            <a:cxnLst/>
            <a:rect l="l" t="t" r="r" b="b"/>
            <a:pathLst>
              <a:path w="6432366" h="5438273">
                <a:moveTo>
                  <a:pt x="0" y="0"/>
                </a:moveTo>
                <a:lnTo>
                  <a:pt x="6432366" y="0"/>
                </a:lnTo>
                <a:lnTo>
                  <a:pt x="6432366" y="5438273"/>
                </a:lnTo>
                <a:lnTo>
                  <a:pt x="0" y="543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028700" y="1027175"/>
            <a:ext cx="12735337" cy="1789328"/>
            <a:chOff x="0" y="0"/>
            <a:chExt cx="16980449" cy="2385771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6980449" cy="14942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Univariate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78203"/>
              <a:ext cx="15330298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Except for these two which seems to have meaning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3869" y="3884554"/>
            <a:ext cx="6659236" cy="5807473"/>
          </a:xfrm>
          <a:custGeom>
            <a:avLst/>
            <a:gdLst/>
            <a:ahLst/>
            <a:cxnLst/>
            <a:rect l="l" t="t" r="r" b="b"/>
            <a:pathLst>
              <a:path w="6659236" h="5807473">
                <a:moveTo>
                  <a:pt x="0" y="0"/>
                </a:moveTo>
                <a:lnTo>
                  <a:pt x="6659236" y="0"/>
                </a:lnTo>
                <a:lnTo>
                  <a:pt x="6659236" y="5807474"/>
                </a:lnTo>
                <a:lnTo>
                  <a:pt x="0" y="5807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816819" y="4610619"/>
            <a:ext cx="9442481" cy="4355344"/>
          </a:xfrm>
          <a:custGeom>
            <a:avLst/>
            <a:gdLst/>
            <a:ahLst/>
            <a:cxnLst/>
            <a:rect l="l" t="t" r="r" b="b"/>
            <a:pathLst>
              <a:path w="9442481" h="4355344">
                <a:moveTo>
                  <a:pt x="0" y="0"/>
                </a:moveTo>
                <a:lnTo>
                  <a:pt x="9442481" y="0"/>
                </a:lnTo>
                <a:lnTo>
                  <a:pt x="9442481" y="4355344"/>
                </a:lnTo>
                <a:lnTo>
                  <a:pt x="0" y="4355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028700" y="1027112"/>
            <a:ext cx="13874281" cy="1789452"/>
            <a:chOff x="0" y="0"/>
            <a:chExt cx="18499041" cy="2385937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499041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Bivariate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78368"/>
              <a:ext cx="16701314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Relations with target feature seems not interesting 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91493" y="3874532"/>
            <a:ext cx="5786056" cy="6185521"/>
          </a:xfrm>
          <a:custGeom>
            <a:avLst/>
            <a:gdLst/>
            <a:ahLst/>
            <a:cxnLst/>
            <a:rect l="l" t="t" r="r" b="b"/>
            <a:pathLst>
              <a:path w="5786056" h="6185521">
                <a:moveTo>
                  <a:pt x="0" y="0"/>
                </a:moveTo>
                <a:lnTo>
                  <a:pt x="5786056" y="0"/>
                </a:lnTo>
                <a:lnTo>
                  <a:pt x="5786056" y="6185521"/>
                </a:lnTo>
                <a:lnTo>
                  <a:pt x="0" y="618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84" t="-322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69744" y="3874532"/>
            <a:ext cx="6208064" cy="6185521"/>
          </a:xfrm>
          <a:custGeom>
            <a:avLst/>
            <a:gdLst/>
            <a:ahLst/>
            <a:cxnLst/>
            <a:rect l="l" t="t" r="r" b="b"/>
            <a:pathLst>
              <a:path w="6208064" h="6185521">
                <a:moveTo>
                  <a:pt x="0" y="0"/>
                </a:moveTo>
                <a:lnTo>
                  <a:pt x="6208064" y="0"/>
                </a:lnTo>
                <a:lnTo>
                  <a:pt x="6208064" y="6185521"/>
                </a:lnTo>
                <a:lnTo>
                  <a:pt x="0" y="61855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40" r="-719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028700" y="1027175"/>
            <a:ext cx="15483368" cy="1789328"/>
            <a:chOff x="0" y="0"/>
            <a:chExt cx="20644490" cy="2385771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20644490" cy="14942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Bivariate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78203"/>
              <a:ext cx="18638270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Some KPIS have slighly higher distributions for Churn category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31154" y="3608707"/>
            <a:ext cx="7622304" cy="6907713"/>
          </a:xfrm>
          <a:custGeom>
            <a:avLst/>
            <a:gdLst/>
            <a:ahLst/>
            <a:cxnLst/>
            <a:rect l="l" t="t" r="r" b="b"/>
            <a:pathLst>
              <a:path w="7622304" h="6907713">
                <a:moveTo>
                  <a:pt x="0" y="0"/>
                </a:moveTo>
                <a:lnTo>
                  <a:pt x="7622304" y="0"/>
                </a:lnTo>
                <a:lnTo>
                  <a:pt x="7622304" y="6907712"/>
                </a:lnTo>
                <a:lnTo>
                  <a:pt x="0" y="6907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345" b="-1345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1027112"/>
            <a:ext cx="13874281" cy="1789452"/>
            <a:chOff x="0" y="0"/>
            <a:chExt cx="18499041" cy="2385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8499041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Bivariate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68"/>
              <a:ext cx="16701314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Some features are highly correlated together but not with Churn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246090"/>
            <a:ext cx="6985202" cy="5616051"/>
          </a:xfrm>
          <a:custGeom>
            <a:avLst/>
            <a:gdLst/>
            <a:ahLst/>
            <a:cxnLst/>
            <a:rect l="l" t="t" r="r" b="b"/>
            <a:pathLst>
              <a:path w="6985202" h="5616051">
                <a:moveTo>
                  <a:pt x="0" y="0"/>
                </a:moveTo>
                <a:lnTo>
                  <a:pt x="6985202" y="0"/>
                </a:lnTo>
                <a:lnTo>
                  <a:pt x="6985202" y="5616051"/>
                </a:lnTo>
                <a:lnTo>
                  <a:pt x="0" y="5616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59952" y="4246090"/>
            <a:ext cx="7199348" cy="5623309"/>
          </a:xfrm>
          <a:custGeom>
            <a:avLst/>
            <a:gdLst/>
            <a:ahLst/>
            <a:cxnLst/>
            <a:rect l="l" t="t" r="r" b="b"/>
            <a:pathLst>
              <a:path w="7199348" h="5623309">
                <a:moveTo>
                  <a:pt x="0" y="0"/>
                </a:moveTo>
                <a:lnTo>
                  <a:pt x="7199348" y="0"/>
                </a:lnTo>
                <a:lnTo>
                  <a:pt x="7199348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028700" y="1027112"/>
            <a:ext cx="13874281" cy="1789452"/>
            <a:chOff x="0" y="0"/>
            <a:chExt cx="18499041" cy="2385937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8499041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Bivariate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78368"/>
              <a:ext cx="16701314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SomeFeatures are highly correlated so PCA could be worth 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92204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93371" y="3678303"/>
            <a:ext cx="11301259" cy="5579997"/>
          </a:xfrm>
          <a:custGeom>
            <a:avLst/>
            <a:gdLst/>
            <a:ahLst/>
            <a:cxnLst/>
            <a:rect l="l" t="t" r="r" b="b"/>
            <a:pathLst>
              <a:path w="11301259" h="5579997">
                <a:moveTo>
                  <a:pt x="0" y="0"/>
                </a:moveTo>
                <a:lnTo>
                  <a:pt x="11301258" y="0"/>
                </a:lnTo>
                <a:lnTo>
                  <a:pt x="11301258" y="5579997"/>
                </a:lnTo>
                <a:lnTo>
                  <a:pt x="0" y="5579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431301"/>
            <a:ext cx="15507200" cy="1789452"/>
            <a:chOff x="0" y="0"/>
            <a:chExt cx="20676267" cy="2385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20676267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Mulivariate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68"/>
              <a:ext cx="18666959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In a higher dimensional.. More interesting patterns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92204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93371" y="3549713"/>
            <a:ext cx="11301259" cy="5579997"/>
          </a:xfrm>
          <a:custGeom>
            <a:avLst/>
            <a:gdLst/>
            <a:ahLst/>
            <a:cxnLst/>
            <a:rect l="l" t="t" r="r" b="b"/>
            <a:pathLst>
              <a:path w="11301259" h="5579997">
                <a:moveTo>
                  <a:pt x="0" y="0"/>
                </a:moveTo>
                <a:lnTo>
                  <a:pt x="11301258" y="0"/>
                </a:lnTo>
                <a:lnTo>
                  <a:pt x="11301258" y="5579997"/>
                </a:lnTo>
                <a:lnTo>
                  <a:pt x="0" y="5579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431301"/>
            <a:ext cx="15507200" cy="1789452"/>
            <a:chOff x="0" y="0"/>
            <a:chExt cx="20676267" cy="2385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20676267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Mulivariate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68"/>
              <a:ext cx="18666959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In a higher dimensional.. More interesting patterns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3810170"/>
            <a:ext cx="6751405" cy="5656915"/>
          </a:xfrm>
          <a:custGeom>
            <a:avLst/>
            <a:gdLst/>
            <a:ahLst/>
            <a:cxnLst/>
            <a:rect l="l" t="t" r="r" b="b"/>
            <a:pathLst>
              <a:path w="6751405" h="5656915">
                <a:moveTo>
                  <a:pt x="0" y="0"/>
                </a:moveTo>
                <a:lnTo>
                  <a:pt x="6751405" y="0"/>
                </a:lnTo>
                <a:lnTo>
                  <a:pt x="6751405" y="5656914"/>
                </a:lnTo>
                <a:lnTo>
                  <a:pt x="0" y="5656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06695" y="3810170"/>
            <a:ext cx="6389212" cy="5671186"/>
          </a:xfrm>
          <a:custGeom>
            <a:avLst/>
            <a:gdLst/>
            <a:ahLst/>
            <a:cxnLst/>
            <a:rect l="l" t="t" r="r" b="b"/>
            <a:pathLst>
              <a:path w="6389212" h="5671186">
                <a:moveTo>
                  <a:pt x="0" y="0"/>
                </a:moveTo>
                <a:lnTo>
                  <a:pt x="6389212" y="0"/>
                </a:lnTo>
                <a:lnTo>
                  <a:pt x="6389212" y="5671186"/>
                </a:lnTo>
                <a:lnTo>
                  <a:pt x="0" y="567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028700" y="1027112"/>
            <a:ext cx="15483368" cy="1789452"/>
            <a:chOff x="0" y="0"/>
            <a:chExt cx="20644490" cy="2385937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20644490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Multivariate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78368"/>
              <a:ext cx="18638270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High Retention calls mostly Churn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295253" y="9624231"/>
            <a:ext cx="8796063" cy="49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More in the notebook</a:t>
            </a:r>
            <a:endParaRPr lang="en-US" sz="29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07438" y="-284589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741940" y="4318296"/>
            <a:ext cx="8729417" cy="3116298"/>
            <a:chOff x="0" y="0"/>
            <a:chExt cx="11639222" cy="4155064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11639222" cy="3030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Data Cleaning 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&amp; Processing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47495"/>
              <a:ext cx="9636791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A modular approch was implemented</a:t>
              </a:r>
              <a:endParaRPr lang="en-US" sz="3200">
                <a:solidFill>
                  <a:srgbClr val="FFFFFF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28557" y="1028700"/>
            <a:ext cx="6278924" cy="2034196"/>
            <a:chOff x="0" y="0"/>
            <a:chExt cx="8371899" cy="27122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77532" cy="2712261"/>
            </a:xfrm>
            <a:custGeom>
              <a:avLst/>
              <a:gdLst/>
              <a:ahLst/>
              <a:cxnLst/>
              <a:rect l="l" t="t" r="r" b="b"/>
              <a:pathLst>
                <a:path w="2977532" h="2712261">
                  <a:moveTo>
                    <a:pt x="0" y="0"/>
                  </a:moveTo>
                  <a:lnTo>
                    <a:pt x="2977532" y="0"/>
                  </a:lnTo>
                  <a:lnTo>
                    <a:pt x="2977532" y="2712261"/>
                  </a:lnTo>
                  <a:lnTo>
                    <a:pt x="0" y="2712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270405"/>
              <a:ext cx="2977532" cy="1007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55"/>
                </a:lnSpc>
              </a:pPr>
              <a:r>
                <a:rPr lang="en-US" sz="4535" b="1">
                  <a:solidFill>
                    <a:srgbClr val="F4F4F4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In</a:t>
              </a:r>
              <a:endParaRPr lang="en-US" sz="4535" b="1">
                <a:solidFill>
                  <a:srgbClr val="F4F4F4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5394367" y="0"/>
              <a:ext cx="2977532" cy="2712261"/>
            </a:xfrm>
            <a:custGeom>
              <a:avLst/>
              <a:gdLst/>
              <a:ahLst/>
              <a:cxnLst/>
              <a:rect l="l" t="t" r="r" b="b"/>
              <a:pathLst>
                <a:path w="2977532" h="2712261">
                  <a:moveTo>
                    <a:pt x="0" y="0"/>
                  </a:moveTo>
                  <a:lnTo>
                    <a:pt x="2977532" y="0"/>
                  </a:lnTo>
                  <a:lnTo>
                    <a:pt x="2977532" y="2712261"/>
                  </a:lnTo>
                  <a:lnTo>
                    <a:pt x="0" y="2712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5394367" y="1353536"/>
              <a:ext cx="2977532" cy="1007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55"/>
                </a:lnSpc>
              </a:pPr>
              <a:r>
                <a:rPr lang="en-US" sz="4535" b="1">
                  <a:solidFill>
                    <a:srgbClr val="F4F4F4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Out</a:t>
              </a:r>
              <a:endParaRPr lang="en-US" sz="4535" b="1">
                <a:solidFill>
                  <a:srgbClr val="F4F4F4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594360" y="1353536"/>
              <a:ext cx="2977532" cy="1007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55"/>
                </a:lnSpc>
              </a:pPr>
              <a:r>
                <a:rPr lang="en-US" sz="4535" b="1">
                  <a:solidFill>
                    <a:srgbClr val="F4F4F4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==</a:t>
              </a:r>
              <a:endParaRPr lang="en-US" sz="4535" b="1">
                <a:solidFill>
                  <a:srgbClr val="F4F4F4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0908987" y="346555"/>
            <a:ext cx="6655292" cy="1585003"/>
            <a:chOff x="0" y="0"/>
            <a:chExt cx="8873723" cy="21133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56130" cy="1356130"/>
            </a:xfrm>
            <a:custGeom>
              <a:avLst/>
              <a:gdLst/>
              <a:ahLst/>
              <a:cxnLst/>
              <a:rect l="l" t="t" r="r" b="b"/>
              <a:pathLst>
                <a:path w="1356130" h="1356130">
                  <a:moveTo>
                    <a:pt x="0" y="0"/>
                  </a:moveTo>
                  <a:lnTo>
                    <a:pt x="1356130" y="0"/>
                  </a:lnTo>
                  <a:lnTo>
                    <a:pt x="1356130" y="1356130"/>
                  </a:lnTo>
                  <a:lnTo>
                    <a:pt x="0" y="1356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4999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40825" y="140825"/>
              <a:ext cx="1074481" cy="1074481"/>
            </a:xfrm>
            <a:custGeom>
              <a:avLst/>
              <a:gdLst/>
              <a:ahLst/>
              <a:cxnLst/>
              <a:rect l="l" t="t" r="r" b="b"/>
              <a:pathLst>
                <a:path w="1074481" h="1074481">
                  <a:moveTo>
                    <a:pt x="0" y="0"/>
                  </a:moveTo>
                  <a:lnTo>
                    <a:pt x="1074481" y="0"/>
                  </a:lnTo>
                  <a:lnTo>
                    <a:pt x="1074481" y="1074481"/>
                  </a:lnTo>
                  <a:lnTo>
                    <a:pt x="0" y="1074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2167228" y="0"/>
              <a:ext cx="6706495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2A2E3A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Nulls</a:t>
              </a:r>
              <a:endParaRPr lang="en-US" sz="3800" b="1">
                <a:solidFill>
                  <a:srgbClr val="2A2E3A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167228" y="925173"/>
              <a:ext cx="6706495" cy="1188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2A2E3A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Filled with median(numericals) and mode(categoricals)</a:t>
              </a:r>
              <a:endParaRPr lang="en-US" sz="26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0908987" y="2520208"/>
            <a:ext cx="6655292" cy="1356428"/>
            <a:chOff x="0" y="0"/>
            <a:chExt cx="8873723" cy="180857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56130" cy="1356130"/>
            </a:xfrm>
            <a:custGeom>
              <a:avLst/>
              <a:gdLst/>
              <a:ahLst/>
              <a:cxnLst/>
              <a:rect l="l" t="t" r="r" b="b"/>
              <a:pathLst>
                <a:path w="1356130" h="1356130">
                  <a:moveTo>
                    <a:pt x="0" y="0"/>
                  </a:moveTo>
                  <a:lnTo>
                    <a:pt x="1356130" y="0"/>
                  </a:lnTo>
                  <a:lnTo>
                    <a:pt x="1356130" y="1356130"/>
                  </a:lnTo>
                  <a:lnTo>
                    <a:pt x="0" y="1356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4999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40825" y="140825"/>
              <a:ext cx="1074481" cy="1074481"/>
            </a:xfrm>
            <a:custGeom>
              <a:avLst/>
              <a:gdLst/>
              <a:ahLst/>
              <a:cxnLst/>
              <a:rect l="l" t="t" r="r" b="b"/>
              <a:pathLst>
                <a:path w="1074481" h="1074481">
                  <a:moveTo>
                    <a:pt x="0" y="0"/>
                  </a:moveTo>
                  <a:lnTo>
                    <a:pt x="1074481" y="0"/>
                  </a:lnTo>
                  <a:lnTo>
                    <a:pt x="1074481" y="1074481"/>
                  </a:lnTo>
                  <a:lnTo>
                    <a:pt x="0" y="1074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2167228" y="0"/>
              <a:ext cx="6706495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2A2E3A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Outliers</a:t>
              </a:r>
              <a:endParaRPr lang="en-US" sz="3800" b="1">
                <a:solidFill>
                  <a:srgbClr val="2A2E3A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167228" y="1229940"/>
              <a:ext cx="6706495" cy="578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2A2E3A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Capped them.</a:t>
              </a:r>
              <a:endParaRPr lang="en-US" sz="26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0908987" y="4465286"/>
            <a:ext cx="6655292" cy="1585003"/>
            <a:chOff x="0" y="0"/>
            <a:chExt cx="8873723" cy="21133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56130" cy="1356130"/>
            </a:xfrm>
            <a:custGeom>
              <a:avLst/>
              <a:gdLst/>
              <a:ahLst/>
              <a:cxnLst/>
              <a:rect l="l" t="t" r="r" b="b"/>
              <a:pathLst>
                <a:path w="1356130" h="1356130">
                  <a:moveTo>
                    <a:pt x="0" y="0"/>
                  </a:moveTo>
                  <a:lnTo>
                    <a:pt x="1356130" y="0"/>
                  </a:lnTo>
                  <a:lnTo>
                    <a:pt x="1356130" y="1356130"/>
                  </a:lnTo>
                  <a:lnTo>
                    <a:pt x="0" y="1356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4999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40825" y="140825"/>
              <a:ext cx="1074481" cy="1074481"/>
            </a:xfrm>
            <a:custGeom>
              <a:avLst/>
              <a:gdLst/>
              <a:ahLst/>
              <a:cxnLst/>
              <a:rect l="l" t="t" r="r" b="b"/>
              <a:pathLst>
                <a:path w="1074481" h="1074481">
                  <a:moveTo>
                    <a:pt x="0" y="0"/>
                  </a:moveTo>
                  <a:lnTo>
                    <a:pt x="1074481" y="0"/>
                  </a:lnTo>
                  <a:lnTo>
                    <a:pt x="1074481" y="1074481"/>
                  </a:lnTo>
                  <a:lnTo>
                    <a:pt x="0" y="1074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2167228" y="0"/>
              <a:ext cx="6706495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2A2E3A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Categorical</a:t>
              </a:r>
              <a:endParaRPr lang="en-US" sz="3800" b="1">
                <a:solidFill>
                  <a:srgbClr val="2A2E3A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167228" y="925173"/>
              <a:ext cx="6706495" cy="1188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2A2E3A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High Cardinality handled. Then Binary Encoded.</a:t>
              </a:r>
              <a:endParaRPr lang="en-US" sz="26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0908987" y="6410364"/>
            <a:ext cx="6655292" cy="1356428"/>
            <a:chOff x="0" y="0"/>
            <a:chExt cx="8873723" cy="180857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56130" cy="1356130"/>
            </a:xfrm>
            <a:custGeom>
              <a:avLst/>
              <a:gdLst/>
              <a:ahLst/>
              <a:cxnLst/>
              <a:rect l="l" t="t" r="r" b="b"/>
              <a:pathLst>
                <a:path w="1356130" h="1356130">
                  <a:moveTo>
                    <a:pt x="0" y="0"/>
                  </a:moveTo>
                  <a:lnTo>
                    <a:pt x="1356130" y="0"/>
                  </a:lnTo>
                  <a:lnTo>
                    <a:pt x="1356130" y="1356130"/>
                  </a:lnTo>
                  <a:lnTo>
                    <a:pt x="0" y="1356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4999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140825" y="140825"/>
              <a:ext cx="1074481" cy="1074481"/>
            </a:xfrm>
            <a:custGeom>
              <a:avLst/>
              <a:gdLst/>
              <a:ahLst/>
              <a:cxnLst/>
              <a:rect l="l" t="t" r="r" b="b"/>
              <a:pathLst>
                <a:path w="1074481" h="1074481">
                  <a:moveTo>
                    <a:pt x="0" y="0"/>
                  </a:moveTo>
                  <a:lnTo>
                    <a:pt x="1074481" y="0"/>
                  </a:lnTo>
                  <a:lnTo>
                    <a:pt x="1074481" y="1074481"/>
                  </a:lnTo>
                  <a:lnTo>
                    <a:pt x="0" y="1074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2167228" y="0"/>
              <a:ext cx="6706495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2A2E3A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Numericals</a:t>
              </a:r>
              <a:endParaRPr lang="en-US" sz="3800" b="1">
                <a:solidFill>
                  <a:srgbClr val="2A2E3A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167228" y="1229940"/>
              <a:ext cx="6706495" cy="578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2A2E3A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Standardized.</a:t>
              </a:r>
              <a:endParaRPr lang="en-US" sz="26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0908987" y="8355442"/>
            <a:ext cx="6655292" cy="1356428"/>
            <a:chOff x="0" y="0"/>
            <a:chExt cx="8873723" cy="180857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56130" cy="1356130"/>
            </a:xfrm>
            <a:custGeom>
              <a:avLst/>
              <a:gdLst/>
              <a:ahLst/>
              <a:cxnLst/>
              <a:rect l="l" t="t" r="r" b="b"/>
              <a:pathLst>
                <a:path w="1356130" h="1356130">
                  <a:moveTo>
                    <a:pt x="0" y="0"/>
                  </a:moveTo>
                  <a:lnTo>
                    <a:pt x="1356130" y="0"/>
                  </a:lnTo>
                  <a:lnTo>
                    <a:pt x="1356130" y="1356130"/>
                  </a:lnTo>
                  <a:lnTo>
                    <a:pt x="0" y="1356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4999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140825" y="140825"/>
              <a:ext cx="1074481" cy="1074481"/>
            </a:xfrm>
            <a:custGeom>
              <a:avLst/>
              <a:gdLst/>
              <a:ahLst/>
              <a:cxnLst/>
              <a:rect l="l" t="t" r="r" b="b"/>
              <a:pathLst>
                <a:path w="1074481" h="1074481">
                  <a:moveTo>
                    <a:pt x="0" y="0"/>
                  </a:moveTo>
                  <a:lnTo>
                    <a:pt x="1074481" y="0"/>
                  </a:lnTo>
                  <a:lnTo>
                    <a:pt x="1074481" y="1074481"/>
                  </a:lnTo>
                  <a:lnTo>
                    <a:pt x="0" y="1074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TextBox 35"/>
            <p:cNvSpPr txBox="1"/>
            <p:nvPr/>
          </p:nvSpPr>
          <p:spPr>
            <a:xfrm>
              <a:off x="2167228" y="0"/>
              <a:ext cx="6706495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2A2E3A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High Dimensionality</a:t>
              </a:r>
              <a:endParaRPr lang="en-US" sz="3800" b="1">
                <a:solidFill>
                  <a:srgbClr val="2A2E3A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2167228" y="1229940"/>
              <a:ext cx="6706495" cy="578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2A2E3A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PCA</a:t>
              </a:r>
              <a:endParaRPr lang="en-US" sz="26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7334" y="-4110425"/>
            <a:ext cx="19302669" cy="19302669"/>
          </a:xfrm>
          <a:custGeom>
            <a:avLst/>
            <a:gdLst/>
            <a:ahLst/>
            <a:cxnLst/>
            <a:rect l="l" t="t" r="r" b="b"/>
            <a:pathLst>
              <a:path w="19302669" h="19302669">
                <a:moveTo>
                  <a:pt x="0" y="0"/>
                </a:moveTo>
                <a:lnTo>
                  <a:pt x="19302668" y="0"/>
                </a:lnTo>
                <a:lnTo>
                  <a:pt x="19302668" y="19302669"/>
                </a:lnTo>
                <a:lnTo>
                  <a:pt x="0" y="193026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0177" y="4167420"/>
            <a:ext cx="2507242" cy="2746978"/>
          </a:xfrm>
          <a:custGeom>
            <a:avLst/>
            <a:gdLst/>
            <a:ahLst/>
            <a:cxnLst/>
            <a:rect l="l" t="t" r="r" b="b"/>
            <a:pathLst>
              <a:path w="2507242" h="2746978">
                <a:moveTo>
                  <a:pt x="0" y="0"/>
                </a:moveTo>
                <a:lnTo>
                  <a:pt x="2507242" y="0"/>
                </a:lnTo>
                <a:lnTo>
                  <a:pt x="2507242" y="2746978"/>
                </a:lnTo>
                <a:lnTo>
                  <a:pt x="0" y="27469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03016" y="873377"/>
            <a:ext cx="2135940" cy="2151588"/>
          </a:xfrm>
          <a:custGeom>
            <a:avLst/>
            <a:gdLst/>
            <a:ahLst/>
            <a:cxnLst/>
            <a:rect l="l" t="t" r="r" b="b"/>
            <a:pathLst>
              <a:path w="2135940" h="2151588">
                <a:moveTo>
                  <a:pt x="0" y="0"/>
                </a:moveTo>
                <a:lnTo>
                  <a:pt x="2135940" y="0"/>
                </a:lnTo>
                <a:lnTo>
                  <a:pt x="2135940" y="2151588"/>
                </a:lnTo>
                <a:lnTo>
                  <a:pt x="0" y="21515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44051" y="7750665"/>
            <a:ext cx="4031746" cy="2536335"/>
          </a:xfrm>
          <a:custGeom>
            <a:avLst/>
            <a:gdLst/>
            <a:ahLst/>
            <a:cxnLst/>
            <a:rect l="l" t="t" r="r" b="b"/>
            <a:pathLst>
              <a:path w="4031746" h="2536335">
                <a:moveTo>
                  <a:pt x="0" y="0"/>
                </a:moveTo>
                <a:lnTo>
                  <a:pt x="4031746" y="0"/>
                </a:lnTo>
                <a:lnTo>
                  <a:pt x="4031746" y="2536335"/>
                </a:lnTo>
                <a:lnTo>
                  <a:pt x="0" y="253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092674" y="604697"/>
            <a:ext cx="2420268" cy="2420268"/>
          </a:xfrm>
          <a:custGeom>
            <a:avLst/>
            <a:gdLst/>
            <a:ahLst/>
            <a:cxnLst/>
            <a:rect l="l" t="t" r="r" b="b"/>
            <a:pathLst>
              <a:path w="2420268" h="2420268">
                <a:moveTo>
                  <a:pt x="0" y="0"/>
                </a:moveTo>
                <a:lnTo>
                  <a:pt x="2420268" y="0"/>
                </a:lnTo>
                <a:lnTo>
                  <a:pt x="2420268" y="2420268"/>
                </a:lnTo>
                <a:lnTo>
                  <a:pt x="0" y="24202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58814" y="7512312"/>
            <a:ext cx="2243994" cy="2207274"/>
          </a:xfrm>
          <a:custGeom>
            <a:avLst/>
            <a:gdLst/>
            <a:ahLst/>
            <a:cxnLst/>
            <a:rect l="l" t="t" r="r" b="b"/>
            <a:pathLst>
              <a:path w="2243994" h="2207274">
                <a:moveTo>
                  <a:pt x="0" y="0"/>
                </a:moveTo>
                <a:lnTo>
                  <a:pt x="2243994" y="0"/>
                </a:lnTo>
                <a:lnTo>
                  <a:pt x="2243994" y="2207274"/>
                </a:lnTo>
                <a:lnTo>
                  <a:pt x="0" y="22072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3080649" y="4793351"/>
            <a:ext cx="13396102" cy="2177473"/>
            <a:chOff x="0" y="0"/>
            <a:chExt cx="17861470" cy="2903298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0"/>
              <a:ext cx="17861470" cy="1923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00"/>
                </a:lnSpc>
              </a:pPr>
              <a:r>
                <a:rPr lang="en-US" sz="9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Modeling </a:t>
              </a:r>
              <a:endParaRPr lang="en-US" sz="9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15413"/>
              <a:ext cx="16125702" cy="787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75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4157535"/>
            <a:chOff x="0" y="0"/>
            <a:chExt cx="4816593" cy="10949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5089870" y="1173106"/>
            <a:ext cx="1172675" cy="1966376"/>
          </a:xfrm>
          <a:custGeom>
            <a:avLst/>
            <a:gdLst/>
            <a:ahLst/>
            <a:cxnLst/>
            <a:rect l="l" t="t" r="r" b="b"/>
            <a:pathLst>
              <a:path w="1172675" h="1966376">
                <a:moveTo>
                  <a:pt x="0" y="0"/>
                </a:moveTo>
                <a:lnTo>
                  <a:pt x="1172675" y="0"/>
                </a:lnTo>
                <a:lnTo>
                  <a:pt x="1172675" y="1966376"/>
                </a:lnTo>
                <a:lnTo>
                  <a:pt x="0" y="19663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217082"/>
            <a:ext cx="1860259" cy="1802760"/>
          </a:xfrm>
          <a:custGeom>
            <a:avLst/>
            <a:gdLst/>
            <a:ahLst/>
            <a:cxnLst/>
            <a:rect l="l" t="t" r="r" b="b"/>
            <a:pathLst>
              <a:path w="1860259" h="1802760">
                <a:moveTo>
                  <a:pt x="0" y="0"/>
                </a:moveTo>
                <a:lnTo>
                  <a:pt x="1860259" y="0"/>
                </a:lnTo>
                <a:lnTo>
                  <a:pt x="1860259" y="1802760"/>
                </a:lnTo>
                <a:lnTo>
                  <a:pt x="0" y="1802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093239" y="7324031"/>
            <a:ext cx="1740125" cy="1934269"/>
          </a:xfrm>
          <a:custGeom>
            <a:avLst/>
            <a:gdLst/>
            <a:ahLst/>
            <a:cxnLst/>
            <a:rect l="l" t="t" r="r" b="b"/>
            <a:pathLst>
              <a:path w="1740125" h="1934269">
                <a:moveTo>
                  <a:pt x="0" y="0"/>
                </a:moveTo>
                <a:lnTo>
                  <a:pt x="1740125" y="0"/>
                </a:lnTo>
                <a:lnTo>
                  <a:pt x="1740125" y="1934269"/>
                </a:lnTo>
                <a:lnTo>
                  <a:pt x="0" y="19342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15334" y="7644231"/>
            <a:ext cx="1972880" cy="1614069"/>
          </a:xfrm>
          <a:custGeom>
            <a:avLst/>
            <a:gdLst/>
            <a:ahLst/>
            <a:cxnLst/>
            <a:rect l="l" t="t" r="r" b="b"/>
            <a:pathLst>
              <a:path w="1972880" h="1614069">
                <a:moveTo>
                  <a:pt x="0" y="0"/>
                </a:moveTo>
                <a:lnTo>
                  <a:pt x="1972880" y="0"/>
                </a:lnTo>
                <a:lnTo>
                  <a:pt x="1972880" y="1614069"/>
                </a:lnTo>
                <a:lnTo>
                  <a:pt x="0" y="16140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2101774" y="1137693"/>
            <a:ext cx="13991465" cy="1882150"/>
            <a:chOff x="0" y="0"/>
            <a:chExt cx="18655286" cy="250953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8655286" cy="161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80"/>
                </a:lnSpc>
              </a:pPr>
              <a:r>
                <a:rPr lang="en-US" sz="7600" b="1">
                  <a:solidFill>
                    <a:srgbClr val="153969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Business Problem</a:t>
              </a:r>
              <a:endParaRPr lang="en-US" sz="7600" b="1">
                <a:solidFill>
                  <a:srgbClr val="153969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51758"/>
              <a:ext cx="18655286" cy="557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2A2E3A"/>
                  </a:solidFill>
                  <a:latin typeface="Helios Bold" panose="020B0504020202020204"/>
                  <a:ea typeface="Helios Bold" panose="020B0504020202020204"/>
                  <a:cs typeface="Helios Bold" panose="020B0504020202020204"/>
                  <a:sym typeface="Helios Bold" panose="020B0504020202020204"/>
                </a:rPr>
                <a:t>Why Churn Prediction?</a:t>
              </a:r>
              <a:endParaRPr lang="en-US" sz="2500" b="1">
                <a:solidFill>
                  <a:srgbClr val="2A2E3A"/>
                </a:solidFill>
                <a:latin typeface="Helios Bold" panose="020B0504020202020204"/>
                <a:ea typeface="Helios Bold" panose="020B0504020202020204"/>
                <a:cs typeface="Helios Bold" panose="020B0504020202020204"/>
                <a:sym typeface="Helios Bold" panose="020B0504020202020204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422302" y="5521904"/>
            <a:ext cx="13443396" cy="49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Competitives in the market &amp; need to predict the likelyhood of a customer to churn</a:t>
            </a:r>
            <a:endParaRPr lang="en-US" sz="29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99475" y="7249860"/>
            <a:ext cx="8796063" cy="1012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Early solutions for customer retention e.g. Discounts, Personalized services, Marketing Efforts</a:t>
            </a:r>
            <a:endParaRPr lang="en-US" sz="29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849041" y="2983717"/>
            <a:ext cx="7963892" cy="5106846"/>
          </a:xfrm>
          <a:custGeom>
            <a:avLst/>
            <a:gdLst/>
            <a:ahLst/>
            <a:cxnLst/>
            <a:rect l="l" t="t" r="r" b="b"/>
            <a:pathLst>
              <a:path w="7963892" h="5106846">
                <a:moveTo>
                  <a:pt x="0" y="0"/>
                </a:moveTo>
                <a:lnTo>
                  <a:pt x="7963893" y="0"/>
                </a:lnTo>
                <a:lnTo>
                  <a:pt x="7963893" y="5106846"/>
                </a:lnTo>
                <a:lnTo>
                  <a:pt x="0" y="510684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48171" y="3145165"/>
            <a:ext cx="8717904" cy="4783950"/>
          </a:xfrm>
          <a:custGeom>
            <a:avLst/>
            <a:gdLst/>
            <a:ahLst/>
            <a:cxnLst/>
            <a:rect l="l" t="t" r="r" b="b"/>
            <a:pathLst>
              <a:path w="8717904" h="4783950">
                <a:moveTo>
                  <a:pt x="0" y="0"/>
                </a:moveTo>
                <a:lnTo>
                  <a:pt x="8717904" y="0"/>
                </a:lnTo>
                <a:lnTo>
                  <a:pt x="8717904" y="4783950"/>
                </a:lnTo>
                <a:lnTo>
                  <a:pt x="0" y="478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297541" y="8395891"/>
            <a:ext cx="11301259" cy="1370278"/>
          </a:xfrm>
          <a:custGeom>
            <a:avLst/>
            <a:gdLst/>
            <a:ahLst/>
            <a:cxnLst/>
            <a:rect l="l" t="t" r="r" b="b"/>
            <a:pathLst>
              <a:path w="11301259" h="1370278">
                <a:moveTo>
                  <a:pt x="0" y="0"/>
                </a:moveTo>
                <a:lnTo>
                  <a:pt x="11301259" y="0"/>
                </a:lnTo>
                <a:lnTo>
                  <a:pt x="11301259" y="1370278"/>
                </a:lnTo>
                <a:lnTo>
                  <a:pt x="0" y="1370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39238" y="4652365"/>
            <a:ext cx="9525" cy="88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4069533" y="545717"/>
            <a:ext cx="9486801" cy="13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rPr>
              <a:t>Logistic regression</a:t>
            </a:r>
            <a:endParaRPr lang="en-US" sz="8000" b="1">
              <a:solidFill>
                <a:srgbClr val="000000"/>
              </a:solidFill>
              <a:latin typeface="Klein Bold" panose="020B0504020202020204"/>
              <a:ea typeface="Klein Bold" panose="020B0504020202020204"/>
              <a:cs typeface="Klein Bold" panose="020B0504020202020204"/>
              <a:sym typeface="Klein Bold" panose="020B05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9148762" y="2983717"/>
            <a:ext cx="8447481" cy="4677793"/>
          </a:xfrm>
          <a:custGeom>
            <a:avLst/>
            <a:gdLst/>
            <a:ahLst/>
            <a:cxnLst/>
            <a:rect l="l" t="t" r="r" b="b"/>
            <a:pathLst>
              <a:path w="8447481" h="4677793">
                <a:moveTo>
                  <a:pt x="0" y="0"/>
                </a:moveTo>
                <a:lnTo>
                  <a:pt x="8447482" y="0"/>
                </a:lnTo>
                <a:lnTo>
                  <a:pt x="8447482" y="4677793"/>
                </a:lnTo>
                <a:lnTo>
                  <a:pt x="0" y="467779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9457" y="2933048"/>
            <a:ext cx="7783476" cy="4728462"/>
          </a:xfrm>
          <a:custGeom>
            <a:avLst/>
            <a:gdLst/>
            <a:ahLst/>
            <a:cxnLst/>
            <a:rect l="l" t="t" r="r" b="b"/>
            <a:pathLst>
              <a:path w="7783476" h="4728462">
                <a:moveTo>
                  <a:pt x="0" y="0"/>
                </a:moveTo>
                <a:lnTo>
                  <a:pt x="7783477" y="0"/>
                </a:lnTo>
                <a:lnTo>
                  <a:pt x="7783477" y="4728462"/>
                </a:lnTo>
                <a:lnTo>
                  <a:pt x="0" y="4728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39238" y="4652365"/>
            <a:ext cx="9525" cy="88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5066185" y="545717"/>
            <a:ext cx="7493496" cy="13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rPr>
              <a:t>GradientBoost</a:t>
            </a:r>
            <a:endParaRPr lang="en-US" sz="8000" b="1">
              <a:solidFill>
                <a:srgbClr val="000000"/>
              </a:solidFill>
              <a:latin typeface="Klein Bold" panose="020B0504020202020204"/>
              <a:ea typeface="Klein Bold" panose="020B0504020202020204"/>
              <a:cs typeface="Klein Bold" panose="020B0504020202020204"/>
              <a:sym typeface="Klein Bold" panose="020B05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4428784" y="2219193"/>
            <a:ext cx="8768299" cy="4855446"/>
          </a:xfrm>
          <a:custGeom>
            <a:avLst/>
            <a:gdLst/>
            <a:ahLst/>
            <a:cxnLst/>
            <a:rect l="l" t="t" r="r" b="b"/>
            <a:pathLst>
              <a:path w="8768299" h="4855446">
                <a:moveTo>
                  <a:pt x="0" y="0"/>
                </a:moveTo>
                <a:lnTo>
                  <a:pt x="8768299" y="0"/>
                </a:lnTo>
                <a:lnTo>
                  <a:pt x="8768299" y="4855446"/>
                </a:lnTo>
                <a:lnTo>
                  <a:pt x="0" y="485544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62304" y="7370192"/>
            <a:ext cx="11301259" cy="2387391"/>
          </a:xfrm>
          <a:custGeom>
            <a:avLst/>
            <a:gdLst/>
            <a:ahLst/>
            <a:cxnLst/>
            <a:rect l="l" t="t" r="r" b="b"/>
            <a:pathLst>
              <a:path w="11301259" h="2387391">
                <a:moveTo>
                  <a:pt x="0" y="0"/>
                </a:moveTo>
                <a:lnTo>
                  <a:pt x="11301259" y="0"/>
                </a:lnTo>
                <a:lnTo>
                  <a:pt x="11301259" y="2387391"/>
                </a:lnTo>
                <a:lnTo>
                  <a:pt x="0" y="2387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39238" y="4652365"/>
            <a:ext cx="9525" cy="88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5066185" y="545717"/>
            <a:ext cx="7493496" cy="13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rPr>
              <a:t>GradientBoost</a:t>
            </a:r>
            <a:endParaRPr lang="en-US" sz="8000" b="1">
              <a:solidFill>
                <a:srgbClr val="000000"/>
              </a:solidFill>
              <a:latin typeface="Klein Bold" panose="020B0504020202020204"/>
              <a:ea typeface="Klein Bold" panose="020B0504020202020204"/>
              <a:cs typeface="Klein Bold" panose="020B0504020202020204"/>
              <a:sym typeface="Klein Bold" panose="020B05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9260924" y="2217183"/>
            <a:ext cx="7998376" cy="4429100"/>
          </a:xfrm>
          <a:custGeom>
            <a:avLst/>
            <a:gdLst/>
            <a:ahLst/>
            <a:cxnLst/>
            <a:rect l="l" t="t" r="r" b="b"/>
            <a:pathLst>
              <a:path w="7998376" h="4429100">
                <a:moveTo>
                  <a:pt x="0" y="0"/>
                </a:moveTo>
                <a:lnTo>
                  <a:pt x="7998376" y="0"/>
                </a:lnTo>
                <a:lnTo>
                  <a:pt x="7998376" y="4429101"/>
                </a:lnTo>
                <a:lnTo>
                  <a:pt x="0" y="442910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03765" y="2119254"/>
            <a:ext cx="7243248" cy="4527030"/>
          </a:xfrm>
          <a:custGeom>
            <a:avLst/>
            <a:gdLst/>
            <a:ahLst/>
            <a:cxnLst/>
            <a:rect l="l" t="t" r="r" b="b"/>
            <a:pathLst>
              <a:path w="7243248" h="4527030">
                <a:moveTo>
                  <a:pt x="0" y="0"/>
                </a:moveTo>
                <a:lnTo>
                  <a:pt x="7243247" y="0"/>
                </a:lnTo>
                <a:lnTo>
                  <a:pt x="7243247" y="4527030"/>
                </a:lnTo>
                <a:lnTo>
                  <a:pt x="0" y="4527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671858" y="7152833"/>
            <a:ext cx="10282151" cy="2801886"/>
          </a:xfrm>
          <a:custGeom>
            <a:avLst/>
            <a:gdLst/>
            <a:ahLst/>
            <a:cxnLst/>
            <a:rect l="l" t="t" r="r" b="b"/>
            <a:pathLst>
              <a:path w="10282151" h="2801886">
                <a:moveTo>
                  <a:pt x="0" y="0"/>
                </a:moveTo>
                <a:lnTo>
                  <a:pt x="10282151" y="0"/>
                </a:lnTo>
                <a:lnTo>
                  <a:pt x="10282151" y="2801886"/>
                </a:lnTo>
                <a:lnTo>
                  <a:pt x="0" y="2801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39238" y="4652365"/>
            <a:ext cx="9525" cy="88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4425729" y="545717"/>
            <a:ext cx="8774410" cy="13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rPr>
              <a:t>Neural Networks</a:t>
            </a:r>
            <a:endParaRPr lang="en-US" sz="8000" b="1">
              <a:solidFill>
                <a:srgbClr val="000000"/>
              </a:solidFill>
              <a:latin typeface="Klein Bold" panose="020B0504020202020204"/>
              <a:ea typeface="Klein Bold" panose="020B0504020202020204"/>
              <a:cs typeface="Klein Bold" panose="020B0504020202020204"/>
              <a:sym typeface="Klein Bold" panose="020B05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8499831" y="2299331"/>
            <a:ext cx="9031570" cy="5001232"/>
          </a:xfrm>
          <a:custGeom>
            <a:avLst/>
            <a:gdLst/>
            <a:ahLst/>
            <a:cxnLst/>
            <a:rect l="l" t="t" r="r" b="b"/>
            <a:pathLst>
              <a:path w="9031570" h="5001232">
                <a:moveTo>
                  <a:pt x="0" y="0"/>
                </a:moveTo>
                <a:lnTo>
                  <a:pt x="9031570" y="0"/>
                </a:lnTo>
                <a:lnTo>
                  <a:pt x="9031570" y="5001232"/>
                </a:lnTo>
                <a:lnTo>
                  <a:pt x="0" y="500123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4173" y="2288452"/>
            <a:ext cx="7941486" cy="5022990"/>
          </a:xfrm>
          <a:custGeom>
            <a:avLst/>
            <a:gdLst/>
            <a:ahLst/>
            <a:cxnLst/>
            <a:rect l="l" t="t" r="r" b="b"/>
            <a:pathLst>
              <a:path w="7941486" h="5022990">
                <a:moveTo>
                  <a:pt x="0" y="0"/>
                </a:moveTo>
                <a:lnTo>
                  <a:pt x="7941486" y="0"/>
                </a:lnTo>
                <a:lnTo>
                  <a:pt x="7941486" y="5022990"/>
                </a:lnTo>
                <a:lnTo>
                  <a:pt x="0" y="5022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98133" y="7547648"/>
            <a:ext cx="11301259" cy="2231999"/>
          </a:xfrm>
          <a:custGeom>
            <a:avLst/>
            <a:gdLst/>
            <a:ahLst/>
            <a:cxnLst/>
            <a:rect l="l" t="t" r="r" b="b"/>
            <a:pathLst>
              <a:path w="11301259" h="2231999">
                <a:moveTo>
                  <a:pt x="0" y="0"/>
                </a:moveTo>
                <a:lnTo>
                  <a:pt x="11301259" y="0"/>
                </a:lnTo>
                <a:lnTo>
                  <a:pt x="11301259" y="2231999"/>
                </a:lnTo>
                <a:lnTo>
                  <a:pt x="0" y="2231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39238" y="4652365"/>
            <a:ext cx="9525" cy="88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4928272" y="545717"/>
            <a:ext cx="7769324" cy="13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rPr>
              <a:t>Random Forest</a:t>
            </a:r>
            <a:endParaRPr lang="en-US" sz="8000" b="1">
              <a:solidFill>
                <a:srgbClr val="000000"/>
              </a:solidFill>
              <a:latin typeface="Klein Bold" panose="020B0504020202020204"/>
              <a:ea typeface="Klein Bold" panose="020B0504020202020204"/>
              <a:cs typeface="Klein Bold" panose="020B0504020202020204"/>
              <a:sym typeface="Klein Bold" panose="020B05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172909" y="2541544"/>
            <a:ext cx="15932656" cy="3899671"/>
            <a:chOff x="0" y="0"/>
            <a:chExt cx="21243542" cy="51995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48423" cy="5199562"/>
            </a:xfrm>
            <a:custGeom>
              <a:avLst/>
              <a:gdLst/>
              <a:ahLst/>
              <a:cxnLst/>
              <a:rect l="l" t="t" r="r" b="b"/>
              <a:pathLst>
                <a:path w="4248423" h="5199562">
                  <a:moveTo>
                    <a:pt x="0" y="0"/>
                  </a:moveTo>
                  <a:lnTo>
                    <a:pt x="4248423" y="0"/>
                  </a:lnTo>
                  <a:lnTo>
                    <a:pt x="4248423" y="5199562"/>
                  </a:lnTo>
                  <a:lnTo>
                    <a:pt x="0" y="5199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4536260" y="0"/>
              <a:ext cx="7761665" cy="5199562"/>
            </a:xfrm>
            <a:custGeom>
              <a:avLst/>
              <a:gdLst/>
              <a:ahLst/>
              <a:cxnLst/>
              <a:rect l="l" t="t" r="r" b="b"/>
              <a:pathLst>
                <a:path w="7761665" h="5199562">
                  <a:moveTo>
                    <a:pt x="0" y="0"/>
                  </a:moveTo>
                  <a:lnTo>
                    <a:pt x="7761665" y="0"/>
                  </a:lnTo>
                  <a:lnTo>
                    <a:pt x="7761665" y="5199562"/>
                  </a:lnTo>
                  <a:lnTo>
                    <a:pt x="0" y="5199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2798099" y="0"/>
              <a:ext cx="8445442" cy="5199562"/>
            </a:xfrm>
            <a:custGeom>
              <a:avLst/>
              <a:gdLst/>
              <a:ahLst/>
              <a:cxnLst/>
              <a:rect l="l" t="t" r="r" b="b"/>
              <a:pathLst>
                <a:path w="8445442" h="5199562">
                  <a:moveTo>
                    <a:pt x="0" y="0"/>
                  </a:moveTo>
                  <a:lnTo>
                    <a:pt x="8445443" y="0"/>
                  </a:lnTo>
                  <a:lnTo>
                    <a:pt x="8445443" y="5199562"/>
                  </a:lnTo>
                  <a:lnTo>
                    <a:pt x="0" y="5199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845884" y="6876365"/>
            <a:ext cx="14586707" cy="3117909"/>
          </a:xfrm>
          <a:custGeom>
            <a:avLst/>
            <a:gdLst/>
            <a:ahLst/>
            <a:cxnLst/>
            <a:rect l="l" t="t" r="r" b="b"/>
            <a:pathLst>
              <a:path w="14586707" h="3117909">
                <a:moveTo>
                  <a:pt x="0" y="0"/>
                </a:moveTo>
                <a:lnTo>
                  <a:pt x="14586707" y="0"/>
                </a:lnTo>
                <a:lnTo>
                  <a:pt x="14586707" y="3117908"/>
                </a:lnTo>
                <a:lnTo>
                  <a:pt x="0" y="3117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39238" y="4652365"/>
            <a:ext cx="9525" cy="88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5218486" y="545717"/>
            <a:ext cx="7188894" cy="13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rPr>
              <a:t>OverSampling</a:t>
            </a:r>
            <a:endParaRPr lang="en-US" sz="8000" b="1">
              <a:solidFill>
                <a:srgbClr val="000000"/>
              </a:solidFill>
              <a:latin typeface="Klein Bold" panose="020B0504020202020204"/>
              <a:ea typeface="Klein Bold" panose="020B0504020202020204"/>
              <a:cs typeface="Klein Bold" panose="020B0504020202020204"/>
              <a:sym typeface="Klein Bold" panose="020B05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8812934" y="2460430"/>
            <a:ext cx="8860765" cy="4806965"/>
          </a:xfrm>
          <a:custGeom>
            <a:avLst/>
            <a:gdLst/>
            <a:ahLst/>
            <a:cxnLst/>
            <a:rect l="l" t="t" r="r" b="b"/>
            <a:pathLst>
              <a:path w="8860765" h="4806965">
                <a:moveTo>
                  <a:pt x="0" y="0"/>
                </a:moveTo>
                <a:lnTo>
                  <a:pt x="8860765" y="0"/>
                </a:lnTo>
                <a:lnTo>
                  <a:pt x="8860765" y="4806966"/>
                </a:lnTo>
                <a:lnTo>
                  <a:pt x="0" y="48069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3182" y="2384885"/>
            <a:ext cx="7796424" cy="4882510"/>
          </a:xfrm>
          <a:custGeom>
            <a:avLst/>
            <a:gdLst/>
            <a:ahLst/>
            <a:cxnLst/>
            <a:rect l="l" t="t" r="r" b="b"/>
            <a:pathLst>
              <a:path w="7796424" h="4882510">
                <a:moveTo>
                  <a:pt x="0" y="0"/>
                </a:moveTo>
                <a:lnTo>
                  <a:pt x="7796424" y="0"/>
                </a:lnTo>
                <a:lnTo>
                  <a:pt x="7796424" y="4882511"/>
                </a:lnTo>
                <a:lnTo>
                  <a:pt x="0" y="4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87372" y="7728812"/>
            <a:ext cx="7713000" cy="2111434"/>
          </a:xfrm>
          <a:custGeom>
            <a:avLst/>
            <a:gdLst/>
            <a:ahLst/>
            <a:cxnLst/>
            <a:rect l="l" t="t" r="r" b="b"/>
            <a:pathLst>
              <a:path w="7713000" h="2111434">
                <a:moveTo>
                  <a:pt x="0" y="0"/>
                </a:moveTo>
                <a:lnTo>
                  <a:pt x="7713001" y="0"/>
                </a:lnTo>
                <a:lnTo>
                  <a:pt x="7713001" y="2111434"/>
                </a:lnTo>
                <a:lnTo>
                  <a:pt x="0" y="2111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39238" y="4652365"/>
            <a:ext cx="9525" cy="88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6660135" y="545717"/>
            <a:ext cx="4305598" cy="13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rPr>
              <a:t>XgBoost</a:t>
            </a:r>
            <a:endParaRPr lang="en-US" sz="8000" b="1">
              <a:solidFill>
                <a:srgbClr val="000000"/>
              </a:solidFill>
              <a:latin typeface="Klein Bold" panose="020B0504020202020204"/>
              <a:ea typeface="Klein Bold" panose="020B0504020202020204"/>
              <a:cs typeface="Klein Bold" panose="020B0504020202020204"/>
              <a:sym typeface="Klein Bold" panose="020B05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95253" y="9624231"/>
            <a:ext cx="8796063" cy="49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More in the notebook</a:t>
            </a:r>
            <a:endParaRPr lang="en-US" sz="2900">
              <a:solidFill>
                <a:srgbClr val="000000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7334" y="-4110425"/>
            <a:ext cx="19302669" cy="19302669"/>
          </a:xfrm>
          <a:custGeom>
            <a:avLst/>
            <a:gdLst/>
            <a:ahLst/>
            <a:cxnLst/>
            <a:rect l="l" t="t" r="r" b="b"/>
            <a:pathLst>
              <a:path w="19302669" h="19302669">
                <a:moveTo>
                  <a:pt x="0" y="0"/>
                </a:moveTo>
                <a:lnTo>
                  <a:pt x="19302668" y="0"/>
                </a:lnTo>
                <a:lnTo>
                  <a:pt x="19302668" y="19302669"/>
                </a:lnTo>
                <a:lnTo>
                  <a:pt x="0" y="193026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9" y="3548326"/>
            <a:ext cx="4006087" cy="39851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753" y="6478012"/>
            <a:ext cx="3423168" cy="361911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77" y="6942816"/>
            <a:ext cx="3082033" cy="28560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769" y="137737"/>
            <a:ext cx="2653097" cy="263418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21" y="39613"/>
            <a:ext cx="3830581" cy="368268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0">
            <a:off x="4099059" y="4371727"/>
            <a:ext cx="12063594" cy="1859278"/>
            <a:chOff x="0" y="0"/>
            <a:chExt cx="16084792" cy="2479037"/>
          </a:xfrm>
        </p:grpSpPr>
        <p:sp>
          <p:nvSpPr>
            <p:cNvPr id="9" name="TextBox 9"/>
            <p:cNvSpPr txBox="1"/>
            <p:nvPr/>
          </p:nvSpPr>
          <p:spPr>
            <a:xfrm>
              <a:off x="0" y="-85725"/>
              <a:ext cx="16084792" cy="1597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50"/>
                </a:lnSpc>
              </a:pPr>
              <a:r>
                <a:rPr lang="en-US" sz="75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Data Visualization</a:t>
              </a:r>
              <a:endParaRPr lang="en-US" sz="75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71468"/>
              <a:ext cx="14521681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Exploring the data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523144" y="3127820"/>
            <a:ext cx="7235730" cy="1264675"/>
            <a:chOff x="0" y="0"/>
            <a:chExt cx="9647640" cy="16862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86234" cy="1686234"/>
            </a:xfrm>
            <a:custGeom>
              <a:avLst/>
              <a:gdLst/>
              <a:ahLst/>
              <a:cxnLst/>
              <a:rect l="l" t="t" r="r" b="b"/>
              <a:pathLst>
                <a:path w="1686234" h="1686234">
                  <a:moveTo>
                    <a:pt x="0" y="0"/>
                  </a:moveTo>
                  <a:lnTo>
                    <a:pt x="1686234" y="0"/>
                  </a:lnTo>
                  <a:lnTo>
                    <a:pt x="1686234" y="1686234"/>
                  </a:lnTo>
                  <a:lnTo>
                    <a:pt x="0" y="1686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2200823" y="462117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718BAB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High Cardinality</a:t>
              </a:r>
              <a:endParaRPr lang="en-US" sz="3800" b="1">
                <a:solidFill>
                  <a:srgbClr val="718BAB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4523144" y="5427289"/>
            <a:ext cx="7235730" cy="1264675"/>
            <a:chOff x="0" y="0"/>
            <a:chExt cx="9647640" cy="16862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6234" cy="1686234"/>
            </a:xfrm>
            <a:custGeom>
              <a:avLst/>
              <a:gdLst/>
              <a:ahLst/>
              <a:cxnLst/>
              <a:rect l="l" t="t" r="r" b="b"/>
              <a:pathLst>
                <a:path w="1686234" h="1686234">
                  <a:moveTo>
                    <a:pt x="0" y="0"/>
                  </a:moveTo>
                  <a:lnTo>
                    <a:pt x="1686234" y="0"/>
                  </a:lnTo>
                  <a:lnTo>
                    <a:pt x="1686234" y="1686234"/>
                  </a:lnTo>
                  <a:lnTo>
                    <a:pt x="0" y="1686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2200823" y="462117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718BAB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Duplicates</a:t>
              </a:r>
              <a:endParaRPr lang="en-US" sz="3800" b="1">
                <a:solidFill>
                  <a:srgbClr val="718BAB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523144" y="7726757"/>
            <a:ext cx="7235730" cy="1264675"/>
            <a:chOff x="0" y="0"/>
            <a:chExt cx="9647640" cy="16862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86234" cy="1686234"/>
            </a:xfrm>
            <a:custGeom>
              <a:avLst/>
              <a:gdLst/>
              <a:ahLst/>
              <a:cxnLst/>
              <a:rect l="l" t="t" r="r" b="b"/>
              <a:pathLst>
                <a:path w="1686234" h="1686234">
                  <a:moveTo>
                    <a:pt x="0" y="0"/>
                  </a:moveTo>
                  <a:lnTo>
                    <a:pt x="1686234" y="0"/>
                  </a:lnTo>
                  <a:lnTo>
                    <a:pt x="1686234" y="1686234"/>
                  </a:lnTo>
                  <a:lnTo>
                    <a:pt x="0" y="1686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2200823" y="462117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718BAB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Outliers</a:t>
              </a:r>
              <a:endParaRPr lang="en-US" sz="3800" b="1">
                <a:solidFill>
                  <a:srgbClr val="718BAB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4523144" y="828352"/>
            <a:ext cx="7235730" cy="1264675"/>
            <a:chOff x="0" y="0"/>
            <a:chExt cx="9647640" cy="16862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6234" cy="1686234"/>
            </a:xfrm>
            <a:custGeom>
              <a:avLst/>
              <a:gdLst/>
              <a:ahLst/>
              <a:cxnLst/>
              <a:rect l="l" t="t" r="r" b="b"/>
              <a:pathLst>
                <a:path w="1686234" h="1686234">
                  <a:moveTo>
                    <a:pt x="0" y="0"/>
                  </a:moveTo>
                  <a:lnTo>
                    <a:pt x="1686234" y="0"/>
                  </a:lnTo>
                  <a:lnTo>
                    <a:pt x="1686234" y="1686234"/>
                  </a:lnTo>
                  <a:lnTo>
                    <a:pt x="0" y="1686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2200823" y="462117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0"/>
                </a:lnSpc>
                <a:spcBef>
                  <a:spcPct val="0"/>
                </a:spcBef>
              </a:pPr>
              <a:r>
                <a:rPr lang="en-US" sz="3800" b="1">
                  <a:solidFill>
                    <a:srgbClr val="718BAB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Missing Values</a:t>
              </a:r>
              <a:endParaRPr lang="en-US" sz="3800" b="1">
                <a:solidFill>
                  <a:srgbClr val="718BAB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0" y="0"/>
            <a:ext cx="5155482" cy="10287000"/>
            <a:chOff x="0" y="0"/>
            <a:chExt cx="1357822" cy="27093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57822" cy="2709333"/>
            </a:xfrm>
            <a:custGeom>
              <a:avLst/>
              <a:gdLst/>
              <a:ahLst/>
              <a:cxnLst/>
              <a:rect l="l" t="t" r="r" b="b"/>
              <a:pathLst>
                <a:path w="1357822" h="2709333">
                  <a:moveTo>
                    <a:pt x="0" y="0"/>
                  </a:moveTo>
                  <a:lnTo>
                    <a:pt x="1357822" y="0"/>
                  </a:lnTo>
                  <a:lnTo>
                    <a:pt x="135782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5782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17" name="Freeform 17"/>
          <p:cNvSpPr/>
          <p:nvPr/>
        </p:nvSpPr>
        <p:spPr>
          <a:xfrm>
            <a:off x="6171680" y="4423045"/>
            <a:ext cx="11301259" cy="720455"/>
          </a:xfrm>
          <a:custGeom>
            <a:avLst/>
            <a:gdLst/>
            <a:ahLst/>
            <a:cxnLst/>
            <a:rect l="l" t="t" r="r" b="b"/>
            <a:pathLst>
              <a:path w="11301259" h="720455">
                <a:moveTo>
                  <a:pt x="0" y="0"/>
                </a:moveTo>
                <a:lnTo>
                  <a:pt x="11301259" y="0"/>
                </a:lnTo>
                <a:lnTo>
                  <a:pt x="11301259" y="720455"/>
                </a:lnTo>
                <a:lnTo>
                  <a:pt x="0" y="720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076527" y="1959932"/>
            <a:ext cx="11301259" cy="1059493"/>
          </a:xfrm>
          <a:custGeom>
            <a:avLst/>
            <a:gdLst/>
            <a:ahLst/>
            <a:cxnLst/>
            <a:rect l="l" t="t" r="r" b="b"/>
            <a:pathLst>
              <a:path w="11301259" h="1059493">
                <a:moveTo>
                  <a:pt x="0" y="0"/>
                </a:moveTo>
                <a:lnTo>
                  <a:pt x="11301259" y="0"/>
                </a:lnTo>
                <a:lnTo>
                  <a:pt x="11301259" y="1059493"/>
                </a:lnTo>
                <a:lnTo>
                  <a:pt x="0" y="1059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139963" y="6523821"/>
            <a:ext cx="11237823" cy="864448"/>
          </a:xfrm>
          <a:custGeom>
            <a:avLst/>
            <a:gdLst/>
            <a:ahLst/>
            <a:cxnLst/>
            <a:rect l="l" t="t" r="r" b="b"/>
            <a:pathLst>
              <a:path w="11237823" h="864448">
                <a:moveTo>
                  <a:pt x="0" y="0"/>
                </a:moveTo>
                <a:lnTo>
                  <a:pt x="11237823" y="0"/>
                </a:lnTo>
                <a:lnTo>
                  <a:pt x="11237823" y="864448"/>
                </a:lnTo>
                <a:lnTo>
                  <a:pt x="0" y="864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076527" y="8989895"/>
            <a:ext cx="11301259" cy="536810"/>
          </a:xfrm>
          <a:custGeom>
            <a:avLst/>
            <a:gdLst/>
            <a:ahLst/>
            <a:cxnLst/>
            <a:rect l="l" t="t" r="r" b="b"/>
            <a:pathLst>
              <a:path w="11301259" h="536810">
                <a:moveTo>
                  <a:pt x="0" y="0"/>
                </a:moveTo>
                <a:lnTo>
                  <a:pt x="11301259" y="0"/>
                </a:lnTo>
                <a:lnTo>
                  <a:pt x="11301259" y="536810"/>
                </a:lnTo>
                <a:lnTo>
                  <a:pt x="0" y="5368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 rot="0">
            <a:off x="341841" y="3019425"/>
            <a:ext cx="4471800" cy="3259232"/>
            <a:chOff x="0" y="0"/>
            <a:chExt cx="5962400" cy="4345642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76200"/>
              <a:ext cx="5962400" cy="3030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9100"/>
                </a:lnSpc>
              </a:pPr>
              <a:r>
                <a:rPr lang="en-US" sz="7000" b="1">
                  <a:solidFill>
                    <a:srgbClr val="718BAB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Data  </a:t>
              </a:r>
              <a:endParaRPr lang="en-US" sz="7000" b="1">
                <a:solidFill>
                  <a:srgbClr val="718BAB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  <a:p>
              <a:pPr algn="just">
                <a:lnSpc>
                  <a:spcPts val="9100"/>
                </a:lnSpc>
              </a:pPr>
              <a:r>
                <a:rPr lang="en-US" sz="7000" b="1">
                  <a:solidFill>
                    <a:srgbClr val="718BAB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Artifacts</a:t>
              </a:r>
              <a:r>
                <a:rPr lang="en-US" sz="7000" b="1">
                  <a:solidFill>
                    <a:srgbClr val="2A2E3A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 </a:t>
              </a:r>
              <a:endParaRPr lang="en-US" sz="7000" b="1">
                <a:solidFill>
                  <a:srgbClr val="2A2E3A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3638073"/>
              <a:ext cx="4678282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49240" y="3819348"/>
            <a:ext cx="11189520" cy="5777596"/>
          </a:xfrm>
          <a:custGeom>
            <a:avLst/>
            <a:gdLst/>
            <a:ahLst/>
            <a:cxnLst/>
            <a:rect l="l" t="t" r="r" b="b"/>
            <a:pathLst>
              <a:path w="11189520" h="5777596">
                <a:moveTo>
                  <a:pt x="0" y="0"/>
                </a:moveTo>
                <a:lnTo>
                  <a:pt x="11189520" y="0"/>
                </a:lnTo>
                <a:lnTo>
                  <a:pt x="11189520" y="5777596"/>
                </a:lnTo>
                <a:lnTo>
                  <a:pt x="0" y="5777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1027125"/>
            <a:ext cx="12063594" cy="1789428"/>
            <a:chOff x="0" y="0"/>
            <a:chExt cx="16084792" cy="2385904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6084792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Univariate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35"/>
              <a:ext cx="14521681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The Churn (target variable) is imbalanced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2564" y="4449352"/>
            <a:ext cx="16402872" cy="4182732"/>
          </a:xfrm>
          <a:custGeom>
            <a:avLst/>
            <a:gdLst/>
            <a:ahLst/>
            <a:cxnLst/>
            <a:rect l="l" t="t" r="r" b="b"/>
            <a:pathLst>
              <a:path w="16402872" h="4182732">
                <a:moveTo>
                  <a:pt x="0" y="0"/>
                </a:moveTo>
                <a:lnTo>
                  <a:pt x="16402872" y="0"/>
                </a:lnTo>
                <a:lnTo>
                  <a:pt x="16402872" y="4182733"/>
                </a:lnTo>
                <a:lnTo>
                  <a:pt x="0" y="4182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1027112"/>
            <a:ext cx="13699360" cy="1789452"/>
            <a:chOff x="0" y="0"/>
            <a:chExt cx="18265813" cy="2385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8265813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Univariate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68"/>
              <a:ext cx="16490752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Some categoricals convey nearly no information due to imbalance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47677" y="3750947"/>
            <a:ext cx="9792646" cy="6328497"/>
          </a:xfrm>
          <a:custGeom>
            <a:avLst/>
            <a:gdLst/>
            <a:ahLst/>
            <a:cxnLst/>
            <a:rect l="l" t="t" r="r" b="b"/>
            <a:pathLst>
              <a:path w="9792646" h="6328497">
                <a:moveTo>
                  <a:pt x="0" y="0"/>
                </a:moveTo>
                <a:lnTo>
                  <a:pt x="9792646" y="0"/>
                </a:lnTo>
                <a:lnTo>
                  <a:pt x="9792646" y="6328498"/>
                </a:lnTo>
                <a:lnTo>
                  <a:pt x="0" y="6328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1027125"/>
            <a:ext cx="12063594" cy="1789428"/>
            <a:chOff x="0" y="0"/>
            <a:chExt cx="16084792" cy="2385904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6084792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Univariate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35"/>
              <a:ext cx="14521681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Most of the numericals are right skewed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34073" y="3875408"/>
            <a:ext cx="6178949" cy="6144874"/>
          </a:xfrm>
          <a:custGeom>
            <a:avLst/>
            <a:gdLst/>
            <a:ahLst/>
            <a:cxnLst/>
            <a:rect l="l" t="t" r="r" b="b"/>
            <a:pathLst>
              <a:path w="6178949" h="6144874">
                <a:moveTo>
                  <a:pt x="0" y="0"/>
                </a:moveTo>
                <a:lnTo>
                  <a:pt x="6178948" y="0"/>
                </a:lnTo>
                <a:lnTo>
                  <a:pt x="6178948" y="6144874"/>
                </a:lnTo>
                <a:lnTo>
                  <a:pt x="0" y="6144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58936" y="4252200"/>
            <a:ext cx="3518044" cy="5391289"/>
          </a:xfrm>
          <a:custGeom>
            <a:avLst/>
            <a:gdLst/>
            <a:ahLst/>
            <a:cxnLst/>
            <a:rect l="l" t="t" r="r" b="b"/>
            <a:pathLst>
              <a:path w="3518044" h="5391289">
                <a:moveTo>
                  <a:pt x="0" y="0"/>
                </a:moveTo>
                <a:lnTo>
                  <a:pt x="3518045" y="0"/>
                </a:lnTo>
                <a:lnTo>
                  <a:pt x="3518045" y="5391289"/>
                </a:lnTo>
                <a:lnTo>
                  <a:pt x="0" y="5391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028700" y="1027112"/>
            <a:ext cx="16905581" cy="1789452"/>
            <a:chOff x="0" y="0"/>
            <a:chExt cx="22540775" cy="2385937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22540775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Univariate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78368"/>
              <a:ext cx="20350275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Slightly balanced effect of customers tendency to  inc/dec their use of this service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26390" y="4335427"/>
            <a:ext cx="13281065" cy="4515562"/>
          </a:xfrm>
          <a:custGeom>
            <a:avLst/>
            <a:gdLst/>
            <a:ahLst/>
            <a:cxnLst/>
            <a:rect l="l" t="t" r="r" b="b"/>
            <a:pathLst>
              <a:path w="13281065" h="4515562">
                <a:moveTo>
                  <a:pt x="0" y="0"/>
                </a:moveTo>
                <a:lnTo>
                  <a:pt x="13281065" y="0"/>
                </a:lnTo>
                <a:lnTo>
                  <a:pt x="13281065" y="4515562"/>
                </a:lnTo>
                <a:lnTo>
                  <a:pt x="0" y="4515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1027112"/>
            <a:ext cx="13309647" cy="1789452"/>
            <a:chOff x="0" y="0"/>
            <a:chExt cx="17746196" cy="2385937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7746196" cy="14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b="1">
                  <a:solidFill>
                    <a:srgbClr val="FFFFFF"/>
                  </a:solidFill>
                  <a:latin typeface="Klein Bold" panose="020B0504020202020204"/>
                  <a:ea typeface="Klein Bold" panose="020B0504020202020204"/>
                  <a:cs typeface="Klein Bold" panose="020B0504020202020204"/>
                  <a:sym typeface="Klein Bold" panose="020B0504020202020204"/>
                </a:rPr>
                <a:t>Univariate Analysis</a:t>
              </a:r>
              <a:endParaRPr lang="en-US" sz="7000" b="1">
                <a:solidFill>
                  <a:srgbClr val="FFFFFF"/>
                </a:solidFill>
                <a:latin typeface="Klein Bold" panose="020B0504020202020204"/>
                <a:ea typeface="Klein Bold" panose="020B0504020202020204"/>
                <a:cs typeface="Klein Bold" panose="020B0504020202020204"/>
                <a:sym typeface="Klein Bold" panose="020B0504020202020204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8368"/>
              <a:ext cx="16021631" cy="70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4F4F4"/>
                  </a:solidFill>
                  <a:latin typeface="Helios" panose="020B0504020202020204"/>
                  <a:ea typeface="Helios" panose="020B0504020202020204"/>
                  <a:cs typeface="Helios" panose="020B0504020202020204"/>
                  <a:sym typeface="Helios" panose="020B0504020202020204"/>
                </a:rPr>
                <a:t>Outliers Seems to exist alot in this data &amp; needs special attention</a:t>
              </a:r>
              <a:endParaRPr lang="en-US" sz="3200">
                <a:solidFill>
                  <a:srgbClr val="F4F4F4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Presentation</Application>
  <PresentationFormat>On-screen Show (4:3)</PresentationFormat>
  <Paragraphs>129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Klein Bold</vt:lpstr>
      <vt:lpstr>Helios Bold</vt:lpstr>
      <vt:lpstr>Helios</vt:lpstr>
      <vt:lpstr>Microsoft YaHei</vt:lpstr>
      <vt:lpstr>Arial Unicode MS</vt:lpstr>
      <vt:lpstr>Calibri</vt:lpstr>
      <vt:lpstr>Canva Sans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</dc:title>
  <dc:creator/>
  <cp:lastModifiedBy>Hala Hamdy</cp:lastModifiedBy>
  <cp:revision>2</cp:revision>
  <dcterms:created xsi:type="dcterms:W3CDTF">2006-08-16T00:00:00Z</dcterms:created>
  <dcterms:modified xsi:type="dcterms:W3CDTF">2024-11-20T20:30:44Z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5EE82C9104DF4E91BAF8AF384DAB8F74_12</vt:lpwstr>
  </property>
  <property fmtid="{D5CDD505-2E9C-101B-9397-08002B2CF9AE}" pid="3" name="KSOProductBuildVer">
    <vt:lpwstr>1033-12.2.0.18911</vt:lpwstr>
  </property>
</Properties>
</file>