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Medium" charset="1" panose="00000600000000000000"/>
      <p:regular r:id="rId16"/>
    </p:embeddedFont>
    <p:embeddedFont>
      <p:font typeface="Telegraf Medium" charset="1" panose="00000600000000000000"/>
      <p:regular r:id="rId17"/>
    </p:embeddedFont>
    <p:embeddedFont>
      <p:font typeface="Antonio Ultra-Bold" charset="1" panose="02000803000000000000"/>
      <p:regular r:id="rId18"/>
    </p:embeddedFont>
    <p:embeddedFont>
      <p:font typeface="Raleway Medium" charset="1" panose="00000000000000000000"/>
      <p:regular r:id="rId19"/>
    </p:embeddedFont>
    <p:embeddedFont>
      <p:font typeface="Telegraf Bold" charset="1" panose="00000800000000000000"/>
      <p:regular r:id="rId20"/>
    </p:embeddedFont>
    <p:embeddedFont>
      <p:font typeface="Telegraf" charset="1" panose="00000500000000000000"/>
      <p:regular r:id="rId21"/>
    </p:embeddedFont>
    <p:embeddedFont>
      <p:font typeface="DM Sans Bold" charset="1" panose="00000000000000000000"/>
      <p:regular r:id="rId22"/>
    </p:embeddedFont>
    <p:embeddedFont>
      <p:font typeface="Antonio Light" charset="1" panose="02000303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jpeg" Type="http://schemas.openxmlformats.org/officeDocument/2006/relationships/image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93042" y="2034365"/>
            <a:ext cx="7137321" cy="713732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CD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34504" y="1028700"/>
            <a:ext cx="7624796" cy="8142986"/>
          </a:xfrm>
          <a:custGeom>
            <a:avLst/>
            <a:gdLst/>
            <a:ahLst/>
            <a:cxnLst/>
            <a:rect r="r" b="b" t="t" l="l"/>
            <a:pathLst>
              <a:path h="8142986" w="7624796">
                <a:moveTo>
                  <a:pt x="0" y="0"/>
                </a:moveTo>
                <a:lnTo>
                  <a:pt x="7624796" y="0"/>
                </a:lnTo>
                <a:lnTo>
                  <a:pt x="7624796" y="8142986"/>
                </a:lnTo>
                <a:lnTo>
                  <a:pt x="0" y="8142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599105" y="5143500"/>
            <a:ext cx="4884164" cy="488416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4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83559" y="3540245"/>
            <a:ext cx="3587414" cy="2530757"/>
          </a:xfrm>
          <a:custGeom>
            <a:avLst/>
            <a:gdLst/>
            <a:ahLst/>
            <a:cxnLst/>
            <a:rect r="r" b="b" t="t" l="l"/>
            <a:pathLst>
              <a:path h="2530757" w="3587414">
                <a:moveTo>
                  <a:pt x="0" y="0"/>
                </a:moveTo>
                <a:lnTo>
                  <a:pt x="3587414" y="0"/>
                </a:lnTo>
                <a:lnTo>
                  <a:pt x="3587414" y="2530758"/>
                </a:lnTo>
                <a:lnTo>
                  <a:pt x="0" y="25307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685309" y="1448871"/>
            <a:ext cx="2807763" cy="34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ZINAD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4563011"/>
            <a:ext cx="9132703" cy="153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Threat Intelligence and Phishing Detection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44528" y="5306758"/>
            <a:ext cx="6798945" cy="383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85446" y="4687344"/>
            <a:ext cx="6995030" cy="24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2"/>
              </a:lnSpc>
              <a:spcBef>
                <a:spcPct val="0"/>
              </a:spcBef>
            </a:pPr>
            <a:r>
              <a:rPr lang="en-US" b="true" sz="16545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THANK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253489" y="2403386"/>
            <a:ext cx="2138817" cy="213881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584608" y="3782717"/>
            <a:ext cx="549969" cy="549969"/>
          </a:xfrm>
          <a:custGeom>
            <a:avLst/>
            <a:gdLst/>
            <a:ahLst/>
            <a:cxnLst/>
            <a:rect r="r" b="b" t="t" l="l"/>
            <a:pathLst>
              <a:path h="549969" w="549969">
                <a:moveTo>
                  <a:pt x="0" y="0"/>
                </a:moveTo>
                <a:lnTo>
                  <a:pt x="549969" y="0"/>
                </a:lnTo>
                <a:lnTo>
                  <a:pt x="549969" y="549969"/>
                </a:lnTo>
                <a:lnTo>
                  <a:pt x="0" y="549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46647" y="7066365"/>
            <a:ext cx="4272627" cy="24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2"/>
              </a:lnSpc>
              <a:spcBef>
                <a:spcPct val="0"/>
              </a:spcBef>
            </a:pPr>
            <a:r>
              <a:rPr lang="en-US" sz="16545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YOU!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315552" y="3894697"/>
            <a:ext cx="5993174" cy="33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s-menna.asker@zewailcity.edu.eg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584608" y="4542203"/>
            <a:ext cx="549969" cy="549969"/>
          </a:xfrm>
          <a:custGeom>
            <a:avLst/>
            <a:gdLst/>
            <a:ahLst/>
            <a:cxnLst/>
            <a:rect r="r" b="b" t="t" l="l"/>
            <a:pathLst>
              <a:path h="549969" w="549969">
                <a:moveTo>
                  <a:pt x="0" y="0"/>
                </a:moveTo>
                <a:lnTo>
                  <a:pt x="549969" y="0"/>
                </a:lnTo>
                <a:lnTo>
                  <a:pt x="549969" y="549969"/>
                </a:lnTo>
                <a:lnTo>
                  <a:pt x="0" y="549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584608" y="5301689"/>
            <a:ext cx="549969" cy="549969"/>
          </a:xfrm>
          <a:custGeom>
            <a:avLst/>
            <a:gdLst/>
            <a:ahLst/>
            <a:cxnLst/>
            <a:rect r="r" b="b" t="t" l="l"/>
            <a:pathLst>
              <a:path h="549969" w="549969">
                <a:moveTo>
                  <a:pt x="0" y="0"/>
                </a:moveTo>
                <a:lnTo>
                  <a:pt x="549969" y="0"/>
                </a:lnTo>
                <a:lnTo>
                  <a:pt x="549969" y="549969"/>
                </a:lnTo>
                <a:lnTo>
                  <a:pt x="0" y="549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584608" y="6061175"/>
            <a:ext cx="549969" cy="549969"/>
          </a:xfrm>
          <a:custGeom>
            <a:avLst/>
            <a:gdLst/>
            <a:ahLst/>
            <a:cxnLst/>
            <a:rect r="r" b="b" t="t" l="l"/>
            <a:pathLst>
              <a:path h="549969" w="549969">
                <a:moveTo>
                  <a:pt x="0" y="0"/>
                </a:moveTo>
                <a:lnTo>
                  <a:pt x="549969" y="0"/>
                </a:lnTo>
                <a:lnTo>
                  <a:pt x="549969" y="549969"/>
                </a:lnTo>
                <a:lnTo>
                  <a:pt x="0" y="549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84608" y="6820661"/>
            <a:ext cx="549969" cy="549969"/>
          </a:xfrm>
          <a:custGeom>
            <a:avLst/>
            <a:gdLst/>
            <a:ahLst/>
            <a:cxnLst/>
            <a:rect r="r" b="b" t="t" l="l"/>
            <a:pathLst>
              <a:path h="549969" w="549969">
                <a:moveTo>
                  <a:pt x="0" y="0"/>
                </a:moveTo>
                <a:lnTo>
                  <a:pt x="549969" y="0"/>
                </a:lnTo>
                <a:lnTo>
                  <a:pt x="549969" y="549969"/>
                </a:lnTo>
                <a:lnTo>
                  <a:pt x="0" y="549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315552" y="4630194"/>
            <a:ext cx="5071717" cy="33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s-sherin.kamal@zewailcity.edu.eg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15552" y="5365691"/>
            <a:ext cx="5373834" cy="33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s-shrouk.elkot@zewailcity.edu.eg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315552" y="6101189"/>
            <a:ext cx="5237882" cy="33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halamohamed11502@gmail.com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15552" y="6932641"/>
            <a:ext cx="4769600" cy="335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s-aya.oraby@zewailcity.edu.eg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80045" y="3286614"/>
            <a:ext cx="10145367" cy="5865867"/>
          </a:xfrm>
          <a:custGeom>
            <a:avLst/>
            <a:gdLst/>
            <a:ahLst/>
            <a:cxnLst/>
            <a:rect r="r" b="b" t="t" l="l"/>
            <a:pathLst>
              <a:path h="5865867" w="10145367">
                <a:moveTo>
                  <a:pt x="0" y="0"/>
                </a:moveTo>
                <a:lnTo>
                  <a:pt x="10145367" y="0"/>
                </a:lnTo>
                <a:lnTo>
                  <a:pt x="10145367" y="5865867"/>
                </a:lnTo>
                <a:lnTo>
                  <a:pt x="0" y="58658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24255" y="4271007"/>
            <a:ext cx="3692982" cy="3692982"/>
            <a:chOff x="0" y="0"/>
            <a:chExt cx="14840029" cy="148400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9"/>
              <a:stretch>
                <a:fillRect l="-24712" t="0" r="-24712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685309" y="1448871"/>
            <a:ext cx="2807763" cy="34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ZINAD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93071" y="1510193"/>
            <a:ext cx="8344528" cy="1341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432"/>
              </a:lnSpc>
              <a:spcBef>
                <a:spcPct val="0"/>
              </a:spcBef>
            </a:pPr>
            <a:r>
              <a:rPr lang="en-US" b="true" sz="8993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PROJECT OVERVIEW</a:t>
            </a:r>
          </a:p>
        </p:txBody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4783589" y="4271007"/>
            <a:ext cx="3692982" cy="3692982"/>
            <a:chOff x="0" y="0"/>
            <a:chExt cx="14840029" cy="1484002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10"/>
              <a:stretch>
                <a:fillRect l="-24712" t="0" r="-24712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4480781" y="4794054"/>
            <a:ext cx="8649519" cy="2970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35962" indent="-317981" lvl="1">
              <a:lnSpc>
                <a:spcPts val="3416"/>
              </a:lnSpc>
              <a:buFont typeface="Arial"/>
              <a:buChar char="•"/>
            </a:pPr>
            <a:r>
              <a:rPr lang="en-US" b="true" sz="2945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Phishing remains a major cybersecurity threat.</a:t>
            </a:r>
          </a:p>
          <a:p>
            <a:pPr algn="ctr" marL="635962" indent="-317981" lvl="1">
              <a:lnSpc>
                <a:spcPts val="3416"/>
              </a:lnSpc>
              <a:buFont typeface="Arial"/>
              <a:buChar char="•"/>
            </a:pPr>
            <a:r>
              <a:rPr lang="en-US" b="true" sz="2945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Traditional blacklists are insufficient against evolving phishing techniques.</a:t>
            </a:r>
          </a:p>
          <a:p>
            <a:pPr algn="ctr" marL="635962" indent="-317981" lvl="1">
              <a:lnSpc>
                <a:spcPts val="341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45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Our system automates phishing detection using multi-source CTI and real-time analysis.</a:t>
            </a:r>
          </a:p>
          <a:p>
            <a:pPr algn="ctr">
              <a:lnSpc>
                <a:spcPts val="3416"/>
              </a:lnSpc>
              <a:spcBef>
                <a:spcPct val="0"/>
              </a:spcBef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1679486" y="4569497"/>
            <a:ext cx="1148007" cy="11480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5300184" y="7190525"/>
            <a:ext cx="1148007" cy="11480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70746" y="3121568"/>
            <a:ext cx="9422683" cy="394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5"/>
              </a:lnSpc>
              <a:spcBef>
                <a:spcPct val="0"/>
              </a:spcBef>
            </a:pPr>
            <a:r>
              <a:rPr lang="en-US" b="true" sz="25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 Collection – from OpenPhish, PhishTank, and URLhaus.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79161" y="2744669"/>
            <a:ext cx="1148007" cy="11480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470746" y="4963753"/>
            <a:ext cx="8501225" cy="1060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5"/>
              </a:lnSpc>
            </a:pPr>
            <a:r>
              <a:rPr lang="en-US" sz="2599" b="true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Normalization – unifying heterogeneous data formats.</a:t>
            </a:r>
          </a:p>
          <a:p>
            <a:pPr algn="l">
              <a:lnSpc>
                <a:spcPts val="2668"/>
              </a:lnSpc>
            </a:pPr>
          </a:p>
          <a:p>
            <a:pPr algn="l">
              <a:lnSpc>
                <a:spcPts val="2668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105483" y="4595805"/>
            <a:ext cx="1148007" cy="114800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470746" y="6662767"/>
            <a:ext cx="5872806" cy="77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5"/>
              </a:lnSpc>
              <a:spcBef>
                <a:spcPct val="0"/>
              </a:spcBef>
            </a:pPr>
            <a:r>
              <a:rPr lang="en-US" b="true" sz="25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Database creation using SQLite.</a:t>
            </a:r>
          </a:p>
          <a:p>
            <a:pPr algn="l">
              <a:lnSpc>
                <a:spcPts val="3015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1105483" y="6280930"/>
            <a:ext cx="1148007" cy="114800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253489" y="1271833"/>
            <a:ext cx="12645009" cy="690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5"/>
              </a:lnSpc>
              <a:spcBef>
                <a:spcPct val="0"/>
              </a:spcBef>
            </a:pPr>
            <a:r>
              <a:rPr lang="en-US" b="true" sz="4599" u="sng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 Collection (Threat Intelligence Layer) 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179161" y="7990912"/>
            <a:ext cx="1148007" cy="11480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470746" y="8298879"/>
            <a:ext cx="10344140" cy="775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5"/>
              </a:lnSpc>
              <a:spcBef>
                <a:spcPct val="0"/>
              </a:spcBef>
            </a:pPr>
            <a:r>
              <a:rPr lang="en-US" b="true" sz="25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 Enrichment: with WHOIS data, domain age, DNS records, SSl certificate details, GeoIP location, and brand similarity metrics.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209348" y="-3182547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2253489" y="2652571"/>
            <a:ext cx="22620650" cy="9643964"/>
          </a:xfrm>
          <a:custGeom>
            <a:avLst/>
            <a:gdLst/>
            <a:ahLst/>
            <a:cxnLst/>
            <a:rect r="r" b="b" t="t" l="l"/>
            <a:pathLst>
              <a:path h="9643964" w="22620650">
                <a:moveTo>
                  <a:pt x="22620651" y="0"/>
                </a:moveTo>
                <a:lnTo>
                  <a:pt x="0" y="0"/>
                </a:lnTo>
                <a:lnTo>
                  <a:pt x="0" y="9643964"/>
                </a:lnTo>
                <a:lnTo>
                  <a:pt x="22620651" y="9643964"/>
                </a:lnTo>
                <a:lnTo>
                  <a:pt x="22620651" y="0"/>
                </a:lnTo>
                <a:close/>
              </a:path>
            </a:pathLst>
          </a:custGeom>
          <a:blipFill>
            <a:blip r:embed="rId7">
              <a:alphaModFix amt="43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07919" y="1481618"/>
            <a:ext cx="5872806" cy="571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7"/>
              </a:lnSpc>
              <a:spcBef>
                <a:spcPct val="0"/>
              </a:spcBef>
            </a:pPr>
            <a:r>
              <a:rPr lang="en-US" b="true" sz="37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Data Collection Tools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5483" y="2441108"/>
            <a:ext cx="1148007" cy="11480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570594" y="2809567"/>
            <a:ext cx="11915149" cy="7054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5"/>
              </a:lnSpc>
              <a:spcBef>
                <a:spcPct val="0"/>
              </a:spcBef>
            </a:pPr>
            <a:r>
              <a:rPr lang="en-US" b="true" sz="3099" u="sng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Source Integration</a:t>
            </a:r>
          </a:p>
          <a:p>
            <a:pPr algn="l">
              <a:lnSpc>
                <a:spcPts val="3480"/>
              </a:lnSpc>
              <a:spcBef>
                <a:spcPct val="0"/>
              </a:spcBef>
            </a:pPr>
            <a:r>
              <a:rPr lang="en-US" b="true" sz="300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The system connects to multiple public CTI feeds, each specializing in detecting and sharing phishing threats:</a:t>
            </a:r>
          </a:p>
          <a:p>
            <a:pPr algn="l">
              <a:lnSpc>
                <a:spcPts val="3480"/>
              </a:lnSpc>
              <a:spcBef>
                <a:spcPct val="0"/>
              </a:spcBef>
            </a:pPr>
          </a:p>
          <a:p>
            <a:pPr algn="l" marL="647703" indent="-323852" lvl="1">
              <a:lnSpc>
                <a:spcPts val="348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OpenPhish → Provides verified phishing URLs updated in real-time.</a:t>
            </a:r>
          </a:p>
          <a:p>
            <a:pPr algn="l" marL="647703" indent="-323852" lvl="1">
              <a:lnSpc>
                <a:spcPts val="348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PhishTank → Offers community-verified phishing data in JSON format.</a:t>
            </a:r>
          </a:p>
          <a:p>
            <a:pPr algn="l" marL="647703" indent="-323852" lvl="1">
              <a:lnSpc>
                <a:spcPts val="348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URLhaus → Shares recent malware and phishing URLs from multiple security researchers.</a:t>
            </a:r>
          </a:p>
          <a:p>
            <a:pPr algn="l" marL="647703" indent="-323852" lvl="1">
              <a:lnSpc>
                <a:spcPts val="348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Spamhaus DBL → A domain reputation list that identifies malicious or spam-related domains.</a:t>
            </a:r>
          </a:p>
          <a:p>
            <a:pPr algn="l">
              <a:lnSpc>
                <a:spcPts val="3480"/>
              </a:lnSpc>
            </a:pPr>
            <a:r>
              <a:rPr lang="en-US" b="true" sz="3000" u="sng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Data Consolidation</a:t>
            </a:r>
          </a:p>
          <a:p>
            <a:pPr algn="l">
              <a:lnSpc>
                <a:spcPts val="3480"/>
              </a:lnSpc>
            </a:pPr>
            <a:r>
              <a:rPr lang="en-US" b="true" sz="300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All normalized and cleaned datasets are merged into a unified phishing intelligence.</a:t>
            </a:r>
          </a:p>
          <a:p>
            <a:pPr algn="l">
              <a:lnSpc>
                <a:spcPts val="34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1773391" cy="10392741"/>
          </a:xfrm>
          <a:custGeom>
            <a:avLst/>
            <a:gdLst/>
            <a:ahLst/>
            <a:cxnLst/>
            <a:rect r="r" b="b" t="t" l="l"/>
            <a:pathLst>
              <a:path h="10392741" w="11773391">
                <a:moveTo>
                  <a:pt x="0" y="0"/>
                </a:moveTo>
                <a:lnTo>
                  <a:pt x="11773391" y="0"/>
                </a:lnTo>
                <a:lnTo>
                  <a:pt x="11773391" y="10392741"/>
                </a:lnTo>
                <a:lnTo>
                  <a:pt x="0" y="1039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3" t="0" r="-513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73391" y="3622637"/>
            <a:ext cx="5696296" cy="247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8"/>
              </a:lnSpc>
              <a:spcBef>
                <a:spcPct val="0"/>
              </a:spcBef>
            </a:pPr>
            <a:r>
              <a:rPr lang="en-US" b="true" sz="5481" u="sng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Entity-Relationship Diagram (ERD)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06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9997866" y="-2608524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8"/>
                </a:lnTo>
                <a:lnTo>
                  <a:pt x="16235139" y="16235138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2253489" y="2279963"/>
            <a:ext cx="11351233" cy="4839423"/>
          </a:xfrm>
          <a:custGeom>
            <a:avLst/>
            <a:gdLst/>
            <a:ahLst/>
            <a:cxnLst/>
            <a:rect r="r" b="b" t="t" l="l"/>
            <a:pathLst>
              <a:path h="4839423" w="11351233">
                <a:moveTo>
                  <a:pt x="11351233" y="0"/>
                </a:moveTo>
                <a:lnTo>
                  <a:pt x="0" y="0"/>
                </a:lnTo>
                <a:lnTo>
                  <a:pt x="0" y="4839422"/>
                </a:lnTo>
                <a:lnTo>
                  <a:pt x="11351233" y="4839422"/>
                </a:lnTo>
                <a:lnTo>
                  <a:pt x="11351233" y="0"/>
                </a:lnTo>
                <a:close/>
              </a:path>
            </a:pathLst>
          </a:custGeom>
          <a:blipFill>
            <a:blip r:embed="rId7">
              <a:alphaModFix amt="43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207919" y="1481618"/>
            <a:ext cx="8153791" cy="571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7"/>
              </a:lnSpc>
              <a:spcBef>
                <a:spcPct val="0"/>
              </a:spcBef>
            </a:pPr>
            <a:r>
              <a:rPr lang="en-US" b="true" sz="3799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Data Enrichment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105483" y="2441108"/>
            <a:ext cx="1148007" cy="11480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470746" y="2422058"/>
            <a:ext cx="6894543" cy="3168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6"/>
              </a:lnSpc>
            </a:pPr>
            <a:r>
              <a:rPr lang="en-US" sz="3074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Step 1: WHOIS Data Retrieval</a:t>
            </a:r>
          </a:p>
          <a:p>
            <a:pPr algn="l" marL="663888" indent="-331944" lvl="1">
              <a:lnSpc>
                <a:spcPts val="3566"/>
              </a:lnSpc>
              <a:buFont typeface="Arial"/>
              <a:buChar char="•"/>
            </a:pPr>
            <a:r>
              <a:rPr lang="en-US" b="true" sz="3074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Purpose: WHOIS data provides information about domain registration, ownership, and expiration.</a:t>
            </a:r>
          </a:p>
          <a:p>
            <a:pPr algn="l" marL="663888" indent="-331944" lvl="1">
              <a:lnSpc>
                <a:spcPts val="3566"/>
              </a:lnSpc>
              <a:buFont typeface="Arial"/>
              <a:buChar char="•"/>
            </a:pPr>
            <a:r>
              <a:rPr lang="en-US" b="true" sz="3074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Method:</a:t>
            </a:r>
          </a:p>
          <a:p>
            <a:pPr algn="l">
              <a:lnSpc>
                <a:spcPts val="3566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true" flipV="false" rot="0">
            <a:off x="2253489" y="6267323"/>
            <a:ext cx="11351233" cy="4839423"/>
          </a:xfrm>
          <a:custGeom>
            <a:avLst/>
            <a:gdLst/>
            <a:ahLst/>
            <a:cxnLst/>
            <a:rect r="r" b="b" t="t" l="l"/>
            <a:pathLst>
              <a:path h="4839423" w="11351233">
                <a:moveTo>
                  <a:pt x="11351233" y="0"/>
                </a:moveTo>
                <a:lnTo>
                  <a:pt x="0" y="0"/>
                </a:lnTo>
                <a:lnTo>
                  <a:pt x="0" y="4839423"/>
                </a:lnTo>
                <a:lnTo>
                  <a:pt x="11351233" y="4839423"/>
                </a:lnTo>
                <a:lnTo>
                  <a:pt x="11351233" y="0"/>
                </a:lnTo>
                <a:close/>
              </a:path>
            </a:pathLst>
          </a:custGeom>
          <a:blipFill>
            <a:blip r:embed="rId7">
              <a:alphaModFix amt="43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376171" y="6426131"/>
            <a:ext cx="7439695" cy="3556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2"/>
              </a:lnSpc>
            </a:pPr>
            <a:r>
              <a:rPr lang="en-US" sz="2674" b="true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Step 2: SSL Certificate:</a:t>
            </a:r>
          </a:p>
          <a:p>
            <a:pPr algn="l" marL="577530" indent="-288765" lvl="1">
              <a:lnSpc>
                <a:spcPts val="3102"/>
              </a:lnSpc>
              <a:buFont typeface="Arial"/>
              <a:buChar char="•"/>
            </a:pPr>
            <a:r>
              <a:rPr lang="en-US" b="true" sz="2674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Purpose: SSL certificates reveal trust level, issuer authenticity, and potential impersonation.</a:t>
            </a:r>
          </a:p>
          <a:p>
            <a:pPr algn="l" marL="1155060" indent="-385020" lvl="2">
              <a:lnSpc>
                <a:spcPts val="3102"/>
              </a:lnSpc>
              <a:buFont typeface="Arial"/>
              <a:buChar char="⚬"/>
            </a:pPr>
            <a:r>
              <a:rPr lang="en-US" b="true" sz="2674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Extract:</a:t>
            </a:r>
          </a:p>
          <a:p>
            <a:pPr algn="l" marL="1732589" indent="-433147" lvl="3">
              <a:lnSpc>
                <a:spcPts val="3102"/>
              </a:lnSpc>
              <a:buFont typeface="Arial"/>
              <a:buChar char="￭"/>
            </a:pPr>
            <a:r>
              <a:rPr lang="en-US" b="true" sz="2674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Certificate issu</a:t>
            </a:r>
            <a:r>
              <a:rPr lang="en-US" b="true" sz="2674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er (CA)</a:t>
            </a:r>
          </a:p>
          <a:p>
            <a:pPr algn="l" marL="1732589" indent="-433147" lvl="3">
              <a:lnSpc>
                <a:spcPts val="3102"/>
              </a:lnSpc>
              <a:buFont typeface="Arial"/>
              <a:buChar char="￭"/>
            </a:pPr>
            <a:r>
              <a:rPr lang="en-US" b="true" sz="2674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Validity dates</a:t>
            </a:r>
          </a:p>
          <a:p>
            <a:pPr algn="l" marL="1732589" indent="-433147" lvl="3">
              <a:lnSpc>
                <a:spcPts val="3102"/>
              </a:lnSpc>
              <a:buFont typeface="Arial"/>
              <a:buChar char="￭"/>
            </a:pPr>
            <a:r>
              <a:rPr lang="en-US" b="true" sz="2674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fingerprint</a:t>
            </a:r>
          </a:p>
          <a:p>
            <a:pPr algn="l">
              <a:lnSpc>
                <a:spcPts val="3102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true" flipV="false" rot="0">
            <a:off x="10209176" y="2279963"/>
            <a:ext cx="11351233" cy="4839423"/>
          </a:xfrm>
          <a:custGeom>
            <a:avLst/>
            <a:gdLst/>
            <a:ahLst/>
            <a:cxnLst/>
            <a:rect r="r" b="b" t="t" l="l"/>
            <a:pathLst>
              <a:path h="4839423" w="11351233">
                <a:moveTo>
                  <a:pt x="11351233" y="0"/>
                </a:moveTo>
                <a:lnTo>
                  <a:pt x="0" y="0"/>
                </a:lnTo>
                <a:lnTo>
                  <a:pt x="0" y="4839422"/>
                </a:lnTo>
                <a:lnTo>
                  <a:pt x="11351233" y="4839422"/>
                </a:lnTo>
                <a:lnTo>
                  <a:pt x="11351233" y="0"/>
                </a:lnTo>
                <a:close/>
              </a:path>
            </a:pathLst>
          </a:custGeom>
          <a:blipFill>
            <a:blip r:embed="rId7">
              <a:alphaModFix amt="43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364757" y="2412533"/>
            <a:ext cx="6894543" cy="3643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774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Step 3: GeoIP:</a:t>
            </a:r>
          </a:p>
          <a:p>
            <a:pPr algn="l" marL="599119" indent="-299560" lvl="1">
              <a:lnSpc>
                <a:spcPts val="3218"/>
              </a:lnSpc>
              <a:buFont typeface="Arial"/>
              <a:buChar char="•"/>
            </a:pPr>
            <a:r>
              <a:rPr lang="en-US" sz="2774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Purpose: Identifies geographical location and network ownership of the hosting infrastructure.</a:t>
            </a:r>
          </a:p>
          <a:p>
            <a:pPr algn="l" marL="1198239" indent="-399413" lvl="2">
              <a:lnSpc>
                <a:spcPts val="3218"/>
              </a:lnSpc>
              <a:buFont typeface="Arial"/>
              <a:buChar char="⚬"/>
            </a:pPr>
            <a:r>
              <a:rPr lang="en-US" sz="2774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Retrieve:</a:t>
            </a:r>
          </a:p>
          <a:p>
            <a:pPr algn="l" marL="1797358" indent="-449339" lvl="3">
              <a:lnSpc>
                <a:spcPts val="3218"/>
              </a:lnSpc>
              <a:buFont typeface="Arial"/>
              <a:buChar char="￭"/>
            </a:pPr>
            <a:r>
              <a:rPr lang="en-US" sz="2774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Country</a:t>
            </a:r>
          </a:p>
          <a:p>
            <a:pPr algn="l" marL="1797358" indent="-449339" lvl="3">
              <a:lnSpc>
                <a:spcPts val="3218"/>
              </a:lnSpc>
              <a:buFont typeface="Arial"/>
              <a:buChar char="￭"/>
            </a:pPr>
            <a:r>
              <a:rPr lang="en-US" sz="2774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City</a:t>
            </a:r>
          </a:p>
          <a:p>
            <a:pPr algn="l" marL="1797358" indent="-449339" lvl="3">
              <a:lnSpc>
                <a:spcPts val="3218"/>
              </a:lnSpc>
              <a:buFont typeface="Arial"/>
              <a:buChar char="￭"/>
            </a:pPr>
            <a:r>
              <a:rPr lang="en-US" sz="2774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Hosting provider</a:t>
            </a:r>
          </a:p>
          <a:p>
            <a:pPr algn="l">
              <a:lnSpc>
                <a:spcPts val="3218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true" flipV="false" rot="0">
            <a:off x="10209176" y="6454706"/>
            <a:ext cx="11351233" cy="4839423"/>
          </a:xfrm>
          <a:custGeom>
            <a:avLst/>
            <a:gdLst/>
            <a:ahLst/>
            <a:cxnLst/>
            <a:rect r="r" b="b" t="t" l="l"/>
            <a:pathLst>
              <a:path h="4839423" w="11351233">
                <a:moveTo>
                  <a:pt x="11351233" y="0"/>
                </a:moveTo>
                <a:lnTo>
                  <a:pt x="0" y="0"/>
                </a:lnTo>
                <a:lnTo>
                  <a:pt x="0" y="4839422"/>
                </a:lnTo>
                <a:lnTo>
                  <a:pt x="11351233" y="4839422"/>
                </a:lnTo>
                <a:lnTo>
                  <a:pt x="11351233" y="0"/>
                </a:lnTo>
                <a:close/>
              </a:path>
            </a:pathLst>
          </a:custGeom>
          <a:blipFill>
            <a:blip r:embed="rId7">
              <a:alphaModFix amt="43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476164" y="7319410"/>
            <a:ext cx="6894543" cy="2442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774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Step 4: Brand Similarity Metrics</a:t>
            </a:r>
          </a:p>
          <a:p>
            <a:pPr algn="l" marL="599119" indent="-299560" lvl="1">
              <a:lnSpc>
                <a:spcPts val="3218"/>
              </a:lnSpc>
              <a:buFont typeface="Arial"/>
              <a:buChar char="•"/>
            </a:pPr>
            <a:r>
              <a:rPr lang="en-US" sz="2774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Purpose: Detects impersonation of well-known brands within domain names.</a:t>
            </a:r>
          </a:p>
          <a:p>
            <a:pPr algn="l">
              <a:lnSpc>
                <a:spcPts val="3218"/>
              </a:lnSpc>
            </a:pPr>
          </a:p>
          <a:p>
            <a:pPr algn="l">
              <a:lnSpc>
                <a:spcPts val="321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814587" y="-3018028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9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9" y="16235139"/>
                </a:lnTo>
                <a:lnTo>
                  <a:pt x="16235139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3164" y="1189894"/>
            <a:ext cx="717581" cy="844471"/>
          </a:xfrm>
          <a:custGeom>
            <a:avLst/>
            <a:gdLst/>
            <a:ahLst/>
            <a:cxnLst/>
            <a:rect r="r" b="b" t="t" l="l"/>
            <a:pathLst>
              <a:path h="844471" w="717581">
                <a:moveTo>
                  <a:pt x="0" y="0"/>
                </a:moveTo>
                <a:lnTo>
                  <a:pt x="717582" y="0"/>
                </a:lnTo>
                <a:lnTo>
                  <a:pt x="717582" y="844471"/>
                </a:lnTo>
                <a:lnTo>
                  <a:pt x="0" y="844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9144000" y="3274087"/>
            <a:ext cx="13199814" cy="5627536"/>
          </a:xfrm>
          <a:custGeom>
            <a:avLst/>
            <a:gdLst/>
            <a:ahLst/>
            <a:cxnLst/>
            <a:rect r="r" b="b" t="t" l="l"/>
            <a:pathLst>
              <a:path h="5627536" w="13199814">
                <a:moveTo>
                  <a:pt x="13199814" y="0"/>
                </a:moveTo>
                <a:lnTo>
                  <a:pt x="0" y="0"/>
                </a:lnTo>
                <a:lnTo>
                  <a:pt x="0" y="5627537"/>
                </a:lnTo>
                <a:lnTo>
                  <a:pt x="13199814" y="5627537"/>
                </a:lnTo>
                <a:lnTo>
                  <a:pt x="13199814" y="0"/>
                </a:lnTo>
                <a:close/>
              </a:path>
            </a:pathLst>
          </a:custGeom>
          <a:blipFill>
            <a:blip r:embed="rId7">
              <a:alphaModFix amt="43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15444" y="4183761"/>
            <a:ext cx="7536850" cy="1948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55"/>
              </a:lnSpc>
              <a:spcBef>
                <a:spcPct val="0"/>
              </a:spcBef>
            </a:pPr>
            <a:r>
              <a:rPr lang="en-US" b="true" sz="65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SCORING&amp;CAMPAIGN CORRELATION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65507" y="2930563"/>
            <a:ext cx="5872806" cy="134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Risk Scoring – computing risk level based on multiple factors.</a:t>
            </a:r>
          </a:p>
          <a:p>
            <a:pPr algn="l">
              <a:lnSpc>
                <a:spcPts val="2668"/>
              </a:lnSpc>
              <a:spcBef>
                <a:spcPct val="0"/>
              </a:spcBef>
            </a:pPr>
          </a:p>
          <a:p>
            <a:pPr algn="l">
              <a:lnSpc>
                <a:spcPts val="2668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105483" y="2441108"/>
            <a:ext cx="1148007" cy="11480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865507" y="4927012"/>
            <a:ext cx="7638830" cy="345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Campaign Correlation – grouping related indicators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105483" y="4361019"/>
            <a:ext cx="1148007" cy="114800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865507" y="6707773"/>
            <a:ext cx="5872806" cy="1345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8"/>
              </a:lnSpc>
              <a:spcBef>
                <a:spcPct val="0"/>
              </a:spcBef>
            </a:pPr>
            <a:r>
              <a:rPr lang="en-US" b="true" sz="23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Visualization &amp; Reporting – dashboard and findings summary.</a:t>
            </a:r>
          </a:p>
          <a:p>
            <a:pPr algn="l">
              <a:lnSpc>
                <a:spcPts val="2668"/>
              </a:lnSpc>
              <a:spcBef>
                <a:spcPct val="0"/>
              </a:spcBef>
            </a:pPr>
          </a:p>
          <a:p>
            <a:pPr algn="l">
              <a:lnSpc>
                <a:spcPts val="2668"/>
              </a:lnSpc>
              <a:spcBef>
                <a:spcPct val="0"/>
              </a:spcBef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105483" y="6280930"/>
            <a:ext cx="1148007" cy="114800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18956" y="130976"/>
            <a:ext cx="2680687" cy="897724"/>
            <a:chOff x="0" y="0"/>
            <a:chExt cx="706025" cy="23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906351"/>
            <a:ext cx="18288000" cy="8755380"/>
          </a:xfrm>
          <a:custGeom>
            <a:avLst/>
            <a:gdLst/>
            <a:ahLst/>
            <a:cxnLst/>
            <a:rect r="r" b="b" t="t" l="l"/>
            <a:pathLst>
              <a:path h="8755380" w="18288000">
                <a:moveTo>
                  <a:pt x="0" y="0"/>
                </a:moveTo>
                <a:lnTo>
                  <a:pt x="18288000" y="0"/>
                </a:lnTo>
                <a:lnTo>
                  <a:pt x="18288000" y="8755380"/>
                </a:lnTo>
                <a:lnTo>
                  <a:pt x="0" y="8755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48193" y="484198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18956" y="130976"/>
            <a:ext cx="2680687" cy="897724"/>
            <a:chOff x="0" y="0"/>
            <a:chExt cx="706025" cy="23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257342" y="1300529"/>
            <a:ext cx="14794629" cy="7064436"/>
          </a:xfrm>
          <a:custGeom>
            <a:avLst/>
            <a:gdLst/>
            <a:ahLst/>
            <a:cxnLst/>
            <a:rect r="r" b="b" t="t" l="l"/>
            <a:pathLst>
              <a:path h="7064436" w="14794629">
                <a:moveTo>
                  <a:pt x="0" y="0"/>
                </a:moveTo>
                <a:lnTo>
                  <a:pt x="14794630" y="0"/>
                </a:lnTo>
                <a:lnTo>
                  <a:pt x="14794630" y="7064436"/>
                </a:lnTo>
                <a:lnTo>
                  <a:pt x="0" y="7064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48193" y="484198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DAG172j_0uM</dc:identifier>
  <dcterms:modified xsi:type="dcterms:W3CDTF">2011-08-01T06:04:30Z</dcterms:modified>
  <cp:revision>1</cp:revision>
  <dc:title>Threat Intelligence and Phishing Detection</dc:title>
</cp:coreProperties>
</file>