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3" r:id="rId3"/>
    <p:sldId id="257" r:id="rId4"/>
    <p:sldId id="261" r:id="rId5"/>
    <p:sldId id="278" r:id="rId6"/>
    <p:sldId id="264" r:id="rId7"/>
    <p:sldId id="273" r:id="rId8"/>
    <p:sldId id="276" r:id="rId9"/>
    <p:sldId id="279" r:id="rId10"/>
    <p:sldId id="258" r:id="rId11"/>
    <p:sldId id="27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EFF"/>
    <a:srgbClr val="DCDCDC"/>
    <a:srgbClr val="97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971" autoAdjust="0"/>
  </p:normalViewPr>
  <p:slideViewPr>
    <p:cSldViewPr showGuides="1">
      <p:cViewPr varScale="1">
        <p:scale>
          <a:sx n="105" d="100"/>
          <a:sy n="105" d="100"/>
        </p:scale>
        <p:origin x="91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4F16A-DD50-451E-86BB-D9491D9CE01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E177E-3D52-44C0-B85E-3D78EEB44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E177E-3D52-44C0-B85E-3D78EEB4457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9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E177E-3D52-44C0-B85E-3D78EEB445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2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3478-73A9-8A95-D91A-7D315B7A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747"/>
            <a:ext cx="9144000" cy="16312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9C12B-EF03-ECD3-F7C3-467760F5A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8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6245F-F440-2BA7-F17C-B0879201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AB8-782F-4E88-AF5E-62ADD6A89C15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DB143-E96C-7E0E-364C-EF712D92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CF6EBF-24BE-C741-0953-0840716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F61A5-FE3D-E90A-C708-30D592390455}"/>
              </a:ext>
            </a:extLst>
          </p:cNvPr>
          <p:cNvSpPr txBox="1"/>
          <p:nvPr userDrawn="1"/>
        </p:nvSpPr>
        <p:spPr>
          <a:xfrm>
            <a:off x="0" y="136523"/>
            <a:ext cx="1219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000" dirty="0">
                <a:latin typeface="+mn-lt"/>
              </a:rPr>
              <a:t>Министерство образования и науки Российской Федерации</a:t>
            </a:r>
            <a:r>
              <a:rPr lang="en-US" sz="2000" dirty="0">
                <a:latin typeface="+mn-lt"/>
              </a:rPr>
              <a:t>​</a:t>
            </a:r>
          </a:p>
          <a:p>
            <a:pPr algn="ctr" fontAlgn="base"/>
            <a:r>
              <a:rPr lang="ru-RU" sz="2000" dirty="0">
                <a:latin typeface="+mn-lt"/>
              </a:rPr>
              <a:t>Федеральное государственное автономное образовательное учреждение высшего профессионального образования</a:t>
            </a:r>
            <a:r>
              <a:rPr lang="en-US" sz="2000" dirty="0">
                <a:latin typeface="+mn-lt"/>
              </a:rPr>
              <a:t>​</a:t>
            </a:r>
          </a:p>
          <a:p>
            <a:pPr algn="ctr" fontAlgn="base"/>
            <a:r>
              <a:rPr lang="ru-RU" sz="2000" dirty="0">
                <a:latin typeface="+mn-lt"/>
              </a:rPr>
              <a:t>«Национальный исследовательский ядерный университет «МИФИ»</a:t>
            </a:r>
            <a:r>
              <a:rPr lang="en-US" sz="2000" dirty="0">
                <a:latin typeface="+mn-lt"/>
              </a:rPr>
              <a:t>​</a:t>
            </a:r>
          </a:p>
          <a:p>
            <a:pPr algn="ctr" fontAlgn="base"/>
            <a:r>
              <a:rPr lang="ru-RU" sz="2000" dirty="0">
                <a:latin typeface="+mn-lt"/>
              </a:rPr>
              <a:t>Волгодонский инженерно-технический институт – филиал НИЯУ МИФИ</a:t>
            </a:r>
            <a:endParaRPr lang="en-US" sz="20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1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317F1-A224-0EF0-F281-60403794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6D97D3-4D4B-409B-9201-037A7A7A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7E63A-9B92-AFCE-3378-30B65267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B1A7-A509-46B1-9460-5123FD8DB092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807C1-8EBB-A3A8-4877-7EC15E2B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4C85F-74DF-B509-7349-22444DF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EC4DBE-7B63-6AC1-77DB-2CDA5E1F4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E96976-534E-54DE-646D-15182FEE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9F614-C321-A9B5-220B-43F4E49B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6C6F-6C4A-443C-88CE-EDBC3E14F98F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6625B-009C-1445-3B9C-0360E8D0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81029-C984-050B-2D21-C19D33B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4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4" y="558606"/>
            <a:ext cx="2484000" cy="1656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60194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560194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1522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184FB-D3E4-5F7D-72A8-95A7A4BC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6722DB-1A7D-E4DC-4F4E-BE28F441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3FAE1-205A-5C8C-36EE-A1A9D4A6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14F7-45FC-4FA4-B7F1-E4BB5C678082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E354E6-49EF-31F1-3586-73FB9BED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4A149-BB6D-1096-A741-57F8BF8A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9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B123-A779-8B4D-BD70-796C16E4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ADAC6-AD14-5B3A-3AE2-9C2FA4E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E9FD6-013E-6A7C-FF4C-6E520506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0E4-891A-4CE6-B714-12812DB7FB3E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51CF0-2EC8-2A65-D5AE-D285BE3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8CD6AE-56F7-37A0-5168-2BCA8593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9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5567-B738-697B-0561-4CD28126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0A84B-B911-46CB-1205-EDD4F7FC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AF463-D072-B69B-AE46-AA6CEF08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613-71A6-44A7-879A-084D9C64F32B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93400-BB6B-CCAF-705E-5BE3822F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2949D-4D88-495A-9D8E-BADAB5E5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6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5CB72-A3D4-5ACE-00A4-AFC5ED7C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985D2-2421-AA13-E8EF-A8CBE695D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96F195-30FD-CC69-181C-627FEC4D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5EC8B1-E30F-CE2A-E582-452040E6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F220-C191-4CF7-9E3A-B55E56364BE7}" type="datetime1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DC58E2-4B33-1BEA-AF5A-9B411179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DC48DB-BA0E-ED2B-A69B-5B33B5C4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0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C8CA6-E4CB-7AAB-B3CC-F77400D8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F737B1-C4E8-02C8-C263-95261340C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ED524B-69F5-7073-F363-51BDACEF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87E0CB-4625-94FD-5858-64A558BCA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CC3C0E-823C-CB30-523F-8A33E6C6F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290F21-315B-B06A-FF4B-1F2388E7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E7BA-3A04-4B92-8075-576F53F44B52}" type="datetime1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BC7E2-6D1A-4A69-4455-9F4C1E6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2D01A6-4073-2101-F7DB-BD3C8CF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38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3C477-56A2-1141-6AF4-9902519F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5F59FD-68B4-DE4D-B637-DE97ABCD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9C54-9493-4013-9ED7-3FB29814EAC5}" type="datetime1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1F7CAE-975A-6623-CA0B-AB6209ED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14DB20-6454-622F-40B6-C03CD8DC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721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1A479F-4529-5A22-CA24-40971576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F815-A1D7-44CB-9A64-4EBBFFBCC814}" type="datetime1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5AB516-5D5D-9731-91AC-B706909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8A4FA2-BB28-2E54-A9AE-52A552B3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9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7074B-2E99-8955-FB93-05C90D0DFC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9"/>
            <a:ext cx="982788" cy="15054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E0FCFE-393F-4071-A8DD-5ED9DEAD2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7"/>
            <a:ext cx="982788" cy="5619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CD00EC-33A0-E3B5-FBC9-412C0DCB30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5"/>
            <a:ext cx="491220" cy="12882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4CA9D-BA95-A434-371D-3DFD0118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3353"/>
            <a:ext cx="11520000" cy="7516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0D389-7CCD-FA44-5F53-F89E4C82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667797"/>
            <a:ext cx="11520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>
                <a:latin typeface="+mn-lt"/>
              </a:defRPr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AB4EB-D599-A5F7-54E1-9C58AA03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A4BB-F17A-4AB9-8097-98A045A3849B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F01BE-6A7D-35AF-F3E7-5E8C4C1E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ADB85-5691-D51F-4F21-27BBE70B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255" y="6356352"/>
            <a:ext cx="469490" cy="365125"/>
          </a:xfrm>
        </p:spPr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03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AC89-453B-5F8F-6A66-17B2F96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DEBE4-5C7B-702C-3129-E40901B1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2C6BD9-476D-45BC-E12F-AD57AF41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1413D8-4569-A4CC-666B-E584745D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E783-145A-48CB-9A79-879239E26226}" type="datetime1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0D0549-EBF4-44C2-1C5D-E9C8084E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E64DA8-0D61-9175-D3AE-43316321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2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5B1DF-178A-1A11-6FD1-AC7F2380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D151A5-71AA-E942-3C38-0837C8776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996AAF-5A00-E2A5-73E4-82B6BCAB5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E1C099-402C-B170-AF46-94ABEDF4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5FFD-D4CC-4F50-94D1-82E1D222A7C0}" type="datetime1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A26A0-F8D7-B671-3152-1B8F77C1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AD2D5D-7E35-8699-BFA2-0271AA98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0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0F5D6-DD30-2E62-A553-4D6A989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04BDD-7BFA-D862-1164-8B0405F4D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95EA80-80CB-6579-79F1-AD0DE26C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17-BC62-4F64-A3DA-E4FD81002B81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792B9-3CE7-D125-05AD-CAF3172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7867E8-784C-7CC6-A5B7-C3086E3E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879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E79A4D-00B9-9CCB-08D7-9BB8C0098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5E00-BB35-CEF4-AA7C-24EF1CB1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9B301-CE2A-203E-D62B-AD1A58A4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2E73-701B-4021-A3A6-DF234C24B5FE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A0FD8-DD2F-B0D0-45EC-BFF2E998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6D3C6-143A-B043-99FB-9BAA8B99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0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D6800-D1EC-8E35-70C8-DF5C7AA8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E9C796-8B63-6408-32C4-EC4C28F0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280E8-66BA-AD1A-6F7E-FEF2E62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4EB-EB18-4A8E-AF8D-1DEA5F8686E1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EBF4D-B6CA-4D86-19E2-209D2740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692B7-9E2B-C90D-F4D2-C446767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5456E-C2DB-0081-100D-CD06D0DE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A3C31-B04B-177B-8878-2383601FA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ACE7CE-2C11-9AFA-5C1B-497FC578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2225A-14E0-7836-6856-F1CFFDF0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3F46-9977-479F-BF15-2029F0C0EB20}" type="datetime1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EF5E6-A990-0429-A272-2B8D18D3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25548E-6E23-9FAA-D7E0-AAEDA809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90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2BEB2-5C98-E651-FC3F-2D84335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67EC0-639C-379F-DD8A-0443040E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3E7860-F03F-02DA-FC6C-347968CA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602503-B639-A9D0-CC38-7286F2F34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227FB4-D257-472C-B7FD-19E1CBEFC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9DDA5E-9123-C170-FD35-9EB3E485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93D1-7496-45E7-950F-E306E644DA13}" type="datetime1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3B4551-ADE9-A0AF-B1D4-525B07E9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DF4B3F-E061-AF3F-BB97-61C5B44C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17F02-78CE-5E3C-1E2E-0D9A95DD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36525"/>
            <a:ext cx="115200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55F29A-23EF-CE22-9859-F509CE52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4AAC-6F5C-4643-A7B1-314F5612D9BB}" type="datetime1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0D97B6-2ACF-331E-6293-F5713D69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967A74-AFE7-A49C-90E7-D122D35F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D27684-24C6-C25F-A16F-AD11253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8B33-EBBB-43C5-8537-1CF0CFCCC2BA}" type="datetime1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D9C6B3-B0D1-E039-870E-AD25A8E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377890-54AB-4B6D-CDC1-C4FBEB89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E0514-B0F6-9F8A-11B2-929C5666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7" y="131744"/>
            <a:ext cx="3932236" cy="16002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4028E-6BF5-5564-4108-6BB87468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003" y="405000"/>
            <a:ext cx="7861637" cy="583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DD9BF6-B4B2-2482-0A4C-A4FB9EE9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6" y="1845000"/>
            <a:ext cx="3932236" cy="439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F11C18-BB3A-BC49-B0E7-B25779A8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6C0E-924D-41A0-A6D4-64290C352C39}" type="datetime1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125DE-4A8B-BDEE-D517-C851AA10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C1CEFD-48D7-BC38-9B4F-A1E491FB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1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0B0F-359E-2C88-907E-C8371A13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962468-C2DF-5DED-F0E6-2E52995AC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F92670-AE93-D0F0-5CE2-0098375A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C70FC1-60E1-20C5-2347-84EC273C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155A-55E3-4F5C-AC29-ED6F565AA0CC}" type="datetime1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50D2EA-400D-EF24-1E1D-8BEBC70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E6206A-A265-2A84-6F73-4B4CBF94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4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5FDAC-7115-C054-3CE8-9F7BEA6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36525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F950F4-9721-6E02-C19D-9DA001F8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667797"/>
            <a:ext cx="1152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7CF40-F568-43F8-4A9A-7F3E076D6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2F3D-62B5-4DA4-9BD3-268ABA5DC55D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A55C8-65FF-6108-56FD-83A447FC6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B3B6D-3F78-7820-50D1-188177D4F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510" y="6492877"/>
            <a:ext cx="46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F7D667-B954-431C-ABA6-3B43256E504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9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1F998-0FC1-92B3-DCBA-052D7DEB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9D5A7-8DFD-6BD6-8DDC-75860BEB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B1CB7-CA3C-B95C-CE70-D3FCA5387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2059-FEA4-49EA-B245-75D4C44A5388}" type="datetime1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E8ADD-98B7-0D33-82E5-59A0C864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59E63-1946-DF13-36E7-CBED23596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2FE6-9C21-45E1-86CA-D048B5403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4294967295"/>
          </p:nvPr>
        </p:nvSpPr>
        <p:spPr>
          <a:xfrm>
            <a:off x="757625" y="4149000"/>
            <a:ext cx="6994375" cy="43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Попов Илья Александрович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4294967295"/>
          </p:nvPr>
        </p:nvSpPr>
        <p:spPr>
          <a:xfrm>
            <a:off x="757625" y="3105944"/>
            <a:ext cx="10676750" cy="646112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latin typeface="+mj-lt"/>
              </a:rPr>
              <a:t>Система управления</a:t>
            </a:r>
            <a:r>
              <a:rPr lang="ru-RU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онлайн-обучением</a:t>
            </a:r>
            <a:endParaRPr lang="ru-RU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4CC99-5414-4EED-3E32-BEAAAC8E6B85}"/>
              </a:ext>
            </a:extLst>
          </p:cNvPr>
          <p:cNvSpPr txBox="1"/>
          <p:nvPr/>
        </p:nvSpPr>
        <p:spPr>
          <a:xfrm>
            <a:off x="757624" y="4885502"/>
            <a:ext cx="1088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Наименование образовательной программы магистратуры для поступления: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09.04.04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инженерия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Веб-технологии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861E4-0505-FECF-34F1-D63DA4ADBB38}"/>
              </a:ext>
            </a:extLst>
          </p:cNvPr>
          <p:cNvSpPr txBox="1"/>
          <p:nvPr/>
        </p:nvSpPr>
        <p:spPr>
          <a:xfrm>
            <a:off x="763792" y="6021000"/>
            <a:ext cx="11092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Репозиторий: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https://github.com/Halababka/ITMO_SHWare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9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2DBCC-8DCB-D201-ED78-1350AD00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A4977-72E3-BBDB-C539-1259D4B6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315523"/>
            <a:ext cx="11520000" cy="136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процессе выполнения проекта была разработана система управления </a:t>
            </a:r>
            <a:br>
              <a:rPr lang="ru-RU" dirty="0"/>
            </a:br>
            <a:r>
              <a:rPr lang="ru-RU" dirty="0"/>
              <a:t>онлайн-обучением сотрудников организаций.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9486A1-5B15-76DA-6CF2-1F1744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10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26C404B-0F55-0984-85F1-D8A32CC33DB9}"/>
              </a:ext>
            </a:extLst>
          </p:cNvPr>
          <p:cNvSpPr txBox="1">
            <a:spLocks/>
          </p:cNvSpPr>
          <p:nvPr/>
        </p:nvSpPr>
        <p:spPr>
          <a:xfrm>
            <a:off x="336000" y="2997000"/>
            <a:ext cx="11520000" cy="2261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Цель и задачи, поставленные в начале проекта, успешно достигнуты. Разработанная система представляет собой важный шаг в развитии цифровой инфраструктуры обучения, способствуя эффективному управлению знаниями и профессиональному росту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1117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BE14-EA85-7BED-430A-7B23EB62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37CF2-4F80-409D-6053-A4888D4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34" y="1053000"/>
            <a:ext cx="11520000" cy="140120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  <a:r>
              <a:rPr lang="ru-RU" dirty="0"/>
              <a:t> модернизация процесса повышения квалификации сотрудников в организациях и учебных заведениях.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C8E04-55A6-93AB-C593-71440D39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2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312526D-741F-8862-BB8F-E66FC4655340}"/>
              </a:ext>
            </a:extLst>
          </p:cNvPr>
          <p:cNvSpPr txBox="1">
            <a:spLocks/>
          </p:cNvSpPr>
          <p:nvPr/>
        </p:nvSpPr>
        <p:spPr>
          <a:xfrm>
            <a:off x="336000" y="2783607"/>
            <a:ext cx="11856000" cy="3572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algn="just">
              <a:buFontTx/>
              <a:buChar char="-"/>
            </a:pPr>
            <a:r>
              <a:rPr lang="ru-RU" dirty="0"/>
              <a:t>организация доступа к онлайн-обучению;</a:t>
            </a:r>
          </a:p>
          <a:p>
            <a:pPr algn="just">
              <a:buFontTx/>
              <a:buChar char="-"/>
            </a:pPr>
            <a:r>
              <a:rPr lang="ru-RU" dirty="0"/>
              <a:t>создание и администрирование учетных записей;</a:t>
            </a:r>
          </a:p>
          <a:p>
            <a:pPr algn="just">
              <a:buFontTx/>
              <a:buChar char="-"/>
            </a:pPr>
            <a:r>
              <a:rPr lang="ru-RU" dirty="0"/>
              <a:t>предоставление доступа к заданиям;</a:t>
            </a:r>
          </a:p>
          <a:p>
            <a:pPr algn="just">
              <a:buFontTx/>
              <a:buChar char="-"/>
            </a:pPr>
            <a:r>
              <a:rPr lang="ru-RU" dirty="0"/>
              <a:t>организация процесса обучения </a:t>
            </a:r>
          </a:p>
        </p:txBody>
      </p:sp>
    </p:spTree>
    <p:extLst>
      <p:ext uri="{BB962C8B-B14F-4D97-AF65-F5344CB8AC3E}">
        <p14:creationId xmlns:p14="http://schemas.microsoft.com/office/powerpoint/2010/main" val="391369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A4FBB-A29E-B3E7-497D-2000721E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цели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5DFF6-CEC1-A563-8374-07CC3804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928381"/>
            <a:ext cx="11160000" cy="2048887"/>
          </a:xfrm>
          <a:prstGeom prst="roundRect">
            <a:avLst>
              <a:gd name="adj" fmla="val 944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Основные цели: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ru-RU" dirty="0"/>
              <a:t>Повышение квалификации сотрудников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ru-RU" dirty="0"/>
              <a:t>Улучшение доступа к обучению для удаленных пользователей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ru-RU" dirty="0"/>
              <a:t>Организация учебных курсов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E2512-2B9C-E6C6-B4A4-E52A43A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DD5E226-3350-5AFB-FC4C-E715E19A7D8C}"/>
              </a:ext>
            </a:extLst>
          </p:cNvPr>
          <p:cNvSpPr txBox="1">
            <a:spLocks/>
          </p:cNvSpPr>
          <p:nvPr/>
        </p:nvSpPr>
        <p:spPr>
          <a:xfrm>
            <a:off x="336000" y="864980"/>
            <a:ext cx="11160000" cy="919401"/>
          </a:xfrm>
          <a:prstGeom prst="roundRect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/>
              <a:t>Назначение системы: </a:t>
            </a:r>
            <a:r>
              <a:rPr lang="ru-RU" dirty="0"/>
              <a:t>организация процесса онлайн-обучения и управления им 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DF19F0D4-F8D8-4285-0238-7A7F29BAFA7A}"/>
              </a:ext>
            </a:extLst>
          </p:cNvPr>
          <p:cNvSpPr txBox="1">
            <a:spLocks/>
          </p:cNvSpPr>
          <p:nvPr/>
        </p:nvSpPr>
        <p:spPr>
          <a:xfrm>
            <a:off x="340391" y="4121268"/>
            <a:ext cx="11160000" cy="2436078"/>
          </a:xfrm>
          <a:prstGeom prst="roundRect">
            <a:avLst>
              <a:gd name="adj" fmla="val 9444"/>
            </a:avLst>
          </a:prstGeom>
          <a:ln w="19050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Система обеспечивает:</a:t>
            </a:r>
            <a:endParaRPr lang="ru-RU" dirty="0">
              <a:effectLst/>
            </a:endParaRPr>
          </a:p>
          <a:p>
            <a:pPr marL="342900" indent="-342900" algn="l" rtl="0" eaLnBrk="1" latinLnBrk="0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Хранение и создание курсов электронного обучения</a:t>
            </a:r>
            <a:endParaRPr lang="ru-RU" dirty="0">
              <a:effectLst/>
            </a:endParaRPr>
          </a:p>
          <a:p>
            <a:pPr marL="342900" indent="-342900" algn="l" rtl="0" eaLnBrk="1" latinLnBrk="0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Организация процесса обучения</a:t>
            </a:r>
            <a:endParaRPr lang="ru-RU" dirty="0">
              <a:effectLst/>
            </a:endParaRPr>
          </a:p>
          <a:p>
            <a:pPr marL="342900" indent="-342900" algn="l" rtl="0" eaLnBrk="1" latinLnBrk="0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Управление доступом к учебным материалам и контроль их использования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88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A4FBB-A29E-B3E7-497D-2000721E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реализации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E2512-2B9C-E6C6-B4A4-E52A43A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4</a:t>
            </a:fld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091728-014C-2173-621C-62E06FDB3B79}"/>
              </a:ext>
            </a:extLst>
          </p:cNvPr>
          <p:cNvSpPr txBox="1"/>
          <p:nvPr/>
        </p:nvSpPr>
        <p:spPr>
          <a:xfrm>
            <a:off x="336000" y="898521"/>
            <a:ext cx="5755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Тип приложения: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ru-RU" sz="2400" dirty="0"/>
              <a:t>Web-приложение</a:t>
            </a:r>
            <a:r>
              <a:rPr lang="en-US" sz="2400" dirty="0"/>
              <a:t>, </a:t>
            </a:r>
            <a:r>
              <a:rPr lang="ru-RU" sz="2400" dirty="0"/>
              <a:t>Клиент-серверная архитектура, </a:t>
            </a:r>
            <a:r>
              <a:rPr lang="ru-RU" sz="2400" dirty="0" err="1"/>
              <a:t>микросервисы</a:t>
            </a:r>
            <a:endParaRPr lang="ru-RU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3C95A0-2FEF-E811-08EC-B49B63E3E8AD}"/>
              </a:ext>
            </a:extLst>
          </p:cNvPr>
          <p:cNvSpPr txBox="1"/>
          <p:nvPr/>
        </p:nvSpPr>
        <p:spPr>
          <a:xfrm>
            <a:off x="336000" y="2668181"/>
            <a:ext cx="576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Система контроля версий: </a:t>
            </a:r>
            <a:r>
              <a:rPr lang="en-US" sz="2400" dirty="0"/>
              <a:t>G</a:t>
            </a:r>
            <a:r>
              <a:rPr lang="ru-RU" sz="2400" dirty="0" err="1"/>
              <a:t>it</a:t>
            </a:r>
            <a:endParaRPr lang="ru-RU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3F9D6B-248C-8A74-F4AE-B2DFC63D63F4}"/>
              </a:ext>
            </a:extLst>
          </p:cNvPr>
          <p:cNvSpPr txBox="1"/>
          <p:nvPr/>
        </p:nvSpPr>
        <p:spPr>
          <a:xfrm>
            <a:off x="336000" y="3699176"/>
            <a:ext cx="576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Клиентская часть: </a:t>
            </a:r>
            <a:r>
              <a:rPr lang="ru-RU" sz="2400" dirty="0"/>
              <a:t>Nuxt.js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6FFD3-A939-F310-F828-168924F57734}"/>
              </a:ext>
            </a:extLst>
          </p:cNvPr>
          <p:cNvSpPr txBox="1"/>
          <p:nvPr/>
        </p:nvSpPr>
        <p:spPr>
          <a:xfrm>
            <a:off x="336000" y="4730171"/>
            <a:ext cx="5755247" cy="83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Разработка бизнес-логики: </a:t>
            </a:r>
            <a:r>
              <a:rPr lang="ru-RU" sz="2400" dirty="0"/>
              <a:t>Node.js, Express, </a:t>
            </a:r>
            <a:r>
              <a:rPr lang="ru-RU" sz="2400" dirty="0" err="1"/>
              <a:t>Prisma</a:t>
            </a:r>
            <a:endParaRPr lang="ru-RU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D372A-871A-6EBD-FB39-889F1342AA29}"/>
              </a:ext>
            </a:extLst>
          </p:cNvPr>
          <p:cNvSpPr txBox="1"/>
          <p:nvPr/>
        </p:nvSpPr>
        <p:spPr>
          <a:xfrm>
            <a:off x="6092952" y="898521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Хранение данных</a:t>
            </a:r>
            <a:r>
              <a:rPr lang="en-US" sz="2400" b="1" dirty="0"/>
              <a:t>: </a:t>
            </a:r>
            <a:r>
              <a:rPr lang="ru-RU" sz="2400" dirty="0" err="1"/>
              <a:t>PostgreSQL</a:t>
            </a:r>
            <a:endParaRPr lang="ru-RU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BCFBA0-8AEA-CC0D-9669-CCFE3B23566D}"/>
              </a:ext>
            </a:extLst>
          </p:cNvPr>
          <p:cNvSpPr txBox="1"/>
          <p:nvPr/>
        </p:nvSpPr>
        <p:spPr>
          <a:xfrm>
            <a:off x="6092952" y="2668181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Разработка стилей</a:t>
            </a:r>
            <a:r>
              <a:rPr lang="en-US" sz="2400" b="1" dirty="0"/>
              <a:t>: </a:t>
            </a:r>
            <a:r>
              <a:rPr lang="ru-RU" sz="2400" dirty="0" err="1"/>
              <a:t>Tailwind</a:t>
            </a:r>
            <a:r>
              <a:rPr lang="en-US" sz="2400" dirty="0"/>
              <a:t> </a:t>
            </a:r>
            <a:r>
              <a:rPr lang="ru-RU" sz="2400" dirty="0"/>
              <a:t>CSS</a:t>
            </a:r>
            <a:r>
              <a:rPr lang="en-US" sz="2400" dirty="0"/>
              <a:t>, SASS</a:t>
            </a:r>
            <a:endParaRPr lang="ru-RU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4F0544-2463-EE07-77F7-5AF8BC8E400A}"/>
              </a:ext>
            </a:extLst>
          </p:cNvPr>
          <p:cNvSpPr txBox="1"/>
          <p:nvPr/>
        </p:nvSpPr>
        <p:spPr>
          <a:xfrm>
            <a:off x="6092952" y="3703713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Интерфейс</a:t>
            </a:r>
            <a:r>
              <a:rPr lang="en-US" sz="2400" b="1" dirty="0"/>
              <a:t>: </a:t>
            </a:r>
            <a:r>
              <a:rPr lang="ru-RU" sz="2400" dirty="0" err="1"/>
              <a:t>PrimeVue</a:t>
            </a:r>
            <a:endParaRPr lang="ru-RU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4F172-CEA9-D031-058B-798484E02B2F}"/>
              </a:ext>
            </a:extLst>
          </p:cNvPr>
          <p:cNvSpPr txBox="1"/>
          <p:nvPr/>
        </p:nvSpPr>
        <p:spPr>
          <a:xfrm>
            <a:off x="6100755" y="4727089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Менеджер серверов</a:t>
            </a:r>
            <a:r>
              <a:rPr lang="en-US" sz="2400" b="1" dirty="0"/>
              <a:t>: </a:t>
            </a:r>
            <a:r>
              <a:rPr lang="en-US" sz="2400" dirty="0"/>
              <a:t>PM2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845F6-444C-8AB9-641B-E077EEEA9CC8}"/>
              </a:ext>
            </a:extLst>
          </p:cNvPr>
          <p:cNvSpPr txBox="1"/>
          <p:nvPr/>
        </p:nvSpPr>
        <p:spPr>
          <a:xfrm>
            <a:off x="335472" y="5761166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Object storage: </a:t>
            </a:r>
            <a:r>
              <a:rPr lang="en-US" sz="2400" dirty="0"/>
              <a:t>S3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356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B47EA8-8558-6106-9B21-81953A0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50A2ED-17F8-A59B-6B09-CF32914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AAB79-5617-1419-36DC-B7917131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 t="6609" r="1932" b="3877"/>
          <a:stretch/>
        </p:blipFill>
        <p:spPr bwMode="auto">
          <a:xfrm>
            <a:off x="3834855" y="1111866"/>
            <a:ext cx="8165145" cy="46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2">
            <a:extLst>
              <a:ext uri="{FF2B5EF4-FFF2-40B4-BE49-F238E27FC236}">
                <a16:creationId xmlns:a16="http://schemas.microsoft.com/office/drawing/2014/main" id="{28DDCD44-EF4B-804E-69BC-056EBE908CE1}"/>
              </a:ext>
            </a:extLst>
          </p:cNvPr>
          <p:cNvSpPr txBox="1">
            <a:spLocks/>
          </p:cNvSpPr>
          <p:nvPr/>
        </p:nvSpPr>
        <p:spPr>
          <a:xfrm>
            <a:off x="336000" y="1013698"/>
            <a:ext cx="3168000" cy="4830604"/>
          </a:xfrm>
          <a:prstGeom prst="roundRect">
            <a:avLst>
              <a:gd name="adj" fmla="val 10605"/>
            </a:avLst>
          </a:prstGeom>
          <a:ln w="19050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Возможности системы зависят от разрешений, который назначены ролям. Изначально в системе зарегистрировано три роли, но имеется возможность создать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0157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C2E3D6-4B86-071E-0135-4D1A32EC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 и база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B122DC-7E75-FBC8-A7F3-EA07D60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6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37B4BF-82D0-A1F2-20B0-58E04CE763B0}"/>
              </a:ext>
            </a:extLst>
          </p:cNvPr>
          <p:cNvGrpSpPr/>
          <p:nvPr/>
        </p:nvGrpSpPr>
        <p:grpSpPr>
          <a:xfrm>
            <a:off x="101879" y="3257390"/>
            <a:ext cx="6279653" cy="3167722"/>
            <a:chOff x="206699" y="1079801"/>
            <a:chExt cx="11131988" cy="56154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9BDDF0C-2C43-C1C7-F5C1-FE1E231AC785}"/>
                </a:ext>
              </a:extLst>
            </p:cNvPr>
            <p:cNvGrpSpPr/>
            <p:nvPr/>
          </p:nvGrpSpPr>
          <p:grpSpPr>
            <a:xfrm>
              <a:off x="5804650" y="1989921"/>
              <a:ext cx="3112284" cy="1829645"/>
              <a:chOff x="6909161" y="1269626"/>
              <a:chExt cx="3112284" cy="1829645"/>
            </a:xfrm>
          </p:grpSpPr>
          <p:sp>
            <p:nvSpPr>
              <p:cNvPr id="71" name="Прямоугольник: скругленные углы 70">
                <a:extLst>
                  <a:ext uri="{FF2B5EF4-FFF2-40B4-BE49-F238E27FC236}">
                    <a16:creationId xmlns:a16="http://schemas.microsoft.com/office/drawing/2014/main" id="{5D5220AF-025C-656F-0376-E9C6C73CA014}"/>
                  </a:ext>
                </a:extLst>
              </p:cNvPr>
              <p:cNvSpPr/>
              <p:nvPr/>
            </p:nvSpPr>
            <p:spPr>
              <a:xfrm>
                <a:off x="7102095" y="1433016"/>
                <a:ext cx="2919350" cy="1666255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ru-RU" sz="1400" dirty="0"/>
              </a:p>
            </p:txBody>
          </p:sp>
          <p:sp>
            <p:nvSpPr>
              <p:cNvPr id="70" name="Прямоугольник: скругленные углы 69">
                <a:extLst>
                  <a:ext uri="{FF2B5EF4-FFF2-40B4-BE49-F238E27FC236}">
                    <a16:creationId xmlns:a16="http://schemas.microsoft.com/office/drawing/2014/main" id="{F3099008-269F-6866-8731-7A046B797CDE}"/>
                  </a:ext>
                </a:extLst>
              </p:cNvPr>
              <p:cNvSpPr/>
              <p:nvPr/>
            </p:nvSpPr>
            <p:spPr>
              <a:xfrm>
                <a:off x="7005628" y="1351321"/>
                <a:ext cx="2919350" cy="1666255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ru-RU" sz="1400" dirty="0"/>
              </a:p>
            </p:txBody>
          </p:sp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142F5F41-F218-D640-63E9-73EE5C479FC3}"/>
                  </a:ext>
                </a:extLst>
              </p:cNvPr>
              <p:cNvSpPr/>
              <p:nvPr/>
            </p:nvSpPr>
            <p:spPr>
              <a:xfrm>
                <a:off x="6909161" y="1269626"/>
                <a:ext cx="2919350" cy="1666255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ru-RU" sz="1400" dirty="0"/>
              </a:p>
            </p:txBody>
          </p:sp>
          <p:pic>
            <p:nvPicPr>
              <p:cNvPr id="6" name="Рисунок 5" descr="Изображение выглядит как снимок экрана, линия, Красочность, График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C7B1144F-8CD8-45ED-9165-E1FBBA974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0934" y="1346064"/>
                <a:ext cx="871694" cy="8716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193D22-F7F4-727C-5E6C-22F85CC47736}"/>
                  </a:ext>
                </a:extLst>
              </p:cNvPr>
              <p:cNvSpPr txBox="1"/>
              <p:nvPr/>
            </p:nvSpPr>
            <p:spPr>
              <a:xfrm>
                <a:off x="7112650" y="2277790"/>
                <a:ext cx="2718555" cy="5455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1400" dirty="0">
                    <a:cs typeface="Arial"/>
                  </a:rPr>
                  <a:t>Главный сервер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EB7921-C582-69C7-451A-99396BD60607}"/>
                </a:ext>
              </a:extLst>
            </p:cNvPr>
            <p:cNvGrpSpPr/>
            <p:nvPr/>
          </p:nvGrpSpPr>
          <p:grpSpPr>
            <a:xfrm>
              <a:off x="10082845" y="3022908"/>
              <a:ext cx="1248146" cy="1718209"/>
              <a:chOff x="10606591" y="1269626"/>
              <a:chExt cx="1248146" cy="1718209"/>
            </a:xfrm>
          </p:grpSpPr>
          <p:sp>
            <p:nvSpPr>
              <p:cNvPr id="12" name="Прямоугольник: скругленные углы 25">
                <a:extLst>
                  <a:ext uri="{FF2B5EF4-FFF2-40B4-BE49-F238E27FC236}">
                    <a16:creationId xmlns:a16="http://schemas.microsoft.com/office/drawing/2014/main" id="{1CC7F9A4-38F2-6153-8316-E5354FAF2C16}"/>
                  </a:ext>
                </a:extLst>
              </p:cNvPr>
              <p:cNvSpPr/>
              <p:nvPr/>
            </p:nvSpPr>
            <p:spPr>
              <a:xfrm>
                <a:off x="10606591" y="1269626"/>
                <a:ext cx="1248146" cy="1718209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pic>
            <p:nvPicPr>
              <p:cNvPr id="16" name="Рисунок 15" descr="Изображение выглядит как снимок экрана, Красочность, линия, дизайн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EBFE9153-5378-468F-68CB-6305F891A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6323" y="1454923"/>
                <a:ext cx="851349" cy="79197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0D99A7-226F-0034-68D9-FB8D45CE809F}"/>
                  </a:ext>
                </a:extLst>
              </p:cNvPr>
              <p:cNvSpPr txBox="1"/>
              <p:nvPr/>
            </p:nvSpPr>
            <p:spPr>
              <a:xfrm>
                <a:off x="10926980" y="2355719"/>
                <a:ext cx="753607" cy="5455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1400" dirty="0">
                    <a:cs typeface="Arial"/>
                  </a:rPr>
                  <a:t>БД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4C19E6-1DEE-A94A-3E2C-229711549E85}"/>
                </a:ext>
              </a:extLst>
            </p:cNvPr>
            <p:cNvGrpSpPr/>
            <p:nvPr/>
          </p:nvGrpSpPr>
          <p:grpSpPr>
            <a:xfrm>
              <a:off x="10052995" y="4966015"/>
              <a:ext cx="1248146" cy="1718209"/>
              <a:chOff x="10623909" y="3235239"/>
              <a:chExt cx="1248146" cy="1718209"/>
            </a:xfrm>
          </p:grpSpPr>
          <p:sp>
            <p:nvSpPr>
              <p:cNvPr id="15" name="Прямоугольник: скругленные углы 25">
                <a:extLst>
                  <a:ext uri="{FF2B5EF4-FFF2-40B4-BE49-F238E27FC236}">
                    <a16:creationId xmlns:a16="http://schemas.microsoft.com/office/drawing/2014/main" id="{4F52C9DD-F680-6696-4ADC-FCF42716090A}"/>
                  </a:ext>
                </a:extLst>
              </p:cNvPr>
              <p:cNvSpPr/>
              <p:nvPr/>
            </p:nvSpPr>
            <p:spPr>
              <a:xfrm>
                <a:off x="10623909" y="3235239"/>
                <a:ext cx="1248146" cy="1718209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pic>
            <p:nvPicPr>
              <p:cNvPr id="17" name="Рисунок 15" descr="Изображение выглядит как снимок экрана, Красочность, линия, дизайн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5DCEEFDB-9C27-7A72-0857-068D26350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3641" y="3420536"/>
                <a:ext cx="851349" cy="79197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72E96B-0979-C3C0-2132-B6BE771BCB3E}"/>
                  </a:ext>
                </a:extLst>
              </p:cNvPr>
              <p:cNvSpPr txBox="1"/>
              <p:nvPr/>
            </p:nvSpPr>
            <p:spPr>
              <a:xfrm>
                <a:off x="10944298" y="4321332"/>
                <a:ext cx="753607" cy="5455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1400" dirty="0">
                    <a:cs typeface="Arial"/>
                  </a:rPr>
                  <a:t>БД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003B40-5F8D-E5D3-E8B2-7C776EB9DA74}"/>
                </a:ext>
              </a:extLst>
            </p:cNvPr>
            <p:cNvGrpSpPr/>
            <p:nvPr/>
          </p:nvGrpSpPr>
          <p:grpSpPr>
            <a:xfrm>
              <a:off x="3518474" y="4870434"/>
              <a:ext cx="1248146" cy="1718209"/>
              <a:chOff x="4848295" y="2403966"/>
              <a:chExt cx="1248146" cy="171820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B3A5D43-84EB-3D15-1DFA-172A1109A3CC}"/>
                  </a:ext>
                </a:extLst>
              </p:cNvPr>
              <p:cNvGrpSpPr/>
              <p:nvPr/>
            </p:nvGrpSpPr>
            <p:grpSpPr>
              <a:xfrm>
                <a:off x="4848295" y="2403966"/>
                <a:ext cx="1248146" cy="1718209"/>
                <a:chOff x="10606591" y="1269626"/>
                <a:chExt cx="1248146" cy="1718209"/>
              </a:xfrm>
            </p:grpSpPr>
            <p:sp>
              <p:nvSpPr>
                <p:cNvPr id="46" name="Прямоугольник: скругленные углы 25">
                  <a:extLst>
                    <a:ext uri="{FF2B5EF4-FFF2-40B4-BE49-F238E27FC236}">
                      <a16:creationId xmlns:a16="http://schemas.microsoft.com/office/drawing/2014/main" id="{BF02A1A3-8857-92E9-B13C-EE5F34CAA61D}"/>
                    </a:ext>
                  </a:extLst>
                </p:cNvPr>
                <p:cNvSpPr/>
                <p:nvPr/>
              </p:nvSpPr>
              <p:spPr>
                <a:xfrm>
                  <a:off x="10606591" y="1269626"/>
                  <a:ext cx="1248146" cy="1718209"/>
                </a:xfrm>
                <a:prstGeom prst="round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00CCC0-CDA7-7C79-DC92-C71493C5D0C0}"/>
                    </a:ext>
                  </a:extLst>
                </p:cNvPr>
                <p:cNvSpPr txBox="1"/>
                <p:nvPr/>
              </p:nvSpPr>
              <p:spPr>
                <a:xfrm>
                  <a:off x="10926978" y="2355719"/>
                  <a:ext cx="767817" cy="5455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ru-RU" sz="1400" dirty="0">
                      <a:cs typeface="Arial"/>
                    </a:rPr>
                    <a:t>БН</a:t>
                  </a:r>
                </a:p>
              </p:txBody>
            </p:sp>
          </p:grpSp>
          <p:pic>
            <p:nvPicPr>
              <p:cNvPr id="3" name="Picture 2" descr="A blue and purple line art of a gear with papers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116DB007-7370-3769-DBBE-ABE6D0006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7379" y="2599953"/>
                <a:ext cx="737756" cy="763734"/>
              </a:xfrm>
              <a:prstGeom prst="rect">
                <a:avLst/>
              </a:prstGeom>
            </p:spPr>
          </p:pic>
        </p:grp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D804EBD3-5275-602E-E91F-2871248D9C1C}"/>
                </a:ext>
              </a:extLst>
            </p:cNvPr>
            <p:cNvGrpSpPr/>
            <p:nvPr/>
          </p:nvGrpSpPr>
          <p:grpSpPr>
            <a:xfrm>
              <a:off x="10090541" y="1079801"/>
              <a:ext cx="1248146" cy="1718209"/>
              <a:chOff x="9063388" y="1239143"/>
              <a:chExt cx="1248146" cy="1718209"/>
            </a:xfrm>
          </p:grpSpPr>
          <p:grpSp>
            <p:nvGrpSpPr>
              <p:cNvPr id="80" name="Group 39">
                <a:extLst>
                  <a:ext uri="{FF2B5EF4-FFF2-40B4-BE49-F238E27FC236}">
                    <a16:creationId xmlns:a16="http://schemas.microsoft.com/office/drawing/2014/main" id="{BA53234C-43F5-820E-A27D-F37715B31860}"/>
                  </a:ext>
                </a:extLst>
              </p:cNvPr>
              <p:cNvGrpSpPr/>
              <p:nvPr/>
            </p:nvGrpSpPr>
            <p:grpSpPr>
              <a:xfrm>
                <a:off x="9063388" y="1239143"/>
                <a:ext cx="1248146" cy="1718209"/>
                <a:chOff x="10606591" y="1269626"/>
                <a:chExt cx="1248146" cy="1718209"/>
              </a:xfrm>
            </p:grpSpPr>
            <p:sp>
              <p:nvSpPr>
                <p:cNvPr id="81" name="Прямоугольник: скругленные углы 25">
                  <a:extLst>
                    <a:ext uri="{FF2B5EF4-FFF2-40B4-BE49-F238E27FC236}">
                      <a16:creationId xmlns:a16="http://schemas.microsoft.com/office/drawing/2014/main" id="{2B492741-AA9E-3384-ABB1-5B56BECFFA1E}"/>
                    </a:ext>
                  </a:extLst>
                </p:cNvPr>
                <p:cNvSpPr/>
                <p:nvPr/>
              </p:nvSpPr>
              <p:spPr>
                <a:xfrm>
                  <a:off x="10606591" y="1269626"/>
                  <a:ext cx="1248146" cy="1718209"/>
                </a:xfrm>
                <a:prstGeom prst="round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83353A7-B52D-7EB4-125F-62B5AFCF6287}"/>
                    </a:ext>
                  </a:extLst>
                </p:cNvPr>
                <p:cNvSpPr txBox="1"/>
                <p:nvPr/>
              </p:nvSpPr>
              <p:spPr>
                <a:xfrm>
                  <a:off x="10926980" y="2355719"/>
                  <a:ext cx="716667" cy="5455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cs typeface="Arial"/>
                    </a:rPr>
                    <a:t>S3</a:t>
                  </a:r>
                  <a:endParaRPr lang="ru-RU" sz="1400" dirty="0">
                    <a:cs typeface="Arial"/>
                  </a:endParaRPr>
                </a:p>
              </p:txBody>
            </p:sp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277399E3-9C8A-0716-53DA-ACC44228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1409" y="1353085"/>
                <a:ext cx="759383" cy="759383"/>
              </a:xfrm>
              <a:prstGeom prst="rect">
                <a:avLst/>
              </a:prstGeom>
            </p:spPr>
          </p:pic>
        </p:grp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9BA7676-605D-5DBA-D7FB-CB1F64DB5C1D}"/>
                </a:ext>
              </a:extLst>
            </p:cNvPr>
            <p:cNvGrpSpPr/>
            <p:nvPr/>
          </p:nvGrpSpPr>
          <p:grpSpPr>
            <a:xfrm>
              <a:off x="3509398" y="1999351"/>
              <a:ext cx="1248146" cy="1718209"/>
              <a:chOff x="4848295" y="2403966"/>
              <a:chExt cx="1248146" cy="1718209"/>
            </a:xfrm>
          </p:grpSpPr>
          <p:grpSp>
            <p:nvGrpSpPr>
              <p:cNvPr id="73" name="Group 44">
                <a:extLst>
                  <a:ext uri="{FF2B5EF4-FFF2-40B4-BE49-F238E27FC236}">
                    <a16:creationId xmlns:a16="http://schemas.microsoft.com/office/drawing/2014/main" id="{2BE40CA6-34D8-8B3F-F19A-0D5129D22180}"/>
                  </a:ext>
                </a:extLst>
              </p:cNvPr>
              <p:cNvGrpSpPr/>
              <p:nvPr/>
            </p:nvGrpSpPr>
            <p:grpSpPr>
              <a:xfrm>
                <a:off x="4848295" y="2403966"/>
                <a:ext cx="1248146" cy="1718209"/>
                <a:chOff x="10606591" y="1269626"/>
                <a:chExt cx="1248146" cy="1718209"/>
              </a:xfrm>
            </p:grpSpPr>
            <p:sp>
              <p:nvSpPr>
                <p:cNvPr id="75" name="Прямоугольник: скругленные углы 25">
                  <a:extLst>
                    <a:ext uri="{FF2B5EF4-FFF2-40B4-BE49-F238E27FC236}">
                      <a16:creationId xmlns:a16="http://schemas.microsoft.com/office/drawing/2014/main" id="{8CC7E25F-31F7-33FE-91F4-4FCA4F8927E5}"/>
                    </a:ext>
                  </a:extLst>
                </p:cNvPr>
                <p:cNvSpPr/>
                <p:nvPr/>
              </p:nvSpPr>
              <p:spPr>
                <a:xfrm>
                  <a:off x="10606591" y="1269626"/>
                  <a:ext cx="1248146" cy="1718209"/>
                </a:xfrm>
                <a:prstGeom prst="round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85531D-CD34-6B85-0DF5-164786E9B31A}"/>
                    </a:ext>
                  </a:extLst>
                </p:cNvPr>
                <p:cNvSpPr txBox="1"/>
                <p:nvPr/>
              </p:nvSpPr>
              <p:spPr>
                <a:xfrm>
                  <a:off x="10926978" y="2355719"/>
                  <a:ext cx="767817" cy="5455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ru-RU" sz="1400" dirty="0">
                      <a:cs typeface="Arial"/>
                    </a:rPr>
                    <a:t>БН</a:t>
                  </a:r>
                </a:p>
              </p:txBody>
            </p:sp>
          </p:grpSp>
          <p:pic>
            <p:nvPicPr>
              <p:cNvPr id="74" name="Picture 2" descr="A blue and purple line art of a gear with papers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245BBEFB-97AE-38D6-2702-FCFE6A0BE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7379" y="2599953"/>
                <a:ext cx="737756" cy="763734"/>
              </a:xfrm>
              <a:prstGeom prst="rect">
                <a:avLst/>
              </a:prstGeom>
            </p:spPr>
          </p:pic>
        </p:grpSp>
        <p:sp>
          <p:nvSpPr>
            <p:cNvPr id="77" name="Прямоугольник: скругленные углы 25">
              <a:extLst>
                <a:ext uri="{FF2B5EF4-FFF2-40B4-BE49-F238E27FC236}">
                  <a16:creationId xmlns:a16="http://schemas.microsoft.com/office/drawing/2014/main" id="{675E9EE1-A329-B21C-1961-18F1AFB084A2}"/>
                </a:ext>
              </a:extLst>
            </p:cNvPr>
            <p:cNvSpPr/>
            <p:nvPr/>
          </p:nvSpPr>
          <p:spPr>
            <a:xfrm>
              <a:off x="206699" y="3022909"/>
              <a:ext cx="2364993" cy="171820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E858D777-1E3C-E3B7-F25A-EE069D3B3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20" y="3022909"/>
              <a:ext cx="916145" cy="91614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10CA1B-718C-01DF-E7D0-CEB64CDA9D40}"/>
                </a:ext>
              </a:extLst>
            </p:cNvPr>
            <p:cNvSpPr txBox="1"/>
            <p:nvPr/>
          </p:nvSpPr>
          <p:spPr>
            <a:xfrm>
              <a:off x="320447" y="3823725"/>
              <a:ext cx="2137493" cy="9275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cs typeface="Arial"/>
                </a:rPr>
                <a:t>Web</a:t>
              </a:r>
              <a:endParaRPr lang="ru-RU" sz="1400" dirty="0">
                <a:cs typeface="Arial"/>
              </a:endParaRPr>
            </a:p>
            <a:p>
              <a:pPr algn="ctr"/>
              <a:r>
                <a:rPr lang="ru-RU" sz="1400" dirty="0">
                  <a:cs typeface="Arial"/>
                </a:rPr>
                <a:t>приложение</a:t>
              </a:r>
            </a:p>
          </p:txBody>
        </p:sp>
        <p:grpSp>
          <p:nvGrpSpPr>
            <p:cNvPr id="85" name="Group 30">
              <a:extLst>
                <a:ext uri="{FF2B5EF4-FFF2-40B4-BE49-F238E27FC236}">
                  <a16:creationId xmlns:a16="http://schemas.microsoft.com/office/drawing/2014/main" id="{62B2BF95-211F-E697-2DB5-C7F7A90F45B5}"/>
                </a:ext>
              </a:extLst>
            </p:cNvPr>
            <p:cNvGrpSpPr/>
            <p:nvPr/>
          </p:nvGrpSpPr>
          <p:grpSpPr>
            <a:xfrm>
              <a:off x="5810317" y="4865600"/>
              <a:ext cx="3112284" cy="1829645"/>
              <a:chOff x="6909161" y="1269626"/>
              <a:chExt cx="3112284" cy="1829645"/>
            </a:xfrm>
          </p:grpSpPr>
          <p:sp>
            <p:nvSpPr>
              <p:cNvPr id="86" name="Прямоугольник: скругленные углы 85">
                <a:extLst>
                  <a:ext uri="{FF2B5EF4-FFF2-40B4-BE49-F238E27FC236}">
                    <a16:creationId xmlns:a16="http://schemas.microsoft.com/office/drawing/2014/main" id="{8C7D626B-30F5-A1B6-600C-30D5CF91C9A3}"/>
                  </a:ext>
                </a:extLst>
              </p:cNvPr>
              <p:cNvSpPr/>
              <p:nvPr/>
            </p:nvSpPr>
            <p:spPr>
              <a:xfrm>
                <a:off x="7102095" y="1433016"/>
                <a:ext cx="2919350" cy="1666255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ru-RU" sz="1400" dirty="0"/>
              </a:p>
            </p:txBody>
          </p:sp>
          <p:sp>
            <p:nvSpPr>
              <p:cNvPr id="87" name="Прямоугольник: скругленные углы 86">
                <a:extLst>
                  <a:ext uri="{FF2B5EF4-FFF2-40B4-BE49-F238E27FC236}">
                    <a16:creationId xmlns:a16="http://schemas.microsoft.com/office/drawing/2014/main" id="{DCCB72BF-D650-743C-D46F-6746DDF0EFBC}"/>
                  </a:ext>
                </a:extLst>
              </p:cNvPr>
              <p:cNvSpPr/>
              <p:nvPr/>
            </p:nvSpPr>
            <p:spPr>
              <a:xfrm>
                <a:off x="7005628" y="1351321"/>
                <a:ext cx="2919350" cy="1666255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ru-RU" sz="1400" dirty="0"/>
              </a:p>
            </p:txBody>
          </p:sp>
          <p:sp>
            <p:nvSpPr>
              <p:cNvPr id="88" name="Прямоугольник: скругленные углы 87">
                <a:extLst>
                  <a:ext uri="{FF2B5EF4-FFF2-40B4-BE49-F238E27FC236}">
                    <a16:creationId xmlns:a16="http://schemas.microsoft.com/office/drawing/2014/main" id="{BBD3ADA4-15B5-1113-A63D-2CB2686DE092}"/>
                  </a:ext>
                </a:extLst>
              </p:cNvPr>
              <p:cNvSpPr/>
              <p:nvPr/>
            </p:nvSpPr>
            <p:spPr>
              <a:xfrm>
                <a:off x="6909161" y="1269626"/>
                <a:ext cx="2919350" cy="1666255"/>
              </a:xfrm>
              <a:prstGeom prst="round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ru-RU" sz="1400" dirty="0"/>
              </a:p>
            </p:txBody>
          </p:sp>
          <p:pic>
            <p:nvPicPr>
              <p:cNvPr id="89" name="Рисунок 88" descr="Изображение выглядит как снимок экрана, линия, Красочность, График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ED69099A-205A-4271-2D29-BB3CB59C2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0934" y="1346064"/>
                <a:ext cx="871694" cy="87169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4CC1C6-4DAC-86EA-CF7C-3B88E093ECAF}"/>
                  </a:ext>
                </a:extLst>
              </p:cNvPr>
              <p:cNvSpPr txBox="1"/>
              <p:nvPr/>
            </p:nvSpPr>
            <p:spPr>
              <a:xfrm>
                <a:off x="7217334" y="2086803"/>
                <a:ext cx="2297422" cy="9275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 sz="1400" dirty="0">
                    <a:cs typeface="Arial"/>
                  </a:rPr>
                  <a:t>Сервер </a:t>
                </a:r>
              </a:p>
              <a:p>
                <a:pPr algn="ctr"/>
                <a:r>
                  <a:rPr lang="ru-RU" sz="1400" dirty="0">
                    <a:cs typeface="Arial"/>
                  </a:rPr>
                  <a:t>уведомлений</a:t>
                </a:r>
              </a:p>
            </p:txBody>
          </p:sp>
        </p:grp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60EE18B4-5D84-0B64-FF6F-66C28ADF0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2000" y="3085445"/>
              <a:ext cx="720000" cy="343555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1163C4CC-2A97-721A-87EE-4303F6744135}"/>
                </a:ext>
              </a:extLst>
            </p:cNvPr>
            <p:cNvCxnSpPr>
              <a:cxnSpLocks/>
            </p:cNvCxnSpPr>
            <p:nvPr/>
          </p:nvCxnSpPr>
          <p:spPr>
            <a:xfrm>
              <a:off x="2708037" y="4542320"/>
              <a:ext cx="692426" cy="439326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6D15B241-2348-6AC6-4C7B-080E3F2079B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000" y="5725574"/>
              <a:ext cx="854172" cy="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9232241B-24CB-9B1F-399F-D82862AE6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9254" y="5923471"/>
              <a:ext cx="854172" cy="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5C52ADEB-13CF-6BB2-37CA-EECE136A4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3401" y="3672444"/>
              <a:ext cx="905878" cy="189554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8EF91738-FA8B-B872-BFE3-9C465A8D9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8000" y="2066359"/>
              <a:ext cx="906531" cy="282641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>
              <a:extLst>
                <a:ext uri="{FF2B5EF4-FFF2-40B4-BE49-F238E27FC236}">
                  <a16:creationId xmlns:a16="http://schemas.microsoft.com/office/drawing/2014/main" id="{6183D35B-55E1-6648-0A07-7DD548858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2944" y="1871021"/>
              <a:ext cx="901587" cy="28229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>
              <a:extLst>
                <a:ext uri="{FF2B5EF4-FFF2-40B4-BE49-F238E27FC236}">
                  <a16:creationId xmlns:a16="http://schemas.microsoft.com/office/drawing/2014/main" id="{F353C664-F268-84D5-D21F-23A9BB9A94A5}"/>
                </a:ext>
              </a:extLst>
            </p:cNvPr>
            <p:cNvCxnSpPr>
              <a:cxnSpLocks/>
            </p:cNvCxnSpPr>
            <p:nvPr/>
          </p:nvCxnSpPr>
          <p:spPr>
            <a:xfrm>
              <a:off x="9076814" y="3513063"/>
              <a:ext cx="877717" cy="204497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B4BFC63D-2E2A-4BC5-55E0-C3C00FC2B3DF}"/>
                </a:ext>
              </a:extLst>
            </p:cNvPr>
            <p:cNvCxnSpPr>
              <a:cxnSpLocks/>
            </p:cNvCxnSpPr>
            <p:nvPr/>
          </p:nvCxnSpPr>
          <p:spPr>
            <a:xfrm>
              <a:off x="4862757" y="5728737"/>
              <a:ext cx="854172" cy="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EE973B3E-8BB2-0F61-A418-8EC6301C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4011" y="5926634"/>
              <a:ext cx="854172" cy="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FE516348-C14C-5A27-EE13-CACA8C42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862757" y="2709000"/>
              <a:ext cx="854172" cy="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>
              <a:extLst>
                <a:ext uri="{FF2B5EF4-FFF2-40B4-BE49-F238E27FC236}">
                  <a16:creationId xmlns:a16="http://schemas.microsoft.com/office/drawing/2014/main" id="{38882706-865D-0D30-076C-6FC76ACA4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4011" y="2906897"/>
              <a:ext cx="854172" cy="0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966392AA-EA84-9CD7-4DDA-590250AE5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757" y="3778718"/>
              <a:ext cx="971261" cy="876004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0E0F82C5-2A60-3C21-E249-877ED4A49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4000" y="3914172"/>
              <a:ext cx="957117" cy="869733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>
              <a:extLst>
                <a:ext uri="{FF2B5EF4-FFF2-40B4-BE49-F238E27FC236}">
                  <a16:creationId xmlns:a16="http://schemas.microsoft.com/office/drawing/2014/main" id="{FD04254B-A44B-D892-682C-FA1C15648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981" y="3281686"/>
              <a:ext cx="660576" cy="298687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 стрелкой 140">
              <a:extLst>
                <a:ext uri="{FF2B5EF4-FFF2-40B4-BE49-F238E27FC236}">
                  <a16:creationId xmlns:a16="http://schemas.microsoft.com/office/drawing/2014/main" id="{EACF3863-D1CC-227F-BAAE-31108F55D7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0646" y="4693693"/>
              <a:ext cx="718880" cy="463307"/>
            </a:xfrm>
            <a:prstGeom prst="straightConnector1">
              <a:avLst/>
            </a:prstGeom>
            <a:ln>
              <a:solidFill>
                <a:srgbClr val="6F3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FAD92-D25B-C91E-60A1-575ED710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94" y="837710"/>
            <a:ext cx="7084992" cy="478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4746D-8885-747F-1AEA-ED838E56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E0CA8-9279-7155-F1D4-A10E133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7</a:t>
            </a:fld>
            <a:endParaRPr lang="ru-RU"/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E23798B4-E330-CB44-CCF1-BBDD5CA20320}"/>
              </a:ext>
            </a:extLst>
          </p:cNvPr>
          <p:cNvGrpSpPr/>
          <p:nvPr/>
        </p:nvGrpSpPr>
        <p:grpSpPr>
          <a:xfrm>
            <a:off x="580814" y="779591"/>
            <a:ext cx="11030373" cy="5783659"/>
            <a:chOff x="205933" y="401369"/>
            <a:chExt cx="11433490" cy="599502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22962642-12FA-FAF2-6A26-B1B0CADE8C04}"/>
                </a:ext>
              </a:extLst>
            </p:cNvPr>
            <p:cNvSpPr/>
            <p:nvPr/>
          </p:nvSpPr>
          <p:spPr>
            <a:xfrm>
              <a:off x="205933" y="3429000"/>
              <a:ext cx="1689403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Система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14264E15-9856-95DE-763F-702A93B1D7D6}"/>
                </a:ext>
              </a:extLst>
            </p:cNvPr>
            <p:cNvSpPr/>
            <p:nvPr/>
          </p:nvSpPr>
          <p:spPr>
            <a:xfrm>
              <a:off x="2221488" y="3429000"/>
              <a:ext cx="1884871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Авторизация</a:t>
              </a:r>
              <a:br>
                <a:rPr lang="ru-RU" dirty="0">
                  <a:solidFill>
                    <a:schemeClr val="tx1"/>
                  </a:solidFill>
                </a:rPr>
              </a:br>
              <a:r>
                <a:rPr lang="ru-RU" dirty="0">
                  <a:solidFill>
                    <a:schemeClr val="tx1"/>
                  </a:solidFill>
                </a:rPr>
                <a:t>Регистрация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A3E6D30C-728A-E952-8358-24D73D0167EA}"/>
                </a:ext>
              </a:extLst>
            </p:cNvPr>
            <p:cNvSpPr/>
            <p:nvPr/>
          </p:nvSpPr>
          <p:spPr>
            <a:xfrm>
              <a:off x="7092064" y="3424988"/>
              <a:ext cx="2027936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Пользователи</a:t>
              </a:r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3904F322-6327-B7CD-2154-13071783F84C}"/>
                </a:ext>
              </a:extLst>
            </p:cNvPr>
            <p:cNvSpPr/>
            <p:nvPr/>
          </p:nvSpPr>
          <p:spPr>
            <a:xfrm>
              <a:off x="4502404" y="1436071"/>
              <a:ext cx="1621268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Настройки доступа</a:t>
              </a:r>
            </a:p>
          </p:txBody>
        </p: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AA449B61-F12B-AF95-F776-8C31D6DEBDA8}"/>
                </a:ext>
              </a:extLst>
            </p:cNvPr>
            <p:cNvSpPr/>
            <p:nvPr/>
          </p:nvSpPr>
          <p:spPr>
            <a:xfrm>
              <a:off x="4432769" y="5594580"/>
              <a:ext cx="2353912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Система обмена сообщениями</a:t>
              </a:r>
            </a:p>
          </p:txBody>
        </p: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8E1955AB-378D-4334-83D2-E98768517A20}"/>
                </a:ext>
              </a:extLst>
            </p:cNvPr>
            <p:cNvSpPr/>
            <p:nvPr/>
          </p:nvSpPr>
          <p:spPr>
            <a:xfrm>
              <a:off x="4430705" y="3424988"/>
              <a:ext cx="1884871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Предприятие</a:t>
              </a: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CA6E599C-8C89-06BA-8A95-8CBFDCAC9C54}"/>
                </a:ext>
              </a:extLst>
            </p:cNvPr>
            <p:cNvSpPr/>
            <p:nvPr/>
          </p:nvSpPr>
          <p:spPr>
            <a:xfrm>
              <a:off x="4474732" y="401369"/>
              <a:ext cx="1621268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знаний</a:t>
              </a:r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EB37EB1D-9E6D-B8CE-4389-1AED5CB4D229}"/>
                </a:ext>
              </a:extLst>
            </p:cNvPr>
            <p:cNvSpPr/>
            <p:nvPr/>
          </p:nvSpPr>
          <p:spPr>
            <a:xfrm>
              <a:off x="7092064" y="5594580"/>
              <a:ext cx="1963749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Уведомления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18231DF-85DD-B411-89AE-AEE882E3522D}"/>
                </a:ext>
              </a:extLst>
            </p:cNvPr>
            <p:cNvSpPr/>
            <p:nvPr/>
          </p:nvSpPr>
          <p:spPr>
            <a:xfrm>
              <a:off x="7092063" y="2494906"/>
              <a:ext cx="2027935" cy="803005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Группы</a:t>
              </a:r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216E144C-B5DD-0863-5845-B80342279858}"/>
                </a:ext>
              </a:extLst>
            </p:cNvPr>
            <p:cNvSpPr/>
            <p:nvPr/>
          </p:nvSpPr>
          <p:spPr>
            <a:xfrm>
              <a:off x="7092064" y="4418172"/>
              <a:ext cx="2027934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Ролевая модель</a:t>
              </a:r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86DAB3D6-C05D-D844-467C-FDA6A828E550}"/>
                </a:ext>
              </a:extLst>
            </p:cNvPr>
            <p:cNvSpPr/>
            <p:nvPr/>
          </p:nvSpPr>
          <p:spPr>
            <a:xfrm>
              <a:off x="9675673" y="3424988"/>
              <a:ext cx="1963750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Профиль пользователя</a:t>
              </a:r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89B87D85-1692-F21F-FB52-C43F64171C71}"/>
                </a:ext>
              </a:extLst>
            </p:cNvPr>
            <p:cNvSpPr/>
            <p:nvPr/>
          </p:nvSpPr>
          <p:spPr>
            <a:xfrm>
              <a:off x="7092064" y="1436071"/>
              <a:ext cx="1621268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Выбор ролей</a:t>
              </a:r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5B260863-4A26-9274-0C68-D8851B44A3E3}"/>
                </a:ext>
              </a:extLst>
            </p:cNvPr>
            <p:cNvSpPr/>
            <p:nvPr/>
          </p:nvSpPr>
          <p:spPr>
            <a:xfrm>
              <a:off x="9675591" y="1436071"/>
              <a:ext cx="1963749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Параметры доступа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CAABBB8A-AF41-C627-0B92-F9E66729DFC1}"/>
                </a:ext>
              </a:extLst>
            </p:cNvPr>
            <p:cNvSpPr/>
            <p:nvPr/>
          </p:nvSpPr>
          <p:spPr>
            <a:xfrm>
              <a:off x="7092064" y="401369"/>
              <a:ext cx="1966088" cy="801818"/>
            </a:xfrm>
            <a:prstGeom prst="roundRect">
              <a:avLst>
                <a:gd name="adj" fmla="val 282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Конструктор курсов</a:t>
              </a:r>
            </a:p>
          </p:txBody>
        </p: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312A51D3-CB81-52AC-9680-6602DCA76963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8713332" y="1836980"/>
              <a:ext cx="962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A562C6A-142F-EB98-2D93-9A21FFF4ADAB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1895336" y="3829909"/>
              <a:ext cx="3261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2012C6E6-84F5-18E2-7636-F6388A42FCFD}"/>
                </a:ext>
              </a:extLst>
            </p:cNvPr>
            <p:cNvCxnSpPr>
              <a:cxnSpLocks/>
              <a:stCxn id="7" idx="3"/>
              <a:endCxn id="35" idx="1"/>
            </p:cNvCxnSpPr>
            <p:nvPr/>
          </p:nvCxnSpPr>
          <p:spPr>
            <a:xfrm flipV="1">
              <a:off x="4106359" y="3825897"/>
              <a:ext cx="324346" cy="4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DAE61482-E9C6-AC30-3EE6-24F0BEA98DFE}"/>
                </a:ext>
              </a:extLst>
            </p:cNvPr>
            <p:cNvCxnSpPr>
              <a:cxnSpLocks/>
              <a:stCxn id="35" idx="3"/>
              <a:endCxn id="23" idx="1"/>
            </p:cNvCxnSpPr>
            <p:nvPr/>
          </p:nvCxnSpPr>
          <p:spPr>
            <a:xfrm>
              <a:off x="6315576" y="3825897"/>
              <a:ext cx="7764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7DE1D84-6269-BAFB-6018-1B50856F9564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>
              <a:off x="6123672" y="1836980"/>
              <a:ext cx="968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BF8E265-F742-9EF7-C8A3-CD67A4E1BD2B}"/>
                </a:ext>
              </a:extLst>
            </p:cNvPr>
            <p:cNvCxnSpPr>
              <a:cxnSpLocks/>
              <a:stCxn id="38" idx="3"/>
              <a:endCxn id="42" idx="1"/>
            </p:cNvCxnSpPr>
            <p:nvPr/>
          </p:nvCxnSpPr>
          <p:spPr>
            <a:xfrm>
              <a:off x="6096000" y="802278"/>
              <a:ext cx="99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587EACC3-C9D6-3282-1F23-87BD08848DEA}"/>
                </a:ext>
              </a:extLst>
            </p:cNvPr>
            <p:cNvCxnSpPr>
              <a:cxnSpLocks/>
              <a:stCxn id="23" idx="3"/>
              <a:endCxn id="19" idx="1"/>
            </p:cNvCxnSpPr>
            <p:nvPr/>
          </p:nvCxnSpPr>
          <p:spPr>
            <a:xfrm>
              <a:off x="9120000" y="3825897"/>
              <a:ext cx="555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4BBB7E86-6998-B2AD-D85D-3001652A4D8A}"/>
                </a:ext>
              </a:extLst>
            </p:cNvPr>
            <p:cNvCxnSpPr>
              <a:cxnSpLocks/>
              <a:stCxn id="25" idx="3"/>
              <a:endCxn id="47" idx="1"/>
            </p:cNvCxnSpPr>
            <p:nvPr/>
          </p:nvCxnSpPr>
          <p:spPr>
            <a:xfrm>
              <a:off x="6786681" y="5995489"/>
              <a:ext cx="305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A3074F5-179D-1DD3-240E-51724C493F77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4274234" y="1836979"/>
              <a:ext cx="228171" cy="198891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5F71606B-F182-A587-6B16-ED1140F4601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4274234" y="802277"/>
              <a:ext cx="200499" cy="3023619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Соединитель: изогнутый 89">
              <a:extLst>
                <a:ext uri="{FF2B5EF4-FFF2-40B4-BE49-F238E27FC236}">
                  <a16:creationId xmlns:a16="http://schemas.microsoft.com/office/drawing/2014/main" id="{E2807A36-C726-C5B5-4B9F-F295C0357A0C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 flipV="1">
              <a:off x="6825025" y="2896409"/>
              <a:ext cx="267038" cy="929488"/>
            </a:xfrm>
            <a:prstGeom prst="curved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Соединитель: изогнутый 93">
              <a:extLst>
                <a:ext uri="{FF2B5EF4-FFF2-40B4-BE49-F238E27FC236}">
                  <a16:creationId xmlns:a16="http://schemas.microsoft.com/office/drawing/2014/main" id="{F7B73BCC-67CA-FE33-86BE-FE86B02813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>
              <a:off x="6825028" y="3825897"/>
              <a:ext cx="267037" cy="993184"/>
            </a:xfrm>
            <a:prstGeom prst="curved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Соединитель: изогнутый 118">
              <a:extLst>
                <a:ext uri="{FF2B5EF4-FFF2-40B4-BE49-F238E27FC236}">
                  <a16:creationId xmlns:a16="http://schemas.microsoft.com/office/drawing/2014/main" id="{31216748-5097-4D80-F1D1-789FC9897B7C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268532" y="3825897"/>
              <a:ext cx="164237" cy="2169592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51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0F16432-A34C-9891-E114-2468520D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системы от аналогов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0CB7DC-5456-8071-CA1D-19AD3CE8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36AA5EF-DFC2-F05F-CFB7-EC5F5CC6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95393"/>
              </p:ext>
            </p:extLst>
          </p:nvPr>
        </p:nvGraphicFramePr>
        <p:xfrm>
          <a:off x="338712" y="909000"/>
          <a:ext cx="11520075" cy="4480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312000">
                  <a:extLst>
                    <a:ext uri="{9D8B030D-6E8A-4147-A177-3AD203B41FA5}">
                      <a16:colId xmlns:a16="http://schemas.microsoft.com/office/drawing/2014/main" val="10298626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87479473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4087366028"/>
                    </a:ext>
                  </a:extLst>
                </a:gridCol>
                <a:gridCol w="2106820">
                  <a:extLst>
                    <a:ext uri="{9D8B030D-6E8A-4147-A177-3AD203B41FA5}">
                      <a16:colId xmlns:a16="http://schemas.microsoft.com/office/drawing/2014/main" val="1923373636"/>
                    </a:ext>
                  </a:extLst>
                </a:gridCol>
                <a:gridCol w="2141255">
                  <a:extLst>
                    <a:ext uri="{9D8B030D-6E8A-4147-A177-3AD203B41FA5}">
                      <a16:colId xmlns:a16="http://schemas.microsoft.com/office/drawing/2014/main" val="281752140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 fontAlgn="ctr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defTabSz="895350" fontAlgn="ctr"/>
                      <a:r>
                        <a:rPr lang="en-US" sz="2400" u="none" strike="noStrike" dirty="0">
                          <a:effectLst/>
                        </a:rPr>
                        <a:t>Moodle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iSpring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РЕКОРД</a:t>
                      </a:r>
                      <a:endParaRPr lang="en-US" sz="2400" u="none" strike="noStrike" dirty="0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Система</a:t>
                      </a:r>
                      <a:endParaRPr lang="en-US" sz="2400" u="none" strike="noStrike" dirty="0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14868783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Импортозамещение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80334762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Открытый код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068536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Исключение лишних модулей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547292194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Ссылки для регистрации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✖</a:t>
                      </a:r>
                      <a:endParaRPr lang="en-US" sz="2400" b="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✔</a:t>
                      </a:r>
                      <a:endParaRPr lang="en-US" sz="2400" b="0" u="none" strike="noStrike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861560544"/>
                  </a:ext>
                </a:extLst>
              </a:tr>
            </a:tbl>
          </a:graphicData>
        </a:graphic>
      </p:graphicFrame>
      <p:sp>
        <p:nvSpPr>
          <p:cNvPr id="4" name="Объект 2">
            <a:extLst>
              <a:ext uri="{FF2B5EF4-FFF2-40B4-BE49-F238E27FC236}">
                <a16:creationId xmlns:a16="http://schemas.microsoft.com/office/drawing/2014/main" id="{2BABA138-08D1-DADF-568F-27B6F5FDAA0C}"/>
              </a:ext>
            </a:extLst>
          </p:cNvPr>
          <p:cNvSpPr txBox="1">
            <a:spLocks/>
          </p:cNvSpPr>
          <p:nvPr/>
        </p:nvSpPr>
        <p:spPr>
          <a:xfrm>
            <a:off x="335999" y="5533560"/>
            <a:ext cx="11519999" cy="919401"/>
          </a:xfrm>
          <a:prstGeom prst="roundRect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Также оригинальность решения дополняется технологическими особенностями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72264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7AC6ABD5-6D12-CD31-4C2C-4987F5F4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E0CA8-9279-7155-F1D4-A10E133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D667-B954-431C-ABA6-3B43256E504B}" type="slidenum">
              <a:rPr lang="ru-RU" smtClean="0"/>
              <a:t>9</a:t>
            </a:fld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674F654-39F4-2270-C419-D1E05F2CDB87}"/>
              </a:ext>
            </a:extLst>
          </p:cNvPr>
          <p:cNvGrpSpPr/>
          <p:nvPr/>
        </p:nvGrpSpPr>
        <p:grpSpPr>
          <a:xfrm>
            <a:off x="1362001" y="1501858"/>
            <a:ext cx="9467998" cy="4447142"/>
            <a:chOff x="1956002" y="1337105"/>
            <a:chExt cx="8279996" cy="4447142"/>
          </a:xfrm>
        </p:grpSpPr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EE8A764D-6175-7A84-BD5A-42C74E86460F}"/>
                </a:ext>
              </a:extLst>
            </p:cNvPr>
            <p:cNvSpPr/>
            <p:nvPr/>
          </p:nvSpPr>
          <p:spPr>
            <a:xfrm>
              <a:off x="4932901" y="1338550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Масштабирование на предприятия</a:t>
              </a:r>
            </a:p>
          </p:txBody>
        </p: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9AC3E2EC-7866-5083-D08E-594393FEE8BB}"/>
                </a:ext>
              </a:extLst>
            </p:cNvPr>
            <p:cNvSpPr/>
            <p:nvPr/>
          </p:nvSpPr>
          <p:spPr>
            <a:xfrm>
              <a:off x="4932901" y="3219116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Онлайн чаты</a:t>
              </a:r>
            </a:p>
          </p:txBody>
        </p:sp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41587814-ECCD-A4DC-ACBB-AD3FF932DB47}"/>
                </a:ext>
              </a:extLst>
            </p:cNvPr>
            <p:cNvSpPr/>
            <p:nvPr/>
          </p:nvSpPr>
          <p:spPr>
            <a:xfrm>
              <a:off x="7787999" y="1337105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Управление тарифным планом</a:t>
              </a:r>
            </a:p>
          </p:txBody>
        </p:sp>
        <p:sp>
          <p:nvSpPr>
            <p:cNvPr id="51" name="Прямоугольник: скругленные углы 50">
              <a:extLst>
                <a:ext uri="{FF2B5EF4-FFF2-40B4-BE49-F238E27FC236}">
                  <a16:creationId xmlns:a16="http://schemas.microsoft.com/office/drawing/2014/main" id="{225E4D8F-9F1D-710F-0A90-3CECB1DABEED}"/>
                </a:ext>
              </a:extLst>
            </p:cNvPr>
            <p:cNvSpPr/>
            <p:nvPr/>
          </p:nvSpPr>
          <p:spPr>
            <a:xfrm>
              <a:off x="7787999" y="3219116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Обсуждения к курсам</a:t>
              </a:r>
            </a:p>
          </p:txBody>
        </p: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53A24090-BCBE-6F29-C487-8C26D24F53AD}"/>
                </a:ext>
              </a:extLst>
            </p:cNvPr>
            <p:cNvSpPr/>
            <p:nvPr/>
          </p:nvSpPr>
          <p:spPr>
            <a:xfrm>
              <a:off x="4932901" y="4159399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Аналитика и отчеты</a:t>
              </a:r>
            </a:p>
          </p:txBody>
        </p: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232A5DFE-7813-B7F9-ABBB-2E8243D9260E}"/>
                </a:ext>
              </a:extLst>
            </p:cNvPr>
            <p:cNvSpPr/>
            <p:nvPr/>
          </p:nvSpPr>
          <p:spPr>
            <a:xfrm>
              <a:off x="7787999" y="4159399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Мониторинг активности</a:t>
              </a:r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749D3FE1-A399-6C37-C30E-3EA69E75446C}"/>
                </a:ext>
              </a:extLst>
            </p:cNvPr>
            <p:cNvSpPr/>
            <p:nvPr/>
          </p:nvSpPr>
          <p:spPr>
            <a:xfrm>
              <a:off x="4932901" y="2278833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История версий курсов</a:t>
              </a:r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747A41AB-7FBD-C0B8-8277-968EDF08905F}"/>
                </a:ext>
              </a:extLst>
            </p:cNvPr>
            <p:cNvSpPr/>
            <p:nvPr/>
          </p:nvSpPr>
          <p:spPr>
            <a:xfrm>
              <a:off x="4932901" y="5064247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Период параметров доступа</a:t>
              </a:r>
            </a:p>
          </p:txBody>
        </p:sp>
        <p:sp>
          <p:nvSpPr>
            <p:cNvPr id="59" name="Прямоугольник: скругленные углы 58">
              <a:extLst>
                <a:ext uri="{FF2B5EF4-FFF2-40B4-BE49-F238E27FC236}">
                  <a16:creationId xmlns:a16="http://schemas.microsoft.com/office/drawing/2014/main" id="{164F6851-273D-798A-6F08-739E24196299}"/>
                </a:ext>
              </a:extLst>
            </p:cNvPr>
            <p:cNvSpPr/>
            <p:nvPr/>
          </p:nvSpPr>
          <p:spPr>
            <a:xfrm>
              <a:off x="1956002" y="3219116"/>
              <a:ext cx="2447999" cy="720000"/>
            </a:xfrm>
            <a:prstGeom prst="roundRect">
              <a:avLst>
                <a:gd name="adj" fmla="val 2824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Система обмена сообщениями</a:t>
              </a:r>
            </a:p>
          </p:txBody>
        </p:sp>
        <p:sp>
          <p:nvSpPr>
            <p:cNvPr id="60" name="Прямоугольник: скругленные углы 59">
              <a:extLst>
                <a:ext uri="{FF2B5EF4-FFF2-40B4-BE49-F238E27FC236}">
                  <a16:creationId xmlns:a16="http://schemas.microsoft.com/office/drawing/2014/main" id="{E7D40C2B-F4B7-D2F7-1110-CADFF0AD01AB}"/>
                </a:ext>
              </a:extLst>
            </p:cNvPr>
            <p:cNvSpPr/>
            <p:nvPr/>
          </p:nvSpPr>
          <p:spPr>
            <a:xfrm>
              <a:off x="1956002" y="2278833"/>
              <a:ext cx="2447999" cy="720000"/>
            </a:xfrm>
            <a:prstGeom prst="roundRect">
              <a:avLst>
                <a:gd name="adj" fmla="val 2824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Конструктор курсов</a:t>
              </a:r>
            </a:p>
          </p:txBody>
        </p:sp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96FD796D-9E0D-8068-69C2-3C39329FA99A}"/>
                </a:ext>
              </a:extLst>
            </p:cNvPr>
            <p:cNvSpPr/>
            <p:nvPr/>
          </p:nvSpPr>
          <p:spPr>
            <a:xfrm>
              <a:off x="1956002" y="5064247"/>
              <a:ext cx="2604074" cy="720000"/>
            </a:xfrm>
            <a:prstGeom prst="roundRect">
              <a:avLst>
                <a:gd name="adj" fmla="val 2824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Настройки параметров доступа</a:t>
              </a:r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EA1A1F2A-44D6-987B-5736-54DD4D2EB9A4}"/>
                </a:ext>
              </a:extLst>
            </p:cNvPr>
            <p:cNvCxnSpPr>
              <a:stCxn id="60" idx="3"/>
              <a:endCxn id="54" idx="1"/>
            </p:cNvCxnSpPr>
            <p:nvPr/>
          </p:nvCxnSpPr>
          <p:spPr>
            <a:xfrm>
              <a:off x="4404001" y="2638833"/>
              <a:ext cx="5289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23F93A4D-8047-EEC1-7298-FF5D8B3AF9F3}"/>
                </a:ext>
              </a:extLst>
            </p:cNvPr>
            <p:cNvCxnSpPr>
              <a:cxnSpLocks/>
              <a:stCxn id="59" idx="3"/>
              <a:endCxn id="49" idx="1"/>
            </p:cNvCxnSpPr>
            <p:nvPr/>
          </p:nvCxnSpPr>
          <p:spPr>
            <a:xfrm>
              <a:off x="4404001" y="3579116"/>
              <a:ext cx="5289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36F76509-0964-89FC-9E28-BA8F4235CFEB}"/>
                </a:ext>
              </a:extLst>
            </p:cNvPr>
            <p:cNvCxnSpPr>
              <a:cxnSpLocks/>
              <a:stCxn id="61" idx="3"/>
              <a:endCxn id="56" idx="1"/>
            </p:cNvCxnSpPr>
            <p:nvPr/>
          </p:nvCxnSpPr>
          <p:spPr>
            <a:xfrm>
              <a:off x="4560076" y="5424247"/>
              <a:ext cx="3728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17E57C14-ED65-6F97-E2E6-7555060BC214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7380900" y="3579116"/>
              <a:ext cx="40709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13E8AD6-0E6E-5048-9304-96C02D602FD2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7380900" y="4519399"/>
              <a:ext cx="40709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33434803-24F4-9711-A4D3-360C9501F71E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 flipV="1">
              <a:off x="7380900" y="1697105"/>
              <a:ext cx="407099" cy="1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9693F2D-1079-F916-9771-D470C525E8F6}"/>
                </a:ext>
              </a:extLst>
            </p:cNvPr>
            <p:cNvSpPr/>
            <p:nvPr/>
          </p:nvSpPr>
          <p:spPr>
            <a:xfrm>
              <a:off x="7787999" y="5064247"/>
              <a:ext cx="2447999" cy="720000"/>
            </a:xfrm>
            <a:prstGeom prst="roundRect">
              <a:avLst>
                <a:gd name="adj" fmla="val 28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Выбор групп, пользователей</a:t>
              </a:r>
            </a:p>
          </p:txBody>
        </p: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E087B9E0-045E-9316-6B37-81D0F19A051E}"/>
                </a:ext>
              </a:extLst>
            </p:cNvPr>
            <p:cNvCxnSpPr>
              <a:cxnSpLocks/>
            </p:cNvCxnSpPr>
            <p:nvPr/>
          </p:nvCxnSpPr>
          <p:spPr>
            <a:xfrm>
              <a:off x="7380900" y="5441816"/>
              <a:ext cx="40709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30B8EB-E6A2-A0CB-7BBC-A9A620E6BCDB}"/>
              </a:ext>
            </a:extLst>
          </p:cNvPr>
          <p:cNvSpPr txBox="1"/>
          <p:nvPr/>
        </p:nvSpPr>
        <p:spPr>
          <a:xfrm>
            <a:off x="336000" y="715967"/>
            <a:ext cx="96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Система управления онлайн-обучением сотрудников организаций</a:t>
            </a:r>
          </a:p>
        </p:txBody>
      </p:sp>
    </p:spTree>
    <p:extLst>
      <p:ext uri="{BB962C8B-B14F-4D97-AF65-F5344CB8AC3E}">
        <p14:creationId xmlns:p14="http://schemas.microsoft.com/office/powerpoint/2010/main" val="757649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  <wetp:taskpane dockstate="right" visibility="0" width="350" row="1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D50C1AE-C97D-4629-87DB-F97568F5C665}">
  <we:reference id="wa200000113" version="1.0.0.0" store="ru-RU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8BFA2E-B78C-407E-82AA-002CF3403D44}">
  <we:reference id="wa104178141" version="4.3.3.0" store="ru-RU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E870697-6026-4804-A842-E35E5B4C9364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384</Words>
  <Application>Microsoft Office PowerPoint</Application>
  <PresentationFormat>Широкоэкранный</PresentationFormat>
  <Paragraphs>113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Montserrat</vt:lpstr>
      <vt:lpstr>Тема Office</vt:lpstr>
      <vt:lpstr>Специальное оформление</vt:lpstr>
      <vt:lpstr>Презентация PowerPoint</vt:lpstr>
      <vt:lpstr>Цели и задачи проекта</vt:lpstr>
      <vt:lpstr>Назначение и цели системы</vt:lpstr>
      <vt:lpstr>Технологии реализации системы</vt:lpstr>
      <vt:lpstr>Возможности системы</vt:lpstr>
      <vt:lpstr>Архитектура системы и база данных</vt:lpstr>
      <vt:lpstr>Структура системы</vt:lpstr>
      <vt:lpstr>Отличие системы от аналогов</vt:lpstr>
      <vt:lpstr>Перспективы развития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Система управления  онлайн-обучением сотрудников атомной отрасли</dc:title>
  <dc:creator>Литвинов Андрей</dc:creator>
  <cp:lastModifiedBy>Литвинов Андрей</cp:lastModifiedBy>
  <cp:revision>214</cp:revision>
  <dcterms:created xsi:type="dcterms:W3CDTF">2023-12-16T20:02:11Z</dcterms:created>
  <dcterms:modified xsi:type="dcterms:W3CDTF">2024-06-28T12:52:48Z</dcterms:modified>
</cp:coreProperties>
</file>