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 id="2147483657" r:id="rId4"/>
    <p:sldMasterId id="2147483658" r:id="rId5"/>
  </p:sldMasterIdLst>
  <p:notesMasterIdLst>
    <p:notesMasterId r:id="rId18"/>
  </p:notesMasterIdLst>
  <p:sldIdLst>
    <p:sldId id="284" r:id="rId6"/>
    <p:sldId id="285" r:id="rId7"/>
    <p:sldId id="283" r:id="rId8"/>
    <p:sldId id="277" r:id="rId9"/>
    <p:sldId id="278" r:id="rId10"/>
    <p:sldId id="279" r:id="rId11"/>
    <p:sldId id="288" r:id="rId12"/>
    <p:sldId id="289" r:id="rId13"/>
    <p:sldId id="287" r:id="rId14"/>
    <p:sldId id="280" r:id="rId15"/>
    <p:sldId id="281" r:id="rId16"/>
    <p:sldId id="282" r:id="rId17"/>
  </p:sldIdLst>
  <p:sldSz cx="20104100" cy="1130935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5033" autoAdjust="0"/>
  </p:normalViewPr>
  <p:slideViewPr>
    <p:cSldViewPr snapToGrid="0">
      <p:cViewPr varScale="1">
        <p:scale>
          <a:sx n="49" d="100"/>
          <a:sy n="49" d="100"/>
        </p:scale>
        <p:origin x="571" y="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300" cy="566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300" cy="566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9562" y="1414462"/>
            <a:ext cx="6785100" cy="38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300" cy="566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1993953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10</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11</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12</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7</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extLst>
      <p:ext uri="{BB962C8B-B14F-4D97-AF65-F5344CB8AC3E}">
        <p14:creationId xmlns:p14="http://schemas.microsoft.com/office/powerpoint/2010/main" val="86147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8</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extLst>
      <p:ext uri="{BB962C8B-B14F-4D97-AF65-F5344CB8AC3E}">
        <p14:creationId xmlns:p14="http://schemas.microsoft.com/office/powerpoint/2010/main" val="380930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2: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p:nvPr/>
        </p:nvSpPr>
        <p:spPr>
          <a:xfrm>
            <a:off x="11387137" y="10742612"/>
            <a:ext cx="8712300" cy="566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9</a:t>
            </a:fld>
            <a:endParaRPr/>
          </a:p>
        </p:txBody>
      </p:sp>
      <p:sp>
        <p:nvSpPr>
          <p:cNvPr id="102" name="Google Shape;102;p2:notes"/>
          <p:cNvSpPr txBox="1"/>
          <p:nvPr/>
        </p:nvSpPr>
        <p:spPr>
          <a:xfrm>
            <a:off x="0" y="10742612"/>
            <a:ext cx="8712300" cy="566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CSITSS-2021</a:t>
            </a:r>
            <a:endParaRPr/>
          </a:p>
        </p:txBody>
      </p:sp>
    </p:spTree>
    <p:extLst>
      <p:ext uri="{BB962C8B-B14F-4D97-AF65-F5344CB8AC3E}">
        <p14:creationId xmlns:p14="http://schemas.microsoft.com/office/powerpoint/2010/main" val="167202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b="0" i="0">
                <a:solidFill>
                  <a:schemeClr val="dk1"/>
                </a:solidFill>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1507807" y="3505898"/>
            <a:ext cx="17088600" cy="2375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7"/>
          <p:cNvSpPr txBox="1">
            <a:spLocks noGrp="1"/>
          </p:cNvSpPr>
          <p:nvPr>
            <p:ph type="subTitle" idx="1"/>
          </p:nvPr>
        </p:nvSpPr>
        <p:spPr>
          <a:xfrm>
            <a:off x="3015615" y="6333236"/>
            <a:ext cx="14073000" cy="28272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type="obj">
  <p:cSld name="OBJEC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1005205" y="2601150"/>
            <a:ext cx="8745300" cy="74643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4" name="Google Shape;64;p9"/>
          <p:cNvSpPr txBox="1">
            <a:spLocks noGrp="1"/>
          </p:cNvSpPr>
          <p:nvPr>
            <p:ph type="body" idx="2"/>
          </p:nvPr>
        </p:nvSpPr>
        <p:spPr>
          <a:xfrm>
            <a:off x="10353611" y="2601150"/>
            <a:ext cx="8745300" cy="74643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9"/>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obj">
  <p:cSld name="OBJEC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lvl="0" algn="ctr"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1"/>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1" name="Google Shape;21;p3"/>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3"/>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 name="Google Shape;33;p5"/>
          <p:cNvSpPr/>
          <p:nvPr/>
        </p:nvSpPr>
        <p:spPr>
          <a:xfrm>
            <a:off x="0" y="11274425"/>
            <a:ext cx="20076160"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 name="Google Shape;34;p5"/>
          <p:cNvSpPr/>
          <p:nvPr/>
        </p:nvSpPr>
        <p:spPr>
          <a:xfrm>
            <a:off x="28575" y="47625"/>
            <a:ext cx="0" cy="1121537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 name="Google Shape;35;p5"/>
          <p:cNvSpPr/>
          <p:nvPr/>
        </p:nvSpPr>
        <p:spPr>
          <a:xfrm>
            <a:off x="0" y="23812"/>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5"/>
          <p:cNvSpPr/>
          <p:nvPr/>
        </p:nvSpPr>
        <p:spPr>
          <a:xfrm>
            <a:off x="20075525" y="11261725"/>
            <a:ext cx="28575" cy="23831"/>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 name="Google Shape;37;p5"/>
          <p:cNvSpPr/>
          <p:nvPr/>
        </p:nvSpPr>
        <p:spPr>
          <a:xfrm>
            <a:off x="20075525" y="47625"/>
            <a:ext cx="0" cy="1121537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5"/>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39" name="Google Shape;39;p5"/>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0" name="Google Shape;40;p5"/>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45" name="Google Shape;45;p6"/>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7" name="Google Shape;57;p8"/>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8" name="Google Shape;58;p8"/>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581025" y="407987"/>
            <a:ext cx="18942000" cy="484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2746375" y="2613025"/>
            <a:ext cx="14611500" cy="22716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6835775" y="10517187"/>
            <a:ext cx="6432600" cy="5667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1004887" y="10517187"/>
            <a:ext cx="4624500" cy="5667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sldNum" idx="12"/>
          </p:nvPr>
        </p:nvSpPr>
        <p:spPr>
          <a:xfrm>
            <a:off x="14474825" y="10517187"/>
            <a:ext cx="4624500" cy="566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IN" sz="1800" b="0" i="0" u="none">
                <a:solidFill>
                  <a:schemeClr val="dk1"/>
                </a:solidFill>
                <a:latin typeface="Calibri"/>
                <a:ea typeface="Calibri"/>
                <a:cs typeface="Calibri"/>
                <a:sym typeface="Calibri"/>
              </a:rPr>
              <a:t>`</a:t>
            </a:r>
            <a:endParaRPr sz="1800" b="0" i="0" u="none" dirty="0">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92;p12"/>
          <p:cNvSpPr txBox="1"/>
          <p:nvPr/>
        </p:nvSpPr>
        <p:spPr>
          <a:xfrm>
            <a:off x="1008062" y="1582737"/>
            <a:ext cx="17540654" cy="17337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4000"/>
              <a:buFont typeface="Times New Roman"/>
              <a:buNone/>
            </a:pPr>
            <a:r>
              <a:rPr lang="en-US" sz="4000" b="1" i="0" u="none" dirty="0">
                <a:solidFill>
                  <a:srgbClr val="C00000"/>
                </a:solidFill>
                <a:latin typeface="Times New Roman"/>
                <a:ea typeface="Times New Roman"/>
                <a:cs typeface="Times New Roman"/>
                <a:sym typeface="Times New Roman"/>
              </a:rPr>
              <a:t> </a:t>
            </a:r>
            <a:endParaRPr dirty="0"/>
          </a:p>
          <a:p>
            <a:pPr marL="0" marR="0" lvl="0" indent="0" algn="ctr" rtl="0">
              <a:lnSpc>
                <a:spcPct val="100000"/>
              </a:lnSpc>
              <a:spcBef>
                <a:spcPts val="800"/>
              </a:spcBef>
              <a:spcAft>
                <a:spcPts val="0"/>
              </a:spcAft>
              <a:buClr>
                <a:srgbClr val="C00000"/>
              </a:buClr>
              <a:buSzPts val="4000"/>
              <a:buFont typeface="Times New Roman"/>
              <a:buNone/>
            </a:pPr>
            <a:r>
              <a:rPr lang="en-US" sz="6000" b="1" i="0" u="none" dirty="0">
                <a:solidFill>
                  <a:srgbClr val="C00000"/>
                </a:solidFill>
                <a:latin typeface="Times New Roman"/>
                <a:ea typeface="Times New Roman"/>
                <a:cs typeface="Times New Roman"/>
                <a:sym typeface="Times New Roman"/>
              </a:rPr>
              <a:t>Project Work Phase –II (18ECP83) Presentation</a:t>
            </a:r>
            <a:endParaRPr sz="6000" dirty="0"/>
          </a:p>
        </p:txBody>
      </p:sp>
      <p:sp>
        <p:nvSpPr>
          <p:cNvPr id="12" name="Google Shape;86;p12"/>
          <p:cNvSpPr txBox="1"/>
          <p:nvPr/>
        </p:nvSpPr>
        <p:spPr>
          <a:xfrm>
            <a:off x="1798151" y="3586272"/>
            <a:ext cx="15960475" cy="7449470"/>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70C0"/>
              </a:buClr>
              <a:buSzPts val="4800"/>
              <a:buFont typeface="Times New Roman"/>
              <a:buNone/>
            </a:pPr>
            <a:r>
              <a:rPr lang="en-US" sz="4500" b="1" i="0" dirty="0">
                <a:solidFill>
                  <a:srgbClr val="0070C0"/>
                </a:solidFill>
                <a:latin typeface="Times New Roman" pitchFamily="18" charset="0"/>
                <a:ea typeface="Times New Roman"/>
                <a:cs typeface="Times New Roman" pitchFamily="18" charset="0"/>
                <a:sym typeface="Times New Roman"/>
              </a:rPr>
              <a:t>“RICE GRAIN QUALITY ANALYSIS”</a:t>
            </a:r>
          </a:p>
          <a:p>
            <a:pPr marL="12700" lvl="0" algn="ctr">
              <a:buClr>
                <a:srgbClr val="0070C0"/>
              </a:buClr>
              <a:buSzPts val="4800"/>
            </a:pPr>
            <a:endParaRPr lang="en-US" sz="3500" b="1" dirty="0">
              <a:solidFill>
                <a:srgbClr val="0070C0"/>
              </a:solidFill>
              <a:latin typeface="Times New Roman" pitchFamily="18" charset="0"/>
              <a:ea typeface="Times New Roman"/>
              <a:cs typeface="Times New Roman" pitchFamily="18" charset="0"/>
              <a:sym typeface="Times New Roman"/>
            </a:endParaRPr>
          </a:p>
          <a:p>
            <a:pPr marL="12700" algn="ctr">
              <a:buClr>
                <a:srgbClr val="0070C0"/>
              </a:buClr>
              <a:buSzPts val="4800"/>
            </a:pPr>
            <a:r>
              <a:rPr lang="en-US" sz="3500" b="1" dirty="0">
                <a:solidFill>
                  <a:schemeClr val="tx1"/>
                </a:solidFill>
                <a:latin typeface="Times New Roman" pitchFamily="18" charset="0"/>
                <a:ea typeface="Times New Roman"/>
                <a:cs typeface="Times New Roman" pitchFamily="18" charset="0"/>
                <a:sym typeface="Times New Roman"/>
              </a:rPr>
              <a:t>Presented by:</a:t>
            </a:r>
            <a:endParaRPr lang="en-US" sz="3500" b="1" i="0" u="none" dirty="0">
              <a:solidFill>
                <a:schemeClr val="tx1"/>
              </a:solidFill>
              <a:latin typeface="Times New Roman" pitchFamily="18" charset="0"/>
              <a:ea typeface="Times New Roman"/>
              <a:cs typeface="Times New Roman" pitchFamily="18" charset="0"/>
              <a:sym typeface="Times New Roman"/>
            </a:endParaRPr>
          </a:p>
          <a:p>
            <a:pPr marL="12700" marR="0" lvl="0" indent="0" algn="ctr" rtl="0">
              <a:lnSpc>
                <a:spcPct val="100000"/>
              </a:lnSpc>
              <a:spcBef>
                <a:spcPts val="960"/>
              </a:spcBef>
              <a:spcAft>
                <a:spcPts val="0"/>
              </a:spcAft>
              <a:buClr>
                <a:srgbClr val="0070C0"/>
              </a:buClr>
              <a:buSzPts val="4800"/>
              <a:buFont typeface="Times New Roman"/>
              <a:buNone/>
            </a:pPr>
            <a:r>
              <a:rPr lang="en-US" sz="3500" b="1" i="0" u="none" dirty="0">
                <a:solidFill>
                  <a:srgbClr val="0070C0"/>
                </a:solidFill>
                <a:latin typeface="Times New Roman" pitchFamily="18" charset="0"/>
                <a:ea typeface="Times New Roman"/>
                <a:cs typeface="Times New Roman" pitchFamily="18" charset="0"/>
                <a:sym typeface="Times New Roman"/>
              </a:rPr>
              <a:t>  AMAR HONAWAD</a:t>
            </a:r>
          </a:p>
          <a:p>
            <a:pPr marL="12700" marR="0" lvl="0" indent="0" algn="ctr" rtl="0">
              <a:lnSpc>
                <a:spcPct val="100000"/>
              </a:lnSpc>
              <a:spcBef>
                <a:spcPts val="960"/>
              </a:spcBef>
              <a:spcAft>
                <a:spcPts val="0"/>
              </a:spcAft>
              <a:buClr>
                <a:srgbClr val="0070C0"/>
              </a:buClr>
              <a:buSzPts val="4800"/>
              <a:buFont typeface="Times New Roman"/>
              <a:buNone/>
            </a:pPr>
            <a:r>
              <a:rPr lang="en-US" sz="3500" b="1" dirty="0">
                <a:solidFill>
                  <a:srgbClr val="0070C0"/>
                </a:solidFill>
                <a:latin typeface="Times New Roman" pitchFamily="18" charset="0"/>
                <a:ea typeface="Times New Roman"/>
                <a:cs typeface="Times New Roman" pitchFamily="18" charset="0"/>
                <a:sym typeface="Times New Roman"/>
              </a:rPr>
              <a:t>ANIL HALAGUNAKI</a:t>
            </a:r>
          </a:p>
          <a:p>
            <a:pPr marL="12700" marR="0" lvl="0" indent="0" algn="ctr" rtl="0">
              <a:lnSpc>
                <a:spcPct val="100000"/>
              </a:lnSpc>
              <a:spcBef>
                <a:spcPts val="960"/>
              </a:spcBef>
              <a:spcAft>
                <a:spcPts val="0"/>
              </a:spcAft>
              <a:buClr>
                <a:srgbClr val="0070C0"/>
              </a:buClr>
              <a:buSzPts val="4800"/>
              <a:buFont typeface="Times New Roman"/>
              <a:buNone/>
            </a:pPr>
            <a:r>
              <a:rPr lang="en-US" sz="3500" b="1" i="0" u="none" dirty="0">
                <a:solidFill>
                  <a:srgbClr val="0070C0"/>
                </a:solidFill>
                <a:latin typeface="Times New Roman" pitchFamily="18" charset="0"/>
                <a:ea typeface="Times New Roman"/>
                <a:cs typeface="Times New Roman" pitchFamily="18" charset="0"/>
                <a:sym typeface="Times New Roman"/>
              </a:rPr>
              <a:t>RAHUL BASETTI</a:t>
            </a:r>
          </a:p>
          <a:p>
            <a:pPr marL="12700" marR="0" lvl="0" indent="0" algn="ctr" rtl="0">
              <a:lnSpc>
                <a:spcPct val="100000"/>
              </a:lnSpc>
              <a:spcBef>
                <a:spcPts val="960"/>
              </a:spcBef>
              <a:spcAft>
                <a:spcPts val="0"/>
              </a:spcAft>
              <a:buClr>
                <a:srgbClr val="0070C0"/>
              </a:buClr>
              <a:buSzPts val="4800"/>
              <a:buFont typeface="Times New Roman"/>
              <a:buNone/>
            </a:pPr>
            <a:r>
              <a:rPr lang="en-US" sz="3500" b="1" dirty="0">
                <a:solidFill>
                  <a:srgbClr val="0070C0"/>
                </a:solidFill>
                <a:latin typeface="Times New Roman" pitchFamily="18" charset="0"/>
                <a:ea typeface="Times New Roman"/>
                <a:cs typeface="Times New Roman" pitchFamily="18" charset="0"/>
                <a:sym typeface="Times New Roman"/>
              </a:rPr>
              <a:t>RAHUL PATIL</a:t>
            </a:r>
          </a:p>
          <a:p>
            <a:pPr marL="12700" marR="0" lvl="0" indent="0" algn="ctr" rtl="0">
              <a:lnSpc>
                <a:spcPct val="100000"/>
              </a:lnSpc>
              <a:spcBef>
                <a:spcPts val="960"/>
              </a:spcBef>
              <a:spcAft>
                <a:spcPts val="0"/>
              </a:spcAft>
              <a:buClr>
                <a:srgbClr val="0070C0"/>
              </a:buClr>
              <a:buSzPts val="4800"/>
              <a:buFont typeface="Times New Roman"/>
              <a:buNone/>
            </a:pPr>
            <a:endParaRPr lang="en-US" sz="3500" b="1" dirty="0">
              <a:solidFill>
                <a:srgbClr val="0070C0"/>
              </a:solidFill>
              <a:latin typeface="Times New Roman" pitchFamily="18" charset="0"/>
              <a:ea typeface="Times New Roman"/>
              <a:cs typeface="Times New Roman" pitchFamily="18" charset="0"/>
              <a:sym typeface="Times New Roman"/>
            </a:endParaRPr>
          </a:p>
          <a:p>
            <a:pPr marL="12700" algn="ctr">
              <a:buClr>
                <a:srgbClr val="0070C0"/>
              </a:buClr>
              <a:buSzPts val="4800"/>
            </a:pPr>
            <a:r>
              <a:rPr lang="en-US" sz="3500" b="1" dirty="0">
                <a:solidFill>
                  <a:schemeClr val="tx1"/>
                </a:solidFill>
                <a:latin typeface="Times New Roman" pitchFamily="18" charset="0"/>
                <a:ea typeface="Times New Roman"/>
                <a:cs typeface="Times New Roman" pitchFamily="18" charset="0"/>
                <a:sym typeface="Times New Roman"/>
              </a:rPr>
              <a:t>Guided by:</a:t>
            </a:r>
            <a:endParaRPr lang="en-US" sz="3500" b="1" i="0" u="none" dirty="0">
              <a:solidFill>
                <a:schemeClr val="tx1"/>
              </a:solidFill>
              <a:latin typeface="Times New Roman" pitchFamily="18" charset="0"/>
              <a:ea typeface="Times New Roman"/>
              <a:cs typeface="Times New Roman" pitchFamily="18" charset="0"/>
              <a:sym typeface="Times New Roman"/>
            </a:endParaRPr>
          </a:p>
          <a:p>
            <a:pPr marL="12700" lvl="0" algn="ctr">
              <a:buClr>
                <a:srgbClr val="0070C0"/>
              </a:buClr>
              <a:buSzPts val="4800"/>
            </a:pPr>
            <a:r>
              <a:rPr lang="en-US" sz="3500" b="1" dirty="0">
                <a:solidFill>
                  <a:srgbClr val="0070C0"/>
                </a:solidFill>
                <a:latin typeface="Times New Roman" pitchFamily="18" charset="0"/>
                <a:ea typeface="Times New Roman"/>
                <a:cs typeface="Times New Roman" pitchFamily="18" charset="0"/>
                <a:sym typeface="Times New Roman"/>
              </a:rPr>
              <a:t>Dr. R M MATH</a:t>
            </a:r>
          </a:p>
          <a:p>
            <a:pPr marL="12700" marR="0" lvl="0" indent="0" algn="ctr" rtl="0">
              <a:lnSpc>
                <a:spcPct val="100000"/>
              </a:lnSpc>
              <a:spcBef>
                <a:spcPts val="960"/>
              </a:spcBef>
              <a:spcAft>
                <a:spcPts val="0"/>
              </a:spcAft>
              <a:buClr>
                <a:srgbClr val="0070C0"/>
              </a:buClr>
              <a:buSzPts val="4800"/>
              <a:buFont typeface="Times New Roman"/>
              <a:buNone/>
            </a:pPr>
            <a:endParaRPr lang="en-US" sz="2500" b="1" i="0" u="none" dirty="0">
              <a:solidFill>
                <a:srgbClr val="0070C0"/>
              </a:solidFill>
              <a:latin typeface="Times New Roman" pitchFamily="18" charset="0"/>
              <a:ea typeface="Times New Roman"/>
              <a:cs typeface="Times New Roman" pitchFamily="18" charset="0"/>
              <a:sym typeface="Times New Roman"/>
            </a:endParaRPr>
          </a:p>
          <a:p>
            <a:pPr marL="12700" marR="0" lvl="0" indent="0" algn="ctr" rtl="0">
              <a:lnSpc>
                <a:spcPct val="100000"/>
              </a:lnSpc>
              <a:spcBef>
                <a:spcPts val="960"/>
              </a:spcBef>
              <a:spcAft>
                <a:spcPts val="0"/>
              </a:spcAft>
              <a:buClr>
                <a:srgbClr val="0070C0"/>
              </a:buClr>
              <a:buSzPts val="4800"/>
              <a:buFont typeface="Times New Roman"/>
              <a:buNone/>
            </a:pPr>
            <a:r>
              <a:rPr lang="en-IN" sz="4000" b="1" i="0" u="none" dirty="0">
                <a:solidFill>
                  <a:srgbClr val="0070C0"/>
                </a:solidFill>
                <a:latin typeface="Times New Roman" pitchFamily="18" charset="0"/>
                <a:ea typeface="Times New Roman"/>
                <a:cs typeface="Times New Roman" pitchFamily="18" charset="0"/>
                <a:sym typeface="Times New Roman"/>
              </a:rPr>
              <a:t>  30/04/2024</a:t>
            </a:r>
            <a:r>
              <a:rPr lang="en-US" sz="4000" b="1" i="0" u="none" dirty="0">
                <a:solidFill>
                  <a:srgbClr val="0070C0"/>
                </a:solidFill>
                <a:latin typeface="Times New Roman" pitchFamily="18" charset="0"/>
                <a:ea typeface="Times New Roman"/>
                <a:cs typeface="Times New Roman" pitchFamily="18" charset="0"/>
                <a:sym typeface="Times New Roman"/>
              </a:rPr>
              <a:t>	  </a:t>
            </a:r>
          </a:p>
        </p:txBody>
      </p:sp>
    </p:spTree>
    <p:extLst>
      <p:ext uri="{BB962C8B-B14F-4D97-AF65-F5344CB8AC3E}">
        <p14:creationId xmlns:p14="http://schemas.microsoft.com/office/powerpoint/2010/main" val="79332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225514"/>
            <a:ext cx="20324700" cy="11534863"/>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5965748" y="1973682"/>
            <a:ext cx="7796463"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pitchFamily="18" charset="0"/>
                <a:ea typeface="Times New Roman"/>
                <a:cs typeface="Times New Roman" pitchFamily="18" charset="0"/>
                <a:sym typeface="Times New Roman"/>
              </a:rPr>
              <a:t>Conclusion</a:t>
            </a:r>
            <a:endParaRPr b="1" dirty="0"/>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10</a:t>
            </a:fld>
            <a:endParaRPr/>
          </a:p>
        </p:txBody>
      </p:sp>
      <p:sp>
        <p:nvSpPr>
          <p:cNvPr id="5" name="Title 4"/>
          <p:cNvSpPr>
            <a:spLocks noGrp="1"/>
          </p:cNvSpPr>
          <p:nvPr>
            <p:ph type="title"/>
          </p:nvPr>
        </p:nvSpPr>
        <p:spPr>
          <a:xfrm>
            <a:off x="0" y="407988"/>
            <a:ext cx="19779916" cy="1692514"/>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4ADC90-4A60-D022-DD56-DCFDFC161060}"/>
              </a:ext>
            </a:extLst>
          </p:cNvPr>
          <p:cNvSpPr txBox="1"/>
          <p:nvPr/>
        </p:nvSpPr>
        <p:spPr>
          <a:xfrm>
            <a:off x="497304" y="3196272"/>
            <a:ext cx="18785307" cy="7017306"/>
          </a:xfrm>
          <a:prstGeom prst="rect">
            <a:avLst/>
          </a:prstGeom>
          <a:noFill/>
        </p:spPr>
        <p:txBody>
          <a:bodyPr wrap="square" rtlCol="0">
            <a:spAutoFit/>
          </a:bodyPr>
          <a:lstStyle/>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Distinctive Approach: </a:t>
            </a:r>
            <a:r>
              <a:rPr lang="en-US" sz="3000" dirty="0">
                <a:solidFill>
                  <a:schemeClr val="tx1"/>
                </a:solidFill>
                <a:latin typeface="Times New Roman" panose="02020603050405020304" pitchFamily="18" charset="0"/>
                <a:cs typeface="Times New Roman" panose="02020603050405020304" pitchFamily="18" charset="0"/>
              </a:rPr>
              <a:t>The project uniquely classifies rice grains and analyzes their quality, setting itself apart from existing works by allocating grains to specific categories.</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Efficiency in Methodology: </a:t>
            </a:r>
            <a:r>
              <a:rPr lang="en-US" sz="3000" dirty="0">
                <a:solidFill>
                  <a:schemeClr val="tx1"/>
                </a:solidFill>
                <a:latin typeface="Times New Roman" panose="02020603050405020304" pitchFamily="18" charset="0"/>
                <a:cs typeface="Times New Roman" panose="02020603050405020304" pitchFamily="18" charset="0"/>
              </a:rPr>
              <a:t>Time and Effort Reduction: Our methodology expedites the process, saving time and human effort compared to manual analysis.</a:t>
            </a: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Image Analysis Algorithms: Applied to randomly arranged rice grain images, enhancing overall efficiency.</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Precision in Grain Assessment: </a:t>
            </a:r>
            <a:r>
              <a:rPr lang="en-US" sz="3000" dirty="0">
                <a:solidFill>
                  <a:schemeClr val="tx1"/>
                </a:solidFill>
                <a:latin typeface="Times New Roman" panose="02020603050405020304" pitchFamily="18" charset="0"/>
                <a:cs typeface="Times New Roman" panose="02020603050405020304" pitchFamily="18" charset="0"/>
              </a:rPr>
              <a:t>Edge Detection Precision: Pinpoints boundary regions through edge detection, determining endpoints for individual grains.</a:t>
            </a: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Caliper-Based Measurement: Measures length and breadth for calculating the length-breadth ratio.</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Efficient Grain Quality Evaluation: </a:t>
            </a:r>
            <a:r>
              <a:rPr lang="en-US" sz="3000" dirty="0">
                <a:solidFill>
                  <a:schemeClr val="tx1"/>
                </a:solidFill>
                <a:latin typeface="Times New Roman" panose="02020603050405020304" pitchFamily="18" charset="0"/>
                <a:cs typeface="Times New Roman" panose="02020603050405020304" pitchFamily="18" charset="0"/>
              </a:rPr>
              <a:t>Algorithmic Efficiency: Algorithms efficiently evaluate grain quality based on size.</a:t>
            </a: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Advantages: Expedited process, minimal time requirement, cost-effectiveness, and superior performance compared to manual methods.</a:t>
            </a:r>
          </a:p>
        </p:txBody>
      </p:sp>
    </p:spTree>
    <p:extLst>
      <p:ext uri="{BB962C8B-B14F-4D97-AF65-F5344CB8AC3E}">
        <p14:creationId xmlns:p14="http://schemas.microsoft.com/office/powerpoint/2010/main" val="284174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IN" sz="1800" b="0" i="0" u="none" dirty="0">
                <a:solidFill>
                  <a:schemeClr val="dk1"/>
                </a:solidFill>
                <a:latin typeface="Calibri"/>
                <a:ea typeface="Calibri"/>
                <a:cs typeface="Calibri"/>
                <a:sym typeface="Calibri"/>
              </a:rPr>
              <a:t>v</a:t>
            </a:r>
            <a:endParaRPr sz="1800" b="0" i="0" u="none" dirty="0">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5461477" y="2061178"/>
            <a:ext cx="8037095"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pitchFamily="18" charset="0"/>
                <a:ea typeface="Times New Roman"/>
                <a:cs typeface="Times New Roman" pitchFamily="18" charset="0"/>
                <a:sym typeface="Times New Roman"/>
              </a:rPr>
              <a:t>References</a:t>
            </a:r>
            <a:endParaRPr dirty="0"/>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11</a:t>
            </a:fld>
            <a:endParaRPr/>
          </a:p>
        </p:txBody>
      </p:sp>
      <p:sp>
        <p:nvSpPr>
          <p:cNvPr id="5" name="Title 4"/>
          <p:cNvSpPr>
            <a:spLocks noGrp="1"/>
          </p:cNvSpPr>
          <p:nvPr>
            <p:ph type="title"/>
          </p:nvPr>
        </p:nvSpPr>
        <p:spPr>
          <a:xfrm>
            <a:off x="0" y="407987"/>
            <a:ext cx="19779916" cy="1506115"/>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548917"/>
            <a:ext cx="19535457" cy="13520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693E3D-E557-0C17-28B1-AF559BBB0308}"/>
              </a:ext>
            </a:extLst>
          </p:cNvPr>
          <p:cNvSpPr txBox="1"/>
          <p:nvPr/>
        </p:nvSpPr>
        <p:spPr>
          <a:xfrm>
            <a:off x="497304" y="3171846"/>
            <a:ext cx="18785307" cy="7478970"/>
          </a:xfrm>
          <a:prstGeom prst="rect">
            <a:avLst/>
          </a:prstGeom>
          <a:noFill/>
        </p:spPr>
        <p:txBody>
          <a:bodyPr wrap="square" rtlCol="0">
            <a:spAutoFit/>
          </a:bodyPr>
          <a:lstStyle/>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[1] Jagdeep Singh Aulakh, Dr. V.K. Banga, “Grading of rice grains by image processing”, International Journal of Engineering Research &amp; Technology (IJERT), Vol. 1 Issue 4, June 2012.</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[2] Chetana V. Maheshwari, Kavindra R. Jain, Chintan K. Modi, “Non-destructive Quality Analysis of Indian Gujarat-17 Oryza Sativa SSP Indica (Rice) Using Image Processing”, International Journal of Computer Engineering Science (IJCES), Vol. 2 Issue 3, March 2012.</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[3] Bhavesh B. Prajapati, Sachin Patel, “Classification of Indian Basmati Rice Using Digital Image Processing as per Indian Export Rules”, International Research Journal of computer Science Engineering and Applications, Vol. 2 Issue 1, January 2013.</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[4] S. Kanchana, S. Lakshmi Bharati, M. Ilam ran and K. Singaravadivel, “Physical Quality of Selected Rice Verities”, World Journal of Agriculture Sciences, pp. 468-472, 2012.</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[5] Bhupinder Verma, “Image Processing Techniques for Grading &amp; Classification of Rice”, International Conference on Computer and Communication Technology (ICCCT), pp. 220-223, 2012.</a:t>
            </a:r>
          </a:p>
        </p:txBody>
      </p:sp>
    </p:spTree>
    <p:extLst>
      <p:ext uri="{BB962C8B-B14F-4D97-AF65-F5344CB8AC3E}">
        <p14:creationId xmlns:p14="http://schemas.microsoft.com/office/powerpoint/2010/main" val="284174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110409"/>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12</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404539"/>
            <a:ext cx="19535457" cy="13520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2912" y="5077326"/>
            <a:ext cx="13804163" cy="2400657"/>
          </a:xfrm>
          <a:prstGeom prst="rect">
            <a:avLst/>
          </a:prstGeom>
          <a:noFill/>
        </p:spPr>
        <p:txBody>
          <a:bodyPr wrap="square" rtlCol="0">
            <a:spAutoFit/>
          </a:bodyPr>
          <a:lstStyle/>
          <a:p>
            <a:pPr lvl="0" algn="ctr"/>
            <a:r>
              <a:rPr lang="en-US" sz="9000" b="1" dirty="0">
                <a:solidFill>
                  <a:schemeClr val="dk1"/>
                </a:solidFill>
                <a:latin typeface="Times New Roman" panose="02020603050405020304" pitchFamily="18" charset="0"/>
                <a:ea typeface="Times New Roman"/>
                <a:cs typeface="Times New Roman" panose="02020603050405020304" pitchFamily="18" charset="0"/>
                <a:sym typeface="Times New Roman"/>
              </a:rPr>
              <a:t>THANK  YOU </a:t>
            </a:r>
            <a:endParaRPr lang="en-US" sz="9000" dirty="0">
              <a:latin typeface="Times New Roman" panose="02020603050405020304" pitchFamily="18" charset="0"/>
              <a:cs typeface="Times New Roman" panose="02020603050405020304" pitchFamily="18" charset="0"/>
            </a:endParaRPr>
          </a:p>
          <a:p>
            <a:pPr algn="ctr"/>
            <a:endParaRPr lang="en-US" sz="6000" dirty="0"/>
          </a:p>
        </p:txBody>
      </p:sp>
    </p:spTree>
    <p:extLst>
      <p:ext uri="{BB962C8B-B14F-4D97-AF65-F5344CB8AC3E}">
        <p14:creationId xmlns:p14="http://schemas.microsoft.com/office/powerpoint/2010/main" val="2745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2</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05;p13"/>
          <p:cNvSpPr txBox="1"/>
          <p:nvPr/>
        </p:nvSpPr>
        <p:spPr>
          <a:xfrm>
            <a:off x="1088757" y="3718067"/>
            <a:ext cx="18446700" cy="6013811"/>
          </a:xfrm>
          <a:prstGeom prst="rect">
            <a:avLst/>
          </a:prstGeom>
          <a:noFill/>
          <a:ln>
            <a:noFill/>
          </a:ln>
        </p:spPr>
        <p:txBody>
          <a:bodyPr spcFirstLastPara="1" wrap="square" lIns="0" tIns="12050" rIns="0" bIns="0" anchor="t" anchorCtr="0">
            <a:spAutoFit/>
          </a:bodyPr>
          <a:lstStyle/>
          <a:p>
            <a:pPr marL="869950" marR="0" lvl="0" indent="-857250" algn="l" rtl="0">
              <a:lnSpc>
                <a:spcPct val="100000"/>
              </a:lnSpc>
              <a:spcBef>
                <a:spcPts val="0"/>
              </a:spcBef>
              <a:spcAft>
                <a:spcPts val="0"/>
              </a:spcAft>
              <a:buClr>
                <a:schemeClr val="dk2"/>
              </a:buClr>
              <a:buSzPts val="5400"/>
              <a:buFont typeface="Times New Roman"/>
              <a:buChar char="•"/>
            </a:pPr>
            <a:r>
              <a:rPr lang="en-US" sz="4800" b="0" i="0" u="none" dirty="0">
                <a:solidFill>
                  <a:schemeClr val="dk2"/>
                </a:solidFill>
                <a:latin typeface="Times New Roman" pitchFamily="18" charset="0"/>
                <a:ea typeface="Times New Roman"/>
                <a:cs typeface="Times New Roman" pitchFamily="18" charset="0"/>
                <a:sym typeface="Times New Roman"/>
              </a:rPr>
              <a:t>Introduction</a:t>
            </a:r>
            <a:endParaRPr sz="4800" dirty="0">
              <a:latin typeface="Times New Roman" pitchFamily="18" charset="0"/>
              <a:cs typeface="Times New Roman" pitchFamily="18" charset="0"/>
            </a:endParaRPr>
          </a:p>
          <a:p>
            <a:pPr marL="869950" marR="0" lvl="0" indent="-857250" algn="l" rtl="0">
              <a:lnSpc>
                <a:spcPct val="100000"/>
              </a:lnSpc>
              <a:spcBef>
                <a:spcPts val="0"/>
              </a:spcBef>
              <a:spcAft>
                <a:spcPts val="0"/>
              </a:spcAft>
              <a:buClr>
                <a:schemeClr val="dk2"/>
              </a:buClr>
              <a:buSzPts val="5400"/>
              <a:buFont typeface="Times New Roman"/>
              <a:buChar char="•"/>
            </a:pPr>
            <a:r>
              <a:rPr lang="en-US" sz="4800" b="0" i="0" u="none" dirty="0">
                <a:solidFill>
                  <a:schemeClr val="dk2"/>
                </a:solidFill>
                <a:latin typeface="Times New Roman" pitchFamily="18" charset="0"/>
                <a:ea typeface="Times New Roman"/>
                <a:cs typeface="Times New Roman" pitchFamily="18" charset="0"/>
                <a:sym typeface="Times New Roman"/>
              </a:rPr>
              <a:t>Literature Review</a:t>
            </a:r>
            <a:endParaRPr sz="4800" dirty="0">
              <a:latin typeface="Times New Roman" pitchFamily="18" charset="0"/>
              <a:cs typeface="Times New Roman" pitchFamily="18" charset="0"/>
            </a:endParaRPr>
          </a:p>
          <a:p>
            <a:pPr marL="869950" marR="0" lvl="0" indent="-857250" algn="l" rtl="0">
              <a:lnSpc>
                <a:spcPct val="100000"/>
              </a:lnSpc>
              <a:spcBef>
                <a:spcPts val="0"/>
              </a:spcBef>
              <a:spcAft>
                <a:spcPts val="0"/>
              </a:spcAft>
              <a:buClr>
                <a:schemeClr val="dk2"/>
              </a:buClr>
              <a:buSzPts val="5400"/>
              <a:buFont typeface="Times New Roman"/>
              <a:buChar char="•"/>
            </a:pPr>
            <a:r>
              <a:rPr lang="en-US" sz="4800" b="0" i="0" u="none" dirty="0">
                <a:solidFill>
                  <a:schemeClr val="dk2"/>
                </a:solidFill>
                <a:latin typeface="Times New Roman" pitchFamily="18" charset="0"/>
                <a:ea typeface="Times New Roman"/>
                <a:cs typeface="Times New Roman" pitchFamily="18" charset="0"/>
                <a:sym typeface="Times New Roman"/>
              </a:rPr>
              <a:t>Proposed Work</a:t>
            </a:r>
          </a:p>
          <a:p>
            <a:pPr marL="869950" marR="0" lvl="0" indent="-857250" algn="l" rtl="0">
              <a:lnSpc>
                <a:spcPct val="100000"/>
              </a:lnSpc>
              <a:spcBef>
                <a:spcPts val="0"/>
              </a:spcBef>
              <a:spcAft>
                <a:spcPts val="0"/>
              </a:spcAft>
              <a:buClr>
                <a:schemeClr val="dk2"/>
              </a:buClr>
              <a:buSzPts val="5400"/>
              <a:buFont typeface="Times New Roman"/>
              <a:buChar char="•"/>
            </a:pPr>
            <a:r>
              <a:rPr lang="en-US" sz="4800" dirty="0">
                <a:solidFill>
                  <a:schemeClr val="dk2"/>
                </a:solidFill>
                <a:latin typeface="Times New Roman" pitchFamily="18" charset="0"/>
                <a:ea typeface="Times New Roman"/>
                <a:cs typeface="Times New Roman" pitchFamily="18" charset="0"/>
                <a:sym typeface="Times New Roman"/>
              </a:rPr>
              <a:t>Methodology</a:t>
            </a:r>
          </a:p>
          <a:p>
            <a:pPr marL="869950" marR="0" lvl="0" indent="-857250" algn="l" rtl="0">
              <a:lnSpc>
                <a:spcPct val="100000"/>
              </a:lnSpc>
              <a:spcBef>
                <a:spcPts val="0"/>
              </a:spcBef>
              <a:spcAft>
                <a:spcPts val="0"/>
              </a:spcAft>
              <a:buClr>
                <a:schemeClr val="dk2"/>
              </a:buClr>
              <a:buSzPts val="5400"/>
              <a:buFont typeface="Times New Roman"/>
              <a:buChar char="•"/>
            </a:pPr>
            <a:r>
              <a:rPr lang="en-US" sz="4800" dirty="0">
                <a:solidFill>
                  <a:schemeClr val="dk2"/>
                </a:solidFill>
                <a:latin typeface="Times New Roman" pitchFamily="18" charset="0"/>
                <a:ea typeface="Times New Roman"/>
                <a:cs typeface="Times New Roman" pitchFamily="18" charset="0"/>
                <a:sym typeface="Times New Roman"/>
              </a:rPr>
              <a:t>Advantages &amp; Applications</a:t>
            </a:r>
          </a:p>
          <a:p>
            <a:pPr marL="869950" marR="0" lvl="0" indent="-857250" algn="l" rtl="0">
              <a:lnSpc>
                <a:spcPct val="100000"/>
              </a:lnSpc>
              <a:spcBef>
                <a:spcPts val="0"/>
              </a:spcBef>
              <a:spcAft>
                <a:spcPts val="0"/>
              </a:spcAft>
              <a:buClr>
                <a:schemeClr val="dk2"/>
              </a:buClr>
              <a:buSzPts val="5400"/>
              <a:buFont typeface="Times New Roman"/>
              <a:buChar char="•"/>
            </a:pPr>
            <a:r>
              <a:rPr lang="en-US" sz="4800">
                <a:solidFill>
                  <a:schemeClr val="dk2"/>
                </a:solidFill>
                <a:latin typeface="Times New Roman" pitchFamily="18" charset="0"/>
                <a:cs typeface="Times New Roman" pitchFamily="18" charset="0"/>
                <a:sym typeface="Times New Roman"/>
              </a:rPr>
              <a:t>Result Analysis</a:t>
            </a:r>
            <a:endParaRPr lang="en-US" sz="4800" dirty="0">
              <a:latin typeface="Times New Roman" pitchFamily="18" charset="0"/>
              <a:cs typeface="Times New Roman" pitchFamily="18" charset="0"/>
            </a:endParaRPr>
          </a:p>
          <a:p>
            <a:pPr marL="869950" marR="0" lvl="0" indent="-857250" algn="l" rtl="0">
              <a:lnSpc>
                <a:spcPct val="100000"/>
              </a:lnSpc>
              <a:spcBef>
                <a:spcPts val="0"/>
              </a:spcBef>
              <a:spcAft>
                <a:spcPts val="0"/>
              </a:spcAft>
              <a:buClr>
                <a:schemeClr val="dk2"/>
              </a:buClr>
              <a:buSzPts val="5400"/>
              <a:buFont typeface="Times New Roman"/>
              <a:buChar char="•"/>
            </a:pPr>
            <a:r>
              <a:rPr lang="en-US" sz="4800" b="0" i="0" u="none" dirty="0">
                <a:solidFill>
                  <a:schemeClr val="dk2"/>
                </a:solidFill>
                <a:latin typeface="Times New Roman" pitchFamily="18" charset="0"/>
                <a:ea typeface="Times New Roman"/>
                <a:cs typeface="Times New Roman" pitchFamily="18" charset="0"/>
                <a:sym typeface="Times New Roman"/>
              </a:rPr>
              <a:t>Conclusion</a:t>
            </a:r>
            <a:endParaRPr sz="4800" dirty="0">
              <a:latin typeface="Times New Roman" pitchFamily="18" charset="0"/>
              <a:cs typeface="Times New Roman" pitchFamily="18" charset="0"/>
            </a:endParaRPr>
          </a:p>
          <a:p>
            <a:pPr marL="869950" marR="0" lvl="0" indent="-857250" algn="l" rtl="0">
              <a:lnSpc>
                <a:spcPct val="100000"/>
              </a:lnSpc>
              <a:spcBef>
                <a:spcPts val="0"/>
              </a:spcBef>
              <a:spcAft>
                <a:spcPts val="0"/>
              </a:spcAft>
              <a:buClr>
                <a:schemeClr val="dk2"/>
              </a:buClr>
              <a:buSzPts val="5400"/>
              <a:buFont typeface="Times New Roman"/>
              <a:buChar char="•"/>
            </a:pPr>
            <a:r>
              <a:rPr lang="en-US" sz="4800" b="0" i="0" u="none" dirty="0">
                <a:solidFill>
                  <a:schemeClr val="dk2"/>
                </a:solidFill>
                <a:latin typeface="Times New Roman" pitchFamily="18" charset="0"/>
                <a:ea typeface="Times New Roman"/>
                <a:cs typeface="Times New Roman" pitchFamily="18" charset="0"/>
                <a:sym typeface="Times New Roman"/>
              </a:rPr>
              <a:t>References</a:t>
            </a:r>
            <a:r>
              <a:rPr lang="en-US" sz="5400" b="0" i="0" u="none" dirty="0">
                <a:solidFill>
                  <a:schemeClr val="dk1"/>
                </a:solidFill>
                <a:latin typeface="Times New Roman"/>
                <a:ea typeface="Times New Roman"/>
                <a:cs typeface="Times New Roman"/>
                <a:sym typeface="Times New Roman"/>
              </a:rPr>
              <a:t>	</a:t>
            </a:r>
            <a:endParaRPr dirty="0"/>
          </a:p>
        </p:txBody>
      </p:sp>
      <p:sp>
        <p:nvSpPr>
          <p:cNvPr id="19" name="Google Shape;111;p13"/>
          <p:cNvSpPr txBox="1"/>
          <p:nvPr/>
        </p:nvSpPr>
        <p:spPr>
          <a:xfrm>
            <a:off x="7579896" y="2440706"/>
            <a:ext cx="3898230" cy="8431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chemeClr val="dk1"/>
              </a:buClr>
              <a:buSzPts val="5400"/>
              <a:buFont typeface="Times New Roman"/>
              <a:buNone/>
            </a:pPr>
            <a:r>
              <a:rPr lang="en-US" sz="5400" b="1" i="0" u="none" dirty="0">
                <a:solidFill>
                  <a:schemeClr val="dk1"/>
                </a:solidFill>
                <a:latin typeface="Times New Roman"/>
                <a:ea typeface="Times New Roman"/>
                <a:cs typeface="Times New Roman"/>
                <a:sym typeface="Times New Roman"/>
              </a:rPr>
              <a:t>CONTENTS</a:t>
            </a:r>
            <a:endParaRPr dirty="0"/>
          </a:p>
        </p:txBody>
      </p:sp>
    </p:spTree>
    <p:extLst>
      <p:ext uri="{BB962C8B-B14F-4D97-AF65-F5344CB8AC3E}">
        <p14:creationId xmlns:p14="http://schemas.microsoft.com/office/powerpoint/2010/main" val="9760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7146758" y="2298077"/>
            <a:ext cx="5486400"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a:ea typeface="Times New Roman"/>
                <a:cs typeface="Times New Roman"/>
                <a:sym typeface="Times New Roman"/>
              </a:rPr>
              <a:t>Introduction</a:t>
            </a:r>
            <a:endParaRPr dirty="0"/>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3</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5AB5EC-683D-754D-BDBB-624D9A16AE4E}"/>
              </a:ext>
            </a:extLst>
          </p:cNvPr>
          <p:cNvSpPr txBox="1"/>
          <p:nvPr/>
        </p:nvSpPr>
        <p:spPr>
          <a:xfrm>
            <a:off x="513346" y="3457074"/>
            <a:ext cx="18785307" cy="7478970"/>
          </a:xfrm>
          <a:prstGeom prst="rect">
            <a:avLst/>
          </a:prstGeom>
          <a:noFill/>
        </p:spPr>
        <p:txBody>
          <a:bodyPr wrap="square" rtlCol="0">
            <a:spAutoFit/>
          </a:bodyPr>
          <a:lstStyle/>
          <a:p>
            <a:pPr marL="571500" indent="-571500" algn="just">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The historical reliance on human inspectors for rice quality assessment poses challenges due to subjective decision-making, fatigue, and personal biases.</a:t>
            </a:r>
          </a:p>
          <a:p>
            <a:pPr algn="just"/>
            <a:endParaRPr lang="en-US" sz="3000" b="0" i="0" dirty="0">
              <a:solidFill>
                <a:schemeClr val="tx1"/>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The project introduces a groundbreaking solution using image processing techniques for non-destructive and cost-effective grading of rice grains, overcoming human limitations and enhancing objectivity and accuracy.</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The methodology considers both physical and chemical attributes, including grain size, shape, chalkiness, whiteness, milling degree, bulk density, moisture content, gelatinization temperature, and gel consistency, providing a holistic evaluation of rice quality.</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Traditional methods for measuring grain size and shape, like grain shape tester and dial micrometer, are time-consuming and prone to human errors, necessitating a shift towards more precise and efficient approaches to meet customer expectations.</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Machine vision offers a non-destructive, fast, and cost-effective alternative to traditional methods, providing precise grain quality evaluation and overcoming manual procedure limitations.</a:t>
            </a:r>
            <a:endParaRPr lang="en-IN"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06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4780547" y="2111606"/>
            <a:ext cx="9360569"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pitchFamily="18" charset="0"/>
                <a:ea typeface="Times New Roman"/>
                <a:cs typeface="Times New Roman" pitchFamily="18" charset="0"/>
                <a:sym typeface="Times New Roman"/>
              </a:rPr>
              <a:t>Literature Review</a:t>
            </a:r>
            <a:endParaRPr sz="5400" b="1" i="0" u="none" dirty="0">
              <a:solidFill>
                <a:schemeClr val="dk1"/>
              </a:solidFill>
              <a:latin typeface="Times New Roman"/>
              <a:ea typeface="Times New Roman"/>
              <a:cs typeface="Times New Roman"/>
              <a:sym typeface="Times New Roman"/>
            </a:endParaRP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4</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D777E9-A885-B48B-9C3E-08FBD2EF729B}"/>
              </a:ext>
            </a:extLst>
          </p:cNvPr>
          <p:cNvSpPr txBox="1"/>
          <p:nvPr/>
        </p:nvSpPr>
        <p:spPr>
          <a:xfrm>
            <a:off x="497304" y="3195289"/>
            <a:ext cx="18785307" cy="7017306"/>
          </a:xfrm>
          <a:prstGeom prst="rect">
            <a:avLst/>
          </a:prstGeom>
          <a:noFill/>
        </p:spPr>
        <p:txBody>
          <a:bodyPr wrap="square" rtlCol="0">
            <a:spAutoFit/>
          </a:bodyPr>
          <a:lstStyle/>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Introduction to Food Quality Detection Significance: </a:t>
            </a:r>
            <a:r>
              <a:rPr lang="en-US" sz="3000" dirty="0">
                <a:solidFill>
                  <a:schemeClr val="tx1"/>
                </a:solidFill>
                <a:latin typeface="Times New Roman" panose="02020603050405020304" pitchFamily="18" charset="0"/>
                <a:cs typeface="Times New Roman" panose="02020603050405020304" pitchFamily="18" charset="0"/>
              </a:rPr>
              <a:t>The literature review emphasizes the critical role of food quality detection in ensuring consumer safety and satisfaction within the food industry.</a:t>
            </a:r>
          </a:p>
          <a:p>
            <a:pPr marL="571500" indent="-571500" algn="just">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Revolutionizing Food Quality Assessment: </a:t>
            </a:r>
            <a:r>
              <a:rPr lang="en-US" sz="3000" dirty="0">
                <a:solidFill>
                  <a:schemeClr val="tx1"/>
                </a:solidFill>
                <a:latin typeface="Times New Roman" panose="02020603050405020304" pitchFamily="18" charset="0"/>
                <a:cs typeface="Times New Roman" panose="02020603050405020304" pitchFamily="18" charset="0"/>
              </a:rPr>
              <a:t>Recent advancements in machine learning and image processing techniques are highlighted for their transformative impact on the accuracy and efficiency of food quality assessment.</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b="1" dirty="0">
                <a:solidFill>
                  <a:schemeClr val="tx1"/>
                </a:solidFill>
                <a:latin typeface="Times New Roman" panose="02020603050405020304" pitchFamily="18" charset="0"/>
                <a:cs typeface="Times New Roman" panose="02020603050405020304" pitchFamily="18" charset="0"/>
              </a:rPr>
              <a:t>Collective Advances and Future Potential: </a:t>
            </a:r>
            <a:r>
              <a:rPr lang="en-US" sz="3000" dirty="0">
                <a:solidFill>
                  <a:schemeClr val="tx1"/>
                </a:solidFill>
                <a:latin typeface="Times New Roman" panose="02020603050405020304" pitchFamily="18" charset="0"/>
                <a:cs typeface="Times New Roman" panose="02020603050405020304" pitchFamily="18" charset="0"/>
              </a:rPr>
              <a:t>The collective findings of the reviewed papers underscore the significant strides made in food quality detection through the integration of machine learning and image processing, showcasing the technology's potential to enhance food safety, quality, and overall consumer satisfaction in the industry.</a:t>
            </a:r>
          </a:p>
          <a:p>
            <a:pPr algn="just"/>
            <a:endParaRPr lang="en-US" sz="3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The methodology considers both physical and chemical attributes, including grain size, shape, chalkiness, whiteness, milling degree, bulk density, moisture content, gelatinization temperature, and gel consistency, providing a holistic evaluation of rice quality.</a:t>
            </a:r>
          </a:p>
          <a:p>
            <a:pPr marL="571500" indent="-571500" algn="just">
              <a:buFont typeface="Arial" panose="020B0604020202020204" pitchFamily="34" charset="0"/>
              <a:buChar char="•"/>
            </a:pPr>
            <a:endParaRPr lang="en-IN"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74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algn="l">
              <a:buFont typeface="+mj-lt"/>
              <a:buAutoNum type="arabicPeriod"/>
            </a:pPr>
            <a:endParaRPr lang="en-US" b="0" i="0" dirty="0">
              <a:solidFill>
                <a:schemeClr val="tx1"/>
              </a:solidFill>
              <a:effectLst/>
              <a:latin typeface="Söhne"/>
            </a:endParaRPr>
          </a:p>
          <a:p>
            <a:pPr algn="l">
              <a:buFont typeface="+mj-lt"/>
              <a:buAutoNum type="arabicPeriod"/>
            </a:pPr>
            <a:endParaRPr lang="en-US" b="0" i="0" dirty="0">
              <a:solidFill>
                <a:schemeClr val="tx1"/>
              </a:solidFill>
              <a:effectLst/>
              <a:latin typeface="Söhne"/>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6039853" y="1891955"/>
            <a:ext cx="8085221" cy="843164"/>
          </a:xfrm>
          <a:prstGeom prst="rect">
            <a:avLst/>
          </a:prstGeom>
          <a:noFill/>
          <a:ln>
            <a:noFill/>
          </a:ln>
        </p:spPr>
        <p:txBody>
          <a:bodyPr spcFirstLastPara="1" wrap="square" lIns="0" tIns="12050" rIns="0" bIns="0" anchor="t" anchorCtr="0">
            <a:spAutoFit/>
          </a:bodyPr>
          <a:lstStyle/>
          <a:p>
            <a:pPr algn="ctr"/>
            <a:r>
              <a:rPr lang="en-US" sz="5400" dirty="0">
                <a:solidFill>
                  <a:schemeClr val="dk2"/>
                </a:solidFill>
                <a:latin typeface="Times New Roman" pitchFamily="18" charset="0"/>
                <a:ea typeface="Times New Roman"/>
                <a:cs typeface="Times New Roman" pitchFamily="18" charset="0"/>
                <a:sym typeface="Times New Roman"/>
              </a:rPr>
              <a:t>Proposed Work</a:t>
            </a: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5</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A695AB-0F24-0347-100B-E59A6E5403F5}"/>
              </a:ext>
            </a:extLst>
          </p:cNvPr>
          <p:cNvSpPr txBox="1"/>
          <p:nvPr/>
        </p:nvSpPr>
        <p:spPr>
          <a:xfrm>
            <a:off x="481262" y="2566434"/>
            <a:ext cx="18785307" cy="8402300"/>
          </a:xfrm>
          <a:prstGeom prst="rect">
            <a:avLst/>
          </a:prstGeom>
          <a:noFill/>
        </p:spPr>
        <p:txBody>
          <a:bodyPr wrap="square" rtlCol="0">
            <a:spAutoFit/>
          </a:bodyPr>
          <a:lstStyle/>
          <a:p>
            <a:pPr marL="457200" indent="-457200" algn="l">
              <a:spcBef>
                <a:spcPts val="1200"/>
              </a:spcBef>
              <a:buFont typeface="Arial" panose="020B0604020202020204" pitchFamily="34" charset="0"/>
              <a:buChar char="•"/>
            </a:pPr>
            <a:r>
              <a:rPr lang="en-US" sz="3000" b="1" i="0" dirty="0">
                <a:solidFill>
                  <a:schemeClr val="tx1"/>
                </a:solidFill>
                <a:effectLst/>
                <a:latin typeface="Times New Roman" panose="02020603050405020304" pitchFamily="18" charset="0"/>
                <a:cs typeface="Times New Roman" panose="02020603050405020304" pitchFamily="18" charset="0"/>
              </a:rPr>
              <a:t>Automated Aspect Ratio Classification:</a:t>
            </a:r>
            <a:endParaRPr lang="en-US" sz="3000" b="0" i="0" dirty="0">
              <a:solidFill>
                <a:schemeClr val="tx1"/>
              </a:solidFill>
              <a:effectLst/>
              <a:latin typeface="Times New Roman" panose="02020603050405020304" pitchFamily="18" charset="0"/>
              <a:cs typeface="Times New Roman" panose="02020603050405020304" pitchFamily="18" charset="0"/>
            </a:endParaRP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Implement image processing algorithms to automatically classify rice grains based on their aspect ratios.</a:t>
            </a: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Classify rice grains into categories such as Slender, Medium, Bold, and Round.</a:t>
            </a:r>
          </a:p>
          <a:p>
            <a:pPr marL="457200" indent="-457200" algn="l">
              <a:spcBef>
                <a:spcPts val="1200"/>
              </a:spcBef>
              <a:buFont typeface="Arial" panose="020B0604020202020204" pitchFamily="34" charset="0"/>
              <a:buChar char="•"/>
            </a:pPr>
            <a:r>
              <a:rPr lang="en-US" sz="3000" b="1" i="0" dirty="0">
                <a:solidFill>
                  <a:schemeClr val="tx1"/>
                </a:solidFill>
                <a:effectLst/>
                <a:latin typeface="Times New Roman" panose="02020603050405020304" pitchFamily="18" charset="0"/>
                <a:cs typeface="Times New Roman" panose="02020603050405020304" pitchFamily="18" charset="0"/>
              </a:rPr>
              <a:t>Dust Detection and Percentage Calculation:</a:t>
            </a:r>
            <a:endParaRPr lang="en-US" sz="3000" b="0" i="0" dirty="0">
              <a:solidFill>
                <a:schemeClr val="tx1"/>
              </a:solidFill>
              <a:effectLst/>
              <a:latin typeface="Times New Roman" panose="02020603050405020304" pitchFamily="18" charset="0"/>
              <a:cs typeface="Times New Roman" panose="02020603050405020304" pitchFamily="18" charset="0"/>
            </a:endParaRP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Develop algorithms to detect dust particles on rice grains using image processing techniques.</a:t>
            </a: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Calculate the percentage of dust contamination in the rice sample.</a:t>
            </a:r>
          </a:p>
          <a:p>
            <a:pPr marL="457200" indent="-457200" algn="l">
              <a:spcBef>
                <a:spcPts val="1200"/>
              </a:spcBef>
              <a:buFont typeface="Arial" panose="020B0604020202020204" pitchFamily="34" charset="0"/>
              <a:buChar char="•"/>
            </a:pPr>
            <a:r>
              <a:rPr lang="en-US" sz="3000" b="1" i="0" dirty="0">
                <a:solidFill>
                  <a:schemeClr val="tx1"/>
                </a:solidFill>
                <a:effectLst/>
                <a:latin typeface="Times New Roman" panose="02020603050405020304" pitchFamily="18" charset="0"/>
                <a:cs typeface="Times New Roman" panose="02020603050405020304" pitchFamily="18" charset="0"/>
              </a:rPr>
              <a:t>Visualization of Analysis Results:</a:t>
            </a:r>
            <a:endParaRPr lang="en-US" sz="3000" b="0" i="0" dirty="0">
              <a:solidFill>
                <a:schemeClr val="tx1"/>
              </a:solidFill>
              <a:effectLst/>
              <a:latin typeface="Times New Roman" panose="02020603050405020304" pitchFamily="18" charset="0"/>
              <a:cs typeface="Times New Roman" panose="02020603050405020304" pitchFamily="18" charset="0"/>
            </a:endParaRP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Generate visualizations, such as pie charts, to represent the distribution of rice grain types and the percentage of dust contamination.</a:t>
            </a:r>
          </a:p>
          <a:p>
            <a:pPr marL="457200" indent="-457200" algn="l">
              <a:spcBef>
                <a:spcPts val="1200"/>
              </a:spcBef>
              <a:buFont typeface="Arial" panose="020B0604020202020204" pitchFamily="34" charset="0"/>
              <a:buChar char="•"/>
            </a:pPr>
            <a:r>
              <a:rPr lang="en-US" sz="3000" b="1" i="0" dirty="0">
                <a:solidFill>
                  <a:schemeClr val="tx1"/>
                </a:solidFill>
                <a:effectLst/>
                <a:latin typeface="Times New Roman" panose="02020603050405020304" pitchFamily="18" charset="0"/>
                <a:cs typeface="Times New Roman" panose="02020603050405020304" pitchFamily="18" charset="0"/>
              </a:rPr>
              <a:t>Statistical Analysis:</a:t>
            </a:r>
            <a:endParaRPr lang="en-US" sz="3000" b="0" i="0" dirty="0">
              <a:solidFill>
                <a:schemeClr val="tx1"/>
              </a:solidFill>
              <a:effectLst/>
              <a:latin typeface="Times New Roman" panose="02020603050405020304" pitchFamily="18" charset="0"/>
              <a:cs typeface="Times New Roman" panose="02020603050405020304" pitchFamily="18" charset="0"/>
            </a:endParaRP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Perform statistical analysis on the data, including average aspect ratio and distribution of rice grain types.</a:t>
            </a: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Provide insights into the overall quality of the rice sample based on the analysis results.</a:t>
            </a:r>
          </a:p>
          <a:p>
            <a:pPr marL="457200" indent="-457200" algn="l">
              <a:spcBef>
                <a:spcPts val="1200"/>
              </a:spcBef>
              <a:buFont typeface="Arial" panose="020B0604020202020204" pitchFamily="34" charset="0"/>
              <a:buChar char="•"/>
            </a:pPr>
            <a:r>
              <a:rPr lang="en-US" sz="3000" b="1" i="0" dirty="0">
                <a:solidFill>
                  <a:schemeClr val="tx1"/>
                </a:solidFill>
                <a:effectLst/>
                <a:latin typeface="Times New Roman" panose="02020603050405020304" pitchFamily="18" charset="0"/>
                <a:cs typeface="Times New Roman" panose="02020603050405020304" pitchFamily="18" charset="0"/>
              </a:rPr>
              <a:t>Integration with Web Application:</a:t>
            </a:r>
            <a:endParaRPr lang="en-US" sz="3000" b="0" i="0" dirty="0">
              <a:solidFill>
                <a:schemeClr val="tx1"/>
              </a:solidFill>
              <a:effectLst/>
              <a:latin typeface="Times New Roman" panose="02020603050405020304" pitchFamily="18" charset="0"/>
              <a:cs typeface="Times New Roman" panose="02020603050405020304" pitchFamily="18" charset="0"/>
            </a:endParaRPr>
          </a:p>
          <a:p>
            <a:pPr marL="914400" lvl="1" indent="-457200" algn="l">
              <a:spcBef>
                <a:spcPts val="1200"/>
              </a:spcBef>
              <a:buFont typeface="Arial" panose="020B0604020202020204" pitchFamily="34" charset="0"/>
              <a:buChar char="•"/>
            </a:pPr>
            <a:r>
              <a:rPr lang="en-US" sz="3000" b="0" i="0" dirty="0">
                <a:solidFill>
                  <a:schemeClr val="tx1"/>
                </a:solidFill>
                <a:effectLst/>
                <a:latin typeface="Times New Roman" panose="02020603050405020304" pitchFamily="18" charset="0"/>
                <a:cs typeface="Times New Roman" panose="02020603050405020304" pitchFamily="18" charset="0"/>
              </a:rPr>
              <a:t>Develop a web application for users to upload rice grain images and receive automated quality analysis results.</a:t>
            </a:r>
          </a:p>
        </p:txBody>
      </p:sp>
    </p:spTree>
    <p:extLst>
      <p:ext uri="{BB962C8B-B14F-4D97-AF65-F5344CB8AC3E}">
        <p14:creationId xmlns:p14="http://schemas.microsoft.com/office/powerpoint/2010/main" val="284174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15716"/>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IN"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6328601" y="1956123"/>
            <a:ext cx="6785811" cy="843164"/>
          </a:xfrm>
          <a:prstGeom prst="rect">
            <a:avLst/>
          </a:prstGeom>
          <a:noFill/>
          <a:ln>
            <a:noFill/>
          </a:ln>
        </p:spPr>
        <p:txBody>
          <a:bodyPr spcFirstLastPara="1" wrap="square" lIns="0" tIns="12050" rIns="0" bIns="0" anchor="t" anchorCtr="0">
            <a:spAutoFit/>
          </a:bodyPr>
          <a:lstStyle/>
          <a:p>
            <a:pPr lvl="0" algn="ctr"/>
            <a:r>
              <a:rPr lang="en-US" sz="5400" dirty="0">
                <a:solidFill>
                  <a:schemeClr val="dk2"/>
                </a:solidFill>
                <a:latin typeface="Times New Roman" pitchFamily="18" charset="0"/>
                <a:ea typeface="Times New Roman"/>
                <a:cs typeface="Times New Roman" pitchFamily="18" charset="0"/>
                <a:sym typeface="Times New Roman"/>
              </a:rPr>
              <a:t>Methodology</a:t>
            </a:r>
            <a:endParaRPr sz="5400" b="1" i="0" u="none" dirty="0">
              <a:solidFill>
                <a:schemeClr val="dk1"/>
              </a:solidFill>
              <a:latin typeface="Times New Roman"/>
              <a:ea typeface="Times New Roman"/>
              <a:cs typeface="Times New Roman"/>
              <a:sym typeface="Times New Roman"/>
            </a:endParaRP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6</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68B2F6-CD43-F543-C744-C39188886285}"/>
              </a:ext>
            </a:extLst>
          </p:cNvPr>
          <p:cNvSpPr txBox="1"/>
          <p:nvPr/>
        </p:nvSpPr>
        <p:spPr>
          <a:xfrm>
            <a:off x="296769" y="2989776"/>
            <a:ext cx="13970450" cy="8171468"/>
          </a:xfrm>
          <a:prstGeom prst="rect">
            <a:avLst/>
          </a:prstGeom>
          <a:noFill/>
        </p:spPr>
        <p:txBody>
          <a:bodyPr wrap="square" rtlCol="0">
            <a:spAutoFit/>
          </a:bodyPr>
          <a:lstStyle/>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Image Pre-Processing: </a:t>
            </a:r>
            <a:r>
              <a:rPr lang="en-US" sz="2800" dirty="0">
                <a:solidFill>
                  <a:schemeClr val="tx1"/>
                </a:solidFill>
                <a:latin typeface="Times New Roman" panose="02020603050405020304" pitchFamily="18" charset="0"/>
                <a:cs typeface="Times New Roman" panose="02020603050405020304" pitchFamily="18" charset="0"/>
              </a:rPr>
              <a:t>Apply filters to eliminate noise, enhance image sharpness, and use a threshold algorithm for segmentation.</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Shrinkage Morphological Operation: </a:t>
            </a:r>
            <a:r>
              <a:rPr lang="en-US" sz="2800" dirty="0">
                <a:solidFill>
                  <a:schemeClr val="tx1"/>
                </a:solidFill>
                <a:latin typeface="Times New Roman" panose="02020603050405020304" pitchFamily="18" charset="0"/>
                <a:cs typeface="Times New Roman" panose="02020603050405020304" pitchFamily="18" charset="0"/>
              </a:rPr>
              <a:t>Employ erosion to separate interconnected features of rice grains without compromising individual integrity.</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Edge Detection: </a:t>
            </a:r>
            <a:r>
              <a:rPr lang="en-US" sz="2800" dirty="0">
                <a:solidFill>
                  <a:schemeClr val="tx1"/>
                </a:solidFill>
                <a:latin typeface="Times New Roman" panose="02020603050405020304" pitchFamily="18" charset="0"/>
                <a:cs typeface="Times New Roman" panose="02020603050405020304" pitchFamily="18" charset="0"/>
              </a:rPr>
              <a:t>Utilize the Canny algorithm for efficient identification of rice grain boundaries.</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Object Measurement: </a:t>
            </a:r>
            <a:r>
              <a:rPr lang="en-US" sz="2800" dirty="0">
                <a:solidFill>
                  <a:schemeClr val="tx1"/>
                </a:solidFill>
                <a:latin typeface="Times New Roman" panose="02020603050405020304" pitchFamily="18" charset="0"/>
                <a:cs typeface="Times New Roman" panose="02020603050405020304" pitchFamily="18" charset="0"/>
              </a:rPr>
              <a:t>Quantify rice grains, apply edge detection algorithms, and calculate length-breadth ratio using a caliper.</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Aspect Ratio Formula: </a:t>
            </a:r>
            <a:r>
              <a:rPr lang="en-US" sz="2800" dirty="0">
                <a:solidFill>
                  <a:schemeClr val="tx1"/>
                </a:solidFill>
                <a:latin typeface="Times New Roman" panose="02020603050405020304" pitchFamily="18" charset="0"/>
                <a:cs typeface="Times New Roman" panose="02020603050405020304" pitchFamily="18" charset="0"/>
              </a:rPr>
              <a:t>Calculate aspect ratio using the formula height / width, normalized to a positive value if less than 1.</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Object Classification: </a:t>
            </a:r>
            <a:r>
              <a:rPr lang="en-US" sz="2800" dirty="0">
                <a:solidFill>
                  <a:schemeClr val="tx1"/>
                </a:solidFill>
                <a:latin typeface="Times New Roman" panose="02020603050405020304" pitchFamily="18" charset="0"/>
                <a:cs typeface="Times New Roman" panose="02020603050405020304" pitchFamily="18" charset="0"/>
              </a:rPr>
              <a:t>Execute classification based on standard, measured, and calculated outcomes to categorize rice seeds into Slender, Medium, Bold, or Round.</a:t>
            </a:r>
          </a:p>
          <a:p>
            <a:pPr marL="571500" indent="-571500" algn="just">
              <a:spcBef>
                <a:spcPts val="1800"/>
              </a:spcBef>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Quality Analysis: </a:t>
            </a:r>
            <a:r>
              <a:rPr lang="en-US" sz="2800" dirty="0">
                <a:solidFill>
                  <a:schemeClr val="tx1"/>
                </a:solidFill>
                <a:latin typeface="Times New Roman" panose="02020603050405020304" pitchFamily="18" charset="0"/>
                <a:cs typeface="Times New Roman" panose="02020603050405020304" pitchFamily="18" charset="0"/>
              </a:rPr>
              <a:t>Categorize rice grains into Slender, Medium, Bold, or Round based on specific aspect ratio ranges.</a:t>
            </a:r>
            <a:endParaRPr lang="en-IN" sz="2800" dirty="0">
              <a:solidFill>
                <a:schemeClr val="tx1"/>
              </a:solidFill>
              <a:latin typeface="Times New Roman" panose="02020603050405020304" pitchFamily="18" charset="0"/>
              <a:cs typeface="Times New Roman" panose="02020603050405020304" pitchFamily="18" charset="0"/>
            </a:endParaRPr>
          </a:p>
          <a:p>
            <a:pPr marL="571500" indent="-571500" algn="just">
              <a:spcBef>
                <a:spcPts val="1800"/>
              </a:spcBef>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3" name="image5.jpeg">
            <a:extLst>
              <a:ext uri="{FF2B5EF4-FFF2-40B4-BE49-F238E27FC236}">
                <a16:creationId xmlns:a16="http://schemas.microsoft.com/office/drawing/2014/main" id="{8E9094BD-6F6C-72CB-E143-E7826DE4E7B8}"/>
              </a:ext>
            </a:extLst>
          </p:cNvPr>
          <p:cNvPicPr>
            <a:picLocks noChangeAspect="1"/>
          </p:cNvPicPr>
          <p:nvPr/>
        </p:nvPicPr>
        <p:blipFill>
          <a:blip r:embed="rId4" cstate="print"/>
          <a:stretch>
            <a:fillRect/>
          </a:stretch>
        </p:blipFill>
        <p:spPr>
          <a:xfrm>
            <a:off x="14267219" y="2298077"/>
            <a:ext cx="5317688" cy="7772012"/>
          </a:xfrm>
          <a:prstGeom prst="rect">
            <a:avLst/>
          </a:prstGeom>
        </p:spPr>
      </p:pic>
      <p:sp>
        <p:nvSpPr>
          <p:cNvPr id="4" name="TextBox 3">
            <a:extLst>
              <a:ext uri="{FF2B5EF4-FFF2-40B4-BE49-F238E27FC236}">
                <a16:creationId xmlns:a16="http://schemas.microsoft.com/office/drawing/2014/main" id="{7609596E-F472-3F0F-AEAE-7F236A021E6B}"/>
              </a:ext>
            </a:extLst>
          </p:cNvPr>
          <p:cNvSpPr txBox="1"/>
          <p:nvPr/>
        </p:nvSpPr>
        <p:spPr>
          <a:xfrm>
            <a:off x="14711315" y="10070089"/>
            <a:ext cx="4502986" cy="954107"/>
          </a:xfrm>
          <a:prstGeom prst="rect">
            <a:avLst/>
          </a:prstGeom>
          <a:noFill/>
        </p:spPr>
        <p:txBody>
          <a:bodyPr wrap="square" rtlCol="0">
            <a:spAutoFit/>
          </a:bodyPr>
          <a:lstStyle/>
          <a:p>
            <a:pPr algn="ctr"/>
            <a:r>
              <a:rPr lang="en-US" sz="2800" dirty="0">
                <a:solidFill>
                  <a:schemeClr val="tx1"/>
                </a:solidFill>
                <a:latin typeface="Times New Roman" panose="02020603050405020304" pitchFamily="18" charset="0"/>
                <a:cs typeface="Times New Roman" panose="02020603050405020304" pitchFamily="18" charset="0"/>
              </a:rPr>
              <a:t>Fig 1: Block Diagram of Proposed Model</a:t>
            </a:r>
            <a:endParaRPr lang="en-IN" sz="2800" dirty="0"/>
          </a:p>
        </p:txBody>
      </p:sp>
    </p:spTree>
    <p:extLst>
      <p:ext uri="{BB962C8B-B14F-4D97-AF65-F5344CB8AC3E}">
        <p14:creationId xmlns:p14="http://schemas.microsoft.com/office/powerpoint/2010/main" val="284174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225514"/>
            <a:ext cx="20324700" cy="11534863"/>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5965748" y="2069102"/>
            <a:ext cx="7796463"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pitchFamily="18" charset="0"/>
                <a:ea typeface="Times New Roman"/>
                <a:cs typeface="Times New Roman" pitchFamily="18" charset="0"/>
                <a:sym typeface="Times New Roman"/>
              </a:rPr>
              <a:t>Advantages</a:t>
            </a:r>
            <a:endParaRPr b="1" dirty="0"/>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7</a:t>
            </a:fld>
            <a:endParaRPr/>
          </a:p>
        </p:txBody>
      </p:sp>
      <p:sp>
        <p:nvSpPr>
          <p:cNvPr id="5" name="Title 4"/>
          <p:cNvSpPr>
            <a:spLocks noGrp="1"/>
          </p:cNvSpPr>
          <p:nvPr>
            <p:ph type="title"/>
          </p:nvPr>
        </p:nvSpPr>
        <p:spPr>
          <a:xfrm>
            <a:off x="0" y="407988"/>
            <a:ext cx="19779916" cy="1692514"/>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4ADC90-4A60-D022-DD56-DCFDFC161060}"/>
              </a:ext>
            </a:extLst>
          </p:cNvPr>
          <p:cNvSpPr txBox="1"/>
          <p:nvPr/>
        </p:nvSpPr>
        <p:spPr>
          <a:xfrm>
            <a:off x="497304" y="3511203"/>
            <a:ext cx="18785307" cy="4539191"/>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Quality Assurance: </a:t>
            </a:r>
            <a:r>
              <a:rPr lang="en-US" sz="2800" dirty="0">
                <a:solidFill>
                  <a:schemeClr val="tx1"/>
                </a:solidFill>
                <a:latin typeface="Times New Roman" panose="02020603050405020304" pitchFamily="18" charset="0"/>
                <a:cs typeface="Times New Roman" panose="02020603050405020304" pitchFamily="18" charset="0"/>
              </a:rPr>
              <a:t>Confirms rice meets industry standards, ensuring product consistency and consumer satisfaction.</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Marketability: </a:t>
            </a:r>
            <a:r>
              <a:rPr lang="en-US" sz="2800" dirty="0">
                <a:solidFill>
                  <a:schemeClr val="tx1"/>
                </a:solidFill>
                <a:latin typeface="Times New Roman" panose="02020603050405020304" pitchFamily="18" charset="0"/>
                <a:cs typeface="Times New Roman" panose="02020603050405020304" pitchFamily="18" charset="0"/>
              </a:rPr>
              <a:t>Identifies high-quality rice, enabling premium pricing and increased profitability for producers and traders.</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Consumer Safety: </a:t>
            </a:r>
            <a:r>
              <a:rPr lang="en-US" sz="2800" dirty="0">
                <a:solidFill>
                  <a:schemeClr val="tx1"/>
                </a:solidFill>
                <a:latin typeface="Times New Roman" panose="02020603050405020304" pitchFamily="18" charset="0"/>
                <a:cs typeface="Times New Roman" panose="02020603050405020304" pitchFamily="18" charset="0"/>
              </a:rPr>
              <a:t>Detects harmful contaminants like pesticides and mycotoxins, ensuring rice is safe for consumption.</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Processing Optimization: </a:t>
            </a:r>
            <a:r>
              <a:rPr lang="en-US" sz="2800" dirty="0">
                <a:solidFill>
                  <a:schemeClr val="tx1"/>
                </a:solidFill>
                <a:latin typeface="Times New Roman" panose="02020603050405020304" pitchFamily="18" charset="0"/>
                <a:cs typeface="Times New Roman" panose="02020603050405020304" pitchFamily="18" charset="0"/>
              </a:rPr>
              <a:t>Evaluates parameters like milling degree and chalkiness to optimize processing for better yield and quality.</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Research and Development: </a:t>
            </a:r>
            <a:r>
              <a:rPr lang="en-US" sz="2800" dirty="0">
                <a:solidFill>
                  <a:schemeClr val="tx1"/>
                </a:solidFill>
                <a:latin typeface="Times New Roman" panose="02020603050405020304" pitchFamily="18" charset="0"/>
                <a:cs typeface="Times New Roman" panose="02020603050405020304" pitchFamily="18" charset="0"/>
              </a:rPr>
              <a:t>Provides valuable data to support breeding programs and other R&amp;D efforts, fostering the development of superior rice varieties.</a:t>
            </a:r>
          </a:p>
        </p:txBody>
      </p:sp>
    </p:spTree>
    <p:extLst>
      <p:ext uri="{BB962C8B-B14F-4D97-AF65-F5344CB8AC3E}">
        <p14:creationId xmlns:p14="http://schemas.microsoft.com/office/powerpoint/2010/main" val="409396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225514"/>
            <a:ext cx="20324700" cy="11534863"/>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5965748" y="2053337"/>
            <a:ext cx="7796463" cy="843164"/>
          </a:xfrm>
          <a:prstGeom prst="rect">
            <a:avLst/>
          </a:prstGeom>
          <a:noFill/>
          <a:ln>
            <a:noFill/>
          </a:ln>
        </p:spPr>
        <p:txBody>
          <a:bodyPr spcFirstLastPara="1" wrap="square" lIns="0" tIns="12050" rIns="0" bIns="0" anchor="t" anchorCtr="0">
            <a:spAutoFit/>
          </a:bodyPr>
          <a:lstStyle/>
          <a:p>
            <a:pPr marL="12700" lvl="0" algn="ctr">
              <a:buClr>
                <a:schemeClr val="dk1"/>
              </a:buClr>
              <a:buSzPts val="5400"/>
            </a:pPr>
            <a:r>
              <a:rPr lang="en-US" sz="5400" dirty="0">
                <a:solidFill>
                  <a:schemeClr val="dk2"/>
                </a:solidFill>
                <a:latin typeface="Times New Roman" pitchFamily="18" charset="0"/>
                <a:ea typeface="Times New Roman"/>
                <a:cs typeface="Times New Roman" pitchFamily="18" charset="0"/>
                <a:sym typeface="Times New Roman"/>
              </a:rPr>
              <a:t>Applications</a:t>
            </a:r>
            <a:endParaRPr b="1" dirty="0"/>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8</a:t>
            </a:fld>
            <a:endParaRPr/>
          </a:p>
        </p:txBody>
      </p:sp>
      <p:sp>
        <p:nvSpPr>
          <p:cNvPr id="5" name="Title 4"/>
          <p:cNvSpPr>
            <a:spLocks noGrp="1"/>
          </p:cNvSpPr>
          <p:nvPr>
            <p:ph type="title"/>
          </p:nvPr>
        </p:nvSpPr>
        <p:spPr>
          <a:xfrm>
            <a:off x="0" y="407988"/>
            <a:ext cx="19779916" cy="1692514"/>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4ADC90-4A60-D022-DD56-DCFDFC161060}"/>
              </a:ext>
            </a:extLst>
          </p:cNvPr>
          <p:cNvSpPr txBox="1"/>
          <p:nvPr/>
        </p:nvSpPr>
        <p:spPr>
          <a:xfrm>
            <a:off x="659396" y="3828787"/>
            <a:ext cx="18785307" cy="4539191"/>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Grain Quality Assessment:</a:t>
            </a:r>
            <a:r>
              <a:rPr lang="en-US" sz="2800" dirty="0">
                <a:solidFill>
                  <a:schemeClr val="tx1"/>
                </a:solidFill>
                <a:latin typeface="Times New Roman" panose="02020603050405020304" pitchFamily="18" charset="0"/>
                <a:cs typeface="Times New Roman" panose="02020603050405020304" pitchFamily="18" charset="0"/>
              </a:rPr>
              <a:t> Measures size, shape, and colour for classification based on standards.</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Sorting and Grading:</a:t>
            </a:r>
            <a:r>
              <a:rPr lang="en-US" sz="2800" dirty="0">
                <a:solidFill>
                  <a:schemeClr val="tx1"/>
                </a:solidFill>
                <a:latin typeface="Times New Roman" panose="02020603050405020304" pitchFamily="18" charset="0"/>
                <a:cs typeface="Times New Roman" panose="02020603050405020304" pitchFamily="18" charset="0"/>
              </a:rPr>
              <a:t> Automates segregation for different market grades.</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Paddy Quality Monitoring: </a:t>
            </a:r>
            <a:r>
              <a:rPr lang="en-US" sz="2800" dirty="0">
                <a:solidFill>
                  <a:schemeClr val="tx1"/>
                </a:solidFill>
                <a:latin typeface="Times New Roman" panose="02020603050405020304" pitchFamily="18" charset="0"/>
                <a:cs typeface="Times New Roman" panose="02020603050405020304" pitchFamily="18" charset="0"/>
              </a:rPr>
              <a:t>Evaluates physical attributes of paddy rice before milling.</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Marketability and Consumer Preference:</a:t>
            </a:r>
            <a:r>
              <a:rPr lang="en-US" sz="2800" dirty="0">
                <a:solidFill>
                  <a:schemeClr val="tx1"/>
                </a:solidFill>
                <a:latin typeface="Times New Roman" panose="02020603050405020304" pitchFamily="18" charset="0"/>
                <a:cs typeface="Times New Roman" panose="02020603050405020304" pitchFamily="18" charset="0"/>
              </a:rPr>
              <a:t> Analyzing rice quality allows producers to meet consumer preferences and market demands.</a:t>
            </a:r>
          </a:p>
          <a:p>
            <a:pPr marL="571500" indent="-571500" algn="just">
              <a:lnSpc>
                <a:spcPct val="150000"/>
              </a:lnSpc>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Food Safety and Quality Control:</a:t>
            </a:r>
            <a:r>
              <a:rPr lang="en-US" sz="2800" dirty="0">
                <a:solidFill>
                  <a:schemeClr val="tx1"/>
                </a:solidFill>
                <a:latin typeface="Times New Roman" panose="02020603050405020304" pitchFamily="18" charset="0"/>
                <a:cs typeface="Times New Roman" panose="02020603050405020304" pitchFamily="18" charset="0"/>
              </a:rPr>
              <a:t> Analysis ensures that rice meets safety standards and quality requirements for human consumption.</a:t>
            </a:r>
          </a:p>
        </p:txBody>
      </p:sp>
    </p:spTree>
    <p:extLst>
      <p:ext uri="{BB962C8B-B14F-4D97-AF65-F5344CB8AC3E}">
        <p14:creationId xmlns:p14="http://schemas.microsoft.com/office/powerpoint/2010/main" val="302581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220600" y="-50"/>
            <a:ext cx="20324700" cy="11309400"/>
          </a:xfrm>
          <a:prstGeom prst="rect">
            <a:avLst/>
          </a:prstGeom>
          <a:solidFill>
            <a:schemeClr val="lt1">
              <a:alpha val="9843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algn="l">
              <a:buFont typeface="+mj-lt"/>
              <a:buAutoNum type="arabicPeriod"/>
            </a:pPr>
            <a:endParaRPr lang="en-US" b="0" i="0" dirty="0">
              <a:solidFill>
                <a:schemeClr val="tx1"/>
              </a:solidFill>
              <a:effectLst/>
              <a:latin typeface="Söhne"/>
            </a:endParaRPr>
          </a:p>
          <a:p>
            <a:pPr algn="l">
              <a:buFont typeface="+mj-lt"/>
              <a:buAutoNum type="arabicPeriod"/>
            </a:pPr>
            <a:endParaRPr lang="en-US" b="0" i="0" dirty="0">
              <a:solidFill>
                <a:schemeClr val="tx1"/>
              </a:solidFill>
              <a:effectLst/>
              <a:latin typeface="Söhne"/>
            </a:endParaRPr>
          </a:p>
        </p:txBody>
      </p:sp>
      <p:sp>
        <p:nvSpPr>
          <p:cNvPr id="106" name="Google Shape;106;p13"/>
          <p:cNvSpPr/>
          <p:nvPr/>
        </p:nvSpPr>
        <p:spPr>
          <a:xfrm>
            <a:off x="1008062" y="191410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3"/>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3"/>
          <p:cNvSpPr txBox="1"/>
          <p:nvPr/>
        </p:nvSpPr>
        <p:spPr>
          <a:xfrm>
            <a:off x="5120696" y="1946894"/>
            <a:ext cx="9642107" cy="843164"/>
          </a:xfrm>
          <a:prstGeom prst="rect">
            <a:avLst/>
          </a:prstGeom>
          <a:noFill/>
          <a:ln>
            <a:noFill/>
          </a:ln>
        </p:spPr>
        <p:txBody>
          <a:bodyPr spcFirstLastPara="1" wrap="square" lIns="0" tIns="12050" rIns="0" bIns="0" anchor="t" anchorCtr="0">
            <a:spAutoFit/>
          </a:bodyPr>
          <a:lstStyle/>
          <a:p>
            <a:pPr algn="ctr"/>
            <a:r>
              <a:rPr lang="en-US" sz="5400" dirty="0">
                <a:solidFill>
                  <a:schemeClr val="dk2"/>
                </a:solidFill>
                <a:latin typeface="Times New Roman" pitchFamily="18" charset="0"/>
                <a:ea typeface="Times New Roman"/>
                <a:cs typeface="Times New Roman" pitchFamily="18" charset="0"/>
                <a:sym typeface="Times New Roman"/>
              </a:rPr>
              <a:t> Result Analysis</a:t>
            </a:r>
          </a:p>
        </p:txBody>
      </p:sp>
      <p:sp>
        <p:nvSpPr>
          <p:cNvPr id="113" name="Google Shape;113;p13"/>
          <p:cNvSpPr txBox="1"/>
          <p:nvPr/>
        </p:nvSpPr>
        <p:spPr>
          <a:xfrm>
            <a:off x="14474825" y="10517187"/>
            <a:ext cx="4624500" cy="566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a:solidFill>
                  <a:srgbClr val="898989"/>
                </a:solidFill>
                <a:latin typeface="Calibri"/>
                <a:ea typeface="Calibri"/>
                <a:cs typeface="Calibri"/>
                <a:sym typeface="Calibri"/>
              </a:rPr>
              <a:t>9</a:t>
            </a:fld>
            <a:endParaRPr/>
          </a:p>
        </p:txBody>
      </p:sp>
      <p:sp>
        <p:nvSpPr>
          <p:cNvPr id="5" name="Title 4"/>
          <p:cNvSpPr>
            <a:spLocks noGrp="1"/>
          </p:cNvSpPr>
          <p:nvPr>
            <p:ph type="title"/>
          </p:nvPr>
        </p:nvSpPr>
        <p:spPr>
          <a:xfrm>
            <a:off x="0" y="407987"/>
            <a:ext cx="19779916" cy="2744287"/>
          </a:xfrm>
        </p:spPr>
        <p:txBody>
          <a:bodyPr/>
          <a:lstStyle/>
          <a:p>
            <a:r>
              <a:rPr lang="en-IN" b="1" dirty="0"/>
              <a:t>B.L.D.E. Association’s</a:t>
            </a:r>
            <a:br>
              <a:rPr lang="en-US" dirty="0"/>
            </a:br>
            <a:r>
              <a:rPr lang="en-IN" b="1" dirty="0"/>
              <a:t>V.P. Dr. P.G. Halakatti College of Engineering &amp; Technology, Vijayapura</a:t>
            </a:r>
            <a:br>
              <a:rPr lang="en-US" dirty="0"/>
            </a:br>
            <a:r>
              <a:rPr lang="en-IN" b="1" dirty="0"/>
              <a:t>Department of Electronics and Communication Engineering </a:t>
            </a:r>
            <a:br>
              <a:rPr lang="en-US" dirty="0"/>
            </a:b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 y="223588"/>
            <a:ext cx="19535457" cy="16664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7.jpeg">
            <a:extLst>
              <a:ext uri="{FF2B5EF4-FFF2-40B4-BE49-F238E27FC236}">
                <a16:creationId xmlns:a16="http://schemas.microsoft.com/office/drawing/2014/main" id="{3DE8B06E-2878-5013-B199-C0AF59D9455B}"/>
              </a:ext>
            </a:extLst>
          </p:cNvPr>
          <p:cNvPicPr>
            <a:picLocks noChangeAspect="1"/>
          </p:cNvPicPr>
          <p:nvPr/>
        </p:nvPicPr>
        <p:blipFill>
          <a:blip r:embed="rId4" cstate="print"/>
          <a:stretch>
            <a:fillRect/>
          </a:stretch>
        </p:blipFill>
        <p:spPr>
          <a:xfrm>
            <a:off x="11956206" y="7002462"/>
            <a:ext cx="3997514" cy="3732683"/>
          </a:xfrm>
          <a:prstGeom prst="rect">
            <a:avLst/>
          </a:prstGeom>
        </p:spPr>
      </p:pic>
      <p:pic>
        <p:nvPicPr>
          <p:cNvPr id="4" name="image8.jpeg">
            <a:extLst>
              <a:ext uri="{FF2B5EF4-FFF2-40B4-BE49-F238E27FC236}">
                <a16:creationId xmlns:a16="http://schemas.microsoft.com/office/drawing/2014/main" id="{6224E67B-3094-BF7C-4E43-54A67A7EA37A}"/>
              </a:ext>
            </a:extLst>
          </p:cNvPr>
          <p:cNvPicPr>
            <a:picLocks noChangeAspect="1"/>
          </p:cNvPicPr>
          <p:nvPr/>
        </p:nvPicPr>
        <p:blipFill>
          <a:blip r:embed="rId5" cstate="print"/>
          <a:stretch>
            <a:fillRect/>
          </a:stretch>
        </p:blipFill>
        <p:spPr>
          <a:xfrm>
            <a:off x="11682629" y="2964165"/>
            <a:ext cx="4624500" cy="3162070"/>
          </a:xfrm>
          <a:prstGeom prst="rect">
            <a:avLst/>
          </a:prstGeom>
        </p:spPr>
      </p:pic>
      <p:pic>
        <p:nvPicPr>
          <p:cNvPr id="6" name="image9.jpeg">
            <a:extLst>
              <a:ext uri="{FF2B5EF4-FFF2-40B4-BE49-F238E27FC236}">
                <a16:creationId xmlns:a16="http://schemas.microsoft.com/office/drawing/2014/main" id="{1F337B1D-2EB2-67FF-3B48-CD68FB8EBA2E}"/>
              </a:ext>
            </a:extLst>
          </p:cNvPr>
          <p:cNvPicPr>
            <a:picLocks noChangeAspect="1"/>
          </p:cNvPicPr>
          <p:nvPr/>
        </p:nvPicPr>
        <p:blipFill>
          <a:blip r:embed="rId6" cstate="print"/>
          <a:stretch>
            <a:fillRect/>
          </a:stretch>
        </p:blipFill>
        <p:spPr>
          <a:xfrm>
            <a:off x="16631313" y="2298077"/>
            <a:ext cx="2904144" cy="7502014"/>
          </a:xfrm>
          <a:prstGeom prst="rect">
            <a:avLst/>
          </a:prstGeom>
        </p:spPr>
      </p:pic>
      <p:sp>
        <p:nvSpPr>
          <p:cNvPr id="2" name="TextBox 1">
            <a:extLst>
              <a:ext uri="{FF2B5EF4-FFF2-40B4-BE49-F238E27FC236}">
                <a16:creationId xmlns:a16="http://schemas.microsoft.com/office/drawing/2014/main" id="{D06E94A4-A75D-C91C-DF32-FC63AB2B27AC}"/>
              </a:ext>
            </a:extLst>
          </p:cNvPr>
          <p:cNvSpPr txBox="1"/>
          <p:nvPr/>
        </p:nvSpPr>
        <p:spPr>
          <a:xfrm>
            <a:off x="893115" y="2668885"/>
            <a:ext cx="10465330" cy="827919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A) Objective: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Automate rice grain classification and quality assessment to reduce manual labor.</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B) Method: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Developed a web app using Python Flask to process rice grain images and classify based on aspect ratios.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C) Results: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Pie chart for dust and rice grain percentages.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Grouped bar chart showing total grains and average aspect ratio.</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Classification into Slender, Medium, Bold, and Round.</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 Innovation: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Goes beyond detection and counting, adding quality analysis.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E) Impact: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Streamlines rice quality assessment, offering a more efficient solution.</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83868E7-AD02-E649-6F81-AD86071DC779}"/>
              </a:ext>
            </a:extLst>
          </p:cNvPr>
          <p:cNvSpPr txBox="1"/>
          <p:nvPr/>
        </p:nvSpPr>
        <p:spPr>
          <a:xfrm>
            <a:off x="16631313" y="9760715"/>
            <a:ext cx="2904144" cy="830997"/>
          </a:xfrm>
          <a:prstGeom prst="rect">
            <a:avLst/>
          </a:prstGeom>
          <a:noFill/>
        </p:spPr>
        <p:txBody>
          <a:bodyPr wrap="square" rtlCol="0">
            <a:spAutoFit/>
          </a:bodyPr>
          <a:lstStyle/>
          <a:p>
            <a:pPr algn="ctr"/>
            <a:r>
              <a:rPr lang="en-US" sz="2400" dirty="0">
                <a:solidFill>
                  <a:schemeClr val="tx1"/>
                </a:solidFill>
                <a:latin typeface="Times New Roman" panose="02020603050405020304" pitchFamily="18" charset="0"/>
                <a:cs typeface="Times New Roman" panose="02020603050405020304" pitchFamily="18" charset="0"/>
              </a:rPr>
              <a:t>Fig 4: Classification of Rice in Categories</a:t>
            </a:r>
            <a:endParaRPr lang="en-IN" sz="2400" dirty="0"/>
          </a:p>
        </p:txBody>
      </p:sp>
      <p:sp>
        <p:nvSpPr>
          <p:cNvPr id="8" name="TextBox 7">
            <a:extLst>
              <a:ext uri="{FF2B5EF4-FFF2-40B4-BE49-F238E27FC236}">
                <a16:creationId xmlns:a16="http://schemas.microsoft.com/office/drawing/2014/main" id="{F20E71C2-D435-C8A1-EB23-F8084C25AE7E}"/>
              </a:ext>
            </a:extLst>
          </p:cNvPr>
          <p:cNvSpPr txBox="1"/>
          <p:nvPr/>
        </p:nvSpPr>
        <p:spPr>
          <a:xfrm>
            <a:off x="11804143" y="10343081"/>
            <a:ext cx="4502986" cy="461665"/>
          </a:xfrm>
          <a:prstGeom prst="rect">
            <a:avLst/>
          </a:prstGeom>
          <a:noFill/>
        </p:spPr>
        <p:txBody>
          <a:bodyPr wrap="square" rtlCol="0">
            <a:spAutoFit/>
          </a:bodyPr>
          <a:lstStyle/>
          <a:p>
            <a:pPr algn="ctr"/>
            <a:r>
              <a:rPr lang="en-US" sz="2400" dirty="0">
                <a:solidFill>
                  <a:schemeClr val="tx1"/>
                </a:solidFill>
                <a:latin typeface="Times New Roman" panose="02020603050405020304" pitchFamily="18" charset="0"/>
                <a:cs typeface="Times New Roman" panose="02020603050405020304" pitchFamily="18" charset="0"/>
              </a:rPr>
              <a:t>Fig 3: Pie Chart</a:t>
            </a:r>
            <a:endParaRPr lang="en-IN" sz="2400" dirty="0"/>
          </a:p>
        </p:txBody>
      </p:sp>
      <p:sp>
        <p:nvSpPr>
          <p:cNvPr id="9" name="TextBox 8">
            <a:extLst>
              <a:ext uri="{FF2B5EF4-FFF2-40B4-BE49-F238E27FC236}">
                <a16:creationId xmlns:a16="http://schemas.microsoft.com/office/drawing/2014/main" id="{E59EB328-6A43-2562-B3EB-81CCA8B50B28}"/>
              </a:ext>
            </a:extLst>
          </p:cNvPr>
          <p:cNvSpPr txBox="1"/>
          <p:nvPr/>
        </p:nvSpPr>
        <p:spPr>
          <a:xfrm>
            <a:off x="11559684" y="6297363"/>
            <a:ext cx="4502986" cy="830997"/>
          </a:xfrm>
          <a:prstGeom prst="rect">
            <a:avLst/>
          </a:prstGeom>
          <a:noFill/>
        </p:spPr>
        <p:txBody>
          <a:bodyPr wrap="square" rtlCol="0">
            <a:spAutoFit/>
          </a:bodyPr>
          <a:lstStyle/>
          <a:p>
            <a:pPr algn="ctr"/>
            <a:r>
              <a:rPr lang="en-US" sz="2400" dirty="0">
                <a:solidFill>
                  <a:schemeClr val="tx1"/>
                </a:solidFill>
                <a:latin typeface="Times New Roman" panose="02020603050405020304" pitchFamily="18" charset="0"/>
                <a:cs typeface="Times New Roman" panose="02020603050405020304" pitchFamily="18" charset="0"/>
              </a:rPr>
              <a:t>Fig 2: Aspect Ratio vs Classification</a:t>
            </a:r>
            <a:endParaRPr lang="en-IN" sz="2400" dirty="0"/>
          </a:p>
        </p:txBody>
      </p:sp>
    </p:spTree>
    <p:extLst>
      <p:ext uri="{BB962C8B-B14F-4D97-AF65-F5344CB8AC3E}">
        <p14:creationId xmlns:p14="http://schemas.microsoft.com/office/powerpoint/2010/main" val="648012435"/>
      </p:ext>
    </p:extLst>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1817</Words>
  <Application>Microsoft Office PowerPoint</Application>
  <PresentationFormat>Custom</PresentationFormat>
  <Paragraphs>168</Paragraphs>
  <Slides>12</Slides>
  <Notes>12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Calibri</vt:lpstr>
      <vt:lpstr>Playfair Display</vt:lpstr>
      <vt:lpstr>Söhne</vt:lpstr>
      <vt:lpstr>Times New Roman</vt:lpstr>
      <vt:lpstr>2_Office Theme</vt:lpstr>
      <vt:lpstr>Office Theme</vt:lpstr>
      <vt:lpstr>1_Office Theme</vt:lpstr>
      <vt:lpstr>3_Office Theme</vt:lpstr>
      <vt:lpstr>4_Office Theme</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lpstr>B.L.D.E. Association’s V.P. Dr. P.G. Halakatti College of Engineering &amp; Technology, Vijayapura Department of Electronics and Communication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achyut y</dc:creator>
  <cp:lastModifiedBy>Rahul Patil</cp:lastModifiedBy>
  <cp:revision>121</cp:revision>
  <dcterms:modified xsi:type="dcterms:W3CDTF">2024-04-29T18:10:31Z</dcterms:modified>
</cp:coreProperties>
</file>