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7" d="100"/>
          <a:sy n="77" d="100"/>
        </p:scale>
        <p:origin x="28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BBED-2A48-4AED-A5F9-27A5DAEABB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9D6047B7-0441-4A03-A652-C01449481A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3E757FD2-1EC1-44C5-A6FA-94E4EBD7D737}"/>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5" name="Footer Placeholder 4">
            <a:extLst>
              <a:ext uri="{FF2B5EF4-FFF2-40B4-BE49-F238E27FC236}">
                <a16:creationId xmlns:a16="http://schemas.microsoft.com/office/drawing/2014/main" id="{ADF44FD7-116A-4B9A-A092-DB06B4E4863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9BC137-1DAB-46C8-BC54-BB9FAB7E6426}"/>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2646924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BFAB0-27D8-4DA2-962F-5C65E67F259E}"/>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E2EC363-FFB7-4CC0-9D1F-8545CCDDE6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A81AB9F4-5939-4960-B433-9DB4C20E6C37}"/>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5" name="Footer Placeholder 4">
            <a:extLst>
              <a:ext uri="{FF2B5EF4-FFF2-40B4-BE49-F238E27FC236}">
                <a16:creationId xmlns:a16="http://schemas.microsoft.com/office/drawing/2014/main" id="{1C00EF6A-A212-4FCE-BB41-50AC83D2739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9DB65C9-08BC-4BB3-9C72-6BCE3C8D1233}"/>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274861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99A87-0AB6-4801-947C-E5B94D1CEF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6162777-79ED-41B8-A947-454F5295D1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B86CBEC-77C9-4E65-AED8-9692F1578073}"/>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5" name="Footer Placeholder 4">
            <a:extLst>
              <a:ext uri="{FF2B5EF4-FFF2-40B4-BE49-F238E27FC236}">
                <a16:creationId xmlns:a16="http://schemas.microsoft.com/office/drawing/2014/main" id="{42BC3C2B-9DE2-4BF5-AC65-9D3F6591E1F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FF213D0-D605-49C4-9D44-509967AE14A1}"/>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407483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AAAE-565D-4CF6-8280-CC3FC2BC06A6}"/>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C551FB6-768D-4C9F-ACA8-763D21A147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E90B912-1F66-46F2-92A8-F4FD561F5E6A}"/>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5" name="Footer Placeholder 4">
            <a:extLst>
              <a:ext uri="{FF2B5EF4-FFF2-40B4-BE49-F238E27FC236}">
                <a16:creationId xmlns:a16="http://schemas.microsoft.com/office/drawing/2014/main" id="{20F4214A-10D3-4324-AC7B-431CB58D3DC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C12D1FE-02D9-4F76-8E18-82907A42BDC2}"/>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304847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12D2-DB7A-4A6C-9703-2D75D4323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D6CD6FF-7656-47C3-B2D3-609326E630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4D1097-097B-4146-B705-7537D4D90F82}"/>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5" name="Footer Placeholder 4">
            <a:extLst>
              <a:ext uri="{FF2B5EF4-FFF2-40B4-BE49-F238E27FC236}">
                <a16:creationId xmlns:a16="http://schemas.microsoft.com/office/drawing/2014/main" id="{4DAFD2B8-3C2A-471B-B40E-188CF4911F8B}"/>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490E865-AD05-4DF6-9FE2-2CCD6528C761}"/>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166736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C20D-7AB3-4425-A321-4C3805C30EF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A5CE9D55-546F-430A-B1AF-0DCF5C9862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5130D34-75DD-41EB-8FF0-ADCE9BE694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82ECDE7C-C998-4517-8485-76225D971C9A}"/>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6" name="Footer Placeholder 5">
            <a:extLst>
              <a:ext uri="{FF2B5EF4-FFF2-40B4-BE49-F238E27FC236}">
                <a16:creationId xmlns:a16="http://schemas.microsoft.com/office/drawing/2014/main" id="{0C2357A4-9FF5-473C-A92B-5629900FDE7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480C193-299C-442C-86F6-DA7BA3CB11CF}"/>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18418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69D4-D1A0-4C24-9EE8-9E599AB06769}"/>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8F2D05A-873A-459F-B6A1-0CA9F506F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7A3CC4-1098-4AB5-BCB4-53FD5D3B5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069297F-14D9-476C-BD33-ADF859C5D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006274-698E-40D0-A6B7-E9610127A7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17F1045D-1481-473C-8819-4173FBEAF446}"/>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8" name="Footer Placeholder 7">
            <a:extLst>
              <a:ext uri="{FF2B5EF4-FFF2-40B4-BE49-F238E27FC236}">
                <a16:creationId xmlns:a16="http://schemas.microsoft.com/office/drawing/2014/main" id="{73DCFFAD-476D-4E4A-81E7-F0130B8943B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8DC6B767-051B-4BAE-AC5C-B49251DE154B}"/>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195265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2CC73-A414-42E2-A9C3-C2BBCA9E842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D5787E9-76AF-4168-9D5B-0178ABC7239C}"/>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4" name="Footer Placeholder 3">
            <a:extLst>
              <a:ext uri="{FF2B5EF4-FFF2-40B4-BE49-F238E27FC236}">
                <a16:creationId xmlns:a16="http://schemas.microsoft.com/office/drawing/2014/main" id="{06A71BE2-2AF9-445F-82CA-972177F26B6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13E8B93B-F97E-4CA2-B62E-722EE4ADB258}"/>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253910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3AF5CC-CDEA-493F-94EC-AF3D46FF8687}"/>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3" name="Footer Placeholder 2">
            <a:extLst>
              <a:ext uri="{FF2B5EF4-FFF2-40B4-BE49-F238E27FC236}">
                <a16:creationId xmlns:a16="http://schemas.microsoft.com/office/drawing/2014/main" id="{9185010C-7873-455C-A88B-03C7E36CCC1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00FEF5C5-FD02-425D-8C7C-679AAACD0EB9}"/>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45909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2985-9F41-425B-B027-F0C59DBAF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03DCBE7-A5E6-4FEB-AA7A-84BC5139D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08CD16D-7349-4104-8286-5623897C4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C7C7A2-09AD-4BE4-BA1C-283D7EB1BDB7}"/>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6" name="Footer Placeholder 5">
            <a:extLst>
              <a:ext uri="{FF2B5EF4-FFF2-40B4-BE49-F238E27FC236}">
                <a16:creationId xmlns:a16="http://schemas.microsoft.com/office/drawing/2014/main" id="{FBA2A3AB-C548-4316-93FC-C0CC3F8F8FB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3D69F177-EE26-419B-8012-EB1589FAA9A2}"/>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28510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BBC8-04B8-401E-945A-B7F92C70D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44DA3655-9670-411F-80FA-A3521984A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CD06805-55BB-4679-9544-76527B8318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C0A8D-BAFE-4141-9BA1-2A6BF26E1449}"/>
              </a:ext>
            </a:extLst>
          </p:cNvPr>
          <p:cNvSpPr>
            <a:spLocks noGrp="1"/>
          </p:cNvSpPr>
          <p:nvPr>
            <p:ph type="dt" sz="half" idx="10"/>
          </p:nvPr>
        </p:nvSpPr>
        <p:spPr/>
        <p:txBody>
          <a:bodyPr/>
          <a:lstStyle/>
          <a:p>
            <a:fld id="{6AE3A5EE-74E7-43CA-8E00-077E31A4AEAB}" type="datetimeFigureOut">
              <a:rPr lang="en-ID" smtClean="0"/>
              <a:t>24/03/2024</a:t>
            </a:fld>
            <a:endParaRPr lang="en-ID"/>
          </a:p>
        </p:txBody>
      </p:sp>
      <p:sp>
        <p:nvSpPr>
          <p:cNvPr id="6" name="Footer Placeholder 5">
            <a:extLst>
              <a:ext uri="{FF2B5EF4-FFF2-40B4-BE49-F238E27FC236}">
                <a16:creationId xmlns:a16="http://schemas.microsoft.com/office/drawing/2014/main" id="{9ADE1A79-D0E5-4DEB-A89D-8BBF1B62B37D}"/>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63EB118-99F2-4467-9777-023ABD0508A6}"/>
              </a:ext>
            </a:extLst>
          </p:cNvPr>
          <p:cNvSpPr>
            <a:spLocks noGrp="1"/>
          </p:cNvSpPr>
          <p:nvPr>
            <p:ph type="sldNum" sz="quarter" idx="12"/>
          </p:nvPr>
        </p:nvSpPr>
        <p:spPr/>
        <p:txBody>
          <a:bodyPr/>
          <a:lstStyle/>
          <a:p>
            <a:fld id="{6663E4BA-8F09-410C-8F69-9B96B032DB31}" type="slidenum">
              <a:rPr lang="en-ID" smtClean="0"/>
              <a:t>‹#›</a:t>
            </a:fld>
            <a:endParaRPr lang="en-ID"/>
          </a:p>
        </p:txBody>
      </p:sp>
    </p:spTree>
    <p:extLst>
      <p:ext uri="{BB962C8B-B14F-4D97-AF65-F5344CB8AC3E}">
        <p14:creationId xmlns:p14="http://schemas.microsoft.com/office/powerpoint/2010/main" val="3854087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F96EFE-BAA2-4C7C-BD73-2F7554D916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4E0CAF51-13FD-495A-9D9A-4C28000345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157EEA8-1D23-43D9-B4BF-F162EF09C6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E3A5EE-74E7-43CA-8E00-077E31A4AEAB}" type="datetimeFigureOut">
              <a:rPr lang="en-ID" smtClean="0"/>
              <a:t>24/03/2024</a:t>
            </a:fld>
            <a:endParaRPr lang="en-ID"/>
          </a:p>
        </p:txBody>
      </p:sp>
      <p:sp>
        <p:nvSpPr>
          <p:cNvPr id="5" name="Footer Placeholder 4">
            <a:extLst>
              <a:ext uri="{FF2B5EF4-FFF2-40B4-BE49-F238E27FC236}">
                <a16:creationId xmlns:a16="http://schemas.microsoft.com/office/drawing/2014/main" id="{E9CEE976-C88E-44CD-A29A-34F3F98BB9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4D3814FE-701E-4255-B294-15B840C8FD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63E4BA-8F09-410C-8F69-9B96B032DB31}" type="slidenum">
              <a:rPr lang="en-ID" smtClean="0"/>
              <a:t>‹#›</a:t>
            </a:fld>
            <a:endParaRPr lang="en-ID"/>
          </a:p>
        </p:txBody>
      </p:sp>
    </p:spTree>
    <p:extLst>
      <p:ext uri="{BB962C8B-B14F-4D97-AF65-F5344CB8AC3E}">
        <p14:creationId xmlns:p14="http://schemas.microsoft.com/office/powerpoint/2010/main" val="3916873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98DAE-B546-4960-BE3C-A13484E8AEE5}"/>
              </a:ext>
            </a:extLst>
          </p:cNvPr>
          <p:cNvSpPr>
            <a:spLocks noGrp="1"/>
          </p:cNvSpPr>
          <p:nvPr>
            <p:ph type="ctrTitle"/>
          </p:nvPr>
        </p:nvSpPr>
        <p:spPr/>
        <p:txBody>
          <a:bodyPr>
            <a:normAutofit/>
          </a:bodyPr>
          <a:lstStyle/>
          <a:p>
            <a:r>
              <a:rPr lang="en-ID" sz="5400" dirty="0">
                <a:latin typeface="Calibri" panose="020F0502020204030204" pitchFamily="34" charset="0"/>
                <a:ea typeface="Calibri" panose="020F0502020204030204" pitchFamily="34" charset="0"/>
                <a:cs typeface="Times New Roman" panose="02020603050405020304" pitchFamily="18" charset="0"/>
              </a:rPr>
              <a:t>PIZZA KING STOCK OPTIMIZATION MANAGEMENT</a:t>
            </a:r>
            <a:br>
              <a:rPr lang="en-ID" sz="5400" dirty="0">
                <a:effectLst/>
                <a:latin typeface="Calibri" panose="020F0502020204030204" pitchFamily="34" charset="0"/>
                <a:ea typeface="Calibri" panose="020F0502020204030204" pitchFamily="34" charset="0"/>
                <a:cs typeface="Times New Roman" panose="02020603050405020304" pitchFamily="18" charset="0"/>
              </a:rPr>
            </a:br>
            <a:endParaRPr lang="en-ID" sz="5400" dirty="0"/>
          </a:p>
        </p:txBody>
      </p:sp>
      <p:sp>
        <p:nvSpPr>
          <p:cNvPr id="8" name="Subtitle 7">
            <a:extLst>
              <a:ext uri="{FF2B5EF4-FFF2-40B4-BE49-F238E27FC236}">
                <a16:creationId xmlns:a16="http://schemas.microsoft.com/office/drawing/2014/main" id="{0119EF7E-35BC-417E-838F-A5A88C8E479F}"/>
              </a:ext>
            </a:extLst>
          </p:cNvPr>
          <p:cNvSpPr>
            <a:spLocks noGrp="1"/>
          </p:cNvSpPr>
          <p:nvPr>
            <p:ph type="subTitle" idx="1"/>
          </p:nvPr>
        </p:nvSpPr>
        <p:spPr/>
        <p:txBody>
          <a:bodyPr>
            <a:normAutofit fontScale="92500"/>
          </a:bodyPr>
          <a:lstStyle/>
          <a:p>
            <a:pPr algn="just"/>
            <a:r>
              <a:rPr lang="en-US" altLang="en-US" dirty="0"/>
              <a:t>Pizza King is an new F&amp;B company that sells various premium quality pizzas. The Pizza King company itself has only been established or has only been running for about a month. Pizza King itself has various problems with their stock inventory. From the owner's side, they feel that their inventory is very messy so there are often empty items and also rotten items </a:t>
            </a:r>
          </a:p>
          <a:p>
            <a:pPr algn="just"/>
            <a:endParaRPr lang="en-ID" dirty="0"/>
          </a:p>
        </p:txBody>
      </p:sp>
    </p:spTree>
    <p:extLst>
      <p:ext uri="{BB962C8B-B14F-4D97-AF65-F5344CB8AC3E}">
        <p14:creationId xmlns:p14="http://schemas.microsoft.com/office/powerpoint/2010/main" val="3776305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8CBA-C388-4ACE-B82A-83FB7D3C480C}"/>
              </a:ext>
            </a:extLst>
          </p:cNvPr>
          <p:cNvSpPr>
            <a:spLocks noGrp="1"/>
          </p:cNvSpPr>
          <p:nvPr>
            <p:ph type="title"/>
          </p:nvPr>
        </p:nvSpPr>
        <p:spPr>
          <a:xfrm>
            <a:off x="6586909" y="2437595"/>
            <a:ext cx="5478091" cy="1982809"/>
          </a:xfrm>
        </p:spPr>
        <p:txBody>
          <a:bodyPr>
            <a:normAutofit/>
          </a:bodyPr>
          <a:lstStyle/>
          <a:p>
            <a:r>
              <a:rPr lang="en-US" sz="1800" dirty="0">
                <a:latin typeface="+mn-lt"/>
              </a:rPr>
              <a:t>From the data provided, it is evident that there are some materials with unstable usage patterns. Therefore, to determine the ideal stock quantity for a weekly timeframe, it is necessary to find the highest weekly moving average value and add 30% to ensure the availability of materials in case of sudden spikes in orders.</a:t>
            </a:r>
            <a:endParaRPr lang="en-ID" sz="1800" dirty="0">
              <a:latin typeface="+mn-lt"/>
            </a:endParaRPr>
          </a:p>
        </p:txBody>
      </p:sp>
      <p:pic>
        <p:nvPicPr>
          <p:cNvPr id="7" name="Picture 6">
            <a:extLst>
              <a:ext uri="{FF2B5EF4-FFF2-40B4-BE49-F238E27FC236}">
                <a16:creationId xmlns:a16="http://schemas.microsoft.com/office/drawing/2014/main" id="{CC695B84-6020-4AB2-B77F-1BE7938FAD34}"/>
              </a:ext>
            </a:extLst>
          </p:cNvPr>
          <p:cNvPicPr>
            <a:picLocks noChangeAspect="1"/>
          </p:cNvPicPr>
          <p:nvPr/>
        </p:nvPicPr>
        <p:blipFill rotWithShape="1">
          <a:blip r:embed="rId2"/>
          <a:srcRect l="56459" t="8643" r="20000" b="30126"/>
          <a:stretch/>
        </p:blipFill>
        <p:spPr>
          <a:xfrm>
            <a:off x="127000" y="190500"/>
            <a:ext cx="6184898" cy="6239632"/>
          </a:xfrm>
          <a:prstGeom prst="rect">
            <a:avLst/>
          </a:prstGeom>
        </p:spPr>
      </p:pic>
    </p:spTree>
    <p:extLst>
      <p:ext uri="{BB962C8B-B14F-4D97-AF65-F5344CB8AC3E}">
        <p14:creationId xmlns:p14="http://schemas.microsoft.com/office/powerpoint/2010/main" val="2587792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A623-CAAF-43F2-B93C-A0346894AF00}"/>
              </a:ext>
            </a:extLst>
          </p:cNvPr>
          <p:cNvSpPr>
            <a:spLocks noGrp="1"/>
          </p:cNvSpPr>
          <p:nvPr>
            <p:ph type="title"/>
          </p:nvPr>
        </p:nvSpPr>
        <p:spPr>
          <a:xfrm>
            <a:off x="7039627" y="2066011"/>
            <a:ext cx="4844615" cy="2725977"/>
          </a:xfrm>
        </p:spPr>
        <p:txBody>
          <a:bodyPr>
            <a:noAutofit/>
          </a:bodyPr>
          <a:lstStyle/>
          <a:p>
            <a:pPr algn="l"/>
            <a:r>
              <a:rPr lang="en-US" sz="1800" dirty="0">
                <a:latin typeface="+mn-lt"/>
              </a:rPr>
              <a:t>The data provided represents weekly moving averages, from which the highest weekly moving average value will be selected and increased by 30% to replenish the weekly stock for greater security.</a:t>
            </a:r>
            <a:br>
              <a:rPr lang="en-US" sz="1800" dirty="0">
                <a:latin typeface="+mn-lt"/>
              </a:rPr>
            </a:br>
            <a:br>
              <a:rPr lang="en-US" sz="1800" dirty="0">
                <a:latin typeface="+mn-lt"/>
              </a:rPr>
            </a:br>
            <a:r>
              <a:rPr lang="en-US" sz="1800" dirty="0">
                <a:latin typeface="+mn-lt"/>
              </a:rPr>
              <a:t>I am confident that implementing this weekly stock method will significantly enhance cash flow, allowing for increased cash reserves and improved company profitability.</a:t>
            </a:r>
          </a:p>
        </p:txBody>
      </p:sp>
      <p:pic>
        <p:nvPicPr>
          <p:cNvPr id="7" name="Picture 6">
            <a:extLst>
              <a:ext uri="{FF2B5EF4-FFF2-40B4-BE49-F238E27FC236}">
                <a16:creationId xmlns:a16="http://schemas.microsoft.com/office/drawing/2014/main" id="{F41E27E3-6E37-47E2-B005-139CF343E6A2}"/>
              </a:ext>
            </a:extLst>
          </p:cNvPr>
          <p:cNvPicPr>
            <a:picLocks noChangeAspect="1"/>
          </p:cNvPicPr>
          <p:nvPr/>
        </p:nvPicPr>
        <p:blipFill rotWithShape="1">
          <a:blip r:embed="rId2"/>
          <a:srcRect l="56250" t="10522" r="22396" b="29858"/>
          <a:stretch/>
        </p:blipFill>
        <p:spPr>
          <a:xfrm>
            <a:off x="165100" y="228600"/>
            <a:ext cx="6248400" cy="6065148"/>
          </a:xfrm>
          <a:prstGeom prst="rect">
            <a:avLst/>
          </a:prstGeom>
        </p:spPr>
      </p:pic>
    </p:spTree>
    <p:extLst>
      <p:ext uri="{BB962C8B-B14F-4D97-AF65-F5344CB8AC3E}">
        <p14:creationId xmlns:p14="http://schemas.microsoft.com/office/powerpoint/2010/main" val="35478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9AB39-8449-419D-8E1F-479D180E629E}"/>
              </a:ext>
            </a:extLst>
          </p:cNvPr>
          <p:cNvSpPr>
            <a:spLocks noGrp="1"/>
          </p:cNvSpPr>
          <p:nvPr>
            <p:ph type="ctrTitle"/>
          </p:nvPr>
        </p:nvSpPr>
        <p:spPr>
          <a:xfrm>
            <a:off x="1841500" y="-812800"/>
            <a:ext cx="8509000" cy="3048000"/>
          </a:xfrm>
        </p:spPr>
        <p:txBody>
          <a:bodyPr>
            <a:noAutofit/>
          </a:bodyPr>
          <a:lstStyle/>
          <a:p>
            <a:r>
              <a:rPr lang="en-US" sz="4800" dirty="0">
                <a:latin typeface="+mn-lt"/>
              </a:rPr>
              <a:t>WHY INVENTORY STOCK OPTIMIZATION MANAGEMENT</a:t>
            </a:r>
            <a:br>
              <a:rPr lang="en-ID" sz="4800" dirty="0">
                <a:latin typeface="+mn-lt"/>
              </a:rPr>
            </a:br>
            <a:endParaRPr lang="en-ID" sz="4800" dirty="0">
              <a:latin typeface="+mn-lt"/>
            </a:endParaRPr>
          </a:p>
        </p:txBody>
      </p:sp>
      <p:sp>
        <p:nvSpPr>
          <p:cNvPr id="3" name="Subtitle 2">
            <a:extLst>
              <a:ext uri="{FF2B5EF4-FFF2-40B4-BE49-F238E27FC236}">
                <a16:creationId xmlns:a16="http://schemas.microsoft.com/office/drawing/2014/main" id="{F4807681-34C8-4B9B-ABB6-87F977448A94}"/>
              </a:ext>
            </a:extLst>
          </p:cNvPr>
          <p:cNvSpPr>
            <a:spLocks noGrp="1"/>
          </p:cNvSpPr>
          <p:nvPr>
            <p:ph type="subTitle" idx="1"/>
          </p:nvPr>
        </p:nvSpPr>
        <p:spPr>
          <a:xfrm>
            <a:off x="317500" y="1780957"/>
            <a:ext cx="11557000" cy="4807733"/>
          </a:xfrm>
        </p:spPr>
        <p:txBody>
          <a:bodyPr>
            <a:noAutofit/>
          </a:bodyPr>
          <a:lstStyle/>
          <a:p>
            <a:pPr algn="l"/>
            <a:r>
              <a:rPr lang="en-US" sz="1600" dirty="0"/>
              <a:t>	Stock optimization is a crucial process for a company because efficiently managed stock can have a significant impact on the company's performance and profitability. Here are several reasons why stock optimization is highly important:</a:t>
            </a:r>
          </a:p>
          <a:p>
            <a:pPr marL="457200" indent="-457200" algn="l">
              <a:buFont typeface="+mj-lt"/>
              <a:buAutoNum type="arabicPeriod"/>
            </a:pPr>
            <a:r>
              <a:rPr lang="en-US" sz="1600" dirty="0"/>
              <a:t>Customer Demand Fulfillment: By having sufficient and appropriate stock, a company can ensure that customer demand is met in a timely manner. This avoids lost sales due to stock shortages or loss of customer trust due to delayed deliveries.</a:t>
            </a:r>
          </a:p>
          <a:p>
            <a:pPr marL="457200" indent="-457200" algn="l">
              <a:buFont typeface="+mj-lt"/>
              <a:buAutoNum type="arabicPeriod"/>
            </a:pPr>
            <a:r>
              <a:rPr lang="en-US" sz="1600" dirty="0"/>
              <a:t>Operational Efficiency: By optimizing stock, a company can reduce the time spent monitoring, organizing, and managing stock. This allows the company to focus on more productive operational activities.</a:t>
            </a:r>
          </a:p>
          <a:p>
            <a:pPr marL="457200" indent="-457200" algn="l">
              <a:buFont typeface="+mj-lt"/>
              <a:buAutoNum type="arabicPeriod"/>
            </a:pPr>
            <a:r>
              <a:rPr lang="en-US" sz="1600" dirty="0"/>
              <a:t>Reducing Storage Costs: Storing stock incurs costs for storage, including warehouse rental, electricity, insurance, and others. By optimizing stock, a company can reduce these costs by reducing the amount of unnecessary stock stored.</a:t>
            </a:r>
          </a:p>
          <a:p>
            <a:pPr marL="457200" indent="-457200" algn="l">
              <a:buFont typeface="+mj-lt"/>
              <a:buAutoNum type="arabicPeriod"/>
            </a:pPr>
            <a:r>
              <a:rPr lang="en-US" sz="1600" dirty="0"/>
              <a:t>Reducing Ordering Costs: Ordering stock in large quantities or too frequently can increase shipping costs, administrative costs, and processing costs. By using appropriate stock optimization techniques, a company can reduce the frequency of orders and optimize order sizes, thus reducing overall costs.</a:t>
            </a:r>
          </a:p>
          <a:p>
            <a:pPr marL="457200" indent="-457200" algn="l">
              <a:buFont typeface="+mj-lt"/>
              <a:buAutoNum type="arabicPeriod"/>
            </a:pPr>
            <a:r>
              <a:rPr lang="en-US" sz="1600" dirty="0"/>
              <a:t>Reducing Stock Loss Risks: Excessive or insufficient stock can pose risks to the company. Excessive stock can lead to losses due to expiration, damage, or depreciation, while insufficient stock can lead to lost sales and customer trust.</a:t>
            </a:r>
          </a:p>
          <a:p>
            <a:pPr marL="457200" indent="-457200" algn="l">
              <a:buFont typeface="+mj-lt"/>
              <a:buAutoNum type="arabicPeriod"/>
            </a:pPr>
            <a:r>
              <a:rPr lang="en-US" sz="1600" dirty="0"/>
              <a:t>Improving Cash Flow: By optimizing stock, a company can reduce capital investment in excess stock. This allows the company to have more cash available for other investments or to reduce debt.</a:t>
            </a:r>
          </a:p>
          <a:p>
            <a:pPr algn="l"/>
            <a:r>
              <a:rPr lang="en-US" sz="1600" dirty="0"/>
              <a:t>Overall, stock optimization helps companies improve operational efficiency, reduce costs, enhance customer service, and manage risks better. By continuously optimizing stock, companies can create a more sustainable and competitive environment in the market.</a:t>
            </a:r>
          </a:p>
          <a:p>
            <a:pPr algn="just"/>
            <a:endParaRPr lang="en-ID" sz="1600" dirty="0"/>
          </a:p>
        </p:txBody>
      </p:sp>
    </p:spTree>
    <p:extLst>
      <p:ext uri="{BB962C8B-B14F-4D97-AF65-F5344CB8AC3E}">
        <p14:creationId xmlns:p14="http://schemas.microsoft.com/office/powerpoint/2010/main" val="154916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B6895-E850-45A0-A24A-D3DCA15DFFD2}"/>
              </a:ext>
            </a:extLst>
          </p:cNvPr>
          <p:cNvSpPr>
            <a:spLocks noGrp="1"/>
          </p:cNvSpPr>
          <p:nvPr>
            <p:ph type="title"/>
          </p:nvPr>
        </p:nvSpPr>
        <p:spPr/>
        <p:txBody>
          <a:bodyPr>
            <a:normAutofit/>
          </a:bodyPr>
          <a:lstStyle/>
          <a:p>
            <a:pPr algn="ctr"/>
            <a:r>
              <a:rPr lang="en-US" sz="4800" dirty="0">
                <a:latin typeface="+mn-lt"/>
              </a:rPr>
              <a:t>SALES ANALYSIS</a:t>
            </a:r>
            <a:endParaRPr lang="en-ID" sz="4800" dirty="0">
              <a:latin typeface="+mn-lt"/>
            </a:endParaRPr>
          </a:p>
        </p:txBody>
      </p:sp>
      <p:sp>
        <p:nvSpPr>
          <p:cNvPr id="7" name="Title 1">
            <a:extLst>
              <a:ext uri="{FF2B5EF4-FFF2-40B4-BE49-F238E27FC236}">
                <a16:creationId xmlns:a16="http://schemas.microsoft.com/office/drawing/2014/main" id="{F4857F19-230C-4D07-A5F5-06309E4088D3}"/>
              </a:ext>
            </a:extLst>
          </p:cNvPr>
          <p:cNvSpPr txBox="1">
            <a:spLocks/>
          </p:cNvSpPr>
          <p:nvPr/>
        </p:nvSpPr>
        <p:spPr>
          <a:xfrm>
            <a:off x="7086600" y="1690688"/>
            <a:ext cx="4927600" cy="31988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The donut chart on the left shows that the highest sales were in the pizza category with a figure of 80.19% with total sales of 1,822 of the total sales. which leads us to focus more on controlling the availability of stock of ingredients related to pizza production ingredients </a:t>
            </a:r>
          </a:p>
        </p:txBody>
      </p:sp>
      <p:pic>
        <p:nvPicPr>
          <p:cNvPr id="5" name="Picture 4">
            <a:extLst>
              <a:ext uri="{FF2B5EF4-FFF2-40B4-BE49-F238E27FC236}">
                <a16:creationId xmlns:a16="http://schemas.microsoft.com/office/drawing/2014/main" id="{A8951984-A8CD-49A4-BD91-5A634A6956C9}"/>
              </a:ext>
            </a:extLst>
          </p:cNvPr>
          <p:cNvPicPr>
            <a:picLocks noChangeAspect="1"/>
          </p:cNvPicPr>
          <p:nvPr/>
        </p:nvPicPr>
        <p:blipFill rotWithShape="1">
          <a:blip r:embed="rId2"/>
          <a:srcRect l="65312" t="15625" r="19896" b="58728"/>
          <a:stretch/>
        </p:blipFill>
        <p:spPr>
          <a:xfrm>
            <a:off x="177799" y="1470816"/>
            <a:ext cx="6518435" cy="4383884"/>
          </a:xfrm>
          <a:prstGeom prst="rect">
            <a:avLst/>
          </a:prstGeom>
        </p:spPr>
      </p:pic>
    </p:spTree>
    <p:extLst>
      <p:ext uri="{BB962C8B-B14F-4D97-AF65-F5344CB8AC3E}">
        <p14:creationId xmlns:p14="http://schemas.microsoft.com/office/powerpoint/2010/main" val="687661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D16A-44F6-4B76-AD69-A4FC185E6B87}"/>
              </a:ext>
            </a:extLst>
          </p:cNvPr>
          <p:cNvSpPr>
            <a:spLocks noGrp="1"/>
          </p:cNvSpPr>
          <p:nvPr>
            <p:ph type="title"/>
          </p:nvPr>
        </p:nvSpPr>
        <p:spPr/>
        <p:txBody>
          <a:bodyPr>
            <a:normAutofit/>
          </a:bodyPr>
          <a:lstStyle/>
          <a:p>
            <a:pPr algn="ctr"/>
            <a:r>
              <a:rPr lang="en-US" sz="4800" dirty="0">
                <a:latin typeface="+mn-lt"/>
              </a:rPr>
              <a:t>MOST SELING ITEM</a:t>
            </a:r>
            <a:endParaRPr lang="en-ID" sz="4800" dirty="0">
              <a:latin typeface="+mn-lt"/>
            </a:endParaRPr>
          </a:p>
        </p:txBody>
      </p:sp>
      <p:sp>
        <p:nvSpPr>
          <p:cNvPr id="9" name="Content Placeholder 8">
            <a:extLst>
              <a:ext uri="{FF2B5EF4-FFF2-40B4-BE49-F238E27FC236}">
                <a16:creationId xmlns:a16="http://schemas.microsoft.com/office/drawing/2014/main" id="{A2AD2113-3893-4B2D-87CA-A578846B19B7}"/>
              </a:ext>
            </a:extLst>
          </p:cNvPr>
          <p:cNvSpPr>
            <a:spLocks noGrp="1"/>
          </p:cNvSpPr>
          <p:nvPr>
            <p:ph idx="1"/>
          </p:nvPr>
        </p:nvSpPr>
        <p:spPr>
          <a:xfrm>
            <a:off x="6927074" y="1891104"/>
            <a:ext cx="5010926" cy="3758134"/>
          </a:xfrm>
        </p:spPr>
        <p:txBody>
          <a:bodyPr>
            <a:normAutofit lnSpcReduction="10000"/>
          </a:bodyPr>
          <a:lstStyle/>
          <a:p>
            <a:pPr marL="0" indent="0" algn="l">
              <a:buNone/>
            </a:pPr>
            <a:r>
              <a:rPr lang="en-US" sz="1800" dirty="0"/>
              <a:t>From the visualization beside, it can be observed that BBQ Chicken is the most popular pizza type, while Cheese is the least popular. Additionally, Chicken Wings are the most popular side, whereas Garlic Bread is the least popular. It's noted that the dessert category sees fewer orders overall.</a:t>
            </a:r>
          </a:p>
          <a:p>
            <a:pPr marL="0" indent="0" algn="l">
              <a:buNone/>
            </a:pPr>
            <a:r>
              <a:rPr lang="en-US" sz="1800" dirty="0"/>
              <a:t>From this analysis, it can be concluded that we should focus on maintaining inventory levels for BBQ Chicken and Donair pizza ingredients to ensure they are always available. Conversely, for Cheese pizza, the inventory levels should be reduced.</a:t>
            </a:r>
          </a:p>
          <a:p>
            <a:pPr marL="0" indent="0" algn="l">
              <a:buNone/>
            </a:pPr>
            <a:r>
              <a:rPr lang="en-US" sz="1800" dirty="0"/>
              <a:t>Furthermore, dessert ingredients should only be stocked in small quantities due to their low sales volume.</a:t>
            </a:r>
          </a:p>
        </p:txBody>
      </p:sp>
      <p:pic>
        <p:nvPicPr>
          <p:cNvPr id="4" name="Picture 3">
            <a:extLst>
              <a:ext uri="{FF2B5EF4-FFF2-40B4-BE49-F238E27FC236}">
                <a16:creationId xmlns:a16="http://schemas.microsoft.com/office/drawing/2014/main" id="{D367F0DB-9D45-4A94-9710-5E64A30A8535}"/>
              </a:ext>
            </a:extLst>
          </p:cNvPr>
          <p:cNvPicPr>
            <a:picLocks noChangeAspect="1"/>
          </p:cNvPicPr>
          <p:nvPr/>
        </p:nvPicPr>
        <p:blipFill rotWithShape="1">
          <a:blip r:embed="rId2"/>
          <a:srcRect l="60625" t="10523" r="16250" b="51880"/>
          <a:stretch/>
        </p:blipFill>
        <p:spPr>
          <a:xfrm>
            <a:off x="444499" y="1650999"/>
            <a:ext cx="6101985" cy="4584701"/>
          </a:xfrm>
          <a:prstGeom prst="rect">
            <a:avLst/>
          </a:prstGeom>
        </p:spPr>
      </p:pic>
    </p:spTree>
    <p:extLst>
      <p:ext uri="{BB962C8B-B14F-4D97-AF65-F5344CB8AC3E}">
        <p14:creationId xmlns:p14="http://schemas.microsoft.com/office/powerpoint/2010/main" val="3624251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C62A-BFDC-41F6-9FCE-ACB9CF36342F}"/>
              </a:ext>
            </a:extLst>
          </p:cNvPr>
          <p:cNvSpPr>
            <a:spLocks noGrp="1"/>
          </p:cNvSpPr>
          <p:nvPr>
            <p:ph type="title"/>
          </p:nvPr>
        </p:nvSpPr>
        <p:spPr>
          <a:xfrm>
            <a:off x="7302500" y="365125"/>
            <a:ext cx="4673600" cy="1325563"/>
          </a:xfrm>
        </p:spPr>
        <p:txBody>
          <a:bodyPr>
            <a:noAutofit/>
          </a:bodyPr>
          <a:lstStyle/>
          <a:p>
            <a:pPr algn="ctr"/>
            <a:r>
              <a:rPr lang="en-US" sz="4800" dirty="0"/>
              <a:t>DAILY SALES ANALYSIS</a:t>
            </a:r>
            <a:endParaRPr lang="en-ID" sz="4800" dirty="0"/>
          </a:p>
        </p:txBody>
      </p:sp>
      <p:sp>
        <p:nvSpPr>
          <p:cNvPr id="6" name="Title 1">
            <a:extLst>
              <a:ext uri="{FF2B5EF4-FFF2-40B4-BE49-F238E27FC236}">
                <a16:creationId xmlns:a16="http://schemas.microsoft.com/office/drawing/2014/main" id="{E422ABE8-3AFA-4314-9F59-BFF93855BD91}"/>
              </a:ext>
            </a:extLst>
          </p:cNvPr>
          <p:cNvSpPr txBox="1">
            <a:spLocks/>
          </p:cNvSpPr>
          <p:nvPr/>
        </p:nvSpPr>
        <p:spPr>
          <a:xfrm>
            <a:off x="7302500" y="2351393"/>
            <a:ext cx="4673600" cy="314753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r>
              <a:rPr lang="en-US" sz="1800" dirty="0">
                <a:latin typeface="+mn-lt"/>
              </a:rPr>
            </a:br>
            <a:r>
              <a:rPr lang="en-US" sz="1800" dirty="0">
                <a:latin typeface="+mn-lt"/>
              </a:rPr>
              <a:t>From the visualization beside, it can be observed that sales typically increase from Tuesday to Saturday, while Mondays usually experience a decrease in sales, sometimes significantly.</a:t>
            </a:r>
          </a:p>
          <a:p>
            <a:pPr algn="l"/>
            <a:r>
              <a:rPr lang="en-US" sz="1800" dirty="0">
                <a:latin typeface="+mn-lt"/>
              </a:rPr>
              <a:t>From this analysis, it can be concluded that it is advisable to place ingredient orders every Monday to anticipate the surge in orders on Tuesday. Additionally, it is important to conduct real-time inventory checks on Mondays to avoid discrepancies between the system and actual stock levels.</a:t>
            </a:r>
          </a:p>
        </p:txBody>
      </p:sp>
      <p:pic>
        <p:nvPicPr>
          <p:cNvPr id="8" name="Content Placeholder 7">
            <a:extLst>
              <a:ext uri="{FF2B5EF4-FFF2-40B4-BE49-F238E27FC236}">
                <a16:creationId xmlns:a16="http://schemas.microsoft.com/office/drawing/2014/main" id="{ACBD1A0D-2CDE-4AD1-BC64-78C7833F677E}"/>
              </a:ext>
            </a:extLst>
          </p:cNvPr>
          <p:cNvPicPr>
            <a:picLocks noGrp="1" noChangeAspect="1"/>
          </p:cNvPicPr>
          <p:nvPr>
            <p:ph idx="1"/>
          </p:nvPr>
        </p:nvPicPr>
        <p:blipFill rotWithShape="1">
          <a:blip r:embed="rId2"/>
          <a:srcRect l="60629" t="9503" r="15579" b="28535"/>
          <a:stretch/>
        </p:blipFill>
        <p:spPr>
          <a:xfrm>
            <a:off x="215900" y="266699"/>
            <a:ext cx="6235700" cy="6299007"/>
          </a:xfrm>
        </p:spPr>
      </p:pic>
    </p:spTree>
    <p:extLst>
      <p:ext uri="{BB962C8B-B14F-4D97-AF65-F5344CB8AC3E}">
        <p14:creationId xmlns:p14="http://schemas.microsoft.com/office/powerpoint/2010/main" val="339656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6D75F-8F85-4620-BA05-3124CFDB633B}"/>
              </a:ext>
            </a:extLst>
          </p:cNvPr>
          <p:cNvSpPr>
            <a:spLocks noGrp="1"/>
          </p:cNvSpPr>
          <p:nvPr>
            <p:ph type="title"/>
          </p:nvPr>
        </p:nvSpPr>
        <p:spPr/>
        <p:txBody>
          <a:bodyPr>
            <a:normAutofit/>
          </a:bodyPr>
          <a:lstStyle/>
          <a:p>
            <a:pPr algn="ctr"/>
            <a:r>
              <a:rPr lang="en-US" sz="4800" dirty="0">
                <a:latin typeface="+mn-lt"/>
              </a:rPr>
              <a:t>Inventory Data</a:t>
            </a:r>
            <a:endParaRPr lang="en-ID" sz="4800" dirty="0">
              <a:latin typeface="+mn-lt"/>
            </a:endParaRPr>
          </a:p>
        </p:txBody>
      </p:sp>
      <p:graphicFrame>
        <p:nvGraphicFramePr>
          <p:cNvPr id="8" name="Table 7">
            <a:extLst>
              <a:ext uri="{FF2B5EF4-FFF2-40B4-BE49-F238E27FC236}">
                <a16:creationId xmlns:a16="http://schemas.microsoft.com/office/drawing/2014/main" id="{44903727-0B1C-46E0-ABDA-753604F89D50}"/>
              </a:ext>
            </a:extLst>
          </p:cNvPr>
          <p:cNvGraphicFramePr>
            <a:graphicFrameLocks noGrp="1"/>
          </p:cNvGraphicFramePr>
          <p:nvPr>
            <p:extLst>
              <p:ext uri="{D42A27DB-BD31-4B8C-83A1-F6EECF244321}">
                <p14:modId xmlns:p14="http://schemas.microsoft.com/office/powerpoint/2010/main" val="725428587"/>
              </p:ext>
            </p:extLst>
          </p:nvPr>
        </p:nvGraphicFramePr>
        <p:xfrm>
          <a:off x="112735" y="1509815"/>
          <a:ext cx="5661764" cy="5229200"/>
        </p:xfrm>
        <a:graphic>
          <a:graphicData uri="http://schemas.openxmlformats.org/drawingml/2006/table">
            <a:tbl>
              <a:tblPr>
                <a:tableStyleId>{5C22544A-7EE6-4342-B048-85BDC9FD1C3A}</a:tableStyleId>
              </a:tblPr>
              <a:tblGrid>
                <a:gridCol w="1691266">
                  <a:extLst>
                    <a:ext uri="{9D8B030D-6E8A-4147-A177-3AD203B41FA5}">
                      <a16:colId xmlns:a16="http://schemas.microsoft.com/office/drawing/2014/main" val="3301661916"/>
                    </a:ext>
                  </a:extLst>
                </a:gridCol>
                <a:gridCol w="1245105">
                  <a:extLst>
                    <a:ext uri="{9D8B030D-6E8A-4147-A177-3AD203B41FA5}">
                      <a16:colId xmlns:a16="http://schemas.microsoft.com/office/drawing/2014/main" val="1853654826"/>
                    </a:ext>
                  </a:extLst>
                </a:gridCol>
                <a:gridCol w="1590966">
                  <a:extLst>
                    <a:ext uri="{9D8B030D-6E8A-4147-A177-3AD203B41FA5}">
                      <a16:colId xmlns:a16="http://schemas.microsoft.com/office/drawing/2014/main" val="3769695101"/>
                    </a:ext>
                  </a:extLst>
                </a:gridCol>
                <a:gridCol w="1134427">
                  <a:extLst>
                    <a:ext uri="{9D8B030D-6E8A-4147-A177-3AD203B41FA5}">
                      <a16:colId xmlns:a16="http://schemas.microsoft.com/office/drawing/2014/main" val="922383880"/>
                    </a:ext>
                  </a:extLst>
                </a:gridCol>
              </a:tblGrid>
              <a:tr h="209168">
                <a:tc>
                  <a:txBody>
                    <a:bodyPr/>
                    <a:lstStyle/>
                    <a:p>
                      <a:pPr algn="l" fontAlgn="b"/>
                      <a:r>
                        <a:rPr lang="en-ID" sz="1000" u="none" strike="noStrike">
                          <a:effectLst/>
                        </a:rPr>
                        <a:t>ing_name</a:t>
                      </a:r>
                      <a:endParaRPr lang="en-ID" sz="1000" b="1" i="0" u="none" strike="noStrike">
                        <a:solidFill>
                          <a:srgbClr val="FFFFFF"/>
                        </a:solidFill>
                        <a:effectLst/>
                        <a:latin typeface="Calibri" panose="020F0502020204030204" pitchFamily="34" charset="0"/>
                      </a:endParaRPr>
                    </a:p>
                  </a:txBody>
                  <a:tcPr marL="4808" marR="4808" marT="4808" marB="0" anchor="b"/>
                </a:tc>
                <a:tc>
                  <a:txBody>
                    <a:bodyPr/>
                    <a:lstStyle/>
                    <a:p>
                      <a:pPr algn="l" fontAlgn="b"/>
                      <a:r>
                        <a:rPr lang="en-ID" sz="1000" u="none" strike="noStrike">
                          <a:effectLst/>
                        </a:rPr>
                        <a:t>total_inventory_weight</a:t>
                      </a:r>
                      <a:endParaRPr lang="en-ID" sz="1000" b="1" i="0" u="none" strike="noStrike">
                        <a:solidFill>
                          <a:srgbClr val="FFFFFF"/>
                        </a:solidFill>
                        <a:effectLst/>
                        <a:latin typeface="Calibri" panose="020F0502020204030204" pitchFamily="34" charset="0"/>
                      </a:endParaRPr>
                    </a:p>
                  </a:txBody>
                  <a:tcPr marL="4808" marR="4808" marT="4808" marB="0" anchor="b"/>
                </a:tc>
                <a:tc>
                  <a:txBody>
                    <a:bodyPr/>
                    <a:lstStyle/>
                    <a:p>
                      <a:pPr algn="l" fontAlgn="b"/>
                      <a:r>
                        <a:rPr lang="en-ID" sz="1000" u="none" strike="noStrike">
                          <a:effectLst/>
                        </a:rPr>
                        <a:t> total_inventory_cost </a:t>
                      </a:r>
                      <a:endParaRPr lang="en-ID" sz="1000" b="1" i="0" u="none" strike="noStrike">
                        <a:solidFill>
                          <a:srgbClr val="FFFFFF"/>
                        </a:solidFill>
                        <a:effectLst/>
                        <a:latin typeface="Calibri" panose="020F0502020204030204" pitchFamily="34" charset="0"/>
                      </a:endParaRPr>
                    </a:p>
                  </a:txBody>
                  <a:tcPr marL="4808" marR="4808" marT="4808" marB="0" anchor="b"/>
                </a:tc>
                <a:tc>
                  <a:txBody>
                    <a:bodyPr/>
                    <a:lstStyle/>
                    <a:p>
                      <a:pPr algn="l" rtl="0" fontAlgn="b"/>
                      <a:r>
                        <a:rPr lang="en-ID" sz="1000" u="none" strike="noStrike">
                          <a:effectLst/>
                        </a:rPr>
                        <a:t> Price_pergram </a:t>
                      </a:r>
                      <a:endParaRPr lang="en-ID" sz="1000" b="1"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960727781"/>
                  </a:ext>
                </a:extLst>
              </a:tr>
              <a:tr h="209168">
                <a:tc>
                  <a:txBody>
                    <a:bodyPr/>
                    <a:lstStyle/>
                    <a:p>
                      <a:pPr algn="l" fontAlgn="b"/>
                      <a:r>
                        <a:rPr lang="en-ID" sz="1000" u="none" strike="noStrike">
                          <a:effectLst/>
                        </a:rPr>
                        <a:t>Bacon</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7.310,00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0,7310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590305071"/>
                  </a:ext>
                </a:extLst>
              </a:tr>
              <a:tr h="209168">
                <a:tc>
                  <a:txBody>
                    <a:bodyPr/>
                    <a:lstStyle/>
                    <a:p>
                      <a:pPr algn="l" fontAlgn="b"/>
                      <a:r>
                        <a:rPr lang="en-ID" sz="1000" u="none" strike="noStrike">
                          <a:effectLst/>
                        </a:rPr>
                        <a:t>BBQ sauce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18000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1.996,00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0,1109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445473454"/>
                  </a:ext>
                </a:extLst>
              </a:tr>
              <a:tr h="209168">
                <a:tc>
                  <a:txBody>
                    <a:bodyPr/>
                    <a:lstStyle/>
                    <a:p>
                      <a:pPr algn="l" fontAlgn="b"/>
                      <a:r>
                        <a:rPr lang="en-ID" sz="1000" u="none" strike="noStrike">
                          <a:effectLst/>
                        </a:rPr>
                        <a:t>Caesar dressing</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7600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3.530,00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0,4645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637054598"/>
                  </a:ext>
                </a:extLst>
              </a:tr>
              <a:tr h="209168">
                <a:tc>
                  <a:txBody>
                    <a:bodyPr/>
                    <a:lstStyle/>
                    <a:p>
                      <a:pPr algn="l" fontAlgn="b"/>
                      <a:r>
                        <a:rPr lang="en-ID" sz="1000" u="none" strike="noStrike">
                          <a:effectLst/>
                        </a:rPr>
                        <a:t>Cheesecake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930,00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0,1860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917369475"/>
                  </a:ext>
                </a:extLst>
              </a:tr>
              <a:tr h="209168">
                <a:tc>
                  <a:txBody>
                    <a:bodyPr/>
                    <a:lstStyle/>
                    <a:p>
                      <a:pPr algn="l" fontAlgn="b"/>
                      <a:r>
                        <a:rPr lang="en-ID" sz="1000" u="none" strike="noStrike">
                          <a:effectLst/>
                        </a:rPr>
                        <a:t>Chicken</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6.250,00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0,6250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760736942"/>
                  </a:ext>
                </a:extLst>
              </a:tr>
              <a:tr h="209168">
                <a:tc>
                  <a:txBody>
                    <a:bodyPr/>
                    <a:lstStyle/>
                    <a:p>
                      <a:pPr algn="l" fontAlgn="b"/>
                      <a:r>
                        <a:rPr lang="en-ID" sz="1000" u="none" strike="noStrike">
                          <a:effectLst/>
                        </a:rPr>
                        <a:t>Chicken wings</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60000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65.830,00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1,0972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2630144728"/>
                  </a:ext>
                </a:extLst>
              </a:tr>
              <a:tr h="209168">
                <a:tc>
                  <a:txBody>
                    <a:bodyPr/>
                    <a:lstStyle/>
                    <a:p>
                      <a:pPr algn="l" fontAlgn="b"/>
                      <a:r>
                        <a:rPr lang="en-ID" sz="1000" u="none" strike="noStrike">
                          <a:effectLst/>
                        </a:rPr>
                        <a:t>Chocolate brownie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930,00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0,1860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803933549"/>
                  </a:ext>
                </a:extLst>
              </a:tr>
              <a:tr h="209168">
                <a:tc>
                  <a:txBody>
                    <a:bodyPr/>
                    <a:lstStyle/>
                    <a:p>
                      <a:pPr algn="l" fontAlgn="b"/>
                      <a:r>
                        <a:rPr lang="en-ID" sz="1000" u="none" strike="noStrike">
                          <a:effectLst/>
                        </a:rPr>
                        <a:t>Croutons</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2500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1.050,00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0,4200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225892348"/>
                  </a:ext>
                </a:extLst>
              </a:tr>
              <a:tr h="209168">
                <a:tc>
                  <a:txBody>
                    <a:bodyPr/>
                    <a:lstStyle/>
                    <a:p>
                      <a:pPr algn="l" fontAlgn="b"/>
                      <a:r>
                        <a:rPr lang="en-ID" sz="1000" u="none" strike="noStrike">
                          <a:effectLst/>
                        </a:rPr>
                        <a:t>Donair meat</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7.144,00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0,7144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2792585328"/>
                  </a:ext>
                </a:extLst>
              </a:tr>
              <a:tr h="209168">
                <a:tc>
                  <a:txBody>
                    <a:bodyPr/>
                    <a:lstStyle/>
                    <a:p>
                      <a:pPr algn="l" fontAlgn="b"/>
                      <a:r>
                        <a:rPr lang="en-ID" sz="1000" u="none" strike="noStrike">
                          <a:effectLst/>
                        </a:rPr>
                        <a:t>Donair sauce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18000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1.996,00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0,1109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589032859"/>
                  </a:ext>
                </a:extLst>
              </a:tr>
              <a:tr h="209168">
                <a:tc>
                  <a:txBody>
                    <a:bodyPr/>
                    <a:lstStyle/>
                    <a:p>
                      <a:pPr algn="l" fontAlgn="b"/>
                      <a:r>
                        <a:rPr lang="en-ID" sz="1000" u="none" strike="noStrike">
                          <a:effectLst/>
                        </a:rPr>
                        <a:t>Garlic herb butter</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3000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5.212,00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1,7373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91759625"/>
                  </a:ext>
                </a:extLst>
              </a:tr>
              <a:tr h="209168">
                <a:tc>
                  <a:txBody>
                    <a:bodyPr/>
                    <a:lstStyle/>
                    <a:p>
                      <a:pPr algn="l" fontAlgn="b"/>
                      <a:r>
                        <a:rPr lang="en-ID" sz="1000" u="none" strike="noStrike">
                          <a:effectLst/>
                        </a:rPr>
                        <a:t>Ham</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9.735,00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0,6490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45974716"/>
                  </a:ext>
                </a:extLst>
              </a:tr>
              <a:tr h="209168">
                <a:tc>
                  <a:txBody>
                    <a:bodyPr/>
                    <a:lstStyle/>
                    <a:p>
                      <a:pPr algn="l" fontAlgn="b"/>
                      <a:r>
                        <a:rPr lang="en-ID" sz="1000" u="none" strike="noStrike">
                          <a:effectLst/>
                        </a:rPr>
                        <a:t>Mozzarella</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8.670,00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0,5780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669718319"/>
                  </a:ext>
                </a:extLst>
              </a:tr>
              <a:tr h="209168">
                <a:tc>
                  <a:txBody>
                    <a:bodyPr/>
                    <a:lstStyle/>
                    <a:p>
                      <a:pPr algn="l" fontAlgn="b"/>
                      <a:r>
                        <a:rPr lang="en-ID" sz="1000" u="none" strike="noStrike">
                          <a:effectLst/>
                        </a:rPr>
                        <a:t>Onion</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20000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9.940,00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0,4970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05045109"/>
                  </a:ext>
                </a:extLst>
              </a:tr>
              <a:tr h="209168">
                <a:tc>
                  <a:txBody>
                    <a:bodyPr/>
                    <a:lstStyle/>
                    <a:p>
                      <a:pPr algn="l" fontAlgn="b"/>
                      <a:r>
                        <a:rPr lang="en-ID" sz="1000" u="none" strike="noStrike">
                          <a:effectLst/>
                        </a:rPr>
                        <a:t>Parmesan</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2500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1.465,00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0,5860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627849673"/>
                  </a:ext>
                </a:extLst>
              </a:tr>
              <a:tr h="209168">
                <a:tc>
                  <a:txBody>
                    <a:bodyPr/>
                    <a:lstStyle/>
                    <a:p>
                      <a:pPr algn="l" fontAlgn="b"/>
                      <a:r>
                        <a:rPr lang="en-ID" sz="1000" u="none" strike="noStrike">
                          <a:effectLst/>
                        </a:rPr>
                        <a:t>Pepperoni</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9.288,00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0,9288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298464265"/>
                  </a:ext>
                </a:extLst>
              </a:tr>
              <a:tr h="209168">
                <a:tc>
                  <a:txBody>
                    <a:bodyPr/>
                    <a:lstStyle/>
                    <a:p>
                      <a:pPr algn="l" fontAlgn="b"/>
                      <a:r>
                        <a:rPr lang="en-ID" sz="1000" u="none" strike="noStrike">
                          <a:effectLst/>
                        </a:rPr>
                        <a:t>Peppers</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1.725,00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0,3450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1485909400"/>
                  </a:ext>
                </a:extLst>
              </a:tr>
              <a:tr h="209168">
                <a:tc>
                  <a:txBody>
                    <a:bodyPr/>
                    <a:lstStyle/>
                    <a:p>
                      <a:pPr algn="l" fontAlgn="b"/>
                      <a:r>
                        <a:rPr lang="en-ID" sz="1000" u="none" strike="noStrike">
                          <a:effectLst/>
                        </a:rPr>
                        <a:t>Pineapple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1.929,00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0,1286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61680043"/>
                  </a:ext>
                </a:extLst>
              </a:tr>
              <a:tr h="209168">
                <a:tc>
                  <a:txBody>
                    <a:bodyPr/>
                    <a:lstStyle/>
                    <a:p>
                      <a:pPr algn="l" fontAlgn="b"/>
                      <a:r>
                        <a:rPr lang="en-ID" sz="1000" u="none" strike="noStrike">
                          <a:effectLst/>
                        </a:rPr>
                        <a:t>Pizza dough ball  (8 pack)</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40000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9.180,00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0,2295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2456284867"/>
                  </a:ext>
                </a:extLst>
              </a:tr>
              <a:tr h="209168">
                <a:tc>
                  <a:txBody>
                    <a:bodyPr/>
                    <a:lstStyle/>
                    <a:p>
                      <a:pPr algn="l" fontAlgn="b"/>
                      <a:r>
                        <a:rPr lang="en-ID" sz="1000" u="none" strike="noStrike">
                          <a:effectLst/>
                        </a:rPr>
                        <a:t>Ranch sauce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18000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1.996,00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0,1109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272819651"/>
                  </a:ext>
                </a:extLst>
              </a:tr>
              <a:tr h="209168">
                <a:tc>
                  <a:txBody>
                    <a:bodyPr/>
                    <a:lstStyle/>
                    <a:p>
                      <a:pPr algn="l" fontAlgn="b"/>
                      <a:r>
                        <a:rPr lang="en-ID" sz="1000" u="none" strike="noStrike">
                          <a:effectLst/>
                        </a:rPr>
                        <a:t>Romaine lettuce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7500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1.379,00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0,1839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317349793"/>
                  </a:ext>
                </a:extLst>
              </a:tr>
              <a:tr h="209168">
                <a:tc>
                  <a:txBody>
                    <a:bodyPr/>
                    <a:lstStyle/>
                    <a:p>
                      <a:pPr algn="l" fontAlgn="b"/>
                      <a:r>
                        <a:rPr lang="en-ID" sz="1000" u="none" strike="noStrike">
                          <a:effectLst/>
                        </a:rPr>
                        <a:t>Tomato sauce</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22500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1.945,00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0,0864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2721499510"/>
                  </a:ext>
                </a:extLst>
              </a:tr>
              <a:tr h="209168">
                <a:tc>
                  <a:txBody>
                    <a:bodyPr/>
                    <a:lstStyle/>
                    <a:p>
                      <a:pPr algn="l" fontAlgn="b"/>
                      <a:r>
                        <a:rPr lang="en-ID" sz="1000" u="none" strike="noStrike">
                          <a:effectLst/>
                        </a:rPr>
                        <a:t>Tomatoes</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15000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5.670,00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a:effectLst/>
                        </a:rPr>
                        <a:t> $   0,3780 </a:t>
                      </a:r>
                      <a:endParaRPr lang="en-ID" sz="1000" b="0" i="0" u="none" strike="noStrike">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4156041629"/>
                  </a:ext>
                </a:extLst>
              </a:tr>
              <a:tr h="209168">
                <a:tc>
                  <a:txBody>
                    <a:bodyPr/>
                    <a:lstStyle/>
                    <a:p>
                      <a:pPr algn="l" fontAlgn="b"/>
                      <a:r>
                        <a:rPr lang="en-ID" sz="1000" u="none" strike="noStrike">
                          <a:effectLst/>
                        </a:rPr>
                        <a:t>Total</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334600</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fontAlgn="b"/>
                      <a:r>
                        <a:rPr lang="en-ID" sz="1000" u="none" strike="noStrike">
                          <a:effectLst/>
                        </a:rPr>
                        <a:t> $                       165.100,00 </a:t>
                      </a:r>
                      <a:endParaRPr lang="en-ID" sz="1000" b="0" i="0" u="none" strike="noStrike">
                        <a:solidFill>
                          <a:srgbClr val="000000"/>
                        </a:solidFill>
                        <a:effectLst/>
                        <a:latin typeface="Calibri" panose="020F0502020204030204" pitchFamily="34" charset="0"/>
                      </a:endParaRPr>
                    </a:p>
                  </a:txBody>
                  <a:tcPr marL="4808" marR="4808" marT="4808" marB="0" anchor="b"/>
                </a:tc>
                <a:tc>
                  <a:txBody>
                    <a:bodyPr/>
                    <a:lstStyle/>
                    <a:p>
                      <a:pPr algn="r" rtl="0" fontAlgn="b"/>
                      <a:r>
                        <a:rPr lang="en-ID" sz="1000" u="none" strike="noStrike" dirty="0">
                          <a:effectLst/>
                        </a:rPr>
                        <a:t> </a:t>
                      </a:r>
                      <a:endParaRPr lang="en-ID" sz="1000" b="0" i="0" u="none" strike="noStrike" dirty="0">
                        <a:solidFill>
                          <a:srgbClr val="000000"/>
                        </a:solidFill>
                        <a:effectLst/>
                        <a:latin typeface="Calibri" panose="020F0502020204030204" pitchFamily="34" charset="0"/>
                      </a:endParaRPr>
                    </a:p>
                  </a:txBody>
                  <a:tcPr marL="4808" marR="4808" marT="4808" marB="0" anchor="b"/>
                </a:tc>
                <a:extLst>
                  <a:ext uri="{0D108BD9-81ED-4DB2-BD59-A6C34878D82A}">
                    <a16:rowId xmlns:a16="http://schemas.microsoft.com/office/drawing/2014/main" val="526930253"/>
                  </a:ext>
                </a:extLst>
              </a:tr>
            </a:tbl>
          </a:graphicData>
        </a:graphic>
      </p:graphicFrame>
      <p:sp>
        <p:nvSpPr>
          <p:cNvPr id="11" name="Content Placeholder 10">
            <a:extLst>
              <a:ext uri="{FF2B5EF4-FFF2-40B4-BE49-F238E27FC236}">
                <a16:creationId xmlns:a16="http://schemas.microsoft.com/office/drawing/2014/main" id="{890232BE-CAE4-4003-9B04-7F521B4B8A65}"/>
              </a:ext>
            </a:extLst>
          </p:cNvPr>
          <p:cNvSpPr>
            <a:spLocks noGrp="1"/>
          </p:cNvSpPr>
          <p:nvPr>
            <p:ph idx="1"/>
          </p:nvPr>
        </p:nvSpPr>
        <p:spPr>
          <a:xfrm>
            <a:off x="6417503" y="3429000"/>
            <a:ext cx="5428989" cy="895183"/>
          </a:xfrm>
        </p:spPr>
        <p:txBody>
          <a:bodyPr>
            <a:normAutofit/>
          </a:bodyPr>
          <a:lstStyle/>
          <a:p>
            <a:pPr marL="0" indent="0">
              <a:buNone/>
            </a:pPr>
            <a:br>
              <a:rPr lang="en-US" sz="1800" dirty="0"/>
            </a:br>
            <a:r>
              <a:rPr lang="en-US" sz="1800" dirty="0"/>
              <a:t>The table on the side contains a list of all the raw materials in stock.</a:t>
            </a:r>
            <a:endParaRPr lang="en-ID" sz="1800" dirty="0"/>
          </a:p>
        </p:txBody>
      </p:sp>
    </p:spTree>
    <p:extLst>
      <p:ext uri="{BB962C8B-B14F-4D97-AF65-F5344CB8AC3E}">
        <p14:creationId xmlns:p14="http://schemas.microsoft.com/office/powerpoint/2010/main" val="1808859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BCF7D42-9284-4F3E-9BF8-05D0F5A3AF83}"/>
              </a:ext>
            </a:extLst>
          </p:cNvPr>
          <p:cNvSpPr>
            <a:spLocks noGrp="1"/>
          </p:cNvSpPr>
          <p:nvPr>
            <p:ph type="title"/>
          </p:nvPr>
        </p:nvSpPr>
        <p:spPr>
          <a:xfrm>
            <a:off x="838200" y="215718"/>
            <a:ext cx="10515600" cy="1051508"/>
          </a:xfrm>
        </p:spPr>
        <p:txBody>
          <a:bodyPr>
            <a:normAutofit/>
          </a:bodyPr>
          <a:lstStyle/>
          <a:p>
            <a:pPr algn="ctr"/>
            <a:r>
              <a:rPr lang="en-US" sz="4800" dirty="0">
                <a:latin typeface="+mn-lt"/>
              </a:rPr>
              <a:t>Inventory Out</a:t>
            </a:r>
            <a:endParaRPr lang="en-ID" sz="4800" dirty="0">
              <a:latin typeface="+mn-lt"/>
            </a:endParaRPr>
          </a:p>
        </p:txBody>
      </p:sp>
      <p:graphicFrame>
        <p:nvGraphicFramePr>
          <p:cNvPr id="12" name="Content Placeholder 11">
            <a:extLst>
              <a:ext uri="{FF2B5EF4-FFF2-40B4-BE49-F238E27FC236}">
                <a16:creationId xmlns:a16="http://schemas.microsoft.com/office/drawing/2014/main" id="{D3A1CE25-F622-4946-9B4C-5A3334BED317}"/>
              </a:ext>
            </a:extLst>
          </p:cNvPr>
          <p:cNvGraphicFramePr>
            <a:graphicFrameLocks noGrp="1"/>
          </p:cNvGraphicFramePr>
          <p:nvPr>
            <p:ph idx="1"/>
            <p:extLst>
              <p:ext uri="{D42A27DB-BD31-4B8C-83A1-F6EECF244321}">
                <p14:modId xmlns:p14="http://schemas.microsoft.com/office/powerpoint/2010/main" val="2502688746"/>
              </p:ext>
            </p:extLst>
          </p:nvPr>
        </p:nvGraphicFramePr>
        <p:xfrm>
          <a:off x="258318" y="1267225"/>
          <a:ext cx="7031482" cy="5375058"/>
        </p:xfrm>
        <a:graphic>
          <a:graphicData uri="http://schemas.openxmlformats.org/drawingml/2006/table">
            <a:tbl>
              <a:tblPr>
                <a:tableStyleId>{5C22544A-7EE6-4342-B048-85BDC9FD1C3A}</a:tableStyleId>
              </a:tblPr>
              <a:tblGrid>
                <a:gridCol w="1536370">
                  <a:extLst>
                    <a:ext uri="{9D8B030D-6E8A-4147-A177-3AD203B41FA5}">
                      <a16:colId xmlns:a16="http://schemas.microsoft.com/office/drawing/2014/main" val="2403651660"/>
                    </a:ext>
                  </a:extLst>
                </a:gridCol>
                <a:gridCol w="1457823">
                  <a:extLst>
                    <a:ext uri="{9D8B030D-6E8A-4147-A177-3AD203B41FA5}">
                      <a16:colId xmlns:a16="http://schemas.microsoft.com/office/drawing/2014/main" val="1065799513"/>
                    </a:ext>
                  </a:extLst>
                </a:gridCol>
                <a:gridCol w="1536370">
                  <a:extLst>
                    <a:ext uri="{9D8B030D-6E8A-4147-A177-3AD203B41FA5}">
                      <a16:colId xmlns:a16="http://schemas.microsoft.com/office/drawing/2014/main" val="2804765151"/>
                    </a:ext>
                  </a:extLst>
                </a:gridCol>
                <a:gridCol w="1570929">
                  <a:extLst>
                    <a:ext uri="{9D8B030D-6E8A-4147-A177-3AD203B41FA5}">
                      <a16:colId xmlns:a16="http://schemas.microsoft.com/office/drawing/2014/main" val="2692268306"/>
                    </a:ext>
                  </a:extLst>
                </a:gridCol>
                <a:gridCol w="929990">
                  <a:extLst>
                    <a:ext uri="{9D8B030D-6E8A-4147-A177-3AD203B41FA5}">
                      <a16:colId xmlns:a16="http://schemas.microsoft.com/office/drawing/2014/main" val="1023015432"/>
                    </a:ext>
                  </a:extLst>
                </a:gridCol>
              </a:tblGrid>
              <a:tr h="111974">
                <a:tc>
                  <a:txBody>
                    <a:bodyPr/>
                    <a:lstStyle/>
                    <a:p>
                      <a:pPr algn="l" fontAlgn="b"/>
                      <a:r>
                        <a:rPr lang="en-ID" sz="1000"/>
                        <a:t>ing_name</a:t>
                      </a:r>
                    </a:p>
                  </a:txBody>
                  <a:tcPr marL="5635" marR="5635" marT="5635" marB="0" anchor="b"/>
                </a:tc>
                <a:tc>
                  <a:txBody>
                    <a:bodyPr/>
                    <a:lstStyle/>
                    <a:p>
                      <a:pPr algn="l" fontAlgn="b"/>
                      <a:r>
                        <a:rPr lang="en-ID" sz="1000"/>
                        <a:t>total_order_quantity</a:t>
                      </a:r>
                    </a:p>
                  </a:txBody>
                  <a:tcPr marL="5635" marR="5635" marT="5635" marB="0" anchor="b"/>
                </a:tc>
                <a:tc>
                  <a:txBody>
                    <a:bodyPr/>
                    <a:lstStyle/>
                    <a:p>
                      <a:pPr algn="l" fontAlgn="b"/>
                      <a:r>
                        <a:rPr lang="en-ID" sz="1000"/>
                        <a:t>total_weight_order</a:t>
                      </a:r>
                    </a:p>
                  </a:txBody>
                  <a:tcPr marL="5635" marR="5635" marT="5635" marB="0" anchor="b"/>
                </a:tc>
                <a:tc>
                  <a:txBody>
                    <a:bodyPr/>
                    <a:lstStyle/>
                    <a:p>
                      <a:pPr algn="l" fontAlgn="b"/>
                      <a:r>
                        <a:rPr lang="en-ID" sz="1000"/>
                        <a:t> weight_price_pergram </a:t>
                      </a:r>
                    </a:p>
                  </a:txBody>
                  <a:tcPr marL="5635" marR="5635" marT="5635" marB="0" anchor="b"/>
                </a:tc>
                <a:tc>
                  <a:txBody>
                    <a:bodyPr/>
                    <a:lstStyle/>
                    <a:p>
                      <a:pPr algn="l" fontAlgn="b"/>
                      <a:r>
                        <a:rPr lang="en-ID" sz="1000" dirty="0"/>
                        <a:t> </a:t>
                      </a:r>
                      <a:r>
                        <a:rPr lang="en-ID" sz="1000" dirty="0" err="1"/>
                        <a:t>total_cost</a:t>
                      </a:r>
                      <a:r>
                        <a:rPr lang="en-ID" sz="1000" dirty="0"/>
                        <a:t> _out</a:t>
                      </a:r>
                    </a:p>
                  </a:txBody>
                  <a:tcPr marL="5635" marR="5635" marT="5635" marB="0" anchor="b"/>
                </a:tc>
                <a:extLst>
                  <a:ext uri="{0D108BD9-81ED-4DB2-BD59-A6C34878D82A}">
                    <a16:rowId xmlns:a16="http://schemas.microsoft.com/office/drawing/2014/main" val="3223622120"/>
                  </a:ext>
                </a:extLst>
              </a:tr>
              <a:tr h="219956">
                <a:tc>
                  <a:txBody>
                    <a:bodyPr/>
                    <a:lstStyle/>
                    <a:p>
                      <a:pPr algn="l" fontAlgn="b"/>
                      <a:r>
                        <a:rPr lang="en-ID" sz="1000"/>
                        <a:t>Bacon</a:t>
                      </a:r>
                    </a:p>
                  </a:txBody>
                  <a:tcPr marL="5635" marR="5635" marT="5635" marB="0" anchor="b"/>
                </a:tc>
                <a:tc>
                  <a:txBody>
                    <a:bodyPr/>
                    <a:lstStyle/>
                    <a:p>
                      <a:pPr algn="r" fontAlgn="b"/>
                      <a:r>
                        <a:rPr lang="en-ID" sz="1000" dirty="0"/>
                        <a:t>100</a:t>
                      </a:r>
                    </a:p>
                  </a:txBody>
                  <a:tcPr marL="5635" marR="5635" marT="5635" marB="0" anchor="b"/>
                </a:tc>
                <a:tc>
                  <a:txBody>
                    <a:bodyPr/>
                    <a:lstStyle/>
                    <a:p>
                      <a:pPr algn="r" fontAlgn="b"/>
                      <a:r>
                        <a:rPr lang="en-ID" sz="1000"/>
                        <a:t>11850</a:t>
                      </a:r>
                    </a:p>
                  </a:txBody>
                  <a:tcPr marL="5635" marR="5635" marT="5635" marB="0" anchor="b"/>
                </a:tc>
                <a:tc>
                  <a:txBody>
                    <a:bodyPr/>
                    <a:lstStyle/>
                    <a:p>
                      <a:pPr algn="l" fontAlgn="b"/>
                      <a:r>
                        <a:rPr lang="en-ID" sz="1000"/>
                        <a:t> $                                         0,73 </a:t>
                      </a:r>
                    </a:p>
                  </a:txBody>
                  <a:tcPr marL="5635" marR="5635" marT="5635" marB="0" anchor="b"/>
                </a:tc>
                <a:tc>
                  <a:txBody>
                    <a:bodyPr/>
                    <a:lstStyle/>
                    <a:p>
                      <a:pPr algn="l" fontAlgn="b"/>
                      <a:r>
                        <a:rPr lang="en-ID" sz="1000"/>
                        <a:t> $          8.662,35 </a:t>
                      </a:r>
                    </a:p>
                  </a:txBody>
                  <a:tcPr marL="5635" marR="5635" marT="5635" marB="0" anchor="b"/>
                </a:tc>
                <a:extLst>
                  <a:ext uri="{0D108BD9-81ED-4DB2-BD59-A6C34878D82A}">
                    <a16:rowId xmlns:a16="http://schemas.microsoft.com/office/drawing/2014/main" val="315052553"/>
                  </a:ext>
                </a:extLst>
              </a:tr>
              <a:tr h="219956">
                <a:tc>
                  <a:txBody>
                    <a:bodyPr/>
                    <a:lstStyle/>
                    <a:p>
                      <a:pPr algn="l" fontAlgn="b"/>
                      <a:r>
                        <a:rPr lang="en-ID" sz="1000"/>
                        <a:t>BBQ sauce</a:t>
                      </a:r>
                    </a:p>
                  </a:txBody>
                  <a:tcPr marL="5635" marR="5635" marT="5635" marB="0" anchor="b"/>
                </a:tc>
                <a:tc>
                  <a:txBody>
                    <a:bodyPr/>
                    <a:lstStyle/>
                    <a:p>
                      <a:pPr algn="r" fontAlgn="b"/>
                      <a:r>
                        <a:rPr lang="en-ID" sz="1000"/>
                        <a:t>56</a:t>
                      </a:r>
                    </a:p>
                  </a:txBody>
                  <a:tcPr marL="5635" marR="5635" marT="5635" marB="0" anchor="b"/>
                </a:tc>
                <a:tc>
                  <a:txBody>
                    <a:bodyPr/>
                    <a:lstStyle/>
                    <a:p>
                      <a:pPr algn="r" fontAlgn="b"/>
                      <a:r>
                        <a:rPr lang="en-ID" sz="1000"/>
                        <a:t>4020</a:t>
                      </a:r>
                    </a:p>
                  </a:txBody>
                  <a:tcPr marL="5635" marR="5635" marT="5635" marB="0" anchor="b"/>
                </a:tc>
                <a:tc>
                  <a:txBody>
                    <a:bodyPr/>
                    <a:lstStyle/>
                    <a:p>
                      <a:pPr algn="l" fontAlgn="b"/>
                      <a:r>
                        <a:rPr lang="en-ID" sz="1000"/>
                        <a:t> $                                         0,11 </a:t>
                      </a:r>
                    </a:p>
                  </a:txBody>
                  <a:tcPr marL="5635" marR="5635" marT="5635" marB="0" anchor="b"/>
                </a:tc>
                <a:tc>
                  <a:txBody>
                    <a:bodyPr/>
                    <a:lstStyle/>
                    <a:p>
                      <a:pPr algn="l" fontAlgn="b"/>
                      <a:r>
                        <a:rPr lang="en-ID" sz="1000"/>
                        <a:t> $             445,77 </a:t>
                      </a:r>
                    </a:p>
                  </a:txBody>
                  <a:tcPr marL="5635" marR="5635" marT="5635" marB="0" anchor="b"/>
                </a:tc>
                <a:extLst>
                  <a:ext uri="{0D108BD9-81ED-4DB2-BD59-A6C34878D82A}">
                    <a16:rowId xmlns:a16="http://schemas.microsoft.com/office/drawing/2014/main" val="417277103"/>
                  </a:ext>
                </a:extLst>
              </a:tr>
              <a:tr h="219956">
                <a:tc>
                  <a:txBody>
                    <a:bodyPr/>
                    <a:lstStyle/>
                    <a:p>
                      <a:pPr algn="l" fontAlgn="b"/>
                      <a:r>
                        <a:rPr lang="en-ID" sz="1000"/>
                        <a:t>Caesar dressing</a:t>
                      </a:r>
                    </a:p>
                  </a:txBody>
                  <a:tcPr marL="5635" marR="5635" marT="5635" marB="0" anchor="b"/>
                </a:tc>
                <a:tc>
                  <a:txBody>
                    <a:bodyPr/>
                    <a:lstStyle/>
                    <a:p>
                      <a:pPr algn="r" fontAlgn="b"/>
                      <a:r>
                        <a:rPr lang="en-ID" sz="1000"/>
                        <a:t>33</a:t>
                      </a:r>
                    </a:p>
                  </a:txBody>
                  <a:tcPr marL="5635" marR="5635" marT="5635" marB="0" anchor="b"/>
                </a:tc>
                <a:tc>
                  <a:txBody>
                    <a:bodyPr/>
                    <a:lstStyle/>
                    <a:p>
                      <a:pPr algn="r" fontAlgn="b"/>
                      <a:r>
                        <a:rPr lang="en-ID" sz="1000"/>
                        <a:t>330</a:t>
                      </a:r>
                    </a:p>
                  </a:txBody>
                  <a:tcPr marL="5635" marR="5635" marT="5635" marB="0" anchor="b"/>
                </a:tc>
                <a:tc>
                  <a:txBody>
                    <a:bodyPr/>
                    <a:lstStyle/>
                    <a:p>
                      <a:pPr algn="l" fontAlgn="b"/>
                      <a:r>
                        <a:rPr lang="en-ID" sz="1000"/>
                        <a:t> $                                         0,46 </a:t>
                      </a:r>
                    </a:p>
                  </a:txBody>
                  <a:tcPr marL="5635" marR="5635" marT="5635" marB="0" anchor="b"/>
                </a:tc>
                <a:tc>
                  <a:txBody>
                    <a:bodyPr/>
                    <a:lstStyle/>
                    <a:p>
                      <a:pPr algn="l" fontAlgn="b"/>
                      <a:r>
                        <a:rPr lang="en-ID" sz="1000"/>
                        <a:t> $             153,28 </a:t>
                      </a:r>
                    </a:p>
                  </a:txBody>
                  <a:tcPr marL="5635" marR="5635" marT="5635" marB="0" anchor="b"/>
                </a:tc>
                <a:extLst>
                  <a:ext uri="{0D108BD9-81ED-4DB2-BD59-A6C34878D82A}">
                    <a16:rowId xmlns:a16="http://schemas.microsoft.com/office/drawing/2014/main" val="1658664706"/>
                  </a:ext>
                </a:extLst>
              </a:tr>
              <a:tr h="219956">
                <a:tc>
                  <a:txBody>
                    <a:bodyPr/>
                    <a:lstStyle/>
                    <a:p>
                      <a:pPr algn="l" fontAlgn="b"/>
                      <a:r>
                        <a:rPr lang="en-ID" sz="1000"/>
                        <a:t>Cheesecake</a:t>
                      </a:r>
                    </a:p>
                  </a:txBody>
                  <a:tcPr marL="5635" marR="5635" marT="5635" marB="0" anchor="b"/>
                </a:tc>
                <a:tc>
                  <a:txBody>
                    <a:bodyPr/>
                    <a:lstStyle/>
                    <a:p>
                      <a:pPr algn="r" fontAlgn="b"/>
                      <a:r>
                        <a:rPr lang="en-ID" sz="1000"/>
                        <a:t>23</a:t>
                      </a:r>
                    </a:p>
                  </a:txBody>
                  <a:tcPr marL="5635" marR="5635" marT="5635" marB="0" anchor="b"/>
                </a:tc>
                <a:tc>
                  <a:txBody>
                    <a:bodyPr/>
                    <a:lstStyle/>
                    <a:p>
                      <a:pPr algn="r" fontAlgn="b"/>
                      <a:r>
                        <a:rPr lang="en-ID" sz="1000"/>
                        <a:t>3450</a:t>
                      </a:r>
                    </a:p>
                  </a:txBody>
                  <a:tcPr marL="5635" marR="5635" marT="5635" marB="0" anchor="b"/>
                </a:tc>
                <a:tc>
                  <a:txBody>
                    <a:bodyPr/>
                    <a:lstStyle/>
                    <a:p>
                      <a:pPr algn="l" fontAlgn="b"/>
                      <a:r>
                        <a:rPr lang="en-ID" sz="1000"/>
                        <a:t> $                                         0,19 </a:t>
                      </a:r>
                    </a:p>
                  </a:txBody>
                  <a:tcPr marL="5635" marR="5635" marT="5635" marB="0" anchor="b"/>
                </a:tc>
                <a:tc>
                  <a:txBody>
                    <a:bodyPr/>
                    <a:lstStyle/>
                    <a:p>
                      <a:pPr algn="l" fontAlgn="b"/>
                      <a:r>
                        <a:rPr lang="en-ID" sz="1000"/>
                        <a:t> $             641,70 </a:t>
                      </a:r>
                    </a:p>
                  </a:txBody>
                  <a:tcPr marL="5635" marR="5635" marT="5635" marB="0" anchor="b"/>
                </a:tc>
                <a:extLst>
                  <a:ext uri="{0D108BD9-81ED-4DB2-BD59-A6C34878D82A}">
                    <a16:rowId xmlns:a16="http://schemas.microsoft.com/office/drawing/2014/main" val="3245352854"/>
                  </a:ext>
                </a:extLst>
              </a:tr>
              <a:tr h="219956">
                <a:tc>
                  <a:txBody>
                    <a:bodyPr/>
                    <a:lstStyle/>
                    <a:p>
                      <a:pPr algn="l" fontAlgn="b"/>
                      <a:r>
                        <a:rPr lang="en-ID" sz="1000"/>
                        <a:t>Chicken</a:t>
                      </a:r>
                    </a:p>
                  </a:txBody>
                  <a:tcPr marL="5635" marR="5635" marT="5635" marB="0" anchor="b"/>
                </a:tc>
                <a:tc>
                  <a:txBody>
                    <a:bodyPr/>
                    <a:lstStyle/>
                    <a:p>
                      <a:pPr algn="r" fontAlgn="b"/>
                      <a:r>
                        <a:rPr lang="en-ID" sz="1000"/>
                        <a:t>100</a:t>
                      </a:r>
                    </a:p>
                  </a:txBody>
                  <a:tcPr marL="5635" marR="5635" marT="5635" marB="0" anchor="b"/>
                </a:tc>
                <a:tc>
                  <a:txBody>
                    <a:bodyPr/>
                    <a:lstStyle/>
                    <a:p>
                      <a:pPr algn="r" fontAlgn="b"/>
                      <a:r>
                        <a:rPr lang="en-ID" sz="1000"/>
                        <a:t>12860</a:t>
                      </a:r>
                    </a:p>
                  </a:txBody>
                  <a:tcPr marL="5635" marR="5635" marT="5635" marB="0" anchor="b"/>
                </a:tc>
                <a:tc>
                  <a:txBody>
                    <a:bodyPr/>
                    <a:lstStyle/>
                    <a:p>
                      <a:pPr algn="l" fontAlgn="b"/>
                      <a:r>
                        <a:rPr lang="en-ID" sz="1000"/>
                        <a:t> $                                         0,63 </a:t>
                      </a:r>
                    </a:p>
                  </a:txBody>
                  <a:tcPr marL="5635" marR="5635" marT="5635" marB="0" anchor="b"/>
                </a:tc>
                <a:tc>
                  <a:txBody>
                    <a:bodyPr/>
                    <a:lstStyle/>
                    <a:p>
                      <a:pPr algn="l" fontAlgn="b"/>
                      <a:r>
                        <a:rPr lang="en-ID" sz="1000"/>
                        <a:t> $          8.037,50 </a:t>
                      </a:r>
                    </a:p>
                  </a:txBody>
                  <a:tcPr marL="5635" marR="5635" marT="5635" marB="0" anchor="b"/>
                </a:tc>
                <a:extLst>
                  <a:ext uri="{0D108BD9-81ED-4DB2-BD59-A6C34878D82A}">
                    <a16:rowId xmlns:a16="http://schemas.microsoft.com/office/drawing/2014/main" val="347352949"/>
                  </a:ext>
                </a:extLst>
              </a:tr>
              <a:tr h="219956">
                <a:tc>
                  <a:txBody>
                    <a:bodyPr/>
                    <a:lstStyle/>
                    <a:p>
                      <a:pPr algn="l" fontAlgn="b"/>
                      <a:r>
                        <a:rPr lang="en-ID" sz="1000" dirty="0"/>
                        <a:t>Chicken wings</a:t>
                      </a:r>
                    </a:p>
                  </a:txBody>
                  <a:tcPr marL="5635" marR="5635" marT="5635" marB="0" anchor="b"/>
                </a:tc>
                <a:tc>
                  <a:txBody>
                    <a:bodyPr/>
                    <a:lstStyle/>
                    <a:p>
                      <a:pPr algn="r" fontAlgn="b"/>
                      <a:r>
                        <a:rPr lang="en-ID" sz="1000"/>
                        <a:t>74</a:t>
                      </a:r>
                    </a:p>
                  </a:txBody>
                  <a:tcPr marL="5635" marR="5635" marT="5635" marB="0" anchor="b"/>
                </a:tc>
                <a:tc>
                  <a:txBody>
                    <a:bodyPr/>
                    <a:lstStyle/>
                    <a:p>
                      <a:pPr algn="r" fontAlgn="b"/>
                      <a:r>
                        <a:rPr lang="en-ID" sz="1000"/>
                        <a:t>22200</a:t>
                      </a:r>
                    </a:p>
                  </a:txBody>
                  <a:tcPr marL="5635" marR="5635" marT="5635" marB="0" anchor="b"/>
                </a:tc>
                <a:tc>
                  <a:txBody>
                    <a:bodyPr/>
                    <a:lstStyle/>
                    <a:p>
                      <a:pPr algn="l" fontAlgn="b"/>
                      <a:r>
                        <a:rPr lang="en-ID" sz="1000"/>
                        <a:t> $                                         1,10 </a:t>
                      </a:r>
                    </a:p>
                  </a:txBody>
                  <a:tcPr marL="5635" marR="5635" marT="5635" marB="0" anchor="b"/>
                </a:tc>
                <a:tc>
                  <a:txBody>
                    <a:bodyPr/>
                    <a:lstStyle/>
                    <a:p>
                      <a:pPr algn="l" fontAlgn="b"/>
                      <a:r>
                        <a:rPr lang="en-ID" sz="1000"/>
                        <a:t> $       24.357,10 </a:t>
                      </a:r>
                    </a:p>
                  </a:txBody>
                  <a:tcPr marL="5635" marR="5635" marT="5635" marB="0" anchor="b"/>
                </a:tc>
                <a:extLst>
                  <a:ext uri="{0D108BD9-81ED-4DB2-BD59-A6C34878D82A}">
                    <a16:rowId xmlns:a16="http://schemas.microsoft.com/office/drawing/2014/main" val="1848537624"/>
                  </a:ext>
                </a:extLst>
              </a:tr>
              <a:tr h="219956">
                <a:tc>
                  <a:txBody>
                    <a:bodyPr/>
                    <a:lstStyle/>
                    <a:p>
                      <a:pPr algn="l" fontAlgn="b"/>
                      <a:r>
                        <a:rPr lang="en-ID" sz="1000"/>
                        <a:t>Chocolate brownie</a:t>
                      </a:r>
                    </a:p>
                  </a:txBody>
                  <a:tcPr marL="5635" marR="5635" marT="5635" marB="0" anchor="b"/>
                </a:tc>
                <a:tc>
                  <a:txBody>
                    <a:bodyPr/>
                    <a:lstStyle/>
                    <a:p>
                      <a:pPr algn="r" fontAlgn="b"/>
                      <a:r>
                        <a:rPr lang="en-ID" sz="1000"/>
                        <a:t>22</a:t>
                      </a:r>
                    </a:p>
                  </a:txBody>
                  <a:tcPr marL="5635" marR="5635" marT="5635" marB="0" anchor="b"/>
                </a:tc>
                <a:tc>
                  <a:txBody>
                    <a:bodyPr/>
                    <a:lstStyle/>
                    <a:p>
                      <a:pPr algn="r" fontAlgn="b"/>
                      <a:r>
                        <a:rPr lang="en-ID" sz="1000"/>
                        <a:t>3300</a:t>
                      </a:r>
                    </a:p>
                  </a:txBody>
                  <a:tcPr marL="5635" marR="5635" marT="5635" marB="0" anchor="b"/>
                </a:tc>
                <a:tc>
                  <a:txBody>
                    <a:bodyPr/>
                    <a:lstStyle/>
                    <a:p>
                      <a:pPr algn="l" fontAlgn="b"/>
                      <a:r>
                        <a:rPr lang="en-ID" sz="1000"/>
                        <a:t> $                                         0,19 </a:t>
                      </a:r>
                    </a:p>
                  </a:txBody>
                  <a:tcPr marL="5635" marR="5635" marT="5635" marB="0" anchor="b"/>
                </a:tc>
                <a:tc>
                  <a:txBody>
                    <a:bodyPr/>
                    <a:lstStyle/>
                    <a:p>
                      <a:pPr algn="l" fontAlgn="b"/>
                      <a:r>
                        <a:rPr lang="en-ID" sz="1000"/>
                        <a:t> $             613,80 </a:t>
                      </a:r>
                    </a:p>
                  </a:txBody>
                  <a:tcPr marL="5635" marR="5635" marT="5635" marB="0" anchor="b"/>
                </a:tc>
                <a:extLst>
                  <a:ext uri="{0D108BD9-81ED-4DB2-BD59-A6C34878D82A}">
                    <a16:rowId xmlns:a16="http://schemas.microsoft.com/office/drawing/2014/main" val="2642142694"/>
                  </a:ext>
                </a:extLst>
              </a:tr>
              <a:tr h="219956">
                <a:tc>
                  <a:txBody>
                    <a:bodyPr/>
                    <a:lstStyle/>
                    <a:p>
                      <a:pPr algn="l" fontAlgn="b"/>
                      <a:r>
                        <a:rPr lang="en-ID" sz="1000"/>
                        <a:t>Croutons</a:t>
                      </a:r>
                    </a:p>
                  </a:txBody>
                  <a:tcPr marL="5635" marR="5635" marT="5635" marB="0" anchor="b"/>
                </a:tc>
                <a:tc>
                  <a:txBody>
                    <a:bodyPr/>
                    <a:lstStyle/>
                    <a:p>
                      <a:pPr algn="r" fontAlgn="b"/>
                      <a:r>
                        <a:rPr lang="en-ID" sz="1000"/>
                        <a:t>33</a:t>
                      </a:r>
                    </a:p>
                  </a:txBody>
                  <a:tcPr marL="5635" marR="5635" marT="5635" marB="0" anchor="b"/>
                </a:tc>
                <a:tc>
                  <a:txBody>
                    <a:bodyPr/>
                    <a:lstStyle/>
                    <a:p>
                      <a:pPr algn="r" fontAlgn="b"/>
                      <a:r>
                        <a:rPr lang="en-ID" sz="1000"/>
                        <a:t>165</a:t>
                      </a:r>
                    </a:p>
                  </a:txBody>
                  <a:tcPr marL="5635" marR="5635" marT="5635" marB="0" anchor="b"/>
                </a:tc>
                <a:tc>
                  <a:txBody>
                    <a:bodyPr/>
                    <a:lstStyle/>
                    <a:p>
                      <a:pPr algn="l" fontAlgn="b"/>
                      <a:r>
                        <a:rPr lang="en-ID" sz="1000"/>
                        <a:t> $                                         0,42 </a:t>
                      </a:r>
                    </a:p>
                  </a:txBody>
                  <a:tcPr marL="5635" marR="5635" marT="5635" marB="0" anchor="b"/>
                </a:tc>
                <a:tc>
                  <a:txBody>
                    <a:bodyPr/>
                    <a:lstStyle/>
                    <a:p>
                      <a:pPr algn="l" fontAlgn="b"/>
                      <a:r>
                        <a:rPr lang="en-ID" sz="1000"/>
                        <a:t> $                69,30 </a:t>
                      </a:r>
                    </a:p>
                  </a:txBody>
                  <a:tcPr marL="5635" marR="5635" marT="5635" marB="0" anchor="b"/>
                </a:tc>
                <a:extLst>
                  <a:ext uri="{0D108BD9-81ED-4DB2-BD59-A6C34878D82A}">
                    <a16:rowId xmlns:a16="http://schemas.microsoft.com/office/drawing/2014/main" val="2434997701"/>
                  </a:ext>
                </a:extLst>
              </a:tr>
              <a:tr h="219956">
                <a:tc>
                  <a:txBody>
                    <a:bodyPr/>
                    <a:lstStyle/>
                    <a:p>
                      <a:pPr algn="l" fontAlgn="b"/>
                      <a:r>
                        <a:rPr lang="en-ID" sz="1000"/>
                        <a:t>Donair meat</a:t>
                      </a:r>
                    </a:p>
                  </a:txBody>
                  <a:tcPr marL="5635" marR="5635" marT="5635" marB="0" anchor="b"/>
                </a:tc>
                <a:tc>
                  <a:txBody>
                    <a:bodyPr/>
                    <a:lstStyle/>
                    <a:p>
                      <a:pPr algn="r" fontAlgn="b"/>
                      <a:r>
                        <a:rPr lang="en-ID" sz="1000"/>
                        <a:t>49</a:t>
                      </a:r>
                    </a:p>
                  </a:txBody>
                  <a:tcPr marL="5635" marR="5635" marT="5635" marB="0" anchor="b"/>
                </a:tc>
                <a:tc>
                  <a:txBody>
                    <a:bodyPr/>
                    <a:lstStyle/>
                    <a:p>
                      <a:pPr algn="r" fontAlgn="b"/>
                      <a:r>
                        <a:rPr lang="en-ID" sz="1000"/>
                        <a:t>5590</a:t>
                      </a:r>
                    </a:p>
                  </a:txBody>
                  <a:tcPr marL="5635" marR="5635" marT="5635" marB="0" anchor="b"/>
                </a:tc>
                <a:tc>
                  <a:txBody>
                    <a:bodyPr/>
                    <a:lstStyle/>
                    <a:p>
                      <a:pPr algn="l" fontAlgn="b"/>
                      <a:r>
                        <a:rPr lang="en-ID" sz="1000"/>
                        <a:t> $                                         0,71 </a:t>
                      </a:r>
                    </a:p>
                  </a:txBody>
                  <a:tcPr marL="5635" marR="5635" marT="5635" marB="0" anchor="b"/>
                </a:tc>
                <a:tc>
                  <a:txBody>
                    <a:bodyPr/>
                    <a:lstStyle/>
                    <a:p>
                      <a:pPr algn="l" fontAlgn="b"/>
                      <a:r>
                        <a:rPr lang="en-ID" sz="1000"/>
                        <a:t> $          3.993,50 </a:t>
                      </a:r>
                    </a:p>
                  </a:txBody>
                  <a:tcPr marL="5635" marR="5635" marT="5635" marB="0" anchor="b"/>
                </a:tc>
                <a:extLst>
                  <a:ext uri="{0D108BD9-81ED-4DB2-BD59-A6C34878D82A}">
                    <a16:rowId xmlns:a16="http://schemas.microsoft.com/office/drawing/2014/main" val="2991391050"/>
                  </a:ext>
                </a:extLst>
              </a:tr>
              <a:tr h="219956">
                <a:tc>
                  <a:txBody>
                    <a:bodyPr/>
                    <a:lstStyle/>
                    <a:p>
                      <a:pPr algn="l" fontAlgn="b"/>
                      <a:r>
                        <a:rPr lang="en-ID" sz="1000"/>
                        <a:t>Donair sauce</a:t>
                      </a:r>
                    </a:p>
                  </a:txBody>
                  <a:tcPr marL="5635" marR="5635" marT="5635" marB="0" anchor="b"/>
                </a:tc>
                <a:tc>
                  <a:txBody>
                    <a:bodyPr/>
                    <a:lstStyle/>
                    <a:p>
                      <a:pPr algn="r" fontAlgn="b"/>
                      <a:r>
                        <a:rPr lang="en-ID" sz="1000"/>
                        <a:t>63</a:t>
                      </a:r>
                    </a:p>
                  </a:txBody>
                  <a:tcPr marL="5635" marR="5635" marT="5635" marB="0" anchor="b"/>
                </a:tc>
                <a:tc>
                  <a:txBody>
                    <a:bodyPr/>
                    <a:lstStyle/>
                    <a:p>
                      <a:pPr algn="r" fontAlgn="b"/>
                      <a:r>
                        <a:rPr lang="en-ID" sz="1000"/>
                        <a:t>4540</a:t>
                      </a:r>
                    </a:p>
                  </a:txBody>
                  <a:tcPr marL="5635" marR="5635" marT="5635" marB="0" anchor="b"/>
                </a:tc>
                <a:tc>
                  <a:txBody>
                    <a:bodyPr/>
                    <a:lstStyle/>
                    <a:p>
                      <a:pPr algn="l" fontAlgn="b"/>
                      <a:r>
                        <a:rPr lang="en-ID" sz="1000"/>
                        <a:t> $                                         0,11 </a:t>
                      </a:r>
                    </a:p>
                  </a:txBody>
                  <a:tcPr marL="5635" marR="5635" marT="5635" marB="0" anchor="b"/>
                </a:tc>
                <a:tc>
                  <a:txBody>
                    <a:bodyPr/>
                    <a:lstStyle/>
                    <a:p>
                      <a:pPr algn="l" fontAlgn="b"/>
                      <a:r>
                        <a:rPr lang="en-ID" sz="1000"/>
                        <a:t> $             503,44 </a:t>
                      </a:r>
                    </a:p>
                  </a:txBody>
                  <a:tcPr marL="5635" marR="5635" marT="5635" marB="0" anchor="b"/>
                </a:tc>
                <a:extLst>
                  <a:ext uri="{0D108BD9-81ED-4DB2-BD59-A6C34878D82A}">
                    <a16:rowId xmlns:a16="http://schemas.microsoft.com/office/drawing/2014/main" val="3937648376"/>
                  </a:ext>
                </a:extLst>
              </a:tr>
              <a:tr h="219956">
                <a:tc>
                  <a:txBody>
                    <a:bodyPr/>
                    <a:lstStyle/>
                    <a:p>
                      <a:pPr algn="l" fontAlgn="b"/>
                      <a:r>
                        <a:rPr lang="en-ID" sz="1000"/>
                        <a:t>Garlic herb butter</a:t>
                      </a:r>
                    </a:p>
                  </a:txBody>
                  <a:tcPr marL="5635" marR="5635" marT="5635" marB="0" anchor="b"/>
                </a:tc>
                <a:tc>
                  <a:txBody>
                    <a:bodyPr/>
                    <a:lstStyle/>
                    <a:p>
                      <a:pPr algn="r" fontAlgn="b"/>
                      <a:r>
                        <a:rPr lang="en-ID" sz="1000"/>
                        <a:t>92</a:t>
                      </a:r>
                    </a:p>
                  </a:txBody>
                  <a:tcPr marL="5635" marR="5635" marT="5635" marB="0" anchor="b"/>
                </a:tc>
                <a:tc>
                  <a:txBody>
                    <a:bodyPr/>
                    <a:lstStyle/>
                    <a:p>
                      <a:pPr algn="r" fontAlgn="b"/>
                      <a:r>
                        <a:rPr lang="en-ID" sz="1000"/>
                        <a:t>4220</a:t>
                      </a:r>
                    </a:p>
                  </a:txBody>
                  <a:tcPr marL="5635" marR="5635" marT="5635" marB="0" anchor="b"/>
                </a:tc>
                <a:tc>
                  <a:txBody>
                    <a:bodyPr/>
                    <a:lstStyle/>
                    <a:p>
                      <a:pPr algn="l" fontAlgn="b"/>
                      <a:r>
                        <a:rPr lang="en-ID" sz="1000"/>
                        <a:t> $                                         1,74 </a:t>
                      </a:r>
                    </a:p>
                  </a:txBody>
                  <a:tcPr marL="5635" marR="5635" marT="5635" marB="0" anchor="b"/>
                </a:tc>
                <a:tc>
                  <a:txBody>
                    <a:bodyPr/>
                    <a:lstStyle/>
                    <a:p>
                      <a:pPr algn="l" fontAlgn="b"/>
                      <a:r>
                        <a:rPr lang="en-ID" sz="1000"/>
                        <a:t> $          7.331,55 </a:t>
                      </a:r>
                    </a:p>
                  </a:txBody>
                  <a:tcPr marL="5635" marR="5635" marT="5635" marB="0" anchor="b"/>
                </a:tc>
                <a:extLst>
                  <a:ext uri="{0D108BD9-81ED-4DB2-BD59-A6C34878D82A}">
                    <a16:rowId xmlns:a16="http://schemas.microsoft.com/office/drawing/2014/main" val="38791950"/>
                  </a:ext>
                </a:extLst>
              </a:tr>
              <a:tr h="219956">
                <a:tc>
                  <a:txBody>
                    <a:bodyPr/>
                    <a:lstStyle/>
                    <a:p>
                      <a:pPr algn="l" fontAlgn="b"/>
                      <a:r>
                        <a:rPr lang="en-ID" sz="1000"/>
                        <a:t>Ham</a:t>
                      </a:r>
                    </a:p>
                  </a:txBody>
                  <a:tcPr marL="5635" marR="5635" marT="5635" marB="0" anchor="b"/>
                </a:tc>
                <a:tc>
                  <a:txBody>
                    <a:bodyPr/>
                    <a:lstStyle/>
                    <a:p>
                      <a:pPr algn="r" fontAlgn="b"/>
                      <a:r>
                        <a:rPr lang="en-ID" sz="1000"/>
                        <a:t>47</a:t>
                      </a:r>
                    </a:p>
                  </a:txBody>
                  <a:tcPr marL="5635" marR="5635" marT="5635" marB="0" anchor="b"/>
                </a:tc>
                <a:tc>
                  <a:txBody>
                    <a:bodyPr/>
                    <a:lstStyle/>
                    <a:p>
                      <a:pPr algn="r" fontAlgn="b"/>
                      <a:r>
                        <a:rPr lang="en-ID" sz="1000"/>
                        <a:t>5950</a:t>
                      </a:r>
                    </a:p>
                  </a:txBody>
                  <a:tcPr marL="5635" marR="5635" marT="5635" marB="0" anchor="b"/>
                </a:tc>
                <a:tc>
                  <a:txBody>
                    <a:bodyPr/>
                    <a:lstStyle/>
                    <a:p>
                      <a:pPr algn="l" fontAlgn="b"/>
                      <a:r>
                        <a:rPr lang="en-ID" sz="1000"/>
                        <a:t> $                                         0,65 </a:t>
                      </a:r>
                    </a:p>
                  </a:txBody>
                  <a:tcPr marL="5635" marR="5635" marT="5635" marB="0" anchor="b"/>
                </a:tc>
                <a:tc>
                  <a:txBody>
                    <a:bodyPr/>
                    <a:lstStyle/>
                    <a:p>
                      <a:pPr algn="l" fontAlgn="b"/>
                      <a:r>
                        <a:rPr lang="en-ID" sz="1000"/>
                        <a:t> $          3.861,55 </a:t>
                      </a:r>
                    </a:p>
                  </a:txBody>
                  <a:tcPr marL="5635" marR="5635" marT="5635" marB="0" anchor="b"/>
                </a:tc>
                <a:extLst>
                  <a:ext uri="{0D108BD9-81ED-4DB2-BD59-A6C34878D82A}">
                    <a16:rowId xmlns:a16="http://schemas.microsoft.com/office/drawing/2014/main" val="402684038"/>
                  </a:ext>
                </a:extLst>
              </a:tr>
              <a:tr h="219956">
                <a:tc>
                  <a:txBody>
                    <a:bodyPr/>
                    <a:lstStyle/>
                    <a:p>
                      <a:pPr algn="l" fontAlgn="b"/>
                      <a:r>
                        <a:rPr lang="en-ID" sz="1000"/>
                        <a:t>Mozzarella</a:t>
                      </a:r>
                    </a:p>
                  </a:txBody>
                  <a:tcPr marL="5635" marR="5635" marT="5635" marB="0" anchor="b"/>
                </a:tc>
                <a:tc>
                  <a:txBody>
                    <a:bodyPr/>
                    <a:lstStyle/>
                    <a:p>
                      <a:pPr algn="r" fontAlgn="b"/>
                      <a:r>
                        <a:rPr lang="en-ID" sz="1000"/>
                        <a:t>276</a:t>
                      </a:r>
                    </a:p>
                  </a:txBody>
                  <a:tcPr marL="5635" marR="5635" marT="5635" marB="0" anchor="b"/>
                </a:tc>
                <a:tc>
                  <a:txBody>
                    <a:bodyPr/>
                    <a:lstStyle/>
                    <a:p>
                      <a:pPr algn="r" fontAlgn="b"/>
                      <a:r>
                        <a:rPr lang="en-ID" sz="1000"/>
                        <a:t>46470</a:t>
                      </a:r>
                    </a:p>
                  </a:txBody>
                  <a:tcPr marL="5635" marR="5635" marT="5635" marB="0" anchor="b"/>
                </a:tc>
                <a:tc>
                  <a:txBody>
                    <a:bodyPr/>
                    <a:lstStyle/>
                    <a:p>
                      <a:pPr algn="l" fontAlgn="b"/>
                      <a:r>
                        <a:rPr lang="en-ID" sz="1000"/>
                        <a:t> $                                         0,58 </a:t>
                      </a:r>
                    </a:p>
                  </a:txBody>
                  <a:tcPr marL="5635" marR="5635" marT="5635" marB="0" anchor="b"/>
                </a:tc>
                <a:tc>
                  <a:txBody>
                    <a:bodyPr/>
                    <a:lstStyle/>
                    <a:p>
                      <a:pPr algn="l" fontAlgn="b"/>
                      <a:r>
                        <a:rPr lang="en-ID" sz="1000"/>
                        <a:t> $       26.859,66 </a:t>
                      </a:r>
                    </a:p>
                  </a:txBody>
                  <a:tcPr marL="5635" marR="5635" marT="5635" marB="0" anchor="b"/>
                </a:tc>
                <a:extLst>
                  <a:ext uri="{0D108BD9-81ED-4DB2-BD59-A6C34878D82A}">
                    <a16:rowId xmlns:a16="http://schemas.microsoft.com/office/drawing/2014/main" val="3471864205"/>
                  </a:ext>
                </a:extLst>
              </a:tr>
              <a:tr h="219956">
                <a:tc>
                  <a:txBody>
                    <a:bodyPr/>
                    <a:lstStyle/>
                    <a:p>
                      <a:pPr algn="l" fontAlgn="b"/>
                      <a:r>
                        <a:rPr lang="en-ID" sz="1000"/>
                        <a:t>Onion</a:t>
                      </a:r>
                    </a:p>
                  </a:txBody>
                  <a:tcPr marL="5635" marR="5635" marT="5635" marB="0" anchor="b"/>
                </a:tc>
                <a:tc>
                  <a:txBody>
                    <a:bodyPr/>
                    <a:lstStyle/>
                    <a:p>
                      <a:pPr algn="r" fontAlgn="b"/>
                      <a:r>
                        <a:rPr lang="en-ID" sz="1000"/>
                        <a:t>119</a:t>
                      </a:r>
                    </a:p>
                  </a:txBody>
                  <a:tcPr marL="5635" marR="5635" marT="5635" marB="0" anchor="b"/>
                </a:tc>
                <a:tc>
                  <a:txBody>
                    <a:bodyPr/>
                    <a:lstStyle/>
                    <a:p>
                      <a:pPr algn="r" fontAlgn="b"/>
                      <a:r>
                        <a:rPr lang="en-ID" sz="1000"/>
                        <a:t>9040</a:t>
                      </a:r>
                    </a:p>
                  </a:txBody>
                  <a:tcPr marL="5635" marR="5635" marT="5635" marB="0" anchor="b"/>
                </a:tc>
                <a:tc>
                  <a:txBody>
                    <a:bodyPr/>
                    <a:lstStyle/>
                    <a:p>
                      <a:pPr algn="l" fontAlgn="b"/>
                      <a:r>
                        <a:rPr lang="en-ID" sz="1000"/>
                        <a:t> $                                         0,50 </a:t>
                      </a:r>
                    </a:p>
                  </a:txBody>
                  <a:tcPr marL="5635" marR="5635" marT="5635" marB="0" anchor="b"/>
                </a:tc>
                <a:tc>
                  <a:txBody>
                    <a:bodyPr/>
                    <a:lstStyle/>
                    <a:p>
                      <a:pPr algn="l" fontAlgn="b"/>
                      <a:r>
                        <a:rPr lang="en-ID" sz="1000"/>
                        <a:t> $          4.492,88 </a:t>
                      </a:r>
                    </a:p>
                  </a:txBody>
                  <a:tcPr marL="5635" marR="5635" marT="5635" marB="0" anchor="b"/>
                </a:tc>
                <a:extLst>
                  <a:ext uri="{0D108BD9-81ED-4DB2-BD59-A6C34878D82A}">
                    <a16:rowId xmlns:a16="http://schemas.microsoft.com/office/drawing/2014/main" val="615108787"/>
                  </a:ext>
                </a:extLst>
              </a:tr>
              <a:tr h="219956">
                <a:tc>
                  <a:txBody>
                    <a:bodyPr/>
                    <a:lstStyle/>
                    <a:p>
                      <a:pPr algn="l" fontAlgn="b"/>
                      <a:r>
                        <a:rPr lang="en-ID" sz="1000"/>
                        <a:t>Parmesan</a:t>
                      </a:r>
                    </a:p>
                  </a:txBody>
                  <a:tcPr marL="5635" marR="5635" marT="5635" marB="0" anchor="b"/>
                </a:tc>
                <a:tc>
                  <a:txBody>
                    <a:bodyPr/>
                    <a:lstStyle/>
                    <a:p>
                      <a:pPr algn="r" fontAlgn="b"/>
                      <a:r>
                        <a:rPr lang="en-ID" sz="1000"/>
                        <a:t>33</a:t>
                      </a:r>
                    </a:p>
                  </a:txBody>
                  <a:tcPr marL="5635" marR="5635" marT="5635" marB="0" anchor="b"/>
                </a:tc>
                <a:tc>
                  <a:txBody>
                    <a:bodyPr/>
                    <a:lstStyle/>
                    <a:p>
                      <a:pPr algn="r" fontAlgn="b"/>
                      <a:r>
                        <a:rPr lang="en-ID" sz="1000"/>
                        <a:t>330</a:t>
                      </a:r>
                    </a:p>
                  </a:txBody>
                  <a:tcPr marL="5635" marR="5635" marT="5635" marB="0" anchor="b"/>
                </a:tc>
                <a:tc>
                  <a:txBody>
                    <a:bodyPr/>
                    <a:lstStyle/>
                    <a:p>
                      <a:pPr algn="l" fontAlgn="b"/>
                      <a:r>
                        <a:rPr lang="en-ID" sz="1000"/>
                        <a:t> $                                         0,59 </a:t>
                      </a:r>
                    </a:p>
                  </a:txBody>
                  <a:tcPr marL="5635" marR="5635" marT="5635" marB="0" anchor="b"/>
                </a:tc>
                <a:tc>
                  <a:txBody>
                    <a:bodyPr/>
                    <a:lstStyle/>
                    <a:p>
                      <a:pPr algn="l" fontAlgn="b"/>
                      <a:r>
                        <a:rPr lang="en-ID" sz="1000"/>
                        <a:t> $             193,38 </a:t>
                      </a:r>
                    </a:p>
                  </a:txBody>
                  <a:tcPr marL="5635" marR="5635" marT="5635" marB="0" anchor="b"/>
                </a:tc>
                <a:extLst>
                  <a:ext uri="{0D108BD9-81ED-4DB2-BD59-A6C34878D82A}">
                    <a16:rowId xmlns:a16="http://schemas.microsoft.com/office/drawing/2014/main" val="749696387"/>
                  </a:ext>
                </a:extLst>
              </a:tr>
              <a:tr h="219956">
                <a:tc>
                  <a:txBody>
                    <a:bodyPr/>
                    <a:lstStyle/>
                    <a:p>
                      <a:pPr algn="l" fontAlgn="b"/>
                      <a:r>
                        <a:rPr lang="en-ID" sz="1000"/>
                        <a:t>Pepperoni</a:t>
                      </a:r>
                    </a:p>
                  </a:txBody>
                  <a:tcPr marL="5635" marR="5635" marT="5635" marB="0" anchor="b"/>
                </a:tc>
                <a:tc>
                  <a:txBody>
                    <a:bodyPr/>
                    <a:lstStyle/>
                    <a:p>
                      <a:pPr algn="r" fontAlgn="b"/>
                      <a:r>
                        <a:rPr lang="en-ID" sz="1000"/>
                        <a:t>52</a:t>
                      </a:r>
                    </a:p>
                  </a:txBody>
                  <a:tcPr marL="5635" marR="5635" marT="5635" marB="0" anchor="b"/>
                </a:tc>
                <a:tc>
                  <a:txBody>
                    <a:bodyPr/>
                    <a:lstStyle/>
                    <a:p>
                      <a:pPr algn="r" fontAlgn="b"/>
                      <a:r>
                        <a:rPr lang="en-ID" sz="1000"/>
                        <a:t>6580</a:t>
                      </a:r>
                    </a:p>
                  </a:txBody>
                  <a:tcPr marL="5635" marR="5635" marT="5635" marB="0" anchor="b"/>
                </a:tc>
                <a:tc>
                  <a:txBody>
                    <a:bodyPr/>
                    <a:lstStyle/>
                    <a:p>
                      <a:pPr algn="l" fontAlgn="b"/>
                      <a:r>
                        <a:rPr lang="en-ID" sz="1000"/>
                        <a:t> $                                         0,93 </a:t>
                      </a:r>
                    </a:p>
                  </a:txBody>
                  <a:tcPr marL="5635" marR="5635" marT="5635" marB="0" anchor="b"/>
                </a:tc>
                <a:tc>
                  <a:txBody>
                    <a:bodyPr/>
                    <a:lstStyle/>
                    <a:p>
                      <a:pPr algn="l" fontAlgn="b"/>
                      <a:r>
                        <a:rPr lang="en-ID" sz="1000"/>
                        <a:t> $          6.111,50 </a:t>
                      </a:r>
                    </a:p>
                  </a:txBody>
                  <a:tcPr marL="5635" marR="5635" marT="5635" marB="0" anchor="b"/>
                </a:tc>
                <a:extLst>
                  <a:ext uri="{0D108BD9-81ED-4DB2-BD59-A6C34878D82A}">
                    <a16:rowId xmlns:a16="http://schemas.microsoft.com/office/drawing/2014/main" val="83107392"/>
                  </a:ext>
                </a:extLst>
              </a:tr>
              <a:tr h="219956">
                <a:tc>
                  <a:txBody>
                    <a:bodyPr/>
                    <a:lstStyle/>
                    <a:p>
                      <a:pPr algn="l" fontAlgn="b"/>
                      <a:r>
                        <a:rPr lang="en-ID" sz="1000"/>
                        <a:t>Peppers</a:t>
                      </a:r>
                    </a:p>
                  </a:txBody>
                  <a:tcPr marL="5635" marR="5635" marT="5635" marB="0" anchor="b"/>
                </a:tc>
                <a:tc>
                  <a:txBody>
                    <a:bodyPr/>
                    <a:lstStyle/>
                    <a:p>
                      <a:pPr algn="r" fontAlgn="b"/>
                      <a:r>
                        <a:rPr lang="en-ID" sz="1000"/>
                        <a:t>56</a:t>
                      </a:r>
                    </a:p>
                  </a:txBody>
                  <a:tcPr marL="5635" marR="5635" marT="5635" marB="0" anchor="b"/>
                </a:tc>
                <a:tc>
                  <a:txBody>
                    <a:bodyPr/>
                    <a:lstStyle/>
                    <a:p>
                      <a:pPr algn="r" fontAlgn="b"/>
                      <a:r>
                        <a:rPr lang="en-ID" sz="1000"/>
                        <a:t>4250</a:t>
                      </a:r>
                    </a:p>
                  </a:txBody>
                  <a:tcPr marL="5635" marR="5635" marT="5635" marB="0" anchor="b"/>
                </a:tc>
                <a:tc>
                  <a:txBody>
                    <a:bodyPr/>
                    <a:lstStyle/>
                    <a:p>
                      <a:pPr algn="l" fontAlgn="b"/>
                      <a:r>
                        <a:rPr lang="en-ID" sz="1000"/>
                        <a:t> $                                         0,35 </a:t>
                      </a:r>
                    </a:p>
                  </a:txBody>
                  <a:tcPr marL="5635" marR="5635" marT="5635" marB="0" anchor="b"/>
                </a:tc>
                <a:tc>
                  <a:txBody>
                    <a:bodyPr/>
                    <a:lstStyle/>
                    <a:p>
                      <a:pPr algn="l" fontAlgn="b"/>
                      <a:r>
                        <a:rPr lang="en-ID" sz="1000"/>
                        <a:t> $          1.466,25 </a:t>
                      </a:r>
                    </a:p>
                  </a:txBody>
                  <a:tcPr marL="5635" marR="5635" marT="5635" marB="0" anchor="b"/>
                </a:tc>
                <a:extLst>
                  <a:ext uri="{0D108BD9-81ED-4DB2-BD59-A6C34878D82A}">
                    <a16:rowId xmlns:a16="http://schemas.microsoft.com/office/drawing/2014/main" val="1079210773"/>
                  </a:ext>
                </a:extLst>
              </a:tr>
              <a:tr h="219956">
                <a:tc>
                  <a:txBody>
                    <a:bodyPr/>
                    <a:lstStyle/>
                    <a:p>
                      <a:pPr algn="l" fontAlgn="b"/>
                      <a:r>
                        <a:rPr lang="en-ID" sz="1000"/>
                        <a:t>Pineapple</a:t>
                      </a:r>
                    </a:p>
                  </a:txBody>
                  <a:tcPr marL="5635" marR="5635" marT="5635" marB="0" anchor="b"/>
                </a:tc>
                <a:tc>
                  <a:txBody>
                    <a:bodyPr/>
                    <a:lstStyle/>
                    <a:p>
                      <a:pPr algn="r" fontAlgn="b"/>
                      <a:r>
                        <a:rPr lang="en-ID" sz="1000"/>
                        <a:t>47</a:t>
                      </a:r>
                    </a:p>
                  </a:txBody>
                  <a:tcPr marL="5635" marR="5635" marT="5635" marB="0" anchor="b"/>
                </a:tc>
                <a:tc>
                  <a:txBody>
                    <a:bodyPr/>
                    <a:lstStyle/>
                    <a:p>
                      <a:pPr algn="r" fontAlgn="b"/>
                      <a:r>
                        <a:rPr lang="en-ID" sz="1000"/>
                        <a:t>5010</a:t>
                      </a:r>
                    </a:p>
                  </a:txBody>
                  <a:tcPr marL="5635" marR="5635" marT="5635" marB="0" anchor="b"/>
                </a:tc>
                <a:tc>
                  <a:txBody>
                    <a:bodyPr/>
                    <a:lstStyle/>
                    <a:p>
                      <a:pPr algn="l" fontAlgn="b"/>
                      <a:r>
                        <a:rPr lang="en-ID" sz="1000"/>
                        <a:t> $                                         0,13 </a:t>
                      </a:r>
                    </a:p>
                  </a:txBody>
                  <a:tcPr marL="5635" marR="5635" marT="5635" marB="0" anchor="b"/>
                </a:tc>
                <a:tc>
                  <a:txBody>
                    <a:bodyPr/>
                    <a:lstStyle/>
                    <a:p>
                      <a:pPr algn="l" fontAlgn="b"/>
                      <a:r>
                        <a:rPr lang="en-ID" sz="1000"/>
                        <a:t> $             644,29 </a:t>
                      </a:r>
                    </a:p>
                  </a:txBody>
                  <a:tcPr marL="5635" marR="5635" marT="5635" marB="0" anchor="b"/>
                </a:tc>
                <a:extLst>
                  <a:ext uri="{0D108BD9-81ED-4DB2-BD59-A6C34878D82A}">
                    <a16:rowId xmlns:a16="http://schemas.microsoft.com/office/drawing/2014/main" val="313404611"/>
                  </a:ext>
                </a:extLst>
              </a:tr>
              <a:tr h="219956">
                <a:tc>
                  <a:txBody>
                    <a:bodyPr/>
                    <a:lstStyle/>
                    <a:p>
                      <a:pPr algn="l" fontAlgn="b"/>
                      <a:r>
                        <a:rPr lang="en-ID" sz="1000"/>
                        <a:t>Pizza dough ball  (8 pack)</a:t>
                      </a:r>
                    </a:p>
                  </a:txBody>
                  <a:tcPr marL="5635" marR="5635" marT="5635" marB="0" anchor="b"/>
                </a:tc>
                <a:tc>
                  <a:txBody>
                    <a:bodyPr/>
                    <a:lstStyle/>
                    <a:p>
                      <a:pPr algn="r" fontAlgn="b"/>
                      <a:r>
                        <a:rPr lang="en-ID" sz="1000"/>
                        <a:t>294</a:t>
                      </a:r>
                    </a:p>
                  </a:txBody>
                  <a:tcPr marL="5635" marR="5635" marT="5635" marB="0" anchor="b"/>
                </a:tc>
                <a:tc>
                  <a:txBody>
                    <a:bodyPr/>
                    <a:lstStyle/>
                    <a:p>
                      <a:pPr algn="r" fontAlgn="b"/>
                      <a:r>
                        <a:rPr lang="en-ID" sz="1000"/>
                        <a:t>71850</a:t>
                      </a:r>
                    </a:p>
                  </a:txBody>
                  <a:tcPr marL="5635" marR="5635" marT="5635" marB="0" anchor="b"/>
                </a:tc>
                <a:tc>
                  <a:txBody>
                    <a:bodyPr/>
                    <a:lstStyle/>
                    <a:p>
                      <a:pPr algn="l" fontAlgn="b"/>
                      <a:r>
                        <a:rPr lang="en-ID" sz="1000"/>
                        <a:t> $                                         0,23 </a:t>
                      </a:r>
                    </a:p>
                  </a:txBody>
                  <a:tcPr marL="5635" marR="5635" marT="5635" marB="0" anchor="b"/>
                </a:tc>
                <a:tc>
                  <a:txBody>
                    <a:bodyPr/>
                    <a:lstStyle/>
                    <a:p>
                      <a:pPr algn="l" fontAlgn="b"/>
                      <a:r>
                        <a:rPr lang="en-ID" sz="1000"/>
                        <a:t> $       16.489,58 </a:t>
                      </a:r>
                    </a:p>
                  </a:txBody>
                  <a:tcPr marL="5635" marR="5635" marT="5635" marB="0" anchor="b"/>
                </a:tc>
                <a:extLst>
                  <a:ext uri="{0D108BD9-81ED-4DB2-BD59-A6C34878D82A}">
                    <a16:rowId xmlns:a16="http://schemas.microsoft.com/office/drawing/2014/main" val="3185788380"/>
                  </a:ext>
                </a:extLst>
              </a:tr>
              <a:tr h="219956">
                <a:tc>
                  <a:txBody>
                    <a:bodyPr/>
                    <a:lstStyle/>
                    <a:p>
                      <a:pPr algn="l" fontAlgn="b"/>
                      <a:r>
                        <a:rPr lang="en-ID" sz="1000"/>
                        <a:t>Ranch sauce</a:t>
                      </a:r>
                    </a:p>
                  </a:txBody>
                  <a:tcPr marL="5635" marR="5635" marT="5635" marB="0" anchor="b"/>
                </a:tc>
                <a:tc>
                  <a:txBody>
                    <a:bodyPr/>
                    <a:lstStyle/>
                    <a:p>
                      <a:pPr algn="r" fontAlgn="b"/>
                      <a:r>
                        <a:rPr lang="en-ID" sz="1000"/>
                        <a:t>44</a:t>
                      </a:r>
                    </a:p>
                  </a:txBody>
                  <a:tcPr marL="5635" marR="5635" marT="5635" marB="0" anchor="b"/>
                </a:tc>
                <a:tc>
                  <a:txBody>
                    <a:bodyPr/>
                    <a:lstStyle/>
                    <a:p>
                      <a:pPr algn="r" fontAlgn="b"/>
                      <a:r>
                        <a:rPr lang="en-ID" sz="1000"/>
                        <a:t>3840</a:t>
                      </a:r>
                    </a:p>
                  </a:txBody>
                  <a:tcPr marL="5635" marR="5635" marT="5635" marB="0" anchor="b"/>
                </a:tc>
                <a:tc>
                  <a:txBody>
                    <a:bodyPr/>
                    <a:lstStyle/>
                    <a:p>
                      <a:pPr algn="l" fontAlgn="b"/>
                      <a:r>
                        <a:rPr lang="en-ID" sz="1000"/>
                        <a:t> $                                         0,11 </a:t>
                      </a:r>
                    </a:p>
                  </a:txBody>
                  <a:tcPr marL="5635" marR="5635" marT="5635" marB="0" anchor="b"/>
                </a:tc>
                <a:tc>
                  <a:txBody>
                    <a:bodyPr/>
                    <a:lstStyle/>
                    <a:p>
                      <a:pPr algn="l" fontAlgn="b"/>
                      <a:r>
                        <a:rPr lang="en-ID" sz="1000"/>
                        <a:t> $             425,81 </a:t>
                      </a:r>
                    </a:p>
                  </a:txBody>
                  <a:tcPr marL="5635" marR="5635" marT="5635" marB="0" anchor="b"/>
                </a:tc>
                <a:extLst>
                  <a:ext uri="{0D108BD9-81ED-4DB2-BD59-A6C34878D82A}">
                    <a16:rowId xmlns:a16="http://schemas.microsoft.com/office/drawing/2014/main" val="80446856"/>
                  </a:ext>
                </a:extLst>
              </a:tr>
              <a:tr h="219956">
                <a:tc>
                  <a:txBody>
                    <a:bodyPr/>
                    <a:lstStyle/>
                    <a:p>
                      <a:pPr algn="l" fontAlgn="b"/>
                      <a:r>
                        <a:rPr lang="en-ID" sz="1000"/>
                        <a:t>Romaine lettuce</a:t>
                      </a:r>
                    </a:p>
                  </a:txBody>
                  <a:tcPr marL="5635" marR="5635" marT="5635" marB="0" anchor="b"/>
                </a:tc>
                <a:tc>
                  <a:txBody>
                    <a:bodyPr/>
                    <a:lstStyle/>
                    <a:p>
                      <a:pPr algn="r" fontAlgn="b"/>
                      <a:r>
                        <a:rPr lang="en-ID" sz="1000"/>
                        <a:t>33</a:t>
                      </a:r>
                    </a:p>
                  </a:txBody>
                  <a:tcPr marL="5635" marR="5635" marT="5635" marB="0" anchor="b"/>
                </a:tc>
                <a:tc>
                  <a:txBody>
                    <a:bodyPr/>
                    <a:lstStyle/>
                    <a:p>
                      <a:pPr algn="r" fontAlgn="b"/>
                      <a:r>
                        <a:rPr lang="en-ID" sz="1000"/>
                        <a:t>1650</a:t>
                      </a:r>
                    </a:p>
                  </a:txBody>
                  <a:tcPr marL="5635" marR="5635" marT="5635" marB="0" anchor="b"/>
                </a:tc>
                <a:tc>
                  <a:txBody>
                    <a:bodyPr/>
                    <a:lstStyle/>
                    <a:p>
                      <a:pPr algn="l" fontAlgn="b"/>
                      <a:r>
                        <a:rPr lang="en-ID" sz="1000"/>
                        <a:t> $                                         0,18 </a:t>
                      </a:r>
                    </a:p>
                  </a:txBody>
                  <a:tcPr marL="5635" marR="5635" marT="5635" marB="0" anchor="b"/>
                </a:tc>
                <a:tc>
                  <a:txBody>
                    <a:bodyPr/>
                    <a:lstStyle/>
                    <a:p>
                      <a:pPr algn="l" fontAlgn="b"/>
                      <a:r>
                        <a:rPr lang="en-ID" sz="1000"/>
                        <a:t> $             303,38 </a:t>
                      </a:r>
                    </a:p>
                  </a:txBody>
                  <a:tcPr marL="5635" marR="5635" marT="5635" marB="0" anchor="b"/>
                </a:tc>
                <a:extLst>
                  <a:ext uri="{0D108BD9-81ED-4DB2-BD59-A6C34878D82A}">
                    <a16:rowId xmlns:a16="http://schemas.microsoft.com/office/drawing/2014/main" val="3458460834"/>
                  </a:ext>
                </a:extLst>
              </a:tr>
              <a:tr h="219956">
                <a:tc>
                  <a:txBody>
                    <a:bodyPr/>
                    <a:lstStyle/>
                    <a:p>
                      <a:pPr algn="l" fontAlgn="b"/>
                      <a:r>
                        <a:rPr lang="en-ID" sz="1000"/>
                        <a:t>Tomato sauce</a:t>
                      </a:r>
                    </a:p>
                  </a:txBody>
                  <a:tcPr marL="5635" marR="5635" marT="5635" marB="0" anchor="b"/>
                </a:tc>
                <a:tc>
                  <a:txBody>
                    <a:bodyPr/>
                    <a:lstStyle/>
                    <a:p>
                      <a:pPr algn="r" fontAlgn="b"/>
                      <a:r>
                        <a:rPr lang="en-ID" sz="1000"/>
                        <a:t>113</a:t>
                      </a:r>
                    </a:p>
                  </a:txBody>
                  <a:tcPr marL="5635" marR="5635" marT="5635" marB="0" anchor="b"/>
                </a:tc>
                <a:tc>
                  <a:txBody>
                    <a:bodyPr/>
                    <a:lstStyle/>
                    <a:p>
                      <a:pPr algn="r" fontAlgn="b"/>
                      <a:r>
                        <a:rPr lang="en-ID" sz="1000"/>
                        <a:t>9380</a:t>
                      </a:r>
                    </a:p>
                  </a:txBody>
                  <a:tcPr marL="5635" marR="5635" marT="5635" marB="0" anchor="b"/>
                </a:tc>
                <a:tc>
                  <a:txBody>
                    <a:bodyPr/>
                    <a:lstStyle/>
                    <a:p>
                      <a:pPr algn="l" fontAlgn="b"/>
                      <a:r>
                        <a:rPr lang="en-ID" sz="1000"/>
                        <a:t> $                                         0,09 </a:t>
                      </a:r>
                    </a:p>
                  </a:txBody>
                  <a:tcPr marL="5635" marR="5635" marT="5635" marB="0" anchor="b"/>
                </a:tc>
                <a:tc>
                  <a:txBody>
                    <a:bodyPr/>
                    <a:lstStyle/>
                    <a:p>
                      <a:pPr algn="l" fontAlgn="b"/>
                      <a:r>
                        <a:rPr lang="en-ID" sz="1000"/>
                        <a:t> $             810,85 </a:t>
                      </a:r>
                    </a:p>
                  </a:txBody>
                  <a:tcPr marL="5635" marR="5635" marT="5635" marB="0" anchor="b"/>
                </a:tc>
                <a:extLst>
                  <a:ext uri="{0D108BD9-81ED-4DB2-BD59-A6C34878D82A}">
                    <a16:rowId xmlns:a16="http://schemas.microsoft.com/office/drawing/2014/main" val="2423072703"/>
                  </a:ext>
                </a:extLst>
              </a:tr>
              <a:tr h="219956">
                <a:tc>
                  <a:txBody>
                    <a:bodyPr/>
                    <a:lstStyle/>
                    <a:p>
                      <a:pPr algn="l" fontAlgn="b"/>
                      <a:r>
                        <a:rPr lang="en-ID" sz="1000"/>
                        <a:t>Tomatoes</a:t>
                      </a:r>
                    </a:p>
                  </a:txBody>
                  <a:tcPr marL="5635" marR="5635" marT="5635" marB="0" anchor="b"/>
                </a:tc>
                <a:tc>
                  <a:txBody>
                    <a:bodyPr/>
                    <a:lstStyle/>
                    <a:p>
                      <a:pPr algn="r" fontAlgn="b"/>
                      <a:r>
                        <a:rPr lang="en-ID" sz="1000"/>
                        <a:t>63</a:t>
                      </a:r>
                    </a:p>
                  </a:txBody>
                  <a:tcPr marL="5635" marR="5635" marT="5635" marB="0" anchor="b"/>
                </a:tc>
                <a:tc>
                  <a:txBody>
                    <a:bodyPr/>
                    <a:lstStyle/>
                    <a:p>
                      <a:pPr algn="r" fontAlgn="b"/>
                      <a:r>
                        <a:rPr lang="en-ID" sz="1000"/>
                        <a:t>4160</a:t>
                      </a:r>
                    </a:p>
                  </a:txBody>
                  <a:tcPr marL="5635" marR="5635" marT="5635" marB="0" anchor="b"/>
                </a:tc>
                <a:tc>
                  <a:txBody>
                    <a:bodyPr/>
                    <a:lstStyle/>
                    <a:p>
                      <a:pPr algn="l" fontAlgn="b"/>
                      <a:r>
                        <a:rPr lang="en-ID" sz="1000"/>
                        <a:t> $                                         0,38 </a:t>
                      </a:r>
                    </a:p>
                  </a:txBody>
                  <a:tcPr marL="5635" marR="5635" marT="5635" marB="0" anchor="b"/>
                </a:tc>
                <a:tc>
                  <a:txBody>
                    <a:bodyPr/>
                    <a:lstStyle/>
                    <a:p>
                      <a:pPr algn="l" fontAlgn="b"/>
                      <a:r>
                        <a:rPr lang="en-ID" sz="1000"/>
                        <a:t> $          1.572,48 </a:t>
                      </a:r>
                    </a:p>
                  </a:txBody>
                  <a:tcPr marL="5635" marR="5635" marT="5635" marB="0" anchor="b"/>
                </a:tc>
                <a:extLst>
                  <a:ext uri="{0D108BD9-81ED-4DB2-BD59-A6C34878D82A}">
                    <a16:rowId xmlns:a16="http://schemas.microsoft.com/office/drawing/2014/main" val="2904721174"/>
                  </a:ext>
                </a:extLst>
              </a:tr>
              <a:tr h="153116">
                <a:tc>
                  <a:txBody>
                    <a:bodyPr/>
                    <a:lstStyle/>
                    <a:p>
                      <a:pPr algn="l" fontAlgn="b"/>
                      <a:r>
                        <a:rPr lang="en-ID" sz="1000"/>
                        <a:t>Total</a:t>
                      </a:r>
                    </a:p>
                  </a:txBody>
                  <a:tcPr marL="5635" marR="5635" marT="5635" marB="0" anchor="b"/>
                </a:tc>
                <a:tc>
                  <a:txBody>
                    <a:bodyPr/>
                    <a:lstStyle/>
                    <a:p>
                      <a:pPr algn="r" fontAlgn="b"/>
                      <a:r>
                        <a:rPr lang="en-ID" sz="1000"/>
                        <a:t>1822</a:t>
                      </a:r>
                    </a:p>
                  </a:txBody>
                  <a:tcPr marL="5635" marR="5635" marT="5635" marB="0" anchor="b"/>
                </a:tc>
                <a:tc>
                  <a:txBody>
                    <a:bodyPr/>
                    <a:lstStyle/>
                    <a:p>
                      <a:pPr algn="r" fontAlgn="b"/>
                      <a:r>
                        <a:rPr lang="en-ID" sz="1000"/>
                        <a:t>241035</a:t>
                      </a:r>
                    </a:p>
                  </a:txBody>
                  <a:tcPr marL="5635" marR="5635" marT="5635" marB="0" anchor="b"/>
                </a:tc>
                <a:tc>
                  <a:txBody>
                    <a:bodyPr/>
                    <a:lstStyle/>
                    <a:p>
                      <a:pPr algn="l" fontAlgn="b"/>
                      <a:r>
                        <a:rPr lang="en-ID" sz="1000" dirty="0"/>
                        <a:t> </a:t>
                      </a:r>
                    </a:p>
                  </a:txBody>
                  <a:tcPr marL="5635" marR="5635" marT="5635" marB="0" anchor="b"/>
                </a:tc>
                <a:tc>
                  <a:txBody>
                    <a:bodyPr/>
                    <a:lstStyle/>
                    <a:p>
                      <a:pPr algn="l" fontAlgn="b"/>
                      <a:r>
                        <a:rPr lang="en-ID" sz="1000" dirty="0"/>
                        <a:t> $     118.040,89 </a:t>
                      </a:r>
                    </a:p>
                  </a:txBody>
                  <a:tcPr marL="5635" marR="5635" marT="5635" marB="0" anchor="b"/>
                </a:tc>
                <a:extLst>
                  <a:ext uri="{0D108BD9-81ED-4DB2-BD59-A6C34878D82A}">
                    <a16:rowId xmlns:a16="http://schemas.microsoft.com/office/drawing/2014/main" val="2535262714"/>
                  </a:ext>
                </a:extLst>
              </a:tr>
            </a:tbl>
          </a:graphicData>
        </a:graphic>
      </p:graphicFrame>
      <p:sp>
        <p:nvSpPr>
          <p:cNvPr id="13" name="Title 1">
            <a:extLst>
              <a:ext uri="{FF2B5EF4-FFF2-40B4-BE49-F238E27FC236}">
                <a16:creationId xmlns:a16="http://schemas.microsoft.com/office/drawing/2014/main" id="{2E858E22-8979-456C-BFF5-65EF10A1037E}"/>
              </a:ext>
            </a:extLst>
          </p:cNvPr>
          <p:cNvSpPr txBox="1">
            <a:spLocks/>
          </p:cNvSpPr>
          <p:nvPr/>
        </p:nvSpPr>
        <p:spPr>
          <a:xfrm>
            <a:off x="7467600" y="3291972"/>
            <a:ext cx="446608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mn-lt"/>
              </a:rPr>
              <a:t>The table on the side is a table of all the raw materials that have been deducted from inventory.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mn-lt"/>
            </a:endParaRPr>
          </a:p>
        </p:txBody>
      </p:sp>
      <p:sp>
        <p:nvSpPr>
          <p:cNvPr id="3" name="Rectangle 2">
            <a:extLst>
              <a:ext uri="{FF2B5EF4-FFF2-40B4-BE49-F238E27FC236}">
                <a16:creationId xmlns:a16="http://schemas.microsoft.com/office/drawing/2014/main" id="{498237C3-9C03-4686-93F7-7A7F87ABC375}"/>
              </a:ext>
            </a:extLst>
          </p:cNvPr>
          <p:cNvSpPr>
            <a:spLocks noChangeArrowheads="1"/>
          </p:cNvSpPr>
          <p:nvPr/>
        </p:nvSpPr>
        <p:spPr bwMode="auto">
          <a:xfrm>
            <a:off x="0" y="0"/>
            <a:ext cx="6324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5101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E0851F4-AEF9-4397-88DD-C4D7A4F83F2B}"/>
              </a:ext>
            </a:extLst>
          </p:cNvPr>
          <p:cNvSpPr txBox="1">
            <a:spLocks/>
          </p:cNvSpPr>
          <p:nvPr/>
        </p:nvSpPr>
        <p:spPr>
          <a:xfrm>
            <a:off x="7823200" y="2254750"/>
            <a:ext cx="4203700" cy="22352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latin typeface="+mn-lt"/>
              </a:rPr>
              <a:t>Based on the data of overall material usage, it can be seen that there are still many materials experiencing both surplus and shortage of stock. Therefore, a more thorough review of the data usage is necessary.</a:t>
            </a:r>
            <a:endParaRPr lang="en-ID" sz="1800" dirty="0">
              <a:latin typeface="+mn-lt"/>
            </a:endParaRPr>
          </a:p>
        </p:txBody>
      </p:sp>
      <p:pic>
        <p:nvPicPr>
          <p:cNvPr id="7" name="Picture 6">
            <a:extLst>
              <a:ext uri="{FF2B5EF4-FFF2-40B4-BE49-F238E27FC236}">
                <a16:creationId xmlns:a16="http://schemas.microsoft.com/office/drawing/2014/main" id="{2417A4E7-269B-4DB7-ADCF-50327FF49EE0}"/>
              </a:ext>
            </a:extLst>
          </p:cNvPr>
          <p:cNvPicPr>
            <a:picLocks noChangeAspect="1"/>
          </p:cNvPicPr>
          <p:nvPr/>
        </p:nvPicPr>
        <p:blipFill rotWithShape="1">
          <a:blip r:embed="rId2"/>
          <a:srcRect l="60104" t="9180" r="16146" b="40064"/>
          <a:stretch/>
        </p:blipFill>
        <p:spPr>
          <a:xfrm>
            <a:off x="165100" y="266699"/>
            <a:ext cx="7493000" cy="6211303"/>
          </a:xfrm>
          <a:prstGeom prst="rect">
            <a:avLst/>
          </a:prstGeom>
        </p:spPr>
      </p:pic>
    </p:spTree>
    <p:extLst>
      <p:ext uri="{BB962C8B-B14F-4D97-AF65-F5344CB8AC3E}">
        <p14:creationId xmlns:p14="http://schemas.microsoft.com/office/powerpoint/2010/main" val="148852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16DA-E1FC-40F2-85C6-ED69DF52EE31}"/>
              </a:ext>
            </a:extLst>
          </p:cNvPr>
          <p:cNvSpPr>
            <a:spLocks noGrp="1"/>
          </p:cNvSpPr>
          <p:nvPr>
            <p:ph type="title"/>
          </p:nvPr>
        </p:nvSpPr>
        <p:spPr>
          <a:xfrm>
            <a:off x="6718300" y="2041742"/>
            <a:ext cx="5372100" cy="3378896"/>
          </a:xfrm>
        </p:spPr>
        <p:txBody>
          <a:bodyPr>
            <a:normAutofit/>
          </a:bodyPr>
          <a:lstStyle/>
          <a:p>
            <a:r>
              <a:rPr lang="en-US" sz="1800" dirty="0">
                <a:latin typeface="+mn-lt"/>
              </a:rPr>
              <a:t>From the weekly usage data in conjunction with the overall data, it can be observed how many raw materials are deficient in inventory and how many are in surplus. Based on the data provided, it can be inferred that it's preferable to procure raw materials on a weekly basis rather than monthly, as it can affect the quality of the materials. Additionally, this approach helps in reducing losses due to spoilage and other factors related to excess raw materials. To determine the quantity of raw materials to purchase weekly, it is necessary to conduct a moving average check on daily material usage on the next slide</a:t>
            </a:r>
            <a:endParaRPr lang="en-ID" sz="1800" dirty="0">
              <a:latin typeface="+mn-lt"/>
            </a:endParaRPr>
          </a:p>
        </p:txBody>
      </p:sp>
      <p:pic>
        <p:nvPicPr>
          <p:cNvPr id="4" name="Picture 3">
            <a:extLst>
              <a:ext uri="{FF2B5EF4-FFF2-40B4-BE49-F238E27FC236}">
                <a16:creationId xmlns:a16="http://schemas.microsoft.com/office/drawing/2014/main" id="{1A515F6D-54E7-4F64-B98A-F7DEA6B6F283}"/>
              </a:ext>
            </a:extLst>
          </p:cNvPr>
          <p:cNvPicPr>
            <a:picLocks noChangeAspect="1"/>
          </p:cNvPicPr>
          <p:nvPr/>
        </p:nvPicPr>
        <p:blipFill rotWithShape="1">
          <a:blip r:embed="rId2"/>
          <a:srcRect l="56354" t="9985" r="20625" b="30395"/>
          <a:stretch/>
        </p:blipFill>
        <p:spPr>
          <a:xfrm>
            <a:off x="101600" y="190499"/>
            <a:ext cx="6400800" cy="6429763"/>
          </a:xfrm>
          <a:prstGeom prst="rect">
            <a:avLst/>
          </a:prstGeom>
        </p:spPr>
      </p:pic>
    </p:spTree>
    <p:extLst>
      <p:ext uri="{BB962C8B-B14F-4D97-AF65-F5344CB8AC3E}">
        <p14:creationId xmlns:p14="http://schemas.microsoft.com/office/powerpoint/2010/main" val="3115073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678</TotalTime>
  <Words>1456</Words>
  <Application>Microsoft Office PowerPoint</Application>
  <PresentationFormat>Widescreen</PresentationFormat>
  <Paragraphs>254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Söhne</vt:lpstr>
      <vt:lpstr>Office Theme</vt:lpstr>
      <vt:lpstr>PIZZA KING STOCK OPTIMIZATION MANAGEMENT </vt:lpstr>
      <vt:lpstr>WHY INVENTORY STOCK OPTIMIZATION MANAGEMENT </vt:lpstr>
      <vt:lpstr>SALES ANALYSIS</vt:lpstr>
      <vt:lpstr>MOST SELING ITEM</vt:lpstr>
      <vt:lpstr>DAILY SALES ANALYSIS</vt:lpstr>
      <vt:lpstr>Inventory Data</vt:lpstr>
      <vt:lpstr>Inventory Out</vt:lpstr>
      <vt:lpstr>PowerPoint Presentation</vt:lpstr>
      <vt:lpstr>From the weekly usage data in conjunction with the overall data, it can be observed how many raw materials are deficient in inventory and how many are in surplus. Based on the data provided, it can be inferred that it's preferable to procure raw materials on a weekly basis rather than monthly, as it can affect the quality of the materials. Additionally, this approach helps in reducing losses due to spoilage and other factors related to excess raw materials. To determine the quantity of raw materials to purchase weekly, it is necessary to conduct a moving average check on daily material usage on the next slide</vt:lpstr>
      <vt:lpstr>From the data provided, it is evident that there are some materials with unstable usage patterns. Therefore, to determine the ideal stock quantity for a weekly timeframe, it is necessary to find the highest weekly moving average value and add 30% to ensure the availability of materials in case of sudden spikes in orders.</vt:lpstr>
      <vt:lpstr>The data provided represents weekly moving averages, from which the highest weekly moving average value will be selected and increased by 30% to replenish the weekly stock for greater security.  I am confident that implementing this weekly stock method will significantly enhance cash flow, allowing for increased cash reserves and improved company profitability.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MANAJEMEN OPTIMASI STOCK PIZZA KING</dc:title>
  <dc:creator>imam edwin hasym</dc:creator>
  <cp:lastModifiedBy>imam edwin hasym</cp:lastModifiedBy>
  <cp:revision>31</cp:revision>
  <dcterms:created xsi:type="dcterms:W3CDTF">2024-03-20T12:53:21Z</dcterms:created>
  <dcterms:modified xsi:type="dcterms:W3CDTF">2024-03-24T00:19:21Z</dcterms:modified>
</cp:coreProperties>
</file>