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126"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BBED-2A48-4AED-A5F9-27A5DAEABB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D6047B7-0441-4A03-A652-C01449481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E757FD2-1EC1-44C5-A6FA-94E4EBD7D737}"/>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5" name="Footer Placeholder 4">
            <a:extLst>
              <a:ext uri="{FF2B5EF4-FFF2-40B4-BE49-F238E27FC236}">
                <a16:creationId xmlns:a16="http://schemas.microsoft.com/office/drawing/2014/main" id="{ADF44FD7-116A-4B9A-A092-DB06B4E4863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9BC137-1DAB-46C8-BC54-BB9FAB7E6426}"/>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64692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FAB0-27D8-4DA2-962F-5C65E67F259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E2EC363-FFB7-4CC0-9D1F-8545CCDDE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81AB9F4-5939-4960-B433-9DB4C20E6C37}"/>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5" name="Footer Placeholder 4">
            <a:extLst>
              <a:ext uri="{FF2B5EF4-FFF2-40B4-BE49-F238E27FC236}">
                <a16:creationId xmlns:a16="http://schemas.microsoft.com/office/drawing/2014/main" id="{1C00EF6A-A212-4FCE-BB41-50AC83D2739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9DB65C9-08BC-4BB3-9C72-6BCE3C8D1233}"/>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74861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99A87-0AB6-4801-947C-E5B94D1CE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6162777-79ED-41B8-A947-454F5295D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B86CBEC-77C9-4E65-AED8-9692F1578073}"/>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5" name="Footer Placeholder 4">
            <a:extLst>
              <a:ext uri="{FF2B5EF4-FFF2-40B4-BE49-F238E27FC236}">
                <a16:creationId xmlns:a16="http://schemas.microsoft.com/office/drawing/2014/main" id="{42BC3C2B-9DE2-4BF5-AC65-9D3F6591E1F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F213D0-D605-49C4-9D44-509967AE14A1}"/>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40748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AAAE-565D-4CF6-8280-CC3FC2BC06A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C551FB6-768D-4C9F-ACA8-763D21A147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E90B912-1F66-46F2-92A8-F4FD561F5E6A}"/>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5" name="Footer Placeholder 4">
            <a:extLst>
              <a:ext uri="{FF2B5EF4-FFF2-40B4-BE49-F238E27FC236}">
                <a16:creationId xmlns:a16="http://schemas.microsoft.com/office/drawing/2014/main" id="{20F4214A-10D3-4324-AC7B-431CB58D3D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C12D1FE-02D9-4F76-8E18-82907A42BDC2}"/>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30484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12D2-DB7A-4A6C-9703-2D75D4323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6CD6FF-7656-47C3-B2D3-609326E6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D1097-097B-4146-B705-7537D4D90F82}"/>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5" name="Footer Placeholder 4">
            <a:extLst>
              <a:ext uri="{FF2B5EF4-FFF2-40B4-BE49-F238E27FC236}">
                <a16:creationId xmlns:a16="http://schemas.microsoft.com/office/drawing/2014/main" id="{4DAFD2B8-3C2A-471B-B40E-188CF4911F8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490E865-AD05-4DF6-9FE2-2CCD6528C761}"/>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166736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20D-7AB3-4425-A321-4C3805C30EF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CE9D55-546F-430A-B1AF-0DCF5C986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5130D34-75DD-41EB-8FF0-ADCE9BE69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2ECDE7C-C998-4517-8485-76225D971C9A}"/>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6" name="Footer Placeholder 5">
            <a:extLst>
              <a:ext uri="{FF2B5EF4-FFF2-40B4-BE49-F238E27FC236}">
                <a16:creationId xmlns:a16="http://schemas.microsoft.com/office/drawing/2014/main" id="{0C2357A4-9FF5-473C-A92B-5629900FDE7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480C193-299C-442C-86F6-DA7BA3CB11CF}"/>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18418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69D4-D1A0-4C24-9EE8-9E599AB0676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8F2D05A-873A-459F-B6A1-0CA9F506F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A3CC4-1098-4AB5-BCB4-53FD5D3B5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069297F-14D9-476C-BD33-ADF859C5D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06274-698E-40D0-A6B7-E9610127A7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7F1045D-1481-473C-8819-4173FBEAF446}"/>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8" name="Footer Placeholder 7">
            <a:extLst>
              <a:ext uri="{FF2B5EF4-FFF2-40B4-BE49-F238E27FC236}">
                <a16:creationId xmlns:a16="http://schemas.microsoft.com/office/drawing/2014/main" id="{73DCFFAD-476D-4E4A-81E7-F0130B8943B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8DC6B767-051B-4BAE-AC5C-B49251DE154B}"/>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19526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CC73-A414-42E2-A9C3-C2BBCA9E842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D5787E9-76AF-4168-9D5B-0178ABC7239C}"/>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4" name="Footer Placeholder 3">
            <a:extLst>
              <a:ext uri="{FF2B5EF4-FFF2-40B4-BE49-F238E27FC236}">
                <a16:creationId xmlns:a16="http://schemas.microsoft.com/office/drawing/2014/main" id="{06A71BE2-2AF9-445F-82CA-972177F26B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3E8B93B-F97E-4CA2-B62E-722EE4ADB258}"/>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53910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AF5CC-CDEA-493F-94EC-AF3D46FF8687}"/>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3" name="Footer Placeholder 2">
            <a:extLst>
              <a:ext uri="{FF2B5EF4-FFF2-40B4-BE49-F238E27FC236}">
                <a16:creationId xmlns:a16="http://schemas.microsoft.com/office/drawing/2014/main" id="{9185010C-7873-455C-A88B-03C7E36CCC1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0FEF5C5-FD02-425D-8C7C-679AAACD0EB9}"/>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45909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2985-9F41-425B-B027-F0C59DBAF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03DCBE7-A5E6-4FEB-AA7A-84BC5139D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08CD16D-7349-4104-8286-5623897C4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7C7A2-09AD-4BE4-BA1C-283D7EB1BDB7}"/>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6" name="Footer Placeholder 5">
            <a:extLst>
              <a:ext uri="{FF2B5EF4-FFF2-40B4-BE49-F238E27FC236}">
                <a16:creationId xmlns:a16="http://schemas.microsoft.com/office/drawing/2014/main" id="{FBA2A3AB-C548-4316-93FC-C0CC3F8F8FB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D69F177-EE26-419B-8012-EB1589FAA9A2}"/>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8510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BBC8-04B8-401E-945A-B7F92C70D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4DA3655-9670-411F-80FA-A3521984A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CD06805-55BB-4679-9544-76527B831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C0A8D-BAFE-4141-9BA1-2A6BF26E1449}"/>
              </a:ext>
            </a:extLst>
          </p:cNvPr>
          <p:cNvSpPr>
            <a:spLocks noGrp="1"/>
          </p:cNvSpPr>
          <p:nvPr>
            <p:ph type="dt" sz="half" idx="10"/>
          </p:nvPr>
        </p:nvSpPr>
        <p:spPr/>
        <p:txBody>
          <a:bodyPr/>
          <a:lstStyle/>
          <a:p>
            <a:fld id="{6AE3A5EE-74E7-43CA-8E00-077E31A4AEAB}" type="datetimeFigureOut">
              <a:rPr lang="en-ID" smtClean="0"/>
              <a:t>21/03/2024</a:t>
            </a:fld>
            <a:endParaRPr lang="en-ID"/>
          </a:p>
        </p:txBody>
      </p:sp>
      <p:sp>
        <p:nvSpPr>
          <p:cNvPr id="6" name="Footer Placeholder 5">
            <a:extLst>
              <a:ext uri="{FF2B5EF4-FFF2-40B4-BE49-F238E27FC236}">
                <a16:creationId xmlns:a16="http://schemas.microsoft.com/office/drawing/2014/main" id="{9ADE1A79-D0E5-4DEB-A89D-8BBF1B62B37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63EB118-99F2-4467-9777-023ABD0508A6}"/>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85408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96EFE-BAA2-4C7C-BD73-2F7554D91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E0CAF51-13FD-495A-9D9A-4C2800034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157EEA8-1D23-43D9-B4BF-F162EF09C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3A5EE-74E7-43CA-8E00-077E31A4AEAB}" type="datetimeFigureOut">
              <a:rPr lang="en-ID" smtClean="0"/>
              <a:t>21/03/2024</a:t>
            </a:fld>
            <a:endParaRPr lang="en-ID"/>
          </a:p>
        </p:txBody>
      </p:sp>
      <p:sp>
        <p:nvSpPr>
          <p:cNvPr id="5" name="Footer Placeholder 4">
            <a:extLst>
              <a:ext uri="{FF2B5EF4-FFF2-40B4-BE49-F238E27FC236}">
                <a16:creationId xmlns:a16="http://schemas.microsoft.com/office/drawing/2014/main" id="{E9CEE976-C88E-44CD-A29A-34F3F98BB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D3814FE-701E-4255-B294-15B840C8F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3E4BA-8F09-410C-8F69-9B96B032DB31}" type="slidenum">
              <a:rPr lang="en-ID" smtClean="0"/>
              <a:t>‹#›</a:t>
            </a:fld>
            <a:endParaRPr lang="en-ID"/>
          </a:p>
        </p:txBody>
      </p:sp>
    </p:spTree>
    <p:extLst>
      <p:ext uri="{BB962C8B-B14F-4D97-AF65-F5344CB8AC3E}">
        <p14:creationId xmlns:p14="http://schemas.microsoft.com/office/powerpoint/2010/main" val="3916873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8DAE-B546-4960-BE3C-A13484E8AEE5}"/>
              </a:ext>
            </a:extLst>
          </p:cNvPr>
          <p:cNvSpPr>
            <a:spLocks noGrp="1"/>
          </p:cNvSpPr>
          <p:nvPr>
            <p:ph type="ctrTitle"/>
          </p:nvPr>
        </p:nvSpPr>
        <p:spPr/>
        <p:txBody>
          <a:bodyPr>
            <a:normAutofit fontScale="90000"/>
          </a:bodyPr>
          <a:lstStyle/>
          <a:p>
            <a:r>
              <a:rPr lang="en-US" dirty="0">
                <a:latin typeface="Bell MT" panose="02020503060305020303" pitchFamily="18" charset="0"/>
              </a:rPr>
              <a:t>MANAJEMEN OPTIMASI STOCK PIZZA KING</a:t>
            </a:r>
            <a:br>
              <a:rPr lang="en-ID"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3" name="Subtitle 2">
            <a:extLst>
              <a:ext uri="{FF2B5EF4-FFF2-40B4-BE49-F238E27FC236}">
                <a16:creationId xmlns:a16="http://schemas.microsoft.com/office/drawing/2014/main" id="{6D7AF703-11F9-409C-81C3-47BF5DAA5282}"/>
              </a:ext>
            </a:extLst>
          </p:cNvPr>
          <p:cNvSpPr>
            <a:spLocks noGrp="1"/>
          </p:cNvSpPr>
          <p:nvPr>
            <p:ph type="subTitle" idx="1"/>
          </p:nvPr>
        </p:nvSpPr>
        <p:spPr/>
        <p:txBody>
          <a:bodyPr>
            <a:normAutofit fontScale="92500" lnSpcReduction="20000"/>
          </a:bodyPr>
          <a:lstStyle/>
          <a:p>
            <a:pPr algn="just"/>
            <a:r>
              <a:rPr lang="en-US" dirty="0"/>
              <a:t>Pizza king </a:t>
            </a:r>
            <a:r>
              <a:rPr lang="en-US" dirty="0" err="1"/>
              <a:t>merupakan</a:t>
            </a:r>
            <a:r>
              <a:rPr lang="en-US" dirty="0"/>
              <a:t> </a:t>
            </a:r>
            <a:r>
              <a:rPr lang="en-US" dirty="0" err="1"/>
              <a:t>suatu</a:t>
            </a:r>
            <a:r>
              <a:rPr lang="en-US" dirty="0"/>
              <a:t> </a:t>
            </a:r>
            <a:r>
              <a:rPr lang="en-US" dirty="0" err="1"/>
              <a:t>perusahaan</a:t>
            </a:r>
            <a:r>
              <a:rPr lang="en-US" dirty="0"/>
              <a:t> F&amp;B yang </a:t>
            </a:r>
            <a:r>
              <a:rPr lang="en-US" dirty="0" err="1"/>
              <a:t>menjual</a:t>
            </a:r>
            <a:r>
              <a:rPr lang="en-US" dirty="0"/>
              <a:t> </a:t>
            </a:r>
            <a:r>
              <a:rPr lang="en-US" dirty="0" err="1"/>
              <a:t>berbagai</a:t>
            </a:r>
            <a:r>
              <a:rPr lang="en-US" dirty="0"/>
              <a:t> pizza </a:t>
            </a:r>
            <a:r>
              <a:rPr lang="en-US" dirty="0" err="1"/>
              <a:t>dengan</a:t>
            </a:r>
            <a:r>
              <a:rPr lang="en-US" dirty="0"/>
              <a:t> </a:t>
            </a:r>
            <a:r>
              <a:rPr lang="en-US" dirty="0" err="1"/>
              <a:t>kualitas</a:t>
            </a:r>
            <a:r>
              <a:rPr lang="en-US" dirty="0"/>
              <a:t> premium, </a:t>
            </a:r>
            <a:r>
              <a:rPr lang="en-US" dirty="0" err="1"/>
              <a:t>perusahaan</a:t>
            </a:r>
            <a:r>
              <a:rPr lang="en-US" dirty="0"/>
              <a:t> pizza king </a:t>
            </a:r>
            <a:r>
              <a:rPr lang="en-US" dirty="0" err="1"/>
              <a:t>sendiri</a:t>
            </a:r>
            <a:r>
              <a:rPr lang="en-US" dirty="0"/>
              <a:t> </a:t>
            </a:r>
            <a:r>
              <a:rPr lang="en-US" dirty="0" err="1"/>
              <a:t>baru</a:t>
            </a:r>
            <a:r>
              <a:rPr lang="en-US" dirty="0"/>
              <a:t> </a:t>
            </a:r>
            <a:r>
              <a:rPr lang="en-US" dirty="0" err="1"/>
              <a:t>berdiri</a:t>
            </a:r>
            <a:r>
              <a:rPr lang="en-US" dirty="0"/>
              <a:t> </a:t>
            </a:r>
            <a:r>
              <a:rPr lang="en-US" dirty="0" err="1"/>
              <a:t>atau</a:t>
            </a:r>
            <a:r>
              <a:rPr lang="en-US" dirty="0"/>
              <a:t> </a:t>
            </a:r>
            <a:r>
              <a:rPr lang="en-US" dirty="0" err="1"/>
              <a:t>baru</a:t>
            </a:r>
            <a:r>
              <a:rPr lang="en-US" dirty="0"/>
              <a:t> </a:t>
            </a:r>
            <a:r>
              <a:rPr lang="en-US" dirty="0" err="1"/>
              <a:t>berjalan</a:t>
            </a:r>
            <a:r>
              <a:rPr lang="en-US" dirty="0"/>
              <a:t> </a:t>
            </a:r>
            <a:r>
              <a:rPr lang="en-US" dirty="0" err="1"/>
              <a:t>sekitar</a:t>
            </a:r>
            <a:r>
              <a:rPr lang="en-US" dirty="0"/>
              <a:t> </a:t>
            </a:r>
            <a:r>
              <a:rPr lang="en-US" dirty="0" err="1"/>
              <a:t>satu</a:t>
            </a:r>
            <a:r>
              <a:rPr lang="en-US" dirty="0"/>
              <a:t> </a:t>
            </a:r>
            <a:r>
              <a:rPr lang="en-US" dirty="0" err="1"/>
              <a:t>bulan</a:t>
            </a:r>
            <a:r>
              <a:rPr lang="en-US" dirty="0"/>
              <a:t>, pizza king </a:t>
            </a:r>
            <a:r>
              <a:rPr lang="en-US" dirty="0" err="1"/>
              <a:t>sendiri</a:t>
            </a:r>
            <a:r>
              <a:rPr lang="en-US" dirty="0"/>
              <a:t> </a:t>
            </a:r>
            <a:r>
              <a:rPr lang="en-US" dirty="0" err="1"/>
              <a:t>memiliki</a:t>
            </a:r>
            <a:r>
              <a:rPr lang="en-US" dirty="0"/>
              <a:t> </a:t>
            </a:r>
            <a:r>
              <a:rPr lang="en-US" dirty="0" err="1"/>
              <a:t>berbagai</a:t>
            </a:r>
            <a:r>
              <a:rPr lang="en-US" dirty="0"/>
              <a:t> </a:t>
            </a:r>
            <a:r>
              <a:rPr lang="en-US" dirty="0" err="1"/>
              <a:t>permasalan</a:t>
            </a:r>
            <a:r>
              <a:rPr lang="en-US" dirty="0"/>
              <a:t> </a:t>
            </a:r>
            <a:r>
              <a:rPr lang="en-US" dirty="0" err="1"/>
              <a:t>dengan</a:t>
            </a:r>
            <a:r>
              <a:rPr lang="en-US" dirty="0"/>
              <a:t> stock </a:t>
            </a:r>
            <a:r>
              <a:rPr lang="en-US" dirty="0" err="1"/>
              <a:t>barang</a:t>
            </a:r>
            <a:r>
              <a:rPr lang="en-US" dirty="0"/>
              <a:t> inventory </a:t>
            </a:r>
            <a:r>
              <a:rPr lang="en-US" dirty="0" err="1"/>
              <a:t>mereka</a:t>
            </a:r>
            <a:r>
              <a:rPr lang="en-US" dirty="0"/>
              <a:t>. Dari </a:t>
            </a:r>
            <a:r>
              <a:rPr lang="en-US" dirty="0" err="1"/>
              <a:t>pihak</a:t>
            </a:r>
            <a:r>
              <a:rPr lang="en-US" dirty="0"/>
              <a:t> owner, </a:t>
            </a:r>
            <a:r>
              <a:rPr lang="en-US" dirty="0" err="1"/>
              <a:t>mereka</a:t>
            </a:r>
            <a:r>
              <a:rPr lang="en-US" dirty="0"/>
              <a:t> </a:t>
            </a:r>
            <a:r>
              <a:rPr lang="en-US" dirty="0" err="1"/>
              <a:t>merasa</a:t>
            </a:r>
            <a:r>
              <a:rPr lang="en-US" dirty="0"/>
              <a:t> </a:t>
            </a:r>
            <a:r>
              <a:rPr lang="en-US" dirty="0" err="1"/>
              <a:t>bahwa</a:t>
            </a:r>
            <a:r>
              <a:rPr lang="en-US" dirty="0"/>
              <a:t> inventory </a:t>
            </a:r>
            <a:r>
              <a:rPr lang="en-US" dirty="0" err="1"/>
              <a:t>mereka</a:t>
            </a:r>
            <a:r>
              <a:rPr lang="en-US" dirty="0"/>
              <a:t> sangat </a:t>
            </a:r>
            <a:r>
              <a:rPr lang="en-US" dirty="0" err="1"/>
              <a:t>berantakan</a:t>
            </a:r>
            <a:r>
              <a:rPr lang="en-US" dirty="0"/>
              <a:t> </a:t>
            </a:r>
            <a:r>
              <a:rPr lang="en-US" dirty="0" err="1"/>
              <a:t>sehingga</a:t>
            </a:r>
            <a:r>
              <a:rPr lang="en-US" dirty="0"/>
              <a:t> </a:t>
            </a:r>
            <a:r>
              <a:rPr lang="en-US" dirty="0" err="1"/>
              <a:t>sering</a:t>
            </a:r>
            <a:r>
              <a:rPr lang="en-US" dirty="0"/>
              <a:t> </a:t>
            </a:r>
            <a:r>
              <a:rPr lang="en-US" dirty="0" err="1"/>
              <a:t>terjadinya</a:t>
            </a:r>
            <a:r>
              <a:rPr lang="en-US" dirty="0"/>
              <a:t> </a:t>
            </a:r>
            <a:r>
              <a:rPr lang="en-US" dirty="0" err="1"/>
              <a:t>kekosongan</a:t>
            </a:r>
            <a:r>
              <a:rPr lang="en-US" dirty="0"/>
              <a:t> </a:t>
            </a:r>
            <a:r>
              <a:rPr lang="en-US" dirty="0" err="1"/>
              <a:t>barang</a:t>
            </a:r>
            <a:r>
              <a:rPr lang="en-US" dirty="0"/>
              <a:t> dan juga </a:t>
            </a:r>
            <a:r>
              <a:rPr lang="en-US" dirty="0" err="1"/>
              <a:t>barang</a:t>
            </a:r>
            <a:r>
              <a:rPr lang="en-US" dirty="0"/>
              <a:t> yang </a:t>
            </a:r>
            <a:r>
              <a:rPr lang="en-US" dirty="0" err="1"/>
              <a:t>busuk</a:t>
            </a:r>
            <a:endParaRPr lang="en-ID" dirty="0"/>
          </a:p>
        </p:txBody>
      </p:sp>
    </p:spTree>
    <p:extLst>
      <p:ext uri="{BB962C8B-B14F-4D97-AF65-F5344CB8AC3E}">
        <p14:creationId xmlns:p14="http://schemas.microsoft.com/office/powerpoint/2010/main" val="377630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8CBA-C388-4ACE-B82A-83FB7D3C480C}"/>
              </a:ext>
            </a:extLst>
          </p:cNvPr>
          <p:cNvSpPr>
            <a:spLocks noGrp="1"/>
          </p:cNvSpPr>
          <p:nvPr>
            <p:ph type="title"/>
          </p:nvPr>
        </p:nvSpPr>
        <p:spPr>
          <a:xfrm>
            <a:off x="6311898" y="873125"/>
            <a:ext cx="5654675" cy="3978275"/>
          </a:xfrm>
        </p:spPr>
        <p:txBody>
          <a:bodyPr>
            <a:normAutofit/>
          </a:bodyPr>
          <a:lstStyle/>
          <a:p>
            <a:r>
              <a:rPr lang="en-US" sz="2800" dirty="0"/>
              <a:t>Dari data di </a:t>
            </a:r>
            <a:r>
              <a:rPr lang="en-US" sz="2800" dirty="0" err="1"/>
              <a:t>samping</a:t>
            </a:r>
            <a:r>
              <a:rPr lang="en-US" sz="2800" dirty="0"/>
              <a:t> </a:t>
            </a:r>
            <a:r>
              <a:rPr lang="en-US" sz="2800" dirty="0" err="1"/>
              <a:t>terlihat</a:t>
            </a:r>
            <a:r>
              <a:rPr lang="en-US" sz="2800" dirty="0"/>
              <a:t> </a:t>
            </a:r>
            <a:r>
              <a:rPr lang="en-US" sz="2800" dirty="0" err="1"/>
              <a:t>bahwa</a:t>
            </a:r>
            <a:r>
              <a:rPr lang="en-US" sz="2800" dirty="0"/>
              <a:t> </a:t>
            </a:r>
            <a:r>
              <a:rPr lang="en-US" sz="2800" dirty="0" err="1"/>
              <a:t>ada</a:t>
            </a:r>
            <a:r>
              <a:rPr lang="en-US" sz="2800" dirty="0"/>
              <a:t> </a:t>
            </a:r>
            <a:r>
              <a:rPr lang="en-US" sz="2800" dirty="0" err="1"/>
              <a:t>beberapa</a:t>
            </a:r>
            <a:r>
              <a:rPr lang="en-US" sz="2800" dirty="0"/>
              <a:t> </a:t>
            </a:r>
            <a:r>
              <a:rPr lang="en-US" sz="2800" dirty="0" err="1"/>
              <a:t>bahan</a:t>
            </a:r>
            <a:r>
              <a:rPr lang="en-US" sz="2800" dirty="0"/>
              <a:t> yang </a:t>
            </a:r>
            <a:r>
              <a:rPr lang="en-US" sz="2800" dirty="0" err="1"/>
              <a:t>pergerakan</a:t>
            </a:r>
            <a:r>
              <a:rPr lang="en-US" sz="2800" dirty="0"/>
              <a:t> </a:t>
            </a:r>
            <a:r>
              <a:rPr lang="en-US" sz="2800" dirty="0" err="1"/>
              <a:t>penggunaanya</a:t>
            </a:r>
            <a:r>
              <a:rPr lang="en-US" sz="2800" dirty="0"/>
              <a:t> </a:t>
            </a:r>
            <a:r>
              <a:rPr lang="en-US" sz="2800" dirty="0" err="1"/>
              <a:t>tidak</a:t>
            </a:r>
            <a:r>
              <a:rPr lang="en-US" sz="2800" dirty="0"/>
              <a:t> </a:t>
            </a:r>
            <a:r>
              <a:rPr lang="en-US" sz="2800" dirty="0" err="1"/>
              <a:t>stabil</a:t>
            </a:r>
            <a:r>
              <a:rPr lang="en-US" sz="2800" dirty="0"/>
              <a:t>, </a:t>
            </a:r>
            <a:r>
              <a:rPr lang="en-US" sz="2800" dirty="0" err="1"/>
              <a:t>jadi</a:t>
            </a:r>
            <a:r>
              <a:rPr lang="en-US" sz="2800" dirty="0"/>
              <a:t> </a:t>
            </a:r>
            <a:r>
              <a:rPr lang="en-US" sz="2800" dirty="0" err="1"/>
              <a:t>untuk</a:t>
            </a:r>
            <a:r>
              <a:rPr lang="en-US" sz="2800" dirty="0"/>
              <a:t> </a:t>
            </a:r>
            <a:r>
              <a:rPr lang="en-US" sz="2800" dirty="0" err="1"/>
              <a:t>mencari</a:t>
            </a:r>
            <a:r>
              <a:rPr lang="en-US" sz="2800" dirty="0"/>
              <a:t> </a:t>
            </a:r>
            <a:r>
              <a:rPr lang="en-US" sz="2800" dirty="0" err="1"/>
              <a:t>jumlah</a:t>
            </a:r>
            <a:r>
              <a:rPr lang="en-US" sz="2800" dirty="0"/>
              <a:t> stock yang ideal </a:t>
            </a:r>
            <a:r>
              <a:rPr lang="en-US" sz="2800" dirty="0" err="1"/>
              <a:t>untuk</a:t>
            </a:r>
            <a:r>
              <a:rPr lang="en-US" sz="2800" dirty="0"/>
              <a:t> </a:t>
            </a:r>
            <a:r>
              <a:rPr lang="en-US" sz="2800" dirty="0" err="1"/>
              <a:t>jangka</a:t>
            </a:r>
            <a:r>
              <a:rPr lang="en-US" sz="2800" dirty="0"/>
              <a:t> </a:t>
            </a:r>
            <a:r>
              <a:rPr lang="en-US" sz="2800" dirty="0" err="1"/>
              <a:t>waktu</a:t>
            </a:r>
            <a:r>
              <a:rPr lang="en-US" sz="2800" dirty="0"/>
              <a:t> </a:t>
            </a:r>
            <a:r>
              <a:rPr lang="en-US" sz="2800" dirty="0" err="1"/>
              <a:t>mingguan</a:t>
            </a:r>
            <a:r>
              <a:rPr lang="en-US" sz="2800" dirty="0"/>
              <a:t> </a:t>
            </a:r>
            <a:r>
              <a:rPr lang="en-US" sz="2800" dirty="0" err="1"/>
              <a:t>maka</a:t>
            </a:r>
            <a:r>
              <a:rPr lang="en-US" sz="2800" dirty="0"/>
              <a:t> </a:t>
            </a:r>
            <a:r>
              <a:rPr lang="en-US" sz="2800" dirty="0" err="1"/>
              <a:t>perlu</a:t>
            </a:r>
            <a:r>
              <a:rPr lang="en-US" sz="2800" dirty="0"/>
              <a:t> di </a:t>
            </a:r>
            <a:r>
              <a:rPr lang="en-US" sz="2800" dirty="0" err="1"/>
              <a:t>cari</a:t>
            </a:r>
            <a:r>
              <a:rPr lang="en-US" sz="2800" dirty="0"/>
              <a:t> </a:t>
            </a:r>
            <a:r>
              <a:rPr lang="en-US" sz="2800" dirty="0" err="1"/>
              <a:t>nilai</a:t>
            </a:r>
            <a:r>
              <a:rPr lang="en-US" sz="2800" dirty="0"/>
              <a:t> </a:t>
            </a:r>
            <a:r>
              <a:rPr lang="en-US" sz="2800" dirty="0" err="1"/>
              <a:t>dari</a:t>
            </a:r>
            <a:r>
              <a:rPr lang="en-US" sz="2800" dirty="0"/>
              <a:t> moving average </a:t>
            </a:r>
            <a:r>
              <a:rPr lang="en-US" sz="2800" dirty="0" err="1"/>
              <a:t>mingguan</a:t>
            </a:r>
            <a:r>
              <a:rPr lang="en-US" sz="2800" dirty="0"/>
              <a:t> </a:t>
            </a:r>
            <a:r>
              <a:rPr lang="en-US" sz="2800" dirty="0" err="1"/>
              <a:t>tertinggi</a:t>
            </a:r>
            <a:r>
              <a:rPr lang="en-US" sz="2800" dirty="0"/>
              <a:t> di </a:t>
            </a:r>
            <a:r>
              <a:rPr lang="en-US" sz="2800" dirty="0" err="1"/>
              <a:t>tambah</a:t>
            </a:r>
            <a:r>
              <a:rPr lang="en-US" sz="2800" dirty="0"/>
              <a:t> 30% </a:t>
            </a:r>
            <a:r>
              <a:rPr lang="en-US" sz="2800" dirty="0" err="1"/>
              <a:t>untuk</a:t>
            </a:r>
            <a:r>
              <a:rPr lang="en-US" sz="2800" dirty="0"/>
              <a:t> </a:t>
            </a:r>
            <a:r>
              <a:rPr lang="en-US" sz="2800" dirty="0" err="1"/>
              <a:t>menjaga</a:t>
            </a:r>
            <a:r>
              <a:rPr lang="en-US" sz="2800" dirty="0"/>
              <a:t> </a:t>
            </a:r>
            <a:r>
              <a:rPr lang="en-US" sz="2800" dirty="0" err="1"/>
              <a:t>ketersedian</a:t>
            </a:r>
            <a:r>
              <a:rPr lang="en-US" sz="2800" dirty="0"/>
              <a:t> </a:t>
            </a:r>
            <a:r>
              <a:rPr lang="en-US" sz="2800" dirty="0" err="1"/>
              <a:t>bahan</a:t>
            </a:r>
            <a:r>
              <a:rPr lang="en-US" sz="2800" dirty="0"/>
              <a:t> </a:t>
            </a:r>
            <a:r>
              <a:rPr lang="en-US" sz="2800" dirty="0" err="1"/>
              <a:t>selalu</a:t>
            </a:r>
            <a:r>
              <a:rPr lang="en-US" sz="2800" dirty="0"/>
              <a:t> </a:t>
            </a:r>
            <a:r>
              <a:rPr lang="en-US" sz="2800" dirty="0" err="1"/>
              <a:t>tersedia</a:t>
            </a:r>
            <a:r>
              <a:rPr lang="en-US" sz="2800" dirty="0"/>
              <a:t> Ketika </a:t>
            </a:r>
            <a:r>
              <a:rPr lang="en-US" sz="2800" dirty="0" err="1"/>
              <a:t>terjadi</a:t>
            </a:r>
            <a:r>
              <a:rPr lang="en-US" sz="2800" dirty="0"/>
              <a:t> </a:t>
            </a:r>
            <a:r>
              <a:rPr lang="en-US" sz="2800" dirty="0" err="1"/>
              <a:t>lonjakan</a:t>
            </a:r>
            <a:r>
              <a:rPr lang="en-US" sz="2800" dirty="0"/>
              <a:t> </a:t>
            </a:r>
            <a:r>
              <a:rPr lang="en-US" sz="2800" dirty="0" err="1"/>
              <a:t>pesanan</a:t>
            </a:r>
            <a:endParaRPr lang="en-ID" sz="2800" dirty="0"/>
          </a:p>
        </p:txBody>
      </p:sp>
      <p:pic>
        <p:nvPicPr>
          <p:cNvPr id="5" name="Content Placeholder 4">
            <a:extLst>
              <a:ext uri="{FF2B5EF4-FFF2-40B4-BE49-F238E27FC236}">
                <a16:creationId xmlns:a16="http://schemas.microsoft.com/office/drawing/2014/main" id="{38E18904-256A-4383-B32E-2A06F421916B}"/>
              </a:ext>
            </a:extLst>
          </p:cNvPr>
          <p:cNvPicPr>
            <a:picLocks noGrp="1" noChangeAspect="1"/>
          </p:cNvPicPr>
          <p:nvPr>
            <p:ph idx="1"/>
          </p:nvPr>
        </p:nvPicPr>
        <p:blipFill rotWithShape="1">
          <a:blip r:embed="rId2"/>
          <a:srcRect l="56522" t="8568" r="19685" b="30092"/>
          <a:stretch/>
        </p:blipFill>
        <p:spPr>
          <a:xfrm>
            <a:off x="266699" y="365125"/>
            <a:ext cx="5654675" cy="6127749"/>
          </a:xfrm>
        </p:spPr>
      </p:pic>
    </p:spTree>
    <p:extLst>
      <p:ext uri="{BB962C8B-B14F-4D97-AF65-F5344CB8AC3E}">
        <p14:creationId xmlns:p14="http://schemas.microsoft.com/office/powerpoint/2010/main" val="258779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A623-CAAF-43F2-B93C-A0346894AF00}"/>
              </a:ext>
            </a:extLst>
          </p:cNvPr>
          <p:cNvSpPr>
            <a:spLocks noGrp="1"/>
          </p:cNvSpPr>
          <p:nvPr>
            <p:ph type="title"/>
          </p:nvPr>
        </p:nvSpPr>
        <p:spPr>
          <a:xfrm>
            <a:off x="7124700" y="342900"/>
            <a:ext cx="4546600" cy="5232400"/>
          </a:xfrm>
        </p:spPr>
        <p:txBody>
          <a:bodyPr>
            <a:noAutofit/>
          </a:bodyPr>
          <a:lstStyle/>
          <a:p>
            <a:r>
              <a:rPr lang="en-US" sz="2400" dirty="0"/>
              <a:t>Data di </a:t>
            </a:r>
            <a:r>
              <a:rPr lang="en-US" sz="2400" dirty="0" err="1"/>
              <a:t>samping</a:t>
            </a:r>
            <a:r>
              <a:rPr lang="en-US" sz="2400" dirty="0"/>
              <a:t> </a:t>
            </a:r>
            <a:r>
              <a:rPr lang="en-US" sz="2400" dirty="0" err="1"/>
              <a:t>merupakan</a:t>
            </a:r>
            <a:r>
              <a:rPr lang="en-US" sz="2400" dirty="0"/>
              <a:t> data moving average </a:t>
            </a:r>
            <a:r>
              <a:rPr lang="en-US" sz="2400" dirty="0" err="1"/>
              <a:t>mingguan</a:t>
            </a:r>
            <a:r>
              <a:rPr lang="en-US" sz="2400" dirty="0"/>
              <a:t> yang mana </a:t>
            </a:r>
            <a:r>
              <a:rPr lang="en-US" sz="2400" dirty="0" err="1"/>
              <a:t>akan</a:t>
            </a:r>
            <a:r>
              <a:rPr lang="en-US" sz="2400" dirty="0"/>
              <a:t> di </a:t>
            </a:r>
            <a:r>
              <a:rPr lang="en-US" sz="2400" dirty="0" err="1"/>
              <a:t>ambil</a:t>
            </a:r>
            <a:r>
              <a:rPr lang="en-US" sz="2400" dirty="0"/>
              <a:t> data moving average </a:t>
            </a:r>
            <a:r>
              <a:rPr lang="en-US" sz="2400" dirty="0" err="1"/>
              <a:t>mingguan</a:t>
            </a:r>
            <a:r>
              <a:rPr lang="en-US" sz="2400" dirty="0"/>
              <a:t> </a:t>
            </a:r>
            <a:r>
              <a:rPr lang="en-US" sz="2400" dirty="0" err="1"/>
              <a:t>tertinggi</a:t>
            </a:r>
            <a:r>
              <a:rPr lang="en-US" sz="2400" dirty="0"/>
              <a:t> dan di </a:t>
            </a:r>
            <a:r>
              <a:rPr lang="en-US" sz="2400" dirty="0" err="1"/>
              <a:t>tambahkan</a:t>
            </a:r>
            <a:r>
              <a:rPr lang="en-US" sz="2400" dirty="0"/>
              <a:t> 30% </a:t>
            </a:r>
            <a:r>
              <a:rPr lang="en-US" sz="2400" dirty="0" err="1"/>
              <a:t>dari</a:t>
            </a:r>
            <a:r>
              <a:rPr lang="en-US" sz="2400" dirty="0"/>
              <a:t> moving average </a:t>
            </a:r>
            <a:r>
              <a:rPr lang="en-US" sz="2400" dirty="0" err="1"/>
              <a:t>tertinggi</a:t>
            </a:r>
            <a:r>
              <a:rPr lang="en-US" sz="2400" dirty="0"/>
              <a:t> </a:t>
            </a:r>
            <a:r>
              <a:rPr lang="en-US" sz="2400" dirty="0" err="1"/>
              <a:t>untuk</a:t>
            </a:r>
            <a:r>
              <a:rPr lang="en-US" sz="2400" dirty="0"/>
              <a:t> </a:t>
            </a:r>
            <a:r>
              <a:rPr lang="en-US" sz="2400" dirty="0" err="1"/>
              <a:t>mengisi</a:t>
            </a:r>
            <a:r>
              <a:rPr lang="en-US" sz="2400" dirty="0"/>
              <a:t> stock </a:t>
            </a:r>
            <a:r>
              <a:rPr lang="en-US" sz="2400" dirty="0" err="1"/>
              <a:t>mingguan</a:t>
            </a:r>
            <a:r>
              <a:rPr lang="en-US" sz="2400" dirty="0"/>
              <a:t> agar </a:t>
            </a:r>
            <a:r>
              <a:rPr lang="en-US" sz="2400" dirty="0" err="1"/>
              <a:t>lebih</a:t>
            </a:r>
            <a:r>
              <a:rPr lang="en-US" sz="2400" dirty="0"/>
              <a:t> </a:t>
            </a:r>
            <a:r>
              <a:rPr lang="en-US" sz="2400" dirty="0" err="1"/>
              <a:t>aman</a:t>
            </a:r>
            <a:r>
              <a:rPr lang="en-US" sz="2400" dirty="0"/>
              <a:t>.</a:t>
            </a:r>
            <a:br>
              <a:rPr lang="en-US" sz="2400" dirty="0"/>
            </a:br>
            <a:br>
              <a:rPr lang="en-US" sz="2400" dirty="0"/>
            </a:br>
            <a:r>
              <a:rPr lang="en-US" sz="2400" dirty="0"/>
              <a:t>Saya </a:t>
            </a:r>
            <a:r>
              <a:rPr lang="en-US" sz="2400" dirty="0" err="1"/>
              <a:t>yakin</a:t>
            </a:r>
            <a:r>
              <a:rPr lang="en-US" sz="2400" dirty="0"/>
              <a:t> </a:t>
            </a:r>
            <a:r>
              <a:rPr lang="en-US" sz="2400" dirty="0" err="1"/>
              <a:t>dengan</a:t>
            </a:r>
            <a:r>
              <a:rPr lang="en-US" sz="2400" dirty="0"/>
              <a:t> </a:t>
            </a:r>
            <a:r>
              <a:rPr lang="en-US" sz="2400" dirty="0" err="1"/>
              <a:t>metode</a:t>
            </a:r>
            <a:r>
              <a:rPr lang="en-US" sz="2400" dirty="0"/>
              <a:t> stock </a:t>
            </a:r>
            <a:r>
              <a:rPr lang="en-US" sz="2400" dirty="0" err="1"/>
              <a:t>mingguan</a:t>
            </a:r>
            <a:r>
              <a:rPr lang="en-US" sz="2400" dirty="0"/>
              <a:t> </a:t>
            </a:r>
            <a:r>
              <a:rPr lang="en-US" sz="2400" dirty="0" err="1"/>
              <a:t>seperti</a:t>
            </a:r>
            <a:r>
              <a:rPr lang="en-US" sz="2400" dirty="0"/>
              <a:t> </a:t>
            </a:r>
            <a:r>
              <a:rPr lang="en-US" sz="2400" dirty="0" err="1"/>
              <a:t>ini</a:t>
            </a:r>
            <a:r>
              <a:rPr lang="en-US" sz="2400" dirty="0"/>
              <a:t> </a:t>
            </a:r>
            <a:r>
              <a:rPr lang="en-US" sz="2400" dirty="0" err="1"/>
              <a:t>akan</a:t>
            </a:r>
            <a:r>
              <a:rPr lang="en-US" sz="2400" dirty="0"/>
              <a:t> sangat </a:t>
            </a:r>
            <a:r>
              <a:rPr lang="en-US" sz="2400" dirty="0" err="1"/>
              <a:t>membantu</a:t>
            </a:r>
            <a:r>
              <a:rPr lang="en-US" sz="2400" dirty="0"/>
              <a:t> </a:t>
            </a:r>
            <a:r>
              <a:rPr lang="en-US" sz="2400" dirty="0" err="1"/>
              <a:t>meningkatkan</a:t>
            </a:r>
            <a:r>
              <a:rPr lang="en-US" sz="2400" dirty="0"/>
              <a:t> cashflow agar </a:t>
            </a:r>
            <a:r>
              <a:rPr lang="en-US" sz="2400" dirty="0" err="1"/>
              <a:t>dapat</a:t>
            </a:r>
            <a:r>
              <a:rPr lang="en-US" sz="2400" dirty="0"/>
              <a:t> </a:t>
            </a:r>
            <a:r>
              <a:rPr lang="en-US" sz="2400" dirty="0" err="1"/>
              <a:t>mendapatkan</a:t>
            </a:r>
            <a:r>
              <a:rPr lang="en-US" sz="2400" dirty="0"/>
              <a:t> uang cash </a:t>
            </a:r>
            <a:r>
              <a:rPr lang="en-US" sz="2400" dirty="0" err="1"/>
              <a:t>dengan</a:t>
            </a:r>
            <a:r>
              <a:rPr lang="en-US" sz="2400" dirty="0"/>
              <a:t> </a:t>
            </a:r>
            <a:r>
              <a:rPr lang="en-US" sz="2400" dirty="0" err="1"/>
              <a:t>lebih</a:t>
            </a:r>
            <a:r>
              <a:rPr lang="en-US" sz="2400" dirty="0"/>
              <a:t> </a:t>
            </a:r>
            <a:r>
              <a:rPr lang="en-US" sz="2400" dirty="0" err="1"/>
              <a:t>banyak</a:t>
            </a:r>
            <a:r>
              <a:rPr lang="en-US" sz="2400" dirty="0"/>
              <a:t> dan juga </a:t>
            </a:r>
            <a:r>
              <a:rPr lang="en-US" sz="2400" dirty="0" err="1"/>
              <a:t>dapat</a:t>
            </a:r>
            <a:r>
              <a:rPr lang="en-US" sz="2400" dirty="0"/>
              <a:t> </a:t>
            </a:r>
            <a:r>
              <a:rPr lang="en-US" sz="2400" dirty="0" err="1"/>
              <a:t>meningkatkan</a:t>
            </a:r>
            <a:r>
              <a:rPr lang="en-US" sz="2400" dirty="0"/>
              <a:t> profit </a:t>
            </a:r>
            <a:r>
              <a:rPr lang="en-US" sz="2400" dirty="0" err="1"/>
              <a:t>perusahaan</a:t>
            </a:r>
            <a:br>
              <a:rPr lang="en-US" sz="2400" dirty="0"/>
            </a:br>
            <a:endParaRPr lang="en-ID" sz="2400" dirty="0"/>
          </a:p>
        </p:txBody>
      </p:sp>
      <p:pic>
        <p:nvPicPr>
          <p:cNvPr id="5" name="Content Placeholder 4">
            <a:extLst>
              <a:ext uri="{FF2B5EF4-FFF2-40B4-BE49-F238E27FC236}">
                <a16:creationId xmlns:a16="http://schemas.microsoft.com/office/drawing/2014/main" id="{D946ABDE-F453-47D0-9DC8-C7DDD55B8C54}"/>
              </a:ext>
            </a:extLst>
          </p:cNvPr>
          <p:cNvPicPr>
            <a:picLocks noGrp="1" noChangeAspect="1"/>
          </p:cNvPicPr>
          <p:nvPr>
            <p:ph idx="1"/>
          </p:nvPr>
        </p:nvPicPr>
        <p:blipFill rotWithShape="1">
          <a:blip r:embed="rId2"/>
          <a:srcRect l="56280" t="10747" r="21739" b="29781"/>
          <a:stretch/>
        </p:blipFill>
        <p:spPr>
          <a:xfrm>
            <a:off x="292099" y="139700"/>
            <a:ext cx="6053811" cy="6353175"/>
          </a:xfrm>
        </p:spPr>
      </p:pic>
    </p:spTree>
    <p:extLst>
      <p:ext uri="{BB962C8B-B14F-4D97-AF65-F5344CB8AC3E}">
        <p14:creationId xmlns:p14="http://schemas.microsoft.com/office/powerpoint/2010/main" val="35478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AB39-8449-419D-8E1F-479D180E629E}"/>
              </a:ext>
            </a:extLst>
          </p:cNvPr>
          <p:cNvSpPr>
            <a:spLocks noGrp="1"/>
          </p:cNvSpPr>
          <p:nvPr>
            <p:ph type="ctrTitle"/>
          </p:nvPr>
        </p:nvSpPr>
        <p:spPr>
          <a:xfrm>
            <a:off x="4191000" y="0"/>
            <a:ext cx="3810000" cy="774700"/>
          </a:xfrm>
        </p:spPr>
        <p:txBody>
          <a:bodyPr>
            <a:noAutofit/>
          </a:bodyPr>
          <a:lstStyle/>
          <a:p>
            <a:r>
              <a:rPr lang="en-US" sz="1800" dirty="0">
                <a:latin typeface="Bell MT" panose="02020503060305020303" pitchFamily="18" charset="0"/>
              </a:rPr>
              <a:t>PENTINGYA OPTIMASI STOCK</a:t>
            </a:r>
            <a:br>
              <a:rPr lang="en-ID" sz="1800" dirty="0">
                <a:latin typeface="Bell MT" panose="02020503060305020303" pitchFamily="18" charset="0"/>
              </a:rPr>
            </a:br>
            <a:endParaRPr lang="en-ID" sz="1800" dirty="0">
              <a:latin typeface="Bell MT" panose="02020503060305020303" pitchFamily="18" charset="0"/>
            </a:endParaRPr>
          </a:p>
        </p:txBody>
      </p:sp>
      <p:sp>
        <p:nvSpPr>
          <p:cNvPr id="3" name="Subtitle 2">
            <a:extLst>
              <a:ext uri="{FF2B5EF4-FFF2-40B4-BE49-F238E27FC236}">
                <a16:creationId xmlns:a16="http://schemas.microsoft.com/office/drawing/2014/main" id="{F4807681-34C8-4B9B-ABB6-87F977448A94}"/>
              </a:ext>
            </a:extLst>
          </p:cNvPr>
          <p:cNvSpPr>
            <a:spLocks noGrp="1"/>
          </p:cNvSpPr>
          <p:nvPr>
            <p:ph type="subTitle" idx="1"/>
          </p:nvPr>
        </p:nvSpPr>
        <p:spPr>
          <a:xfrm>
            <a:off x="317500" y="685800"/>
            <a:ext cx="11557000" cy="6007100"/>
          </a:xfrm>
        </p:spPr>
        <p:txBody>
          <a:bodyPr>
            <a:normAutofit fontScale="92500" lnSpcReduction="20000"/>
          </a:bodyPr>
          <a:lstStyle/>
          <a:p>
            <a:pPr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Optimasi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stok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merupakan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suatu</a:t>
            </a:r>
            <a:r>
              <a:rPr lang="en-ID" sz="1800" dirty="0">
                <a:effectLst/>
                <a:latin typeface="Calibri" panose="020F0502020204030204" pitchFamily="34" charset="0"/>
                <a:ea typeface="Calibri" panose="020F0502020204030204" pitchFamily="34" charset="0"/>
                <a:cs typeface="Times New Roman" panose="02020603050405020304" pitchFamily="18" charset="0"/>
              </a:rPr>
              <a:t> proses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sebuah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karena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stok</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efisien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terkelola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memiliki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dampak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besar</a:t>
            </a:r>
            <a:r>
              <a:rPr lang="en-ID" sz="1800" dirty="0">
                <a:effectLst/>
                <a:latin typeface="Calibri" panose="020F0502020204030204" pitchFamily="34" charset="0"/>
                <a:ea typeface="Calibri" panose="020F0502020204030204" pitchFamily="34" charset="0"/>
                <a:cs typeface="Times New Roman" panose="02020603050405020304" pitchFamily="18" charset="0"/>
              </a:rPr>
              <a:t> pada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kinerja</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profitabilitas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Berikut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beberapa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alasan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mengapa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optimasi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stok</a:t>
            </a:r>
            <a:r>
              <a:rPr lang="en-ID" sz="1800" dirty="0">
                <a:effectLst/>
                <a:latin typeface="Calibri" panose="020F0502020204030204" pitchFamily="34" charset="0"/>
                <a:ea typeface="Calibri" panose="020F0502020204030204" pitchFamily="34" charset="0"/>
                <a:cs typeface="Times New Roman" panose="02020603050405020304" pitchFamily="18" charset="0"/>
              </a:rPr>
              <a:t> sangat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penting</a:t>
            </a:r>
            <a:r>
              <a:rPr lang="en-ID"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buFont typeface="+mj-lt"/>
              <a:buAutoNum type="arabicPeriod"/>
            </a:pPr>
            <a:r>
              <a:rPr lang="en-US" sz="1800" dirty="0" err="1">
                <a:solidFill>
                  <a:srgbClr val="000000"/>
                </a:solidFill>
                <a:effectLst/>
                <a:latin typeface="Calibri" panose="020F0502020204030204" pitchFamily="34" charset="0"/>
                <a:ea typeface="Calibri" panose="020F0502020204030204" pitchFamily="34" charset="0"/>
                <a:cs typeface="Times New Roman (Body CS)"/>
              </a:rPr>
              <a:t>Pemenuhan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Permintaan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Pelanggan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Dengan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memiliki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cukup</a:t>
            </a:r>
            <a:r>
              <a:rPr lang="en-US" sz="1800" dirty="0">
                <a:solidFill>
                  <a:srgbClr val="000000"/>
                </a:solidFill>
                <a:effectLst/>
                <a:latin typeface="Calibri" panose="020F0502020204030204" pitchFamily="34" charset="0"/>
                <a:ea typeface="Calibri" panose="020F0502020204030204" pitchFamily="34" charset="0"/>
                <a:cs typeface="Times New Roman (Body CS)"/>
              </a:rPr>
              <a:t> dan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memastikan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bahwa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permintaan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pelanggan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dipenuhi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secara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waktu</a:t>
            </a:r>
            <a:r>
              <a:rPr lang="en-US" sz="1800" dirty="0">
                <a:solidFill>
                  <a:srgbClr val="000000"/>
                </a:solidFill>
                <a:effectLst/>
                <a:latin typeface="Calibri" panose="020F0502020204030204" pitchFamily="34" charset="0"/>
                <a:ea typeface="Calibri" panose="020F0502020204030204" pitchFamily="34" charset="0"/>
                <a:cs typeface="Times New Roman (Body CS)"/>
              </a:rPr>
              <a:t>. Hal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ini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menghindari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kehilangan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penjualan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karena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kekurangan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atau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kehilangan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kepercayaan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pelanggan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karena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keterlambatan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pengiriman</a:t>
            </a:r>
            <a:r>
              <a:rPr lang="en-US" sz="1800" dirty="0">
                <a:solidFill>
                  <a:srgbClr val="000000"/>
                </a:solidFill>
                <a:effectLst/>
                <a:latin typeface="Calibri" panose="020F0502020204030204" pitchFamily="34" charset="0"/>
                <a:ea typeface="Calibri" panose="020F0502020204030204" pitchFamily="34" charset="0"/>
                <a:cs typeface="Times New Roman (Body CS)"/>
              </a:rPr>
              <a:t>.</a:t>
            </a:r>
            <a:endParaRPr lang="en-ID" sz="1800" dirty="0">
              <a:solidFill>
                <a:srgbClr val="000000"/>
              </a:solidFill>
              <a:effectLst/>
              <a:latin typeface="Calibri" panose="020F0502020204030204" pitchFamily="34" charset="0"/>
              <a:ea typeface="Calibri" panose="020F0502020204030204" pitchFamily="34" charset="0"/>
              <a:cs typeface="Times New Roman (Body CS)"/>
            </a:endParaRPr>
          </a:p>
          <a:p>
            <a:pPr marL="342900" lvl="0" indent="-342900" algn="just">
              <a:buFont typeface="+mj-lt"/>
              <a:buAutoNum type="arabicPeriod"/>
            </a:pPr>
            <a:r>
              <a:rPr lang="en-US" sz="1800" dirty="0" err="1">
                <a:solidFill>
                  <a:srgbClr val="000000"/>
                </a:solidFill>
                <a:effectLst/>
                <a:latin typeface="Calibri" panose="020F0502020204030204" pitchFamily="34" charset="0"/>
                <a:ea typeface="Calibri" panose="020F0502020204030204" pitchFamily="34" charset="0"/>
                <a:cs typeface="Times New Roman (Body CS)"/>
              </a:rPr>
              <a:t>Efisiensi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Operasional</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Dengan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mengoptimalkan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waktu</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dihabiskan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untuk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memantau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mengatur</a:t>
            </a:r>
            <a:r>
              <a:rPr lang="en-US" sz="1800" dirty="0">
                <a:solidFill>
                  <a:srgbClr val="000000"/>
                </a:solidFill>
                <a:effectLst/>
                <a:latin typeface="Calibri" panose="020F0502020204030204" pitchFamily="34" charset="0"/>
                <a:ea typeface="Calibri" panose="020F0502020204030204" pitchFamily="34" charset="0"/>
                <a:cs typeface="Times New Roman (Body CS)"/>
              </a:rPr>
              <a:t>, dan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mengelola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Hal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ini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memungkinkan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untuk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fokus</a:t>
            </a:r>
            <a:r>
              <a:rPr lang="en-US" sz="1800" dirty="0">
                <a:solidFill>
                  <a:srgbClr val="000000"/>
                </a:solidFill>
                <a:effectLst/>
                <a:latin typeface="Calibri" panose="020F0502020204030204" pitchFamily="34" charset="0"/>
                <a:ea typeface="Calibri" panose="020F0502020204030204" pitchFamily="34" charset="0"/>
                <a:cs typeface="Times New Roman (Body CS)"/>
              </a:rPr>
              <a:t> pada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kegiatan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operasional</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lebih</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produktif</a:t>
            </a:r>
            <a:r>
              <a:rPr lang="en-US" sz="1800" dirty="0">
                <a:solidFill>
                  <a:srgbClr val="000000"/>
                </a:solidFill>
                <a:effectLst/>
                <a:latin typeface="Calibri" panose="020F0502020204030204" pitchFamily="34" charset="0"/>
                <a:ea typeface="Calibri" panose="020F0502020204030204" pitchFamily="34" charset="0"/>
                <a:cs typeface="Times New Roman (Body CS)"/>
              </a:rPr>
              <a:t>.</a:t>
            </a:r>
            <a:endParaRPr lang="en-ID" sz="1800" dirty="0">
              <a:solidFill>
                <a:srgbClr val="000000"/>
              </a:solidFill>
              <a:effectLst/>
              <a:latin typeface="Calibri" panose="020F0502020204030204" pitchFamily="34" charset="0"/>
              <a:ea typeface="Calibri" panose="020F0502020204030204" pitchFamily="34" charset="0"/>
              <a:cs typeface="Times New Roman (Body CS)"/>
            </a:endParaRPr>
          </a:p>
          <a:p>
            <a:pPr marL="342900" lvl="0" indent="-342900" algn="just">
              <a:buFont typeface="+mj-lt"/>
              <a:buAutoNum type="arabicPeriod"/>
            </a:pP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Penyimpanan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Menyimpan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berarti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mengeluarkan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untuk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penyimpanan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termasuk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penyewaan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gudang</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listrik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asuransi</a:t>
            </a:r>
            <a:r>
              <a:rPr lang="en-US" sz="1800" dirty="0">
                <a:solidFill>
                  <a:srgbClr val="000000"/>
                </a:solidFill>
                <a:effectLst/>
                <a:latin typeface="Calibri" panose="020F0502020204030204" pitchFamily="34" charset="0"/>
                <a:ea typeface="Calibri" panose="020F0502020204030204" pitchFamily="34" charset="0"/>
                <a:cs typeface="Times New Roman (Body CS)"/>
              </a:rPr>
              <a:t>, dan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lainnya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Dengan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mengoptimalkan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ini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dengan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jumlah</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tidak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perlu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disimpan</a:t>
            </a:r>
            <a:r>
              <a:rPr lang="en-US" sz="1800" dirty="0">
                <a:solidFill>
                  <a:srgbClr val="000000"/>
                </a:solidFill>
                <a:effectLst/>
                <a:latin typeface="Calibri" panose="020F0502020204030204" pitchFamily="34" charset="0"/>
                <a:ea typeface="Calibri" panose="020F0502020204030204" pitchFamily="34" charset="0"/>
                <a:cs typeface="Times New Roman (Body CS)"/>
              </a:rPr>
              <a:t>.</a:t>
            </a:r>
            <a:endParaRPr lang="en-ID" sz="1800" dirty="0">
              <a:solidFill>
                <a:srgbClr val="000000"/>
              </a:solidFill>
              <a:effectLst/>
              <a:latin typeface="Calibri" panose="020F0502020204030204" pitchFamily="34" charset="0"/>
              <a:ea typeface="Calibri" panose="020F0502020204030204" pitchFamily="34" charset="0"/>
              <a:cs typeface="Times New Roman (Body CS)"/>
            </a:endParaRPr>
          </a:p>
          <a:p>
            <a:pPr marL="342900" lvl="0" indent="-342900" algn="just">
              <a:buFont typeface="+mj-lt"/>
              <a:buAutoNum type="arabicPeriod"/>
            </a:pP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Pemesanan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Memesan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dalam</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jumlah</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besar</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atau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terlalu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sering</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meningkatkan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pengiriman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administrasi</a:t>
            </a:r>
            <a:r>
              <a:rPr lang="en-US" sz="1800" dirty="0">
                <a:solidFill>
                  <a:srgbClr val="000000"/>
                </a:solidFill>
                <a:effectLst/>
                <a:latin typeface="Calibri" panose="020F0502020204030204" pitchFamily="34" charset="0"/>
                <a:ea typeface="Calibri" panose="020F0502020204030204" pitchFamily="34" charset="0"/>
                <a:cs typeface="Times New Roman (Body CS)"/>
              </a:rPr>
              <a:t>, dan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pemrosesan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Dengan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menggunakan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teknik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optimasi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frekuensi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pemesanan</a:t>
            </a:r>
            <a:r>
              <a:rPr lang="en-US" sz="1800" dirty="0">
                <a:solidFill>
                  <a:srgbClr val="000000"/>
                </a:solidFill>
                <a:effectLst/>
                <a:latin typeface="Calibri" panose="020F0502020204030204" pitchFamily="34" charset="0"/>
                <a:ea typeface="Calibri" panose="020F0502020204030204" pitchFamily="34" charset="0"/>
                <a:cs typeface="Times New Roman (Body CS)"/>
              </a:rPr>
              <a:t> dan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mengoptimalkan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ukuran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pesanan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sehingga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biaya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keseluruhan</a:t>
            </a:r>
            <a:r>
              <a:rPr lang="en-US" sz="1800" dirty="0">
                <a:solidFill>
                  <a:srgbClr val="000000"/>
                </a:solidFill>
                <a:effectLst/>
                <a:latin typeface="Calibri" panose="020F0502020204030204" pitchFamily="34" charset="0"/>
                <a:ea typeface="Calibri" panose="020F0502020204030204" pitchFamily="34" charset="0"/>
                <a:cs typeface="Times New Roman (Body CS)"/>
              </a:rPr>
              <a:t>.</a:t>
            </a:r>
            <a:endParaRPr lang="en-ID" sz="1800" dirty="0">
              <a:solidFill>
                <a:srgbClr val="000000"/>
              </a:solidFill>
              <a:effectLst/>
              <a:latin typeface="Calibri" panose="020F0502020204030204" pitchFamily="34" charset="0"/>
              <a:ea typeface="Calibri" panose="020F0502020204030204" pitchFamily="34" charset="0"/>
              <a:cs typeface="Times New Roman (Body CS)"/>
            </a:endParaRPr>
          </a:p>
          <a:p>
            <a:pPr marL="342900" lvl="0" indent="-342900" algn="just">
              <a:buFont typeface="+mj-lt"/>
              <a:buAutoNum type="arabicPeriod"/>
            </a:pP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Risiko</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Kehilangan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Stok: Stok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terlalu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banyak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atau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terlalu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sedikit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menimbulkan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risiko</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bagi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Stok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berlebihan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menyebabkan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kerugian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karena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kadaluarsa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kerusakan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atau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penurunan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nilai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sementara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terlalu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sedikit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menyebabkan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kehilangan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penjualan</a:t>
            </a:r>
            <a:r>
              <a:rPr lang="en-US" sz="1800" dirty="0">
                <a:solidFill>
                  <a:srgbClr val="000000"/>
                </a:solidFill>
                <a:effectLst/>
                <a:latin typeface="Calibri" panose="020F0502020204030204" pitchFamily="34" charset="0"/>
                <a:ea typeface="Calibri" panose="020F0502020204030204" pitchFamily="34" charset="0"/>
                <a:cs typeface="Times New Roman (Body CS)"/>
              </a:rPr>
              <a:t> dan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kepercayaan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pelanggan</a:t>
            </a:r>
            <a:r>
              <a:rPr lang="en-US" sz="1800" dirty="0">
                <a:solidFill>
                  <a:srgbClr val="000000"/>
                </a:solidFill>
                <a:effectLst/>
                <a:latin typeface="Calibri" panose="020F0502020204030204" pitchFamily="34" charset="0"/>
                <a:ea typeface="Calibri" panose="020F0502020204030204" pitchFamily="34" charset="0"/>
                <a:cs typeface="Times New Roman (Body CS)"/>
              </a:rPr>
              <a:t>.</a:t>
            </a:r>
            <a:endParaRPr lang="en-ID" sz="1800" dirty="0">
              <a:solidFill>
                <a:srgbClr val="000000"/>
              </a:solidFill>
              <a:effectLst/>
              <a:latin typeface="Calibri" panose="020F0502020204030204" pitchFamily="34" charset="0"/>
              <a:ea typeface="Calibri" panose="020F0502020204030204" pitchFamily="34" charset="0"/>
              <a:cs typeface="Times New Roman (Body CS)"/>
            </a:endParaRPr>
          </a:p>
          <a:p>
            <a:pPr marL="342900" lvl="0" indent="-342900" algn="just">
              <a:spcAft>
                <a:spcPts val="300"/>
              </a:spcAft>
              <a:buFont typeface="+mj-lt"/>
              <a:buAutoNum type="arabicPeriod"/>
            </a:pPr>
            <a:r>
              <a:rPr lang="en-US" sz="1800" dirty="0" err="1">
                <a:solidFill>
                  <a:srgbClr val="000000"/>
                </a:solidFill>
                <a:effectLst/>
                <a:latin typeface="Calibri" panose="020F0502020204030204" pitchFamily="34" charset="0"/>
                <a:ea typeface="Calibri" panose="020F0502020204030204" pitchFamily="34" charset="0"/>
                <a:cs typeface="Times New Roman (Body CS)"/>
              </a:rPr>
              <a:t>Meningkatkan</a:t>
            </a:r>
            <a:r>
              <a:rPr lang="en-US" sz="1800" dirty="0">
                <a:solidFill>
                  <a:srgbClr val="000000"/>
                </a:solidFill>
                <a:effectLst/>
                <a:latin typeface="Calibri" panose="020F0502020204030204" pitchFamily="34" charset="0"/>
                <a:ea typeface="Calibri" panose="020F0502020204030204" pitchFamily="34" charset="0"/>
                <a:cs typeface="Times New Roman (Body CS)"/>
              </a:rPr>
              <a:t> Cash Flow: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Dengan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mengoptimalkan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dapat</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investasi</a:t>
            </a:r>
            <a:r>
              <a:rPr lang="en-US" sz="1800" dirty="0">
                <a:solidFill>
                  <a:srgbClr val="000000"/>
                </a:solidFill>
                <a:effectLst/>
                <a:latin typeface="Calibri" panose="020F0502020204030204" pitchFamily="34" charset="0"/>
                <a:ea typeface="Calibri" panose="020F0502020204030204" pitchFamily="34" charset="0"/>
                <a:cs typeface="Times New Roman (Body CS)"/>
              </a:rPr>
              <a:t> modal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dalam</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stok</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berlebihan</a:t>
            </a:r>
            <a:r>
              <a:rPr lang="en-US" sz="1800" dirty="0">
                <a:solidFill>
                  <a:srgbClr val="000000"/>
                </a:solidFill>
                <a:effectLst/>
                <a:latin typeface="Calibri" panose="020F0502020204030204" pitchFamily="34" charset="0"/>
                <a:ea typeface="Calibri" panose="020F0502020204030204" pitchFamily="34" charset="0"/>
                <a:cs typeface="Times New Roman (Body CS)"/>
              </a:rPr>
              <a:t>. Hal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ini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memungkinkan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perusahaan</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untuk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memiliki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lebih</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banyak</a:t>
            </a:r>
            <a:r>
              <a:rPr lang="en-US" sz="1800" dirty="0">
                <a:solidFill>
                  <a:srgbClr val="000000"/>
                </a:solidFill>
                <a:effectLst/>
                <a:latin typeface="Calibri" panose="020F0502020204030204" pitchFamily="34" charset="0"/>
                <a:ea typeface="Calibri" panose="020F0502020204030204" pitchFamily="34" charset="0"/>
                <a:cs typeface="Times New Roman (Body CS)"/>
              </a:rPr>
              <a:t> uang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tunai</a:t>
            </a:r>
            <a:r>
              <a:rPr lang="en-US" sz="1800" dirty="0">
                <a:solidFill>
                  <a:srgbClr val="000000"/>
                </a:solidFill>
                <a:effectLst/>
                <a:latin typeface="Calibri" panose="020F0502020204030204" pitchFamily="34" charset="0"/>
                <a:ea typeface="Calibri" panose="020F0502020204030204" pitchFamily="34" charset="0"/>
                <a:cs typeface="Times New Roman (Body CS)"/>
              </a:rPr>
              <a:t> yang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tersedia</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untuk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investasi</a:t>
            </a:r>
            <a:r>
              <a:rPr lang="en-US" sz="1800" dirty="0">
                <a:solidFill>
                  <a:srgbClr val="000000"/>
                </a:solidFill>
                <a:effectLst/>
                <a:latin typeface="Calibri" panose="020F0502020204030204" pitchFamily="34" charset="0"/>
                <a:ea typeface="Calibri" panose="020F0502020204030204" pitchFamily="34" charset="0"/>
                <a:cs typeface="Times New Roman (Body CS)"/>
              </a:rPr>
              <a:t> lain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atau</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untuk</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mengurangi</a:t>
            </a:r>
            <a:r>
              <a:rPr lang="en-US" sz="1800" dirty="0">
                <a:solidFill>
                  <a:srgbClr val="000000"/>
                </a:solidFill>
                <a:effectLst/>
                <a:latin typeface="Calibri" panose="020F0502020204030204" pitchFamily="34" charset="0"/>
                <a:ea typeface="Calibri" panose="020F0502020204030204" pitchFamily="34" charset="0"/>
                <a:cs typeface="Times New Roman (Body CS)"/>
              </a:rPr>
              <a:t> </a:t>
            </a:r>
            <a:r>
              <a:rPr lang="en-US" sz="1800" dirty="0" err="1">
                <a:solidFill>
                  <a:srgbClr val="000000"/>
                </a:solidFill>
                <a:effectLst/>
                <a:latin typeface="Calibri" panose="020F0502020204030204" pitchFamily="34" charset="0"/>
                <a:ea typeface="Calibri" panose="020F0502020204030204" pitchFamily="34" charset="0"/>
                <a:cs typeface="Times New Roman (Body CS)"/>
              </a:rPr>
              <a:t>hutang</a:t>
            </a:r>
            <a:r>
              <a:rPr lang="en-US" sz="1800" dirty="0">
                <a:solidFill>
                  <a:srgbClr val="000000"/>
                </a:solidFill>
                <a:effectLst/>
                <a:latin typeface="Calibri" panose="020F0502020204030204" pitchFamily="34" charset="0"/>
                <a:ea typeface="Calibri" panose="020F0502020204030204" pitchFamily="34" charset="0"/>
                <a:cs typeface="Times New Roman (Body CS)"/>
              </a:rPr>
              <a:t>.</a:t>
            </a:r>
            <a:endParaRPr lang="en-ID" sz="1800" dirty="0">
              <a:solidFill>
                <a:srgbClr val="000000"/>
              </a:solidFill>
              <a:effectLst/>
              <a:latin typeface="Calibri" panose="020F0502020204030204" pitchFamily="34" charset="0"/>
              <a:ea typeface="Calibri" panose="020F0502020204030204" pitchFamily="34" charset="0"/>
              <a:cs typeface="Times New Roman (Body CS)"/>
            </a:endParaRPr>
          </a:p>
          <a:p>
            <a:pPr algn="just">
              <a:lnSpc>
                <a:spcPct val="107000"/>
              </a:lnSpc>
              <a:spcAft>
                <a:spcPts val="800"/>
              </a:spcAft>
            </a:pP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keseluruhan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optimasi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stok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membantu</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meningkatkan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efisiensi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operasional</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mengurangi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biaya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meningkatkan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pelayanan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pelanggan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mengelola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risiko</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baik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melakukan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optimasi</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stok</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secara</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terus-menerus</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perusahaan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dapat</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menciptakan</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lingkungan</a:t>
            </a:r>
            <a:r>
              <a:rPr lang="en-ID" sz="1800" dirty="0">
                <a:effectLst/>
                <a:latin typeface="Calibri" panose="020F0502020204030204" pitchFamily="34" charset="0"/>
                <a:ea typeface="Calibri" panose="020F0502020204030204" pitchFamily="34" charset="0"/>
                <a:cs typeface="Times New Roman" panose="02020603050405020304" pitchFamily="18" charset="0"/>
              </a:rPr>
              <a:t> yang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lebih</a:t>
            </a:r>
            <a:r>
              <a:rPr lang="en-ID" sz="18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berkelanjutan</a:t>
            </a:r>
            <a:r>
              <a:rPr lang="en-ID" sz="1800" dirty="0">
                <a:effectLst/>
                <a:latin typeface="Calibri" panose="020F0502020204030204" pitchFamily="34" charset="0"/>
                <a:ea typeface="Calibri" panose="020F0502020204030204" pitchFamily="34" charset="0"/>
                <a:cs typeface="Times New Roman" panose="02020603050405020304" pitchFamily="18" charset="0"/>
              </a:rPr>
              <a:t> dan </a:t>
            </a:r>
            <a:r>
              <a:rPr lang="en-ID" sz="1800" dirty="0" err="1">
                <a:effectLst/>
                <a:latin typeface="Calibri" panose="020F0502020204030204" pitchFamily="34" charset="0"/>
                <a:ea typeface="Calibri" panose="020F0502020204030204" pitchFamily="34" charset="0"/>
                <a:cs typeface="Times New Roman" panose="02020603050405020304" pitchFamily="18" charset="0"/>
              </a:rPr>
              <a:t>kompetitif</a:t>
            </a:r>
            <a:r>
              <a:rPr lang="en-ID" sz="1800" dirty="0">
                <a:effectLst/>
                <a:latin typeface="Calibri" panose="020F0502020204030204" pitchFamily="34" charset="0"/>
                <a:ea typeface="Calibri" panose="020F0502020204030204" pitchFamily="34" charset="0"/>
                <a:cs typeface="Times New Roman" panose="02020603050405020304" pitchFamily="18" charset="0"/>
              </a:rPr>
              <a:t> di pasar.</a:t>
            </a:r>
          </a:p>
          <a:p>
            <a:pPr algn="just"/>
            <a:endParaRPr lang="en-ID" dirty="0"/>
          </a:p>
        </p:txBody>
      </p:sp>
    </p:spTree>
    <p:extLst>
      <p:ext uri="{BB962C8B-B14F-4D97-AF65-F5344CB8AC3E}">
        <p14:creationId xmlns:p14="http://schemas.microsoft.com/office/powerpoint/2010/main" val="154916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6895-E850-45A0-A24A-D3DCA15DFFD2}"/>
              </a:ext>
            </a:extLst>
          </p:cNvPr>
          <p:cNvSpPr>
            <a:spLocks noGrp="1"/>
          </p:cNvSpPr>
          <p:nvPr>
            <p:ph type="title"/>
          </p:nvPr>
        </p:nvSpPr>
        <p:spPr/>
        <p:txBody>
          <a:bodyPr/>
          <a:lstStyle/>
          <a:p>
            <a:pPr algn="ctr"/>
            <a:r>
              <a:rPr lang="en-US" dirty="0">
                <a:latin typeface="Bell MT" panose="02020503060305020303" pitchFamily="18" charset="0"/>
              </a:rPr>
              <a:t>ANALISIS TERHADAP SALES</a:t>
            </a:r>
            <a:endParaRPr lang="en-ID" dirty="0">
              <a:latin typeface="Bell MT" panose="02020503060305020303" pitchFamily="18" charset="0"/>
            </a:endParaRPr>
          </a:p>
        </p:txBody>
      </p:sp>
      <p:sp>
        <p:nvSpPr>
          <p:cNvPr id="7" name="Title 1">
            <a:extLst>
              <a:ext uri="{FF2B5EF4-FFF2-40B4-BE49-F238E27FC236}">
                <a16:creationId xmlns:a16="http://schemas.microsoft.com/office/drawing/2014/main" id="{F4857F19-230C-4D07-A5F5-06309E4088D3}"/>
              </a:ext>
            </a:extLst>
          </p:cNvPr>
          <p:cNvSpPr txBox="1">
            <a:spLocks/>
          </p:cNvSpPr>
          <p:nvPr/>
        </p:nvSpPr>
        <p:spPr>
          <a:xfrm>
            <a:off x="7086600" y="1690688"/>
            <a:ext cx="4927600" cy="496411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Bell MT" panose="02020503060305020303" pitchFamily="18" charset="0"/>
              </a:rPr>
              <a:t>Pada </a:t>
            </a:r>
            <a:r>
              <a:rPr lang="en-US" dirty="0" err="1">
                <a:latin typeface="Bell MT" panose="02020503060305020303" pitchFamily="18" charset="0"/>
              </a:rPr>
              <a:t>donat</a:t>
            </a:r>
            <a:r>
              <a:rPr lang="en-US" dirty="0">
                <a:latin typeface="Bell MT" panose="02020503060305020303" pitchFamily="18" charset="0"/>
              </a:rPr>
              <a:t> chart yang </a:t>
            </a:r>
            <a:r>
              <a:rPr lang="en-US" dirty="0" err="1">
                <a:latin typeface="Bell MT" panose="02020503060305020303" pitchFamily="18" charset="0"/>
              </a:rPr>
              <a:t>berada</a:t>
            </a:r>
            <a:r>
              <a:rPr lang="en-US" dirty="0">
                <a:latin typeface="Bell MT" panose="02020503060305020303" pitchFamily="18" charset="0"/>
              </a:rPr>
              <a:t> di </a:t>
            </a:r>
            <a:r>
              <a:rPr lang="en-US" dirty="0" err="1">
                <a:latin typeface="Bell MT" panose="02020503060305020303" pitchFamily="18" charset="0"/>
              </a:rPr>
              <a:t>sebelah</a:t>
            </a:r>
            <a:r>
              <a:rPr lang="en-US" dirty="0">
                <a:latin typeface="Bell MT" panose="02020503060305020303" pitchFamily="18" charset="0"/>
              </a:rPr>
              <a:t> </a:t>
            </a:r>
            <a:r>
              <a:rPr lang="en-US" dirty="0" err="1">
                <a:latin typeface="Bell MT" panose="02020503060305020303" pitchFamily="18" charset="0"/>
              </a:rPr>
              <a:t>kiri</a:t>
            </a:r>
            <a:r>
              <a:rPr lang="en-US" dirty="0">
                <a:latin typeface="Bell MT" panose="02020503060305020303" pitchFamily="18" charset="0"/>
              </a:rPr>
              <a:t> </a:t>
            </a:r>
            <a:r>
              <a:rPr lang="en-US" dirty="0" err="1">
                <a:latin typeface="Bell MT" panose="02020503060305020303" pitchFamily="18" charset="0"/>
              </a:rPr>
              <a:t>menunjukan</a:t>
            </a:r>
            <a:r>
              <a:rPr lang="en-US" dirty="0">
                <a:latin typeface="Bell MT" panose="02020503060305020303" pitchFamily="18" charset="0"/>
              </a:rPr>
              <a:t> </a:t>
            </a:r>
            <a:r>
              <a:rPr lang="en-US" dirty="0" err="1">
                <a:latin typeface="Bell MT" panose="02020503060305020303" pitchFamily="18" charset="0"/>
              </a:rPr>
              <a:t>bahwa</a:t>
            </a:r>
            <a:r>
              <a:rPr lang="en-US" dirty="0">
                <a:latin typeface="Bell MT" panose="02020503060305020303" pitchFamily="18" charset="0"/>
              </a:rPr>
              <a:t> sales </a:t>
            </a:r>
            <a:r>
              <a:rPr lang="en-US" dirty="0" err="1">
                <a:latin typeface="Bell MT" panose="02020503060305020303" pitchFamily="18" charset="0"/>
              </a:rPr>
              <a:t>tertinggi</a:t>
            </a:r>
            <a:r>
              <a:rPr lang="en-US" dirty="0">
                <a:latin typeface="Bell MT" panose="02020503060305020303" pitchFamily="18" charset="0"/>
              </a:rPr>
              <a:t> </a:t>
            </a:r>
            <a:r>
              <a:rPr lang="en-US" dirty="0" err="1">
                <a:latin typeface="Bell MT" panose="02020503060305020303" pitchFamily="18" charset="0"/>
              </a:rPr>
              <a:t>ada</a:t>
            </a:r>
            <a:r>
              <a:rPr lang="en-US" dirty="0">
                <a:latin typeface="Bell MT" panose="02020503060305020303" pitchFamily="18" charset="0"/>
              </a:rPr>
              <a:t> pada category pizza </a:t>
            </a:r>
            <a:r>
              <a:rPr lang="en-US" dirty="0" err="1">
                <a:latin typeface="Bell MT" panose="02020503060305020303" pitchFamily="18" charset="0"/>
              </a:rPr>
              <a:t>dengan</a:t>
            </a:r>
            <a:r>
              <a:rPr lang="en-US" dirty="0">
                <a:latin typeface="Bell MT" panose="02020503060305020303" pitchFamily="18" charset="0"/>
              </a:rPr>
              <a:t> </a:t>
            </a:r>
            <a:r>
              <a:rPr lang="en-US" dirty="0" err="1">
                <a:latin typeface="Bell MT" panose="02020503060305020303" pitchFamily="18" charset="0"/>
              </a:rPr>
              <a:t>angka</a:t>
            </a:r>
            <a:r>
              <a:rPr lang="en-US" dirty="0">
                <a:latin typeface="Bell MT" panose="02020503060305020303" pitchFamily="18" charset="0"/>
              </a:rPr>
              <a:t> 80,19% </a:t>
            </a:r>
            <a:r>
              <a:rPr lang="en-US" dirty="0" err="1">
                <a:latin typeface="Bell MT" panose="02020503060305020303" pitchFamily="18" charset="0"/>
              </a:rPr>
              <a:t>dengan</a:t>
            </a:r>
            <a:r>
              <a:rPr lang="en-US" dirty="0">
                <a:latin typeface="Bell MT" panose="02020503060305020303" pitchFamily="18" charset="0"/>
              </a:rPr>
              <a:t> total sales 1,822 </a:t>
            </a:r>
            <a:r>
              <a:rPr lang="en-US" dirty="0" err="1">
                <a:latin typeface="Bell MT" panose="02020503060305020303" pitchFamily="18" charset="0"/>
              </a:rPr>
              <a:t>dari</a:t>
            </a:r>
            <a:r>
              <a:rPr lang="en-US" dirty="0">
                <a:latin typeface="Bell MT" panose="02020503060305020303" pitchFamily="18" charset="0"/>
              </a:rPr>
              <a:t> </a:t>
            </a:r>
            <a:r>
              <a:rPr lang="en-US" dirty="0" err="1">
                <a:latin typeface="Bell MT" panose="02020503060305020303" pitchFamily="18" charset="0"/>
              </a:rPr>
              <a:t>keseluruhan</a:t>
            </a:r>
            <a:r>
              <a:rPr lang="en-US" dirty="0">
                <a:latin typeface="Bell MT" panose="02020503060305020303" pitchFamily="18" charset="0"/>
              </a:rPr>
              <a:t> </a:t>
            </a:r>
            <a:r>
              <a:rPr lang="en-US" dirty="0" err="1">
                <a:latin typeface="Bell MT" panose="02020503060305020303" pitchFamily="18" charset="0"/>
              </a:rPr>
              <a:t>penjualan</a:t>
            </a:r>
            <a:r>
              <a:rPr lang="en-US" dirty="0">
                <a:latin typeface="Bell MT" panose="02020503060305020303" pitchFamily="18" charset="0"/>
              </a:rPr>
              <a:t>. yang mana </a:t>
            </a:r>
            <a:r>
              <a:rPr lang="en-US" dirty="0" err="1">
                <a:latin typeface="Bell MT" panose="02020503060305020303" pitchFamily="18" charset="0"/>
              </a:rPr>
              <a:t>menuntun</a:t>
            </a:r>
            <a:r>
              <a:rPr lang="en-US" dirty="0">
                <a:latin typeface="Bell MT" panose="02020503060305020303" pitchFamily="18" charset="0"/>
              </a:rPr>
              <a:t> </a:t>
            </a:r>
            <a:r>
              <a:rPr lang="en-US" dirty="0" err="1">
                <a:latin typeface="Bell MT" panose="02020503060305020303" pitchFamily="18" charset="0"/>
              </a:rPr>
              <a:t>kita</a:t>
            </a:r>
            <a:r>
              <a:rPr lang="en-US" dirty="0">
                <a:latin typeface="Bell MT" panose="02020503060305020303" pitchFamily="18" charset="0"/>
              </a:rPr>
              <a:t> </a:t>
            </a:r>
            <a:r>
              <a:rPr lang="en-US" dirty="0" err="1">
                <a:latin typeface="Bell MT" panose="02020503060305020303" pitchFamily="18" charset="0"/>
              </a:rPr>
              <a:t>untuk</a:t>
            </a:r>
            <a:r>
              <a:rPr lang="en-US" dirty="0">
                <a:latin typeface="Bell MT" panose="02020503060305020303" pitchFamily="18" charset="0"/>
              </a:rPr>
              <a:t> </a:t>
            </a:r>
            <a:r>
              <a:rPr lang="en-US" dirty="0" err="1">
                <a:latin typeface="Bell MT" panose="02020503060305020303" pitchFamily="18" charset="0"/>
              </a:rPr>
              <a:t>lebih</a:t>
            </a:r>
            <a:r>
              <a:rPr lang="en-US" dirty="0">
                <a:latin typeface="Bell MT" panose="02020503060305020303" pitchFamily="18" charset="0"/>
              </a:rPr>
              <a:t> </a:t>
            </a:r>
            <a:r>
              <a:rPr lang="en-US" dirty="0" err="1">
                <a:latin typeface="Bell MT" panose="02020503060305020303" pitchFamily="18" charset="0"/>
              </a:rPr>
              <a:t>memfokuskan</a:t>
            </a:r>
            <a:r>
              <a:rPr lang="en-US" dirty="0">
                <a:latin typeface="Bell MT" panose="02020503060305020303" pitchFamily="18" charset="0"/>
              </a:rPr>
              <a:t> </a:t>
            </a:r>
            <a:r>
              <a:rPr lang="en-US" dirty="0" err="1">
                <a:latin typeface="Bell MT" panose="02020503060305020303" pitchFamily="18" charset="0"/>
              </a:rPr>
              <a:t>untuk</a:t>
            </a:r>
            <a:r>
              <a:rPr lang="en-US" dirty="0">
                <a:latin typeface="Bell MT" panose="02020503060305020303" pitchFamily="18" charset="0"/>
              </a:rPr>
              <a:t> </a:t>
            </a:r>
            <a:r>
              <a:rPr lang="en-US" dirty="0" err="1">
                <a:latin typeface="Bell MT" panose="02020503060305020303" pitchFamily="18" charset="0"/>
              </a:rPr>
              <a:t>mengontrol</a:t>
            </a:r>
            <a:r>
              <a:rPr lang="en-US" dirty="0">
                <a:latin typeface="Bell MT" panose="02020503060305020303" pitchFamily="18" charset="0"/>
              </a:rPr>
              <a:t> </a:t>
            </a:r>
            <a:r>
              <a:rPr lang="en-US" dirty="0" err="1">
                <a:latin typeface="Bell MT" panose="02020503060305020303" pitchFamily="18" charset="0"/>
              </a:rPr>
              <a:t>ketersediaan</a:t>
            </a:r>
            <a:r>
              <a:rPr lang="en-US" dirty="0">
                <a:latin typeface="Bell MT" panose="02020503060305020303" pitchFamily="18" charset="0"/>
              </a:rPr>
              <a:t> stock </a:t>
            </a:r>
            <a:r>
              <a:rPr lang="en-US" dirty="0" err="1">
                <a:latin typeface="Bell MT" panose="02020503060305020303" pitchFamily="18" charset="0"/>
              </a:rPr>
              <a:t>bahan</a:t>
            </a:r>
            <a:r>
              <a:rPr lang="en-US" dirty="0">
                <a:latin typeface="Bell MT" panose="02020503060305020303" pitchFamily="18" charset="0"/>
              </a:rPr>
              <a:t> yang </a:t>
            </a:r>
            <a:r>
              <a:rPr lang="en-US" dirty="0" err="1">
                <a:latin typeface="Bell MT" panose="02020503060305020303" pitchFamily="18" charset="0"/>
              </a:rPr>
              <a:t>berhubungan</a:t>
            </a:r>
            <a:r>
              <a:rPr lang="en-US" dirty="0">
                <a:latin typeface="Bell MT" panose="02020503060305020303" pitchFamily="18" charset="0"/>
              </a:rPr>
              <a:t> </a:t>
            </a:r>
            <a:r>
              <a:rPr lang="en-US" dirty="0" err="1">
                <a:latin typeface="Bell MT" panose="02020503060305020303" pitchFamily="18" charset="0"/>
              </a:rPr>
              <a:t>dengan</a:t>
            </a:r>
            <a:r>
              <a:rPr lang="en-US" dirty="0">
                <a:latin typeface="Bell MT" panose="02020503060305020303" pitchFamily="18" charset="0"/>
              </a:rPr>
              <a:t> </a:t>
            </a:r>
            <a:r>
              <a:rPr lang="en-US" dirty="0" err="1">
                <a:latin typeface="Bell MT" panose="02020503060305020303" pitchFamily="18" charset="0"/>
              </a:rPr>
              <a:t>bahan</a:t>
            </a:r>
            <a:r>
              <a:rPr lang="en-US" dirty="0">
                <a:latin typeface="Bell MT" panose="02020503060305020303" pitchFamily="18" charset="0"/>
              </a:rPr>
              <a:t> </a:t>
            </a:r>
            <a:r>
              <a:rPr lang="en-US" dirty="0" err="1">
                <a:latin typeface="Bell MT" panose="02020503060305020303" pitchFamily="18" charset="0"/>
              </a:rPr>
              <a:t>produksi</a:t>
            </a:r>
            <a:r>
              <a:rPr lang="en-US" dirty="0">
                <a:latin typeface="Bell MT" panose="02020503060305020303" pitchFamily="18" charset="0"/>
              </a:rPr>
              <a:t> pizza</a:t>
            </a:r>
            <a:endParaRPr lang="en-ID" dirty="0">
              <a:latin typeface="Bell MT" panose="02020503060305020303" pitchFamily="18" charset="0"/>
            </a:endParaRPr>
          </a:p>
        </p:txBody>
      </p:sp>
      <p:pic>
        <p:nvPicPr>
          <p:cNvPr id="9" name="Picture 8">
            <a:extLst>
              <a:ext uri="{FF2B5EF4-FFF2-40B4-BE49-F238E27FC236}">
                <a16:creationId xmlns:a16="http://schemas.microsoft.com/office/drawing/2014/main" id="{29727D6F-4041-4751-BEC8-8A2CD63C391C}"/>
              </a:ext>
            </a:extLst>
          </p:cNvPr>
          <p:cNvPicPr>
            <a:picLocks noChangeAspect="1"/>
          </p:cNvPicPr>
          <p:nvPr/>
        </p:nvPicPr>
        <p:blipFill rotWithShape="1">
          <a:blip r:embed="rId2"/>
          <a:srcRect l="58125" t="10504" r="26563" b="66919"/>
          <a:stretch/>
        </p:blipFill>
        <p:spPr>
          <a:xfrm>
            <a:off x="317499" y="1714066"/>
            <a:ext cx="6729465" cy="3848534"/>
          </a:xfrm>
          <a:prstGeom prst="rect">
            <a:avLst/>
          </a:prstGeom>
        </p:spPr>
      </p:pic>
    </p:spTree>
    <p:extLst>
      <p:ext uri="{BB962C8B-B14F-4D97-AF65-F5344CB8AC3E}">
        <p14:creationId xmlns:p14="http://schemas.microsoft.com/office/powerpoint/2010/main" val="68766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D16A-44F6-4B76-AD69-A4FC185E6B87}"/>
              </a:ext>
            </a:extLst>
          </p:cNvPr>
          <p:cNvSpPr>
            <a:spLocks noGrp="1"/>
          </p:cNvSpPr>
          <p:nvPr>
            <p:ph type="title"/>
          </p:nvPr>
        </p:nvSpPr>
        <p:spPr/>
        <p:txBody>
          <a:bodyPr/>
          <a:lstStyle/>
          <a:p>
            <a:r>
              <a:rPr lang="en-US" dirty="0"/>
              <a:t>Item Paling </a:t>
            </a:r>
            <a:r>
              <a:rPr lang="en-US" dirty="0" err="1"/>
              <a:t>Laku</a:t>
            </a:r>
            <a:endParaRPr lang="en-ID" dirty="0"/>
          </a:p>
        </p:txBody>
      </p:sp>
      <p:pic>
        <p:nvPicPr>
          <p:cNvPr id="7" name="Picture 6">
            <a:extLst>
              <a:ext uri="{FF2B5EF4-FFF2-40B4-BE49-F238E27FC236}">
                <a16:creationId xmlns:a16="http://schemas.microsoft.com/office/drawing/2014/main" id="{CC8EE968-78E8-4DB2-ADE4-04079D6E15AA}"/>
              </a:ext>
            </a:extLst>
          </p:cNvPr>
          <p:cNvPicPr>
            <a:picLocks noChangeAspect="1"/>
          </p:cNvPicPr>
          <p:nvPr/>
        </p:nvPicPr>
        <p:blipFill rotWithShape="1">
          <a:blip r:embed="rId2"/>
          <a:srcRect l="57604" t="10254" r="21146" b="54565"/>
          <a:stretch/>
        </p:blipFill>
        <p:spPr>
          <a:xfrm>
            <a:off x="419100" y="1690688"/>
            <a:ext cx="6088874" cy="3910012"/>
          </a:xfrm>
          <a:prstGeom prst="rect">
            <a:avLst/>
          </a:prstGeom>
        </p:spPr>
      </p:pic>
      <p:sp>
        <p:nvSpPr>
          <p:cNvPr id="9" name="Content Placeholder 8">
            <a:extLst>
              <a:ext uri="{FF2B5EF4-FFF2-40B4-BE49-F238E27FC236}">
                <a16:creationId xmlns:a16="http://schemas.microsoft.com/office/drawing/2014/main" id="{A2AD2113-3893-4B2D-87CA-A578846B19B7}"/>
              </a:ext>
            </a:extLst>
          </p:cNvPr>
          <p:cNvSpPr>
            <a:spLocks noGrp="1"/>
          </p:cNvSpPr>
          <p:nvPr>
            <p:ph idx="1"/>
          </p:nvPr>
        </p:nvSpPr>
        <p:spPr>
          <a:xfrm>
            <a:off x="6927074" y="1690688"/>
            <a:ext cx="5010926" cy="5029168"/>
          </a:xfrm>
        </p:spPr>
        <p:txBody>
          <a:bodyPr>
            <a:normAutofit fontScale="77500" lnSpcReduction="20000"/>
          </a:bodyPr>
          <a:lstStyle/>
          <a:p>
            <a:pPr marL="0" indent="0">
              <a:buNone/>
            </a:pPr>
            <a:r>
              <a:rPr lang="en-US" dirty="0"/>
              <a:t>Dari </a:t>
            </a:r>
            <a:r>
              <a:rPr lang="en-US" dirty="0" err="1"/>
              <a:t>visualisasi</a:t>
            </a:r>
            <a:r>
              <a:rPr lang="en-US" dirty="0"/>
              <a:t> di </a:t>
            </a:r>
            <a:r>
              <a:rPr lang="en-US" dirty="0" err="1"/>
              <a:t>samping</a:t>
            </a:r>
            <a:r>
              <a:rPr lang="en-US" dirty="0"/>
              <a:t> </a:t>
            </a:r>
            <a:r>
              <a:rPr lang="en-US" dirty="0" err="1"/>
              <a:t>dapat</a:t>
            </a:r>
            <a:r>
              <a:rPr lang="en-US" dirty="0"/>
              <a:t> di </a:t>
            </a:r>
            <a:r>
              <a:rPr lang="en-US" dirty="0" err="1"/>
              <a:t>lihat</a:t>
            </a:r>
            <a:r>
              <a:rPr lang="en-US" dirty="0"/>
              <a:t> </a:t>
            </a:r>
            <a:r>
              <a:rPr lang="en-US" dirty="0" err="1"/>
              <a:t>bahwa</a:t>
            </a:r>
            <a:r>
              <a:rPr lang="en-US" dirty="0"/>
              <a:t> BBQ Chicken </a:t>
            </a:r>
            <a:r>
              <a:rPr lang="en-US" dirty="0" err="1"/>
              <a:t>merupakan</a:t>
            </a:r>
            <a:r>
              <a:rPr lang="en-US" dirty="0"/>
              <a:t> </a:t>
            </a:r>
            <a:r>
              <a:rPr lang="en-US" dirty="0" err="1"/>
              <a:t>jenis</a:t>
            </a:r>
            <a:r>
              <a:rPr lang="en-US" dirty="0"/>
              <a:t> pizza yang paling </a:t>
            </a:r>
            <a:r>
              <a:rPr lang="en-US" dirty="0" err="1"/>
              <a:t>laku</a:t>
            </a:r>
            <a:r>
              <a:rPr lang="en-US" dirty="0"/>
              <a:t>, dan cheese </a:t>
            </a:r>
            <a:r>
              <a:rPr lang="en-US" dirty="0" err="1"/>
              <a:t>merupaka</a:t>
            </a:r>
            <a:r>
              <a:rPr lang="en-US" dirty="0"/>
              <a:t> Pizza paling </a:t>
            </a:r>
            <a:r>
              <a:rPr lang="en-US" dirty="0" err="1"/>
              <a:t>tidak</a:t>
            </a:r>
            <a:r>
              <a:rPr lang="en-US" dirty="0"/>
              <a:t> </a:t>
            </a:r>
            <a:r>
              <a:rPr lang="en-US" dirty="0" err="1"/>
              <a:t>laku</a:t>
            </a:r>
            <a:r>
              <a:rPr lang="en-US" dirty="0"/>
              <a:t>. </a:t>
            </a:r>
            <a:r>
              <a:rPr lang="en-US" dirty="0" err="1"/>
              <a:t>Sedangkan</a:t>
            </a:r>
            <a:r>
              <a:rPr lang="en-US" dirty="0"/>
              <a:t> chicken wing </a:t>
            </a:r>
            <a:r>
              <a:rPr lang="en-US" dirty="0" err="1"/>
              <a:t>merupakan</a:t>
            </a:r>
            <a:r>
              <a:rPr lang="en-US" dirty="0"/>
              <a:t> side paling </a:t>
            </a:r>
            <a:r>
              <a:rPr lang="en-US" dirty="0" err="1"/>
              <a:t>laku</a:t>
            </a:r>
            <a:r>
              <a:rPr lang="en-US" dirty="0"/>
              <a:t> dan garlic bread </a:t>
            </a:r>
            <a:r>
              <a:rPr lang="en-US" dirty="0" err="1"/>
              <a:t>adalah</a:t>
            </a:r>
            <a:r>
              <a:rPr lang="en-US" dirty="0"/>
              <a:t> side paling </a:t>
            </a:r>
            <a:r>
              <a:rPr lang="en-US" dirty="0" err="1"/>
              <a:t>tidak</a:t>
            </a:r>
            <a:r>
              <a:rPr lang="en-US" dirty="0"/>
              <a:t> </a:t>
            </a:r>
            <a:r>
              <a:rPr lang="en-US" dirty="0" err="1"/>
              <a:t>laku</a:t>
            </a:r>
            <a:r>
              <a:rPr lang="en-US" dirty="0"/>
              <a:t>, </a:t>
            </a:r>
            <a:r>
              <a:rPr lang="en-US" dirty="0" err="1"/>
              <a:t>untuk</a:t>
            </a:r>
            <a:r>
              <a:rPr lang="en-US" dirty="0"/>
              <a:t> category desert </a:t>
            </a:r>
            <a:r>
              <a:rPr lang="en-US" dirty="0" err="1"/>
              <a:t>memang</a:t>
            </a:r>
            <a:r>
              <a:rPr lang="en-US" dirty="0"/>
              <a:t> </a:t>
            </a:r>
            <a:r>
              <a:rPr lang="en-US" dirty="0" err="1"/>
              <a:t>jarang</a:t>
            </a:r>
            <a:r>
              <a:rPr lang="en-US" dirty="0"/>
              <a:t> orang yang </a:t>
            </a:r>
            <a:r>
              <a:rPr lang="en-US" dirty="0" err="1"/>
              <a:t>memesan</a:t>
            </a:r>
            <a:r>
              <a:rPr lang="en-US" dirty="0"/>
              <a:t>.</a:t>
            </a:r>
          </a:p>
          <a:p>
            <a:pPr marL="0" indent="0">
              <a:buNone/>
            </a:pPr>
            <a:r>
              <a:rPr lang="en-US" dirty="0" err="1"/>
              <a:t>Dapat</a:t>
            </a:r>
            <a:r>
              <a:rPr lang="en-US" dirty="0"/>
              <a:t> di </a:t>
            </a:r>
            <a:r>
              <a:rPr lang="en-US" dirty="0" err="1"/>
              <a:t>ambil</a:t>
            </a:r>
            <a:r>
              <a:rPr lang="en-US" dirty="0"/>
              <a:t> </a:t>
            </a:r>
            <a:r>
              <a:rPr lang="en-US" dirty="0" err="1"/>
              <a:t>kesimpulan</a:t>
            </a:r>
            <a:r>
              <a:rPr lang="en-US" dirty="0"/>
              <a:t> </a:t>
            </a:r>
            <a:r>
              <a:rPr lang="en-US" dirty="0" err="1"/>
              <a:t>bahwa</a:t>
            </a:r>
            <a:r>
              <a:rPr lang="en-US" dirty="0"/>
              <a:t> </a:t>
            </a:r>
            <a:r>
              <a:rPr lang="en-US" dirty="0" err="1"/>
              <a:t>kita</a:t>
            </a:r>
            <a:r>
              <a:rPr lang="en-US" dirty="0"/>
              <a:t> </a:t>
            </a:r>
            <a:r>
              <a:rPr lang="en-US" dirty="0" err="1"/>
              <a:t>wajib</a:t>
            </a:r>
            <a:r>
              <a:rPr lang="en-US" dirty="0"/>
              <a:t> </a:t>
            </a:r>
            <a:r>
              <a:rPr lang="en-US" dirty="0" err="1"/>
              <a:t>berfokus</a:t>
            </a:r>
            <a:r>
              <a:rPr lang="en-US" dirty="0"/>
              <a:t> pada </a:t>
            </a:r>
            <a:r>
              <a:rPr lang="en-US" dirty="0" err="1"/>
              <a:t>persedian</a:t>
            </a:r>
            <a:r>
              <a:rPr lang="en-US" dirty="0"/>
              <a:t> </a:t>
            </a:r>
            <a:r>
              <a:rPr lang="en-US" dirty="0" err="1"/>
              <a:t>bahan</a:t>
            </a:r>
            <a:r>
              <a:rPr lang="en-US" dirty="0"/>
              <a:t> </a:t>
            </a:r>
            <a:r>
              <a:rPr lang="en-US" dirty="0" err="1"/>
              <a:t>baku</a:t>
            </a:r>
            <a:r>
              <a:rPr lang="en-US" dirty="0"/>
              <a:t> </a:t>
            </a:r>
            <a:r>
              <a:rPr lang="en-US" dirty="0" err="1"/>
              <a:t>untuk</a:t>
            </a:r>
            <a:r>
              <a:rPr lang="en-US" dirty="0"/>
              <a:t> pizza BBQ chicken dan </a:t>
            </a:r>
            <a:r>
              <a:rPr lang="en-US" dirty="0" err="1"/>
              <a:t>donair</a:t>
            </a:r>
            <a:r>
              <a:rPr lang="en-US" dirty="0"/>
              <a:t> agar </a:t>
            </a:r>
            <a:r>
              <a:rPr lang="en-US" dirty="0" err="1"/>
              <a:t>selalu</a:t>
            </a:r>
            <a:r>
              <a:rPr lang="en-US" dirty="0"/>
              <a:t> </a:t>
            </a:r>
            <a:r>
              <a:rPr lang="en-US" dirty="0" err="1"/>
              <a:t>tersedia</a:t>
            </a:r>
            <a:r>
              <a:rPr lang="en-US" dirty="0"/>
              <a:t> di inventory,</a:t>
            </a:r>
            <a:r>
              <a:rPr lang="en-ID" dirty="0"/>
              <a:t> </a:t>
            </a:r>
            <a:r>
              <a:rPr lang="en-ID" dirty="0" err="1"/>
              <a:t>sedangkan</a:t>
            </a:r>
            <a:r>
              <a:rPr lang="en-ID" dirty="0"/>
              <a:t> </a:t>
            </a:r>
            <a:r>
              <a:rPr lang="en-ID" dirty="0" err="1"/>
              <a:t>untuk</a:t>
            </a:r>
            <a:r>
              <a:rPr lang="en-ID" dirty="0"/>
              <a:t> pizza </a:t>
            </a:r>
            <a:r>
              <a:rPr lang="en-ID" dirty="0" err="1"/>
              <a:t>jenis</a:t>
            </a:r>
            <a:r>
              <a:rPr lang="en-ID" dirty="0"/>
              <a:t> cheese </a:t>
            </a:r>
            <a:r>
              <a:rPr lang="en-ID" dirty="0" err="1"/>
              <a:t>jumlah</a:t>
            </a:r>
            <a:r>
              <a:rPr lang="en-ID" dirty="0"/>
              <a:t> </a:t>
            </a:r>
            <a:r>
              <a:rPr lang="en-ID" dirty="0" err="1"/>
              <a:t>bahan</a:t>
            </a:r>
            <a:r>
              <a:rPr lang="en-ID" dirty="0"/>
              <a:t> </a:t>
            </a:r>
            <a:r>
              <a:rPr lang="en-ID" dirty="0" err="1"/>
              <a:t>baku</a:t>
            </a:r>
            <a:r>
              <a:rPr lang="en-ID" dirty="0"/>
              <a:t> yang </a:t>
            </a:r>
            <a:r>
              <a:rPr lang="en-ID" dirty="0" err="1"/>
              <a:t>tersedia</a:t>
            </a:r>
            <a:r>
              <a:rPr lang="en-ID" dirty="0"/>
              <a:t> di inventory </a:t>
            </a:r>
            <a:r>
              <a:rPr lang="en-ID" dirty="0" err="1"/>
              <a:t>harus</a:t>
            </a:r>
            <a:r>
              <a:rPr lang="en-ID" dirty="0"/>
              <a:t> di </a:t>
            </a:r>
            <a:r>
              <a:rPr lang="en-ID" dirty="0" err="1"/>
              <a:t>kurangi</a:t>
            </a:r>
            <a:r>
              <a:rPr lang="en-ID" dirty="0"/>
              <a:t>.</a:t>
            </a:r>
          </a:p>
          <a:p>
            <a:pPr marL="0" indent="0">
              <a:buNone/>
            </a:pPr>
            <a:r>
              <a:rPr lang="en-ID" dirty="0" err="1"/>
              <a:t>Kemudian</a:t>
            </a:r>
            <a:r>
              <a:rPr lang="en-ID" dirty="0"/>
              <a:t> </a:t>
            </a:r>
            <a:r>
              <a:rPr lang="en-ID" dirty="0" err="1"/>
              <a:t>untuk</a:t>
            </a:r>
            <a:r>
              <a:rPr lang="en-ID" dirty="0"/>
              <a:t> </a:t>
            </a:r>
            <a:r>
              <a:rPr lang="en-ID" dirty="0" err="1"/>
              <a:t>bahan</a:t>
            </a:r>
            <a:r>
              <a:rPr lang="en-ID" dirty="0"/>
              <a:t> </a:t>
            </a:r>
            <a:r>
              <a:rPr lang="en-ID" dirty="0" err="1"/>
              <a:t>baku</a:t>
            </a:r>
            <a:r>
              <a:rPr lang="en-ID" dirty="0"/>
              <a:t> desert </a:t>
            </a:r>
            <a:r>
              <a:rPr lang="en-ID" dirty="0" err="1"/>
              <a:t>hanya</a:t>
            </a:r>
            <a:r>
              <a:rPr lang="en-ID" dirty="0"/>
              <a:t> </a:t>
            </a:r>
            <a:r>
              <a:rPr lang="en-ID" dirty="0" err="1"/>
              <a:t>perlu</a:t>
            </a:r>
            <a:r>
              <a:rPr lang="en-ID" dirty="0"/>
              <a:t> di stock </a:t>
            </a:r>
            <a:r>
              <a:rPr lang="en-ID" dirty="0" err="1"/>
              <a:t>sedikit</a:t>
            </a:r>
            <a:r>
              <a:rPr lang="en-ID" dirty="0"/>
              <a:t> </a:t>
            </a:r>
            <a:r>
              <a:rPr lang="en-ID" dirty="0" err="1"/>
              <a:t>saja</a:t>
            </a:r>
            <a:r>
              <a:rPr lang="en-ID" dirty="0"/>
              <a:t> </a:t>
            </a:r>
            <a:r>
              <a:rPr lang="en-ID" dirty="0" err="1"/>
              <a:t>karena</a:t>
            </a:r>
            <a:r>
              <a:rPr lang="en-ID" dirty="0"/>
              <a:t> </a:t>
            </a:r>
            <a:r>
              <a:rPr lang="en-ID" dirty="0" err="1"/>
              <a:t>penjualannya</a:t>
            </a:r>
            <a:r>
              <a:rPr lang="en-ID" dirty="0"/>
              <a:t> yang </a:t>
            </a:r>
            <a:r>
              <a:rPr lang="en-ID" dirty="0" err="1"/>
              <a:t>rendah</a:t>
            </a:r>
            <a:endParaRPr lang="en-US" dirty="0"/>
          </a:p>
        </p:txBody>
      </p:sp>
    </p:spTree>
    <p:extLst>
      <p:ext uri="{BB962C8B-B14F-4D97-AF65-F5344CB8AC3E}">
        <p14:creationId xmlns:p14="http://schemas.microsoft.com/office/powerpoint/2010/main" val="36242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C62A-BFDC-41F6-9FCE-ACB9CF36342F}"/>
              </a:ext>
            </a:extLst>
          </p:cNvPr>
          <p:cNvSpPr>
            <a:spLocks noGrp="1"/>
          </p:cNvSpPr>
          <p:nvPr>
            <p:ph type="title"/>
          </p:nvPr>
        </p:nvSpPr>
        <p:spPr>
          <a:xfrm>
            <a:off x="7302500" y="365125"/>
            <a:ext cx="4673600" cy="1325563"/>
          </a:xfrm>
        </p:spPr>
        <p:txBody>
          <a:bodyPr>
            <a:normAutofit/>
          </a:bodyPr>
          <a:lstStyle/>
          <a:p>
            <a:r>
              <a:rPr lang="en-US" dirty="0" err="1"/>
              <a:t>Analisis</a:t>
            </a:r>
            <a:r>
              <a:rPr lang="en-US" dirty="0"/>
              <a:t> </a:t>
            </a:r>
            <a:r>
              <a:rPr lang="en-US" dirty="0" err="1"/>
              <a:t>terhadap</a:t>
            </a:r>
            <a:r>
              <a:rPr lang="en-US" dirty="0"/>
              <a:t> </a:t>
            </a:r>
            <a:r>
              <a:rPr lang="en-US" dirty="0" err="1"/>
              <a:t>penjualan</a:t>
            </a:r>
            <a:r>
              <a:rPr lang="en-US" dirty="0"/>
              <a:t> </a:t>
            </a:r>
            <a:r>
              <a:rPr lang="en-US" dirty="0" err="1"/>
              <a:t>harian</a:t>
            </a:r>
            <a:endParaRPr lang="en-ID" dirty="0"/>
          </a:p>
        </p:txBody>
      </p:sp>
      <p:pic>
        <p:nvPicPr>
          <p:cNvPr id="5" name="Content Placeholder 4">
            <a:extLst>
              <a:ext uri="{FF2B5EF4-FFF2-40B4-BE49-F238E27FC236}">
                <a16:creationId xmlns:a16="http://schemas.microsoft.com/office/drawing/2014/main" id="{6664B634-CD7E-4673-9CCF-281ACDE29311}"/>
              </a:ext>
            </a:extLst>
          </p:cNvPr>
          <p:cNvPicPr>
            <a:picLocks noGrp="1" noChangeAspect="1"/>
          </p:cNvPicPr>
          <p:nvPr>
            <p:ph idx="1"/>
          </p:nvPr>
        </p:nvPicPr>
        <p:blipFill rotWithShape="1">
          <a:blip r:embed="rId2"/>
          <a:srcRect l="56964" t="10890" r="19526" b="34451"/>
          <a:stretch/>
        </p:blipFill>
        <p:spPr>
          <a:xfrm>
            <a:off x="469900" y="365124"/>
            <a:ext cx="6477000" cy="6378575"/>
          </a:xfrm>
        </p:spPr>
      </p:pic>
      <p:sp>
        <p:nvSpPr>
          <p:cNvPr id="6" name="Title 1">
            <a:extLst>
              <a:ext uri="{FF2B5EF4-FFF2-40B4-BE49-F238E27FC236}">
                <a16:creationId xmlns:a16="http://schemas.microsoft.com/office/drawing/2014/main" id="{E422ABE8-3AFA-4314-9F59-BFF93855BD91}"/>
              </a:ext>
            </a:extLst>
          </p:cNvPr>
          <p:cNvSpPr txBox="1">
            <a:spLocks/>
          </p:cNvSpPr>
          <p:nvPr/>
        </p:nvSpPr>
        <p:spPr>
          <a:xfrm>
            <a:off x="7302500" y="1687513"/>
            <a:ext cx="4673600" cy="4637087"/>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Dari </a:t>
            </a:r>
            <a:r>
              <a:rPr lang="en-US" dirty="0" err="1"/>
              <a:t>visualisasi</a:t>
            </a:r>
            <a:r>
              <a:rPr lang="en-US" dirty="0"/>
              <a:t> di </a:t>
            </a:r>
            <a:r>
              <a:rPr lang="en-US" dirty="0" err="1"/>
              <a:t>samping</a:t>
            </a:r>
            <a:r>
              <a:rPr lang="en-US" dirty="0"/>
              <a:t> </a:t>
            </a:r>
            <a:r>
              <a:rPr lang="en-US" dirty="0" err="1"/>
              <a:t>dapat</a:t>
            </a:r>
            <a:r>
              <a:rPr lang="en-US" dirty="0"/>
              <a:t> di </a:t>
            </a:r>
            <a:r>
              <a:rPr lang="en-US" dirty="0" err="1"/>
              <a:t>lihat</a:t>
            </a:r>
            <a:r>
              <a:rPr lang="en-US" dirty="0"/>
              <a:t> </a:t>
            </a:r>
            <a:r>
              <a:rPr lang="en-US" dirty="0" err="1"/>
              <a:t>bahwa</a:t>
            </a:r>
            <a:r>
              <a:rPr lang="en-US" dirty="0"/>
              <a:t> </a:t>
            </a:r>
            <a:r>
              <a:rPr lang="en-US" dirty="0" err="1"/>
              <a:t>penjualan</a:t>
            </a:r>
            <a:r>
              <a:rPr lang="en-US" dirty="0"/>
              <a:t> </a:t>
            </a:r>
            <a:r>
              <a:rPr lang="en-US" dirty="0" err="1"/>
              <a:t>biasanya</a:t>
            </a:r>
            <a:r>
              <a:rPr lang="en-US" dirty="0"/>
              <a:t> </a:t>
            </a:r>
            <a:r>
              <a:rPr lang="en-US" dirty="0" err="1"/>
              <a:t>meninngkat</a:t>
            </a:r>
            <a:r>
              <a:rPr lang="en-US" dirty="0"/>
              <a:t> pada </a:t>
            </a:r>
            <a:r>
              <a:rPr lang="en-US" dirty="0" err="1"/>
              <a:t>hari</a:t>
            </a:r>
            <a:r>
              <a:rPr lang="en-US" dirty="0"/>
              <a:t> </a:t>
            </a:r>
            <a:r>
              <a:rPr lang="en-US" dirty="0" err="1"/>
              <a:t>selasa</a:t>
            </a:r>
            <a:r>
              <a:rPr lang="en-US" dirty="0"/>
              <a:t> </a:t>
            </a:r>
            <a:r>
              <a:rPr lang="en-US" dirty="0" err="1"/>
              <a:t>sampai</a:t>
            </a:r>
            <a:r>
              <a:rPr lang="en-US" dirty="0"/>
              <a:t> </a:t>
            </a:r>
            <a:r>
              <a:rPr lang="en-US" dirty="0" err="1"/>
              <a:t>hari</a:t>
            </a:r>
            <a:r>
              <a:rPr lang="en-US" dirty="0"/>
              <a:t> </a:t>
            </a:r>
            <a:r>
              <a:rPr lang="en-US" dirty="0" err="1"/>
              <a:t>sabtu</a:t>
            </a:r>
            <a:r>
              <a:rPr lang="en-US" dirty="0"/>
              <a:t>, dan </a:t>
            </a:r>
            <a:r>
              <a:rPr lang="en-US" dirty="0" err="1"/>
              <a:t>biasanya</a:t>
            </a:r>
            <a:r>
              <a:rPr lang="en-US" dirty="0"/>
              <a:t> pada </a:t>
            </a:r>
            <a:r>
              <a:rPr lang="en-US" dirty="0" err="1"/>
              <a:t>hari</a:t>
            </a:r>
            <a:r>
              <a:rPr lang="en-US" dirty="0"/>
              <a:t> </a:t>
            </a:r>
            <a:r>
              <a:rPr lang="en-US" dirty="0" err="1"/>
              <a:t>senin</a:t>
            </a:r>
            <a:r>
              <a:rPr lang="en-US" dirty="0"/>
              <a:t> </a:t>
            </a:r>
            <a:r>
              <a:rPr lang="en-US" dirty="0" err="1"/>
              <a:t>mengalami</a:t>
            </a:r>
            <a:r>
              <a:rPr lang="en-US" dirty="0"/>
              <a:t> </a:t>
            </a:r>
            <a:r>
              <a:rPr lang="en-US" dirty="0" err="1"/>
              <a:t>penurunan</a:t>
            </a:r>
            <a:r>
              <a:rPr lang="en-US" dirty="0"/>
              <a:t> </a:t>
            </a:r>
            <a:r>
              <a:rPr lang="en-US" dirty="0" err="1"/>
              <a:t>penjualan</a:t>
            </a:r>
            <a:r>
              <a:rPr lang="en-US" dirty="0"/>
              <a:t> yang </a:t>
            </a:r>
            <a:r>
              <a:rPr lang="en-US" dirty="0" err="1"/>
              <a:t>kadang</a:t>
            </a:r>
            <a:r>
              <a:rPr lang="en-US" dirty="0"/>
              <a:t> sangat </a:t>
            </a:r>
            <a:r>
              <a:rPr lang="en-US" dirty="0" err="1"/>
              <a:t>signifikan</a:t>
            </a:r>
            <a:r>
              <a:rPr lang="en-US" dirty="0"/>
              <a:t>.</a:t>
            </a:r>
          </a:p>
          <a:p>
            <a:r>
              <a:rPr lang="en-US" dirty="0"/>
              <a:t>Dari </a:t>
            </a:r>
            <a:r>
              <a:rPr lang="en-US" dirty="0" err="1"/>
              <a:t>sini</a:t>
            </a:r>
            <a:r>
              <a:rPr lang="en-US" dirty="0"/>
              <a:t> </a:t>
            </a:r>
            <a:r>
              <a:rPr lang="en-US" dirty="0" err="1"/>
              <a:t>dapat</a:t>
            </a:r>
            <a:r>
              <a:rPr lang="en-US" dirty="0"/>
              <a:t> di </a:t>
            </a:r>
            <a:r>
              <a:rPr lang="en-US" dirty="0" err="1"/>
              <a:t>ambil</a:t>
            </a:r>
            <a:r>
              <a:rPr lang="en-US" dirty="0"/>
              <a:t> </a:t>
            </a:r>
            <a:r>
              <a:rPr lang="en-US" dirty="0" err="1"/>
              <a:t>kesimpulan</a:t>
            </a:r>
            <a:r>
              <a:rPr lang="en-US" dirty="0"/>
              <a:t> </a:t>
            </a:r>
            <a:r>
              <a:rPr lang="en-US" dirty="0" err="1"/>
              <a:t>untuk</a:t>
            </a:r>
            <a:r>
              <a:rPr lang="en-US" dirty="0"/>
              <a:t> </a:t>
            </a:r>
            <a:r>
              <a:rPr lang="en-US" dirty="0" err="1"/>
              <a:t>melakukan</a:t>
            </a:r>
            <a:r>
              <a:rPr lang="en-US" dirty="0"/>
              <a:t> </a:t>
            </a:r>
            <a:r>
              <a:rPr lang="en-US" dirty="0" err="1"/>
              <a:t>pemesanan</a:t>
            </a:r>
            <a:r>
              <a:rPr lang="en-US" dirty="0"/>
              <a:t> </a:t>
            </a:r>
            <a:r>
              <a:rPr lang="en-US" dirty="0" err="1"/>
              <a:t>bahan</a:t>
            </a:r>
            <a:r>
              <a:rPr lang="en-US" dirty="0"/>
              <a:t> </a:t>
            </a:r>
            <a:r>
              <a:rPr lang="en-US" dirty="0" err="1"/>
              <a:t>baku</a:t>
            </a:r>
            <a:r>
              <a:rPr lang="en-US" dirty="0"/>
              <a:t> pada </a:t>
            </a:r>
            <a:r>
              <a:rPr lang="en-US" dirty="0" err="1"/>
              <a:t>setiap</a:t>
            </a:r>
            <a:r>
              <a:rPr lang="en-US" dirty="0"/>
              <a:t> </a:t>
            </a:r>
            <a:r>
              <a:rPr lang="en-US" dirty="0" err="1"/>
              <a:t>hari</a:t>
            </a:r>
            <a:r>
              <a:rPr lang="en-US" dirty="0"/>
              <a:t> </a:t>
            </a:r>
            <a:r>
              <a:rPr lang="en-US" dirty="0" err="1"/>
              <a:t>senin</a:t>
            </a:r>
            <a:r>
              <a:rPr lang="en-US" dirty="0"/>
              <a:t> </a:t>
            </a:r>
            <a:r>
              <a:rPr lang="en-US" dirty="0" err="1"/>
              <a:t>untuk</a:t>
            </a:r>
            <a:r>
              <a:rPr lang="en-US" dirty="0"/>
              <a:t> </a:t>
            </a:r>
            <a:r>
              <a:rPr lang="en-US" dirty="0" err="1"/>
              <a:t>mengantisipasi</a:t>
            </a:r>
            <a:r>
              <a:rPr lang="en-US" dirty="0"/>
              <a:t> </a:t>
            </a:r>
            <a:r>
              <a:rPr lang="en-US" dirty="0" err="1"/>
              <a:t>lonjakan</a:t>
            </a:r>
            <a:r>
              <a:rPr lang="en-US" dirty="0"/>
              <a:t> </a:t>
            </a:r>
            <a:r>
              <a:rPr lang="en-US" dirty="0" err="1"/>
              <a:t>pesanan</a:t>
            </a:r>
            <a:r>
              <a:rPr lang="en-US" dirty="0"/>
              <a:t> pada </a:t>
            </a:r>
            <a:r>
              <a:rPr lang="en-US" dirty="0" err="1"/>
              <a:t>hari</a:t>
            </a:r>
            <a:r>
              <a:rPr lang="en-US" dirty="0"/>
              <a:t> </a:t>
            </a:r>
            <a:r>
              <a:rPr lang="en-US" dirty="0" err="1"/>
              <a:t>selasa</a:t>
            </a:r>
            <a:r>
              <a:rPr lang="en-US" dirty="0"/>
              <a:t>, dan juga </a:t>
            </a:r>
            <a:r>
              <a:rPr lang="en-US" dirty="0" err="1"/>
              <a:t>penting</a:t>
            </a:r>
            <a:r>
              <a:rPr lang="en-US" dirty="0"/>
              <a:t> </a:t>
            </a:r>
            <a:r>
              <a:rPr lang="en-US" dirty="0" err="1"/>
              <a:t>dilakukan</a:t>
            </a:r>
            <a:r>
              <a:rPr lang="en-US" dirty="0"/>
              <a:t> </a:t>
            </a:r>
            <a:r>
              <a:rPr lang="en-US" dirty="0" err="1"/>
              <a:t>pengecekan</a:t>
            </a:r>
            <a:r>
              <a:rPr lang="en-US" dirty="0"/>
              <a:t> </a:t>
            </a:r>
            <a:r>
              <a:rPr lang="en-US" dirty="0" err="1"/>
              <a:t>barang</a:t>
            </a:r>
            <a:r>
              <a:rPr lang="en-US" dirty="0"/>
              <a:t> </a:t>
            </a:r>
            <a:r>
              <a:rPr lang="en-US" dirty="0" err="1"/>
              <a:t>secara</a:t>
            </a:r>
            <a:r>
              <a:rPr lang="en-US" dirty="0"/>
              <a:t> real pada </a:t>
            </a:r>
            <a:r>
              <a:rPr lang="en-US" dirty="0" err="1"/>
              <a:t>hari</a:t>
            </a:r>
            <a:r>
              <a:rPr lang="en-US" dirty="0"/>
              <a:t> </a:t>
            </a:r>
            <a:r>
              <a:rPr lang="en-US" dirty="0" err="1"/>
              <a:t>senin</a:t>
            </a:r>
            <a:r>
              <a:rPr lang="en-US" dirty="0"/>
              <a:t> agar </a:t>
            </a:r>
            <a:r>
              <a:rPr lang="en-US" dirty="0" err="1"/>
              <a:t>tidak</a:t>
            </a:r>
            <a:r>
              <a:rPr lang="en-US" dirty="0"/>
              <a:t> </a:t>
            </a:r>
            <a:r>
              <a:rPr lang="en-US" dirty="0" err="1"/>
              <a:t>terjadi</a:t>
            </a:r>
            <a:r>
              <a:rPr lang="en-US" dirty="0"/>
              <a:t> </a:t>
            </a:r>
            <a:r>
              <a:rPr lang="en-US" dirty="0" err="1"/>
              <a:t>selisih</a:t>
            </a:r>
            <a:r>
              <a:rPr lang="en-US" dirty="0"/>
              <a:t> </a:t>
            </a:r>
            <a:r>
              <a:rPr lang="en-US" dirty="0" err="1"/>
              <a:t>bahan</a:t>
            </a:r>
            <a:r>
              <a:rPr lang="en-US" dirty="0"/>
              <a:t> </a:t>
            </a:r>
            <a:r>
              <a:rPr lang="en-US" dirty="0" err="1"/>
              <a:t>baku</a:t>
            </a:r>
            <a:r>
              <a:rPr lang="en-US" dirty="0"/>
              <a:t> pada system dan juga pada stock </a:t>
            </a:r>
            <a:r>
              <a:rPr lang="en-US" dirty="0" err="1"/>
              <a:t>sebenarnya</a:t>
            </a:r>
            <a:endParaRPr lang="en-ID" dirty="0"/>
          </a:p>
        </p:txBody>
      </p:sp>
    </p:spTree>
    <p:extLst>
      <p:ext uri="{BB962C8B-B14F-4D97-AF65-F5344CB8AC3E}">
        <p14:creationId xmlns:p14="http://schemas.microsoft.com/office/powerpoint/2010/main" val="339656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D75F-8F85-4620-BA05-3124CFDB633B}"/>
              </a:ext>
            </a:extLst>
          </p:cNvPr>
          <p:cNvSpPr>
            <a:spLocks noGrp="1"/>
          </p:cNvSpPr>
          <p:nvPr>
            <p:ph type="title"/>
          </p:nvPr>
        </p:nvSpPr>
        <p:spPr/>
        <p:txBody>
          <a:bodyPr/>
          <a:lstStyle/>
          <a:p>
            <a:pPr algn="ctr"/>
            <a:r>
              <a:rPr lang="en-US" dirty="0">
                <a:latin typeface="Bell MT" panose="02020503060305020303" pitchFamily="18" charset="0"/>
              </a:rPr>
              <a:t>Inventory data</a:t>
            </a:r>
            <a:endParaRPr lang="en-ID" dirty="0">
              <a:latin typeface="Bell MT" panose="02020503060305020303" pitchFamily="18" charset="0"/>
            </a:endParaRPr>
          </a:p>
        </p:txBody>
      </p:sp>
      <p:graphicFrame>
        <p:nvGraphicFramePr>
          <p:cNvPr id="8" name="Table 7">
            <a:extLst>
              <a:ext uri="{FF2B5EF4-FFF2-40B4-BE49-F238E27FC236}">
                <a16:creationId xmlns:a16="http://schemas.microsoft.com/office/drawing/2014/main" id="{44903727-0B1C-46E0-ABDA-753604F89D50}"/>
              </a:ext>
            </a:extLst>
          </p:cNvPr>
          <p:cNvGraphicFramePr>
            <a:graphicFrameLocks noGrp="1"/>
          </p:cNvGraphicFramePr>
          <p:nvPr>
            <p:extLst>
              <p:ext uri="{D42A27DB-BD31-4B8C-83A1-F6EECF244321}">
                <p14:modId xmlns:p14="http://schemas.microsoft.com/office/powerpoint/2010/main" val="725428587"/>
              </p:ext>
            </p:extLst>
          </p:nvPr>
        </p:nvGraphicFramePr>
        <p:xfrm>
          <a:off x="112735" y="1509815"/>
          <a:ext cx="5661764" cy="5229200"/>
        </p:xfrm>
        <a:graphic>
          <a:graphicData uri="http://schemas.openxmlformats.org/drawingml/2006/table">
            <a:tbl>
              <a:tblPr>
                <a:tableStyleId>{5C22544A-7EE6-4342-B048-85BDC9FD1C3A}</a:tableStyleId>
              </a:tblPr>
              <a:tblGrid>
                <a:gridCol w="1691266">
                  <a:extLst>
                    <a:ext uri="{9D8B030D-6E8A-4147-A177-3AD203B41FA5}">
                      <a16:colId xmlns:a16="http://schemas.microsoft.com/office/drawing/2014/main" val="3301661916"/>
                    </a:ext>
                  </a:extLst>
                </a:gridCol>
                <a:gridCol w="1245105">
                  <a:extLst>
                    <a:ext uri="{9D8B030D-6E8A-4147-A177-3AD203B41FA5}">
                      <a16:colId xmlns:a16="http://schemas.microsoft.com/office/drawing/2014/main" val="1853654826"/>
                    </a:ext>
                  </a:extLst>
                </a:gridCol>
                <a:gridCol w="1590966">
                  <a:extLst>
                    <a:ext uri="{9D8B030D-6E8A-4147-A177-3AD203B41FA5}">
                      <a16:colId xmlns:a16="http://schemas.microsoft.com/office/drawing/2014/main" val="3769695101"/>
                    </a:ext>
                  </a:extLst>
                </a:gridCol>
                <a:gridCol w="1134427">
                  <a:extLst>
                    <a:ext uri="{9D8B030D-6E8A-4147-A177-3AD203B41FA5}">
                      <a16:colId xmlns:a16="http://schemas.microsoft.com/office/drawing/2014/main" val="922383880"/>
                    </a:ext>
                  </a:extLst>
                </a:gridCol>
              </a:tblGrid>
              <a:tr h="209168">
                <a:tc>
                  <a:txBody>
                    <a:bodyPr/>
                    <a:lstStyle/>
                    <a:p>
                      <a:pPr algn="l" fontAlgn="b"/>
                      <a:r>
                        <a:rPr lang="en-ID" sz="1000" u="none" strike="noStrike">
                          <a:effectLst/>
                        </a:rPr>
                        <a:t>ing_name</a:t>
                      </a:r>
                      <a:endParaRPr lang="en-ID" sz="1000" b="1" i="0" u="none" strike="noStrike">
                        <a:solidFill>
                          <a:srgbClr val="FFFFFF"/>
                        </a:solidFill>
                        <a:effectLst/>
                        <a:latin typeface="Calibri" panose="020F0502020204030204" pitchFamily="34" charset="0"/>
                      </a:endParaRPr>
                    </a:p>
                  </a:txBody>
                  <a:tcPr marL="4808" marR="4808" marT="4808" marB="0" anchor="b"/>
                </a:tc>
                <a:tc>
                  <a:txBody>
                    <a:bodyPr/>
                    <a:lstStyle/>
                    <a:p>
                      <a:pPr algn="l" fontAlgn="b"/>
                      <a:r>
                        <a:rPr lang="en-ID" sz="1000" u="none" strike="noStrike">
                          <a:effectLst/>
                        </a:rPr>
                        <a:t>total_inventory_weight</a:t>
                      </a:r>
                      <a:endParaRPr lang="en-ID" sz="1000" b="1" i="0" u="none" strike="noStrike">
                        <a:solidFill>
                          <a:srgbClr val="FFFFFF"/>
                        </a:solidFill>
                        <a:effectLst/>
                        <a:latin typeface="Calibri" panose="020F0502020204030204" pitchFamily="34" charset="0"/>
                      </a:endParaRPr>
                    </a:p>
                  </a:txBody>
                  <a:tcPr marL="4808" marR="4808" marT="4808" marB="0" anchor="b"/>
                </a:tc>
                <a:tc>
                  <a:txBody>
                    <a:bodyPr/>
                    <a:lstStyle/>
                    <a:p>
                      <a:pPr algn="l" fontAlgn="b"/>
                      <a:r>
                        <a:rPr lang="en-ID" sz="1000" u="none" strike="noStrike">
                          <a:effectLst/>
                        </a:rPr>
                        <a:t> total_inventory_cost </a:t>
                      </a:r>
                      <a:endParaRPr lang="en-ID" sz="1000" b="1" i="0" u="none" strike="noStrike">
                        <a:solidFill>
                          <a:srgbClr val="FFFFFF"/>
                        </a:solidFill>
                        <a:effectLst/>
                        <a:latin typeface="Calibri" panose="020F0502020204030204" pitchFamily="34" charset="0"/>
                      </a:endParaRPr>
                    </a:p>
                  </a:txBody>
                  <a:tcPr marL="4808" marR="4808" marT="4808" marB="0" anchor="b"/>
                </a:tc>
                <a:tc>
                  <a:txBody>
                    <a:bodyPr/>
                    <a:lstStyle/>
                    <a:p>
                      <a:pPr algn="l" rtl="0" fontAlgn="b"/>
                      <a:r>
                        <a:rPr lang="en-ID" sz="1000" u="none" strike="noStrike">
                          <a:effectLst/>
                        </a:rPr>
                        <a:t> Price_pergram </a:t>
                      </a:r>
                      <a:endParaRPr lang="en-ID" sz="1000" b="1"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960727781"/>
                  </a:ext>
                </a:extLst>
              </a:tr>
              <a:tr h="209168">
                <a:tc>
                  <a:txBody>
                    <a:bodyPr/>
                    <a:lstStyle/>
                    <a:p>
                      <a:pPr algn="l" fontAlgn="b"/>
                      <a:r>
                        <a:rPr lang="en-ID" sz="1000" u="none" strike="noStrike">
                          <a:effectLst/>
                        </a:rPr>
                        <a:t>Bacon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7.310,00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0,7310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590305071"/>
                  </a:ext>
                </a:extLst>
              </a:tr>
              <a:tr h="209168">
                <a:tc>
                  <a:txBody>
                    <a:bodyPr/>
                    <a:lstStyle/>
                    <a:p>
                      <a:pPr algn="l" fontAlgn="b"/>
                      <a:r>
                        <a:rPr lang="en-ID" sz="1000" u="none" strike="noStrike">
                          <a:effectLst/>
                        </a:rPr>
                        <a:t>BBQ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18000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1.996,00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0,1109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445473454"/>
                  </a:ext>
                </a:extLst>
              </a:tr>
              <a:tr h="209168">
                <a:tc>
                  <a:txBody>
                    <a:bodyPr/>
                    <a:lstStyle/>
                    <a:p>
                      <a:pPr algn="l" fontAlgn="b"/>
                      <a:r>
                        <a:rPr lang="en-ID" sz="1000" u="none" strike="noStrike">
                          <a:effectLst/>
                        </a:rPr>
                        <a:t>Caesar dressing</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7600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3.530,00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0,4645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637054598"/>
                  </a:ext>
                </a:extLst>
              </a:tr>
              <a:tr h="209168">
                <a:tc>
                  <a:txBody>
                    <a:bodyPr/>
                    <a:lstStyle/>
                    <a:p>
                      <a:pPr algn="l" fontAlgn="b"/>
                      <a:r>
                        <a:rPr lang="en-ID" sz="1000" u="none" strike="noStrike">
                          <a:effectLst/>
                        </a:rPr>
                        <a:t>Cheesecake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0,1860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917369475"/>
                  </a:ext>
                </a:extLst>
              </a:tr>
              <a:tr h="209168">
                <a:tc>
                  <a:txBody>
                    <a:bodyPr/>
                    <a:lstStyle/>
                    <a:p>
                      <a:pPr algn="l" fontAlgn="b"/>
                      <a:r>
                        <a:rPr lang="en-ID" sz="1000" u="none" strike="noStrike">
                          <a:effectLst/>
                        </a:rPr>
                        <a:t>Chicken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6.250,00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0,6250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760736942"/>
                  </a:ext>
                </a:extLst>
              </a:tr>
              <a:tr h="209168">
                <a:tc>
                  <a:txBody>
                    <a:bodyPr/>
                    <a:lstStyle/>
                    <a:p>
                      <a:pPr algn="l" fontAlgn="b"/>
                      <a:r>
                        <a:rPr lang="en-ID" sz="1000" u="none" strike="noStrike">
                          <a:effectLst/>
                        </a:rPr>
                        <a:t>Chicken wings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60000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65.830,00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1,0972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630144728"/>
                  </a:ext>
                </a:extLst>
              </a:tr>
              <a:tr h="209168">
                <a:tc>
                  <a:txBody>
                    <a:bodyPr/>
                    <a:lstStyle/>
                    <a:p>
                      <a:pPr algn="l" fontAlgn="b"/>
                      <a:r>
                        <a:rPr lang="en-ID" sz="1000" u="none" strike="noStrike">
                          <a:effectLst/>
                        </a:rPr>
                        <a:t>Chocolate brownie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0,1860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803933549"/>
                  </a:ext>
                </a:extLst>
              </a:tr>
              <a:tr h="209168">
                <a:tc>
                  <a:txBody>
                    <a:bodyPr/>
                    <a:lstStyle/>
                    <a:p>
                      <a:pPr algn="l" fontAlgn="b"/>
                      <a:r>
                        <a:rPr lang="en-ID" sz="1000" u="none" strike="noStrike">
                          <a:effectLst/>
                        </a:rPr>
                        <a:t>Croutons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1.050,00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0,4200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225892348"/>
                  </a:ext>
                </a:extLst>
              </a:tr>
              <a:tr h="209168">
                <a:tc>
                  <a:txBody>
                    <a:bodyPr/>
                    <a:lstStyle/>
                    <a:p>
                      <a:pPr algn="l" fontAlgn="b"/>
                      <a:r>
                        <a:rPr lang="en-ID" sz="1000" u="none" strike="noStrike">
                          <a:effectLst/>
                        </a:rPr>
                        <a:t>Donair meat</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7.144,00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0,7144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792585328"/>
                  </a:ext>
                </a:extLst>
              </a:tr>
              <a:tr h="209168">
                <a:tc>
                  <a:txBody>
                    <a:bodyPr/>
                    <a:lstStyle/>
                    <a:p>
                      <a:pPr algn="l" fontAlgn="b"/>
                      <a:r>
                        <a:rPr lang="en-ID" sz="1000" u="none" strike="noStrike">
                          <a:effectLst/>
                        </a:rPr>
                        <a:t>Donair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18000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1.996,00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0,1109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589032859"/>
                  </a:ext>
                </a:extLst>
              </a:tr>
              <a:tr h="209168">
                <a:tc>
                  <a:txBody>
                    <a:bodyPr/>
                    <a:lstStyle/>
                    <a:p>
                      <a:pPr algn="l" fontAlgn="b"/>
                      <a:r>
                        <a:rPr lang="en-ID" sz="1000" u="none" strike="noStrike">
                          <a:effectLst/>
                        </a:rPr>
                        <a:t>Garlic herb butter</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3000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5.212,00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1,7373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91759625"/>
                  </a:ext>
                </a:extLst>
              </a:tr>
              <a:tr h="209168">
                <a:tc>
                  <a:txBody>
                    <a:bodyPr/>
                    <a:lstStyle/>
                    <a:p>
                      <a:pPr algn="l" fontAlgn="b"/>
                      <a:r>
                        <a:rPr lang="en-ID" sz="1000" u="none" strike="noStrike">
                          <a:effectLst/>
                        </a:rPr>
                        <a:t>Ham</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9.735,00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0,6490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45974716"/>
                  </a:ext>
                </a:extLst>
              </a:tr>
              <a:tr h="209168">
                <a:tc>
                  <a:txBody>
                    <a:bodyPr/>
                    <a:lstStyle/>
                    <a:p>
                      <a:pPr algn="l" fontAlgn="b"/>
                      <a:r>
                        <a:rPr lang="en-ID" sz="1000" u="none" strike="noStrike">
                          <a:effectLst/>
                        </a:rPr>
                        <a:t>Mozzarella</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8.670,00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0,5780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669718319"/>
                  </a:ext>
                </a:extLst>
              </a:tr>
              <a:tr h="209168">
                <a:tc>
                  <a:txBody>
                    <a:bodyPr/>
                    <a:lstStyle/>
                    <a:p>
                      <a:pPr algn="l" fontAlgn="b"/>
                      <a:r>
                        <a:rPr lang="en-ID" sz="1000" u="none" strike="noStrike">
                          <a:effectLst/>
                        </a:rPr>
                        <a:t>Onion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9.940,00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0,4970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05045109"/>
                  </a:ext>
                </a:extLst>
              </a:tr>
              <a:tr h="209168">
                <a:tc>
                  <a:txBody>
                    <a:bodyPr/>
                    <a:lstStyle/>
                    <a:p>
                      <a:pPr algn="l" fontAlgn="b"/>
                      <a:r>
                        <a:rPr lang="en-ID" sz="1000" u="none" strike="noStrike">
                          <a:effectLst/>
                        </a:rPr>
                        <a:t>Parmesan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1.465,00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0,5860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627849673"/>
                  </a:ext>
                </a:extLst>
              </a:tr>
              <a:tr h="209168">
                <a:tc>
                  <a:txBody>
                    <a:bodyPr/>
                    <a:lstStyle/>
                    <a:p>
                      <a:pPr algn="l" fontAlgn="b"/>
                      <a:r>
                        <a:rPr lang="en-ID" sz="1000" u="none" strike="noStrike">
                          <a:effectLst/>
                        </a:rPr>
                        <a:t>Pepperoni</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9.288,00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0,9288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298464265"/>
                  </a:ext>
                </a:extLst>
              </a:tr>
              <a:tr h="209168">
                <a:tc>
                  <a:txBody>
                    <a:bodyPr/>
                    <a:lstStyle/>
                    <a:p>
                      <a:pPr algn="l" fontAlgn="b"/>
                      <a:r>
                        <a:rPr lang="en-ID" sz="1000" u="none" strike="noStrike">
                          <a:effectLst/>
                        </a:rPr>
                        <a:t>Peppers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1.725,00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0,3450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485909400"/>
                  </a:ext>
                </a:extLst>
              </a:tr>
              <a:tr h="209168">
                <a:tc>
                  <a:txBody>
                    <a:bodyPr/>
                    <a:lstStyle/>
                    <a:p>
                      <a:pPr algn="l" fontAlgn="b"/>
                      <a:r>
                        <a:rPr lang="en-ID" sz="1000" u="none" strike="noStrike">
                          <a:effectLst/>
                        </a:rPr>
                        <a:t>Pineapple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1.929,00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0,1286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61680043"/>
                  </a:ext>
                </a:extLst>
              </a:tr>
              <a:tr h="209168">
                <a:tc>
                  <a:txBody>
                    <a:bodyPr/>
                    <a:lstStyle/>
                    <a:p>
                      <a:pPr algn="l" fontAlgn="b"/>
                      <a:r>
                        <a:rPr lang="en-ID" sz="1000" u="none" strike="noStrike">
                          <a:effectLst/>
                        </a:rPr>
                        <a:t>Pizza dough ball  (8 pack)</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40000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9.180,00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0,2295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456284867"/>
                  </a:ext>
                </a:extLst>
              </a:tr>
              <a:tr h="209168">
                <a:tc>
                  <a:txBody>
                    <a:bodyPr/>
                    <a:lstStyle/>
                    <a:p>
                      <a:pPr algn="l" fontAlgn="b"/>
                      <a:r>
                        <a:rPr lang="en-ID" sz="1000" u="none" strike="noStrike">
                          <a:effectLst/>
                        </a:rPr>
                        <a:t>Ranch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18000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1.996,00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0,1109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272819651"/>
                  </a:ext>
                </a:extLst>
              </a:tr>
              <a:tr h="209168">
                <a:tc>
                  <a:txBody>
                    <a:bodyPr/>
                    <a:lstStyle/>
                    <a:p>
                      <a:pPr algn="l" fontAlgn="b"/>
                      <a:r>
                        <a:rPr lang="en-ID" sz="1000" u="none" strike="noStrike">
                          <a:effectLst/>
                        </a:rPr>
                        <a:t>Romaine lettuce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7500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1.379,00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0,1839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17349793"/>
                  </a:ext>
                </a:extLst>
              </a:tr>
              <a:tr h="209168">
                <a:tc>
                  <a:txBody>
                    <a:bodyPr/>
                    <a:lstStyle/>
                    <a:p>
                      <a:pPr algn="l" fontAlgn="b"/>
                      <a:r>
                        <a:rPr lang="en-ID" sz="1000" u="none" strike="noStrike">
                          <a:effectLst/>
                        </a:rPr>
                        <a:t>Tomato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22500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1.945,00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0,0864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721499510"/>
                  </a:ext>
                </a:extLst>
              </a:tr>
              <a:tr h="209168">
                <a:tc>
                  <a:txBody>
                    <a:bodyPr/>
                    <a:lstStyle/>
                    <a:p>
                      <a:pPr algn="l" fontAlgn="b"/>
                      <a:r>
                        <a:rPr lang="en-ID" sz="1000" u="none" strike="noStrike">
                          <a:effectLst/>
                        </a:rPr>
                        <a:t>Tomatoes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5.670,00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0,3780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4156041629"/>
                  </a:ext>
                </a:extLst>
              </a:tr>
              <a:tr h="209168">
                <a:tc>
                  <a:txBody>
                    <a:bodyPr/>
                    <a:lstStyle/>
                    <a:p>
                      <a:pPr algn="l" fontAlgn="b"/>
                      <a:r>
                        <a:rPr lang="en-ID" sz="1000" u="none" strike="noStrike">
                          <a:effectLst/>
                        </a:rPr>
                        <a:t>Total</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334600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165.100,00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dirty="0">
                          <a:effectLst/>
                        </a:rPr>
                        <a:t> </a:t>
                      </a:r>
                      <a:endParaRPr lang="en-ID" sz="1000" b="0" i="0" u="none" strike="noStrike" dirty="0">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526930253"/>
                  </a:ext>
                </a:extLst>
              </a:tr>
            </a:tbl>
          </a:graphicData>
        </a:graphic>
      </p:graphicFrame>
      <p:sp>
        <p:nvSpPr>
          <p:cNvPr id="11" name="Content Placeholder 10">
            <a:extLst>
              <a:ext uri="{FF2B5EF4-FFF2-40B4-BE49-F238E27FC236}">
                <a16:creationId xmlns:a16="http://schemas.microsoft.com/office/drawing/2014/main" id="{890232BE-CAE4-4003-9B04-7F521B4B8A65}"/>
              </a:ext>
            </a:extLst>
          </p:cNvPr>
          <p:cNvSpPr>
            <a:spLocks noGrp="1"/>
          </p:cNvSpPr>
          <p:nvPr>
            <p:ph idx="1"/>
          </p:nvPr>
        </p:nvSpPr>
        <p:spPr>
          <a:xfrm>
            <a:off x="5924810" y="1509814"/>
            <a:ext cx="5428989" cy="5229199"/>
          </a:xfrm>
        </p:spPr>
        <p:txBody>
          <a:bodyPr/>
          <a:lstStyle/>
          <a:p>
            <a:pPr marL="0" indent="0">
              <a:buNone/>
            </a:pPr>
            <a:r>
              <a:rPr lang="en-US" dirty="0" err="1"/>
              <a:t>Tabel</a:t>
            </a:r>
            <a:r>
              <a:rPr lang="en-US" dirty="0"/>
              <a:t> di </a:t>
            </a:r>
            <a:r>
              <a:rPr lang="en-US" dirty="0" err="1"/>
              <a:t>samping</a:t>
            </a:r>
            <a:r>
              <a:rPr lang="en-US" dirty="0"/>
              <a:t> </a:t>
            </a:r>
            <a:r>
              <a:rPr lang="en-US" dirty="0" err="1"/>
              <a:t>addalah</a:t>
            </a:r>
            <a:r>
              <a:rPr lang="en-US" dirty="0"/>
              <a:t> </a:t>
            </a:r>
            <a:r>
              <a:rPr lang="en-US" dirty="0" err="1"/>
              <a:t>tabel</a:t>
            </a:r>
            <a:r>
              <a:rPr lang="en-US" dirty="0"/>
              <a:t> </a:t>
            </a:r>
            <a:r>
              <a:rPr lang="en-US" dirty="0" err="1"/>
              <a:t>seluruh</a:t>
            </a:r>
            <a:r>
              <a:rPr lang="en-US" dirty="0"/>
              <a:t> </a:t>
            </a:r>
            <a:r>
              <a:rPr lang="en-US" dirty="0" err="1"/>
              <a:t>bahan</a:t>
            </a:r>
            <a:r>
              <a:rPr lang="en-US" dirty="0"/>
              <a:t> </a:t>
            </a:r>
            <a:r>
              <a:rPr lang="en-US" dirty="0" err="1"/>
              <a:t>baku</a:t>
            </a:r>
            <a:r>
              <a:rPr lang="en-US" dirty="0"/>
              <a:t> yang </a:t>
            </a:r>
            <a:r>
              <a:rPr lang="en-US" dirty="0" err="1"/>
              <a:t>ada</a:t>
            </a:r>
            <a:r>
              <a:rPr lang="en-US" dirty="0"/>
              <a:t> di inventory</a:t>
            </a:r>
            <a:endParaRPr lang="en-ID" dirty="0"/>
          </a:p>
        </p:txBody>
      </p:sp>
    </p:spTree>
    <p:extLst>
      <p:ext uri="{BB962C8B-B14F-4D97-AF65-F5344CB8AC3E}">
        <p14:creationId xmlns:p14="http://schemas.microsoft.com/office/powerpoint/2010/main" val="180885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BCF7D42-9284-4F3E-9BF8-05D0F5A3AF83}"/>
              </a:ext>
            </a:extLst>
          </p:cNvPr>
          <p:cNvSpPr>
            <a:spLocks noGrp="1"/>
          </p:cNvSpPr>
          <p:nvPr>
            <p:ph type="title"/>
          </p:nvPr>
        </p:nvSpPr>
        <p:spPr>
          <a:xfrm>
            <a:off x="838200" y="215717"/>
            <a:ext cx="10515600" cy="1325563"/>
          </a:xfrm>
        </p:spPr>
        <p:txBody>
          <a:bodyPr/>
          <a:lstStyle/>
          <a:p>
            <a:pPr algn="ctr"/>
            <a:r>
              <a:rPr lang="en-US" dirty="0">
                <a:latin typeface="Bell MT" panose="02020503060305020303" pitchFamily="18" charset="0"/>
              </a:rPr>
              <a:t>Inventory out</a:t>
            </a:r>
            <a:endParaRPr lang="en-ID" dirty="0">
              <a:latin typeface="Bell MT" panose="02020503060305020303" pitchFamily="18" charset="0"/>
            </a:endParaRPr>
          </a:p>
        </p:txBody>
      </p:sp>
      <p:graphicFrame>
        <p:nvGraphicFramePr>
          <p:cNvPr id="12" name="Content Placeholder 11">
            <a:extLst>
              <a:ext uri="{FF2B5EF4-FFF2-40B4-BE49-F238E27FC236}">
                <a16:creationId xmlns:a16="http://schemas.microsoft.com/office/drawing/2014/main" id="{D3A1CE25-F622-4946-9B4C-5A3334BED317}"/>
              </a:ext>
            </a:extLst>
          </p:cNvPr>
          <p:cNvGraphicFramePr>
            <a:graphicFrameLocks noGrp="1"/>
          </p:cNvGraphicFramePr>
          <p:nvPr>
            <p:ph idx="1"/>
            <p:extLst>
              <p:ext uri="{D42A27DB-BD31-4B8C-83A1-F6EECF244321}">
                <p14:modId xmlns:p14="http://schemas.microsoft.com/office/powerpoint/2010/main" val="2502688746"/>
              </p:ext>
            </p:extLst>
          </p:nvPr>
        </p:nvGraphicFramePr>
        <p:xfrm>
          <a:off x="258318" y="1267225"/>
          <a:ext cx="7031482" cy="5375058"/>
        </p:xfrm>
        <a:graphic>
          <a:graphicData uri="http://schemas.openxmlformats.org/drawingml/2006/table">
            <a:tbl>
              <a:tblPr>
                <a:tableStyleId>{5C22544A-7EE6-4342-B048-85BDC9FD1C3A}</a:tableStyleId>
              </a:tblPr>
              <a:tblGrid>
                <a:gridCol w="1536370">
                  <a:extLst>
                    <a:ext uri="{9D8B030D-6E8A-4147-A177-3AD203B41FA5}">
                      <a16:colId xmlns:a16="http://schemas.microsoft.com/office/drawing/2014/main" val="2403651660"/>
                    </a:ext>
                  </a:extLst>
                </a:gridCol>
                <a:gridCol w="1457823">
                  <a:extLst>
                    <a:ext uri="{9D8B030D-6E8A-4147-A177-3AD203B41FA5}">
                      <a16:colId xmlns:a16="http://schemas.microsoft.com/office/drawing/2014/main" val="1065799513"/>
                    </a:ext>
                  </a:extLst>
                </a:gridCol>
                <a:gridCol w="1536370">
                  <a:extLst>
                    <a:ext uri="{9D8B030D-6E8A-4147-A177-3AD203B41FA5}">
                      <a16:colId xmlns:a16="http://schemas.microsoft.com/office/drawing/2014/main" val="2804765151"/>
                    </a:ext>
                  </a:extLst>
                </a:gridCol>
                <a:gridCol w="1570929">
                  <a:extLst>
                    <a:ext uri="{9D8B030D-6E8A-4147-A177-3AD203B41FA5}">
                      <a16:colId xmlns:a16="http://schemas.microsoft.com/office/drawing/2014/main" val="2692268306"/>
                    </a:ext>
                  </a:extLst>
                </a:gridCol>
                <a:gridCol w="929990">
                  <a:extLst>
                    <a:ext uri="{9D8B030D-6E8A-4147-A177-3AD203B41FA5}">
                      <a16:colId xmlns:a16="http://schemas.microsoft.com/office/drawing/2014/main" val="1023015432"/>
                    </a:ext>
                  </a:extLst>
                </a:gridCol>
              </a:tblGrid>
              <a:tr h="111974">
                <a:tc>
                  <a:txBody>
                    <a:bodyPr/>
                    <a:lstStyle/>
                    <a:p>
                      <a:pPr algn="l" fontAlgn="b"/>
                      <a:r>
                        <a:rPr lang="en-ID" sz="1000"/>
                        <a:t>ing_name</a:t>
                      </a:r>
                    </a:p>
                  </a:txBody>
                  <a:tcPr marL="5635" marR="5635" marT="5635" marB="0" anchor="b"/>
                </a:tc>
                <a:tc>
                  <a:txBody>
                    <a:bodyPr/>
                    <a:lstStyle/>
                    <a:p>
                      <a:pPr algn="l" fontAlgn="b"/>
                      <a:r>
                        <a:rPr lang="en-ID" sz="1000"/>
                        <a:t>total_order_quantity</a:t>
                      </a:r>
                    </a:p>
                  </a:txBody>
                  <a:tcPr marL="5635" marR="5635" marT="5635" marB="0" anchor="b"/>
                </a:tc>
                <a:tc>
                  <a:txBody>
                    <a:bodyPr/>
                    <a:lstStyle/>
                    <a:p>
                      <a:pPr algn="l" fontAlgn="b"/>
                      <a:r>
                        <a:rPr lang="en-ID" sz="1000"/>
                        <a:t>total_weight_order</a:t>
                      </a:r>
                    </a:p>
                  </a:txBody>
                  <a:tcPr marL="5635" marR="5635" marT="5635" marB="0" anchor="b"/>
                </a:tc>
                <a:tc>
                  <a:txBody>
                    <a:bodyPr/>
                    <a:lstStyle/>
                    <a:p>
                      <a:pPr algn="l" fontAlgn="b"/>
                      <a:r>
                        <a:rPr lang="en-ID" sz="1000"/>
                        <a:t> weight_price_pergram </a:t>
                      </a:r>
                    </a:p>
                  </a:txBody>
                  <a:tcPr marL="5635" marR="5635" marT="5635" marB="0" anchor="b"/>
                </a:tc>
                <a:tc>
                  <a:txBody>
                    <a:bodyPr/>
                    <a:lstStyle/>
                    <a:p>
                      <a:pPr algn="l" fontAlgn="b"/>
                      <a:r>
                        <a:rPr lang="en-ID" sz="1000" dirty="0"/>
                        <a:t> </a:t>
                      </a:r>
                      <a:r>
                        <a:rPr lang="en-ID" sz="1000" dirty="0" err="1"/>
                        <a:t>total_cost</a:t>
                      </a:r>
                      <a:r>
                        <a:rPr lang="en-ID" sz="1000" dirty="0"/>
                        <a:t> _out</a:t>
                      </a:r>
                    </a:p>
                  </a:txBody>
                  <a:tcPr marL="5635" marR="5635" marT="5635" marB="0" anchor="b"/>
                </a:tc>
                <a:extLst>
                  <a:ext uri="{0D108BD9-81ED-4DB2-BD59-A6C34878D82A}">
                    <a16:rowId xmlns:a16="http://schemas.microsoft.com/office/drawing/2014/main" val="3223622120"/>
                  </a:ext>
                </a:extLst>
              </a:tr>
              <a:tr h="219956">
                <a:tc>
                  <a:txBody>
                    <a:bodyPr/>
                    <a:lstStyle/>
                    <a:p>
                      <a:pPr algn="l" fontAlgn="b"/>
                      <a:r>
                        <a:rPr lang="en-ID" sz="1000"/>
                        <a:t>Bacon</a:t>
                      </a:r>
                    </a:p>
                  </a:txBody>
                  <a:tcPr marL="5635" marR="5635" marT="5635" marB="0" anchor="b"/>
                </a:tc>
                <a:tc>
                  <a:txBody>
                    <a:bodyPr/>
                    <a:lstStyle/>
                    <a:p>
                      <a:pPr algn="r" fontAlgn="b"/>
                      <a:r>
                        <a:rPr lang="en-ID" sz="1000" dirty="0"/>
                        <a:t>100</a:t>
                      </a:r>
                    </a:p>
                  </a:txBody>
                  <a:tcPr marL="5635" marR="5635" marT="5635" marB="0" anchor="b"/>
                </a:tc>
                <a:tc>
                  <a:txBody>
                    <a:bodyPr/>
                    <a:lstStyle/>
                    <a:p>
                      <a:pPr algn="r" fontAlgn="b"/>
                      <a:r>
                        <a:rPr lang="en-ID" sz="1000"/>
                        <a:t>11850</a:t>
                      </a:r>
                    </a:p>
                  </a:txBody>
                  <a:tcPr marL="5635" marR="5635" marT="5635" marB="0" anchor="b"/>
                </a:tc>
                <a:tc>
                  <a:txBody>
                    <a:bodyPr/>
                    <a:lstStyle/>
                    <a:p>
                      <a:pPr algn="l" fontAlgn="b"/>
                      <a:r>
                        <a:rPr lang="en-ID" sz="1000"/>
                        <a:t> $                                         0,73 </a:t>
                      </a:r>
                    </a:p>
                  </a:txBody>
                  <a:tcPr marL="5635" marR="5635" marT="5635" marB="0" anchor="b"/>
                </a:tc>
                <a:tc>
                  <a:txBody>
                    <a:bodyPr/>
                    <a:lstStyle/>
                    <a:p>
                      <a:pPr algn="l" fontAlgn="b"/>
                      <a:r>
                        <a:rPr lang="en-ID" sz="1000"/>
                        <a:t> $          8.662,35 </a:t>
                      </a:r>
                    </a:p>
                  </a:txBody>
                  <a:tcPr marL="5635" marR="5635" marT="5635" marB="0" anchor="b"/>
                </a:tc>
                <a:extLst>
                  <a:ext uri="{0D108BD9-81ED-4DB2-BD59-A6C34878D82A}">
                    <a16:rowId xmlns:a16="http://schemas.microsoft.com/office/drawing/2014/main" val="315052553"/>
                  </a:ext>
                </a:extLst>
              </a:tr>
              <a:tr h="219956">
                <a:tc>
                  <a:txBody>
                    <a:bodyPr/>
                    <a:lstStyle/>
                    <a:p>
                      <a:pPr algn="l" fontAlgn="b"/>
                      <a:r>
                        <a:rPr lang="en-ID" sz="1000"/>
                        <a:t>BBQ sauce</a:t>
                      </a:r>
                    </a:p>
                  </a:txBody>
                  <a:tcPr marL="5635" marR="5635" marT="5635" marB="0" anchor="b"/>
                </a:tc>
                <a:tc>
                  <a:txBody>
                    <a:bodyPr/>
                    <a:lstStyle/>
                    <a:p>
                      <a:pPr algn="r" fontAlgn="b"/>
                      <a:r>
                        <a:rPr lang="en-ID" sz="1000"/>
                        <a:t>56</a:t>
                      </a:r>
                    </a:p>
                  </a:txBody>
                  <a:tcPr marL="5635" marR="5635" marT="5635" marB="0" anchor="b"/>
                </a:tc>
                <a:tc>
                  <a:txBody>
                    <a:bodyPr/>
                    <a:lstStyle/>
                    <a:p>
                      <a:pPr algn="r" fontAlgn="b"/>
                      <a:r>
                        <a:rPr lang="en-ID" sz="1000"/>
                        <a:t>4020</a:t>
                      </a:r>
                    </a:p>
                  </a:txBody>
                  <a:tcPr marL="5635" marR="5635" marT="5635" marB="0" anchor="b"/>
                </a:tc>
                <a:tc>
                  <a:txBody>
                    <a:bodyPr/>
                    <a:lstStyle/>
                    <a:p>
                      <a:pPr algn="l" fontAlgn="b"/>
                      <a:r>
                        <a:rPr lang="en-ID" sz="1000"/>
                        <a:t> $                                         0,11 </a:t>
                      </a:r>
                    </a:p>
                  </a:txBody>
                  <a:tcPr marL="5635" marR="5635" marT="5635" marB="0" anchor="b"/>
                </a:tc>
                <a:tc>
                  <a:txBody>
                    <a:bodyPr/>
                    <a:lstStyle/>
                    <a:p>
                      <a:pPr algn="l" fontAlgn="b"/>
                      <a:r>
                        <a:rPr lang="en-ID" sz="1000"/>
                        <a:t> $             445,77 </a:t>
                      </a:r>
                    </a:p>
                  </a:txBody>
                  <a:tcPr marL="5635" marR="5635" marT="5635" marB="0" anchor="b"/>
                </a:tc>
                <a:extLst>
                  <a:ext uri="{0D108BD9-81ED-4DB2-BD59-A6C34878D82A}">
                    <a16:rowId xmlns:a16="http://schemas.microsoft.com/office/drawing/2014/main" val="417277103"/>
                  </a:ext>
                </a:extLst>
              </a:tr>
              <a:tr h="219956">
                <a:tc>
                  <a:txBody>
                    <a:bodyPr/>
                    <a:lstStyle/>
                    <a:p>
                      <a:pPr algn="l" fontAlgn="b"/>
                      <a:r>
                        <a:rPr lang="en-ID" sz="1000"/>
                        <a:t>Caesar dressing</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330</a:t>
                      </a:r>
                    </a:p>
                  </a:txBody>
                  <a:tcPr marL="5635" marR="5635" marT="5635" marB="0" anchor="b"/>
                </a:tc>
                <a:tc>
                  <a:txBody>
                    <a:bodyPr/>
                    <a:lstStyle/>
                    <a:p>
                      <a:pPr algn="l" fontAlgn="b"/>
                      <a:r>
                        <a:rPr lang="en-ID" sz="1000"/>
                        <a:t> $                                         0,46 </a:t>
                      </a:r>
                    </a:p>
                  </a:txBody>
                  <a:tcPr marL="5635" marR="5635" marT="5635" marB="0" anchor="b"/>
                </a:tc>
                <a:tc>
                  <a:txBody>
                    <a:bodyPr/>
                    <a:lstStyle/>
                    <a:p>
                      <a:pPr algn="l" fontAlgn="b"/>
                      <a:r>
                        <a:rPr lang="en-ID" sz="1000"/>
                        <a:t> $             153,28 </a:t>
                      </a:r>
                    </a:p>
                  </a:txBody>
                  <a:tcPr marL="5635" marR="5635" marT="5635" marB="0" anchor="b"/>
                </a:tc>
                <a:extLst>
                  <a:ext uri="{0D108BD9-81ED-4DB2-BD59-A6C34878D82A}">
                    <a16:rowId xmlns:a16="http://schemas.microsoft.com/office/drawing/2014/main" val="1658664706"/>
                  </a:ext>
                </a:extLst>
              </a:tr>
              <a:tr h="219956">
                <a:tc>
                  <a:txBody>
                    <a:bodyPr/>
                    <a:lstStyle/>
                    <a:p>
                      <a:pPr algn="l" fontAlgn="b"/>
                      <a:r>
                        <a:rPr lang="en-ID" sz="1000"/>
                        <a:t>Cheesecake</a:t>
                      </a:r>
                    </a:p>
                  </a:txBody>
                  <a:tcPr marL="5635" marR="5635" marT="5635" marB="0" anchor="b"/>
                </a:tc>
                <a:tc>
                  <a:txBody>
                    <a:bodyPr/>
                    <a:lstStyle/>
                    <a:p>
                      <a:pPr algn="r" fontAlgn="b"/>
                      <a:r>
                        <a:rPr lang="en-ID" sz="1000"/>
                        <a:t>23</a:t>
                      </a:r>
                    </a:p>
                  </a:txBody>
                  <a:tcPr marL="5635" marR="5635" marT="5635" marB="0" anchor="b"/>
                </a:tc>
                <a:tc>
                  <a:txBody>
                    <a:bodyPr/>
                    <a:lstStyle/>
                    <a:p>
                      <a:pPr algn="r" fontAlgn="b"/>
                      <a:r>
                        <a:rPr lang="en-ID" sz="1000"/>
                        <a:t>3450</a:t>
                      </a:r>
                    </a:p>
                  </a:txBody>
                  <a:tcPr marL="5635" marR="5635" marT="5635" marB="0" anchor="b"/>
                </a:tc>
                <a:tc>
                  <a:txBody>
                    <a:bodyPr/>
                    <a:lstStyle/>
                    <a:p>
                      <a:pPr algn="l" fontAlgn="b"/>
                      <a:r>
                        <a:rPr lang="en-ID" sz="1000"/>
                        <a:t> $                                         0,19 </a:t>
                      </a:r>
                    </a:p>
                  </a:txBody>
                  <a:tcPr marL="5635" marR="5635" marT="5635" marB="0" anchor="b"/>
                </a:tc>
                <a:tc>
                  <a:txBody>
                    <a:bodyPr/>
                    <a:lstStyle/>
                    <a:p>
                      <a:pPr algn="l" fontAlgn="b"/>
                      <a:r>
                        <a:rPr lang="en-ID" sz="1000"/>
                        <a:t> $             641,70 </a:t>
                      </a:r>
                    </a:p>
                  </a:txBody>
                  <a:tcPr marL="5635" marR="5635" marT="5635" marB="0" anchor="b"/>
                </a:tc>
                <a:extLst>
                  <a:ext uri="{0D108BD9-81ED-4DB2-BD59-A6C34878D82A}">
                    <a16:rowId xmlns:a16="http://schemas.microsoft.com/office/drawing/2014/main" val="3245352854"/>
                  </a:ext>
                </a:extLst>
              </a:tr>
              <a:tr h="219956">
                <a:tc>
                  <a:txBody>
                    <a:bodyPr/>
                    <a:lstStyle/>
                    <a:p>
                      <a:pPr algn="l" fontAlgn="b"/>
                      <a:r>
                        <a:rPr lang="en-ID" sz="1000"/>
                        <a:t>Chicken</a:t>
                      </a:r>
                    </a:p>
                  </a:txBody>
                  <a:tcPr marL="5635" marR="5635" marT="5635" marB="0" anchor="b"/>
                </a:tc>
                <a:tc>
                  <a:txBody>
                    <a:bodyPr/>
                    <a:lstStyle/>
                    <a:p>
                      <a:pPr algn="r" fontAlgn="b"/>
                      <a:r>
                        <a:rPr lang="en-ID" sz="1000"/>
                        <a:t>100</a:t>
                      </a:r>
                    </a:p>
                  </a:txBody>
                  <a:tcPr marL="5635" marR="5635" marT="5635" marB="0" anchor="b"/>
                </a:tc>
                <a:tc>
                  <a:txBody>
                    <a:bodyPr/>
                    <a:lstStyle/>
                    <a:p>
                      <a:pPr algn="r" fontAlgn="b"/>
                      <a:r>
                        <a:rPr lang="en-ID" sz="1000"/>
                        <a:t>12860</a:t>
                      </a:r>
                    </a:p>
                  </a:txBody>
                  <a:tcPr marL="5635" marR="5635" marT="5635" marB="0" anchor="b"/>
                </a:tc>
                <a:tc>
                  <a:txBody>
                    <a:bodyPr/>
                    <a:lstStyle/>
                    <a:p>
                      <a:pPr algn="l" fontAlgn="b"/>
                      <a:r>
                        <a:rPr lang="en-ID" sz="1000"/>
                        <a:t> $                                         0,63 </a:t>
                      </a:r>
                    </a:p>
                  </a:txBody>
                  <a:tcPr marL="5635" marR="5635" marT="5635" marB="0" anchor="b"/>
                </a:tc>
                <a:tc>
                  <a:txBody>
                    <a:bodyPr/>
                    <a:lstStyle/>
                    <a:p>
                      <a:pPr algn="l" fontAlgn="b"/>
                      <a:r>
                        <a:rPr lang="en-ID" sz="1000"/>
                        <a:t> $          8.037,50 </a:t>
                      </a:r>
                    </a:p>
                  </a:txBody>
                  <a:tcPr marL="5635" marR="5635" marT="5635" marB="0" anchor="b"/>
                </a:tc>
                <a:extLst>
                  <a:ext uri="{0D108BD9-81ED-4DB2-BD59-A6C34878D82A}">
                    <a16:rowId xmlns:a16="http://schemas.microsoft.com/office/drawing/2014/main" val="347352949"/>
                  </a:ext>
                </a:extLst>
              </a:tr>
              <a:tr h="219956">
                <a:tc>
                  <a:txBody>
                    <a:bodyPr/>
                    <a:lstStyle/>
                    <a:p>
                      <a:pPr algn="l" fontAlgn="b"/>
                      <a:r>
                        <a:rPr lang="en-ID" sz="1000"/>
                        <a:t>Chicken wings</a:t>
                      </a:r>
                    </a:p>
                  </a:txBody>
                  <a:tcPr marL="5635" marR="5635" marT="5635" marB="0" anchor="b"/>
                </a:tc>
                <a:tc>
                  <a:txBody>
                    <a:bodyPr/>
                    <a:lstStyle/>
                    <a:p>
                      <a:pPr algn="r" fontAlgn="b"/>
                      <a:r>
                        <a:rPr lang="en-ID" sz="1000"/>
                        <a:t>74</a:t>
                      </a:r>
                    </a:p>
                  </a:txBody>
                  <a:tcPr marL="5635" marR="5635" marT="5635" marB="0" anchor="b"/>
                </a:tc>
                <a:tc>
                  <a:txBody>
                    <a:bodyPr/>
                    <a:lstStyle/>
                    <a:p>
                      <a:pPr algn="r" fontAlgn="b"/>
                      <a:r>
                        <a:rPr lang="en-ID" sz="1000"/>
                        <a:t>22200</a:t>
                      </a:r>
                    </a:p>
                  </a:txBody>
                  <a:tcPr marL="5635" marR="5635" marT="5635" marB="0" anchor="b"/>
                </a:tc>
                <a:tc>
                  <a:txBody>
                    <a:bodyPr/>
                    <a:lstStyle/>
                    <a:p>
                      <a:pPr algn="l" fontAlgn="b"/>
                      <a:r>
                        <a:rPr lang="en-ID" sz="1000"/>
                        <a:t> $                                         1,10 </a:t>
                      </a:r>
                    </a:p>
                  </a:txBody>
                  <a:tcPr marL="5635" marR="5635" marT="5635" marB="0" anchor="b"/>
                </a:tc>
                <a:tc>
                  <a:txBody>
                    <a:bodyPr/>
                    <a:lstStyle/>
                    <a:p>
                      <a:pPr algn="l" fontAlgn="b"/>
                      <a:r>
                        <a:rPr lang="en-ID" sz="1000"/>
                        <a:t> $       24.357,10 </a:t>
                      </a:r>
                    </a:p>
                  </a:txBody>
                  <a:tcPr marL="5635" marR="5635" marT="5635" marB="0" anchor="b"/>
                </a:tc>
                <a:extLst>
                  <a:ext uri="{0D108BD9-81ED-4DB2-BD59-A6C34878D82A}">
                    <a16:rowId xmlns:a16="http://schemas.microsoft.com/office/drawing/2014/main" val="1848537624"/>
                  </a:ext>
                </a:extLst>
              </a:tr>
              <a:tr h="219956">
                <a:tc>
                  <a:txBody>
                    <a:bodyPr/>
                    <a:lstStyle/>
                    <a:p>
                      <a:pPr algn="l" fontAlgn="b"/>
                      <a:r>
                        <a:rPr lang="en-ID" sz="1000"/>
                        <a:t>Chocolate brownie</a:t>
                      </a:r>
                    </a:p>
                  </a:txBody>
                  <a:tcPr marL="5635" marR="5635" marT="5635" marB="0" anchor="b"/>
                </a:tc>
                <a:tc>
                  <a:txBody>
                    <a:bodyPr/>
                    <a:lstStyle/>
                    <a:p>
                      <a:pPr algn="r" fontAlgn="b"/>
                      <a:r>
                        <a:rPr lang="en-ID" sz="1000"/>
                        <a:t>22</a:t>
                      </a:r>
                    </a:p>
                  </a:txBody>
                  <a:tcPr marL="5635" marR="5635" marT="5635" marB="0" anchor="b"/>
                </a:tc>
                <a:tc>
                  <a:txBody>
                    <a:bodyPr/>
                    <a:lstStyle/>
                    <a:p>
                      <a:pPr algn="r" fontAlgn="b"/>
                      <a:r>
                        <a:rPr lang="en-ID" sz="1000"/>
                        <a:t>3300</a:t>
                      </a:r>
                    </a:p>
                  </a:txBody>
                  <a:tcPr marL="5635" marR="5635" marT="5635" marB="0" anchor="b"/>
                </a:tc>
                <a:tc>
                  <a:txBody>
                    <a:bodyPr/>
                    <a:lstStyle/>
                    <a:p>
                      <a:pPr algn="l" fontAlgn="b"/>
                      <a:r>
                        <a:rPr lang="en-ID" sz="1000"/>
                        <a:t> $                                         0,19 </a:t>
                      </a:r>
                    </a:p>
                  </a:txBody>
                  <a:tcPr marL="5635" marR="5635" marT="5635" marB="0" anchor="b"/>
                </a:tc>
                <a:tc>
                  <a:txBody>
                    <a:bodyPr/>
                    <a:lstStyle/>
                    <a:p>
                      <a:pPr algn="l" fontAlgn="b"/>
                      <a:r>
                        <a:rPr lang="en-ID" sz="1000"/>
                        <a:t> $             613,80 </a:t>
                      </a:r>
                    </a:p>
                  </a:txBody>
                  <a:tcPr marL="5635" marR="5635" marT="5635" marB="0" anchor="b"/>
                </a:tc>
                <a:extLst>
                  <a:ext uri="{0D108BD9-81ED-4DB2-BD59-A6C34878D82A}">
                    <a16:rowId xmlns:a16="http://schemas.microsoft.com/office/drawing/2014/main" val="2642142694"/>
                  </a:ext>
                </a:extLst>
              </a:tr>
              <a:tr h="219956">
                <a:tc>
                  <a:txBody>
                    <a:bodyPr/>
                    <a:lstStyle/>
                    <a:p>
                      <a:pPr algn="l" fontAlgn="b"/>
                      <a:r>
                        <a:rPr lang="en-ID" sz="1000"/>
                        <a:t>Croutons</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165</a:t>
                      </a:r>
                    </a:p>
                  </a:txBody>
                  <a:tcPr marL="5635" marR="5635" marT="5635" marB="0" anchor="b"/>
                </a:tc>
                <a:tc>
                  <a:txBody>
                    <a:bodyPr/>
                    <a:lstStyle/>
                    <a:p>
                      <a:pPr algn="l" fontAlgn="b"/>
                      <a:r>
                        <a:rPr lang="en-ID" sz="1000"/>
                        <a:t> $                                         0,42 </a:t>
                      </a:r>
                    </a:p>
                  </a:txBody>
                  <a:tcPr marL="5635" marR="5635" marT="5635" marB="0" anchor="b"/>
                </a:tc>
                <a:tc>
                  <a:txBody>
                    <a:bodyPr/>
                    <a:lstStyle/>
                    <a:p>
                      <a:pPr algn="l" fontAlgn="b"/>
                      <a:r>
                        <a:rPr lang="en-ID" sz="1000"/>
                        <a:t> $                69,30 </a:t>
                      </a:r>
                    </a:p>
                  </a:txBody>
                  <a:tcPr marL="5635" marR="5635" marT="5635" marB="0" anchor="b"/>
                </a:tc>
                <a:extLst>
                  <a:ext uri="{0D108BD9-81ED-4DB2-BD59-A6C34878D82A}">
                    <a16:rowId xmlns:a16="http://schemas.microsoft.com/office/drawing/2014/main" val="2434997701"/>
                  </a:ext>
                </a:extLst>
              </a:tr>
              <a:tr h="219956">
                <a:tc>
                  <a:txBody>
                    <a:bodyPr/>
                    <a:lstStyle/>
                    <a:p>
                      <a:pPr algn="l" fontAlgn="b"/>
                      <a:r>
                        <a:rPr lang="en-ID" sz="1000"/>
                        <a:t>Donair meat</a:t>
                      </a:r>
                    </a:p>
                  </a:txBody>
                  <a:tcPr marL="5635" marR="5635" marT="5635" marB="0" anchor="b"/>
                </a:tc>
                <a:tc>
                  <a:txBody>
                    <a:bodyPr/>
                    <a:lstStyle/>
                    <a:p>
                      <a:pPr algn="r" fontAlgn="b"/>
                      <a:r>
                        <a:rPr lang="en-ID" sz="1000"/>
                        <a:t>49</a:t>
                      </a:r>
                    </a:p>
                  </a:txBody>
                  <a:tcPr marL="5635" marR="5635" marT="5635" marB="0" anchor="b"/>
                </a:tc>
                <a:tc>
                  <a:txBody>
                    <a:bodyPr/>
                    <a:lstStyle/>
                    <a:p>
                      <a:pPr algn="r" fontAlgn="b"/>
                      <a:r>
                        <a:rPr lang="en-ID" sz="1000"/>
                        <a:t>5590</a:t>
                      </a:r>
                    </a:p>
                  </a:txBody>
                  <a:tcPr marL="5635" marR="5635" marT="5635" marB="0" anchor="b"/>
                </a:tc>
                <a:tc>
                  <a:txBody>
                    <a:bodyPr/>
                    <a:lstStyle/>
                    <a:p>
                      <a:pPr algn="l" fontAlgn="b"/>
                      <a:r>
                        <a:rPr lang="en-ID" sz="1000"/>
                        <a:t> $                                         0,71 </a:t>
                      </a:r>
                    </a:p>
                  </a:txBody>
                  <a:tcPr marL="5635" marR="5635" marT="5635" marB="0" anchor="b"/>
                </a:tc>
                <a:tc>
                  <a:txBody>
                    <a:bodyPr/>
                    <a:lstStyle/>
                    <a:p>
                      <a:pPr algn="l" fontAlgn="b"/>
                      <a:r>
                        <a:rPr lang="en-ID" sz="1000"/>
                        <a:t> $          3.993,50 </a:t>
                      </a:r>
                    </a:p>
                  </a:txBody>
                  <a:tcPr marL="5635" marR="5635" marT="5635" marB="0" anchor="b"/>
                </a:tc>
                <a:extLst>
                  <a:ext uri="{0D108BD9-81ED-4DB2-BD59-A6C34878D82A}">
                    <a16:rowId xmlns:a16="http://schemas.microsoft.com/office/drawing/2014/main" val="2991391050"/>
                  </a:ext>
                </a:extLst>
              </a:tr>
              <a:tr h="219956">
                <a:tc>
                  <a:txBody>
                    <a:bodyPr/>
                    <a:lstStyle/>
                    <a:p>
                      <a:pPr algn="l" fontAlgn="b"/>
                      <a:r>
                        <a:rPr lang="en-ID" sz="1000"/>
                        <a:t>Donair sauce</a:t>
                      </a:r>
                    </a:p>
                  </a:txBody>
                  <a:tcPr marL="5635" marR="5635" marT="5635" marB="0" anchor="b"/>
                </a:tc>
                <a:tc>
                  <a:txBody>
                    <a:bodyPr/>
                    <a:lstStyle/>
                    <a:p>
                      <a:pPr algn="r" fontAlgn="b"/>
                      <a:r>
                        <a:rPr lang="en-ID" sz="1000"/>
                        <a:t>63</a:t>
                      </a:r>
                    </a:p>
                  </a:txBody>
                  <a:tcPr marL="5635" marR="5635" marT="5635" marB="0" anchor="b"/>
                </a:tc>
                <a:tc>
                  <a:txBody>
                    <a:bodyPr/>
                    <a:lstStyle/>
                    <a:p>
                      <a:pPr algn="r" fontAlgn="b"/>
                      <a:r>
                        <a:rPr lang="en-ID" sz="1000"/>
                        <a:t>4540</a:t>
                      </a:r>
                    </a:p>
                  </a:txBody>
                  <a:tcPr marL="5635" marR="5635" marT="5635" marB="0" anchor="b"/>
                </a:tc>
                <a:tc>
                  <a:txBody>
                    <a:bodyPr/>
                    <a:lstStyle/>
                    <a:p>
                      <a:pPr algn="l" fontAlgn="b"/>
                      <a:r>
                        <a:rPr lang="en-ID" sz="1000"/>
                        <a:t> $                                         0,11 </a:t>
                      </a:r>
                    </a:p>
                  </a:txBody>
                  <a:tcPr marL="5635" marR="5635" marT="5635" marB="0" anchor="b"/>
                </a:tc>
                <a:tc>
                  <a:txBody>
                    <a:bodyPr/>
                    <a:lstStyle/>
                    <a:p>
                      <a:pPr algn="l" fontAlgn="b"/>
                      <a:r>
                        <a:rPr lang="en-ID" sz="1000"/>
                        <a:t> $             503,44 </a:t>
                      </a:r>
                    </a:p>
                  </a:txBody>
                  <a:tcPr marL="5635" marR="5635" marT="5635" marB="0" anchor="b"/>
                </a:tc>
                <a:extLst>
                  <a:ext uri="{0D108BD9-81ED-4DB2-BD59-A6C34878D82A}">
                    <a16:rowId xmlns:a16="http://schemas.microsoft.com/office/drawing/2014/main" val="3937648376"/>
                  </a:ext>
                </a:extLst>
              </a:tr>
              <a:tr h="219956">
                <a:tc>
                  <a:txBody>
                    <a:bodyPr/>
                    <a:lstStyle/>
                    <a:p>
                      <a:pPr algn="l" fontAlgn="b"/>
                      <a:r>
                        <a:rPr lang="en-ID" sz="1000"/>
                        <a:t>Garlic herb butter</a:t>
                      </a:r>
                    </a:p>
                  </a:txBody>
                  <a:tcPr marL="5635" marR="5635" marT="5635" marB="0" anchor="b"/>
                </a:tc>
                <a:tc>
                  <a:txBody>
                    <a:bodyPr/>
                    <a:lstStyle/>
                    <a:p>
                      <a:pPr algn="r" fontAlgn="b"/>
                      <a:r>
                        <a:rPr lang="en-ID" sz="1000"/>
                        <a:t>92</a:t>
                      </a:r>
                    </a:p>
                  </a:txBody>
                  <a:tcPr marL="5635" marR="5635" marT="5635" marB="0" anchor="b"/>
                </a:tc>
                <a:tc>
                  <a:txBody>
                    <a:bodyPr/>
                    <a:lstStyle/>
                    <a:p>
                      <a:pPr algn="r" fontAlgn="b"/>
                      <a:r>
                        <a:rPr lang="en-ID" sz="1000"/>
                        <a:t>4220</a:t>
                      </a:r>
                    </a:p>
                  </a:txBody>
                  <a:tcPr marL="5635" marR="5635" marT="5635" marB="0" anchor="b"/>
                </a:tc>
                <a:tc>
                  <a:txBody>
                    <a:bodyPr/>
                    <a:lstStyle/>
                    <a:p>
                      <a:pPr algn="l" fontAlgn="b"/>
                      <a:r>
                        <a:rPr lang="en-ID" sz="1000"/>
                        <a:t> $                                         1,74 </a:t>
                      </a:r>
                    </a:p>
                  </a:txBody>
                  <a:tcPr marL="5635" marR="5635" marT="5635" marB="0" anchor="b"/>
                </a:tc>
                <a:tc>
                  <a:txBody>
                    <a:bodyPr/>
                    <a:lstStyle/>
                    <a:p>
                      <a:pPr algn="l" fontAlgn="b"/>
                      <a:r>
                        <a:rPr lang="en-ID" sz="1000"/>
                        <a:t> $          7.331,55 </a:t>
                      </a:r>
                    </a:p>
                  </a:txBody>
                  <a:tcPr marL="5635" marR="5635" marT="5635" marB="0" anchor="b"/>
                </a:tc>
                <a:extLst>
                  <a:ext uri="{0D108BD9-81ED-4DB2-BD59-A6C34878D82A}">
                    <a16:rowId xmlns:a16="http://schemas.microsoft.com/office/drawing/2014/main" val="38791950"/>
                  </a:ext>
                </a:extLst>
              </a:tr>
              <a:tr h="219956">
                <a:tc>
                  <a:txBody>
                    <a:bodyPr/>
                    <a:lstStyle/>
                    <a:p>
                      <a:pPr algn="l" fontAlgn="b"/>
                      <a:r>
                        <a:rPr lang="en-ID" sz="1000"/>
                        <a:t>Ham</a:t>
                      </a:r>
                    </a:p>
                  </a:txBody>
                  <a:tcPr marL="5635" marR="5635" marT="5635" marB="0" anchor="b"/>
                </a:tc>
                <a:tc>
                  <a:txBody>
                    <a:bodyPr/>
                    <a:lstStyle/>
                    <a:p>
                      <a:pPr algn="r" fontAlgn="b"/>
                      <a:r>
                        <a:rPr lang="en-ID" sz="1000"/>
                        <a:t>47</a:t>
                      </a:r>
                    </a:p>
                  </a:txBody>
                  <a:tcPr marL="5635" marR="5635" marT="5635" marB="0" anchor="b"/>
                </a:tc>
                <a:tc>
                  <a:txBody>
                    <a:bodyPr/>
                    <a:lstStyle/>
                    <a:p>
                      <a:pPr algn="r" fontAlgn="b"/>
                      <a:r>
                        <a:rPr lang="en-ID" sz="1000"/>
                        <a:t>5950</a:t>
                      </a:r>
                    </a:p>
                  </a:txBody>
                  <a:tcPr marL="5635" marR="5635" marT="5635" marB="0" anchor="b"/>
                </a:tc>
                <a:tc>
                  <a:txBody>
                    <a:bodyPr/>
                    <a:lstStyle/>
                    <a:p>
                      <a:pPr algn="l" fontAlgn="b"/>
                      <a:r>
                        <a:rPr lang="en-ID" sz="1000"/>
                        <a:t> $                                         0,65 </a:t>
                      </a:r>
                    </a:p>
                  </a:txBody>
                  <a:tcPr marL="5635" marR="5635" marT="5635" marB="0" anchor="b"/>
                </a:tc>
                <a:tc>
                  <a:txBody>
                    <a:bodyPr/>
                    <a:lstStyle/>
                    <a:p>
                      <a:pPr algn="l" fontAlgn="b"/>
                      <a:r>
                        <a:rPr lang="en-ID" sz="1000"/>
                        <a:t> $          3.861,55 </a:t>
                      </a:r>
                    </a:p>
                  </a:txBody>
                  <a:tcPr marL="5635" marR="5635" marT="5635" marB="0" anchor="b"/>
                </a:tc>
                <a:extLst>
                  <a:ext uri="{0D108BD9-81ED-4DB2-BD59-A6C34878D82A}">
                    <a16:rowId xmlns:a16="http://schemas.microsoft.com/office/drawing/2014/main" val="402684038"/>
                  </a:ext>
                </a:extLst>
              </a:tr>
              <a:tr h="219956">
                <a:tc>
                  <a:txBody>
                    <a:bodyPr/>
                    <a:lstStyle/>
                    <a:p>
                      <a:pPr algn="l" fontAlgn="b"/>
                      <a:r>
                        <a:rPr lang="en-ID" sz="1000"/>
                        <a:t>Mozzarella</a:t>
                      </a:r>
                    </a:p>
                  </a:txBody>
                  <a:tcPr marL="5635" marR="5635" marT="5635" marB="0" anchor="b"/>
                </a:tc>
                <a:tc>
                  <a:txBody>
                    <a:bodyPr/>
                    <a:lstStyle/>
                    <a:p>
                      <a:pPr algn="r" fontAlgn="b"/>
                      <a:r>
                        <a:rPr lang="en-ID" sz="1000"/>
                        <a:t>276</a:t>
                      </a:r>
                    </a:p>
                  </a:txBody>
                  <a:tcPr marL="5635" marR="5635" marT="5635" marB="0" anchor="b"/>
                </a:tc>
                <a:tc>
                  <a:txBody>
                    <a:bodyPr/>
                    <a:lstStyle/>
                    <a:p>
                      <a:pPr algn="r" fontAlgn="b"/>
                      <a:r>
                        <a:rPr lang="en-ID" sz="1000"/>
                        <a:t>46470</a:t>
                      </a:r>
                    </a:p>
                  </a:txBody>
                  <a:tcPr marL="5635" marR="5635" marT="5635" marB="0" anchor="b"/>
                </a:tc>
                <a:tc>
                  <a:txBody>
                    <a:bodyPr/>
                    <a:lstStyle/>
                    <a:p>
                      <a:pPr algn="l" fontAlgn="b"/>
                      <a:r>
                        <a:rPr lang="en-ID" sz="1000"/>
                        <a:t> $                                         0,58 </a:t>
                      </a:r>
                    </a:p>
                  </a:txBody>
                  <a:tcPr marL="5635" marR="5635" marT="5635" marB="0" anchor="b"/>
                </a:tc>
                <a:tc>
                  <a:txBody>
                    <a:bodyPr/>
                    <a:lstStyle/>
                    <a:p>
                      <a:pPr algn="l" fontAlgn="b"/>
                      <a:r>
                        <a:rPr lang="en-ID" sz="1000"/>
                        <a:t> $       26.859,66 </a:t>
                      </a:r>
                    </a:p>
                  </a:txBody>
                  <a:tcPr marL="5635" marR="5635" marT="5635" marB="0" anchor="b"/>
                </a:tc>
                <a:extLst>
                  <a:ext uri="{0D108BD9-81ED-4DB2-BD59-A6C34878D82A}">
                    <a16:rowId xmlns:a16="http://schemas.microsoft.com/office/drawing/2014/main" val="3471864205"/>
                  </a:ext>
                </a:extLst>
              </a:tr>
              <a:tr h="219956">
                <a:tc>
                  <a:txBody>
                    <a:bodyPr/>
                    <a:lstStyle/>
                    <a:p>
                      <a:pPr algn="l" fontAlgn="b"/>
                      <a:r>
                        <a:rPr lang="en-ID" sz="1000"/>
                        <a:t>Onion</a:t>
                      </a:r>
                    </a:p>
                  </a:txBody>
                  <a:tcPr marL="5635" marR="5635" marT="5635" marB="0" anchor="b"/>
                </a:tc>
                <a:tc>
                  <a:txBody>
                    <a:bodyPr/>
                    <a:lstStyle/>
                    <a:p>
                      <a:pPr algn="r" fontAlgn="b"/>
                      <a:r>
                        <a:rPr lang="en-ID" sz="1000"/>
                        <a:t>119</a:t>
                      </a:r>
                    </a:p>
                  </a:txBody>
                  <a:tcPr marL="5635" marR="5635" marT="5635" marB="0" anchor="b"/>
                </a:tc>
                <a:tc>
                  <a:txBody>
                    <a:bodyPr/>
                    <a:lstStyle/>
                    <a:p>
                      <a:pPr algn="r" fontAlgn="b"/>
                      <a:r>
                        <a:rPr lang="en-ID" sz="1000"/>
                        <a:t>9040</a:t>
                      </a:r>
                    </a:p>
                  </a:txBody>
                  <a:tcPr marL="5635" marR="5635" marT="5635" marB="0" anchor="b"/>
                </a:tc>
                <a:tc>
                  <a:txBody>
                    <a:bodyPr/>
                    <a:lstStyle/>
                    <a:p>
                      <a:pPr algn="l" fontAlgn="b"/>
                      <a:r>
                        <a:rPr lang="en-ID" sz="1000"/>
                        <a:t> $                                         0,50 </a:t>
                      </a:r>
                    </a:p>
                  </a:txBody>
                  <a:tcPr marL="5635" marR="5635" marT="5635" marB="0" anchor="b"/>
                </a:tc>
                <a:tc>
                  <a:txBody>
                    <a:bodyPr/>
                    <a:lstStyle/>
                    <a:p>
                      <a:pPr algn="l" fontAlgn="b"/>
                      <a:r>
                        <a:rPr lang="en-ID" sz="1000"/>
                        <a:t> $          4.492,88 </a:t>
                      </a:r>
                    </a:p>
                  </a:txBody>
                  <a:tcPr marL="5635" marR="5635" marT="5635" marB="0" anchor="b"/>
                </a:tc>
                <a:extLst>
                  <a:ext uri="{0D108BD9-81ED-4DB2-BD59-A6C34878D82A}">
                    <a16:rowId xmlns:a16="http://schemas.microsoft.com/office/drawing/2014/main" val="615108787"/>
                  </a:ext>
                </a:extLst>
              </a:tr>
              <a:tr h="219956">
                <a:tc>
                  <a:txBody>
                    <a:bodyPr/>
                    <a:lstStyle/>
                    <a:p>
                      <a:pPr algn="l" fontAlgn="b"/>
                      <a:r>
                        <a:rPr lang="en-ID" sz="1000"/>
                        <a:t>Parmesan</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330</a:t>
                      </a:r>
                    </a:p>
                  </a:txBody>
                  <a:tcPr marL="5635" marR="5635" marT="5635" marB="0" anchor="b"/>
                </a:tc>
                <a:tc>
                  <a:txBody>
                    <a:bodyPr/>
                    <a:lstStyle/>
                    <a:p>
                      <a:pPr algn="l" fontAlgn="b"/>
                      <a:r>
                        <a:rPr lang="en-ID" sz="1000"/>
                        <a:t> $                                         0,59 </a:t>
                      </a:r>
                    </a:p>
                  </a:txBody>
                  <a:tcPr marL="5635" marR="5635" marT="5635" marB="0" anchor="b"/>
                </a:tc>
                <a:tc>
                  <a:txBody>
                    <a:bodyPr/>
                    <a:lstStyle/>
                    <a:p>
                      <a:pPr algn="l" fontAlgn="b"/>
                      <a:r>
                        <a:rPr lang="en-ID" sz="1000"/>
                        <a:t> $             193,38 </a:t>
                      </a:r>
                    </a:p>
                  </a:txBody>
                  <a:tcPr marL="5635" marR="5635" marT="5635" marB="0" anchor="b"/>
                </a:tc>
                <a:extLst>
                  <a:ext uri="{0D108BD9-81ED-4DB2-BD59-A6C34878D82A}">
                    <a16:rowId xmlns:a16="http://schemas.microsoft.com/office/drawing/2014/main" val="749696387"/>
                  </a:ext>
                </a:extLst>
              </a:tr>
              <a:tr h="219956">
                <a:tc>
                  <a:txBody>
                    <a:bodyPr/>
                    <a:lstStyle/>
                    <a:p>
                      <a:pPr algn="l" fontAlgn="b"/>
                      <a:r>
                        <a:rPr lang="en-ID" sz="1000"/>
                        <a:t>Pepperoni</a:t>
                      </a:r>
                    </a:p>
                  </a:txBody>
                  <a:tcPr marL="5635" marR="5635" marT="5635" marB="0" anchor="b"/>
                </a:tc>
                <a:tc>
                  <a:txBody>
                    <a:bodyPr/>
                    <a:lstStyle/>
                    <a:p>
                      <a:pPr algn="r" fontAlgn="b"/>
                      <a:r>
                        <a:rPr lang="en-ID" sz="1000"/>
                        <a:t>52</a:t>
                      </a:r>
                    </a:p>
                  </a:txBody>
                  <a:tcPr marL="5635" marR="5635" marT="5635" marB="0" anchor="b"/>
                </a:tc>
                <a:tc>
                  <a:txBody>
                    <a:bodyPr/>
                    <a:lstStyle/>
                    <a:p>
                      <a:pPr algn="r" fontAlgn="b"/>
                      <a:r>
                        <a:rPr lang="en-ID" sz="1000"/>
                        <a:t>6580</a:t>
                      </a:r>
                    </a:p>
                  </a:txBody>
                  <a:tcPr marL="5635" marR="5635" marT="5635" marB="0" anchor="b"/>
                </a:tc>
                <a:tc>
                  <a:txBody>
                    <a:bodyPr/>
                    <a:lstStyle/>
                    <a:p>
                      <a:pPr algn="l" fontAlgn="b"/>
                      <a:r>
                        <a:rPr lang="en-ID" sz="1000"/>
                        <a:t> $                                         0,93 </a:t>
                      </a:r>
                    </a:p>
                  </a:txBody>
                  <a:tcPr marL="5635" marR="5635" marT="5635" marB="0" anchor="b"/>
                </a:tc>
                <a:tc>
                  <a:txBody>
                    <a:bodyPr/>
                    <a:lstStyle/>
                    <a:p>
                      <a:pPr algn="l" fontAlgn="b"/>
                      <a:r>
                        <a:rPr lang="en-ID" sz="1000"/>
                        <a:t> $          6.111,50 </a:t>
                      </a:r>
                    </a:p>
                  </a:txBody>
                  <a:tcPr marL="5635" marR="5635" marT="5635" marB="0" anchor="b"/>
                </a:tc>
                <a:extLst>
                  <a:ext uri="{0D108BD9-81ED-4DB2-BD59-A6C34878D82A}">
                    <a16:rowId xmlns:a16="http://schemas.microsoft.com/office/drawing/2014/main" val="83107392"/>
                  </a:ext>
                </a:extLst>
              </a:tr>
              <a:tr h="219956">
                <a:tc>
                  <a:txBody>
                    <a:bodyPr/>
                    <a:lstStyle/>
                    <a:p>
                      <a:pPr algn="l" fontAlgn="b"/>
                      <a:r>
                        <a:rPr lang="en-ID" sz="1000"/>
                        <a:t>Peppers</a:t>
                      </a:r>
                    </a:p>
                  </a:txBody>
                  <a:tcPr marL="5635" marR="5635" marT="5635" marB="0" anchor="b"/>
                </a:tc>
                <a:tc>
                  <a:txBody>
                    <a:bodyPr/>
                    <a:lstStyle/>
                    <a:p>
                      <a:pPr algn="r" fontAlgn="b"/>
                      <a:r>
                        <a:rPr lang="en-ID" sz="1000"/>
                        <a:t>56</a:t>
                      </a:r>
                    </a:p>
                  </a:txBody>
                  <a:tcPr marL="5635" marR="5635" marT="5635" marB="0" anchor="b"/>
                </a:tc>
                <a:tc>
                  <a:txBody>
                    <a:bodyPr/>
                    <a:lstStyle/>
                    <a:p>
                      <a:pPr algn="r" fontAlgn="b"/>
                      <a:r>
                        <a:rPr lang="en-ID" sz="1000"/>
                        <a:t>4250</a:t>
                      </a:r>
                    </a:p>
                  </a:txBody>
                  <a:tcPr marL="5635" marR="5635" marT="5635" marB="0" anchor="b"/>
                </a:tc>
                <a:tc>
                  <a:txBody>
                    <a:bodyPr/>
                    <a:lstStyle/>
                    <a:p>
                      <a:pPr algn="l" fontAlgn="b"/>
                      <a:r>
                        <a:rPr lang="en-ID" sz="1000"/>
                        <a:t> $                                         0,35 </a:t>
                      </a:r>
                    </a:p>
                  </a:txBody>
                  <a:tcPr marL="5635" marR="5635" marT="5635" marB="0" anchor="b"/>
                </a:tc>
                <a:tc>
                  <a:txBody>
                    <a:bodyPr/>
                    <a:lstStyle/>
                    <a:p>
                      <a:pPr algn="l" fontAlgn="b"/>
                      <a:r>
                        <a:rPr lang="en-ID" sz="1000"/>
                        <a:t> $          1.466,25 </a:t>
                      </a:r>
                    </a:p>
                  </a:txBody>
                  <a:tcPr marL="5635" marR="5635" marT="5635" marB="0" anchor="b"/>
                </a:tc>
                <a:extLst>
                  <a:ext uri="{0D108BD9-81ED-4DB2-BD59-A6C34878D82A}">
                    <a16:rowId xmlns:a16="http://schemas.microsoft.com/office/drawing/2014/main" val="1079210773"/>
                  </a:ext>
                </a:extLst>
              </a:tr>
              <a:tr h="219956">
                <a:tc>
                  <a:txBody>
                    <a:bodyPr/>
                    <a:lstStyle/>
                    <a:p>
                      <a:pPr algn="l" fontAlgn="b"/>
                      <a:r>
                        <a:rPr lang="en-ID" sz="1000"/>
                        <a:t>Pineapple</a:t>
                      </a:r>
                    </a:p>
                  </a:txBody>
                  <a:tcPr marL="5635" marR="5635" marT="5635" marB="0" anchor="b"/>
                </a:tc>
                <a:tc>
                  <a:txBody>
                    <a:bodyPr/>
                    <a:lstStyle/>
                    <a:p>
                      <a:pPr algn="r" fontAlgn="b"/>
                      <a:r>
                        <a:rPr lang="en-ID" sz="1000"/>
                        <a:t>47</a:t>
                      </a:r>
                    </a:p>
                  </a:txBody>
                  <a:tcPr marL="5635" marR="5635" marT="5635" marB="0" anchor="b"/>
                </a:tc>
                <a:tc>
                  <a:txBody>
                    <a:bodyPr/>
                    <a:lstStyle/>
                    <a:p>
                      <a:pPr algn="r" fontAlgn="b"/>
                      <a:r>
                        <a:rPr lang="en-ID" sz="1000"/>
                        <a:t>5010</a:t>
                      </a:r>
                    </a:p>
                  </a:txBody>
                  <a:tcPr marL="5635" marR="5635" marT="5635" marB="0" anchor="b"/>
                </a:tc>
                <a:tc>
                  <a:txBody>
                    <a:bodyPr/>
                    <a:lstStyle/>
                    <a:p>
                      <a:pPr algn="l" fontAlgn="b"/>
                      <a:r>
                        <a:rPr lang="en-ID" sz="1000"/>
                        <a:t> $                                         0,13 </a:t>
                      </a:r>
                    </a:p>
                  </a:txBody>
                  <a:tcPr marL="5635" marR="5635" marT="5635" marB="0" anchor="b"/>
                </a:tc>
                <a:tc>
                  <a:txBody>
                    <a:bodyPr/>
                    <a:lstStyle/>
                    <a:p>
                      <a:pPr algn="l" fontAlgn="b"/>
                      <a:r>
                        <a:rPr lang="en-ID" sz="1000"/>
                        <a:t> $             644,29 </a:t>
                      </a:r>
                    </a:p>
                  </a:txBody>
                  <a:tcPr marL="5635" marR="5635" marT="5635" marB="0" anchor="b"/>
                </a:tc>
                <a:extLst>
                  <a:ext uri="{0D108BD9-81ED-4DB2-BD59-A6C34878D82A}">
                    <a16:rowId xmlns:a16="http://schemas.microsoft.com/office/drawing/2014/main" val="313404611"/>
                  </a:ext>
                </a:extLst>
              </a:tr>
              <a:tr h="219956">
                <a:tc>
                  <a:txBody>
                    <a:bodyPr/>
                    <a:lstStyle/>
                    <a:p>
                      <a:pPr algn="l" fontAlgn="b"/>
                      <a:r>
                        <a:rPr lang="en-ID" sz="1000"/>
                        <a:t>Pizza dough ball  (8 pack)</a:t>
                      </a:r>
                    </a:p>
                  </a:txBody>
                  <a:tcPr marL="5635" marR="5635" marT="5635" marB="0" anchor="b"/>
                </a:tc>
                <a:tc>
                  <a:txBody>
                    <a:bodyPr/>
                    <a:lstStyle/>
                    <a:p>
                      <a:pPr algn="r" fontAlgn="b"/>
                      <a:r>
                        <a:rPr lang="en-ID" sz="1000"/>
                        <a:t>294</a:t>
                      </a:r>
                    </a:p>
                  </a:txBody>
                  <a:tcPr marL="5635" marR="5635" marT="5635" marB="0" anchor="b"/>
                </a:tc>
                <a:tc>
                  <a:txBody>
                    <a:bodyPr/>
                    <a:lstStyle/>
                    <a:p>
                      <a:pPr algn="r" fontAlgn="b"/>
                      <a:r>
                        <a:rPr lang="en-ID" sz="1000"/>
                        <a:t>71850</a:t>
                      </a:r>
                    </a:p>
                  </a:txBody>
                  <a:tcPr marL="5635" marR="5635" marT="5635" marB="0" anchor="b"/>
                </a:tc>
                <a:tc>
                  <a:txBody>
                    <a:bodyPr/>
                    <a:lstStyle/>
                    <a:p>
                      <a:pPr algn="l" fontAlgn="b"/>
                      <a:r>
                        <a:rPr lang="en-ID" sz="1000"/>
                        <a:t> $                                         0,23 </a:t>
                      </a:r>
                    </a:p>
                  </a:txBody>
                  <a:tcPr marL="5635" marR="5635" marT="5635" marB="0" anchor="b"/>
                </a:tc>
                <a:tc>
                  <a:txBody>
                    <a:bodyPr/>
                    <a:lstStyle/>
                    <a:p>
                      <a:pPr algn="l" fontAlgn="b"/>
                      <a:r>
                        <a:rPr lang="en-ID" sz="1000"/>
                        <a:t> $       16.489,58 </a:t>
                      </a:r>
                    </a:p>
                  </a:txBody>
                  <a:tcPr marL="5635" marR="5635" marT="5635" marB="0" anchor="b"/>
                </a:tc>
                <a:extLst>
                  <a:ext uri="{0D108BD9-81ED-4DB2-BD59-A6C34878D82A}">
                    <a16:rowId xmlns:a16="http://schemas.microsoft.com/office/drawing/2014/main" val="3185788380"/>
                  </a:ext>
                </a:extLst>
              </a:tr>
              <a:tr h="219956">
                <a:tc>
                  <a:txBody>
                    <a:bodyPr/>
                    <a:lstStyle/>
                    <a:p>
                      <a:pPr algn="l" fontAlgn="b"/>
                      <a:r>
                        <a:rPr lang="en-ID" sz="1000"/>
                        <a:t>Ranch sauce</a:t>
                      </a:r>
                    </a:p>
                  </a:txBody>
                  <a:tcPr marL="5635" marR="5635" marT="5635" marB="0" anchor="b"/>
                </a:tc>
                <a:tc>
                  <a:txBody>
                    <a:bodyPr/>
                    <a:lstStyle/>
                    <a:p>
                      <a:pPr algn="r" fontAlgn="b"/>
                      <a:r>
                        <a:rPr lang="en-ID" sz="1000"/>
                        <a:t>44</a:t>
                      </a:r>
                    </a:p>
                  </a:txBody>
                  <a:tcPr marL="5635" marR="5635" marT="5635" marB="0" anchor="b"/>
                </a:tc>
                <a:tc>
                  <a:txBody>
                    <a:bodyPr/>
                    <a:lstStyle/>
                    <a:p>
                      <a:pPr algn="r" fontAlgn="b"/>
                      <a:r>
                        <a:rPr lang="en-ID" sz="1000"/>
                        <a:t>3840</a:t>
                      </a:r>
                    </a:p>
                  </a:txBody>
                  <a:tcPr marL="5635" marR="5635" marT="5635" marB="0" anchor="b"/>
                </a:tc>
                <a:tc>
                  <a:txBody>
                    <a:bodyPr/>
                    <a:lstStyle/>
                    <a:p>
                      <a:pPr algn="l" fontAlgn="b"/>
                      <a:r>
                        <a:rPr lang="en-ID" sz="1000"/>
                        <a:t> $                                         0,11 </a:t>
                      </a:r>
                    </a:p>
                  </a:txBody>
                  <a:tcPr marL="5635" marR="5635" marT="5635" marB="0" anchor="b"/>
                </a:tc>
                <a:tc>
                  <a:txBody>
                    <a:bodyPr/>
                    <a:lstStyle/>
                    <a:p>
                      <a:pPr algn="l" fontAlgn="b"/>
                      <a:r>
                        <a:rPr lang="en-ID" sz="1000"/>
                        <a:t> $             425,81 </a:t>
                      </a:r>
                    </a:p>
                  </a:txBody>
                  <a:tcPr marL="5635" marR="5635" marT="5635" marB="0" anchor="b"/>
                </a:tc>
                <a:extLst>
                  <a:ext uri="{0D108BD9-81ED-4DB2-BD59-A6C34878D82A}">
                    <a16:rowId xmlns:a16="http://schemas.microsoft.com/office/drawing/2014/main" val="80446856"/>
                  </a:ext>
                </a:extLst>
              </a:tr>
              <a:tr h="219956">
                <a:tc>
                  <a:txBody>
                    <a:bodyPr/>
                    <a:lstStyle/>
                    <a:p>
                      <a:pPr algn="l" fontAlgn="b"/>
                      <a:r>
                        <a:rPr lang="en-ID" sz="1000"/>
                        <a:t>Romaine lettuce</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1650</a:t>
                      </a:r>
                    </a:p>
                  </a:txBody>
                  <a:tcPr marL="5635" marR="5635" marT="5635" marB="0" anchor="b"/>
                </a:tc>
                <a:tc>
                  <a:txBody>
                    <a:bodyPr/>
                    <a:lstStyle/>
                    <a:p>
                      <a:pPr algn="l" fontAlgn="b"/>
                      <a:r>
                        <a:rPr lang="en-ID" sz="1000"/>
                        <a:t> $                                         0,18 </a:t>
                      </a:r>
                    </a:p>
                  </a:txBody>
                  <a:tcPr marL="5635" marR="5635" marT="5635" marB="0" anchor="b"/>
                </a:tc>
                <a:tc>
                  <a:txBody>
                    <a:bodyPr/>
                    <a:lstStyle/>
                    <a:p>
                      <a:pPr algn="l" fontAlgn="b"/>
                      <a:r>
                        <a:rPr lang="en-ID" sz="1000"/>
                        <a:t> $             303,38 </a:t>
                      </a:r>
                    </a:p>
                  </a:txBody>
                  <a:tcPr marL="5635" marR="5635" marT="5635" marB="0" anchor="b"/>
                </a:tc>
                <a:extLst>
                  <a:ext uri="{0D108BD9-81ED-4DB2-BD59-A6C34878D82A}">
                    <a16:rowId xmlns:a16="http://schemas.microsoft.com/office/drawing/2014/main" val="3458460834"/>
                  </a:ext>
                </a:extLst>
              </a:tr>
              <a:tr h="219956">
                <a:tc>
                  <a:txBody>
                    <a:bodyPr/>
                    <a:lstStyle/>
                    <a:p>
                      <a:pPr algn="l" fontAlgn="b"/>
                      <a:r>
                        <a:rPr lang="en-ID" sz="1000"/>
                        <a:t>Tomato sauce</a:t>
                      </a:r>
                    </a:p>
                  </a:txBody>
                  <a:tcPr marL="5635" marR="5635" marT="5635" marB="0" anchor="b"/>
                </a:tc>
                <a:tc>
                  <a:txBody>
                    <a:bodyPr/>
                    <a:lstStyle/>
                    <a:p>
                      <a:pPr algn="r" fontAlgn="b"/>
                      <a:r>
                        <a:rPr lang="en-ID" sz="1000"/>
                        <a:t>113</a:t>
                      </a:r>
                    </a:p>
                  </a:txBody>
                  <a:tcPr marL="5635" marR="5635" marT="5635" marB="0" anchor="b"/>
                </a:tc>
                <a:tc>
                  <a:txBody>
                    <a:bodyPr/>
                    <a:lstStyle/>
                    <a:p>
                      <a:pPr algn="r" fontAlgn="b"/>
                      <a:r>
                        <a:rPr lang="en-ID" sz="1000"/>
                        <a:t>9380</a:t>
                      </a:r>
                    </a:p>
                  </a:txBody>
                  <a:tcPr marL="5635" marR="5635" marT="5635" marB="0" anchor="b"/>
                </a:tc>
                <a:tc>
                  <a:txBody>
                    <a:bodyPr/>
                    <a:lstStyle/>
                    <a:p>
                      <a:pPr algn="l" fontAlgn="b"/>
                      <a:r>
                        <a:rPr lang="en-ID" sz="1000"/>
                        <a:t> $                                         0,09 </a:t>
                      </a:r>
                    </a:p>
                  </a:txBody>
                  <a:tcPr marL="5635" marR="5635" marT="5635" marB="0" anchor="b"/>
                </a:tc>
                <a:tc>
                  <a:txBody>
                    <a:bodyPr/>
                    <a:lstStyle/>
                    <a:p>
                      <a:pPr algn="l" fontAlgn="b"/>
                      <a:r>
                        <a:rPr lang="en-ID" sz="1000"/>
                        <a:t> $             810,85 </a:t>
                      </a:r>
                    </a:p>
                  </a:txBody>
                  <a:tcPr marL="5635" marR="5635" marT="5635" marB="0" anchor="b"/>
                </a:tc>
                <a:extLst>
                  <a:ext uri="{0D108BD9-81ED-4DB2-BD59-A6C34878D82A}">
                    <a16:rowId xmlns:a16="http://schemas.microsoft.com/office/drawing/2014/main" val="2423072703"/>
                  </a:ext>
                </a:extLst>
              </a:tr>
              <a:tr h="219956">
                <a:tc>
                  <a:txBody>
                    <a:bodyPr/>
                    <a:lstStyle/>
                    <a:p>
                      <a:pPr algn="l" fontAlgn="b"/>
                      <a:r>
                        <a:rPr lang="en-ID" sz="1000"/>
                        <a:t>Tomatoes</a:t>
                      </a:r>
                    </a:p>
                  </a:txBody>
                  <a:tcPr marL="5635" marR="5635" marT="5635" marB="0" anchor="b"/>
                </a:tc>
                <a:tc>
                  <a:txBody>
                    <a:bodyPr/>
                    <a:lstStyle/>
                    <a:p>
                      <a:pPr algn="r" fontAlgn="b"/>
                      <a:r>
                        <a:rPr lang="en-ID" sz="1000"/>
                        <a:t>63</a:t>
                      </a:r>
                    </a:p>
                  </a:txBody>
                  <a:tcPr marL="5635" marR="5635" marT="5635" marB="0" anchor="b"/>
                </a:tc>
                <a:tc>
                  <a:txBody>
                    <a:bodyPr/>
                    <a:lstStyle/>
                    <a:p>
                      <a:pPr algn="r" fontAlgn="b"/>
                      <a:r>
                        <a:rPr lang="en-ID" sz="1000"/>
                        <a:t>4160</a:t>
                      </a:r>
                    </a:p>
                  </a:txBody>
                  <a:tcPr marL="5635" marR="5635" marT="5635" marB="0" anchor="b"/>
                </a:tc>
                <a:tc>
                  <a:txBody>
                    <a:bodyPr/>
                    <a:lstStyle/>
                    <a:p>
                      <a:pPr algn="l" fontAlgn="b"/>
                      <a:r>
                        <a:rPr lang="en-ID" sz="1000"/>
                        <a:t> $                                         0,38 </a:t>
                      </a:r>
                    </a:p>
                  </a:txBody>
                  <a:tcPr marL="5635" marR="5635" marT="5635" marB="0" anchor="b"/>
                </a:tc>
                <a:tc>
                  <a:txBody>
                    <a:bodyPr/>
                    <a:lstStyle/>
                    <a:p>
                      <a:pPr algn="l" fontAlgn="b"/>
                      <a:r>
                        <a:rPr lang="en-ID" sz="1000"/>
                        <a:t> $          1.572,48 </a:t>
                      </a:r>
                    </a:p>
                  </a:txBody>
                  <a:tcPr marL="5635" marR="5635" marT="5635" marB="0" anchor="b"/>
                </a:tc>
                <a:extLst>
                  <a:ext uri="{0D108BD9-81ED-4DB2-BD59-A6C34878D82A}">
                    <a16:rowId xmlns:a16="http://schemas.microsoft.com/office/drawing/2014/main" val="2904721174"/>
                  </a:ext>
                </a:extLst>
              </a:tr>
              <a:tr h="153116">
                <a:tc>
                  <a:txBody>
                    <a:bodyPr/>
                    <a:lstStyle/>
                    <a:p>
                      <a:pPr algn="l" fontAlgn="b"/>
                      <a:r>
                        <a:rPr lang="en-ID" sz="1000"/>
                        <a:t>Total</a:t>
                      </a:r>
                    </a:p>
                  </a:txBody>
                  <a:tcPr marL="5635" marR="5635" marT="5635" marB="0" anchor="b"/>
                </a:tc>
                <a:tc>
                  <a:txBody>
                    <a:bodyPr/>
                    <a:lstStyle/>
                    <a:p>
                      <a:pPr algn="r" fontAlgn="b"/>
                      <a:r>
                        <a:rPr lang="en-ID" sz="1000"/>
                        <a:t>1822</a:t>
                      </a:r>
                    </a:p>
                  </a:txBody>
                  <a:tcPr marL="5635" marR="5635" marT="5635" marB="0" anchor="b"/>
                </a:tc>
                <a:tc>
                  <a:txBody>
                    <a:bodyPr/>
                    <a:lstStyle/>
                    <a:p>
                      <a:pPr algn="r" fontAlgn="b"/>
                      <a:r>
                        <a:rPr lang="en-ID" sz="1000"/>
                        <a:t>241035</a:t>
                      </a:r>
                    </a:p>
                  </a:txBody>
                  <a:tcPr marL="5635" marR="5635" marT="5635" marB="0" anchor="b"/>
                </a:tc>
                <a:tc>
                  <a:txBody>
                    <a:bodyPr/>
                    <a:lstStyle/>
                    <a:p>
                      <a:pPr algn="l" fontAlgn="b"/>
                      <a:r>
                        <a:rPr lang="en-ID" sz="1000" dirty="0"/>
                        <a:t> </a:t>
                      </a:r>
                    </a:p>
                  </a:txBody>
                  <a:tcPr marL="5635" marR="5635" marT="5635" marB="0" anchor="b"/>
                </a:tc>
                <a:tc>
                  <a:txBody>
                    <a:bodyPr/>
                    <a:lstStyle/>
                    <a:p>
                      <a:pPr algn="l" fontAlgn="b"/>
                      <a:r>
                        <a:rPr lang="en-ID" sz="1000" dirty="0"/>
                        <a:t> $     118.040,89 </a:t>
                      </a:r>
                    </a:p>
                  </a:txBody>
                  <a:tcPr marL="5635" marR="5635" marT="5635" marB="0" anchor="b"/>
                </a:tc>
                <a:extLst>
                  <a:ext uri="{0D108BD9-81ED-4DB2-BD59-A6C34878D82A}">
                    <a16:rowId xmlns:a16="http://schemas.microsoft.com/office/drawing/2014/main" val="2535262714"/>
                  </a:ext>
                </a:extLst>
              </a:tr>
            </a:tbl>
          </a:graphicData>
        </a:graphic>
      </p:graphicFrame>
      <p:sp>
        <p:nvSpPr>
          <p:cNvPr id="13" name="Title 1">
            <a:extLst>
              <a:ext uri="{FF2B5EF4-FFF2-40B4-BE49-F238E27FC236}">
                <a16:creationId xmlns:a16="http://schemas.microsoft.com/office/drawing/2014/main" id="{2E858E22-8979-456C-BFF5-65EF10A1037E}"/>
              </a:ext>
            </a:extLst>
          </p:cNvPr>
          <p:cNvSpPr txBox="1">
            <a:spLocks/>
          </p:cNvSpPr>
          <p:nvPr/>
        </p:nvSpPr>
        <p:spPr>
          <a:xfrm>
            <a:off x="7467600" y="1690688"/>
            <a:ext cx="4466082" cy="132556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US" dirty="0" err="1"/>
              <a:t>Tabel</a:t>
            </a:r>
            <a:r>
              <a:rPr lang="en-US" dirty="0"/>
              <a:t> di </a:t>
            </a:r>
            <a:r>
              <a:rPr lang="en-US" dirty="0" err="1"/>
              <a:t>samping</a:t>
            </a:r>
            <a:r>
              <a:rPr lang="en-US" dirty="0"/>
              <a:t> </a:t>
            </a:r>
            <a:r>
              <a:rPr lang="en-US" dirty="0" err="1"/>
              <a:t>addalah</a:t>
            </a:r>
            <a:r>
              <a:rPr lang="en-US" dirty="0"/>
              <a:t> </a:t>
            </a:r>
            <a:r>
              <a:rPr lang="en-US" dirty="0" err="1"/>
              <a:t>tabel</a:t>
            </a:r>
            <a:r>
              <a:rPr lang="en-US" dirty="0"/>
              <a:t> </a:t>
            </a:r>
            <a:r>
              <a:rPr lang="en-US" dirty="0" err="1"/>
              <a:t>seluruh</a:t>
            </a:r>
            <a:r>
              <a:rPr lang="en-US" dirty="0"/>
              <a:t> </a:t>
            </a:r>
            <a:r>
              <a:rPr lang="en-US" dirty="0" err="1"/>
              <a:t>bahan</a:t>
            </a:r>
            <a:r>
              <a:rPr lang="en-US" dirty="0"/>
              <a:t> </a:t>
            </a:r>
            <a:r>
              <a:rPr lang="en-US" dirty="0" err="1"/>
              <a:t>baku</a:t>
            </a:r>
            <a:r>
              <a:rPr lang="en-US" dirty="0"/>
              <a:t> yang </a:t>
            </a:r>
            <a:r>
              <a:rPr lang="en-US" dirty="0" err="1"/>
              <a:t>keluar</a:t>
            </a:r>
            <a:r>
              <a:rPr lang="en-US" dirty="0"/>
              <a:t> </a:t>
            </a:r>
            <a:r>
              <a:rPr lang="en-US" dirty="0" err="1"/>
              <a:t>dari</a:t>
            </a:r>
            <a:r>
              <a:rPr lang="en-US" dirty="0"/>
              <a:t> inventory</a:t>
            </a:r>
            <a:endParaRPr lang="en-ID" dirty="0"/>
          </a:p>
        </p:txBody>
      </p:sp>
    </p:spTree>
    <p:extLst>
      <p:ext uri="{BB962C8B-B14F-4D97-AF65-F5344CB8AC3E}">
        <p14:creationId xmlns:p14="http://schemas.microsoft.com/office/powerpoint/2010/main" val="319510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6F1A4-4A09-4A7C-80CA-43F880B79F52}"/>
              </a:ext>
            </a:extLst>
          </p:cNvPr>
          <p:cNvPicPr>
            <a:picLocks noGrp="1" noChangeAspect="1"/>
          </p:cNvPicPr>
          <p:nvPr>
            <p:ph idx="1"/>
          </p:nvPr>
        </p:nvPicPr>
        <p:blipFill rotWithShape="1">
          <a:blip r:embed="rId2"/>
          <a:srcRect l="56763" t="8258" r="19565" b="39122"/>
          <a:stretch/>
        </p:blipFill>
        <p:spPr>
          <a:xfrm>
            <a:off x="404221" y="365125"/>
            <a:ext cx="7268758" cy="6267450"/>
          </a:xfrm>
        </p:spPr>
      </p:pic>
      <p:sp>
        <p:nvSpPr>
          <p:cNvPr id="6" name="Title 1">
            <a:extLst>
              <a:ext uri="{FF2B5EF4-FFF2-40B4-BE49-F238E27FC236}">
                <a16:creationId xmlns:a16="http://schemas.microsoft.com/office/drawing/2014/main" id="{3E0851F4-AEF9-4397-88DD-C4D7A4F83F2B}"/>
              </a:ext>
            </a:extLst>
          </p:cNvPr>
          <p:cNvSpPr txBox="1">
            <a:spLocks/>
          </p:cNvSpPr>
          <p:nvPr/>
        </p:nvSpPr>
        <p:spPr>
          <a:xfrm>
            <a:off x="7823200" y="1041400"/>
            <a:ext cx="4203700" cy="223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err="1"/>
              <a:t>Berdasarkan</a:t>
            </a:r>
            <a:r>
              <a:rPr lang="en-US" sz="2000" dirty="0"/>
              <a:t> data </a:t>
            </a:r>
            <a:r>
              <a:rPr lang="en-US" sz="2000" dirty="0" err="1"/>
              <a:t>penggunaan</a:t>
            </a:r>
            <a:r>
              <a:rPr lang="en-US" sz="2000" dirty="0"/>
              <a:t> </a:t>
            </a:r>
            <a:r>
              <a:rPr lang="en-US" sz="2000" dirty="0" err="1"/>
              <a:t>bahan</a:t>
            </a:r>
            <a:r>
              <a:rPr lang="en-US" sz="2000" dirty="0"/>
              <a:t> </a:t>
            </a:r>
            <a:r>
              <a:rPr lang="en-US" sz="2000" dirty="0" err="1"/>
              <a:t>keseluruhan</a:t>
            </a:r>
            <a:r>
              <a:rPr lang="en-US" sz="2000" dirty="0"/>
              <a:t> </a:t>
            </a:r>
            <a:r>
              <a:rPr lang="en-US" sz="2000" dirty="0" err="1"/>
              <a:t>dapat</a:t>
            </a:r>
            <a:r>
              <a:rPr lang="en-US" sz="2000" dirty="0"/>
              <a:t> di </a:t>
            </a:r>
            <a:r>
              <a:rPr lang="en-US" sz="2000" dirty="0" err="1"/>
              <a:t>lihat</a:t>
            </a:r>
            <a:r>
              <a:rPr lang="en-US" sz="2000" dirty="0"/>
              <a:t> </a:t>
            </a:r>
            <a:r>
              <a:rPr lang="en-US" sz="2000" dirty="0" err="1"/>
              <a:t>bahwa</a:t>
            </a:r>
            <a:r>
              <a:rPr lang="en-US" sz="2000" dirty="0"/>
              <a:t> </a:t>
            </a:r>
            <a:r>
              <a:rPr lang="en-US" sz="2000" dirty="0" err="1"/>
              <a:t>masih</a:t>
            </a:r>
            <a:r>
              <a:rPr lang="en-US" sz="2000" dirty="0"/>
              <a:t> </a:t>
            </a:r>
            <a:r>
              <a:rPr lang="en-US" sz="2000" dirty="0" err="1"/>
              <a:t>banyaknya</a:t>
            </a:r>
            <a:r>
              <a:rPr lang="en-US" sz="2000" dirty="0"/>
              <a:t> </a:t>
            </a:r>
            <a:r>
              <a:rPr lang="en-US" sz="2000" dirty="0" err="1"/>
              <a:t>bahan</a:t>
            </a:r>
            <a:r>
              <a:rPr lang="en-US" sz="2000" dirty="0"/>
              <a:t> yang </a:t>
            </a:r>
            <a:r>
              <a:rPr lang="en-US" sz="2000" dirty="0" err="1"/>
              <a:t>mengalami</a:t>
            </a:r>
            <a:r>
              <a:rPr lang="en-US" sz="2000" dirty="0"/>
              <a:t> </a:t>
            </a:r>
            <a:r>
              <a:rPr lang="en-US" sz="2000" dirty="0" err="1"/>
              <a:t>kelebihan</a:t>
            </a:r>
            <a:r>
              <a:rPr lang="en-US" sz="2000" dirty="0"/>
              <a:t> stock dan </a:t>
            </a:r>
            <a:r>
              <a:rPr lang="en-US" sz="2000" dirty="0" err="1"/>
              <a:t>kekurangan</a:t>
            </a:r>
            <a:r>
              <a:rPr lang="en-US" sz="2000" dirty="0"/>
              <a:t> stock. </a:t>
            </a:r>
            <a:r>
              <a:rPr lang="en-US" sz="2000" dirty="0" err="1"/>
              <a:t>maka</a:t>
            </a:r>
            <a:r>
              <a:rPr lang="en-US" sz="2000" dirty="0"/>
              <a:t> </a:t>
            </a:r>
            <a:r>
              <a:rPr lang="en-US" sz="2000" dirty="0" err="1"/>
              <a:t>perlunya</a:t>
            </a:r>
            <a:r>
              <a:rPr lang="en-US" sz="2000" dirty="0"/>
              <a:t> </a:t>
            </a:r>
            <a:r>
              <a:rPr lang="en-US" sz="2000" dirty="0" err="1"/>
              <a:t>untuk</a:t>
            </a:r>
            <a:r>
              <a:rPr lang="en-US" sz="2000" dirty="0"/>
              <a:t> di </a:t>
            </a:r>
            <a:r>
              <a:rPr lang="en-US" sz="2000" dirty="0" err="1"/>
              <a:t>lakukan</a:t>
            </a:r>
            <a:r>
              <a:rPr lang="en-US" sz="2000" dirty="0"/>
              <a:t> </a:t>
            </a:r>
            <a:r>
              <a:rPr lang="en-US" sz="2000" dirty="0" err="1"/>
              <a:t>peninjauan</a:t>
            </a:r>
            <a:r>
              <a:rPr lang="en-US" sz="2000" dirty="0"/>
              <a:t> </a:t>
            </a:r>
            <a:r>
              <a:rPr lang="en-US" sz="2000" dirty="0" err="1"/>
              <a:t>penggunaan</a:t>
            </a:r>
            <a:r>
              <a:rPr lang="en-US" sz="2000" dirty="0"/>
              <a:t> data </a:t>
            </a:r>
            <a:r>
              <a:rPr lang="en-US" sz="2000" dirty="0" err="1"/>
              <a:t>secara</a:t>
            </a:r>
            <a:r>
              <a:rPr lang="en-US" sz="2000" dirty="0"/>
              <a:t> </a:t>
            </a:r>
            <a:r>
              <a:rPr lang="en-US" sz="2000" dirty="0" err="1"/>
              <a:t>lebih</a:t>
            </a:r>
            <a:r>
              <a:rPr lang="en-US" sz="2000" dirty="0"/>
              <a:t> </a:t>
            </a:r>
            <a:r>
              <a:rPr lang="en-US" sz="2000" dirty="0" err="1"/>
              <a:t>lanjut</a:t>
            </a:r>
            <a:endParaRPr lang="en-ID" sz="2000" dirty="0"/>
          </a:p>
        </p:txBody>
      </p:sp>
    </p:spTree>
    <p:extLst>
      <p:ext uri="{BB962C8B-B14F-4D97-AF65-F5344CB8AC3E}">
        <p14:creationId xmlns:p14="http://schemas.microsoft.com/office/powerpoint/2010/main" val="148852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16DA-E1FC-40F2-85C6-ED69DF52EE31}"/>
              </a:ext>
            </a:extLst>
          </p:cNvPr>
          <p:cNvSpPr>
            <a:spLocks noGrp="1"/>
          </p:cNvSpPr>
          <p:nvPr>
            <p:ph type="title"/>
          </p:nvPr>
        </p:nvSpPr>
        <p:spPr>
          <a:xfrm>
            <a:off x="6718300" y="365125"/>
            <a:ext cx="4635500" cy="5807075"/>
          </a:xfrm>
        </p:spPr>
        <p:txBody>
          <a:bodyPr>
            <a:normAutofit/>
          </a:bodyPr>
          <a:lstStyle/>
          <a:p>
            <a:r>
              <a:rPr lang="en-US" sz="1800" dirty="0" err="1"/>
              <a:t>Dapat</a:t>
            </a:r>
            <a:r>
              <a:rPr lang="en-US" sz="1800" dirty="0"/>
              <a:t> di </a:t>
            </a:r>
            <a:r>
              <a:rPr lang="en-US" sz="1800" dirty="0" err="1"/>
              <a:t>lihat</a:t>
            </a:r>
            <a:r>
              <a:rPr lang="en-US" sz="1800" dirty="0"/>
              <a:t> pada data </a:t>
            </a:r>
            <a:r>
              <a:rPr lang="en-US" sz="1800" dirty="0" err="1"/>
              <a:t>penggunaan</a:t>
            </a:r>
            <a:r>
              <a:rPr lang="en-US" sz="1800" dirty="0"/>
              <a:t> </a:t>
            </a:r>
            <a:r>
              <a:rPr lang="en-US" sz="1800" dirty="0" err="1"/>
              <a:t>mingguan</a:t>
            </a:r>
            <a:r>
              <a:rPr lang="en-US" sz="1800" dirty="0"/>
              <a:t> </a:t>
            </a:r>
            <a:r>
              <a:rPr lang="en-US" sz="1800" dirty="0" err="1"/>
              <a:t>dengan</a:t>
            </a:r>
            <a:r>
              <a:rPr lang="en-US" sz="1800" dirty="0"/>
              <a:t> </a:t>
            </a:r>
            <a:r>
              <a:rPr lang="en-US" sz="1800" dirty="0" err="1"/>
              <a:t>keseluruhan</a:t>
            </a:r>
            <a:r>
              <a:rPr lang="en-US" sz="1800" dirty="0"/>
              <a:t> data </a:t>
            </a:r>
            <a:r>
              <a:rPr lang="en-US" sz="1800" dirty="0" err="1"/>
              <a:t>maka</a:t>
            </a:r>
            <a:r>
              <a:rPr lang="en-US" sz="1800" dirty="0"/>
              <a:t> </a:t>
            </a:r>
            <a:r>
              <a:rPr lang="en-US" sz="1800" dirty="0" err="1"/>
              <a:t>dapat</a:t>
            </a:r>
            <a:r>
              <a:rPr lang="en-US" sz="1800" dirty="0"/>
              <a:t> di </a:t>
            </a:r>
            <a:r>
              <a:rPr lang="en-US" sz="1800" dirty="0" err="1"/>
              <a:t>lihat</a:t>
            </a:r>
            <a:r>
              <a:rPr lang="en-US" sz="1800" dirty="0"/>
              <a:t> </a:t>
            </a:r>
            <a:r>
              <a:rPr lang="en-US" sz="1800" dirty="0" err="1"/>
              <a:t>seberapa</a:t>
            </a:r>
            <a:r>
              <a:rPr lang="en-US" sz="1800" dirty="0"/>
              <a:t> </a:t>
            </a:r>
            <a:r>
              <a:rPr lang="en-US" sz="1800" dirty="0" err="1"/>
              <a:t>banyak</a:t>
            </a:r>
            <a:r>
              <a:rPr lang="en-US" sz="1800" dirty="0"/>
              <a:t> </a:t>
            </a:r>
            <a:r>
              <a:rPr lang="en-US" sz="1800" dirty="0" err="1"/>
              <a:t>bahan</a:t>
            </a:r>
            <a:r>
              <a:rPr lang="en-US" sz="1800" dirty="0"/>
              <a:t> </a:t>
            </a:r>
            <a:r>
              <a:rPr lang="en-US" sz="1800" dirty="0" err="1"/>
              <a:t>baku</a:t>
            </a:r>
            <a:r>
              <a:rPr lang="en-US" sz="1800" dirty="0"/>
              <a:t> yang </a:t>
            </a:r>
            <a:r>
              <a:rPr lang="en-US" sz="1800" dirty="0" err="1"/>
              <a:t>kurang</a:t>
            </a:r>
            <a:r>
              <a:rPr lang="en-US" sz="1800" dirty="0"/>
              <a:t> </a:t>
            </a:r>
            <a:r>
              <a:rPr lang="en-US" sz="1800" dirty="0" err="1"/>
              <a:t>dalam</a:t>
            </a:r>
            <a:r>
              <a:rPr lang="en-US" sz="1800" dirty="0"/>
              <a:t> inventory dan juga </a:t>
            </a:r>
            <a:r>
              <a:rPr lang="en-US" sz="1800" dirty="0" err="1"/>
              <a:t>kelibihan</a:t>
            </a:r>
            <a:r>
              <a:rPr lang="en-US" sz="1800" dirty="0"/>
              <a:t> </a:t>
            </a:r>
            <a:r>
              <a:rPr lang="en-US" sz="1800" dirty="0" err="1"/>
              <a:t>bahan</a:t>
            </a:r>
            <a:r>
              <a:rPr lang="en-US" sz="1800" dirty="0"/>
              <a:t> di </a:t>
            </a:r>
            <a:r>
              <a:rPr lang="en-US" sz="1800" dirty="0" err="1"/>
              <a:t>dalam</a:t>
            </a:r>
            <a:r>
              <a:rPr lang="en-US" sz="1800" dirty="0"/>
              <a:t> inventory. Dari data di </a:t>
            </a:r>
            <a:r>
              <a:rPr lang="en-US" sz="1800" dirty="0" err="1"/>
              <a:t>samping</a:t>
            </a:r>
            <a:r>
              <a:rPr lang="en-US" sz="1800" dirty="0"/>
              <a:t> </a:t>
            </a:r>
            <a:r>
              <a:rPr lang="en-US" sz="1800" dirty="0" err="1"/>
              <a:t>dapat</a:t>
            </a:r>
            <a:r>
              <a:rPr lang="en-US" sz="1800" dirty="0"/>
              <a:t> di </a:t>
            </a:r>
            <a:r>
              <a:rPr lang="en-US" sz="1800" dirty="0" err="1"/>
              <a:t>simpulkan</a:t>
            </a:r>
            <a:r>
              <a:rPr lang="en-US" sz="1800" dirty="0"/>
              <a:t> </a:t>
            </a:r>
            <a:r>
              <a:rPr lang="en-US" sz="1800" dirty="0" err="1"/>
              <a:t>bahwa</a:t>
            </a:r>
            <a:r>
              <a:rPr lang="en-US" sz="1800" dirty="0"/>
              <a:t> </a:t>
            </a:r>
            <a:r>
              <a:rPr lang="en-US" sz="1800" dirty="0" err="1"/>
              <a:t>sebainya</a:t>
            </a:r>
            <a:r>
              <a:rPr lang="en-US" sz="1800" dirty="0"/>
              <a:t> </a:t>
            </a:r>
            <a:r>
              <a:rPr lang="en-US" sz="1800" dirty="0" err="1"/>
              <a:t>melakukan</a:t>
            </a:r>
            <a:r>
              <a:rPr lang="en-US" sz="1800" dirty="0"/>
              <a:t> </a:t>
            </a:r>
            <a:r>
              <a:rPr lang="en-US" sz="1800" dirty="0" err="1"/>
              <a:t>pembelian</a:t>
            </a:r>
            <a:r>
              <a:rPr lang="en-US" sz="1800" dirty="0"/>
              <a:t> </a:t>
            </a:r>
            <a:r>
              <a:rPr lang="en-US" sz="1800" dirty="0" err="1"/>
              <a:t>bahan</a:t>
            </a:r>
            <a:r>
              <a:rPr lang="en-US" sz="1800" dirty="0"/>
              <a:t> </a:t>
            </a:r>
            <a:r>
              <a:rPr lang="en-US" sz="1800" dirty="0" err="1"/>
              <a:t>baku</a:t>
            </a:r>
            <a:r>
              <a:rPr lang="en-US" sz="1800" dirty="0"/>
              <a:t> </a:t>
            </a:r>
            <a:r>
              <a:rPr lang="en-US" sz="1800" dirty="0" err="1"/>
              <a:t>secara</a:t>
            </a:r>
            <a:r>
              <a:rPr lang="en-US" sz="1800" dirty="0"/>
              <a:t> </a:t>
            </a:r>
            <a:r>
              <a:rPr lang="en-US" sz="1800" dirty="0" err="1"/>
              <a:t>mingguan</a:t>
            </a:r>
            <a:r>
              <a:rPr lang="en-US" sz="1800" dirty="0"/>
              <a:t> </a:t>
            </a:r>
            <a:r>
              <a:rPr lang="en-US" sz="1800" dirty="0" err="1"/>
              <a:t>dari</a:t>
            </a:r>
            <a:r>
              <a:rPr lang="en-US" sz="1800" dirty="0"/>
              <a:t> pada </a:t>
            </a:r>
            <a:r>
              <a:rPr lang="en-US" sz="1800" dirty="0" err="1"/>
              <a:t>bulanan</a:t>
            </a:r>
            <a:r>
              <a:rPr lang="en-US" sz="1800" dirty="0"/>
              <a:t> </a:t>
            </a:r>
            <a:r>
              <a:rPr lang="en-US" sz="1800" dirty="0" err="1"/>
              <a:t>karena</a:t>
            </a:r>
            <a:r>
              <a:rPr lang="en-US" sz="1800" dirty="0"/>
              <a:t> </a:t>
            </a:r>
            <a:r>
              <a:rPr lang="en-US" sz="1800" dirty="0" err="1"/>
              <a:t>dapat</a:t>
            </a:r>
            <a:r>
              <a:rPr lang="en-US" sz="1800" dirty="0"/>
              <a:t> </a:t>
            </a:r>
            <a:r>
              <a:rPr lang="en-US" sz="1800" dirty="0" err="1"/>
              <a:t>memengaruhi</a:t>
            </a:r>
            <a:r>
              <a:rPr lang="en-US" sz="1800" dirty="0"/>
              <a:t> </a:t>
            </a:r>
            <a:r>
              <a:rPr lang="en-US" sz="1800" dirty="0" err="1"/>
              <a:t>kualitas</a:t>
            </a:r>
            <a:r>
              <a:rPr lang="en-US" sz="1800" dirty="0"/>
              <a:t> </a:t>
            </a:r>
            <a:r>
              <a:rPr lang="en-US" sz="1800" dirty="0" err="1"/>
              <a:t>bahan</a:t>
            </a:r>
            <a:r>
              <a:rPr lang="en-US" sz="1800" dirty="0"/>
              <a:t>. Juga </a:t>
            </a:r>
            <a:r>
              <a:rPr lang="en-US" sz="1800" dirty="0" err="1"/>
              <a:t>mengurangi</a:t>
            </a:r>
            <a:r>
              <a:rPr lang="en-US" sz="1800" dirty="0"/>
              <a:t> </a:t>
            </a:r>
            <a:r>
              <a:rPr lang="en-US" sz="1800" dirty="0" err="1"/>
              <a:t>kerugian</a:t>
            </a:r>
            <a:r>
              <a:rPr lang="en-US" sz="1800" dirty="0"/>
              <a:t> </a:t>
            </a:r>
            <a:r>
              <a:rPr lang="en-US" sz="1800" dirty="0" err="1"/>
              <a:t>akibat</a:t>
            </a:r>
            <a:r>
              <a:rPr lang="en-US" sz="1800" dirty="0"/>
              <a:t> </a:t>
            </a:r>
            <a:r>
              <a:rPr lang="en-US" sz="1800" dirty="0" err="1"/>
              <a:t>bahan</a:t>
            </a:r>
            <a:r>
              <a:rPr lang="en-US" sz="1800" dirty="0"/>
              <a:t> </a:t>
            </a:r>
            <a:r>
              <a:rPr lang="en-US" sz="1800" dirty="0" err="1"/>
              <a:t>baku</a:t>
            </a:r>
            <a:r>
              <a:rPr lang="en-US" sz="1800" dirty="0"/>
              <a:t> yang </a:t>
            </a:r>
            <a:r>
              <a:rPr lang="en-US" sz="1800" dirty="0" err="1"/>
              <a:t>sudah</a:t>
            </a:r>
            <a:r>
              <a:rPr lang="en-US" sz="1800" dirty="0"/>
              <a:t> </a:t>
            </a:r>
            <a:r>
              <a:rPr lang="en-US" sz="1800" dirty="0" err="1"/>
              <a:t>busuk</a:t>
            </a:r>
            <a:r>
              <a:rPr lang="en-US" sz="1800" dirty="0"/>
              <a:t> dan lain </a:t>
            </a:r>
            <a:r>
              <a:rPr lang="en-US" sz="1800" dirty="0" err="1"/>
              <a:t>sebagainya</a:t>
            </a:r>
            <a:r>
              <a:rPr lang="en-US" sz="1800" dirty="0"/>
              <a:t>, </a:t>
            </a:r>
            <a:r>
              <a:rPr lang="en-US" sz="1800" dirty="0" err="1"/>
              <a:t>untuk</a:t>
            </a:r>
            <a:r>
              <a:rPr lang="en-US" sz="1800" dirty="0"/>
              <a:t> </a:t>
            </a:r>
            <a:r>
              <a:rPr lang="en-US" sz="1800" dirty="0" err="1"/>
              <a:t>menentukan</a:t>
            </a:r>
            <a:r>
              <a:rPr lang="en-US" sz="1800" dirty="0"/>
              <a:t>  </a:t>
            </a:r>
            <a:r>
              <a:rPr lang="en-US" sz="1800" dirty="0" err="1"/>
              <a:t>jumlah</a:t>
            </a:r>
            <a:r>
              <a:rPr lang="en-US" sz="1800" dirty="0"/>
              <a:t> </a:t>
            </a:r>
            <a:r>
              <a:rPr lang="en-US" sz="1800" dirty="0" err="1"/>
              <a:t>pembelian</a:t>
            </a:r>
            <a:r>
              <a:rPr lang="en-US" sz="1800" dirty="0"/>
              <a:t> </a:t>
            </a:r>
            <a:r>
              <a:rPr lang="en-US" sz="1800" dirty="0" err="1"/>
              <a:t>bahan</a:t>
            </a:r>
            <a:r>
              <a:rPr lang="en-US" sz="1800" dirty="0"/>
              <a:t> </a:t>
            </a:r>
            <a:r>
              <a:rPr lang="en-US" sz="1800" dirty="0" err="1"/>
              <a:t>mingguan</a:t>
            </a:r>
            <a:r>
              <a:rPr lang="en-US" sz="1800" dirty="0"/>
              <a:t> </a:t>
            </a:r>
            <a:r>
              <a:rPr lang="en-US" sz="1800" dirty="0" err="1"/>
              <a:t>maka</a:t>
            </a:r>
            <a:r>
              <a:rPr lang="en-US" sz="1800" dirty="0"/>
              <a:t> </a:t>
            </a:r>
            <a:r>
              <a:rPr lang="en-US" sz="1800" dirty="0" err="1"/>
              <a:t>perlu</a:t>
            </a:r>
            <a:r>
              <a:rPr lang="en-US" sz="1800" dirty="0"/>
              <a:t> </a:t>
            </a:r>
            <a:r>
              <a:rPr lang="en-US" sz="1800" dirty="0" err="1"/>
              <a:t>dilakukan</a:t>
            </a:r>
            <a:r>
              <a:rPr lang="en-US" sz="1800" dirty="0"/>
              <a:t> </a:t>
            </a:r>
            <a:r>
              <a:rPr lang="en-US" sz="1800" dirty="0" err="1"/>
              <a:t>pengecekan</a:t>
            </a:r>
            <a:r>
              <a:rPr lang="en-US" sz="1800" dirty="0"/>
              <a:t> moving average pada </a:t>
            </a:r>
            <a:r>
              <a:rPr lang="en-US" sz="1800" dirty="0" err="1"/>
              <a:t>penggunaan</a:t>
            </a:r>
            <a:r>
              <a:rPr lang="en-US" sz="1800" dirty="0"/>
              <a:t> </a:t>
            </a:r>
            <a:r>
              <a:rPr lang="en-US" sz="1800" dirty="0" err="1"/>
              <a:t>bahan</a:t>
            </a:r>
            <a:r>
              <a:rPr lang="en-US" sz="1800" dirty="0"/>
              <a:t> </a:t>
            </a:r>
            <a:r>
              <a:rPr lang="en-US" sz="1800" dirty="0" err="1"/>
              <a:t>harian</a:t>
            </a:r>
            <a:r>
              <a:rPr lang="en-US" sz="1800" dirty="0"/>
              <a:t> pada slide </a:t>
            </a:r>
            <a:r>
              <a:rPr lang="en-US" sz="1800" dirty="0" err="1"/>
              <a:t>berikutnya</a:t>
            </a:r>
            <a:endParaRPr lang="en-ID" sz="1800" dirty="0"/>
          </a:p>
        </p:txBody>
      </p:sp>
      <p:pic>
        <p:nvPicPr>
          <p:cNvPr id="9" name="Picture 8">
            <a:extLst>
              <a:ext uri="{FF2B5EF4-FFF2-40B4-BE49-F238E27FC236}">
                <a16:creationId xmlns:a16="http://schemas.microsoft.com/office/drawing/2014/main" id="{8AEFFCA0-6C6E-431C-86C8-80BD8A89E5CA}"/>
              </a:ext>
            </a:extLst>
          </p:cNvPr>
          <p:cNvPicPr>
            <a:picLocks noChangeAspect="1"/>
          </p:cNvPicPr>
          <p:nvPr/>
        </p:nvPicPr>
        <p:blipFill rotWithShape="1">
          <a:blip r:embed="rId2"/>
          <a:srcRect l="56459" t="7837" r="18958" b="30127"/>
          <a:stretch/>
        </p:blipFill>
        <p:spPr>
          <a:xfrm>
            <a:off x="260158" y="365125"/>
            <a:ext cx="6127942" cy="5998114"/>
          </a:xfrm>
          <a:prstGeom prst="rect">
            <a:avLst/>
          </a:prstGeom>
        </p:spPr>
      </p:pic>
    </p:spTree>
    <p:extLst>
      <p:ext uri="{BB962C8B-B14F-4D97-AF65-F5344CB8AC3E}">
        <p14:creationId xmlns:p14="http://schemas.microsoft.com/office/powerpoint/2010/main" val="311507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1382</Words>
  <Application>Microsoft Office PowerPoint</Application>
  <PresentationFormat>Widescreen</PresentationFormat>
  <Paragraphs>253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Bell MT</vt:lpstr>
      <vt:lpstr>Calibri</vt:lpstr>
      <vt:lpstr>Calibri Light</vt:lpstr>
      <vt:lpstr>Office Theme</vt:lpstr>
      <vt:lpstr>MANAJEMEN OPTIMASI STOCK PIZZA KING </vt:lpstr>
      <vt:lpstr>PENTINGYA OPTIMASI STOCK </vt:lpstr>
      <vt:lpstr>ANALISIS TERHADAP SALES</vt:lpstr>
      <vt:lpstr>Item Paling Laku</vt:lpstr>
      <vt:lpstr>Analisis terhadap penjualan harian</vt:lpstr>
      <vt:lpstr>Inventory data</vt:lpstr>
      <vt:lpstr>Inventory out</vt:lpstr>
      <vt:lpstr>PowerPoint Presentation</vt:lpstr>
      <vt:lpstr>Dapat di lihat pada data penggunaan mingguan dengan keseluruhan data maka dapat di lihat seberapa banyak bahan baku yang kurang dalam inventory dan juga kelibihan bahan di dalam inventory. Dari data di samping dapat di simpulkan bahwa sebainya melakukan pembelian bahan baku secara mingguan dari pada bulanan karena dapat memengaruhi kualitas bahan. Juga mengurangi kerugian akibat bahan baku yang sudah busuk dan lain sebagainya, untuk menentukan  jumlah pembelian bahan mingguan maka perlu dilakukan pengecekan moving average pada penggunaan bahan harian pada slide berikutnya</vt:lpstr>
      <vt:lpstr>Dari data di samping terlihat bahwa ada beberapa bahan yang pergerakan penggunaanya tidak stabil, jadi untuk mencari jumlah stock yang ideal untuk jangka waktu mingguan maka perlu di cari nilai dari moving average mingguan tertinggi di tambah 30% untuk menjaga ketersedian bahan selalu tersedia Ketika terjadi lonjakan pesanan</vt:lpstr>
      <vt:lpstr>Data di samping merupakan data moving average mingguan yang mana akan di ambil data moving average mingguan tertinggi dan di tambahkan 30% dari moving average tertinggi untuk mengisi stock mingguan agar lebih aman.  Saya yakin dengan metode stock mingguan seperti ini akan sangat membantu meningkatkan cashflow agar dapat mendapatkan uang cash dengan lebih banyak dan juga dapat meningkatkan profit perusahaan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OPTIMASI STOCK PIZZA KING</dc:title>
  <dc:creator>imam edwin hasym</dc:creator>
  <cp:lastModifiedBy>imam edwin hasym</cp:lastModifiedBy>
  <cp:revision>26</cp:revision>
  <dcterms:created xsi:type="dcterms:W3CDTF">2024-03-20T12:53:21Z</dcterms:created>
  <dcterms:modified xsi:type="dcterms:W3CDTF">2024-03-21T20:33:28Z</dcterms:modified>
</cp:coreProperties>
</file>