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9"/>
  </p:notesMasterIdLst>
  <p:sldIdLst>
    <p:sldId id="256" r:id="rId2"/>
    <p:sldId id="278" r:id="rId3"/>
    <p:sldId id="257" r:id="rId4"/>
    <p:sldId id="279" r:id="rId5"/>
    <p:sldId id="276" r:id="rId6"/>
    <p:sldId id="263" r:id="rId7"/>
    <p:sldId id="277" r:id="rId8"/>
    <p:sldId id="268" r:id="rId9"/>
    <p:sldId id="270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2" r:id="rId21"/>
    <p:sldId id="291" r:id="rId22"/>
    <p:sldId id="295" r:id="rId23"/>
    <p:sldId id="293" r:id="rId24"/>
    <p:sldId id="294" r:id="rId25"/>
    <p:sldId id="296" r:id="rId26"/>
    <p:sldId id="297" r:id="rId27"/>
    <p:sldId id="29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84" autoAdjust="0"/>
  </p:normalViewPr>
  <p:slideViewPr>
    <p:cSldViewPr snapToGrid="0">
      <p:cViewPr varScale="1">
        <p:scale>
          <a:sx n="103" d="100"/>
          <a:sy n="103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CF9F9-3B54-4C60-A765-8FDC620AA863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18AB-D102-4CB2-936A-3EDD0FC0B7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5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25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5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92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2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99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5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3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3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41F97D-C444-4602-A30F-622DB1F80C2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5FDEC10-6CBB-4286-BD2D-8DDA9889CA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854" y="820401"/>
            <a:ext cx="9394903" cy="818960"/>
          </a:xfrm>
        </p:spPr>
        <p:txBody>
          <a:bodyPr>
            <a:noAutofit/>
          </a:bodyPr>
          <a:lstStyle/>
          <a:p>
            <a:r>
              <a:rPr lang="es-CL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Préstamo en Biblioteca Municipal</a:t>
            </a:r>
            <a:endParaRPr 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C8B77E3-27C8-4F6F-2132-91C7CA53734D}"/>
              </a:ext>
            </a:extLst>
          </p:cNvPr>
          <p:cNvSpPr txBox="1">
            <a:spLocks/>
          </p:cNvSpPr>
          <p:nvPr/>
        </p:nvSpPr>
        <p:spPr>
          <a:xfrm>
            <a:off x="5668577" y="2932104"/>
            <a:ext cx="8689976" cy="1524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L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CL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ERICK MARTÍNEZ</a:t>
            </a:r>
          </a:p>
          <a:p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 MENESES</a:t>
            </a:r>
          </a:p>
          <a:p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SEBASTIÁN TORREJÓN</a:t>
            </a:r>
            <a:b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Halan Villarroel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75BC6D0-4BDD-10FF-2E9A-D4C186E99415}"/>
              </a:ext>
            </a:extLst>
          </p:cNvPr>
          <p:cNvSpPr txBox="1">
            <a:spLocks/>
          </p:cNvSpPr>
          <p:nvPr/>
        </p:nvSpPr>
        <p:spPr>
          <a:xfrm>
            <a:off x="4248982" y="2799943"/>
            <a:ext cx="8689976" cy="818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CL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ALUMNOS: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Biblioteca - Wikipedia, la enciclopedia libre">
            <a:extLst>
              <a:ext uri="{FF2B5EF4-FFF2-40B4-BE49-F238E27FC236}">
                <a16:creationId xmlns:a16="http://schemas.microsoft.com/office/drawing/2014/main" id="{FEEE3AC5-96F7-8A9F-6C02-0704D193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2" y="1853586"/>
            <a:ext cx="6212241" cy="46591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7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FE11B-1AB2-46C0-4DCC-7E758879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64"/>
            <a:ext cx="10795711" cy="774441"/>
          </a:xfrm>
        </p:spPr>
        <p:txBody>
          <a:bodyPr/>
          <a:lstStyle/>
          <a:p>
            <a:pPr algn="l"/>
            <a:r>
              <a:rPr lang="es-CL" u="sng" dirty="0"/>
              <a:t>Diagrama relacional</a:t>
            </a:r>
          </a:p>
        </p:txBody>
      </p:sp>
      <p:pic>
        <p:nvPicPr>
          <p:cNvPr id="5" name="Marcador de contenido 4" descr="Diagrama">
            <a:extLst>
              <a:ext uri="{FF2B5EF4-FFF2-40B4-BE49-F238E27FC236}">
                <a16:creationId xmlns:a16="http://schemas.microsoft.com/office/drawing/2014/main" id="{939CBF4D-B238-A9F9-2F8F-70D5F3C70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24" y="628139"/>
            <a:ext cx="12231624" cy="6229861"/>
          </a:xfrm>
        </p:spPr>
      </p:pic>
    </p:spTree>
    <p:extLst>
      <p:ext uri="{BB962C8B-B14F-4D97-AF65-F5344CB8AC3E}">
        <p14:creationId xmlns:p14="http://schemas.microsoft.com/office/powerpoint/2010/main" val="323904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BF472A-EFC2-4ED0-B3BF-C648EDFB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68" y="808115"/>
            <a:ext cx="4328819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u="sng" dirty="0"/>
              <a:t>metadatos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7E291D9-1F77-640D-8257-EC136503EA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34" y="3317328"/>
            <a:ext cx="478385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2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F32113-1E06-FDC7-9E8E-55391F66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0509" y="1568143"/>
            <a:ext cx="10364451" cy="1596177"/>
          </a:xfrm>
        </p:spPr>
        <p:txBody>
          <a:bodyPr>
            <a:normAutofit/>
          </a:bodyPr>
          <a:lstStyle/>
          <a:p>
            <a:r>
              <a:rPr lang="es-CL" b="1" u="sng" dirty="0"/>
              <a:t>usuario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08A4F5-C831-BB9F-3F41-7EA6BEA6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1" y="2948177"/>
            <a:ext cx="3488788" cy="25735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3F04770-1836-0D4C-E947-3BB3080749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08" t="113" r="-742" b="489"/>
          <a:stretch/>
        </p:blipFill>
        <p:spPr>
          <a:xfrm>
            <a:off x="6403580" y="1084082"/>
            <a:ext cx="2721812" cy="570267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80F3939-E012-C27F-6C49-883C1E7DF6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1"/>
          <a:stretch/>
        </p:blipFill>
        <p:spPr>
          <a:xfrm>
            <a:off x="9233093" y="1084082"/>
            <a:ext cx="2891616" cy="570267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BCEC5DC-B631-DC74-708B-C71B39405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285" y="1084082"/>
            <a:ext cx="2379594" cy="570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6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32113-1E06-FDC7-9E8E-55391F66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0509" y="1568143"/>
            <a:ext cx="10364451" cy="1596177"/>
          </a:xfrm>
        </p:spPr>
        <p:txBody>
          <a:bodyPr>
            <a:normAutofit/>
          </a:bodyPr>
          <a:lstStyle/>
          <a:p>
            <a:r>
              <a:rPr lang="es-CL" b="1" u="sng" dirty="0"/>
              <a:t>Material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2B1897-336D-4BA6-DD5F-FF297E20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4" y="3270325"/>
            <a:ext cx="2896004" cy="17052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507DD12-9F22-754E-4BC5-25F8BC73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26" y="1084082"/>
            <a:ext cx="2364517" cy="56136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FBA5DC6-EBE7-8CD2-537C-F1B539057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031" y="1084082"/>
            <a:ext cx="2477635" cy="56136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D6DE3F2-38A3-70A0-A1B0-3FFBBE983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2154" y="3003588"/>
            <a:ext cx="266737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3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32113-1E06-FDC7-9E8E-55391F66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0509" y="1568143"/>
            <a:ext cx="10364451" cy="1596177"/>
          </a:xfrm>
        </p:spPr>
        <p:txBody>
          <a:bodyPr>
            <a:normAutofit/>
          </a:bodyPr>
          <a:lstStyle/>
          <a:p>
            <a:r>
              <a:rPr lang="es-CL" b="1" u="sng" dirty="0"/>
              <a:t>Catalogo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D21A8F-5139-566A-D13F-C93489CC7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0" y="3228833"/>
            <a:ext cx="3515216" cy="13241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FA6279F-BACA-2C4E-80CD-485405BA3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304" y="2231905"/>
            <a:ext cx="3343742" cy="30579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FE4F60F-6E86-4A2E-8A0F-6338F575F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324" y="180521"/>
            <a:ext cx="3877216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1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32113-1E06-FDC7-9E8E-55391F66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31934" y="-9694"/>
            <a:ext cx="11147209" cy="1508432"/>
          </a:xfrm>
        </p:spPr>
        <p:txBody>
          <a:bodyPr>
            <a:normAutofit/>
          </a:bodyPr>
          <a:lstStyle/>
          <a:p>
            <a:r>
              <a:rPr lang="es-CL" b="1" u="sng" dirty="0"/>
              <a:t>Solicitud_prestamo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F24111-F931-D305-0D5B-2D402F11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7" y="1357207"/>
            <a:ext cx="3591426" cy="151468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7A1C7CD-F2D7-DB48-F5BE-CF14E8B8F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0" y="3519278"/>
            <a:ext cx="3943900" cy="300079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8A1872-B338-0C10-316E-37B7051A3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737" y="1742788"/>
            <a:ext cx="377242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4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9D786-8F08-F38D-E5E5-DDE0FF9B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207" y="2963123"/>
            <a:ext cx="10364451" cy="1596177"/>
          </a:xfrm>
        </p:spPr>
        <p:txBody>
          <a:bodyPr/>
          <a:lstStyle/>
          <a:p>
            <a:pPr algn="l"/>
            <a:r>
              <a:rPr lang="es-CL" u="sng" dirty="0"/>
              <a:t>Servicios Soa</a:t>
            </a:r>
            <a:br>
              <a:rPr lang="es-CL" u="sng" dirty="0"/>
            </a:br>
            <a:r>
              <a:rPr lang="es-CL" dirty="0"/>
              <a:t>Proceso de préstamo</a:t>
            </a:r>
            <a:endParaRPr lang="es-CL" u="sng" dirty="0"/>
          </a:p>
        </p:txBody>
      </p:sp>
    </p:spTree>
    <p:extLst>
      <p:ext uri="{BB962C8B-B14F-4D97-AF65-F5344CB8AC3E}">
        <p14:creationId xmlns:p14="http://schemas.microsoft.com/office/powerpoint/2010/main" val="60956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30070"/>
              </p:ext>
            </p:extLst>
          </p:nvPr>
        </p:nvGraphicFramePr>
        <p:xfrm>
          <a:off x="1676401" y="1003301"/>
          <a:ext cx="8432800" cy="5603354"/>
        </p:xfrm>
        <a:graphic>
          <a:graphicData uri="http://schemas.openxmlformats.org/drawingml/2006/table">
            <a:tbl>
              <a:tblPr/>
              <a:tblGrid>
                <a:gridCol w="2430126">
                  <a:extLst>
                    <a:ext uri="{9D8B030D-6E8A-4147-A177-3AD203B41FA5}">
                      <a16:colId xmlns:a16="http://schemas.microsoft.com/office/drawing/2014/main" val="793532595"/>
                    </a:ext>
                  </a:extLst>
                </a:gridCol>
                <a:gridCol w="2377295">
                  <a:extLst>
                    <a:ext uri="{9D8B030D-6E8A-4147-A177-3AD203B41FA5}">
                      <a16:colId xmlns:a16="http://schemas.microsoft.com/office/drawing/2014/main" val="2253091283"/>
                    </a:ext>
                  </a:extLst>
                </a:gridCol>
                <a:gridCol w="3625379">
                  <a:extLst>
                    <a:ext uri="{9D8B030D-6E8A-4147-A177-3AD203B41FA5}">
                      <a16:colId xmlns:a16="http://schemas.microsoft.com/office/drawing/2014/main" val="2986748177"/>
                    </a:ext>
                  </a:extLst>
                </a:gridCol>
              </a:tblGrid>
              <a:tr h="8195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Foco:</a:t>
                      </a:r>
                    </a:p>
                  </a:txBody>
                  <a:tcPr marL="5546" marR="5546" marT="5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Busqueda de material para prestamo</a:t>
                      </a:r>
                    </a:p>
                  </a:txBody>
                  <a:tcPr marL="5546" marR="5546" marT="55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46" marR="5546" marT="554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18801"/>
                  </a:ext>
                </a:extLst>
              </a:tr>
              <a:tr h="20487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Contrato:</a:t>
                      </a:r>
                    </a:p>
                  </a:txBody>
                  <a:tcPr marL="5546" marR="5546" marT="5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46" marR="5546" marT="55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46" marR="5546" marT="554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682084"/>
                  </a:ext>
                </a:extLst>
              </a:tr>
              <a:tr h="390977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46" marR="5546" marT="5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Entradas</a:t>
                      </a:r>
                    </a:p>
                  </a:txBody>
                  <a:tcPr marL="5546" marR="5546" marT="55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Palabras clave de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busqueda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5546" marR="5546" marT="554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60132"/>
                  </a:ext>
                </a:extLst>
              </a:tr>
              <a:tr h="390977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46" marR="5546" marT="5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Salidas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46" marR="5546" marT="55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Listado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material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coincidente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5546" marR="5546" marT="554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81536"/>
                  </a:ext>
                </a:extLst>
              </a:tr>
              <a:tr h="1229271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46" marR="5546" marT="5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Operaciones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46" marR="5546" marT="55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Consulta a </a:t>
                      </a: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bd</a:t>
                      </a: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 material coincidente con las palabras claves ingresadas por el usuario.</a:t>
                      </a:r>
                    </a:p>
                  </a:txBody>
                  <a:tcPr marL="5546" marR="5546" marT="554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9663"/>
                  </a:ext>
                </a:extLst>
              </a:tr>
              <a:tr h="1024391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46" marR="5546" marT="5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Binding</a:t>
                      </a:r>
                    </a:p>
                  </a:txBody>
                  <a:tcPr marL="5546" marR="5546" marT="55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usuario ingresa palabras clave en la GUI para ver el material disponible.</a:t>
                      </a:r>
                    </a:p>
                  </a:txBody>
                  <a:tcPr marL="5546" marR="5546" marT="554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077398"/>
                  </a:ext>
                </a:extLst>
              </a:tr>
              <a:tr h="61463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46" marR="5546" marT="5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Orquestación</a:t>
                      </a:r>
                    </a:p>
                  </a:txBody>
                  <a:tcPr marL="5546" marR="5546" marT="55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relaciona con el servicio de consulta a </a:t>
                      </a: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bd</a:t>
                      </a: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5546" marR="5546" marT="554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615150"/>
                  </a:ext>
                </a:extLst>
              </a:tr>
              <a:tr h="390977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46" marR="5546" marT="5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Consumidores</a:t>
                      </a:r>
                    </a:p>
                  </a:txBody>
                  <a:tcPr marL="5546" marR="5546" marT="55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Presentación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Usuario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API</a:t>
                      </a:r>
                    </a:p>
                  </a:txBody>
                  <a:tcPr marL="5546" marR="5546" marT="554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21621"/>
                  </a:ext>
                </a:extLst>
              </a:tr>
              <a:tr h="204878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46" marR="5546" marT="5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Productores</a:t>
                      </a:r>
                    </a:p>
                  </a:txBody>
                  <a:tcPr marL="5546" marR="5546" marT="554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Administracion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contenido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consultora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46" marR="5546" marT="554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17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48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908135"/>
              </p:ext>
            </p:extLst>
          </p:nvPr>
        </p:nvGraphicFramePr>
        <p:xfrm>
          <a:off x="2006600" y="1219197"/>
          <a:ext cx="8369301" cy="5051576"/>
        </p:xfrm>
        <a:graphic>
          <a:graphicData uri="http://schemas.openxmlformats.org/drawingml/2006/table">
            <a:tbl>
              <a:tblPr/>
              <a:tblGrid>
                <a:gridCol w="2411826">
                  <a:extLst>
                    <a:ext uri="{9D8B030D-6E8A-4147-A177-3AD203B41FA5}">
                      <a16:colId xmlns:a16="http://schemas.microsoft.com/office/drawing/2014/main" val="911199046"/>
                    </a:ext>
                  </a:extLst>
                </a:gridCol>
                <a:gridCol w="2359396">
                  <a:extLst>
                    <a:ext uri="{9D8B030D-6E8A-4147-A177-3AD203B41FA5}">
                      <a16:colId xmlns:a16="http://schemas.microsoft.com/office/drawing/2014/main" val="2932947522"/>
                    </a:ext>
                  </a:extLst>
                </a:gridCol>
                <a:gridCol w="3598079">
                  <a:extLst>
                    <a:ext uri="{9D8B030D-6E8A-4147-A177-3AD203B41FA5}">
                      <a16:colId xmlns:a16="http://schemas.microsoft.com/office/drawing/2014/main" val="1594685554"/>
                    </a:ext>
                  </a:extLst>
                </a:gridCol>
              </a:tblGrid>
              <a:tr h="801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Foco: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Ingreso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solicitud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del prestamo</a:t>
                      </a: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21543"/>
                  </a:ext>
                </a:extLst>
              </a:tr>
              <a:tr h="2003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Contrato:</a:t>
                      </a: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448049"/>
                  </a:ext>
                </a:extLst>
              </a:tr>
              <a:tr h="38228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Entradas</a:t>
                      </a: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Identificadores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material.</a:t>
                      </a:r>
                    </a:p>
                  </a:txBody>
                  <a:tcPr marL="5771" marR="5771" marT="57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45324"/>
                  </a:ext>
                </a:extLst>
              </a:tr>
              <a:tr h="38228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Salidas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 de solicitud en BD.</a:t>
                      </a:r>
                    </a:p>
                  </a:txBody>
                  <a:tcPr marL="5771" marR="5771" marT="57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834824"/>
                  </a:ext>
                </a:extLst>
              </a:tr>
              <a:tr h="1001617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Operaciones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 de solicitud de </a:t>
                      </a: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prestamo</a:t>
                      </a: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con datos ingresados por el usuario.</a:t>
                      </a:r>
                    </a:p>
                  </a:txBody>
                  <a:tcPr marL="5771" marR="5771" marT="57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920180"/>
                  </a:ext>
                </a:extLst>
              </a:tr>
              <a:tr h="1001617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Binding</a:t>
                      </a: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usuario ingresa los </a:t>
                      </a: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codigos</a:t>
                      </a: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 material en la GUI para solicitar su </a:t>
                      </a: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prestamo</a:t>
                      </a: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5771" marR="5771" marT="57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20486"/>
                  </a:ext>
                </a:extLst>
              </a:tr>
              <a:tr h="600971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6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Orquestación</a:t>
                      </a: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relaciona con el servicio de consulta a </a:t>
                      </a: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bd</a:t>
                      </a: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5771" marR="5771" marT="57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66811"/>
                  </a:ext>
                </a:extLst>
              </a:tr>
              <a:tr h="38228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Consumidores</a:t>
                      </a: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Usuario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bibliotecario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437324"/>
                  </a:ext>
                </a:extLst>
              </a:tr>
              <a:tr h="20032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Productores</a:t>
                      </a:r>
                    </a:p>
                  </a:txBody>
                  <a:tcPr marL="5771" marR="5771" marT="57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Consultora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1" marR="5771" marT="57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6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35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04657"/>
              </p:ext>
            </p:extLst>
          </p:nvPr>
        </p:nvGraphicFramePr>
        <p:xfrm>
          <a:off x="2470935" y="1564378"/>
          <a:ext cx="7250129" cy="4607227"/>
        </p:xfrm>
        <a:graphic>
          <a:graphicData uri="http://schemas.openxmlformats.org/drawingml/2006/table">
            <a:tbl>
              <a:tblPr/>
              <a:tblGrid>
                <a:gridCol w="2089307">
                  <a:extLst>
                    <a:ext uri="{9D8B030D-6E8A-4147-A177-3AD203B41FA5}">
                      <a16:colId xmlns:a16="http://schemas.microsoft.com/office/drawing/2014/main" val="1335858069"/>
                    </a:ext>
                  </a:extLst>
                </a:gridCol>
                <a:gridCol w="2043890">
                  <a:extLst>
                    <a:ext uri="{9D8B030D-6E8A-4147-A177-3AD203B41FA5}">
                      <a16:colId xmlns:a16="http://schemas.microsoft.com/office/drawing/2014/main" val="3244477007"/>
                    </a:ext>
                  </a:extLst>
                </a:gridCol>
                <a:gridCol w="3116932">
                  <a:extLst>
                    <a:ext uri="{9D8B030D-6E8A-4147-A177-3AD203B41FA5}">
                      <a16:colId xmlns:a16="http://schemas.microsoft.com/office/drawing/2014/main" val="2747949606"/>
                    </a:ext>
                  </a:extLst>
                </a:gridCol>
              </a:tblGrid>
              <a:tr h="397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Foco:</a:t>
                      </a:r>
                    </a:p>
                  </a:txBody>
                  <a:tcPr marL="4471" marR="4471" marT="4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Entrega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material al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usuario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27521"/>
                  </a:ext>
                </a:extLst>
              </a:tr>
              <a:tr h="135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Contrato:</a:t>
                      </a:r>
                    </a:p>
                  </a:txBody>
                  <a:tcPr marL="4471" marR="4471" marT="4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765625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Entradas</a:t>
                      </a:r>
                    </a:p>
                  </a:txBody>
                  <a:tcPr marL="4471" marR="4471" marT="4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Solicitud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 prestamo.</a:t>
                      </a:r>
                    </a:p>
                  </a:txBody>
                  <a:tcPr marL="4471" marR="4471" marT="4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71664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Salidas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Prestamo de material.</a:t>
                      </a:r>
                    </a:p>
                  </a:txBody>
                  <a:tcPr marL="4471" marR="4471" marT="4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663487"/>
                  </a:ext>
                </a:extLst>
              </a:tr>
              <a:tr h="788629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Operaciones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insertan los datos correspondientes al </a:t>
                      </a: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prestamo</a:t>
                      </a: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generado en tabla </a:t>
                      </a: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Prestamo</a:t>
                      </a: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471" marR="4471" marT="4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062265"/>
                  </a:ext>
                </a:extLst>
              </a:tr>
              <a:tr h="91915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Binding</a:t>
                      </a:r>
                    </a:p>
                  </a:txBody>
                  <a:tcPr marL="4471" marR="4471" marT="4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bibliotecario entrega el material solicitado al usuario. Registra este </a:t>
                      </a: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prestamo</a:t>
                      </a: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en prestamos entregados.</a:t>
                      </a:r>
                    </a:p>
                  </a:txBody>
                  <a:tcPr marL="4471" marR="4471" marT="4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228863"/>
                  </a:ext>
                </a:extLst>
              </a:tr>
              <a:tr h="1050425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Orquestación</a:t>
                      </a:r>
                    </a:p>
                  </a:txBody>
                  <a:tcPr marL="4471" marR="4471" marT="4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relaciona con el servicio de solicitud de </a:t>
                      </a: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prestamo</a:t>
                      </a: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 prestamos por entregar, prestamos entregados.</a:t>
                      </a:r>
                    </a:p>
                  </a:txBody>
                  <a:tcPr marL="4471" marR="4471" marT="4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67861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Consumidores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Usuario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471" marR="4471" marT="4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055148"/>
                  </a:ext>
                </a:extLst>
              </a:tr>
              <a:tr h="135997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Productores</a:t>
                      </a:r>
                    </a:p>
                  </a:txBody>
                  <a:tcPr marL="4471" marR="4471" marT="44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Bibliotecario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1" marR="4471" marT="447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47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56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957" y="244444"/>
            <a:ext cx="10364451" cy="1057883"/>
          </a:xfrm>
        </p:spPr>
        <p:txBody>
          <a:bodyPr>
            <a:normAutofit/>
          </a:bodyPr>
          <a:lstStyle/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5956" y="1898702"/>
            <a:ext cx="7142644" cy="357499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Licitación Pública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Consultora externa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Imagen Gestión municipal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 municipal – presupuesto acotado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Propiedad del producto final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Variables para que se elija una consultora - SmartPlacement">
            <a:extLst>
              <a:ext uri="{FF2B5EF4-FFF2-40B4-BE49-F238E27FC236}">
                <a16:creationId xmlns:a16="http://schemas.microsoft.com/office/drawing/2014/main" id="{5C0E7EFD-B98A-A745-E754-BB5F13F1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97" y="3429000"/>
            <a:ext cx="384860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48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9D786-8F08-F38D-E5E5-DDE0FF9B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76510"/>
            <a:ext cx="10364451" cy="1596177"/>
          </a:xfrm>
        </p:spPr>
        <p:txBody>
          <a:bodyPr/>
          <a:lstStyle/>
          <a:p>
            <a:r>
              <a:rPr lang="es-CL" u="sng" dirty="0"/>
              <a:t>Propuesta de arquitectura basada en Google cloud platform</a:t>
            </a:r>
            <a:br>
              <a:rPr lang="es-CL" u="sng" dirty="0"/>
            </a:br>
            <a:endParaRPr lang="es-CL" u="sng" dirty="0"/>
          </a:p>
        </p:txBody>
      </p:sp>
    </p:spTree>
    <p:extLst>
      <p:ext uri="{BB962C8B-B14F-4D97-AF65-F5344CB8AC3E}">
        <p14:creationId xmlns:p14="http://schemas.microsoft.com/office/powerpoint/2010/main" val="84267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7A7311C0-0550-143E-70A8-991A5AFC5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743"/>
            <a:ext cx="12192000" cy="49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9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9D786-8F08-F38D-E5E5-DDE0FF9B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76510"/>
            <a:ext cx="10364451" cy="1596177"/>
          </a:xfrm>
        </p:spPr>
        <p:txBody>
          <a:bodyPr/>
          <a:lstStyle/>
          <a:p>
            <a:r>
              <a:rPr lang="es-CL" u="sng" dirty="0" err="1"/>
              <a:t>Documentacion</a:t>
            </a:r>
            <a:r>
              <a:rPr lang="es-CL" u="sng" dirty="0"/>
              <a:t> </a:t>
            </a:r>
            <a:r>
              <a:rPr lang="es-CL" u="sng" dirty="0" err="1"/>
              <a:t>swagger</a:t>
            </a:r>
            <a:endParaRPr lang="es-CL" u="sng" dirty="0"/>
          </a:p>
        </p:txBody>
      </p:sp>
    </p:spTree>
    <p:extLst>
      <p:ext uri="{BB962C8B-B14F-4D97-AF65-F5344CB8AC3E}">
        <p14:creationId xmlns:p14="http://schemas.microsoft.com/office/powerpoint/2010/main" val="2948701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87E559-5F06-EB36-ECFA-00BB176B9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24" y="1237861"/>
            <a:ext cx="11326952" cy="4382278"/>
          </a:xfrm>
        </p:spPr>
      </p:pic>
    </p:spTree>
    <p:extLst>
      <p:ext uri="{BB962C8B-B14F-4D97-AF65-F5344CB8AC3E}">
        <p14:creationId xmlns:p14="http://schemas.microsoft.com/office/powerpoint/2010/main" val="135368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E3FC85-F9DC-89A8-F8CE-EC08CAA0C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25" y="2153910"/>
            <a:ext cx="11142349" cy="2735332"/>
          </a:xfrm>
        </p:spPr>
      </p:pic>
    </p:spTree>
    <p:extLst>
      <p:ext uri="{BB962C8B-B14F-4D97-AF65-F5344CB8AC3E}">
        <p14:creationId xmlns:p14="http://schemas.microsoft.com/office/powerpoint/2010/main" val="284287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8BA8B3-0E57-5662-84E0-5B38023E1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2" y="2335636"/>
            <a:ext cx="11670896" cy="2329670"/>
          </a:xfrm>
        </p:spPr>
      </p:pic>
    </p:spTree>
    <p:extLst>
      <p:ext uri="{BB962C8B-B14F-4D97-AF65-F5344CB8AC3E}">
        <p14:creationId xmlns:p14="http://schemas.microsoft.com/office/powerpoint/2010/main" val="411298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D0F354-1995-692C-C017-C50B361E8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26" y="2489204"/>
            <a:ext cx="11647547" cy="1879591"/>
          </a:xfrm>
        </p:spPr>
      </p:pic>
    </p:spTree>
    <p:extLst>
      <p:ext uri="{BB962C8B-B14F-4D97-AF65-F5344CB8AC3E}">
        <p14:creationId xmlns:p14="http://schemas.microsoft.com/office/powerpoint/2010/main" val="967290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5B5DDD1-8BA7-CF30-1E59-792ADBDA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704" y="1524495"/>
            <a:ext cx="3840815" cy="3840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DF774-5FE1-9684-5C5E-97708406E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137" y="3042361"/>
            <a:ext cx="5855415" cy="3847444"/>
          </a:xfrm>
        </p:spPr>
        <p:txBody>
          <a:bodyPr>
            <a:normAutofit/>
          </a:bodyPr>
          <a:lstStyle/>
          <a:p>
            <a:r>
              <a:rPr lang="es-CL" sz="44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36645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956" y="244444"/>
            <a:ext cx="10364451" cy="1057883"/>
          </a:xfrm>
        </p:spPr>
        <p:txBody>
          <a:bodyPr>
            <a:normAutofit/>
          </a:bodyPr>
          <a:lstStyle/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5956" y="1898702"/>
            <a:ext cx="7142644" cy="230433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 actual de operación ineficiente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catalogo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Revisión disponibilidad</a:t>
            </a:r>
            <a:endParaRPr lang="es-C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documentos en mora - merma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efinición de resolución de problemas - Qué es, Significado y Concepto">
            <a:extLst>
              <a:ext uri="{FF2B5EF4-FFF2-40B4-BE49-F238E27FC236}">
                <a16:creationId xmlns:a16="http://schemas.microsoft.com/office/drawing/2014/main" id="{FE3FC7C3-DC5E-4840-ABC2-D5C219941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12" y="2378440"/>
            <a:ext cx="4235116" cy="42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E3E36-9CC2-02FC-EE66-C57D720E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s-MX" b="0" i="0" dirty="0">
                <a:effectLst/>
                <a:latin typeface="-apple-system"/>
              </a:rPr>
              <a:t>automatizar el sistema de registro y pedidos de la BEC.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effectLst/>
                <a:latin typeface="-apple-system"/>
              </a:rPr>
              <a:t>El proyecto debe ser poder seguir funcionando teniendo en cuenta el volumen de datos que se tienen y soportando las tasa de crecimiento previstas.</a:t>
            </a:r>
          </a:p>
          <a:p>
            <a:pPr algn="l">
              <a:buFont typeface="+mj-lt"/>
              <a:buAutoNum type="arabicPeriod"/>
            </a:pPr>
            <a:r>
              <a:rPr lang="es-MX" b="0" i="0" dirty="0">
                <a:effectLst/>
                <a:latin typeface="-apple-system"/>
              </a:rPr>
              <a:t>Soportar una gran cantidad de solicitudes sin que se vaya el servicio, teniendo en cuenta la tasa de crecimiento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B5FFA69-5A49-A875-722A-2B1C069C69B8}"/>
              </a:ext>
            </a:extLst>
          </p:cNvPr>
          <p:cNvSpPr txBox="1">
            <a:spLocks/>
          </p:cNvSpPr>
          <p:nvPr/>
        </p:nvSpPr>
        <p:spPr>
          <a:xfrm>
            <a:off x="705956" y="244444"/>
            <a:ext cx="10364451" cy="1057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94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957" y="244444"/>
            <a:ext cx="10364451" cy="1057883"/>
          </a:xfrm>
        </p:spPr>
        <p:txBody>
          <a:bodyPr>
            <a:normAutofit/>
          </a:bodyPr>
          <a:lstStyle/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STAKEHOLDERS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C6415-EC39-4281-B3BC-74872B71D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71" y="1508338"/>
            <a:ext cx="10364452" cy="510521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ALCALDE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CONSEJO MUNICIPAL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 DE DESARROLLO COMUNITARIO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JEFE DE PROYECTO CONSULTORA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ARQUITECTOS DE CONSULTORA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BIBLIOTECARIO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ADMINISTRATIVOS BIBLIOTECA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ENCARGADO GENERAL biblioteca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Qué son los stakeholders? | MarcaGo">
            <a:extLst>
              <a:ext uri="{FF2B5EF4-FFF2-40B4-BE49-F238E27FC236}">
                <a16:creationId xmlns:a16="http://schemas.microsoft.com/office/drawing/2014/main" id="{189EE827-7DAB-5021-0678-6E5A7E7C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04" y="1741714"/>
            <a:ext cx="5518375" cy="291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03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957" y="244444"/>
            <a:ext cx="10364451" cy="1057883"/>
          </a:xfrm>
        </p:spPr>
        <p:txBody>
          <a:bodyPr>
            <a:normAutofit/>
          </a:bodyPr>
          <a:lstStyle/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FUNCIONALES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2939" y="1911402"/>
            <a:ext cx="10364452" cy="34241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Acceder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disponibilidad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Tutorial de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iniciación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Encuesta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satisfacción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mensual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Metodologías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ágiles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Solicitudes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 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confirmación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presencial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Soporte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vista principal de UI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biblioteca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Obtención de requisitos para desarrollo página web o app móvil - Owius">
            <a:extLst>
              <a:ext uri="{FF2B5EF4-FFF2-40B4-BE49-F238E27FC236}">
                <a16:creationId xmlns:a16="http://schemas.microsoft.com/office/drawing/2014/main" id="{25766FF1-3325-4564-C6FC-274FC42E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96" y="4470400"/>
            <a:ext cx="4286312" cy="214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7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957" y="244444"/>
            <a:ext cx="10364451" cy="1057883"/>
          </a:xfrm>
        </p:spPr>
        <p:txBody>
          <a:bodyPr>
            <a:normAutofit/>
          </a:bodyPr>
          <a:lstStyle/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NO FUNCIONALES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8785" y="1585477"/>
            <a:ext cx="10364452" cy="4702154"/>
          </a:xfrm>
        </p:spPr>
        <p:txBody>
          <a:bodyPr>
            <a:normAutofit/>
          </a:bodyPr>
          <a:lstStyle/>
          <a:p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tiempo de Respuesta</a:t>
            </a:r>
          </a:p>
          <a:p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 sistema será capaz de seguir funcionando sin conectividad a Internet</a:t>
            </a:r>
          </a:p>
          <a:p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 caso de Corte del suministro eléctrico se podrá realizar prestamos de forma manual</a:t>
            </a:r>
          </a:p>
          <a:p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escalabilidad en la capacidad.</a:t>
            </a:r>
          </a:p>
          <a:p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canales de comunicación con clientes.</a:t>
            </a:r>
          </a:p>
          <a:p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datos deben ser auditables </a:t>
            </a:r>
            <a:r>
              <a:rPr lang="es-CL" sz="1600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ley 21.131)</a:t>
            </a:r>
          </a:p>
          <a:p>
            <a:r>
              <a:rPr lang="es-CL" sz="1600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datos deben estar protegidos (ley 19.628)</a:t>
            </a:r>
          </a:p>
          <a:p>
            <a:r>
              <a:rPr lang="es-CL" sz="1600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Atender al 20% de la población de la comuna (30.000 personas)</a:t>
            </a:r>
          </a:p>
          <a:p>
            <a:r>
              <a:rPr lang="es-CL" sz="16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30% de la población proyectado al año siguiente (43.000 personas)</a:t>
            </a:r>
            <a:endParaRPr lang="es-C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querimientos funcionales: Ejemplos - La Oficina de Proyectos de  Informática">
            <a:extLst>
              <a:ext uri="{FF2B5EF4-FFF2-40B4-BE49-F238E27FC236}">
                <a16:creationId xmlns:a16="http://schemas.microsoft.com/office/drawing/2014/main" id="{AE6370B4-413D-43EF-792C-B16EECDE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525" y="4161210"/>
            <a:ext cx="3065690" cy="2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66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957" y="244444"/>
            <a:ext cx="10364451" cy="1057883"/>
          </a:xfrm>
        </p:spPr>
        <p:txBody>
          <a:bodyPr>
            <a:normAutofit/>
          </a:bodyPr>
          <a:lstStyle/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RESTRICCIONES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46932-CD7C-A540-E8E7-267E7D15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85" y="1585477"/>
            <a:ext cx="10364452" cy="470215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económico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Operatividad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antes del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Presupuestos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fijos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acordes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guía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division de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gobierno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sujeto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leyes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19.628(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protección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21.131(auditoria)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5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6AAEC4B-D4A4-BE71-2C98-D3A7A4472BB9}"/>
              </a:ext>
            </a:extLst>
          </p:cNvPr>
          <p:cNvSpPr txBox="1">
            <a:spLocks/>
          </p:cNvSpPr>
          <p:nvPr/>
        </p:nvSpPr>
        <p:spPr>
          <a:xfrm>
            <a:off x="913774" y="0"/>
            <a:ext cx="10364451" cy="1057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CL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MOTIVACIONES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5D87200-43A1-74B2-652A-800A3CE0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481"/>
            <a:ext cx="12192000" cy="46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08793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407</TotalTime>
  <Words>533</Words>
  <Application>Microsoft Office PowerPoint</Application>
  <PresentationFormat>Panorámica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-apple-system</vt:lpstr>
      <vt:lpstr>Arial</vt:lpstr>
      <vt:lpstr>Calibri</vt:lpstr>
      <vt:lpstr>Symbol</vt:lpstr>
      <vt:lpstr>Tw Cen MT</vt:lpstr>
      <vt:lpstr>Gota</vt:lpstr>
      <vt:lpstr>Sistema de Préstamo en Biblioteca Municipal</vt:lpstr>
      <vt:lpstr>CONTEXTO</vt:lpstr>
      <vt:lpstr>Problema</vt:lpstr>
      <vt:lpstr>Presentación de PowerPoint</vt:lpstr>
      <vt:lpstr>STAKEHOLDERS</vt:lpstr>
      <vt:lpstr>REQUISITOS FUNCIONALES</vt:lpstr>
      <vt:lpstr>REQUISITOS NO FUNCIONALES</vt:lpstr>
      <vt:lpstr>RESTRICCIONES</vt:lpstr>
      <vt:lpstr>Presentación de PowerPoint</vt:lpstr>
      <vt:lpstr>Diagrama relacional</vt:lpstr>
      <vt:lpstr>metadatos</vt:lpstr>
      <vt:lpstr>usuario</vt:lpstr>
      <vt:lpstr>Material</vt:lpstr>
      <vt:lpstr>Catalogo</vt:lpstr>
      <vt:lpstr>Solicitud_prestamo</vt:lpstr>
      <vt:lpstr>Servicios Soa Proceso de préstamo</vt:lpstr>
      <vt:lpstr>Presentación de PowerPoint</vt:lpstr>
      <vt:lpstr>Presentación de PowerPoint</vt:lpstr>
      <vt:lpstr>Presentación de PowerPoint</vt:lpstr>
      <vt:lpstr>Propuesta de arquitectura basada en Google cloud platform </vt:lpstr>
      <vt:lpstr>Presentación de PowerPoint</vt:lpstr>
      <vt:lpstr>Documentacion swagger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CHARME</dc:title>
  <dc:creator>Alumno</dc:creator>
  <cp:lastModifiedBy>Ian Carlo Meneses P</cp:lastModifiedBy>
  <cp:revision>34</cp:revision>
  <dcterms:created xsi:type="dcterms:W3CDTF">2022-08-16T22:11:50Z</dcterms:created>
  <dcterms:modified xsi:type="dcterms:W3CDTF">2022-11-25T04:54:03Z</dcterms:modified>
</cp:coreProperties>
</file>