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277" r:id="rId5"/>
    <p:sldId id="290" r:id="rId6"/>
    <p:sldId id="317" r:id="rId7"/>
    <p:sldId id="276" r:id="rId8"/>
    <p:sldId id="304" r:id="rId9"/>
    <p:sldId id="328" r:id="rId10"/>
    <p:sldId id="342" r:id="rId11"/>
    <p:sldId id="295" r:id="rId12"/>
    <p:sldId id="322" r:id="rId13"/>
    <p:sldId id="318" r:id="rId14"/>
    <p:sldId id="319" r:id="rId15"/>
    <p:sldId id="324" r:id="rId16"/>
    <p:sldId id="300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6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89588" autoAdjust="0"/>
  </p:normalViewPr>
  <p:slideViewPr>
    <p:cSldViewPr snapToGrid="0" showGuides="1">
      <p:cViewPr varScale="1">
        <p:scale>
          <a:sx n="80" d="100"/>
          <a:sy n="80" d="100"/>
        </p:scale>
        <p:origin x="926" y="48"/>
      </p:cViewPr>
      <p:guideLst>
        <p:guide orient="horz" pos="2308"/>
        <p:guide pos="3892"/>
        <p:guide pos="7536"/>
        <p:guide pos="144"/>
        <p:guide orient="horz" pos="648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4728-F956-41DD-9E1E-C42A6B6CCE4A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A5E-E7ED-45ED-B500-E60C1B067084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5F5F-97CC-461D-AD03-C60458C31BE8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DCEE-28AD-4D2F-95A5-9E907D61EA9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0FFC-6185-4465-AEA3-5F17F0568B3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ED76-B395-4759-9554-10751B0B68E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1974-DBF4-49BA-8CF5-021B33D1C1FF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004E-7618-4D5A-91DF-C4F4EB5F9A6B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3417-874F-4045-A22E-8FA32B435B1A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DDFB-A556-44AF-AA59-2627FA39964D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0696-307A-41AE-B3A1-0C019E6ACDD5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EC9FA-0B3F-447D-9312-A8EF29232E90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2135587"/>
            <a:ext cx="9144000" cy="16617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Virtual Classroom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Final</a:t>
            </a:r>
            <a:r>
              <a:rPr lang="en-US" sz="4000" dirty="0" smtClean="0">
                <a:solidFill>
                  <a:schemeClr val="bg1"/>
                </a:solidFill>
              </a:rPr>
              <a:t> Evaluation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4000" dirty="0" smtClean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/>
          <p:cNvSpPr/>
          <p:nvPr/>
        </p:nvSpPr>
        <p:spPr>
          <a:xfrm>
            <a:off x="4767819" y="-1315020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4325256" y="-271620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/>
          <p:cNvGrpSpPr/>
          <p:nvPr/>
        </p:nvGrpSpPr>
        <p:grpSpPr>
          <a:xfrm>
            <a:off x="5826522" y="155935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/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9" name="Freeform 566"/>
            <p:cNvSpPr/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sp>
        <p:nvSpPr>
          <p:cNvPr id="12" name="Title 1"/>
          <p:cNvSpPr txBox="1"/>
          <p:nvPr/>
        </p:nvSpPr>
        <p:spPr>
          <a:xfrm>
            <a:off x="1599312" y="5549454"/>
            <a:ext cx="9144000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</a:rPr>
              <a:t>Supervised By : Mr. Jawad Hassan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499501" y="3056464"/>
            <a:ext cx="9144000" cy="243713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Members</a:t>
            </a:r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Ahsaan Ullah 	 17I-0133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err="1" smtClean="0">
                <a:solidFill>
                  <a:schemeClr val="bg1"/>
                </a:solidFill>
              </a:rPr>
              <a:t>Fasih</a:t>
            </a:r>
            <a:r>
              <a:rPr lang="en-US" sz="2000" dirty="0" smtClean="0">
                <a:solidFill>
                  <a:schemeClr val="bg1"/>
                </a:solidFill>
              </a:rPr>
              <a:t> Saeed	 17I-0245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M. </a:t>
            </a:r>
            <a:r>
              <a:rPr lang="en-US" sz="2000" dirty="0" err="1" smtClean="0">
                <a:solidFill>
                  <a:schemeClr val="bg1"/>
                </a:solidFill>
              </a:rPr>
              <a:t>Uzair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Ibrar</a:t>
            </a:r>
            <a:r>
              <a:rPr lang="en-US" sz="2000" dirty="0" smtClean="0">
                <a:solidFill>
                  <a:schemeClr val="bg1"/>
                </a:solidFill>
              </a:rPr>
              <a:t>  17I-0300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accent4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603" y="176874"/>
            <a:ext cx="740434" cy="740434"/>
          </a:xfrm>
          <a:prstGeom prst="rect">
            <a:avLst/>
          </a:prstGeom>
        </p:spPr>
      </p:pic>
      <p:sp>
        <p:nvSpPr>
          <p:cNvPr id="11" name="Title 1"/>
          <p:cNvSpPr txBox="1"/>
          <p:nvPr/>
        </p:nvSpPr>
        <p:spPr>
          <a:xfrm>
            <a:off x="1744480" y="1491858"/>
            <a:ext cx="9144000" cy="553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bg1"/>
                </a:solidFill>
              </a:rPr>
              <a:t>FYP-2</a:t>
            </a:r>
            <a:endParaRPr lang="en-US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0755" y="6248400"/>
            <a:ext cx="532166" cy="532166"/>
          </a:xfrm>
          <a:prstGeom prst="rect">
            <a:avLst/>
          </a:prstGeom>
        </p:spPr>
      </p:pic>
      <p:sp>
        <p:nvSpPr>
          <p:cNvPr id="8" name="Rectangle: Rounded Corners 24"/>
          <p:cNvSpPr/>
          <p:nvPr/>
        </p:nvSpPr>
        <p:spPr>
          <a:xfrm>
            <a:off x="-389854" y="-900113"/>
            <a:ext cx="3281632" cy="844867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FYP </a:t>
            </a:r>
            <a:endParaRPr lang="en-US" sz="1600" b="1" dirty="0" smtClean="0"/>
          </a:p>
          <a:p>
            <a:pPr algn="ctr"/>
            <a:r>
              <a:rPr lang="en-US" sz="1600" b="1" dirty="0" smtClean="0"/>
              <a:t>Class Diagram</a:t>
            </a:r>
            <a:endParaRPr lang="en-US" sz="16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30" y="0"/>
            <a:ext cx="1022426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24"/>
          <p:cNvSpPr/>
          <p:nvPr/>
        </p:nvSpPr>
        <p:spPr>
          <a:xfrm>
            <a:off x="-304800" y="-690563"/>
            <a:ext cx="3281632" cy="844867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Sequence Diagram</a:t>
            </a:r>
            <a:endParaRPr lang="en-US" sz="20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114" y="5963932"/>
            <a:ext cx="740434" cy="7404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95" y="0"/>
            <a:ext cx="5593556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621" y="921913"/>
            <a:ext cx="8758587" cy="50420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114" y="5963932"/>
            <a:ext cx="740434" cy="740434"/>
          </a:xfrm>
          <a:prstGeom prst="rect">
            <a:avLst/>
          </a:prstGeom>
        </p:spPr>
      </p:pic>
      <p:sp>
        <p:nvSpPr>
          <p:cNvPr id="5" name="Rectangle: Rounded Corners 24"/>
          <p:cNvSpPr/>
          <p:nvPr/>
        </p:nvSpPr>
        <p:spPr>
          <a:xfrm>
            <a:off x="-458918" y="-601111"/>
            <a:ext cx="3281632" cy="844867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Architecture Diagram</a:t>
            </a:r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24"/>
          <p:cNvSpPr/>
          <p:nvPr/>
        </p:nvSpPr>
        <p:spPr>
          <a:xfrm>
            <a:off x="516834" y="345886"/>
            <a:ext cx="8905461" cy="82693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047" y="96569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Framework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Django ( Python )</a:t>
            </a:r>
            <a:endParaRPr lang="en-US" sz="2000" dirty="0" smtClean="0"/>
          </a:p>
          <a:p>
            <a:r>
              <a:rPr lang="en-US" sz="2000" dirty="0" smtClean="0"/>
              <a:t>Why Django?</a:t>
            </a:r>
            <a:endParaRPr lang="en-US" sz="2000" dirty="0" smtClean="0"/>
          </a:p>
          <a:p>
            <a:pPr lvl="1"/>
            <a:r>
              <a:rPr lang="en-US" sz="1600" dirty="0" smtClean="0"/>
              <a:t>It’s fast and simple.</a:t>
            </a:r>
            <a:endParaRPr lang="en-US" sz="1600" dirty="0" smtClean="0"/>
          </a:p>
          <a:p>
            <a:pPr lvl="1"/>
            <a:r>
              <a:rPr lang="en-US" sz="1600" dirty="0" smtClean="0"/>
              <a:t>It suits any web application project.</a:t>
            </a:r>
            <a:endParaRPr lang="en-US" sz="1600" dirty="0" smtClean="0"/>
          </a:p>
          <a:p>
            <a:pPr lvl="1"/>
            <a:r>
              <a:rPr lang="en-US" sz="1600" dirty="0" smtClean="0"/>
              <a:t>Provides dynamic CRUD (create, read, update and delete) interface.</a:t>
            </a:r>
            <a:endParaRPr lang="en-US" sz="2000" dirty="0" smtClean="0"/>
          </a:p>
          <a:p>
            <a:r>
              <a:rPr lang="en-US" sz="2000" dirty="0" smtClean="0"/>
              <a:t>Companies which use Django:-</a:t>
            </a:r>
            <a:endParaRPr lang="en-US" sz="2000" dirty="0" smtClean="0"/>
          </a:p>
          <a:p>
            <a:pPr lvl="1"/>
            <a:r>
              <a:rPr lang="en-US" sz="1600" dirty="0" smtClean="0"/>
              <a:t>Instagram, Spotify,  Pinterest, Dropbox, Mozilla</a:t>
            </a:r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339" y="5954407"/>
            <a:ext cx="740434" cy="7404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4"/>
          <p:cNvSpPr/>
          <p:nvPr/>
        </p:nvSpPr>
        <p:spPr>
          <a:xfrm>
            <a:off x="3895725" y="2705099"/>
            <a:ext cx="4314824" cy="118958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Implementation</a:t>
            </a:r>
            <a:endParaRPr lang="en-US" sz="32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339" y="5954407"/>
            <a:ext cx="740434" cy="7404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/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/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/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/>
          <p:cNvSpPr/>
          <p:nvPr/>
        </p:nvSpPr>
        <p:spPr>
          <a:xfrm rot="5400000">
            <a:off x="-204643" y="3025858"/>
            <a:ext cx="3647649" cy="1527318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/>
          <p:cNvSpPr/>
          <p:nvPr/>
        </p:nvSpPr>
        <p:spPr>
          <a:xfrm rot="5400000">
            <a:off x="1682074" y="3008913"/>
            <a:ext cx="3647650" cy="1527319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/>
          <p:cNvSpPr/>
          <p:nvPr/>
        </p:nvSpPr>
        <p:spPr>
          <a:xfrm rot="5400000">
            <a:off x="3472467" y="3008911"/>
            <a:ext cx="3647651" cy="1527321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/>
          <p:cNvSpPr/>
          <p:nvPr/>
        </p:nvSpPr>
        <p:spPr>
          <a:xfrm rot="5400000">
            <a:off x="5280833" y="3004302"/>
            <a:ext cx="3647652" cy="1536541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/>
          <p:cNvSpPr/>
          <p:nvPr/>
        </p:nvSpPr>
        <p:spPr>
          <a:xfrm rot="5400000">
            <a:off x="7047725" y="3018457"/>
            <a:ext cx="3652297" cy="153654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9662" y="3748053"/>
            <a:ext cx="1371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Overview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866436" y="3814389"/>
            <a:ext cx="1371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Poster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10492" y="3855267"/>
            <a:ext cx="1371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FYP - 1</a:t>
            </a:r>
            <a:endParaRPr 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18860" y="3879509"/>
            <a:ext cx="13716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Iteration-1 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FYP-2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7" name="Freeform 4344" descr="Icon of wrench. "/>
          <p:cNvSpPr/>
          <p:nvPr/>
        </p:nvSpPr>
        <p:spPr bwMode="auto">
          <a:xfrm>
            <a:off x="5131104" y="3391784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grpSp>
        <p:nvGrpSpPr>
          <p:cNvPr id="58" name="Group 57" descr="Icon of money. "/>
          <p:cNvGrpSpPr/>
          <p:nvPr/>
        </p:nvGrpSpPr>
        <p:grpSpPr>
          <a:xfrm>
            <a:off x="6950543" y="3404916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/>
            <p:cNvSpPr/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60" name="Freeform 498"/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61" name="Freeform 499"/>
            <p:cNvSpPr/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62" name="Freeform 500"/>
            <p:cNvSpPr/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63" name="Freeform 501"/>
            <p:cNvSpPr/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64" name="Freeform 502"/>
            <p:cNvSpPr/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65" name="Freeform 503"/>
            <p:cNvSpPr/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66" name="Freeform 504"/>
            <p:cNvSpPr/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grpSp>
        <p:nvGrpSpPr>
          <p:cNvPr id="67" name="Group 66" descr="Icon of abacus. "/>
          <p:cNvGrpSpPr/>
          <p:nvPr/>
        </p:nvGrpSpPr>
        <p:grpSpPr>
          <a:xfrm>
            <a:off x="3311915" y="3343185"/>
            <a:ext cx="387968" cy="368713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/>
            <p:cNvSpPr/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69" name="Freeform 325"/>
            <p:cNvSpPr/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70" name="Freeform 326"/>
            <p:cNvSpPr/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71" name="Freeform 327"/>
            <p:cNvSpPr/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sp>
        <p:nvSpPr>
          <p:cNvPr id="40" name="Freeform 2319" descr="Icon of leaf. "/>
          <p:cNvSpPr>
            <a:spLocks noEditPoints="1"/>
          </p:cNvSpPr>
          <p:nvPr/>
        </p:nvSpPr>
        <p:spPr bwMode="auto">
          <a:xfrm>
            <a:off x="1434801" y="3311491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339" y="5954407"/>
            <a:ext cx="740434" cy="740434"/>
          </a:xfrm>
          <a:prstGeom prst="rect">
            <a:avLst/>
          </a:prstGeom>
        </p:spPr>
      </p:pic>
      <p:sp>
        <p:nvSpPr>
          <p:cNvPr id="3" name="Trapezoid 2"/>
          <p:cNvSpPr/>
          <p:nvPr/>
        </p:nvSpPr>
        <p:spPr>
          <a:xfrm rot="5400000">
            <a:off x="8909858" y="3133842"/>
            <a:ext cx="3647652" cy="1536541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5" name="Freeform 2319" descr="Icon of leaf. "/>
          <p:cNvSpPr>
            <a:spLocks noEditPoints="1"/>
          </p:cNvSpPr>
          <p:nvPr/>
        </p:nvSpPr>
        <p:spPr bwMode="auto">
          <a:xfrm>
            <a:off x="10549900" y="3480580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 dirty="0"/>
          </a:p>
        </p:txBody>
      </p:sp>
      <p:sp>
        <p:nvSpPr>
          <p:cNvPr id="6" name="Rectangle 49"/>
          <p:cNvSpPr/>
          <p:nvPr/>
        </p:nvSpPr>
        <p:spPr>
          <a:xfrm>
            <a:off x="9965517" y="4002698"/>
            <a:ext cx="156182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Demo / Implementation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7" name="Group 6" descr="Icon of money. "/>
          <p:cNvGrpSpPr/>
          <p:nvPr/>
        </p:nvGrpSpPr>
        <p:grpSpPr>
          <a:xfrm>
            <a:off x="8654248" y="3436031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10" name="Freeform 497"/>
            <p:cNvSpPr/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 dirty="0"/>
            </a:p>
          </p:txBody>
        </p:sp>
        <p:sp>
          <p:nvSpPr>
            <p:cNvPr id="12" name="Freeform 498"/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 dirty="0"/>
            </a:p>
          </p:txBody>
        </p:sp>
        <p:sp>
          <p:nvSpPr>
            <p:cNvPr id="13" name="Freeform 499"/>
            <p:cNvSpPr/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 dirty="0"/>
            </a:p>
          </p:txBody>
        </p:sp>
        <p:sp>
          <p:nvSpPr>
            <p:cNvPr id="15" name="Freeform 500"/>
            <p:cNvSpPr/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 dirty="0"/>
            </a:p>
          </p:txBody>
        </p:sp>
        <p:sp>
          <p:nvSpPr>
            <p:cNvPr id="16" name="Freeform 501"/>
            <p:cNvSpPr/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 dirty="0"/>
            </a:p>
          </p:txBody>
        </p:sp>
        <p:sp>
          <p:nvSpPr>
            <p:cNvPr id="17" name="Freeform 502"/>
            <p:cNvSpPr/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 dirty="0"/>
            </a:p>
          </p:txBody>
        </p:sp>
        <p:sp>
          <p:nvSpPr>
            <p:cNvPr id="18" name="Freeform 503"/>
            <p:cNvSpPr/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 dirty="0"/>
            </a:p>
          </p:txBody>
        </p:sp>
        <p:sp>
          <p:nvSpPr>
            <p:cNvPr id="19" name="Freeform 504"/>
            <p:cNvSpPr/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 dirty="0"/>
            </a:p>
          </p:txBody>
        </p:sp>
      </p:grpSp>
      <p:sp>
        <p:nvSpPr>
          <p:cNvPr id="20" name="Rectangle 48"/>
          <p:cNvSpPr/>
          <p:nvPr/>
        </p:nvSpPr>
        <p:spPr>
          <a:xfrm>
            <a:off x="8270520" y="3941104"/>
            <a:ext cx="1371600" cy="615315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Iteration-2 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FYP-2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8225" y="128119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US" dirty="0" smtClean="0"/>
              <a:t>eb-based </a:t>
            </a:r>
            <a:r>
              <a:rPr lang="en-US" dirty="0"/>
              <a:t>platform through which students can take </a:t>
            </a:r>
            <a:r>
              <a:rPr lang="en-US" dirty="0" smtClean="0"/>
              <a:t>online classes.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Institutional </a:t>
            </a:r>
            <a:r>
              <a:rPr lang="en-US" dirty="0"/>
              <a:t>mentors can check the </a:t>
            </a:r>
            <a:r>
              <a:rPr lang="en-US" dirty="0" smtClean="0"/>
              <a:t>percentage of presence </a:t>
            </a:r>
            <a:r>
              <a:rPr lang="en-US" dirty="0"/>
              <a:t>of a student in an </a:t>
            </a:r>
            <a:r>
              <a:rPr lang="en-US" dirty="0" smtClean="0"/>
              <a:t>online class </a:t>
            </a:r>
            <a:r>
              <a:rPr lang="en-US" dirty="0"/>
              <a:t>using </a:t>
            </a:r>
            <a:r>
              <a:rPr lang="en-US" dirty="0" smtClean="0"/>
              <a:t>eye-tracking.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Institutional </a:t>
            </a:r>
            <a:r>
              <a:rPr lang="en-US" dirty="0"/>
              <a:t>mentors can analyze the engagement of the student in </a:t>
            </a:r>
            <a:r>
              <a:rPr lang="en-US" dirty="0" smtClean="0"/>
              <a:t>a certain </a:t>
            </a:r>
            <a:r>
              <a:rPr lang="en-US" dirty="0"/>
              <a:t>course through his/her performance in the </a:t>
            </a:r>
            <a:r>
              <a:rPr lang="en-US" dirty="0" smtClean="0"/>
              <a:t>course.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 </a:t>
            </a:r>
            <a:r>
              <a:rPr lang="en-US" dirty="0"/>
              <a:t>a Dashboard to mentors to visualize the result of analyses </a:t>
            </a:r>
            <a:br>
              <a:rPr lang="en-US" dirty="0"/>
            </a:b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/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339" y="5954407"/>
            <a:ext cx="740434" cy="740434"/>
          </a:xfrm>
          <a:prstGeom prst="rect">
            <a:avLst/>
          </a:prstGeom>
        </p:spPr>
      </p:pic>
      <p:pic>
        <p:nvPicPr>
          <p:cNvPr id="1028" name="Picture 4" descr="Presentation Icons - Download Free Vector Icons |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669" y="1675518"/>
            <a:ext cx="3126270" cy="312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4886325" y="0"/>
            <a:ext cx="4638675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951" y="0"/>
            <a:ext cx="4472609" cy="6858000"/>
          </a:xfrm>
          <a:prstGeom prst="rect">
            <a:avLst/>
          </a:prstGeom>
        </p:spPr>
      </p:pic>
      <p:sp>
        <p:nvSpPr>
          <p:cNvPr id="4" name="Rectangle: Rounded Corners 24"/>
          <p:cNvSpPr/>
          <p:nvPr/>
        </p:nvSpPr>
        <p:spPr>
          <a:xfrm>
            <a:off x="-379378" y="-512933"/>
            <a:ext cx="3200400" cy="770572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FYP POSTER</a:t>
            </a:r>
            <a:endParaRPr lang="en-US" sz="24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339" y="5954407"/>
            <a:ext cx="740434" cy="7404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/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FYP-1-a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/>
          <p:cNvSpPr/>
          <p:nvPr/>
        </p:nvSpPr>
        <p:spPr>
          <a:xfrm>
            <a:off x="6178547" y="241814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DESIGNING</a:t>
            </a:r>
            <a:endParaRPr lang="en-US" sz="1600" dirty="0"/>
          </a:p>
        </p:txBody>
      </p:sp>
      <p:sp>
        <p:nvSpPr>
          <p:cNvPr id="27" name="Rectangle: Rounded Corners 26"/>
          <p:cNvSpPr/>
          <p:nvPr/>
        </p:nvSpPr>
        <p:spPr>
          <a:xfrm>
            <a:off x="6178548" y="354585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IMPLEMENTATION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1038225" y="1627733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Documentation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Student Sign Up / Sign In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Teacher Sign Up / Sign In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Student Registration</a:t>
            </a:r>
            <a:endParaRPr lang="en-US" sz="2400" dirty="0" smtClean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339" y="5954407"/>
            <a:ext cx="740434" cy="7404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/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FYP- 1-b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/>
          <p:cNvSpPr/>
          <p:nvPr/>
        </p:nvSpPr>
        <p:spPr>
          <a:xfrm>
            <a:off x="6178547" y="241814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DESIGNING</a:t>
            </a:r>
            <a:endParaRPr lang="en-US" sz="1600" dirty="0"/>
          </a:p>
        </p:txBody>
      </p:sp>
      <p:sp>
        <p:nvSpPr>
          <p:cNvPr id="27" name="Rectangle: Rounded Corners 26"/>
          <p:cNvSpPr/>
          <p:nvPr/>
        </p:nvSpPr>
        <p:spPr>
          <a:xfrm>
            <a:off x="6178548" y="354585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IMPLEMENTATION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1038225" y="1627733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Group Chat</a:t>
            </a: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Video Call</a:t>
            </a: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Eye-Tracking</a:t>
            </a: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Student / Teacher Log out</a:t>
            </a:r>
            <a:endParaRPr lang="en-US" sz="2400" dirty="0" smtClean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339" y="5954407"/>
            <a:ext cx="740434" cy="7404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/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FYP - 2 - a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/>
          <p:cNvSpPr/>
          <p:nvPr/>
        </p:nvSpPr>
        <p:spPr>
          <a:xfrm>
            <a:off x="6178547" y="241814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DESIGNING</a:t>
            </a:r>
            <a:endParaRPr lang="en-US" sz="1600" dirty="0"/>
          </a:p>
        </p:txBody>
      </p:sp>
      <p:sp>
        <p:nvSpPr>
          <p:cNvPr id="27" name="Rectangle: Rounded Corners 26"/>
          <p:cNvSpPr/>
          <p:nvPr/>
        </p:nvSpPr>
        <p:spPr>
          <a:xfrm>
            <a:off x="6178548" y="354585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IMPLEMENTATION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923925" y="232305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Eye Tracking (Improved)</a:t>
            </a: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White Board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Facial Recognition – (Attendance)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Improvements in Display Pages</a:t>
            </a: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339" y="5954407"/>
            <a:ext cx="740434" cy="7404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Rectangle: Rounded Corners 18"/>
          <p:cNvSpPr/>
          <p:nvPr/>
        </p:nvSpPr>
        <p:spPr>
          <a:xfrm>
            <a:off x="6178547" y="241814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dirty="0" smtClean="0"/>
              <a:t>DESIGNING</a:t>
            </a:r>
            <a:endParaRPr lang="en-US" sz="1600" dirty="0"/>
          </a:p>
        </p:txBody>
      </p:sp>
      <p:sp>
        <p:nvSpPr>
          <p:cNvPr id="27" name="Rectangle: Rounded Corners 26"/>
          <p:cNvSpPr/>
          <p:nvPr/>
        </p:nvSpPr>
        <p:spPr>
          <a:xfrm>
            <a:off x="6178548" y="354585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dirty="0" smtClean="0"/>
              <a:t>IMPLEMENTATION</a:t>
            </a:r>
            <a:endParaRPr lang="en-US" sz="16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339" y="5954407"/>
            <a:ext cx="740434" cy="740434"/>
          </a:xfrm>
          <a:prstGeom prst="rect">
            <a:avLst/>
          </a:prstGeom>
        </p:spPr>
      </p:pic>
      <p:sp>
        <p:nvSpPr>
          <p:cNvPr id="11" name="Title 1"/>
          <p:cNvSpPr txBox="1"/>
          <p:nvPr/>
        </p:nvSpPr>
        <p:spPr>
          <a:xfrm>
            <a:off x="228600" y="190500"/>
            <a:ext cx="11734800" cy="38671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FYP - 2 - b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923925" y="2323058"/>
            <a:ext cx="6096000" cy="3784600"/>
          </a:xfrm>
          <a:prstGeom prst="rect">
            <a:avLst/>
          </a:prstGeom>
        </p:spPr>
        <p:txBody>
          <a:bodyPr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Eye Tracking Integration</a:t>
            </a: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Facial Recognition Integration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Calculating POP and marking </a:t>
            </a:r>
            <a:endParaRPr lang="en-US" sz="2400" dirty="0" smtClean="0"/>
          </a:p>
          <a:p>
            <a:pPr indent="0">
              <a:buFont typeface="Arial" panose="020B0604020202020204" pitchFamily="34" charset="0"/>
              <a:buNone/>
            </a:pPr>
            <a:r>
              <a:rPr lang="en-US" sz="2400" dirty="0" smtClean="0"/>
              <a:t>   attendence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Assignment Posting and Submission</a:t>
            </a: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3881120" y="0"/>
            <a:ext cx="6920230" cy="6858000"/>
          </a:xfrm>
          <a:prstGeom prst="rect">
            <a:avLst/>
          </a:prstGeom>
        </p:spPr>
      </p:pic>
      <p:sp>
        <p:nvSpPr>
          <p:cNvPr id="3" name="Rectangle: Rounded Corners 24"/>
          <p:cNvSpPr/>
          <p:nvPr/>
        </p:nvSpPr>
        <p:spPr>
          <a:xfrm>
            <a:off x="-419100" y="-576263"/>
            <a:ext cx="3281632" cy="844867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FYP </a:t>
            </a:r>
            <a:endParaRPr lang="en-US" sz="2000" b="1" dirty="0" smtClean="0"/>
          </a:p>
          <a:p>
            <a:pPr algn="ctr"/>
            <a:r>
              <a:rPr lang="en-US" sz="2000" b="1" dirty="0" smtClean="0"/>
              <a:t>Use Case</a:t>
            </a:r>
            <a:endParaRPr lang="en-US" sz="2000" b="1" dirty="0" smtClean="0"/>
          </a:p>
          <a:p>
            <a:pPr algn="ctr"/>
            <a:r>
              <a:rPr lang="en-US" sz="2000" b="1" dirty="0" smtClean="0"/>
              <a:t> </a:t>
            </a:r>
            <a:r>
              <a:rPr lang="en-US" sz="2000" dirty="0" smtClean="0"/>
              <a:t>Diagram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114" y="5963932"/>
            <a:ext cx="740434" cy="7404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3">
            <a:lumMod val="75000"/>
          </a:schemeClr>
        </a:solidFill>
        <a:ln>
          <a:noFill/>
        </a:ln>
      </a:spPr>
      <a:bodyPr vert="horz" wrap="square" lIns="91440" tIns="45720" rIns="91440" bIns="45720" numCol="1" anchor="t" anchorCtr="0" compatLnSpc="1"/>
      <a:lstStyle>
        <a:defPPr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1554</Words>
  <Application>WPS Presentation</Application>
  <PresentationFormat>Widescreen</PresentationFormat>
  <Paragraphs>134</Paragraphs>
  <Slides>15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Century Gothic</vt:lpstr>
      <vt:lpstr>Segoe UI Light</vt:lpstr>
      <vt:lpstr>Microsoft YaHei</vt:lpstr>
      <vt:lpstr>Arial Unicode MS</vt:lpstr>
      <vt:lpstr>Calibri</vt:lpstr>
      <vt:lpstr>Office Theme</vt:lpstr>
      <vt:lpstr>Virtual Classroom Mid-1 Evaluation Presentation</vt:lpstr>
      <vt:lpstr>Project analysis slide 3</vt:lpstr>
      <vt:lpstr>PowerPoint 演示文稿</vt:lpstr>
      <vt:lpstr>PowerPoint 演示文稿</vt:lpstr>
      <vt:lpstr>Project analysis slide 2</vt:lpstr>
      <vt:lpstr>Project analysis slide 2</vt:lpstr>
      <vt:lpstr>Project analysis slide 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Framework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fasih</cp:lastModifiedBy>
  <cp:revision>3</cp:revision>
  <dcterms:created xsi:type="dcterms:W3CDTF">2020-10-29T18:07:00Z</dcterms:created>
  <dcterms:modified xsi:type="dcterms:W3CDTF">2021-07-26T23:23:04Z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1033-11.2.0.10094</vt:lpwstr>
  </property>
</Properties>
</file>