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1"/>
  </p:notesMasterIdLst>
  <p:sldIdLst>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75" r:id="rId22"/>
    <p:sldId id="276" r:id="rId23"/>
    <p:sldId id="277" r:id="rId24"/>
    <p:sldId id="280" r:id="rId25"/>
    <p:sldId id="282" r:id="rId26"/>
    <p:sldId id="281" r:id="rId27"/>
    <p:sldId id="283" r:id="rId28"/>
    <p:sldId id="284"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7/24/2022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7/24/2022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7/24/2022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7/24/2022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7695" t="11305" r="28017" b="10243"/>
          <a:stretch/>
        </p:blipFill>
        <p:spPr>
          <a:xfrm>
            <a:off x="10919053" y="241747"/>
            <a:ext cx="886030" cy="861221"/>
          </a:xfrm>
          <a:prstGeom prst="ellipse">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83" y="241747"/>
            <a:ext cx="886030" cy="861221"/>
          </a:xfrm>
          <a:prstGeom prst="ellipse">
            <a:avLst/>
          </a:prstGeom>
        </p:spPr>
      </p:pic>
      <p:sp>
        <p:nvSpPr>
          <p:cNvPr id="18" name="TextBox 17"/>
          <p:cNvSpPr txBox="1"/>
          <p:nvPr/>
        </p:nvSpPr>
        <p:spPr>
          <a:xfrm>
            <a:off x="2568674" y="278616"/>
            <a:ext cx="7054653" cy="338554"/>
          </a:xfrm>
          <a:prstGeom prst="rect">
            <a:avLst/>
          </a:prstGeom>
          <a:noFill/>
        </p:spPr>
        <p:txBody>
          <a:bodyPr wrap="square" rtlCol="0">
            <a:spAutoFit/>
          </a:bodyPr>
          <a:lstStyle/>
          <a:p>
            <a:pPr algn="ctr"/>
            <a:r>
              <a:rPr lang="en-US" sz="1600" dirty="0" err="1">
                <a:solidFill>
                  <a:schemeClr val="accent1"/>
                </a:solidFill>
                <a:latin typeface="Times New Roman" pitchFamily="18" charset="0"/>
                <a:cs typeface="Times New Roman" pitchFamily="18" charset="0"/>
              </a:rPr>
              <a:t>Arka</a:t>
            </a:r>
            <a:r>
              <a:rPr lang="en-US" sz="1600" dirty="0">
                <a:solidFill>
                  <a:schemeClr val="accent1"/>
                </a:solidFill>
                <a:latin typeface="Times New Roman" pitchFamily="18" charset="0"/>
                <a:cs typeface="Times New Roman" pitchFamily="18" charset="0"/>
              </a:rPr>
              <a:t> Educational &amp; Cultural Trust (Regd.)</a:t>
            </a:r>
            <a:endParaRPr lang="en-IN" sz="1600" dirty="0">
              <a:solidFill>
                <a:schemeClr val="accent1"/>
              </a:solidFill>
              <a:latin typeface="Times New Roman" pitchFamily="18" charset="0"/>
              <a:cs typeface="Times New Roman" pitchFamily="18" charset="0"/>
            </a:endParaRPr>
          </a:p>
        </p:txBody>
      </p:sp>
      <p:sp>
        <p:nvSpPr>
          <p:cNvPr id="19" name="Google Shape;57;p12"/>
          <p:cNvSpPr txBox="1">
            <a:spLocks noGrp="1"/>
          </p:cNvSpPr>
          <p:nvPr>
            <p:ph type="ctrTitle"/>
          </p:nvPr>
        </p:nvSpPr>
        <p:spPr>
          <a:xfrm>
            <a:off x="2561850" y="641465"/>
            <a:ext cx="7068300" cy="928676"/>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 sz="2000" dirty="0" smtClean="0">
                <a:latin typeface="Times New Roman" pitchFamily="18" charset="0"/>
                <a:cs typeface="Times New Roman" pitchFamily="18" charset="0"/>
              </a:rPr>
              <a:t>JAIN INSTITUTE OF TECHNOLOGY DAVANGERE</a:t>
            </a:r>
            <a:br>
              <a:rPr lang="en" sz="2000" dirty="0" smtClean="0">
                <a:latin typeface="Times New Roman" pitchFamily="18" charset="0"/>
                <a:cs typeface="Times New Roman" pitchFamily="18" charset="0"/>
              </a:rPr>
            </a:br>
            <a:endParaRPr sz="2000" dirty="0">
              <a:latin typeface="Times New Roman" pitchFamily="18" charset="0"/>
              <a:cs typeface="Times New Roman" pitchFamily="18" charset="0"/>
            </a:endParaRPr>
          </a:p>
        </p:txBody>
      </p:sp>
      <p:sp>
        <p:nvSpPr>
          <p:cNvPr id="20" name="TextBox 19"/>
          <p:cNvSpPr txBox="1"/>
          <p:nvPr/>
        </p:nvSpPr>
        <p:spPr>
          <a:xfrm>
            <a:off x="2568674" y="1162147"/>
            <a:ext cx="7054653" cy="338554"/>
          </a:xfrm>
          <a:prstGeom prst="rect">
            <a:avLst/>
          </a:prstGeom>
          <a:noFill/>
        </p:spPr>
        <p:txBody>
          <a:bodyPr wrap="square" rtlCol="0">
            <a:spAutoFit/>
          </a:bodyPr>
          <a:lstStyle/>
          <a:p>
            <a:pPr algn="ctr"/>
            <a:r>
              <a:rPr lang="en-US" sz="1600" dirty="0" smtClean="0">
                <a:solidFill>
                  <a:schemeClr val="accent1"/>
                </a:solidFill>
                <a:latin typeface="Times New Roman" pitchFamily="18" charset="0"/>
                <a:cs typeface="Times New Roman" pitchFamily="18" charset="0"/>
              </a:rPr>
              <a:t>(</a:t>
            </a:r>
            <a:r>
              <a:rPr lang="en-US" sz="1600" dirty="0">
                <a:solidFill>
                  <a:schemeClr val="accent1"/>
                </a:solidFill>
                <a:latin typeface="Times New Roman" pitchFamily="18" charset="0"/>
                <a:cs typeface="Times New Roman" pitchFamily="18" charset="0"/>
              </a:rPr>
              <a:t>A unit of Jain Group of Institutions, Bangalore)</a:t>
            </a:r>
            <a:endParaRPr lang="en-IN" dirty="0">
              <a:solidFill>
                <a:schemeClr val="accent1"/>
              </a:solidFill>
              <a:latin typeface="Times New Roman" pitchFamily="18" charset="0"/>
              <a:cs typeface="Times New Roman" pitchFamily="18" charset="0"/>
            </a:endParaRPr>
          </a:p>
        </p:txBody>
      </p:sp>
      <p:sp>
        <p:nvSpPr>
          <p:cNvPr id="22" name="TextBox 21"/>
          <p:cNvSpPr txBox="1"/>
          <p:nvPr/>
        </p:nvSpPr>
        <p:spPr>
          <a:xfrm>
            <a:off x="2238364" y="2039738"/>
            <a:ext cx="7715272" cy="830997"/>
          </a:xfrm>
          <a:prstGeom prst="rect">
            <a:avLst/>
          </a:prstGeom>
          <a:noFill/>
        </p:spPr>
        <p:txBody>
          <a:bodyPr wrap="square" rtlCol="0">
            <a:spAutoFit/>
          </a:bodyPr>
          <a:lstStyle/>
          <a:p>
            <a:pPr algn="ctr"/>
            <a:r>
              <a:rPr lang="en" sz="2400" dirty="0" smtClean="0">
                <a:latin typeface="Times New Roman" pitchFamily="18" charset="0"/>
                <a:cs typeface="Times New Roman" pitchFamily="18" charset="0"/>
              </a:rPr>
              <a:t> DEPARTMENT OF COMPUTER SCIENCE AND ENGINEERING</a:t>
            </a:r>
            <a:endParaRPr lang="en-US" sz="2400" dirty="0"/>
          </a:p>
        </p:txBody>
      </p:sp>
      <p:sp>
        <p:nvSpPr>
          <p:cNvPr id="30" name="Rectangle 29"/>
          <p:cNvSpPr/>
          <p:nvPr/>
        </p:nvSpPr>
        <p:spPr>
          <a:xfrm>
            <a:off x="1881158" y="3157455"/>
            <a:ext cx="8429684" cy="1200329"/>
          </a:xfrm>
          <a:prstGeom prst="rect">
            <a:avLst/>
          </a:prstGeom>
        </p:spPr>
        <p:txBody>
          <a:bodyPr wrap="square">
            <a:spAutoFit/>
          </a:bodyPr>
          <a:lstStyle/>
          <a:p>
            <a:pPr algn="ctr"/>
            <a:r>
              <a:rPr lang="en-US" sz="2400" dirty="0" smtClean="0">
                <a:latin typeface="Times New Roman" pitchFamily="18" charset="0"/>
                <a:cs typeface="Times New Roman" pitchFamily="18" charset="0"/>
              </a:rPr>
              <a:t>Phase-2 Presentation-1: </a:t>
            </a:r>
          </a:p>
          <a:p>
            <a:pPr algn="ctr"/>
            <a:r>
              <a:rPr lang="en-US" sz="2400" dirty="0" smtClean="0">
                <a:latin typeface="Times New Roman" pitchFamily="18" charset="0"/>
                <a:cs typeface="Times New Roman" pitchFamily="18" charset="0"/>
              </a:rPr>
              <a:t>on </a:t>
            </a:r>
          </a:p>
          <a:p>
            <a:pPr algn="ctr"/>
            <a:r>
              <a:rPr lang="en-US" sz="2400" dirty="0" smtClean="0">
                <a:latin typeface="Times New Roman" pitchFamily="18" charset="0"/>
                <a:cs typeface="Times New Roman" pitchFamily="18" charset="0"/>
              </a:rPr>
              <a:t>“Heart Attack Prediction Using Machine Learning Algorithms”</a:t>
            </a:r>
            <a:endParaRPr lang="en-US" sz="2400" dirty="0">
              <a:latin typeface="Times New Roman" pitchFamily="18" charset="0"/>
              <a:cs typeface="Times New Roman" pitchFamily="18" charset="0"/>
            </a:endParaRPr>
          </a:p>
        </p:txBody>
      </p:sp>
      <p:sp>
        <p:nvSpPr>
          <p:cNvPr id="31" name="Rectangle 30"/>
          <p:cNvSpPr/>
          <p:nvPr/>
        </p:nvSpPr>
        <p:spPr>
          <a:xfrm>
            <a:off x="263610" y="4925642"/>
            <a:ext cx="2357422" cy="1631216"/>
          </a:xfrm>
          <a:prstGeom prst="rect">
            <a:avLst/>
          </a:prstGeom>
        </p:spPr>
        <p:txBody>
          <a:bodyPr wrap="square">
            <a:spAutoFit/>
          </a:bodyPr>
          <a:lstStyle/>
          <a:p>
            <a:pPr algn="ctr"/>
            <a:r>
              <a:rPr lang="en-US" sz="2000" u="sng" dirty="0" smtClean="0">
                <a:latin typeface="Times New Roman" pitchFamily="18" charset="0"/>
                <a:cs typeface="Times New Roman" pitchFamily="18" charset="0"/>
              </a:rPr>
              <a:t>Under the Guidance:</a:t>
            </a:r>
          </a:p>
          <a:p>
            <a:pPr algn="ctr"/>
            <a:r>
              <a:rPr lang="en-US" sz="2000" dirty="0" smtClean="0">
                <a:latin typeface="Times New Roman" pitchFamily="18" charset="0"/>
                <a:cs typeface="Times New Roman" pitchFamily="18" charset="0"/>
              </a:rPr>
              <a:t>Mrs. </a:t>
            </a:r>
            <a:r>
              <a:rPr lang="en-US" sz="2000" dirty="0" err="1" smtClean="0">
                <a:latin typeface="Times New Roman" pitchFamily="18" charset="0"/>
                <a:cs typeface="Times New Roman" pitchFamily="18" charset="0"/>
              </a:rPr>
              <a:t>Manjula</a:t>
            </a:r>
            <a:r>
              <a:rPr lang="en-US" sz="2000" dirty="0" smtClean="0">
                <a:latin typeface="Times New Roman" pitchFamily="18" charset="0"/>
                <a:cs typeface="Times New Roman" pitchFamily="18" charset="0"/>
              </a:rPr>
              <a:t> P</a:t>
            </a:r>
          </a:p>
          <a:p>
            <a:pPr algn="ctr"/>
            <a:r>
              <a:rPr lang="en-US" sz="2000" dirty="0" smtClean="0">
                <a:latin typeface="Times New Roman" pitchFamily="18" charset="0"/>
                <a:cs typeface="Times New Roman" pitchFamily="18" charset="0"/>
              </a:rPr>
              <a:t>Assistant Professor,</a:t>
            </a:r>
          </a:p>
          <a:p>
            <a:pPr algn="ctr"/>
            <a:r>
              <a:rPr lang="en-US" sz="2000" dirty="0" smtClean="0">
                <a:latin typeface="Times New Roman" pitchFamily="18" charset="0"/>
                <a:cs typeface="Times New Roman" pitchFamily="18" charset="0"/>
              </a:rPr>
              <a:t>Dept of CS&amp;E,JIT </a:t>
            </a:r>
            <a:r>
              <a:rPr lang="en-US" sz="2000" dirty="0" err="1" smtClean="0">
                <a:latin typeface="Times New Roman" pitchFamily="18" charset="0"/>
                <a:cs typeface="Times New Roman" pitchFamily="18" charset="0"/>
              </a:rPr>
              <a:t>Davangere</a:t>
            </a:r>
            <a:endParaRPr lang="en-US" sz="2000" dirty="0" smtClean="0">
              <a:latin typeface="Times New Roman" pitchFamily="18" charset="0"/>
              <a:cs typeface="Times New Roman" pitchFamily="18" charset="0"/>
            </a:endParaRPr>
          </a:p>
        </p:txBody>
      </p:sp>
      <p:sp>
        <p:nvSpPr>
          <p:cNvPr id="32" name="Google Shape;3836;p13"/>
          <p:cNvSpPr txBox="1">
            <a:spLocks/>
          </p:cNvSpPr>
          <p:nvPr/>
        </p:nvSpPr>
        <p:spPr>
          <a:xfrm>
            <a:off x="9854882" y="4910938"/>
            <a:ext cx="2011680" cy="164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pPr algn="ctr"/>
            <a:r>
              <a:rPr lang="en-US" sz="2000" u="sng" dirty="0" smtClean="0">
                <a:solidFill>
                  <a:schemeClr val="tx1"/>
                </a:solidFill>
                <a:latin typeface="Times New Roman" pitchFamily="18" charset="0"/>
                <a:cs typeface="Times New Roman" pitchFamily="18" charset="0"/>
              </a:rPr>
              <a:t>Presented  By :</a:t>
            </a:r>
          </a:p>
          <a:p>
            <a:pPr algn="ctr"/>
            <a:r>
              <a:rPr lang="en-US" sz="2000" dirty="0" err="1" smtClean="0">
                <a:solidFill>
                  <a:schemeClr val="tx1"/>
                </a:solidFill>
                <a:latin typeface="Times New Roman" pitchFamily="18" charset="0"/>
                <a:cs typeface="Times New Roman" pitchFamily="18" charset="0"/>
              </a:rPr>
              <a:t>Darshan</a:t>
            </a:r>
            <a:r>
              <a:rPr lang="en-US" sz="2000" dirty="0" smtClean="0">
                <a:solidFill>
                  <a:schemeClr val="tx1"/>
                </a:solidFill>
                <a:latin typeface="Times New Roman" pitchFamily="18" charset="0"/>
                <a:cs typeface="Times New Roman" pitchFamily="18" charset="0"/>
              </a:rPr>
              <a:t> M V </a:t>
            </a:r>
          </a:p>
          <a:p>
            <a:pPr algn="ctr"/>
            <a:r>
              <a:rPr lang="en-US" sz="2000" dirty="0" err="1" smtClean="0">
                <a:solidFill>
                  <a:schemeClr val="tx1"/>
                </a:solidFill>
                <a:latin typeface="Times New Roman" pitchFamily="18" charset="0"/>
                <a:cs typeface="Times New Roman" pitchFamily="18" charset="0"/>
              </a:rPr>
              <a:t>Hemanth</a:t>
            </a:r>
            <a:r>
              <a:rPr lang="en-US" sz="2000" dirty="0" smtClean="0">
                <a:solidFill>
                  <a:schemeClr val="tx1"/>
                </a:solidFill>
                <a:latin typeface="Times New Roman" pitchFamily="18" charset="0"/>
                <a:cs typeface="Times New Roman" pitchFamily="18" charset="0"/>
              </a:rPr>
              <a:t> E</a:t>
            </a:r>
          </a:p>
          <a:p>
            <a:pPr algn="ctr"/>
            <a:r>
              <a:rPr lang="en-US" sz="2000" dirty="0" err="1" smtClean="0">
                <a:solidFill>
                  <a:schemeClr val="tx1"/>
                </a:solidFill>
                <a:latin typeface="Times New Roman" pitchFamily="18" charset="0"/>
                <a:cs typeface="Times New Roman" pitchFamily="18" charset="0"/>
              </a:rPr>
              <a:t>Halaswamy</a:t>
            </a:r>
            <a:r>
              <a:rPr lang="en-US" sz="2000" dirty="0" smtClean="0">
                <a:solidFill>
                  <a:schemeClr val="tx1"/>
                </a:solidFill>
                <a:latin typeface="Times New Roman" pitchFamily="18" charset="0"/>
                <a:cs typeface="Times New Roman" pitchFamily="18" charset="0"/>
              </a:rPr>
              <a:t> M H</a:t>
            </a:r>
          </a:p>
          <a:p>
            <a:pPr algn="ctr"/>
            <a:r>
              <a:rPr lang="en-US" sz="2000" dirty="0" err="1" smtClean="0">
                <a:solidFill>
                  <a:schemeClr val="tx1"/>
                </a:solidFill>
                <a:latin typeface="Times New Roman" pitchFamily="18" charset="0"/>
                <a:cs typeface="Times New Roman" pitchFamily="18" charset="0"/>
              </a:rPr>
              <a:t>Aravind</a:t>
            </a:r>
            <a:r>
              <a:rPr lang="en-US" sz="2000" dirty="0" smtClean="0">
                <a:solidFill>
                  <a:schemeClr val="tx1"/>
                </a:solidFill>
                <a:latin typeface="Times New Roman" pitchFamily="18" charset="0"/>
                <a:cs typeface="Times New Roman" pitchFamily="18" charset="0"/>
              </a:rPr>
              <a:t> U R</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2125286" y="675289"/>
            <a:ext cx="9454343" cy="1446550"/>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Naive Bayes</a:t>
            </a:r>
            <a:r>
              <a:rPr lang="en-US" sz="2800" dirty="0">
                <a:latin typeface="Times New Roman" panose="02020603050405020304" pitchFamily="18" charset="0"/>
                <a:cs typeface="Times New Roman" panose="02020603050405020304" pitchFamily="18" charset="0"/>
              </a:rPr>
              <a:t>:</a:t>
            </a:r>
          </a:p>
          <a:p>
            <a:pPr marL="76200" lvl="0" indent="0" algn="jus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Naive Bayes Classifier is one of the simple and most effective Classification algorithms which helps in building the fast machine learning models that can make quick predictions.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9978"/>
          <a:stretch/>
        </p:blipFill>
        <p:spPr>
          <a:xfrm>
            <a:off x="5339733" y="2763894"/>
            <a:ext cx="6298085" cy="3046703"/>
          </a:xfrm>
          <a:prstGeom prst="rect">
            <a:avLst/>
          </a:prstGeom>
        </p:spPr>
      </p:pic>
    </p:spTree>
    <p:extLst>
      <p:ext uri="{BB962C8B-B14F-4D97-AF65-F5344CB8AC3E}">
        <p14:creationId xmlns:p14="http://schemas.microsoft.com/office/powerpoint/2010/main" val="39095755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491046" y="509242"/>
            <a:ext cx="9146771" cy="1138773"/>
          </a:xfrm>
          <a:prstGeom prst="rect">
            <a:avLst/>
          </a:prstGeom>
        </p:spPr>
        <p:txBody>
          <a:bodyPr wrap="square">
            <a:spAutoFit/>
          </a:bodyPr>
          <a:lstStyle/>
          <a:p>
            <a:pPr marL="342900" indent="-342900" algn="just"/>
            <a:r>
              <a:rPr lang="en-US" sz="2800" b="1" dirty="0">
                <a:latin typeface="Times New Roman" panose="02020603050405020304" pitchFamily="18" charset="0"/>
                <a:cs typeface="Times New Roman" panose="02020603050405020304" pitchFamily="18" charset="0"/>
              </a:rPr>
              <a:t>Support Vector Machine(SVM):</a:t>
            </a:r>
          </a:p>
          <a:p>
            <a:pPr lvl="0" algn="just"/>
            <a:r>
              <a:rPr lang="en-US" dirty="0"/>
              <a:t>       </a:t>
            </a:r>
            <a:r>
              <a:rPr lang="en-US" sz="2000" dirty="0">
                <a:latin typeface="Times New Roman" panose="02020603050405020304" pitchFamily="18" charset="0"/>
                <a:cs typeface="Times New Roman" panose="02020603050405020304" pitchFamily="18" charset="0"/>
              </a:rPr>
              <a:t>The objective of SVM algorithm is to find a hyperplane in an N-dimensional space that distinctly classifies the data points.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8272"/>
          <a:stretch/>
        </p:blipFill>
        <p:spPr>
          <a:xfrm>
            <a:off x="4950414" y="2318559"/>
            <a:ext cx="6504526" cy="3192779"/>
          </a:xfrm>
          <a:prstGeom prst="rect">
            <a:avLst/>
          </a:prstGeom>
        </p:spPr>
      </p:pic>
    </p:spTree>
    <p:extLst>
      <p:ext uri="{BB962C8B-B14F-4D97-AF65-F5344CB8AC3E}">
        <p14:creationId xmlns:p14="http://schemas.microsoft.com/office/powerpoint/2010/main" val="21087869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2615739" y="744815"/>
            <a:ext cx="8963890" cy="1138773"/>
          </a:xfrm>
          <a:prstGeom prst="rect">
            <a:avLst/>
          </a:prstGeom>
        </p:spPr>
        <p:txBody>
          <a:bodyPr wrap="square">
            <a:spAutoFit/>
          </a:bodyPr>
          <a:lstStyle/>
          <a:p>
            <a:pPr marL="342900" algn="just"/>
            <a:r>
              <a:rPr lang="en-US" sz="2800" b="1" dirty="0">
                <a:latin typeface="Times New Roman" panose="02020603050405020304" pitchFamily="18" charset="0"/>
                <a:cs typeface="Times New Roman" panose="02020603050405020304" pitchFamily="18" charset="0"/>
              </a:rPr>
              <a:t>K Nearest </a:t>
            </a:r>
            <a:r>
              <a:rPr lang="en-US" sz="2800" b="1" dirty="0" err="1">
                <a:latin typeface="Times New Roman" panose="02020603050405020304" pitchFamily="18" charset="0"/>
                <a:cs typeface="Times New Roman" panose="02020603050405020304" pitchFamily="18" charset="0"/>
              </a:rPr>
              <a:t>Neighbour</a:t>
            </a:r>
            <a:r>
              <a:rPr lang="en-US" sz="2800" dirty="0">
                <a:latin typeface="Times New Roman" panose="02020603050405020304" pitchFamily="18" charset="0"/>
                <a:cs typeface="Times New Roman" panose="02020603050405020304" pitchFamily="18" charset="0"/>
              </a:rPr>
              <a:t>:</a:t>
            </a:r>
          </a:p>
          <a:p>
            <a:pPr lvl="0" algn="just"/>
            <a:r>
              <a:rPr lang="en-US" dirty="0"/>
              <a:t>   	</a:t>
            </a:r>
            <a:r>
              <a:rPr lang="en-US" sz="2000" dirty="0">
                <a:latin typeface="Times New Roman" panose="02020603050405020304" pitchFamily="18" charset="0"/>
                <a:cs typeface="Times New Roman" panose="02020603050405020304" pitchFamily="18" charset="0"/>
              </a:rPr>
              <a:t>It is a supervised machine learning algorithm. The algorithm can be used to solve both classification and regression problem statements.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45231"/>
          <a:stretch/>
        </p:blipFill>
        <p:spPr>
          <a:xfrm>
            <a:off x="4891292" y="2480733"/>
            <a:ext cx="6757359" cy="3175000"/>
          </a:xfrm>
          <a:prstGeom prst="rect">
            <a:avLst/>
          </a:prstGeom>
        </p:spPr>
      </p:pic>
    </p:spTree>
    <p:extLst>
      <p:ext uri="{BB962C8B-B14F-4D97-AF65-F5344CB8AC3E}">
        <p14:creationId xmlns:p14="http://schemas.microsoft.com/office/powerpoint/2010/main" val="36944008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2582487" y="406810"/>
            <a:ext cx="9096894" cy="1446550"/>
          </a:xfrm>
          <a:prstGeom prst="rect">
            <a:avLst/>
          </a:prstGeom>
        </p:spPr>
        <p:txBody>
          <a:bodyPr wrap="square">
            <a:spAutoFit/>
          </a:bodyPr>
          <a:lstStyle/>
          <a:p>
            <a:pPr marL="342900" algn="just"/>
            <a:r>
              <a:rPr lang="en-US" sz="2800" b="1" dirty="0">
                <a:latin typeface="Times New Roman" panose="02020603050405020304" pitchFamily="18" charset="0"/>
                <a:cs typeface="Times New Roman" panose="02020603050405020304" pitchFamily="18" charset="0"/>
              </a:rPr>
              <a:t>Decision Tree</a:t>
            </a:r>
            <a:r>
              <a:rPr lang="en-US" sz="2800" dirty="0">
                <a:latin typeface="Times New Roman" panose="02020603050405020304" pitchFamily="18" charset="0"/>
                <a:cs typeface="Times New Roman" panose="02020603050405020304" pitchFamily="18" charset="0"/>
              </a:rPr>
              <a:t>:</a:t>
            </a:r>
          </a:p>
          <a:p>
            <a:pPr lvl="0" algn="just"/>
            <a:r>
              <a:rPr lang="en-US" dirty="0"/>
              <a:t>	</a:t>
            </a:r>
            <a:r>
              <a:rPr lang="en-US" sz="2000" dirty="0">
                <a:latin typeface="Times New Roman" panose="02020603050405020304" pitchFamily="18" charset="0"/>
                <a:cs typeface="Times New Roman" panose="02020603050405020304" pitchFamily="18" charset="0"/>
              </a:rPr>
              <a:t>Decision Trees are a type of Supervised Machine Learning (that is you explain what the input is and what the corresponding output is in the training data) where the data is continuously split according to a certain parameter.</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8329"/>
          <a:stretch/>
        </p:blipFill>
        <p:spPr>
          <a:xfrm>
            <a:off x="5809037" y="1959282"/>
            <a:ext cx="5454707" cy="4604204"/>
          </a:xfrm>
          <a:prstGeom prst="rect">
            <a:avLst/>
          </a:prstGeom>
        </p:spPr>
      </p:pic>
    </p:spTree>
    <p:extLst>
      <p:ext uri="{BB962C8B-B14F-4D97-AF65-F5344CB8AC3E}">
        <p14:creationId xmlns:p14="http://schemas.microsoft.com/office/powerpoint/2010/main" val="36562738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2939933" y="556783"/>
            <a:ext cx="9030393" cy="1754326"/>
          </a:xfrm>
          <a:prstGeom prst="rect">
            <a:avLst/>
          </a:prstGeom>
        </p:spPr>
        <p:txBody>
          <a:bodyPr wrap="square">
            <a:spAutoFit/>
          </a:bodyPr>
          <a:lstStyle/>
          <a:p>
            <a:pPr marL="285750" indent="-285750" algn="just"/>
            <a:r>
              <a:rPr lang="en-US" sz="2800" b="1" dirty="0">
                <a:latin typeface="Times New Roman" panose="02020603050405020304" pitchFamily="18" charset="0"/>
                <a:cs typeface="Times New Roman" panose="02020603050405020304" pitchFamily="18" charset="0"/>
              </a:rPr>
              <a:t>Random Forest:</a:t>
            </a:r>
          </a:p>
          <a:p>
            <a:pPr lvl="0" algn="just"/>
            <a:r>
              <a:rPr lang="en-US" sz="2000" dirty="0">
                <a:latin typeface="Times New Roman" panose="02020603050405020304" pitchFamily="18" charset="0"/>
                <a:cs typeface="Times New Roman" panose="02020603050405020304" pitchFamily="18" charset="0"/>
              </a:rPr>
              <a:t>	Random Forest is a popular machine learning algorithm that belongs to the supervised learning technique. It is based on the concept of ensemble learning, which is a process of combining multiple classifiers to solve a complex problem and to improve the performance of the model.</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47025"/>
          <a:stretch/>
        </p:blipFill>
        <p:spPr>
          <a:xfrm>
            <a:off x="7196137" y="2311109"/>
            <a:ext cx="4408430" cy="4164959"/>
          </a:xfrm>
          <a:prstGeom prst="rect">
            <a:avLst/>
          </a:prstGeom>
        </p:spPr>
      </p:pic>
    </p:spTree>
    <p:extLst>
      <p:ext uri="{BB962C8B-B14F-4D97-AF65-F5344CB8AC3E}">
        <p14:creationId xmlns:p14="http://schemas.microsoft.com/office/powerpoint/2010/main" val="42516270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2424545" y="614629"/>
            <a:ext cx="9271462" cy="1446550"/>
          </a:xfrm>
          <a:prstGeom prst="rect">
            <a:avLst/>
          </a:prstGeom>
        </p:spPr>
        <p:txBody>
          <a:bodyPr wrap="square">
            <a:spAutoFit/>
          </a:bodyPr>
          <a:lstStyle/>
          <a:p>
            <a:pPr marL="342900" algn="just"/>
            <a:r>
              <a:rPr lang="en-US" sz="2800" b="1" dirty="0" err="1" smtClean="0">
                <a:latin typeface="Times New Roman" panose="02020603050405020304" pitchFamily="18" charset="0"/>
                <a:cs typeface="Times New Roman" panose="02020603050405020304" pitchFamily="18" charset="0"/>
              </a:rPr>
              <a:t>XGBoost</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Classifier</a:t>
            </a:r>
            <a:r>
              <a:rPr lang="en-US" sz="2800" dirty="0">
                <a:latin typeface="Times New Roman" panose="02020603050405020304" pitchFamily="18" charset="0"/>
                <a:cs typeface="Times New Roman" panose="02020603050405020304" pitchFamily="18" charset="0"/>
              </a:rPr>
              <a:t>:</a:t>
            </a:r>
          </a:p>
          <a:p>
            <a:pPr lvl="0" algn="just"/>
            <a:r>
              <a:rPr lang="en-US" dirty="0"/>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is an optimized distributed gradient boosting library designed to be highly efficient, flexible and portable. It provides a parallel tree boosting to solve many data science problems in a fast and accurate way.</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41069"/>
          <a:stretch/>
        </p:blipFill>
        <p:spPr>
          <a:xfrm>
            <a:off x="4547061" y="2410691"/>
            <a:ext cx="7070861" cy="3423069"/>
          </a:xfrm>
          <a:prstGeom prst="rect">
            <a:avLst/>
          </a:prstGeom>
        </p:spPr>
      </p:pic>
    </p:spTree>
    <p:extLst>
      <p:ext uri="{BB962C8B-B14F-4D97-AF65-F5344CB8AC3E}">
        <p14:creationId xmlns:p14="http://schemas.microsoft.com/office/powerpoint/2010/main" val="2872139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Google Shape;4059;p35"/>
          <p:cNvSpPr txBox="1">
            <a:spLocks noGrp="1"/>
          </p:cNvSpPr>
          <p:nvPr>
            <p:ph type="ctrTitle" idx="4294967295"/>
          </p:nvPr>
        </p:nvSpPr>
        <p:spPr>
          <a:xfrm>
            <a:off x="2859579" y="315885"/>
            <a:ext cx="7680960" cy="831272"/>
          </a:xfrm>
          <a:prstGeom prst="rect">
            <a:avLst/>
          </a:prstGeom>
        </p:spPr>
        <p:txBody>
          <a:bodyPr spcFirstLastPara="1" wrap="square" lIns="91425" tIns="91425" rIns="91425" bIns="91425" anchor="b" anchorCtr="0">
            <a:noAutofit/>
          </a:bodyPr>
          <a:lstStyle/>
          <a:p>
            <a:pPr lvl="0" algn="l">
              <a:spcBef>
                <a:spcPts val="0"/>
              </a:spcBef>
            </a:pPr>
            <a:r>
              <a:rPr lang="en-US" sz="1800" b="1" dirty="0">
                <a:latin typeface="Times New Roman" pitchFamily="18" charset="0"/>
                <a:cs typeface="Times New Roman" pitchFamily="18" charset="0"/>
              </a:rPr>
              <a:t>Graphical User Interface</a:t>
            </a:r>
            <a:r>
              <a:rPr lang="en-US" sz="1800" b="1" dirty="0" smtClean="0">
                <a:latin typeface="Times New Roman" pitchFamily="18" charset="0"/>
                <a:cs typeface="Times New Roman" pitchFamily="18" charset="0"/>
              </a:rPr>
              <a:t>:</a:t>
            </a:r>
            <a:endParaRPr sz="1800"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08713" y="1745673"/>
            <a:ext cx="6417425" cy="2308324"/>
          </a:xfrm>
          <a:prstGeom prst="rect">
            <a:avLst/>
          </a:prstGeom>
          <a:noFill/>
        </p:spPr>
        <p:txBody>
          <a:bodyPr wrap="square" rtlCol="0">
            <a:spAutoFit/>
          </a:bodyPr>
          <a:lstStyle/>
          <a:p>
            <a:pPr lvl="0" defTabSz="914400">
              <a:spcBef>
                <a:spcPct val="0"/>
              </a:spcBef>
              <a:defRPr/>
            </a:pPr>
            <a:r>
              <a:rPr lang="en-US" b="1" dirty="0">
                <a:latin typeface="Times New Roman" pitchFamily="18" charset="0"/>
                <a:cs typeface="Times New Roman" pitchFamily="18" charset="0"/>
              </a:rPr>
              <a:t>-HTML</a:t>
            </a:r>
          </a:p>
          <a:p>
            <a:pPr lvl="0" defTabSz="914400">
              <a:spcBef>
                <a:spcPct val="0"/>
              </a:spcBef>
              <a:defRPr/>
            </a:pPr>
            <a:r>
              <a:rPr lang="en-US" b="1" dirty="0">
                <a:latin typeface="Times New Roman" pitchFamily="18" charset="0"/>
                <a:cs typeface="Times New Roman" pitchFamily="18" charset="0"/>
              </a:rPr>
              <a:t>-</a:t>
            </a:r>
            <a:r>
              <a:rPr lang="en-US" b="1" dirty="0" smtClean="0">
                <a:latin typeface="Times New Roman" pitchFamily="18" charset="0"/>
                <a:cs typeface="Times New Roman" pitchFamily="18" charset="0"/>
              </a:rPr>
              <a:t>CSS</a:t>
            </a:r>
            <a:endParaRPr lang="en-US" b="1" dirty="0">
              <a:latin typeface="Times New Roman" pitchFamily="18" charset="0"/>
              <a:cs typeface="Times New Roman" pitchFamily="18" charset="0"/>
            </a:endParaRPr>
          </a:p>
          <a:p>
            <a:pPr lvl="0" defTabSz="914400">
              <a:spcBef>
                <a:spcPct val="0"/>
              </a:spcBef>
              <a:defRPr/>
            </a:pPr>
            <a:endParaRPr lang="en-US" b="1" dirty="0">
              <a:latin typeface="Times New Roman" pitchFamily="18" charset="0"/>
              <a:cs typeface="Times New Roman" pitchFamily="18" charset="0"/>
            </a:endParaRPr>
          </a:p>
          <a:p>
            <a:pPr lvl="0" algn="just" defTabSz="914400">
              <a:spcBef>
                <a:spcPct val="0"/>
              </a:spcBef>
              <a:buFont typeface="Wingdings" pitchFamily="2" charset="2"/>
              <a:buChar char="q"/>
              <a:defRPr/>
            </a:pPr>
            <a:r>
              <a:rPr lang="en-US" b="1" dirty="0">
                <a:latin typeface="Times New Roman" pitchFamily="18" charset="0"/>
                <a:cs typeface="Times New Roman" pitchFamily="18" charset="0"/>
              </a:rPr>
              <a:t>The Hyper Text Markup Language is a standard markup language for documents designed to be displayed in a web browser</a:t>
            </a:r>
            <a:r>
              <a:rPr lang="en-US" b="1" dirty="0" smtClean="0">
                <a:latin typeface="Times New Roman" pitchFamily="18" charset="0"/>
                <a:cs typeface="Times New Roman" pitchFamily="18" charset="0"/>
              </a:rPr>
              <a:t>.</a:t>
            </a:r>
          </a:p>
          <a:p>
            <a:pPr lvl="0" algn="just" defTabSz="914400">
              <a:spcBef>
                <a:spcPct val="0"/>
              </a:spcBef>
              <a:buFont typeface="Wingdings" pitchFamily="2" charset="2"/>
              <a:buChar char="q"/>
              <a:defRPr/>
            </a:pPr>
            <a:endParaRPr lang="en-US" b="1" dirty="0">
              <a:latin typeface="Times New Roman" pitchFamily="18" charset="0"/>
              <a:cs typeface="Times New Roman" pitchFamily="18" charset="0"/>
            </a:endParaRPr>
          </a:p>
          <a:p>
            <a:pPr lvl="0" algn="just" defTabSz="914400">
              <a:spcBef>
                <a:spcPct val="0"/>
              </a:spcBef>
              <a:buFont typeface="Wingdings" pitchFamily="2" charset="2"/>
              <a:buChar char="q"/>
              <a:defRPr/>
            </a:pPr>
            <a:r>
              <a:rPr lang="en-US" b="1" dirty="0">
                <a:latin typeface="Times New Roman" pitchFamily="18" charset="0"/>
                <a:cs typeface="Times New Roman" pitchFamily="18" charset="0"/>
              </a:rPr>
              <a:t>CSS is the language used to style an HTML document.</a:t>
            </a:r>
          </a:p>
        </p:txBody>
      </p:sp>
    </p:spTree>
    <p:extLst>
      <p:ext uri="{BB962C8B-B14F-4D97-AF65-F5344CB8AC3E}">
        <p14:creationId xmlns:p14="http://schemas.microsoft.com/office/powerpoint/2010/main" val="7405144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Google Shape;3850;p15"/>
          <p:cNvSpPr txBox="1">
            <a:spLocks noGrp="1"/>
          </p:cNvSpPr>
          <p:nvPr>
            <p:ph type="ctrTitle" idx="4294967295"/>
          </p:nvPr>
        </p:nvSpPr>
        <p:spPr>
          <a:xfrm>
            <a:off x="3520449" y="83127"/>
            <a:ext cx="776131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RESULTS</a:t>
            </a:r>
            <a:endParaRPr sz="4000" b="1" dirty="0">
              <a:solidFill>
                <a:schemeClr val="accent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5873" y="1242927"/>
            <a:ext cx="1704313" cy="523220"/>
          </a:xfrm>
          <a:prstGeom prst="rect">
            <a:avLst/>
          </a:prstGeom>
        </p:spPr>
        <p:txBody>
          <a:bodyPr wrap="none">
            <a:spAutoFit/>
          </a:bodyPr>
          <a:lstStyle/>
          <a:p>
            <a:pPr marL="342900" algn="just"/>
            <a:r>
              <a:rPr lang="en-US" sz="2800" dirty="0" smtClean="0">
                <a:latin typeface="Times New Roman" panose="02020603050405020304" pitchFamily="18" charset="0"/>
                <a:cs typeface="Times New Roman" panose="02020603050405020304" pitchFamily="18" charset="0"/>
              </a:rPr>
              <a:t>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412" y="2023842"/>
            <a:ext cx="9033353" cy="4501996"/>
          </a:xfrm>
          <a:prstGeom prst="rect">
            <a:avLst/>
          </a:prstGeom>
        </p:spPr>
      </p:pic>
    </p:spTree>
    <p:extLst>
      <p:ext uri="{BB962C8B-B14F-4D97-AF65-F5344CB8AC3E}">
        <p14:creationId xmlns:p14="http://schemas.microsoft.com/office/powerpoint/2010/main" val="27893365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1822415" y="752476"/>
            <a:ext cx="3409908" cy="523220"/>
          </a:xfrm>
          <a:prstGeom prst="rect">
            <a:avLst/>
          </a:prstGeom>
        </p:spPr>
        <p:txBody>
          <a:bodyPr wrap="none">
            <a:spAutoFit/>
          </a:bodyPr>
          <a:lstStyle/>
          <a:p>
            <a:pPr marL="342900" algn="just"/>
            <a:r>
              <a:rPr lang="en-US" sz="2800" dirty="0" smtClean="0">
                <a:latin typeface="Times New Roman" panose="02020603050405020304" pitchFamily="18" charset="0"/>
                <a:cs typeface="Times New Roman" panose="02020603050405020304" pitchFamily="18" charset="0"/>
              </a:rPr>
              <a:t>Data Preprocessing:</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3750"/>
          <a:stretch/>
        </p:blipFill>
        <p:spPr>
          <a:xfrm>
            <a:off x="5478520" y="1499767"/>
            <a:ext cx="6292302" cy="5044427"/>
          </a:xfrm>
          <a:prstGeom prst="rect">
            <a:avLst/>
          </a:prstGeom>
        </p:spPr>
      </p:pic>
    </p:spTree>
    <p:extLst>
      <p:ext uri="{BB962C8B-B14F-4D97-AF65-F5344CB8AC3E}">
        <p14:creationId xmlns:p14="http://schemas.microsoft.com/office/powerpoint/2010/main" val="1524627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2163123" y="652723"/>
            <a:ext cx="2911374" cy="523220"/>
          </a:xfrm>
          <a:prstGeom prst="rect">
            <a:avLst/>
          </a:prstGeom>
        </p:spPr>
        <p:txBody>
          <a:bodyPr wrap="none">
            <a:spAutoFit/>
          </a:bodyPr>
          <a:lstStyle/>
          <a:p>
            <a:pPr marL="342900" algn="just"/>
            <a:r>
              <a:rPr lang="en-US" sz="2800" dirty="0" smtClean="0">
                <a:latin typeface="Times New Roman" panose="02020603050405020304" pitchFamily="18" charset="0"/>
                <a:cs typeface="Times New Roman" panose="02020603050405020304" pitchFamily="18" charset="0"/>
              </a:rPr>
              <a:t>Accuracy Score: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040" y="1770612"/>
            <a:ext cx="7999964" cy="4286095"/>
          </a:xfrm>
          <a:prstGeom prst="rect">
            <a:avLst/>
          </a:prstGeom>
        </p:spPr>
      </p:pic>
    </p:spTree>
    <p:extLst>
      <p:ext uri="{BB962C8B-B14F-4D97-AF65-F5344CB8AC3E}">
        <p14:creationId xmlns:p14="http://schemas.microsoft.com/office/powerpoint/2010/main" val="25241602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51378" r="3905"/>
          <a:stretch/>
        </p:blipFill>
        <p:spPr>
          <a:xfrm>
            <a:off x="-1" y="-4763"/>
            <a:ext cx="4006735" cy="6869424"/>
          </a:xfrm>
          <a:prstGeom prst="rect">
            <a:avLst/>
          </a:prstGeom>
        </p:spPr>
      </p:pic>
      <p:sp>
        <p:nvSpPr>
          <p:cNvPr id="15" name="Google Shape;3841;p14"/>
          <p:cNvSpPr txBox="1">
            <a:spLocks/>
          </p:cNvSpPr>
          <p:nvPr/>
        </p:nvSpPr>
        <p:spPr>
          <a:xfrm>
            <a:off x="2433578" y="733049"/>
            <a:ext cx="8185266" cy="857400"/>
          </a:xfrm>
          <a:prstGeom prst="rect">
            <a:avLst/>
          </a:prstGeom>
        </p:spPr>
        <p:txBody>
          <a:bodyPr spcFirstLastPara="1" wrap="square" lIns="91425" tIns="91425" rIns="91425" bIns="91425" anchor="b" anchorCtr="0">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pPr marL="0" algn="ctr">
              <a:spcBef>
                <a:spcPts val="0"/>
              </a:spcBef>
            </a:pPr>
            <a:r>
              <a:rPr lang="en-IN" b="1" dirty="0" smtClean="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16" name="Google Shape;3843;p14"/>
          <p:cNvSpPr txBox="1">
            <a:spLocks/>
          </p:cNvSpPr>
          <p:nvPr/>
        </p:nvSpPr>
        <p:spPr>
          <a:xfrm>
            <a:off x="4856967" y="1952451"/>
            <a:ext cx="3242400" cy="3866458"/>
          </a:xfrm>
          <a:prstGeom prst="rect">
            <a:avLst/>
          </a:prstGeom>
        </p:spPr>
        <p:txBody>
          <a:bodyPr spcFirstLastPara="1" wrap="square" lIns="91425" tIns="91425" rIns="91425" bIns="91425" anchor="t" anchorCtr="0">
            <a:no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0" indent="0">
              <a:spcBef>
                <a:spcPts val="600"/>
              </a:spcBef>
              <a:buClr>
                <a:schemeClr val="dk1"/>
              </a:buClr>
              <a:buSzPts val="1100"/>
              <a:buNone/>
            </a:pPr>
            <a:endParaRPr lang="en-US" sz="1400" b="1" dirty="0" smtClean="0">
              <a:latin typeface="Titillium Web"/>
              <a:ea typeface="Titillium Web"/>
              <a:cs typeface="Titillium Web"/>
              <a:sym typeface="Titillium Web"/>
            </a:endParaRPr>
          </a:p>
          <a:p>
            <a:pPr marL="342900" indent="-342900">
              <a:spcBef>
                <a:spcPts val="600"/>
              </a:spcBef>
              <a:buClr>
                <a:schemeClr val="dk1"/>
              </a:buClr>
              <a:buSzPts val="1100"/>
              <a:buFont typeface="+mj-lt"/>
              <a:buAutoNum type="arabicPeriod"/>
            </a:pPr>
            <a:endParaRPr lang="en-US" sz="1400" dirty="0" smtClean="0"/>
          </a:p>
        </p:txBody>
      </p:sp>
      <p:sp>
        <p:nvSpPr>
          <p:cNvPr id="17" name="Google Shape;3843;p14"/>
          <p:cNvSpPr txBox="1">
            <a:spLocks/>
          </p:cNvSpPr>
          <p:nvPr/>
        </p:nvSpPr>
        <p:spPr>
          <a:xfrm>
            <a:off x="3744157" y="2028674"/>
            <a:ext cx="6829631" cy="4230809"/>
          </a:xfrm>
          <a:prstGeom prst="rect">
            <a:avLst/>
          </a:prstGeom>
        </p:spPr>
        <p:txBody>
          <a:bodyPr spcFirstLastPara="1" wrap="square" lIns="91425" tIns="91425" rIns="91425" bIns="91425" anchor="t" anchorCtr="0">
            <a:no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228600" indent="-228600">
              <a:spcBef>
                <a:spcPts val="600"/>
              </a:spcBef>
              <a:buClr>
                <a:schemeClr val="dk1"/>
              </a:buClr>
              <a:buSzPts val="1100"/>
              <a:buFont typeface="Arial"/>
              <a:buAutoNum type="arabicPeriod"/>
            </a:pPr>
            <a:r>
              <a:rPr lang="en-US" sz="2000" b="1" dirty="0">
                <a:latin typeface="Titillium Web"/>
                <a:ea typeface="Titillium Web"/>
                <a:cs typeface="Titillium Web"/>
                <a:sym typeface="Titillium Web"/>
              </a:rPr>
              <a:t> </a:t>
            </a:r>
            <a:r>
              <a:rPr lang="en-US" sz="2000" b="1" dirty="0" smtClean="0">
                <a:latin typeface="Titillium Web"/>
                <a:ea typeface="Titillium Web"/>
                <a:cs typeface="Titillium Web"/>
                <a:sym typeface="Titillium Web"/>
              </a:rPr>
              <a:t>		</a:t>
            </a:r>
            <a:r>
              <a:rPr lang="en-US" sz="2400" b="1" dirty="0" smtClean="0">
                <a:latin typeface="Titillium Web"/>
                <a:ea typeface="Titillium Web"/>
                <a:cs typeface="Titillium Web"/>
                <a:sym typeface="Titillium Web"/>
              </a:rPr>
              <a:t>	Introduction 			</a:t>
            </a:r>
          </a:p>
          <a:p>
            <a:pPr marL="228600" indent="-228600">
              <a:spcBef>
                <a:spcPts val="600"/>
              </a:spcBef>
              <a:buClr>
                <a:schemeClr val="dk1"/>
              </a:buClr>
              <a:buSzPts val="1100"/>
              <a:buFont typeface="Arial"/>
              <a:buAutoNum type="arabicPeriod"/>
            </a:pPr>
            <a:r>
              <a:rPr lang="en-US" sz="2400" b="1" dirty="0" smtClean="0">
                <a:latin typeface="Titillium Web"/>
                <a:ea typeface="Titillium Web"/>
                <a:cs typeface="Titillium Web"/>
                <a:sym typeface="Titillium Web"/>
              </a:rPr>
              <a:t> 			Literature Survey</a:t>
            </a:r>
          </a:p>
          <a:p>
            <a:pPr marL="228600" indent="-228600">
              <a:spcBef>
                <a:spcPts val="600"/>
              </a:spcBef>
              <a:buClr>
                <a:schemeClr val="dk1"/>
              </a:buClr>
              <a:buSzPts val="1100"/>
              <a:buFont typeface="Arial"/>
              <a:buAutoNum type="arabicPeriod"/>
            </a:pPr>
            <a:r>
              <a:rPr lang="en-US" sz="2400" b="1" dirty="0" smtClean="0">
                <a:latin typeface="Titillium Web"/>
                <a:ea typeface="Titillium Web"/>
                <a:cs typeface="Titillium Web"/>
                <a:sym typeface="Titillium Web"/>
              </a:rPr>
              <a:t> 			Objectives</a:t>
            </a:r>
          </a:p>
          <a:p>
            <a:pPr marL="228600" indent="-228600">
              <a:spcBef>
                <a:spcPts val="600"/>
              </a:spcBef>
              <a:buClr>
                <a:schemeClr val="dk1"/>
              </a:buClr>
              <a:buSzPts val="1100"/>
              <a:buFont typeface="Arial"/>
              <a:buAutoNum type="arabicPeriod"/>
            </a:pPr>
            <a:r>
              <a:rPr lang="en-US" sz="2400" b="1" dirty="0" smtClean="0">
                <a:latin typeface="Titillium Web"/>
                <a:ea typeface="Titillium Web"/>
                <a:cs typeface="Titillium Web"/>
                <a:sym typeface="Titillium Web"/>
              </a:rPr>
              <a:t> 			Methodology </a:t>
            </a:r>
          </a:p>
          <a:p>
            <a:pPr marL="228600" indent="-228600">
              <a:spcBef>
                <a:spcPts val="600"/>
              </a:spcBef>
              <a:buClr>
                <a:schemeClr val="dk1"/>
              </a:buClr>
              <a:buSzPts val="1100"/>
              <a:buFont typeface="Arial"/>
              <a:buAutoNum type="arabicPeriod"/>
            </a:pPr>
            <a:r>
              <a:rPr lang="en-US" sz="2400" b="1" dirty="0" smtClean="0">
                <a:latin typeface="Titillium Web"/>
                <a:ea typeface="Titillium Web"/>
                <a:cs typeface="Titillium Web"/>
                <a:sym typeface="Titillium Web"/>
              </a:rPr>
              <a:t> 			System Design</a:t>
            </a:r>
          </a:p>
          <a:p>
            <a:pPr marL="228600" indent="-228600">
              <a:spcBef>
                <a:spcPts val="600"/>
              </a:spcBef>
              <a:buClr>
                <a:schemeClr val="dk1"/>
              </a:buClr>
              <a:buSzPts val="1100"/>
              <a:buFont typeface="Arial"/>
              <a:buAutoNum type="arabicPeriod"/>
            </a:pPr>
            <a:r>
              <a:rPr lang="en-US" sz="2400" b="1" dirty="0" smtClean="0">
                <a:latin typeface="Titillium Web"/>
                <a:sym typeface="Titillium Web"/>
              </a:rPr>
              <a:t> 			Implementation</a:t>
            </a:r>
          </a:p>
          <a:p>
            <a:pPr marL="228600" indent="-228600">
              <a:buClr>
                <a:schemeClr val="dk1"/>
              </a:buClr>
              <a:buSzPts val="1100"/>
              <a:buFont typeface="Arial"/>
              <a:buAutoNum type="arabicPeriod"/>
            </a:pPr>
            <a:r>
              <a:rPr lang="en-US" sz="2400" b="1" dirty="0" smtClean="0">
                <a:latin typeface="Titillium Web"/>
                <a:ea typeface="Titillium Web"/>
                <a:cs typeface="Titillium Web"/>
                <a:sym typeface="Titillium Web"/>
              </a:rPr>
              <a:t> 			Results</a:t>
            </a:r>
          </a:p>
          <a:p>
            <a:pPr marL="228600" indent="-228600">
              <a:spcBef>
                <a:spcPts val="600"/>
              </a:spcBef>
              <a:buClr>
                <a:schemeClr val="dk1"/>
              </a:buClr>
              <a:buSzPts val="1100"/>
              <a:buFont typeface="Arial"/>
              <a:buAutoNum type="arabicPeriod"/>
            </a:pPr>
            <a:endParaRPr lang="en-US" sz="2000" dirty="0" smtClean="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1851382" y="262025"/>
            <a:ext cx="2105063" cy="523220"/>
          </a:xfrm>
          <a:prstGeom prst="rect">
            <a:avLst/>
          </a:prstGeom>
        </p:spPr>
        <p:txBody>
          <a:bodyPr wrap="none">
            <a:spAutoFit/>
          </a:bodyPr>
          <a:lstStyle/>
          <a:p>
            <a:pPr marL="342900" algn="just"/>
            <a:r>
              <a:rPr lang="en-US" sz="2800" dirty="0" smtClean="0">
                <a:latin typeface="Times New Roman" panose="02020603050405020304" pitchFamily="18" charset="0"/>
                <a:cs typeface="Times New Roman" panose="02020603050405020304" pitchFamily="18" charset="0"/>
              </a:rPr>
              <a:t>Prediction: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30" y="1417011"/>
            <a:ext cx="5785831" cy="5246847"/>
          </a:xfrm>
          <a:prstGeom prst="rect">
            <a:avLst/>
          </a:prstGeom>
        </p:spPr>
      </p:pic>
      <p:sp>
        <p:nvSpPr>
          <p:cNvPr id="6" name="Rectangle 5"/>
          <p:cNvSpPr/>
          <p:nvPr/>
        </p:nvSpPr>
        <p:spPr>
          <a:xfrm>
            <a:off x="3511033" y="1016900"/>
            <a:ext cx="2651944" cy="400110"/>
          </a:xfrm>
          <a:prstGeom prst="rect">
            <a:avLst/>
          </a:prstGeom>
        </p:spPr>
        <p:txBody>
          <a:bodyPr wrap="none">
            <a:spAutoFit/>
          </a:bodyPr>
          <a:lstStyle/>
          <a:p>
            <a:pPr marL="342900" algn="just"/>
            <a:r>
              <a:rPr lang="en-US" sz="2000" dirty="0" smtClean="0">
                <a:latin typeface="Times New Roman" panose="02020603050405020304" pitchFamily="18" charset="0"/>
                <a:cs typeface="Times New Roman" panose="02020603050405020304" pitchFamily="18" charset="0"/>
              </a:rPr>
              <a:t>Having Heart Attack</a:t>
            </a:r>
          </a:p>
        </p:txBody>
      </p:sp>
      <p:sp>
        <p:nvSpPr>
          <p:cNvPr id="7" name="Rectangle 6"/>
          <p:cNvSpPr/>
          <p:nvPr/>
        </p:nvSpPr>
        <p:spPr>
          <a:xfrm>
            <a:off x="8961121" y="1016900"/>
            <a:ext cx="4380808" cy="400110"/>
          </a:xfrm>
          <a:prstGeom prst="rect">
            <a:avLst/>
          </a:prstGeom>
        </p:spPr>
        <p:txBody>
          <a:bodyPr wrap="square">
            <a:spAutoFit/>
          </a:bodyPr>
          <a:lstStyle/>
          <a:p>
            <a:pPr marL="342900" algn="just"/>
            <a:r>
              <a:rPr lang="en-US" sz="2000" dirty="0" smtClean="0">
                <a:latin typeface="Times New Roman" panose="02020603050405020304" pitchFamily="18" charset="0"/>
                <a:cs typeface="Times New Roman" panose="02020603050405020304" pitchFamily="18" charset="0"/>
              </a:rPr>
              <a:t>Not Having Heart Attack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826" y="1417010"/>
            <a:ext cx="5343525" cy="5246847"/>
          </a:xfrm>
          <a:prstGeom prst="rect">
            <a:avLst/>
          </a:prstGeom>
        </p:spPr>
      </p:pic>
    </p:spTree>
    <p:extLst>
      <p:ext uri="{BB962C8B-B14F-4D97-AF65-F5344CB8AC3E}">
        <p14:creationId xmlns:p14="http://schemas.microsoft.com/office/powerpoint/2010/main" val="2113085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Google Shape;4059;p35"/>
          <p:cNvSpPr txBox="1">
            <a:spLocks noGrp="1"/>
          </p:cNvSpPr>
          <p:nvPr>
            <p:ph type="ctrTitle" idx="4294967295"/>
          </p:nvPr>
        </p:nvSpPr>
        <p:spPr>
          <a:xfrm>
            <a:off x="2859579" y="315885"/>
            <a:ext cx="7680960" cy="831272"/>
          </a:xfrm>
          <a:prstGeom prst="rect">
            <a:avLst/>
          </a:prstGeom>
        </p:spPr>
        <p:txBody>
          <a:bodyPr spcFirstLastPara="1" wrap="square" lIns="91425" tIns="91425" rIns="91425" bIns="91425" anchor="b" anchorCtr="0">
            <a:noAutofit/>
          </a:bodyPr>
          <a:lstStyle/>
          <a:p>
            <a:pPr lvl="0" algn="l">
              <a:spcBef>
                <a:spcPts val="0"/>
              </a:spcBef>
            </a:pPr>
            <a:r>
              <a:rPr lang="en-US" sz="1800" b="1" dirty="0" smtClean="0">
                <a:latin typeface="Times New Roman" panose="02020603050405020304" pitchFamily="18" charset="0"/>
                <a:cs typeface="Times New Roman" panose="02020603050405020304" pitchFamily="18" charset="0"/>
              </a:rPr>
              <a:t>Screenshots of the interface</a:t>
            </a:r>
            <a:r>
              <a:rPr lang="en-US"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579" y="1371600"/>
            <a:ext cx="5478088" cy="23233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723" y="3919363"/>
            <a:ext cx="5577841" cy="2581189"/>
          </a:xfrm>
          <a:prstGeom prst="rect">
            <a:avLst/>
          </a:prstGeom>
        </p:spPr>
      </p:pic>
    </p:spTree>
    <p:extLst>
      <p:ext uri="{BB962C8B-B14F-4D97-AF65-F5344CB8AC3E}">
        <p14:creationId xmlns:p14="http://schemas.microsoft.com/office/powerpoint/2010/main" val="31153125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331" y="3690851"/>
            <a:ext cx="6558743" cy="26766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073" y="407939"/>
            <a:ext cx="6558743" cy="2734887"/>
          </a:xfrm>
          <a:prstGeom prst="rect">
            <a:avLst/>
          </a:prstGeom>
        </p:spPr>
      </p:pic>
    </p:spTree>
    <p:extLst>
      <p:ext uri="{BB962C8B-B14F-4D97-AF65-F5344CB8AC3E}">
        <p14:creationId xmlns:p14="http://schemas.microsoft.com/office/powerpoint/2010/main" val="28577135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232" y="537488"/>
            <a:ext cx="6154806" cy="25964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013" y="3711720"/>
            <a:ext cx="6154806" cy="2664142"/>
          </a:xfrm>
          <a:prstGeom prst="rect">
            <a:avLst/>
          </a:prstGeom>
        </p:spPr>
      </p:pic>
    </p:spTree>
    <p:extLst>
      <p:ext uri="{BB962C8B-B14F-4D97-AF65-F5344CB8AC3E}">
        <p14:creationId xmlns:p14="http://schemas.microsoft.com/office/powerpoint/2010/main" val="2495955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130" y="1127240"/>
            <a:ext cx="8410575" cy="3394883"/>
          </a:xfrm>
          <a:prstGeom prst="rect">
            <a:avLst/>
          </a:prstGeom>
        </p:spPr>
      </p:pic>
    </p:spTree>
    <p:extLst>
      <p:ext uri="{BB962C8B-B14F-4D97-AF65-F5344CB8AC3E}">
        <p14:creationId xmlns:p14="http://schemas.microsoft.com/office/powerpoint/2010/main" val="37389314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Google Shape;3850;p15"/>
          <p:cNvSpPr txBox="1">
            <a:spLocks noGrp="1"/>
          </p:cNvSpPr>
          <p:nvPr>
            <p:ph type="ctrTitle" idx="4294967295"/>
          </p:nvPr>
        </p:nvSpPr>
        <p:spPr>
          <a:xfrm>
            <a:off x="3312628" y="108065"/>
            <a:ext cx="776131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REFERENCE</a:t>
            </a:r>
            <a:endParaRPr sz="4000" b="1" dirty="0">
              <a:solidFill>
                <a:schemeClr val="accent1"/>
              </a:solidFill>
              <a:latin typeface="Times New Roman" panose="02020603050405020304" pitchFamily="18" charset="0"/>
              <a:cs typeface="Times New Roman" panose="02020603050405020304" pitchFamily="18" charset="0"/>
            </a:endParaRPr>
          </a:p>
        </p:txBody>
      </p:sp>
      <p:sp>
        <p:nvSpPr>
          <p:cNvPr id="4" name="Google Shape;3897;p20"/>
          <p:cNvSpPr txBox="1">
            <a:spLocks/>
          </p:cNvSpPr>
          <p:nvPr/>
        </p:nvSpPr>
        <p:spPr>
          <a:xfrm>
            <a:off x="2725195" y="1443991"/>
            <a:ext cx="8936182" cy="4965122"/>
          </a:xfrm>
          <a:prstGeom prst="rect">
            <a:avLst/>
          </a:prstGeom>
        </p:spPr>
        <p:txBody>
          <a:bodyPr spcFirstLastPara="1" vert="horz" wrap="square" lIns="91425" tIns="91425" rIns="91425" bIns="91425" rtlCol="0" anchor="t" anchorCtr="0">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Mr.Santhana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Krishnan.J</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Dr.Geetha.S</a:t>
            </a:r>
            <a:r>
              <a:rPr lang="en-US" sz="1800" dirty="0">
                <a:latin typeface="Times New Roman" panose="02020603050405020304" pitchFamily="18" charset="0"/>
                <a:cs typeface="Times New Roman" panose="02020603050405020304" pitchFamily="18" charset="0"/>
              </a:rPr>
              <a:t>,” Prediction of Heart Disease Using Machine Learning Algorithms”,2019 1st International Conference on Innovations in Information and </a:t>
            </a:r>
            <a:r>
              <a:rPr lang="en-US" sz="1800" dirty="0" err="1">
                <a:latin typeface="Times New Roman" panose="02020603050405020304" pitchFamily="18" charset="0"/>
                <a:cs typeface="Times New Roman" panose="02020603050405020304" pitchFamily="18" charset="0"/>
              </a:rPr>
              <a:t>CommunicationTechnology</a:t>
            </a:r>
            <a:r>
              <a:rPr lang="en-US" sz="1800" dirty="0">
                <a:latin typeface="Times New Roman" panose="02020603050405020304" pitchFamily="18" charset="0"/>
                <a:cs typeface="Times New Roman" panose="02020603050405020304" pitchFamily="18" charset="0"/>
              </a:rPr>
              <a:t>(ICIICT),doi:10.1109/ICIICT1.2019.8741465</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2] V.V. </a:t>
            </a:r>
            <a:r>
              <a:rPr lang="en-US" sz="1800" dirty="0" err="1">
                <a:latin typeface="Times New Roman" panose="02020603050405020304" pitchFamily="18" charset="0"/>
                <a:cs typeface="Times New Roman" panose="02020603050405020304" pitchFamily="18" charset="0"/>
              </a:rPr>
              <a:t>Ramalingam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Ayantan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Dandapath</a:t>
            </a:r>
            <a:r>
              <a:rPr lang="en-US" sz="1800" dirty="0">
                <a:latin typeface="Times New Roman" panose="02020603050405020304" pitchFamily="18" charset="0"/>
                <a:cs typeface="Times New Roman" panose="02020603050405020304" pitchFamily="18" charset="0"/>
              </a:rPr>
              <a:t>, M </a:t>
            </a:r>
            <a:r>
              <a:rPr lang="en-US" sz="1800" dirty="0" err="1">
                <a:latin typeface="Times New Roman" panose="02020603050405020304" pitchFamily="18" charset="0"/>
                <a:cs typeface="Times New Roman" panose="02020603050405020304" pitchFamily="18" charset="0"/>
              </a:rPr>
              <a:t>Karthik</a:t>
            </a:r>
            <a:r>
              <a:rPr lang="en-US" sz="1800" dirty="0">
                <a:latin typeface="Times New Roman" panose="02020603050405020304" pitchFamily="18" charset="0"/>
                <a:cs typeface="Times New Roman" panose="02020603050405020304" pitchFamily="18" charset="0"/>
              </a:rPr>
              <a:t> Raja,” Heart disease prediction using machine learning techniques: a survey”, International Journal of Engineering &amp; Technology, 7 (2.8) (2018) 684-687</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Avinash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Golande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Pavan</a:t>
            </a:r>
            <a:r>
              <a:rPr lang="en-US" sz="1800" dirty="0">
                <a:latin typeface="Times New Roman" panose="02020603050405020304" pitchFamily="18" charset="0"/>
                <a:cs typeface="Times New Roman" panose="02020603050405020304" pitchFamily="18" charset="0"/>
              </a:rPr>
              <a:t> Kumar T,” Heart Disease Prediction Using Effective Machine Learning Techniques”, International Journal of Recent Technology and Engineering (IJRTE) ISSN: 2277-3878,Volume-8, Issue-1S4, June 2019.</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0299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Google Shape;4059;p35"/>
          <p:cNvSpPr txBox="1">
            <a:spLocks noGrp="1"/>
          </p:cNvSpPr>
          <p:nvPr>
            <p:ph type="ctrTitle" idx="4294967295"/>
          </p:nvPr>
        </p:nvSpPr>
        <p:spPr>
          <a:xfrm>
            <a:off x="4411287" y="2634095"/>
            <a:ext cx="612925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1"/>
                </a:solidFill>
                <a:latin typeface="Berlin Sans FB Demi" panose="020E0802020502020306" pitchFamily="34" charset="0"/>
              </a:rPr>
              <a:t>THANK YOU…!!!</a:t>
            </a:r>
            <a:endParaRPr sz="6000" dirty="0">
              <a:solidFill>
                <a:schemeClr val="accent1"/>
              </a:solidFill>
              <a:latin typeface="Berlin Sans FB Demi" panose="020E0802020502020306" pitchFamily="34" charset="0"/>
            </a:endParaRPr>
          </a:p>
        </p:txBody>
      </p:sp>
    </p:spTree>
    <p:extLst>
      <p:ext uri="{BB962C8B-B14F-4D97-AF65-F5344CB8AC3E}">
        <p14:creationId xmlns:p14="http://schemas.microsoft.com/office/powerpoint/2010/main" val="10864555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5" name="Google Shape;3850;p15"/>
          <p:cNvSpPr txBox="1">
            <a:spLocks noGrp="1"/>
          </p:cNvSpPr>
          <p:nvPr>
            <p:ph type="ctrTitle" idx="4294967295"/>
          </p:nvPr>
        </p:nvSpPr>
        <p:spPr>
          <a:xfrm>
            <a:off x="4989593" y="449968"/>
            <a:ext cx="468137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smtClean="0">
                <a:solidFill>
                  <a:schemeClr val="accent1"/>
                </a:solidFill>
                <a:latin typeface="Times New Roman" panose="02020603050405020304" pitchFamily="18" charset="0"/>
                <a:cs typeface="Times New Roman" panose="02020603050405020304" pitchFamily="18" charset="0"/>
              </a:rPr>
              <a:t>INTRODUCTION</a:t>
            </a:r>
            <a:endParaRPr sz="4000" b="1" dirty="0">
              <a:solidFill>
                <a:schemeClr val="accent1"/>
              </a:solidFill>
              <a:latin typeface="Times New Roman" panose="02020603050405020304" pitchFamily="18" charset="0"/>
              <a:cs typeface="Times New Roman" panose="02020603050405020304" pitchFamily="18" charset="0"/>
            </a:endParaRPr>
          </a:p>
        </p:txBody>
      </p:sp>
      <p:sp>
        <p:nvSpPr>
          <p:cNvPr id="36" name="Google Shape;3851;p15"/>
          <p:cNvSpPr txBox="1">
            <a:spLocks noGrp="1"/>
          </p:cNvSpPr>
          <p:nvPr>
            <p:ph type="subTitle" idx="4294967295"/>
          </p:nvPr>
        </p:nvSpPr>
        <p:spPr>
          <a:xfrm>
            <a:off x="4592639" y="2059736"/>
            <a:ext cx="5475284" cy="4198967"/>
          </a:xfrm>
          <a:prstGeom prst="rect">
            <a:avLst/>
          </a:prstGeom>
        </p:spPr>
        <p:txBody>
          <a:bodyPr spcFirstLastPara="1" wrap="square" lIns="91425" tIns="91425" rIns="91425" bIns="91425" anchor="t" anchorCtr="0">
            <a:noAutofit/>
          </a:bodyPr>
          <a:lstStyle/>
          <a:p>
            <a:pPr marL="342900" indent="-342900" algn="just">
              <a:buFont typeface="Arial" pitchFamily="34" charset="0"/>
              <a:buChar char="•"/>
            </a:pPr>
            <a:r>
              <a:rPr lang="en-US" dirty="0" smtClean="0">
                <a:latin typeface="Times New Roman" panose="02020603050405020304" pitchFamily="18" charset="0"/>
                <a:ea typeface="Titillium Web"/>
                <a:cs typeface="Times New Roman" panose="02020603050405020304" pitchFamily="18" charset="0"/>
                <a:sym typeface="Titillium Web"/>
              </a:rPr>
              <a:t>Heart attack is the leading cause of death in the world over past 10years.</a:t>
            </a:r>
          </a:p>
          <a:p>
            <a:pPr marL="342900" indent="-342900" algn="just">
              <a:buFont typeface="Arial" pitchFamily="34" charset="0"/>
              <a:buChar char="•"/>
            </a:pPr>
            <a:r>
              <a:rPr lang="en-US" dirty="0" smtClean="0">
                <a:latin typeface="Times New Roman" panose="02020603050405020304" pitchFamily="18" charset="0"/>
                <a:ea typeface="Titillium Web"/>
                <a:cs typeface="Times New Roman" panose="02020603050405020304" pitchFamily="18" charset="0"/>
                <a:sym typeface="Titillium Web"/>
              </a:rPr>
              <a:t>Several different symptoms are associated with heart attack which makes it  difficult to diagnose it quicker and better.</a:t>
            </a:r>
          </a:p>
          <a:p>
            <a:pPr marL="342900" indent="-342900" algn="just">
              <a:buFont typeface="Arial" pitchFamily="34" charset="0"/>
              <a:buChar char="•"/>
            </a:pPr>
            <a:r>
              <a:rPr lang="en-US" dirty="0" smtClean="0">
                <a:latin typeface="Times New Roman" panose="02020603050405020304" pitchFamily="18" charset="0"/>
                <a:ea typeface="Titillium Web"/>
                <a:cs typeface="Times New Roman" panose="02020603050405020304" pitchFamily="18" charset="0"/>
                <a:sym typeface="Titillium Web"/>
              </a:rPr>
              <a:t>This issue can be resolved by adopting machine learning techniques.</a:t>
            </a:r>
          </a:p>
          <a:p>
            <a:pPr marL="342900" indent="-342900" algn="just">
              <a:buFont typeface="Arial" pitchFamily="34" charset="0"/>
              <a:buChar char="•"/>
            </a:pPr>
            <a:endParaRPr lang="en-US" dirty="0" smtClean="0">
              <a:latin typeface="Times New Roman" panose="02020603050405020304" pitchFamily="18" charset="0"/>
              <a:ea typeface="Titillium Web"/>
              <a:cs typeface="Times New Roman" panose="02020603050405020304" pitchFamily="18" charset="0"/>
              <a:sym typeface="Titillium Web"/>
            </a:endParaRPr>
          </a:p>
        </p:txBody>
      </p:sp>
      <p:pic>
        <p:nvPicPr>
          <p:cNvPr id="4" name="Picture 3"/>
          <p:cNvPicPr>
            <a:picLocks noChangeAspect="1"/>
          </p:cNvPicPr>
          <p:nvPr/>
        </p:nvPicPr>
        <p:blipFill rotWithShape="1">
          <a:blip r:embed="rId2"/>
          <a:srcRect r="38547"/>
          <a:stretch/>
        </p:blipFill>
        <p:spPr>
          <a:xfrm>
            <a:off x="27781" y="-2"/>
            <a:ext cx="4377964" cy="6858001"/>
          </a:xfrm>
          <a:prstGeom prst="rect">
            <a:avLst/>
          </a:prstGeom>
        </p:spPr>
      </p:pic>
    </p:spTree>
    <p:extLst>
      <p:ext uri="{BB962C8B-B14F-4D97-AF65-F5344CB8AC3E}">
        <p14:creationId xmlns:p14="http://schemas.microsoft.com/office/powerpoint/2010/main" val="37684270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Google Shape;3850;p15"/>
          <p:cNvSpPr txBox="1">
            <a:spLocks noGrp="1"/>
          </p:cNvSpPr>
          <p:nvPr>
            <p:ph type="ctrTitle" idx="4294967295"/>
          </p:nvPr>
        </p:nvSpPr>
        <p:spPr>
          <a:xfrm>
            <a:off x="5079076" y="99753"/>
            <a:ext cx="711292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LITERATURE SURVEY</a:t>
            </a:r>
            <a:endParaRPr sz="40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4067847742"/>
              </p:ext>
            </p:extLst>
          </p:nvPr>
        </p:nvGraphicFramePr>
        <p:xfrm>
          <a:off x="3906982" y="1470314"/>
          <a:ext cx="8013469" cy="5118262"/>
        </p:xfrm>
        <a:graphic>
          <a:graphicData uri="http://schemas.openxmlformats.org/drawingml/2006/table">
            <a:tbl>
              <a:tblPr firstRow="1" bandRow="1">
                <a:tableStyleId>{5940675A-B579-460E-94D1-54222C63F5DA}</a:tableStyleId>
              </a:tblPr>
              <a:tblGrid>
                <a:gridCol w="3129726">
                  <a:extLst>
                    <a:ext uri="{9D8B030D-6E8A-4147-A177-3AD203B41FA5}">
                      <a16:colId xmlns:a16="http://schemas.microsoft.com/office/drawing/2014/main" val="1979534593"/>
                    </a:ext>
                  </a:extLst>
                </a:gridCol>
                <a:gridCol w="2880376">
                  <a:extLst>
                    <a:ext uri="{9D8B030D-6E8A-4147-A177-3AD203B41FA5}">
                      <a16:colId xmlns:a16="http://schemas.microsoft.com/office/drawing/2014/main" val="2014726555"/>
                    </a:ext>
                  </a:extLst>
                </a:gridCol>
                <a:gridCol w="2003367">
                  <a:extLst>
                    <a:ext uri="{9D8B030D-6E8A-4147-A177-3AD203B41FA5}">
                      <a16:colId xmlns:a16="http://schemas.microsoft.com/office/drawing/2014/main" val="950453637"/>
                    </a:ext>
                  </a:extLst>
                </a:gridCol>
              </a:tblGrid>
              <a:tr h="582784">
                <a:tc>
                  <a:txBody>
                    <a:bodyPr/>
                    <a:lstStyle/>
                    <a:p>
                      <a:pPr algn="ctr"/>
                      <a:r>
                        <a:rPr lang="en-US" sz="1800" dirty="0" smtClean="0">
                          <a:latin typeface="Times New Roman" panose="02020603050405020304" pitchFamily="18" charset="0"/>
                          <a:cs typeface="Times New Roman" panose="02020603050405020304" pitchFamily="18" charset="0"/>
                        </a:rPr>
                        <a:t>Author and Title</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Methods</a:t>
                      </a:r>
                      <a:r>
                        <a:rPr lang="en-US" sz="1800" baseline="0" dirty="0" smtClean="0">
                          <a:latin typeface="Times New Roman" panose="02020603050405020304" pitchFamily="18" charset="0"/>
                          <a:cs typeface="Times New Roman" panose="02020603050405020304" pitchFamily="18" charset="0"/>
                        </a:rPr>
                        <a:t> used</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Discussion</a:t>
                      </a:r>
                      <a:endParaRPr lang="en-IN"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9946259"/>
                  </a:ext>
                </a:extLst>
              </a:tr>
              <a:tr h="1389934">
                <a:tc>
                  <a:txBody>
                    <a:bodyPr/>
                    <a:lstStyle/>
                    <a:p>
                      <a:pPr marL="0" indent="0" algn="l">
                        <a:buFont typeface="+mj-lt"/>
                        <a:buNone/>
                      </a:pPr>
                      <a:r>
                        <a:rPr lang="en-IN" sz="1800" u="none" strike="noStrike" cap="none" baseline="0" dirty="0" smtClean="0">
                          <a:latin typeface="Times New Roman" panose="02020603050405020304" pitchFamily="18" charset="0"/>
                          <a:cs typeface="Times New Roman" panose="02020603050405020304" pitchFamily="18" charset="0"/>
                          <a:sym typeface="Arial"/>
                        </a:rPr>
                        <a:t>1.Mr.SanthanaKrishnan.J</a:t>
                      </a:r>
                    </a:p>
                    <a:p>
                      <a:pPr algn="l"/>
                      <a:endParaRPr lang="en-IN" sz="1800" u="none" strike="noStrike" cap="none" baseline="0" dirty="0" smtClean="0">
                        <a:latin typeface="Times New Roman" panose="02020603050405020304" pitchFamily="18" charset="0"/>
                        <a:cs typeface="Times New Roman" panose="02020603050405020304" pitchFamily="18" charset="0"/>
                        <a:sym typeface="Arial"/>
                      </a:endParaRPr>
                    </a:p>
                    <a:p>
                      <a:pPr algn="l"/>
                      <a:r>
                        <a:rPr lang="en-IN" sz="1800" u="none" strike="noStrike" cap="none" baseline="0" dirty="0" smtClean="0">
                          <a:latin typeface="Times New Roman" panose="02020603050405020304" pitchFamily="18" charset="0"/>
                          <a:cs typeface="Times New Roman" panose="02020603050405020304" pitchFamily="18" charset="0"/>
                          <a:sym typeface="Arial"/>
                        </a:rPr>
                        <a:t>Title: Prediction of Heart Attack Using Machine</a:t>
                      </a:r>
                    </a:p>
                    <a:p>
                      <a:pPr algn="l"/>
                      <a:r>
                        <a:rPr lang="en-IN" sz="1800" u="none" strike="noStrike" cap="none" baseline="0" dirty="0" smtClean="0">
                          <a:latin typeface="Times New Roman" panose="02020603050405020304" pitchFamily="18" charset="0"/>
                          <a:cs typeface="Times New Roman" panose="02020603050405020304" pitchFamily="18" charset="0"/>
                          <a:sym typeface="Arial"/>
                        </a:rPr>
                        <a:t>Learning Algorithms</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Naive Bayes Classifier</a:t>
                      </a:r>
                    </a:p>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Decision Tree</a:t>
                      </a:r>
                    </a:p>
                    <a:p>
                      <a:pPr marL="0" indent="0" algn="l">
                        <a:buNone/>
                      </a:pPr>
                      <a:endParaRPr lang="en-IN" sz="1800" u="none" strike="noStrike" cap="none" baseline="0" dirty="0" smtClean="0">
                        <a:latin typeface="Times New Roman" panose="02020603050405020304" pitchFamily="18" charset="0"/>
                        <a:cs typeface="Times New Roman" panose="02020603050405020304" pitchFamily="18" charset="0"/>
                        <a:sym typeface="Arial"/>
                      </a:endParaRPr>
                    </a:p>
                    <a:p>
                      <a:pPr algn="just"/>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dirty="0" smtClean="0">
                          <a:latin typeface="Times New Roman" panose="02020603050405020304" pitchFamily="18" charset="0"/>
                          <a:cs typeface="Times New Roman" panose="02020603050405020304" pitchFamily="18" charset="0"/>
                        </a:rPr>
                        <a:t>Naive</a:t>
                      </a:r>
                      <a:r>
                        <a:rPr lang="en-US" sz="1800" baseline="0" dirty="0" smtClean="0">
                          <a:latin typeface="Times New Roman" panose="02020603050405020304" pitchFamily="18" charset="0"/>
                          <a:cs typeface="Times New Roman" panose="02020603050405020304" pitchFamily="18" charset="0"/>
                        </a:rPr>
                        <a:t> Bayes Classifier(75% Accuracy)</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2443016"/>
                  </a:ext>
                </a:extLst>
              </a:tr>
              <a:tr h="1389934">
                <a:tc>
                  <a:txBody>
                    <a:bodyPr/>
                    <a:lstStyle/>
                    <a:p>
                      <a:pPr marL="0" indent="0" algn="l">
                        <a:buFont typeface="+mj-lt"/>
                        <a:buNone/>
                      </a:pPr>
                      <a:r>
                        <a:rPr lang="en-IN" sz="1800" u="none" strike="noStrike" cap="none" baseline="0" dirty="0" smtClean="0">
                          <a:latin typeface="Times New Roman" panose="02020603050405020304" pitchFamily="18" charset="0"/>
                          <a:cs typeface="Times New Roman" panose="02020603050405020304" pitchFamily="18" charset="0"/>
                          <a:sym typeface="Arial"/>
                        </a:rPr>
                        <a:t>2.Avinash </a:t>
                      </a:r>
                      <a:r>
                        <a:rPr lang="en-IN" sz="1800" u="none" strike="noStrike" cap="none" baseline="0" dirty="0" err="1" smtClean="0">
                          <a:latin typeface="Times New Roman" panose="02020603050405020304" pitchFamily="18" charset="0"/>
                          <a:cs typeface="Times New Roman" panose="02020603050405020304" pitchFamily="18" charset="0"/>
                          <a:sym typeface="Arial"/>
                        </a:rPr>
                        <a:t>Golande</a:t>
                      </a:r>
                      <a:endParaRPr lang="en-IN" sz="1800" u="none" strike="noStrike" cap="none" baseline="0" dirty="0" smtClean="0">
                        <a:latin typeface="Times New Roman" panose="02020603050405020304" pitchFamily="18" charset="0"/>
                        <a:cs typeface="Times New Roman" panose="02020603050405020304" pitchFamily="18" charset="0"/>
                        <a:sym typeface="Arial"/>
                      </a:endParaRPr>
                    </a:p>
                    <a:p>
                      <a:pPr algn="l"/>
                      <a:endParaRPr lang="en-IN" sz="1800" u="none" strike="noStrike" cap="none" baseline="0" dirty="0" smtClean="0">
                        <a:latin typeface="Times New Roman" panose="02020603050405020304" pitchFamily="18" charset="0"/>
                        <a:cs typeface="Times New Roman" panose="02020603050405020304" pitchFamily="18" charset="0"/>
                        <a:sym typeface="Arial"/>
                      </a:endParaRPr>
                    </a:p>
                    <a:p>
                      <a:pPr algn="l"/>
                      <a:r>
                        <a:rPr lang="en-US" sz="1800" u="none" strike="noStrike" cap="none" baseline="0" dirty="0" smtClean="0">
                          <a:latin typeface="Times New Roman" panose="02020603050405020304" pitchFamily="18" charset="0"/>
                          <a:cs typeface="Times New Roman" panose="02020603050405020304" pitchFamily="18" charset="0"/>
                          <a:sym typeface="Arial"/>
                        </a:rPr>
                        <a:t>Title:</a:t>
                      </a:r>
                      <a:r>
                        <a:rPr lang="en-IN" sz="1800" u="none" strike="noStrike" cap="none" baseline="0" dirty="0" smtClean="0">
                          <a:latin typeface="Times New Roman" panose="02020603050405020304" pitchFamily="18" charset="0"/>
                          <a:cs typeface="Times New Roman" panose="02020603050405020304" pitchFamily="18" charset="0"/>
                          <a:sym typeface="Arial"/>
                        </a:rPr>
                        <a:t>Heart Attack Prediction Using Effective Machine Learning Techniques</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Decision tree</a:t>
                      </a:r>
                    </a:p>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K – Nearest Neighbour</a:t>
                      </a:r>
                    </a:p>
                    <a:p>
                      <a:pPr algn="l"/>
                      <a:endParaRPr lang="en-IN" sz="1800" u="none" strike="noStrike" cap="none" baseline="0" dirty="0" smtClean="0">
                        <a:latin typeface="Times New Roman" panose="02020603050405020304" pitchFamily="18" charset="0"/>
                        <a:cs typeface="Times New Roman" panose="02020603050405020304" pitchFamily="18" charset="0"/>
                        <a:sym typeface="Arial"/>
                      </a:endParaRPr>
                    </a:p>
                    <a:p>
                      <a:pPr algn="l"/>
                      <a:endParaRPr lang="en-IN" sz="1800" b="0" i="0" u="none" strike="noStrike" cap="none" baseline="0" dirty="0" smtClean="0">
                        <a:solidFill>
                          <a:schemeClr val="tx1"/>
                        </a:solidFill>
                        <a:latin typeface="Times New Roman" panose="02020603050405020304" pitchFamily="18" charset="0"/>
                        <a:ea typeface="Arial"/>
                        <a:cs typeface="Times New Roman" panose="02020603050405020304" pitchFamily="18" charset="0"/>
                        <a:sym typeface="Arial"/>
                      </a:endParaRPr>
                    </a:p>
                  </a:txBody>
                  <a:tcPr/>
                </a:tc>
                <a:tc>
                  <a:txBody>
                    <a:bodyPr/>
                    <a:lstStyle/>
                    <a:p>
                      <a:pPr algn="l"/>
                      <a:r>
                        <a:rPr lang="en-IN" sz="1800" u="none" strike="noStrike" cap="none" baseline="0" dirty="0" smtClean="0">
                          <a:latin typeface="Times New Roman" panose="02020603050405020304" pitchFamily="18" charset="0"/>
                          <a:cs typeface="Times New Roman" panose="02020603050405020304" pitchFamily="18" charset="0"/>
                          <a:sym typeface="Arial"/>
                        </a:rPr>
                        <a:t>Decision tree (86.60%</a:t>
                      </a:r>
                    </a:p>
                    <a:p>
                      <a:pPr algn="l"/>
                      <a:r>
                        <a:rPr lang="en-IN" sz="1800" u="none" strike="noStrike" cap="none" baseline="0" dirty="0" smtClean="0">
                          <a:latin typeface="Times New Roman" panose="02020603050405020304" pitchFamily="18" charset="0"/>
                          <a:cs typeface="Times New Roman" panose="02020603050405020304" pitchFamily="18" charset="0"/>
                          <a:sym typeface="Arial"/>
                        </a:rPr>
                        <a:t>Accuracy)</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9413142"/>
                  </a:ext>
                </a:extLst>
              </a:tr>
              <a:tr h="1609398">
                <a:tc>
                  <a:txBody>
                    <a:bodyPr/>
                    <a:lstStyle/>
                    <a:p>
                      <a:pPr algn="l"/>
                      <a:r>
                        <a:rPr lang="en-US" sz="1800" dirty="0" smtClean="0">
                          <a:latin typeface="Times New Roman" panose="02020603050405020304" pitchFamily="18" charset="0"/>
                          <a:cs typeface="Times New Roman" panose="02020603050405020304" pitchFamily="18" charset="0"/>
                        </a:rPr>
                        <a:t>3.</a:t>
                      </a:r>
                      <a:r>
                        <a:rPr lang="en-IN" sz="1800" u="none" strike="noStrike" cap="none" baseline="0" dirty="0" smtClean="0">
                          <a:latin typeface="Times New Roman" panose="02020603050405020304" pitchFamily="18" charset="0"/>
                          <a:cs typeface="Times New Roman" panose="02020603050405020304" pitchFamily="18" charset="0"/>
                          <a:sym typeface="Arial"/>
                        </a:rPr>
                        <a:t> V.V. </a:t>
                      </a:r>
                      <a:r>
                        <a:rPr lang="en-IN" sz="1800" u="none" strike="noStrike" cap="none" baseline="0" dirty="0" err="1" smtClean="0">
                          <a:latin typeface="Times New Roman" panose="02020603050405020304" pitchFamily="18" charset="0"/>
                          <a:cs typeface="Times New Roman" panose="02020603050405020304" pitchFamily="18" charset="0"/>
                          <a:sym typeface="Arial"/>
                        </a:rPr>
                        <a:t>Ramalingam</a:t>
                      </a:r>
                      <a:endParaRPr lang="en-IN" sz="1800" u="none" strike="noStrike" cap="none" baseline="0" dirty="0" smtClean="0">
                        <a:latin typeface="Times New Roman" panose="02020603050405020304" pitchFamily="18" charset="0"/>
                        <a:cs typeface="Times New Roman" panose="02020603050405020304" pitchFamily="18" charset="0"/>
                        <a:sym typeface="Arial"/>
                      </a:endParaRPr>
                    </a:p>
                    <a:p>
                      <a:pPr algn="l"/>
                      <a:endParaRPr lang="en-US" sz="1800" dirty="0" smtClean="0">
                        <a:latin typeface="Times New Roman" panose="02020603050405020304" pitchFamily="18" charset="0"/>
                        <a:cs typeface="Times New Roman" panose="02020603050405020304" pitchFamily="18" charset="0"/>
                      </a:endParaRPr>
                    </a:p>
                    <a:p>
                      <a:pPr algn="l"/>
                      <a:r>
                        <a:rPr lang="en-US" sz="1800" u="none" strike="noStrike" cap="none" baseline="0" dirty="0" smtClean="0">
                          <a:latin typeface="Times New Roman" panose="02020603050405020304" pitchFamily="18" charset="0"/>
                          <a:cs typeface="Times New Roman" panose="02020603050405020304" pitchFamily="18" charset="0"/>
                          <a:sym typeface="Arial"/>
                        </a:rPr>
                        <a:t>Title: </a:t>
                      </a:r>
                      <a:r>
                        <a:rPr lang="en-US" sz="1800" dirty="0" smtClean="0">
                          <a:latin typeface="Times New Roman" panose="02020603050405020304" pitchFamily="18" charset="0"/>
                          <a:cs typeface="Times New Roman" panose="02020603050405020304" pitchFamily="18" charset="0"/>
                        </a:rPr>
                        <a:t>Heart Attack prediction using machine learning techniques</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Naive Bayes</a:t>
                      </a:r>
                    </a:p>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Support Vector Machine</a:t>
                      </a:r>
                    </a:p>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K – Nearest Neighbour</a:t>
                      </a:r>
                    </a:p>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Decision Tree</a:t>
                      </a:r>
                    </a:p>
                    <a:p>
                      <a:pPr marL="342900" indent="-342900" algn="l">
                        <a:buFont typeface="+mj-lt"/>
                        <a:buAutoNum type="arabicPeriod"/>
                      </a:pPr>
                      <a:r>
                        <a:rPr lang="en-IN" sz="1800" u="none" strike="noStrike" cap="none" baseline="0" dirty="0" smtClean="0">
                          <a:latin typeface="Times New Roman" panose="02020603050405020304" pitchFamily="18" charset="0"/>
                          <a:cs typeface="Times New Roman" panose="02020603050405020304" pitchFamily="18" charset="0"/>
                          <a:sym typeface="Arial"/>
                        </a:rPr>
                        <a:t>Random Forest</a:t>
                      </a:r>
                      <a:endParaRPr lang="en-IN" sz="1800" b="0" i="0" u="none" strike="noStrike" cap="none" baseline="0" dirty="0" smtClean="0">
                        <a:solidFill>
                          <a:schemeClr val="tx1"/>
                        </a:solidFill>
                        <a:latin typeface="Times New Roman" panose="02020603050405020304" pitchFamily="18" charset="0"/>
                        <a:ea typeface="Arial"/>
                        <a:cs typeface="Times New Roman" panose="02020603050405020304" pitchFamily="18" charset="0"/>
                        <a:sym typeface="Arial"/>
                      </a:endParaRPr>
                    </a:p>
                  </a:txBody>
                  <a:tcPr/>
                </a:tc>
                <a:tc>
                  <a:txBody>
                    <a:bodyPr/>
                    <a:lstStyle/>
                    <a:p>
                      <a:pPr algn="l"/>
                      <a:r>
                        <a:rPr lang="en-IN" sz="1800" u="none" strike="noStrike" cap="none" baseline="0" dirty="0" smtClean="0">
                          <a:latin typeface="Times New Roman" panose="02020603050405020304" pitchFamily="18" charset="0"/>
                          <a:cs typeface="Times New Roman" panose="02020603050405020304" pitchFamily="18" charset="0"/>
                          <a:sym typeface="Arial"/>
                        </a:rPr>
                        <a:t>SVM has more accuracy than other techniques.</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757971"/>
                  </a:ext>
                </a:extLst>
              </a:tr>
            </a:tbl>
          </a:graphicData>
        </a:graphic>
      </p:graphicFrame>
    </p:spTree>
    <p:extLst>
      <p:ext uri="{BB962C8B-B14F-4D97-AF65-F5344CB8AC3E}">
        <p14:creationId xmlns:p14="http://schemas.microsoft.com/office/powerpoint/2010/main" val="40898347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Google Shape;3850;p15"/>
          <p:cNvSpPr txBox="1">
            <a:spLocks noGrp="1"/>
          </p:cNvSpPr>
          <p:nvPr>
            <p:ph type="ctrTitle" idx="4294967295"/>
          </p:nvPr>
        </p:nvSpPr>
        <p:spPr>
          <a:xfrm>
            <a:off x="3520449" y="83127"/>
            <a:ext cx="776131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OBJECTIVES</a:t>
            </a:r>
            <a:endParaRPr sz="4000" b="1" dirty="0">
              <a:solidFill>
                <a:schemeClr val="accent1"/>
              </a:solidFill>
              <a:latin typeface="Times New Roman" panose="02020603050405020304" pitchFamily="18" charset="0"/>
              <a:cs typeface="Times New Roman" panose="02020603050405020304" pitchFamily="18" charset="0"/>
            </a:endParaRPr>
          </a:p>
        </p:txBody>
      </p:sp>
      <p:sp>
        <p:nvSpPr>
          <p:cNvPr id="4" name="Google Shape;3897;p20"/>
          <p:cNvSpPr txBox="1">
            <a:spLocks/>
          </p:cNvSpPr>
          <p:nvPr/>
        </p:nvSpPr>
        <p:spPr>
          <a:xfrm>
            <a:off x="2725195" y="1443991"/>
            <a:ext cx="8936182" cy="4965122"/>
          </a:xfrm>
          <a:prstGeom prst="rect">
            <a:avLst/>
          </a:prstGeom>
        </p:spPr>
        <p:txBody>
          <a:bodyPr spcFirstLastPara="1" vert="horz" wrap="square" lIns="91425" tIns="91425" rIns="91425" bIns="91425" rtlCol="0" anchor="t" anchorCtr="0">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6858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purpose of this project is to determine how well different types of Machine Learning Models perform for a given classification problem.</a:t>
            </a:r>
          </a:p>
          <a:p>
            <a:pPr algn="just"/>
            <a:endParaRPr lang="en-US" sz="2400" dirty="0" smtClean="0">
              <a:latin typeface="Times New Roman" panose="02020603050405020304" pitchFamily="18" charset="0"/>
              <a:cs typeface="Times New Roman" panose="02020603050405020304" pitchFamily="18" charset="0"/>
            </a:endParaRPr>
          </a:p>
          <a:p>
            <a:pPr marL="6858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system uses medical parameters such as age, sex, blood pressure, cholesterol, chest pain, diabetes, ECG, heart rate,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for prediction</a:t>
            </a:r>
            <a:r>
              <a:rPr lang="en-US" sz="2400" b="1"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6858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Effective Heart Attack Prediction System (EHPS) predicts the likelihood of patients getting heart attack or not.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21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Google Shape;3850;p15"/>
          <p:cNvSpPr txBox="1">
            <a:spLocks noGrp="1"/>
          </p:cNvSpPr>
          <p:nvPr>
            <p:ph type="ctrTitle" idx="4294967295"/>
          </p:nvPr>
        </p:nvSpPr>
        <p:spPr>
          <a:xfrm>
            <a:off x="2215342" y="83127"/>
            <a:ext cx="776131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METHODOLOGY</a:t>
            </a:r>
            <a:endParaRPr sz="40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306" y="1350993"/>
            <a:ext cx="7902928" cy="5024869"/>
          </a:xfrm>
          <a:prstGeom prst="rect">
            <a:avLst/>
          </a:prstGeom>
        </p:spPr>
      </p:pic>
    </p:spTree>
    <p:extLst>
      <p:ext uri="{BB962C8B-B14F-4D97-AF65-F5344CB8AC3E}">
        <p14:creationId xmlns:p14="http://schemas.microsoft.com/office/powerpoint/2010/main" val="37966050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Google Shape;3850;p15"/>
          <p:cNvSpPr txBox="1">
            <a:spLocks noGrp="1"/>
          </p:cNvSpPr>
          <p:nvPr>
            <p:ph type="ctrTitle" idx="4294967295"/>
          </p:nvPr>
        </p:nvSpPr>
        <p:spPr>
          <a:xfrm>
            <a:off x="2182091" y="-149630"/>
            <a:ext cx="776131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SYSTEM DESIGN</a:t>
            </a:r>
            <a:endParaRPr sz="40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92983" y="3409664"/>
            <a:ext cx="522870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SYSTEM  ARCHITECTURE</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40" b="8912"/>
          <a:stretch/>
        </p:blipFill>
        <p:spPr>
          <a:xfrm>
            <a:off x="488427" y="1242927"/>
            <a:ext cx="4287959" cy="5274251"/>
          </a:xfrm>
          <a:prstGeom prst="rect">
            <a:avLst/>
          </a:prstGeom>
        </p:spPr>
      </p:pic>
    </p:spTree>
    <p:extLst>
      <p:ext uri="{BB962C8B-B14F-4D97-AF65-F5344CB8AC3E}">
        <p14:creationId xmlns:p14="http://schemas.microsoft.com/office/powerpoint/2010/main" val="38020651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50" t="-20363" r="1050" b="26909"/>
          <a:stretch/>
        </p:blipFill>
        <p:spPr>
          <a:xfrm>
            <a:off x="455175" y="-482139"/>
            <a:ext cx="4747846" cy="6409113"/>
          </a:xfrm>
          <a:prstGeom prst="rect">
            <a:avLst/>
          </a:prstGeom>
        </p:spPr>
      </p:pic>
      <p:sp>
        <p:nvSpPr>
          <p:cNvPr id="3" name="TextBox 2"/>
          <p:cNvSpPr txBox="1"/>
          <p:nvPr/>
        </p:nvSpPr>
        <p:spPr>
          <a:xfrm>
            <a:off x="6708372" y="2722417"/>
            <a:ext cx="522870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DATA FLOW MODEL</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385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Google Shape;3850;p15"/>
          <p:cNvSpPr txBox="1">
            <a:spLocks noGrp="1"/>
          </p:cNvSpPr>
          <p:nvPr>
            <p:ph type="ctrTitle" idx="4294967295"/>
          </p:nvPr>
        </p:nvSpPr>
        <p:spPr>
          <a:xfrm>
            <a:off x="3520449" y="83127"/>
            <a:ext cx="776131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solidFill>
                  <a:schemeClr val="accent1"/>
                </a:solidFill>
                <a:latin typeface="Times New Roman" panose="02020603050405020304" pitchFamily="18" charset="0"/>
                <a:cs typeface="Times New Roman" panose="02020603050405020304" pitchFamily="18" charset="0"/>
              </a:rPr>
              <a:t>IMPLEMENTATION</a:t>
            </a:r>
            <a:endParaRPr sz="4000" b="1" dirty="0">
              <a:solidFill>
                <a:schemeClr val="accent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233351" y="1474755"/>
            <a:ext cx="9712037" cy="1138773"/>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Logistic </a:t>
            </a:r>
            <a:r>
              <a:rPr lang="en-US" sz="2800" b="1" dirty="0" smtClean="0">
                <a:latin typeface="Times New Roman" panose="02020603050405020304" pitchFamily="18" charset="0"/>
                <a:cs typeface="Times New Roman" panose="02020603050405020304" pitchFamily="18" charset="0"/>
              </a:rPr>
              <a:t>Regression</a:t>
            </a:r>
            <a:r>
              <a:rPr lang="en-US" sz="28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supervised learning classification algorithm used to predict the probability of a target variable.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3181"/>
          <a:stretch/>
        </p:blipFill>
        <p:spPr>
          <a:xfrm>
            <a:off x="5422669" y="2722246"/>
            <a:ext cx="6267796" cy="3514725"/>
          </a:xfrm>
          <a:prstGeom prst="rect">
            <a:avLst/>
          </a:prstGeom>
        </p:spPr>
      </p:pic>
    </p:spTree>
    <p:extLst>
      <p:ext uri="{BB962C8B-B14F-4D97-AF65-F5344CB8AC3E}">
        <p14:creationId xmlns:p14="http://schemas.microsoft.com/office/powerpoint/2010/main" val="19252529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D7023227-530E-4024-91EF-312A851A758C}">
  <ds:schemaRef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71af3243-3dd4-4a8d-8c0d-dd76da1f02a5"/>
    <ds:schemaRef ds:uri="http://www.w3.org/XML/1998/namespace"/>
    <ds:schemaRef ds:uri="16c05727-aa75-4e4a-9b5f-8a80a1165891"/>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756</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Berlin Sans FB Demi</vt:lpstr>
      <vt:lpstr>Calibri</vt:lpstr>
      <vt:lpstr>Corbel</vt:lpstr>
      <vt:lpstr>Dosis ExtraLight</vt:lpstr>
      <vt:lpstr>Times New Roman</vt:lpstr>
      <vt:lpstr>Titillium Web</vt:lpstr>
      <vt:lpstr>Wingdings</vt:lpstr>
      <vt:lpstr>Wingdings 2</vt:lpstr>
      <vt:lpstr>Parallax</vt:lpstr>
      <vt:lpstr>JAIN INSTITUTE OF TECHNOLOGY DAVANGERE </vt:lpstr>
      <vt:lpstr>PowerPoint Presentation</vt:lpstr>
      <vt:lpstr>INTRODUCTION</vt:lpstr>
      <vt:lpstr>LITERATURE SURVEY</vt:lpstr>
      <vt:lpstr>OBJECTIVES</vt:lpstr>
      <vt:lpstr>METHODOLOGY</vt:lpstr>
      <vt:lpstr>SYSTEM DESIGN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Graphical User Interface:</vt:lpstr>
      <vt:lpstr>RESULTS</vt:lpstr>
      <vt:lpstr>PowerPoint Presentation</vt:lpstr>
      <vt:lpstr>PowerPoint Presentation</vt:lpstr>
      <vt:lpstr>PowerPoint Presentation</vt:lpstr>
      <vt:lpstr>Screenshots of the interface:</vt:lpstr>
      <vt:lpstr>PowerPoint Presentation</vt:lpstr>
      <vt:lpstr>PowerPoint Presentation</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2022-05-23T08:37:20Z</dcterms:created>
  <dcterms:modified xsi:type="dcterms:W3CDTF">2022-07-24T16:45:26Z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