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59" r:id="rId5"/>
    <p:sldId id="257" r:id="rId6"/>
    <p:sldId id="258" r:id="rId7"/>
    <p:sldId id="263" r:id="rId8"/>
    <p:sldId id="261" r:id="rId9"/>
    <p:sldId id="273" r:id="rId10"/>
    <p:sldId id="274" r:id="rId11"/>
    <p:sldId id="275" r:id="rId12"/>
    <p:sldId id="276" r:id="rId13"/>
    <p:sldId id="277" r:id="rId14"/>
    <p:sldId id="267" r:id="rId15"/>
    <p:sldId id="268" r:id="rId16"/>
    <p:sldId id="279" r:id="rId17"/>
    <p:sldId id="278" r:id="rId18"/>
    <p:sldId id="265" r:id="rId19"/>
    <p:sldId id="284" r:id="rId20"/>
    <p:sldId id="281" r:id="rId21"/>
    <p:sldId id="282" r:id="rId22"/>
    <p:sldId id="283" r:id="rId23"/>
    <p:sldId id="264" r:id="rId24"/>
    <p:sldId id="269" r:id="rId25"/>
    <p:sldId id="285" r:id="rId26"/>
    <p:sldId id="271" r:id="rId27"/>
    <p:sldId id="272" r:id="rId28"/>
    <p:sldId id="287" r:id="rId29"/>
    <p:sldId id="288" r:id="rId30"/>
    <p:sldId id="286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5050"/>
    <a:srgbClr val="CC0000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29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68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09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60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145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28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979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77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93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9C82DE2-D4C0-4E3F-89D8-A9F2EF9CDCD0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11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9C82DE2-D4C0-4E3F-89D8-A9F2EF9CDCD0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0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oracle.com/javase/8/docs/api/java/util/ArrayList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udnovsky_algorith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day.org/million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43A0-38DE-4536-8E06-F41B2EED9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Java 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055B8-5EF9-4D39-BCD7-86CC98FF1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858" y="1484672"/>
            <a:ext cx="3401961" cy="3401961"/>
          </a:xfrm>
          <a:prstGeom prst="rect">
            <a:avLst/>
          </a:prstGeom>
        </p:spPr>
      </p:pic>
      <p:pic>
        <p:nvPicPr>
          <p:cNvPr id="2050" name="Picture 2" descr="Image result for java">
            <a:extLst>
              <a:ext uri="{FF2B5EF4-FFF2-40B4-BE49-F238E27FC236}">
                <a16:creationId xmlns:a16="http://schemas.microsoft.com/office/drawing/2014/main" id="{8B69938D-7184-4AF1-9B9E-86676547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44" y="1600200"/>
            <a:ext cx="3057833" cy="305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74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62BA-C948-427B-88A6-C1DAED34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1292"/>
            <a:ext cx="7729728" cy="1188720"/>
          </a:xfrm>
        </p:spPr>
        <p:txBody>
          <a:bodyPr/>
          <a:lstStyle/>
          <a:p>
            <a:r>
              <a:rPr lang="en-CA" dirty="0"/>
              <a:t>Java Conditionals &amp;&amp;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3E88B-812E-41C4-8F1D-6C8D495C9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42744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Also the same!</a:t>
            </a:r>
          </a:p>
          <a:p>
            <a:r>
              <a:rPr lang="en-CA" dirty="0"/>
              <a:t>&lt;,	 &lt;=,	 &gt;,	 &gt;=, 	==, 	!=,	&amp;&amp;, 	||</a:t>
            </a:r>
          </a:p>
          <a:p>
            <a:endParaRPr lang="en-CA" dirty="0"/>
          </a:p>
          <a:p>
            <a:r>
              <a:rPr lang="en-CA" dirty="0"/>
              <a:t>If / Else / Else if</a:t>
            </a:r>
          </a:p>
          <a:p>
            <a:r>
              <a:rPr lang="en-CA" dirty="0"/>
              <a:t>While</a:t>
            </a:r>
          </a:p>
          <a:p>
            <a:r>
              <a:rPr lang="en-CA" dirty="0"/>
              <a:t>For</a:t>
            </a:r>
          </a:p>
          <a:p>
            <a:endParaRPr lang="en-CA" dirty="0"/>
          </a:p>
          <a:p>
            <a:r>
              <a:rPr lang="en-CA" dirty="0"/>
              <a:t>Additionally there’s a native Boolean type, which can be true or false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A3871-757A-41E9-9E89-1D8F4981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913" y="5173099"/>
            <a:ext cx="5576173" cy="11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8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D965-9DE0-4632-ABCC-A0800582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Lets just review what we know!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3E42-7192-4948-9444-C38A5D26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 </a:t>
            </a:r>
            <a:r>
              <a:rPr lang="en-CA" dirty="0" err="1"/>
              <a:t>ArrayFunctions</a:t>
            </a:r>
            <a:endParaRPr lang="en-CA" dirty="0"/>
          </a:p>
          <a:p>
            <a:r>
              <a:rPr lang="en-CA" dirty="0"/>
              <a:t>Fill out the 3 empty functions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Try to pass the unit tests in Exercise1Tests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2CAE4-40D0-47B0-A8F6-0DACC338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4605162"/>
            <a:ext cx="6324600" cy="20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8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FA45-A2F4-4395-A4B4-D1B5D879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34C4-70C4-4727-B1F3-0327A400A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" y="2895219"/>
            <a:ext cx="10734676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6000" dirty="0"/>
              <a:t>Start from thinking of a Struct + Methods unique to that struct</a:t>
            </a:r>
          </a:p>
        </p:txBody>
      </p:sp>
    </p:spTree>
    <p:extLst>
      <p:ext uri="{BB962C8B-B14F-4D97-AF65-F5344CB8AC3E}">
        <p14:creationId xmlns:p14="http://schemas.microsoft.com/office/powerpoint/2010/main" val="220047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B59A50-D470-4D67-A712-93E9E8669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73541"/>
              </p:ext>
            </p:extLst>
          </p:nvPr>
        </p:nvGraphicFramePr>
        <p:xfrm>
          <a:off x="841374" y="2763817"/>
          <a:ext cx="10360026" cy="32940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0013">
                  <a:extLst>
                    <a:ext uri="{9D8B030D-6E8A-4147-A177-3AD203B41FA5}">
                      <a16:colId xmlns:a16="http://schemas.microsoft.com/office/drawing/2014/main" val="1735549549"/>
                    </a:ext>
                  </a:extLst>
                </a:gridCol>
                <a:gridCol w="5180013">
                  <a:extLst>
                    <a:ext uri="{9D8B030D-6E8A-4147-A177-3AD203B41FA5}">
                      <a16:colId xmlns:a16="http://schemas.microsoft.com/office/drawing/2014/main" val="1989271260"/>
                    </a:ext>
                  </a:extLst>
                </a:gridCol>
              </a:tblGrid>
              <a:tr h="3294083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Classes: Like the blueprint for an object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Objects:  The instantiation of the class</a:t>
                      </a:r>
                    </a:p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99658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D87D502-8584-4453-93C7-6E052E87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Classes vs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DCC62-F37D-426C-9FB4-F6F43854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21" y="3149439"/>
            <a:ext cx="1497042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73B4DD-D80B-4784-B95F-4E2B32E0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02" y="4661641"/>
            <a:ext cx="4640598" cy="1880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0E75C-537B-4E87-843E-603CAA0B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5526595"/>
            <a:ext cx="6300796" cy="36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814BE-528F-4084-994C-C6B7DDBCA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460" y="3343591"/>
            <a:ext cx="1823758" cy="188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2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5CA0D9D-0D7B-48C7-AB5D-F1AA13931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30" y="2243137"/>
            <a:ext cx="7966873" cy="3953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C31EE2-EA68-4921-AC39-6E295E78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6536"/>
            <a:ext cx="7729728" cy="1188720"/>
          </a:xfrm>
        </p:spPr>
        <p:txBody>
          <a:bodyPr/>
          <a:lstStyle/>
          <a:p>
            <a:r>
              <a:rPr lang="en-CA" dirty="0"/>
              <a:t>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A290D-D107-401D-B3C8-BC2288FF410F}"/>
              </a:ext>
            </a:extLst>
          </p:cNvPr>
          <p:cNvSpPr/>
          <p:nvPr/>
        </p:nvSpPr>
        <p:spPr>
          <a:xfrm flipV="1">
            <a:off x="2638425" y="2470525"/>
            <a:ext cx="5819775" cy="876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C505B9-8881-44F7-8524-EFFDED7C5B5A}"/>
              </a:ext>
            </a:extLst>
          </p:cNvPr>
          <p:cNvSpPr/>
          <p:nvPr/>
        </p:nvSpPr>
        <p:spPr>
          <a:xfrm>
            <a:off x="2724150" y="3467100"/>
            <a:ext cx="8562975" cy="148589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8B10EA-9BBB-445E-963B-65BE7FE2D8CB}"/>
              </a:ext>
            </a:extLst>
          </p:cNvPr>
          <p:cNvSpPr/>
          <p:nvPr/>
        </p:nvSpPr>
        <p:spPr>
          <a:xfrm flipV="1">
            <a:off x="2724150" y="5070241"/>
            <a:ext cx="6886575" cy="62570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037B4-3E03-40A5-A39A-A669477A2F73}"/>
              </a:ext>
            </a:extLst>
          </p:cNvPr>
          <p:cNvSpPr txBox="1"/>
          <p:nvPr/>
        </p:nvSpPr>
        <p:spPr>
          <a:xfrm>
            <a:off x="114300" y="2470525"/>
            <a:ext cx="1371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</a:rPr>
              <a:t>Fields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FFDEC-F782-453D-9F6C-286F1E7A1D55}"/>
              </a:ext>
            </a:extLst>
          </p:cNvPr>
          <p:cNvSpPr txBox="1"/>
          <p:nvPr/>
        </p:nvSpPr>
        <p:spPr>
          <a:xfrm>
            <a:off x="3974" y="3850988"/>
            <a:ext cx="2634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92D050"/>
                </a:solidFill>
              </a:rPr>
              <a:t>Constructor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68A7A9-D581-4796-9F21-8FCFEF9F9585}"/>
              </a:ext>
            </a:extLst>
          </p:cNvPr>
          <p:cNvSpPr txBox="1"/>
          <p:nvPr/>
        </p:nvSpPr>
        <p:spPr>
          <a:xfrm>
            <a:off x="86690" y="5070241"/>
            <a:ext cx="2369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rgbClr val="FFC000"/>
                </a:solidFill>
              </a:rPr>
              <a:t>Method(s)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BD3EE-227F-4B86-95D7-A0BA12C651D9}"/>
              </a:ext>
            </a:extLst>
          </p:cNvPr>
          <p:cNvSpPr txBox="1"/>
          <p:nvPr/>
        </p:nvSpPr>
        <p:spPr>
          <a:xfrm>
            <a:off x="153010" y="1668657"/>
            <a:ext cx="2078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0070C0"/>
                </a:solidFill>
              </a:rPr>
              <a:t>Class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D17367-D3E3-4E84-9162-7BF4506F1233}"/>
              </a:ext>
            </a:extLst>
          </p:cNvPr>
          <p:cNvSpPr/>
          <p:nvPr/>
        </p:nvSpPr>
        <p:spPr>
          <a:xfrm flipV="1">
            <a:off x="3505200" y="2114548"/>
            <a:ext cx="619125" cy="3559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67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62D3-6EF7-485F-97FC-CCF41376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Declaring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FF03E-83E7-4143-8C4D-F6772C60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069" y="3070000"/>
            <a:ext cx="8989861" cy="523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E0400-C871-4DF4-84CB-2AB70D29553D}"/>
              </a:ext>
            </a:extLst>
          </p:cNvPr>
          <p:cNvSpPr txBox="1"/>
          <p:nvPr/>
        </p:nvSpPr>
        <p:spPr>
          <a:xfrm>
            <a:off x="2376487" y="4800041"/>
            <a:ext cx="68294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Person Batman = malloc(</a:t>
            </a:r>
            <a:r>
              <a:rPr lang="en-CA" sz="2800" dirty="0" err="1"/>
              <a:t>sizeof</a:t>
            </a:r>
            <a:r>
              <a:rPr lang="en-CA" sz="2800" dirty="0"/>
              <a:t>(Person));</a:t>
            </a:r>
          </a:p>
          <a:p>
            <a:r>
              <a:rPr lang="en-CA" sz="2800" dirty="0"/>
              <a:t>Batman.name = “Batman”;</a:t>
            </a:r>
          </a:p>
          <a:p>
            <a:r>
              <a:rPr lang="en-CA" sz="2800" dirty="0" err="1"/>
              <a:t>Batman.age</a:t>
            </a:r>
            <a:r>
              <a:rPr lang="en-CA" sz="2800" dirty="0"/>
              <a:t> = 26;</a:t>
            </a:r>
          </a:p>
          <a:p>
            <a:r>
              <a:rPr lang="en-CA" sz="2800" dirty="0" err="1"/>
              <a:t>etc</a:t>
            </a:r>
            <a:r>
              <a:rPr lang="en-CA" sz="2800" dirty="0"/>
              <a:t>….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24EE7-4089-4319-8B2D-A66B4AE8ADD7}"/>
              </a:ext>
            </a:extLst>
          </p:cNvPr>
          <p:cNvSpPr txBox="1"/>
          <p:nvPr/>
        </p:nvSpPr>
        <p:spPr>
          <a:xfrm>
            <a:off x="228600" y="4048143"/>
            <a:ext cx="2257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variable reference is a pointer to the 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32ECFF-9F9F-4C98-9784-6F1AA39B5A45}"/>
              </a:ext>
            </a:extLst>
          </p:cNvPr>
          <p:cNvCxnSpPr/>
          <p:nvPr/>
        </p:nvCxnSpPr>
        <p:spPr>
          <a:xfrm flipV="1">
            <a:off x="1601069" y="3429000"/>
            <a:ext cx="1837456" cy="7715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CE1AD4-5CD7-40DA-A9AB-79DC2947FD96}"/>
              </a:ext>
            </a:extLst>
          </p:cNvPr>
          <p:cNvSpPr txBox="1"/>
          <p:nvPr/>
        </p:nvSpPr>
        <p:spPr>
          <a:xfrm>
            <a:off x="9133607" y="3909643"/>
            <a:ext cx="2800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You don’t need to free the memory used for objects, Java will automatically do that for you!</a:t>
            </a:r>
          </a:p>
        </p:txBody>
      </p:sp>
    </p:spTree>
    <p:extLst>
      <p:ext uri="{BB962C8B-B14F-4D97-AF65-F5344CB8AC3E}">
        <p14:creationId xmlns:p14="http://schemas.microsoft.com/office/powerpoint/2010/main" val="42897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6251-97D1-47B1-A95C-60FFCAC2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Calling Method on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752A-2D3C-421E-8CD3-F17B56425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F876E-11CB-487C-80C1-2A5B65EF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05" y="3255585"/>
            <a:ext cx="7844008" cy="10191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DE7717-D2AB-4048-9B35-4493D0079C12}"/>
              </a:ext>
            </a:extLst>
          </p:cNvPr>
          <p:cNvCxnSpPr/>
          <p:nvPr/>
        </p:nvCxnSpPr>
        <p:spPr>
          <a:xfrm>
            <a:off x="1819275" y="2381250"/>
            <a:ext cx="1371600" cy="10477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12C38A-95A9-4A53-972A-C686CC44C1F8}"/>
              </a:ext>
            </a:extLst>
          </p:cNvPr>
          <p:cNvSpPr txBox="1"/>
          <p:nvPr/>
        </p:nvSpPr>
        <p:spPr>
          <a:xfrm>
            <a:off x="190500" y="1559052"/>
            <a:ext cx="184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Batman is implicitly taken in as an argument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4589C-12D7-47D9-A86A-7C9A3E091D43}"/>
              </a:ext>
            </a:extLst>
          </p:cNvPr>
          <p:cNvSpPr txBox="1"/>
          <p:nvPr/>
        </p:nvSpPr>
        <p:spPr>
          <a:xfrm>
            <a:off x="323850" y="523875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 C it would be equivalent to:</a:t>
            </a:r>
          </a:p>
          <a:p>
            <a:endParaRPr lang="en-CA" dirty="0"/>
          </a:p>
          <a:p>
            <a:r>
              <a:rPr lang="en-CA" dirty="0" err="1"/>
              <a:t>sayCatchphrase</a:t>
            </a:r>
            <a:r>
              <a:rPr lang="en-CA" dirty="0"/>
              <a:t>(batman);</a:t>
            </a:r>
          </a:p>
        </p:txBody>
      </p:sp>
    </p:spTree>
    <p:extLst>
      <p:ext uri="{BB962C8B-B14F-4D97-AF65-F5344CB8AC3E}">
        <p14:creationId xmlns:p14="http://schemas.microsoft.com/office/powerpoint/2010/main" val="23119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677A-8440-43B3-98C7-BE07B1F2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Lets try this!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DEAF-D5EA-4E01-A1FA-D01DFBD5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Lets try making a simple class for a dog</a:t>
            </a:r>
          </a:p>
          <a:p>
            <a:endParaRPr lang="en-CA" dirty="0"/>
          </a:p>
          <a:p>
            <a:r>
              <a:rPr lang="en-CA" dirty="0"/>
              <a:t>Make fields for name, age, breed</a:t>
            </a:r>
          </a:p>
          <a:p>
            <a:endParaRPr lang="en-CA" dirty="0"/>
          </a:p>
          <a:p>
            <a:r>
              <a:rPr lang="en-CA" dirty="0"/>
              <a:t>Make a bark() method which prints out  </a:t>
            </a:r>
            <a:r>
              <a:rPr lang="en-CA" b="1" dirty="0"/>
              <a:t>Dog name </a:t>
            </a:r>
            <a:r>
              <a:rPr lang="en-CA" dirty="0"/>
              <a:t>“ says bark!” (or “</a:t>
            </a:r>
            <a:r>
              <a:rPr lang="en-CA" dirty="0" err="1"/>
              <a:t>bork</a:t>
            </a:r>
            <a:r>
              <a:rPr lang="en-CA" dirty="0"/>
              <a:t>”)</a:t>
            </a:r>
          </a:p>
          <a:p>
            <a:endParaRPr lang="en-CA" dirty="0"/>
          </a:p>
          <a:p>
            <a:r>
              <a:rPr lang="en-CA" dirty="0"/>
              <a:t>Try Instantiating it, and running the bark method for the dog</a:t>
            </a:r>
          </a:p>
        </p:txBody>
      </p:sp>
    </p:spTree>
    <p:extLst>
      <p:ext uri="{BB962C8B-B14F-4D97-AF65-F5344CB8AC3E}">
        <p14:creationId xmlns:p14="http://schemas.microsoft.com/office/powerpoint/2010/main" val="320444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7874-44AE-4C6B-A6DE-3342F3EF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5488"/>
            <a:ext cx="7729728" cy="1188720"/>
          </a:xfrm>
        </p:spPr>
        <p:txBody>
          <a:bodyPr/>
          <a:lstStyle/>
          <a:p>
            <a:r>
              <a:rPr lang="en-CA" dirty="0"/>
              <a:t>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CEE2-A924-402C-BEDC-AB63001E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28315"/>
            <a:ext cx="7729728" cy="3101983"/>
          </a:xfrm>
        </p:spPr>
        <p:txBody>
          <a:bodyPr/>
          <a:lstStyle/>
          <a:p>
            <a:r>
              <a:rPr lang="en-CA" dirty="0"/>
              <a:t>Unlike the methods for objects, these ones are not explicitly called on a single object but for the class itself</a:t>
            </a:r>
          </a:p>
          <a:p>
            <a:r>
              <a:rPr lang="en-CA" dirty="0"/>
              <a:t>Would be similar to how functions are normally are in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DF4F9-3C0D-4A5A-BF9E-298A890AD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3300412"/>
            <a:ext cx="6772275" cy="3457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821429-985A-4ACB-859F-CA900AC72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4" y="4171473"/>
            <a:ext cx="4987177" cy="18430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636C63-766B-4810-9FFB-73F9BEB4E45F}"/>
              </a:ext>
            </a:extLst>
          </p:cNvPr>
          <p:cNvCxnSpPr>
            <a:cxnSpLocks/>
          </p:cNvCxnSpPr>
          <p:nvPr/>
        </p:nvCxnSpPr>
        <p:spPr>
          <a:xfrm>
            <a:off x="990600" y="3495675"/>
            <a:ext cx="8667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703F211-3E73-4723-BCB2-9DD8F50B4CF0}"/>
              </a:ext>
            </a:extLst>
          </p:cNvPr>
          <p:cNvSpPr/>
          <p:nvPr/>
        </p:nvSpPr>
        <p:spPr>
          <a:xfrm flipV="1">
            <a:off x="457200" y="4962523"/>
            <a:ext cx="466726" cy="247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96120-18AA-4D43-A7CF-0DF44D8AA695}"/>
              </a:ext>
            </a:extLst>
          </p:cNvPr>
          <p:cNvSpPr/>
          <p:nvPr/>
        </p:nvSpPr>
        <p:spPr>
          <a:xfrm flipH="1">
            <a:off x="9420224" y="5038725"/>
            <a:ext cx="1009650" cy="478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E33EE7-9C3A-4030-840C-DB037E263C1F}"/>
              </a:ext>
            </a:extLst>
          </p:cNvPr>
          <p:cNvCxnSpPr/>
          <p:nvPr/>
        </p:nvCxnSpPr>
        <p:spPr>
          <a:xfrm>
            <a:off x="2231136" y="3429000"/>
            <a:ext cx="6798564" cy="16097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4EB0-98C9-4BB7-B063-F885FF71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62E5-EB05-4D59-92A5-0116F3AF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52750"/>
            <a:ext cx="7729728" cy="3101983"/>
          </a:xfrm>
        </p:spPr>
        <p:txBody>
          <a:bodyPr>
            <a:normAutofit/>
          </a:bodyPr>
          <a:lstStyle/>
          <a:p>
            <a:r>
              <a:rPr lang="en-CA" sz="3200" dirty="0"/>
              <a:t>Lists – Indexed collection of objects</a:t>
            </a:r>
          </a:p>
          <a:p>
            <a:r>
              <a:rPr lang="en-CA" sz="3200" dirty="0"/>
              <a:t>Set – Unordered collection of objects</a:t>
            </a:r>
          </a:p>
          <a:p>
            <a:r>
              <a:rPr lang="en-CA" sz="3200" dirty="0" err="1"/>
              <a:t>Hashmap</a:t>
            </a:r>
            <a:r>
              <a:rPr lang="en-CA" sz="3200" dirty="0"/>
              <a:t> – unordered collection of objects accessed with key – values pairs</a:t>
            </a:r>
          </a:p>
        </p:txBody>
      </p:sp>
    </p:spTree>
    <p:extLst>
      <p:ext uri="{BB962C8B-B14F-4D97-AF65-F5344CB8AC3E}">
        <p14:creationId xmlns:p14="http://schemas.microsoft.com/office/powerpoint/2010/main" val="387608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AA66-BBED-4843-9C63-BFE1D116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418D-1A53-4AAE-A91A-3C7551F4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15156"/>
          </a:xfrm>
        </p:spPr>
        <p:txBody>
          <a:bodyPr/>
          <a:lstStyle/>
          <a:p>
            <a:r>
              <a:rPr lang="en-CA" dirty="0"/>
              <a:t>We will be really exercise-based, so you get actual experience and get used to using Java + Eclipse</a:t>
            </a:r>
          </a:p>
          <a:p>
            <a:r>
              <a:rPr lang="en-CA" dirty="0"/>
              <a:t>I will be making a lot of references to C (APSC 160 + CPSC 59), so you can see what existing knowledge you have and how that will apply to Java</a:t>
            </a:r>
          </a:p>
          <a:p>
            <a:r>
              <a:rPr lang="en-CA" dirty="0"/>
              <a:t>By the end, hopefully you should:</a:t>
            </a:r>
          </a:p>
          <a:p>
            <a:pPr lvl="1"/>
            <a:r>
              <a:rPr lang="en-CA" dirty="0"/>
              <a:t>Have an understanding of the strengths of weakness of Java compared to other programming languages</a:t>
            </a:r>
          </a:p>
          <a:p>
            <a:pPr lvl="1"/>
            <a:r>
              <a:rPr lang="en-CA" dirty="0"/>
              <a:t>Be able to use Java to accomplish anything you were already able to in C</a:t>
            </a:r>
          </a:p>
          <a:p>
            <a:pPr lvl="1"/>
            <a:r>
              <a:rPr lang="en-CA" dirty="0"/>
              <a:t>Know some principles of Object Oriented design</a:t>
            </a:r>
          </a:p>
          <a:p>
            <a:pPr lvl="1"/>
            <a:r>
              <a:rPr lang="en-CA" dirty="0"/>
              <a:t>Given a problem, be able to think of some strategy or way to simulate in in Java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386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E756-DF66-4BF2-9DA4-AACFFF23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BB58-64BE-4874-9E76-6724367F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53377"/>
            <a:ext cx="7729728" cy="3101983"/>
          </a:xfrm>
        </p:spPr>
        <p:txBody>
          <a:bodyPr/>
          <a:lstStyle/>
          <a:p>
            <a:r>
              <a:rPr lang="en-CA" dirty="0"/>
              <a:t>Object type provided in Java libraries</a:t>
            </a:r>
          </a:p>
          <a:p>
            <a:r>
              <a:rPr lang="en-CA" dirty="0"/>
              <a:t>Like arrays, but Dynamically resizing!</a:t>
            </a:r>
          </a:p>
          <a:p>
            <a:r>
              <a:rPr lang="en-CA" dirty="0"/>
              <a:t>Indexed collection of objects</a:t>
            </a:r>
          </a:p>
          <a:p>
            <a:r>
              <a:rPr lang="en-CA" dirty="0"/>
              <a:t>There are several kinds, we’ll use the </a:t>
            </a:r>
            <a:r>
              <a:rPr lang="en-CA" dirty="0" err="1"/>
              <a:t>ArrayList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https://docs.oracle.com/javase/8/docs/api/java/util/ArrayList.html</a:t>
            </a:r>
            <a:endParaRPr lang="en-CA" dirty="0"/>
          </a:p>
          <a:p>
            <a:r>
              <a:rPr lang="en-CA" dirty="0"/>
              <a:t>Some important methods are: add, get, size, contains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69029-957E-4627-A628-833BD59A6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5524500"/>
            <a:ext cx="11040553" cy="949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AF975-4C18-484B-AFAC-ACE9FD3CB738}"/>
              </a:ext>
            </a:extLst>
          </p:cNvPr>
          <p:cNvSpPr txBox="1"/>
          <p:nvPr/>
        </p:nvSpPr>
        <p:spPr>
          <a:xfrm>
            <a:off x="4181475" y="4718268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Declare what it is in the list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2BBDF2-861B-42F8-87F1-714D5E69432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648077" y="4902934"/>
            <a:ext cx="533398" cy="545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7ABC18-9CF3-4D8A-A2C2-215E93E94357}"/>
              </a:ext>
            </a:extLst>
          </p:cNvPr>
          <p:cNvCxnSpPr>
            <a:cxnSpLocks/>
          </p:cNvCxnSpPr>
          <p:nvPr/>
        </p:nvCxnSpPr>
        <p:spPr>
          <a:xfrm>
            <a:off x="6943725" y="4902934"/>
            <a:ext cx="800100" cy="560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101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7C7D-5299-427E-8249-C7DA3023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964692"/>
            <a:ext cx="8122539" cy="1188720"/>
          </a:xfrm>
        </p:spPr>
        <p:txBody>
          <a:bodyPr/>
          <a:lstStyle/>
          <a:p>
            <a:r>
              <a:rPr lang="en-CA" dirty="0"/>
              <a:t>Enhanced For loop(Foreach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BAD6-5875-4B1B-9084-31378113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495924"/>
            <a:ext cx="7729728" cy="1188719"/>
          </a:xfrm>
        </p:spPr>
        <p:txBody>
          <a:bodyPr>
            <a:normAutofit/>
          </a:bodyPr>
          <a:lstStyle/>
          <a:p>
            <a:r>
              <a:rPr lang="en-CA" dirty="0"/>
              <a:t>Lets you iterate through all elements in a collectable object</a:t>
            </a:r>
          </a:p>
          <a:p>
            <a:r>
              <a:rPr lang="en-CA" dirty="0"/>
              <a:t>A little simpler to write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D0878-E17A-48B8-9F95-9182B084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4237256"/>
            <a:ext cx="4700588" cy="1194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AAD641-73D7-4106-AF60-953AD5D1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87" y="2549842"/>
            <a:ext cx="5760854" cy="10315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6FA655-485C-4BC6-9DE0-E755BDA81F5D}"/>
              </a:ext>
            </a:extLst>
          </p:cNvPr>
          <p:cNvSpPr txBox="1"/>
          <p:nvPr/>
        </p:nvSpPr>
        <p:spPr>
          <a:xfrm>
            <a:off x="114300" y="3793164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each element(</a:t>
            </a:r>
            <a:r>
              <a:rPr lang="en-CA" dirty="0" err="1"/>
              <a:t>int</a:t>
            </a:r>
            <a:r>
              <a:rPr lang="en-CA" dirty="0"/>
              <a:t> here) I in list, do….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98114D-76C5-4234-9199-FFE380C30FD5}"/>
              </a:ext>
            </a:extLst>
          </p:cNvPr>
          <p:cNvCxnSpPr/>
          <p:nvPr/>
        </p:nvCxnSpPr>
        <p:spPr>
          <a:xfrm>
            <a:off x="2533650" y="4173000"/>
            <a:ext cx="2324100" cy="360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554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1F7F-5B17-4421-A28E-C57211D1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Lets try these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89F0-542A-4BA8-999D-163F8063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151114" cy="383895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Create a static function called </a:t>
            </a:r>
            <a:r>
              <a:rPr lang="en-CA" b="1" dirty="0" err="1">
                <a:solidFill>
                  <a:schemeClr val="tx1"/>
                </a:solidFill>
              </a:rPr>
              <a:t>similarList</a:t>
            </a:r>
            <a:r>
              <a:rPr lang="en-CA" dirty="0">
                <a:solidFill>
                  <a:schemeClr val="tx1"/>
                </a:solidFill>
              </a:rPr>
              <a:t> that takes 2 </a:t>
            </a:r>
            <a:r>
              <a:rPr lang="en-CA" dirty="0" err="1">
                <a:solidFill>
                  <a:schemeClr val="tx1"/>
                </a:solidFill>
              </a:rPr>
              <a:t>ArrayLists</a:t>
            </a:r>
            <a:r>
              <a:rPr lang="en-CA" dirty="0">
                <a:solidFill>
                  <a:schemeClr val="tx1"/>
                </a:solidFill>
              </a:rPr>
              <a:t> of Integers and returns a new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chemeClr val="tx1"/>
                </a:solidFill>
              </a:rPr>
              <a:t> that only contains Integers in both lists</a:t>
            </a:r>
          </a:p>
          <a:p>
            <a:r>
              <a:rPr lang="en-CA" dirty="0"/>
              <a:t>Create a static function called </a:t>
            </a:r>
            <a:r>
              <a:rPr lang="en-CA" b="1" dirty="0" err="1"/>
              <a:t>nameStartsWith</a:t>
            </a:r>
            <a:r>
              <a:rPr lang="en-CA" dirty="0"/>
              <a:t> that takes in an </a:t>
            </a:r>
            <a:r>
              <a:rPr lang="en-CA" dirty="0" err="1"/>
              <a:t>ArrayList</a:t>
            </a:r>
            <a:r>
              <a:rPr lang="en-CA" dirty="0"/>
              <a:t> of </a:t>
            </a:r>
            <a:r>
              <a:rPr lang="en-CA" b="1" u="sng" dirty="0" err="1"/>
              <a:t>ImprovedPerson</a:t>
            </a:r>
            <a:r>
              <a:rPr lang="en-CA" dirty="0"/>
              <a:t> and some String </a:t>
            </a:r>
            <a:r>
              <a:rPr lang="en-CA" dirty="0">
                <a:highlight>
                  <a:srgbClr val="00FFFF"/>
                </a:highlight>
              </a:rPr>
              <a:t>c</a:t>
            </a:r>
            <a:r>
              <a:rPr lang="en-CA" dirty="0"/>
              <a:t>, and returns a new list that only contains </a:t>
            </a:r>
            <a:r>
              <a:rPr lang="en-CA" b="1" u="sng" dirty="0" err="1"/>
              <a:t>ImprovedPerson</a:t>
            </a:r>
            <a:r>
              <a:rPr lang="en-CA" dirty="0"/>
              <a:t> with a name starting with the String </a:t>
            </a:r>
            <a:r>
              <a:rPr lang="en-CA" dirty="0">
                <a:solidFill>
                  <a:schemeClr val="tx1"/>
                </a:solidFill>
                <a:highlight>
                  <a:srgbClr val="00FFFF"/>
                </a:highlight>
              </a:rPr>
              <a:t>c</a:t>
            </a:r>
          </a:p>
          <a:p>
            <a:endParaRPr lang="en-CA" dirty="0">
              <a:solidFill>
                <a:schemeClr val="tx1"/>
              </a:solidFill>
              <a:highlight>
                <a:srgbClr val="00FFFF"/>
              </a:highlight>
            </a:endParaRPr>
          </a:p>
          <a:p>
            <a:r>
              <a:rPr lang="en-CA" dirty="0">
                <a:solidFill>
                  <a:schemeClr val="tx1"/>
                </a:solidFill>
              </a:rPr>
              <a:t>Try to pass the tests in Exercise3Tests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For the starting with String c check, look at </a:t>
            </a:r>
            <a:r>
              <a:rPr lang="en-CA" dirty="0" err="1">
                <a:solidFill>
                  <a:schemeClr val="tx1"/>
                </a:solidFill>
              </a:rPr>
              <a:t>javdocs</a:t>
            </a:r>
            <a:r>
              <a:rPr lang="en-CA" dirty="0">
                <a:solidFill>
                  <a:schemeClr val="tx1"/>
                </a:solidFill>
              </a:rPr>
              <a:t> for strings </a:t>
            </a:r>
          </a:p>
          <a:p>
            <a:r>
              <a:rPr lang="en-CA" dirty="0">
                <a:solidFill>
                  <a:schemeClr val="tx1"/>
                </a:solidFill>
              </a:rPr>
              <a:t>https://docs.oracle.com/javase/8/docs/api/java/lang/String.html</a:t>
            </a:r>
          </a:p>
        </p:txBody>
      </p:sp>
    </p:spTree>
    <p:extLst>
      <p:ext uri="{BB962C8B-B14F-4D97-AF65-F5344CB8AC3E}">
        <p14:creationId xmlns:p14="http://schemas.microsoft.com/office/powerpoint/2010/main" val="97715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BEE5-1050-4957-B947-19ACBAFB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5479"/>
            <a:ext cx="7729728" cy="1188720"/>
          </a:xfrm>
        </p:spPr>
        <p:txBody>
          <a:bodyPr/>
          <a:lstStyle/>
          <a:p>
            <a:r>
              <a:rPr lang="en-CA" dirty="0"/>
              <a:t>Public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965E-6EDB-4205-A513-7CA46403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650" y="2773478"/>
            <a:ext cx="5569839" cy="3101983"/>
          </a:xfrm>
        </p:spPr>
        <p:txBody>
          <a:bodyPr/>
          <a:lstStyle/>
          <a:p>
            <a:r>
              <a:rPr lang="en-CA" dirty="0"/>
              <a:t>Are implicitly public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C2529-9E32-43F2-BB06-E1A42690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36" y="3931389"/>
            <a:ext cx="7002793" cy="1866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502A1-5B13-4052-980D-1E2E578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895093"/>
            <a:ext cx="3632010" cy="1533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AB7CCB-BC9B-4621-8FDD-49037DD44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078" y="1944259"/>
            <a:ext cx="4209319" cy="15070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47C0CA-E07B-4B9C-9C7C-A5644DEF9B53}"/>
              </a:ext>
            </a:extLst>
          </p:cNvPr>
          <p:cNvSpPr/>
          <p:nvPr/>
        </p:nvSpPr>
        <p:spPr>
          <a:xfrm flipV="1">
            <a:off x="4637038" y="4521221"/>
            <a:ext cx="782687" cy="411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090B8E6-0568-4044-BDEA-8231E48DD3BC}"/>
              </a:ext>
            </a:extLst>
          </p:cNvPr>
          <p:cNvSpPr/>
          <p:nvPr/>
        </p:nvSpPr>
        <p:spPr>
          <a:xfrm rot="10800000">
            <a:off x="4637038" y="2187615"/>
            <a:ext cx="2028825" cy="619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852DB6-8AF0-4092-8A8D-30B4DADB57FD}"/>
              </a:ext>
            </a:extLst>
          </p:cNvPr>
          <p:cNvSpPr txBox="1">
            <a:spLocks/>
          </p:cNvSpPr>
          <p:nvPr/>
        </p:nvSpPr>
        <p:spPr>
          <a:xfrm>
            <a:off x="238125" y="4022416"/>
            <a:ext cx="420052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public keyword means that this field/method can be freely accessed by anyone</a:t>
            </a:r>
          </a:p>
          <a:p>
            <a:endParaRPr lang="en-CA" dirty="0"/>
          </a:p>
          <a:p>
            <a:r>
              <a:rPr lang="en-CA" dirty="0"/>
              <a:t>Conversely, the private keyword means that the field/method can only be accessed within the current class</a:t>
            </a:r>
          </a:p>
        </p:txBody>
      </p:sp>
    </p:spTree>
    <p:extLst>
      <p:ext uri="{BB962C8B-B14F-4D97-AF65-F5344CB8AC3E}">
        <p14:creationId xmlns:p14="http://schemas.microsoft.com/office/powerpoint/2010/main" val="264166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1E206-34FC-4720-AD88-4DBA394F0274}"/>
              </a:ext>
            </a:extLst>
          </p:cNvPr>
          <p:cNvSpPr/>
          <p:nvPr/>
        </p:nvSpPr>
        <p:spPr>
          <a:xfrm>
            <a:off x="2850775" y="2729753"/>
            <a:ext cx="6454589" cy="2783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AEB0CF-2E1E-4615-BA21-52377EBDE04E}"/>
              </a:ext>
            </a:extLst>
          </p:cNvPr>
          <p:cNvSpPr/>
          <p:nvPr/>
        </p:nvSpPr>
        <p:spPr>
          <a:xfrm>
            <a:off x="194420" y="3439758"/>
            <a:ext cx="1166535" cy="1188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3D0307-E1C1-4BBF-BD4A-444A7D9BDB5C}"/>
              </a:ext>
            </a:extLst>
          </p:cNvPr>
          <p:cNvSpPr/>
          <p:nvPr/>
        </p:nvSpPr>
        <p:spPr>
          <a:xfrm>
            <a:off x="6938682" y="3119718"/>
            <a:ext cx="995083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Age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37071F-F83D-489A-9925-90F2CF5EDFBF}"/>
              </a:ext>
            </a:extLst>
          </p:cNvPr>
          <p:cNvSpPr/>
          <p:nvPr/>
        </p:nvSpPr>
        <p:spPr>
          <a:xfrm>
            <a:off x="3647513" y="2850776"/>
            <a:ext cx="1158689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Name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433226-323F-49C4-8F9E-8EAEC209D79E}"/>
              </a:ext>
            </a:extLst>
          </p:cNvPr>
          <p:cNvSpPr/>
          <p:nvPr/>
        </p:nvSpPr>
        <p:spPr>
          <a:xfrm>
            <a:off x="5100917" y="4639235"/>
            <a:ext cx="1474695" cy="7306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Gender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73E4F8A-65E4-478A-BFDE-F1BA97998500}"/>
              </a:ext>
            </a:extLst>
          </p:cNvPr>
          <p:cNvSpPr/>
          <p:nvPr/>
        </p:nvSpPr>
        <p:spPr>
          <a:xfrm>
            <a:off x="9507068" y="3450515"/>
            <a:ext cx="2259106" cy="1188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8" name="Picture 4" descr="Image result for open door clipart">
            <a:extLst>
              <a:ext uri="{FF2B5EF4-FFF2-40B4-BE49-F238E27FC236}">
                <a16:creationId xmlns:a16="http://schemas.microsoft.com/office/drawing/2014/main" id="{CE931A89-6A88-4D1A-9442-129027B40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13" y="2850776"/>
            <a:ext cx="2139202" cy="213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200E90-A9AC-4306-A2D9-1167C1493772}"/>
              </a:ext>
            </a:extLst>
          </p:cNvPr>
          <p:cNvSpPr/>
          <p:nvPr/>
        </p:nvSpPr>
        <p:spPr>
          <a:xfrm>
            <a:off x="2850774" y="2729753"/>
            <a:ext cx="6454589" cy="27835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dirty="0"/>
              <a:t>Person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E3D386-A0D5-4F1C-84B0-5787E01D8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55" y="2729753"/>
            <a:ext cx="1489820" cy="213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0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5DA7-C039-4C9B-A05C-0F440122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keywords for fields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5ADC-B279-4DF4-A5C4-A6AF4ED42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Static – For fields, associates value with a class</a:t>
            </a:r>
          </a:p>
          <a:p>
            <a:r>
              <a:rPr lang="en-CA" dirty="0"/>
              <a:t>Final – This value cannot be changed</a:t>
            </a:r>
          </a:p>
          <a:p>
            <a:pPr lvl="1"/>
            <a:r>
              <a:rPr lang="en-CA" dirty="0"/>
              <a:t>Typically used for constants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8842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E2D7-871C-439E-858D-FFAAA7DB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86" y="155067"/>
            <a:ext cx="7729728" cy="1188720"/>
          </a:xfrm>
        </p:spPr>
        <p:txBody>
          <a:bodyPr/>
          <a:lstStyle/>
          <a:p>
            <a:r>
              <a:rPr lang="en-CA" dirty="0"/>
              <a:t>Next Exercise – Bank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03F5-1E89-4FF2-9638-E3B157D7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59" y="1616583"/>
            <a:ext cx="9751314" cy="5086350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Design a Bank Account Object </a:t>
            </a:r>
          </a:p>
          <a:p>
            <a:r>
              <a:rPr lang="en-CA" dirty="0"/>
              <a:t>Bank Accounts will need:</a:t>
            </a:r>
          </a:p>
          <a:p>
            <a:pPr lvl="1"/>
            <a:r>
              <a:rPr lang="en-CA" dirty="0"/>
              <a:t>Fields for:</a:t>
            </a:r>
          </a:p>
          <a:p>
            <a:pPr lvl="2"/>
            <a:r>
              <a:rPr lang="en-CA" dirty="0"/>
              <a:t> A name string of the user</a:t>
            </a:r>
          </a:p>
          <a:p>
            <a:pPr lvl="2"/>
            <a:r>
              <a:rPr lang="en-CA" dirty="0"/>
              <a:t>A password string for the user</a:t>
            </a:r>
          </a:p>
          <a:p>
            <a:pPr lvl="2"/>
            <a:r>
              <a:rPr lang="en-CA" dirty="0"/>
              <a:t>A current amount that they own</a:t>
            </a:r>
          </a:p>
          <a:p>
            <a:pPr lvl="2"/>
            <a:r>
              <a:rPr lang="en-CA" dirty="0"/>
              <a:t>A list of transactions for that user(you wouldn’t need to input this as part of the constructor, just create a new list when you create the object)</a:t>
            </a:r>
          </a:p>
          <a:p>
            <a:pPr lvl="2"/>
            <a:r>
              <a:rPr lang="en-CA" dirty="0"/>
              <a:t>A unique ID for each account, use a static integer to keep track of this, starting at 0</a:t>
            </a:r>
          </a:p>
          <a:p>
            <a:pPr lvl="1"/>
            <a:r>
              <a:rPr lang="en-CA" dirty="0"/>
              <a:t>Methods for:</a:t>
            </a:r>
          </a:p>
          <a:p>
            <a:pPr lvl="2"/>
            <a:r>
              <a:rPr lang="en-CA" b="1" dirty="0" err="1"/>
              <a:t>getAmount</a:t>
            </a:r>
            <a:r>
              <a:rPr lang="en-CA" b="1" dirty="0"/>
              <a:t> </a:t>
            </a:r>
            <a:r>
              <a:rPr lang="en-CA" dirty="0"/>
              <a:t>– input String password, returns the amount that a user owns, if they input in the right password and -1 if wrong password</a:t>
            </a:r>
          </a:p>
          <a:p>
            <a:pPr lvl="2"/>
            <a:r>
              <a:rPr lang="en-CA" b="1" dirty="0" err="1"/>
              <a:t>getTransactions</a:t>
            </a:r>
            <a:r>
              <a:rPr lang="en-CA" b="1" dirty="0"/>
              <a:t> </a:t>
            </a:r>
            <a:r>
              <a:rPr lang="en-CA" dirty="0"/>
              <a:t>– input String password, returns the list of transactions that a user owns, if they input in the right password and return null if wrong password</a:t>
            </a:r>
          </a:p>
          <a:p>
            <a:pPr lvl="2"/>
            <a:r>
              <a:rPr lang="en-CA" b="1" dirty="0" err="1"/>
              <a:t>getID</a:t>
            </a:r>
            <a:r>
              <a:rPr lang="en-CA" dirty="0"/>
              <a:t> – input string password, returns id, -1 if </a:t>
            </a:r>
          </a:p>
          <a:p>
            <a:pPr lvl="2"/>
            <a:r>
              <a:rPr lang="en-CA" b="1" dirty="0" err="1"/>
              <a:t>makeDeposit</a:t>
            </a:r>
            <a:r>
              <a:rPr lang="en-CA" dirty="0"/>
              <a:t> – input an integer amount, and password, change the amount user owns and add the change to the transaction list, no change if wrong password</a:t>
            </a:r>
          </a:p>
          <a:p>
            <a:pPr lvl="2"/>
            <a:r>
              <a:rPr lang="en-CA" b="1" dirty="0" err="1"/>
              <a:t>makeWithdrawal</a:t>
            </a:r>
            <a:r>
              <a:rPr lang="en-CA" b="1" dirty="0"/>
              <a:t> </a:t>
            </a:r>
            <a:r>
              <a:rPr lang="en-CA" dirty="0"/>
              <a:t>-  input an integer amount, and password, change the amount user owns and add the change to the transaction list(negative because withdrawal) , no change if wrong password</a:t>
            </a:r>
          </a:p>
          <a:p>
            <a:pPr lvl="2"/>
            <a:r>
              <a:rPr lang="en-CA" b="1" dirty="0" err="1"/>
              <a:t>checkPassword</a:t>
            </a:r>
            <a:r>
              <a:rPr lang="en-CA" b="1" dirty="0"/>
              <a:t> </a:t>
            </a:r>
            <a:r>
              <a:rPr lang="en-CA" dirty="0"/>
              <a:t>– input password String , return true if correct for this account, false if not</a:t>
            </a:r>
            <a:r>
              <a:rPr lang="en-CA" dirty="0">
                <a:highlight>
                  <a:srgbClr val="FF7C80"/>
                </a:highlight>
              </a:rPr>
              <a:t>, this will only be used in the next method, so you can make it private since it wont be called outside of this class, and won’t be checked</a:t>
            </a:r>
          </a:p>
          <a:p>
            <a:pPr lvl="2"/>
            <a:r>
              <a:rPr lang="en-CA" b="1" dirty="0" err="1"/>
              <a:t>makeTransfer</a:t>
            </a:r>
            <a:r>
              <a:rPr lang="en-CA" b="1" dirty="0"/>
              <a:t> – </a:t>
            </a:r>
            <a:r>
              <a:rPr lang="en-CA" dirty="0"/>
              <a:t>transfer money </a:t>
            </a:r>
            <a:r>
              <a:rPr lang="en-CA" b="1" dirty="0"/>
              <a:t>FROM</a:t>
            </a:r>
            <a:r>
              <a:rPr lang="en-CA" dirty="0"/>
              <a:t> user1, the one being called on</a:t>
            </a:r>
            <a:r>
              <a:rPr lang="en-CA" b="1" dirty="0"/>
              <a:t> ,TO </a:t>
            </a:r>
            <a:r>
              <a:rPr lang="en-CA" dirty="0"/>
              <a:t>user2</a:t>
            </a:r>
            <a:r>
              <a:rPr lang="en-CA" b="1" dirty="0"/>
              <a:t>. </a:t>
            </a:r>
            <a:r>
              <a:rPr lang="en-CA" dirty="0"/>
              <a:t>Input another </a:t>
            </a:r>
            <a:r>
              <a:rPr lang="en-CA" dirty="0" err="1"/>
              <a:t>BankAccount</a:t>
            </a:r>
            <a:r>
              <a:rPr lang="en-CA" dirty="0"/>
              <a:t> object for user 2, password for user 1, password for user 2, and an amount, no change if wrong password for either user</a:t>
            </a:r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3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6673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AB03-3652-41D8-92FA-82D420F7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9002"/>
            <a:ext cx="7729728" cy="1188720"/>
          </a:xfrm>
        </p:spPr>
        <p:txBody>
          <a:bodyPr/>
          <a:lstStyle/>
          <a:p>
            <a:r>
              <a:rPr lang="en-CA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5A6D-D182-44FB-9EE2-896FA2A9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381" y="1814052"/>
            <a:ext cx="10382863" cy="4911214"/>
          </a:xfrm>
        </p:spPr>
        <p:txBody>
          <a:bodyPr>
            <a:normAutofit lnSpcReduction="10000"/>
          </a:bodyPr>
          <a:lstStyle/>
          <a:p>
            <a:r>
              <a:rPr lang="en-CA" b="1" dirty="0"/>
              <a:t>You can make a main function in the </a:t>
            </a:r>
            <a:r>
              <a:rPr lang="en-CA" b="1" dirty="0" err="1"/>
              <a:t>bankaccount</a:t>
            </a:r>
            <a:r>
              <a:rPr lang="en-CA" b="1" dirty="0"/>
              <a:t> class to test with</a:t>
            </a:r>
          </a:p>
          <a:p>
            <a:r>
              <a:rPr lang="en-CA" b="1" dirty="0"/>
              <a:t>Make sure that your methods match the names given so that my tests work!</a:t>
            </a:r>
          </a:p>
          <a:p>
            <a:r>
              <a:rPr lang="en-CA" b="1" dirty="0"/>
              <a:t>When comparing Strings use .equals() not == !</a:t>
            </a:r>
          </a:p>
          <a:p>
            <a:r>
              <a:rPr lang="en-CA" b="1" dirty="0"/>
              <a:t>Think about why you are using private fields here, and why its important to limit access inside your objects</a:t>
            </a:r>
          </a:p>
          <a:p>
            <a:r>
              <a:rPr lang="en-CA" b="1" dirty="0"/>
              <a:t>Make sure to add to transactions List for transfers</a:t>
            </a:r>
          </a:p>
          <a:p>
            <a:r>
              <a:rPr lang="en-CA" b="1" dirty="0"/>
              <a:t>What happens if you input 1 correct password, and 1 wrong password?</a:t>
            </a:r>
          </a:p>
          <a:p>
            <a:r>
              <a:rPr lang="en-CA" b="1" dirty="0"/>
              <a:t>If you get stuck, look at past code, or ask for help</a:t>
            </a:r>
          </a:p>
          <a:p>
            <a:endParaRPr lang="en-CA" b="1" dirty="0"/>
          </a:p>
          <a:p>
            <a:r>
              <a:rPr lang="en-CA" b="1" dirty="0"/>
              <a:t>If you finish early, try expanding on your Bank Account Object, </a:t>
            </a:r>
          </a:p>
          <a:p>
            <a:r>
              <a:rPr lang="en-CA" b="1" dirty="0"/>
              <a:t>For example, “What would you do if the user made a withdrawal that makes their balance go negative?” or “How would you structure a Bank Object around this </a:t>
            </a:r>
            <a:r>
              <a:rPr lang="en-CA" b="1" dirty="0" err="1"/>
              <a:t>BankAccount</a:t>
            </a:r>
            <a:r>
              <a:rPr lang="en-CA" b="1" dirty="0"/>
              <a:t> Object?”</a:t>
            </a:r>
          </a:p>
          <a:p>
            <a:r>
              <a:rPr lang="en-CA" b="1" dirty="0"/>
              <a:t> Doing this encourages you to think past just fulfilling my unit tests, and think about actually designing an object for yourself and what would improve this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9077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8C98-4BDB-423F-9233-75513729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441D5-DF68-4459-BF4B-EAE2036E4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Create a function that, when given an arbitrary positive integer, returns PI to that many digits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2C8B8-00C3-4D56-9BF4-C77413C5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144" y="3905144"/>
            <a:ext cx="2438611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DDF028-3B51-40D8-80C8-06E6E2EC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114" y="6972300"/>
            <a:ext cx="2857500" cy="428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46403-E2EF-4F2D-B53D-DE93A0E0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AC35-0744-46DB-A7F3-2C0C5A79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How to calculate PI?????</a:t>
            </a:r>
          </a:p>
          <a:p>
            <a:r>
              <a:rPr lang="en-CA" sz="4800" dirty="0"/>
              <a:t>Return type????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9BF2B-1364-46F0-BCD6-E02DFA1FF8E2}"/>
              </a:ext>
            </a:extLst>
          </p:cNvPr>
          <p:cNvSpPr/>
          <p:nvPr/>
        </p:nvSpPr>
        <p:spPr>
          <a:xfrm>
            <a:off x="7679626" y="5740027"/>
            <a:ext cx="4295775" cy="4743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1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0.39606 L 2.70833E-6 -0.51945 " pathEditMode="relative" rAng="0" ptsTypes="AA">
                                      <p:cBhvr>
                                        <p:cTn id="1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4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A05F-285D-465E-83BC-79FC7856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6" y="1962011"/>
            <a:ext cx="11646130" cy="2933977"/>
          </a:xfrm>
        </p:spPr>
        <p:txBody>
          <a:bodyPr>
            <a:normAutofit/>
          </a:bodyPr>
          <a:lstStyle/>
          <a:p>
            <a:r>
              <a:rPr lang="en-CA" sz="5400" dirty="0"/>
              <a:t>Why should you learn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90E4-574B-41AA-A839-49003EFC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835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2A76-3362-4663-8D96-C39C1FFD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Calculating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89EF-4C98-4198-B785-A212F1B9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Pi has an infinite amount of digits, how can we calculate it?</a:t>
            </a:r>
          </a:p>
          <a:p>
            <a:r>
              <a:rPr lang="en-CA" dirty="0"/>
              <a:t>We don’t actually need all of Pi, we just need a number of digits up to a point</a:t>
            </a:r>
          </a:p>
          <a:p>
            <a:r>
              <a:rPr lang="en-CA" dirty="0"/>
              <a:t>Pi is usually calculated iteratively, as a sum of values</a:t>
            </a:r>
          </a:p>
          <a:p>
            <a:endParaRPr lang="en-CA" dirty="0">
              <a:hlinkClick r:id="rId2"/>
            </a:endParaRPr>
          </a:p>
          <a:p>
            <a:r>
              <a:rPr lang="en-CA" u="sng" dirty="0">
                <a:hlinkClick r:id="rId2"/>
              </a:rPr>
              <a:t>https://en.wikipedia.org/wiki/Chudnovsky_algorithm</a:t>
            </a:r>
            <a:endParaRPr lang="en-CA" u="sng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464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9103-E938-45A8-8B09-898C23E5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Chudnovsky</a:t>
            </a:r>
            <a:r>
              <a:rPr lang="en-CA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6AC1-C8D4-48FE-BFC7-7C352E031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865489" cy="310198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1: </a:t>
            </a:r>
            <a:r>
              <a:rPr lang="en-CA" dirty="0">
                <a:solidFill>
                  <a:srgbClr val="00B0F0"/>
                </a:solidFill>
              </a:rPr>
              <a:t>3.1415926535897</a:t>
            </a:r>
            <a:r>
              <a:rPr lang="en-CA" dirty="0">
                <a:solidFill>
                  <a:srgbClr val="FF0000"/>
                </a:solidFill>
              </a:rPr>
              <a:t>342076684535915782983407622332609157065908941454</a:t>
            </a:r>
          </a:p>
          <a:p>
            <a:r>
              <a:rPr lang="en-CA" dirty="0">
                <a:solidFill>
                  <a:schemeClr val="tx1"/>
                </a:solidFill>
              </a:rPr>
              <a:t>2: </a:t>
            </a:r>
            <a:r>
              <a:rPr lang="en-CA" dirty="0">
                <a:solidFill>
                  <a:srgbClr val="00B0F0"/>
                </a:solidFill>
              </a:rPr>
              <a:t>3.141592653589793238462643383</a:t>
            </a:r>
            <a:r>
              <a:rPr lang="en-CA" dirty="0">
                <a:solidFill>
                  <a:srgbClr val="FF0000"/>
                </a:solidFill>
              </a:rPr>
              <a:t>5873506884758663459963743156549057</a:t>
            </a:r>
          </a:p>
          <a:p>
            <a:r>
              <a:rPr lang="en-CA" dirty="0">
                <a:solidFill>
                  <a:schemeClr val="tx1"/>
                </a:solidFill>
              </a:rPr>
              <a:t>3: </a:t>
            </a:r>
            <a:r>
              <a:rPr lang="en-CA" dirty="0">
                <a:solidFill>
                  <a:srgbClr val="00B0F0"/>
                </a:solidFill>
              </a:rPr>
              <a:t>3.14159265358979323846264338327950288419716</a:t>
            </a:r>
            <a:r>
              <a:rPr lang="en-CA" dirty="0">
                <a:solidFill>
                  <a:srgbClr val="FF0000"/>
                </a:solidFill>
              </a:rPr>
              <a:t>76788548462879127277</a:t>
            </a:r>
          </a:p>
          <a:p>
            <a:endParaRPr lang="en-CA" dirty="0">
              <a:solidFill>
                <a:srgbClr val="FF0000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See a pattern?</a:t>
            </a:r>
          </a:p>
          <a:p>
            <a:r>
              <a:rPr lang="en-CA" dirty="0">
                <a:solidFill>
                  <a:schemeClr val="tx1"/>
                </a:solidFill>
              </a:rPr>
              <a:t>We only need to calculate PI </a:t>
            </a:r>
            <a:r>
              <a:rPr lang="en-CA" b="1" dirty="0">
                <a:solidFill>
                  <a:schemeClr val="tx1"/>
                </a:solidFill>
              </a:rPr>
              <a:t>UP TO SOME POINT, </a:t>
            </a:r>
            <a:r>
              <a:rPr lang="en-CA" dirty="0">
                <a:solidFill>
                  <a:schemeClr val="tx1"/>
                </a:solidFill>
              </a:rPr>
              <a:t>as long as we can guarantee that all the digits up to that point are correct, then we can return the value</a:t>
            </a:r>
          </a:p>
          <a:p>
            <a:r>
              <a:rPr lang="en-CA" dirty="0">
                <a:solidFill>
                  <a:schemeClr val="tx1"/>
                </a:solidFill>
              </a:rPr>
              <a:t>Each iteration of the algorithm gives around ~14 correct decimal points, so you only need to run it </a:t>
            </a:r>
            <a:r>
              <a:rPr lang="en-CA" dirty="0" err="1">
                <a:solidFill>
                  <a:schemeClr val="tx1"/>
                </a:solidFill>
              </a:rPr>
              <a:t>digitsRequired</a:t>
            </a:r>
            <a:r>
              <a:rPr lang="en-CA" dirty="0">
                <a:solidFill>
                  <a:schemeClr val="tx1"/>
                </a:solidFill>
              </a:rPr>
              <a:t>/(12 or 13ish) (+1 maybe for safety) times to get the decimals required</a:t>
            </a:r>
          </a:p>
        </p:txBody>
      </p:sp>
    </p:spTree>
    <p:extLst>
      <p:ext uri="{BB962C8B-B14F-4D97-AF65-F5344CB8AC3E}">
        <p14:creationId xmlns:p14="http://schemas.microsoft.com/office/powerpoint/2010/main" val="31703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6249-A407-4AEB-9732-10CAA479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F4B5-C3F9-4D75-9F95-E2EC24C9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786" y="2895219"/>
            <a:ext cx="7729728" cy="3101983"/>
          </a:xfrm>
        </p:spPr>
        <p:txBody>
          <a:bodyPr/>
          <a:lstStyle/>
          <a:p>
            <a:r>
              <a:rPr lang="en-CA" dirty="0"/>
              <a:t>We found a way to calculate PI, we’re saved!</a:t>
            </a:r>
          </a:p>
          <a:p>
            <a:r>
              <a:rPr lang="en-CA" dirty="0"/>
              <a:t>But wait, how do we return the value?</a:t>
            </a:r>
          </a:p>
          <a:p>
            <a:r>
              <a:rPr lang="en-CA" dirty="0"/>
              <a:t>Doubles can only hold up to 15-17 decimal points</a:t>
            </a:r>
          </a:p>
          <a:p>
            <a:r>
              <a:rPr lang="en-CA" dirty="0"/>
              <a:t>You could use String to hold all the decimal points but it’ll be hard to calculate with them</a:t>
            </a:r>
          </a:p>
        </p:txBody>
      </p:sp>
    </p:spTree>
    <p:extLst>
      <p:ext uri="{BB962C8B-B14F-4D97-AF65-F5344CB8AC3E}">
        <p14:creationId xmlns:p14="http://schemas.microsoft.com/office/powerpoint/2010/main" val="248298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82E6-FF65-4708-B647-B6CEE72E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 Decimal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12EC-D456-4A45-9B10-A360A8D4E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Search up “Big Decimal Java 8” for Java docs</a:t>
            </a:r>
          </a:p>
          <a:p>
            <a:r>
              <a:rPr lang="en-CA" dirty="0"/>
              <a:t>Used for arbitrary number of decimal digit calculations</a:t>
            </a:r>
          </a:p>
          <a:p>
            <a:r>
              <a:rPr lang="en-CA" dirty="0"/>
              <a:t>How does it work internally? Nobody cares! Just use it how its represented</a:t>
            </a:r>
          </a:p>
          <a:p>
            <a:endParaRPr lang="en-CA" dirty="0"/>
          </a:p>
          <a:p>
            <a:r>
              <a:rPr lang="en-CA" dirty="0"/>
              <a:t>Note that its an object, so DO NOT DO</a:t>
            </a:r>
          </a:p>
          <a:p>
            <a:r>
              <a:rPr lang="en-CA" dirty="0" err="1"/>
              <a:t>Bigdecimal</a:t>
            </a:r>
            <a:r>
              <a:rPr lang="en-CA" dirty="0"/>
              <a:t> s + </a:t>
            </a:r>
            <a:r>
              <a:rPr lang="en-CA" dirty="0" err="1"/>
              <a:t>Bigdecimal</a:t>
            </a:r>
            <a:r>
              <a:rPr lang="en-CA" dirty="0"/>
              <a:t> t</a:t>
            </a:r>
          </a:p>
          <a:p>
            <a:r>
              <a:rPr lang="en-CA" dirty="0"/>
              <a:t>Use the methods specified on the </a:t>
            </a:r>
            <a:r>
              <a:rPr lang="en-CA" dirty="0" err="1"/>
              <a:t>javdocs</a:t>
            </a:r>
            <a:r>
              <a:rPr lang="en-CA" dirty="0"/>
              <a:t> to operate with this type</a:t>
            </a:r>
          </a:p>
        </p:txBody>
      </p:sp>
    </p:spTree>
    <p:extLst>
      <p:ext uri="{BB962C8B-B14F-4D97-AF65-F5344CB8AC3E}">
        <p14:creationId xmlns:p14="http://schemas.microsoft.com/office/powerpoint/2010/main" val="1759818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ECBD-8845-4F01-86A8-0C3616A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19AD-31CF-4AFC-A76E-EA900990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Bigdecimal</a:t>
            </a:r>
            <a:r>
              <a:rPr lang="en-CA" dirty="0"/>
              <a:t> objects do not have a method for getting the square root of them or their factorial</a:t>
            </a:r>
          </a:p>
          <a:p>
            <a:r>
              <a:rPr lang="en-CA" dirty="0"/>
              <a:t>I already wrote functions for this in </a:t>
            </a:r>
            <a:r>
              <a:rPr lang="en-CA" dirty="0" err="1"/>
              <a:t>BigDecimalHelper</a:t>
            </a:r>
            <a:r>
              <a:rPr lang="en-CA" dirty="0"/>
              <a:t>, or you can write your own if you want a challenge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  <a:p>
            <a:endParaRPr lang="en-CA" dirty="0"/>
          </a:p>
          <a:p>
            <a:r>
              <a:rPr lang="en-CA" dirty="0"/>
              <a:t>Check against </a:t>
            </a:r>
            <a:r>
              <a:rPr lang="en-CA" dirty="0">
                <a:hlinkClick r:id="rId2"/>
              </a:rPr>
              <a:t>https://www.piday.org/million/</a:t>
            </a:r>
            <a:r>
              <a:rPr lang="en-CA" dirty="0"/>
              <a:t> and the unit tests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0270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D5D2-E8EA-4B94-94F5-FFC150E3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 for coming out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A924-1052-4B83-B984-A2A1DE8F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348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0C8-CE25-4067-8B25-F0D392EA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2554"/>
            <a:ext cx="7729728" cy="1188720"/>
          </a:xfrm>
        </p:spPr>
        <p:txBody>
          <a:bodyPr/>
          <a:lstStyle/>
          <a:p>
            <a:r>
              <a:rPr lang="en-CA" dirty="0"/>
              <a:t>Comparison of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C0BE55-9A7A-4E62-8236-A1E73DB5A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02833"/>
              </p:ext>
            </p:extLst>
          </p:nvPr>
        </p:nvGraphicFramePr>
        <p:xfrm>
          <a:off x="435033" y="2660071"/>
          <a:ext cx="11080692" cy="321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642">
                  <a:extLst>
                    <a:ext uri="{9D8B030D-6E8A-4147-A177-3AD203B41FA5}">
                      <a16:colId xmlns:a16="http://schemas.microsoft.com/office/drawing/2014/main" val="2814956293"/>
                    </a:ext>
                  </a:extLst>
                </a:gridCol>
                <a:gridCol w="3438525">
                  <a:extLst>
                    <a:ext uri="{9D8B030D-6E8A-4147-A177-3AD203B41FA5}">
                      <a16:colId xmlns:a16="http://schemas.microsoft.com/office/drawing/2014/main" val="3648390990"/>
                    </a:ext>
                  </a:extLst>
                </a:gridCol>
                <a:gridCol w="3819525">
                  <a:extLst>
                    <a:ext uri="{9D8B030D-6E8A-4147-A177-3AD203B41FA5}">
                      <a16:colId xmlns:a16="http://schemas.microsoft.com/office/drawing/2014/main" val="3696871903"/>
                    </a:ext>
                  </a:extLst>
                </a:gridCol>
              </a:tblGrid>
              <a:tr h="368571">
                <a:tc>
                  <a:txBody>
                    <a:bodyPr/>
                    <a:lstStyle/>
                    <a:p>
                      <a:r>
                        <a:rPr lang="en-C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87160"/>
                  </a:ext>
                </a:extLst>
              </a:tr>
              <a:tr h="368571">
                <a:tc>
                  <a:txBody>
                    <a:bodyPr/>
                    <a:lstStyle/>
                    <a:p>
                      <a:r>
                        <a:rPr lang="en-CA" dirty="0"/>
                        <a:t>Lower Level (Generally faster)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Concise &amp;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Type-safe &amp; Secure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8366"/>
                  </a:ext>
                </a:extLst>
              </a:tr>
              <a:tr h="368571">
                <a:tc>
                  <a:txBody>
                    <a:bodyPr/>
                    <a:lstStyle/>
                    <a:p>
                      <a:r>
                        <a:rPr lang="en-CA" dirty="0"/>
                        <a:t>Good for programming fundamentals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Dynamic typing*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Used in Android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67494"/>
                  </a:ext>
                </a:extLst>
              </a:tr>
              <a:tr h="36857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Extremely popular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Extremely popular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75825"/>
                  </a:ext>
                </a:extLst>
              </a:tr>
              <a:tr h="368571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12094"/>
                  </a:ext>
                </a:extLst>
              </a:tr>
              <a:tr h="636163">
                <a:tc>
                  <a:txBody>
                    <a:bodyPr/>
                    <a:lstStyle/>
                    <a:p>
                      <a:r>
                        <a:rPr lang="en-CA" dirty="0"/>
                        <a:t>Manual memory management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More potential runtime errors*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Verbose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56840"/>
                  </a:ext>
                </a:extLst>
              </a:tr>
              <a:tr h="368571">
                <a:tc>
                  <a:txBody>
                    <a:bodyPr/>
                    <a:lstStyle/>
                    <a:p>
                      <a:r>
                        <a:rPr lang="en-CA" dirty="0"/>
                        <a:t>No built-in object oriented support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844679"/>
                  </a:ext>
                </a:extLst>
              </a:tr>
              <a:tr h="368571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91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02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272B-0A7C-451B-B8EE-EA7EEB9B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18" y="162833"/>
            <a:ext cx="7729728" cy="1188720"/>
          </a:xfrm>
        </p:spPr>
        <p:txBody>
          <a:bodyPr/>
          <a:lstStyle/>
          <a:p>
            <a:r>
              <a:rPr lang="en-CA" dirty="0"/>
              <a:t>Comparison of print statements</a:t>
            </a:r>
          </a:p>
        </p:txBody>
      </p:sp>
      <p:pic>
        <p:nvPicPr>
          <p:cNvPr id="1026" name="Picture 2" descr="Image result for number of people who know java">
            <a:extLst>
              <a:ext uri="{FF2B5EF4-FFF2-40B4-BE49-F238E27FC236}">
                <a16:creationId xmlns:a16="http://schemas.microsoft.com/office/drawing/2014/main" id="{E4907AA9-DB5B-4D5C-A0C8-A22CF155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954" y="1429788"/>
            <a:ext cx="6802056" cy="526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23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8107-768D-4D4B-9BD6-1265C51D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84"/>
            <a:ext cx="10515600" cy="998162"/>
          </a:xfrm>
        </p:spPr>
        <p:txBody>
          <a:bodyPr/>
          <a:lstStyle/>
          <a:p>
            <a:r>
              <a:rPr lang="en-CA" dirty="0"/>
              <a:t>Popularity of Languages on </a:t>
            </a:r>
            <a:r>
              <a:rPr lang="en-CA" dirty="0" err="1"/>
              <a:t>Github</a:t>
            </a:r>
            <a:r>
              <a:rPr lang="en-CA" dirty="0"/>
              <a:t> for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0AFE-B0AF-4E20-8531-38294CCB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9A9562-99F1-47AD-AD60-6C6DB5C3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40" y="1351856"/>
            <a:ext cx="9824185" cy="522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4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92F637-F8C7-4DDE-98EF-87D3A1A3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9" y="126594"/>
            <a:ext cx="11875841" cy="67314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309D8E-C43D-4671-9780-544A0B2C6B11}"/>
              </a:ext>
            </a:extLst>
          </p:cNvPr>
          <p:cNvSpPr/>
          <p:nvPr/>
        </p:nvSpPr>
        <p:spPr>
          <a:xfrm>
            <a:off x="3067050" y="2652712"/>
            <a:ext cx="4781550" cy="1719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8A29CD-3D2A-4F5B-9CB2-CCE47CCAC94D}"/>
              </a:ext>
            </a:extLst>
          </p:cNvPr>
          <p:cNvSpPr/>
          <p:nvPr/>
        </p:nvSpPr>
        <p:spPr>
          <a:xfrm>
            <a:off x="2877637" y="2519362"/>
            <a:ext cx="5990138" cy="2024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1291CD-4944-419E-AFD0-BDF04DA71DB4}"/>
              </a:ext>
            </a:extLst>
          </p:cNvPr>
          <p:cNvSpPr/>
          <p:nvPr/>
        </p:nvSpPr>
        <p:spPr>
          <a:xfrm>
            <a:off x="85725" y="123824"/>
            <a:ext cx="6515101" cy="5429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9F732A-9C77-484A-94E7-D055AA34DA99}"/>
              </a:ext>
            </a:extLst>
          </p:cNvPr>
          <p:cNvSpPr/>
          <p:nvPr/>
        </p:nvSpPr>
        <p:spPr>
          <a:xfrm>
            <a:off x="2786062" y="1238250"/>
            <a:ext cx="6815138" cy="4905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6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0491-A97F-4063-8F40-FA024CF0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631" y="416052"/>
            <a:ext cx="7729728" cy="1188720"/>
          </a:xfrm>
        </p:spPr>
        <p:txBody>
          <a:bodyPr/>
          <a:lstStyle/>
          <a:p>
            <a:r>
              <a:rPr lang="en-CA" dirty="0"/>
              <a:t>Java – Primitive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27DF5-3E7C-4B4A-884A-82381E91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98" y="1687483"/>
            <a:ext cx="9825644" cy="4530437"/>
          </a:xfrm>
        </p:spPr>
        <p:txBody>
          <a:bodyPr/>
          <a:lstStyle/>
          <a:p>
            <a:r>
              <a:rPr lang="en-CA" dirty="0"/>
              <a:t>Same as C for the most part</a:t>
            </a:r>
          </a:p>
          <a:p>
            <a:endParaRPr lang="en-CA" dirty="0"/>
          </a:p>
          <a:p>
            <a:r>
              <a:rPr lang="en-CA" dirty="0"/>
              <a:t>Integers</a:t>
            </a:r>
          </a:p>
          <a:p>
            <a:r>
              <a:rPr lang="en-CA" dirty="0"/>
              <a:t>Floats</a:t>
            </a:r>
          </a:p>
          <a:p>
            <a:r>
              <a:rPr lang="en-CA" dirty="0"/>
              <a:t>Long</a:t>
            </a:r>
          </a:p>
          <a:p>
            <a:r>
              <a:rPr lang="en-CA" dirty="0"/>
              <a:t>Double</a:t>
            </a:r>
          </a:p>
          <a:p>
            <a:r>
              <a:rPr lang="en-CA" dirty="0"/>
              <a:t>Char</a:t>
            </a:r>
          </a:p>
          <a:p>
            <a:endParaRPr lang="en-CA" dirty="0"/>
          </a:p>
          <a:p>
            <a:r>
              <a:rPr lang="en-CA" dirty="0"/>
              <a:t>Arrays</a:t>
            </a:r>
          </a:p>
          <a:p>
            <a:endParaRPr lang="en-CA" dirty="0"/>
          </a:p>
          <a:p>
            <a:r>
              <a:rPr lang="en-CA" dirty="0"/>
              <a:t>Additionally there’s support for Strings(capital 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CE101-783B-4BF5-858F-80E3F3EB5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871" y="1898761"/>
            <a:ext cx="5290218" cy="2928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E2B40-E793-4861-9163-4E61272CD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869" y="4881915"/>
            <a:ext cx="5585491" cy="794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5EB15-C87A-4ADD-BCC9-BD251CA43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869" y="5854349"/>
            <a:ext cx="4905375" cy="5748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053E28-7CB4-4BFC-8825-556C6FD6010A}"/>
              </a:ext>
            </a:extLst>
          </p:cNvPr>
          <p:cNvCxnSpPr>
            <a:cxnSpLocks/>
          </p:cNvCxnSpPr>
          <p:nvPr/>
        </p:nvCxnSpPr>
        <p:spPr>
          <a:xfrm flipH="1">
            <a:off x="8074145" y="3848748"/>
            <a:ext cx="2150099" cy="646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2F7F30-2159-4A16-9514-63EF6E113729}"/>
              </a:ext>
            </a:extLst>
          </p:cNvPr>
          <p:cNvCxnSpPr>
            <a:cxnSpLocks/>
          </p:cNvCxnSpPr>
          <p:nvPr/>
        </p:nvCxnSpPr>
        <p:spPr>
          <a:xfrm flipH="1">
            <a:off x="9482035" y="4191000"/>
            <a:ext cx="1787128" cy="1905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296820-E396-471F-8BD6-2162038BA3B9}"/>
              </a:ext>
            </a:extLst>
          </p:cNvPr>
          <p:cNvSpPr txBox="1"/>
          <p:nvPr/>
        </p:nvSpPr>
        <p:spPr>
          <a:xfrm>
            <a:off x="10296524" y="3429000"/>
            <a:ext cx="178712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Note double vs single quotations</a:t>
            </a:r>
          </a:p>
        </p:txBody>
      </p:sp>
    </p:spTree>
    <p:extLst>
      <p:ext uri="{BB962C8B-B14F-4D97-AF65-F5344CB8AC3E}">
        <p14:creationId xmlns:p14="http://schemas.microsoft.com/office/powerpoint/2010/main" val="55463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B511-86BD-4FE7-9699-E1A02704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036" y="316992"/>
            <a:ext cx="7729728" cy="1188720"/>
          </a:xfrm>
        </p:spPr>
        <p:txBody>
          <a:bodyPr/>
          <a:lstStyle/>
          <a:p>
            <a:r>
              <a:rPr lang="en-CA" dirty="0"/>
              <a:t>Java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C862-E7B8-4D75-89CE-672E9BAB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775" y="1657350"/>
            <a:ext cx="8347519" cy="4638675"/>
          </a:xfrm>
        </p:spPr>
        <p:txBody>
          <a:bodyPr>
            <a:noAutofit/>
          </a:bodyPr>
          <a:lstStyle/>
          <a:p>
            <a:r>
              <a:rPr lang="en-CA" dirty="0"/>
              <a:t>Same as C</a:t>
            </a:r>
          </a:p>
          <a:p>
            <a:endParaRPr lang="en-CA" dirty="0"/>
          </a:p>
          <a:p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4B0ABA-C8B4-4DD4-812A-C679035B1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49305"/>
              </p:ext>
            </p:extLst>
          </p:nvPr>
        </p:nvGraphicFramePr>
        <p:xfrm>
          <a:off x="1612900" y="2316480"/>
          <a:ext cx="8128000" cy="39795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418081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194594"/>
                    </a:ext>
                  </a:extLst>
                </a:gridCol>
              </a:tblGrid>
              <a:tr h="397954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--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+=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-=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*=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/=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90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550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1123</TotalTime>
  <Words>1613</Words>
  <Application>Microsoft Office PowerPoint</Application>
  <PresentationFormat>Widescreen</PresentationFormat>
  <Paragraphs>212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Gill Sans MT</vt:lpstr>
      <vt:lpstr>Wingdings</vt:lpstr>
      <vt:lpstr>Parcel</vt:lpstr>
      <vt:lpstr>Java Workshop</vt:lpstr>
      <vt:lpstr>Goals for today</vt:lpstr>
      <vt:lpstr>Why should you learn Java?</vt:lpstr>
      <vt:lpstr>Comparison of Languages</vt:lpstr>
      <vt:lpstr>Comparison of print statements</vt:lpstr>
      <vt:lpstr>Popularity of Languages on Github for 2017</vt:lpstr>
      <vt:lpstr>PowerPoint Presentation</vt:lpstr>
      <vt:lpstr>Java – Primitive types</vt:lpstr>
      <vt:lpstr>Java Operations</vt:lpstr>
      <vt:lpstr>Java Conditionals &amp;&amp; Loops</vt:lpstr>
      <vt:lpstr>Lets just review what we know!</vt:lpstr>
      <vt:lpstr>Objects</vt:lpstr>
      <vt:lpstr>Classes vs Objects</vt:lpstr>
      <vt:lpstr>Class</vt:lpstr>
      <vt:lpstr>Declaring Object</vt:lpstr>
      <vt:lpstr>Calling Method on an object</vt:lpstr>
      <vt:lpstr>Lets try this!</vt:lpstr>
      <vt:lpstr>Static Methods</vt:lpstr>
      <vt:lpstr>Collections</vt:lpstr>
      <vt:lpstr>Lists </vt:lpstr>
      <vt:lpstr>Enhanced For loop(Foreach loop)</vt:lpstr>
      <vt:lpstr>Lets try these out</vt:lpstr>
      <vt:lpstr>Public Keyword</vt:lpstr>
      <vt:lpstr>PowerPoint Presentation</vt:lpstr>
      <vt:lpstr>Other keywords for fields </vt:lpstr>
      <vt:lpstr>Next Exercise – Bank account</vt:lpstr>
      <vt:lpstr>Tips</vt:lpstr>
      <vt:lpstr>Final Exercise</vt:lpstr>
      <vt:lpstr>Challenges?</vt:lpstr>
      <vt:lpstr>Calculating PI</vt:lpstr>
      <vt:lpstr>Chudnovsky algorithm</vt:lpstr>
      <vt:lpstr>Return type</vt:lpstr>
      <vt:lpstr>Big Decimal type</vt:lpstr>
      <vt:lpstr>Additionally</vt:lpstr>
      <vt:lpstr>Thank you for coming out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Workshop</dc:title>
  <dc:creator>Chris</dc:creator>
  <cp:lastModifiedBy>Christopher</cp:lastModifiedBy>
  <cp:revision>50</cp:revision>
  <dcterms:created xsi:type="dcterms:W3CDTF">2018-04-24T02:52:30Z</dcterms:created>
  <dcterms:modified xsi:type="dcterms:W3CDTF">2018-04-25T20:41:36Z</dcterms:modified>
</cp:coreProperties>
</file>