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lumni Sans Pinstripe"/>
      <p:regular r:id="rId21"/>
      <p: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  <p:embeddedFont>
      <p:font typeface="Barlow Semi Condensed"/>
      <p:regular r:id="rId35"/>
      <p:bold r:id="rId36"/>
      <p:italic r:id="rId37"/>
      <p:boldItalic r:id="rId38"/>
    </p:embeddedFont>
    <p:embeddedFont>
      <p:font typeface="Advent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2C353-1D9B-4775-923F-E67F4B8E676D}">
  <a:tblStyle styleId="{2362C353-1D9B-4775-923F-E67F4B8E67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dventPro-bold.fntdata"/><Relationship Id="rId20" Type="http://schemas.openxmlformats.org/officeDocument/2006/relationships/slide" Target="slides/slide14.xml"/><Relationship Id="rId42" Type="http://schemas.openxmlformats.org/officeDocument/2006/relationships/font" Target="fonts/AdventPro-boldItalic.fntdata"/><Relationship Id="rId41" Type="http://schemas.openxmlformats.org/officeDocument/2006/relationships/font" Target="fonts/AdventPro-italic.fntdata"/><Relationship Id="rId22" Type="http://schemas.openxmlformats.org/officeDocument/2006/relationships/font" Target="fonts/AlumniSansPinstripe-italic.fntdata"/><Relationship Id="rId21" Type="http://schemas.openxmlformats.org/officeDocument/2006/relationships/font" Target="fonts/AlumniSansPinstripe-regular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BGaramon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4.xml"/><Relationship Id="rId32" Type="http://schemas.openxmlformats.org/officeDocument/2006/relationships/font" Target="fonts/EBGaramond-bold.fntdata"/><Relationship Id="rId13" Type="http://schemas.openxmlformats.org/officeDocument/2006/relationships/slide" Target="slides/slide7.xml"/><Relationship Id="rId35" Type="http://schemas.openxmlformats.org/officeDocument/2006/relationships/font" Target="fonts/BarlowSemi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Semi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BarlowSemiCondensed-bold.fntdata"/><Relationship Id="rId17" Type="http://schemas.openxmlformats.org/officeDocument/2006/relationships/slide" Target="slides/slide11.xml"/><Relationship Id="rId39" Type="http://schemas.openxmlformats.org/officeDocument/2006/relationships/font" Target="fonts/AdventPro-regular.fntdata"/><Relationship Id="rId16" Type="http://schemas.openxmlformats.org/officeDocument/2006/relationships/slide" Target="slides/slide10.xml"/><Relationship Id="rId38" Type="http://schemas.openxmlformats.org/officeDocument/2006/relationships/font" Target="fonts/BarlowSemiCondense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50755417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50755417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057824d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057824d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511e729ea0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3511e729ea0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3511e729ea0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3511e729ea0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50755417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350755417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3511e729ea0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3511e729ea0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5057824d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35057824d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3511e729ea0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3511e729ea0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057824d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057824d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350755417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350755417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3511e729ea0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3511e729ea0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350755417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350755417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350755417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350755417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4" y="4540251"/>
            <a:ext cx="2227589" cy="726521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27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fmla="val 10800000" name="adj1"/>
              <a:gd fmla="val 78601" name="adj2"/>
              <a:gd fmla="val 1628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3" y="-1802996"/>
            <a:ext cx="4684741" cy="4684741"/>
          </a:xfrm>
          <a:prstGeom prst="blockArc">
            <a:avLst>
              <a:gd fmla="val 10800000" name="adj1"/>
              <a:gd fmla="val 21552055" name="adj2"/>
              <a:gd fmla="val 1222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62" y="539317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fmla="val 5958233" name="adj1"/>
              <a:gd fmla="val 17549793" name="adj2"/>
              <a:gd fmla="val 2103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"/>
          <p:cNvSpPr txBox="1"/>
          <p:nvPr>
            <p:ph idx="1" type="subTitle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6" name="Google Shape;936;p11"/>
          <p:cNvSpPr txBox="1"/>
          <p:nvPr>
            <p:ph idx="2" type="title"/>
          </p:nvPr>
        </p:nvSpPr>
        <p:spPr>
          <a:xfrm>
            <a:off x="1099200" y="2941050"/>
            <a:ext cx="200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7" name="Google Shape;937;p11"/>
          <p:cNvSpPr txBox="1"/>
          <p:nvPr>
            <p:ph idx="1" type="subTitle"/>
          </p:nvPr>
        </p:nvSpPr>
        <p:spPr>
          <a:xfrm>
            <a:off x="1099200" y="3370599"/>
            <a:ext cx="20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11"/>
          <p:cNvSpPr txBox="1"/>
          <p:nvPr>
            <p:ph idx="3" type="title"/>
          </p:nvPr>
        </p:nvSpPr>
        <p:spPr>
          <a:xfrm>
            <a:off x="3528012" y="2941050"/>
            <a:ext cx="200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9" name="Google Shape;939;p11"/>
          <p:cNvSpPr txBox="1"/>
          <p:nvPr>
            <p:ph idx="4" type="subTitle"/>
          </p:nvPr>
        </p:nvSpPr>
        <p:spPr>
          <a:xfrm>
            <a:off x="3528012" y="3370600"/>
            <a:ext cx="20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11"/>
          <p:cNvSpPr txBox="1"/>
          <p:nvPr>
            <p:ph idx="5" type="title"/>
          </p:nvPr>
        </p:nvSpPr>
        <p:spPr>
          <a:xfrm>
            <a:off x="5956750" y="2941050"/>
            <a:ext cx="2006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1" name="Google Shape;941;p11"/>
          <p:cNvSpPr txBox="1"/>
          <p:nvPr>
            <p:ph idx="6" type="subTitle"/>
          </p:nvPr>
        </p:nvSpPr>
        <p:spPr>
          <a:xfrm>
            <a:off x="5956750" y="3370600"/>
            <a:ext cx="20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2" name="Google Shape;942;p11"/>
          <p:cNvGrpSpPr/>
          <p:nvPr/>
        </p:nvGrpSpPr>
        <p:grpSpPr>
          <a:xfrm>
            <a:off x="7130580" y="4680300"/>
            <a:ext cx="2227589" cy="726521"/>
            <a:chOff x="3857800" y="1143286"/>
            <a:chExt cx="1039375" cy="338989"/>
          </a:xfrm>
        </p:grpSpPr>
        <p:sp>
          <p:nvSpPr>
            <p:cNvPr id="943" name="Google Shape;943;p11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11"/>
          <p:cNvGrpSpPr/>
          <p:nvPr/>
        </p:nvGrpSpPr>
        <p:grpSpPr>
          <a:xfrm>
            <a:off x="-254689" y="-76874"/>
            <a:ext cx="2227589" cy="726521"/>
            <a:chOff x="5608450" y="1680311"/>
            <a:chExt cx="1039375" cy="338989"/>
          </a:xfrm>
        </p:grpSpPr>
        <p:sp>
          <p:nvSpPr>
            <p:cNvPr id="974" name="Google Shape;974;p1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11"/>
          <p:cNvSpPr/>
          <p:nvPr/>
        </p:nvSpPr>
        <p:spPr>
          <a:xfrm rot="-1856039">
            <a:off x="8454804" y="2577737"/>
            <a:ext cx="2574846" cy="2574846"/>
          </a:xfrm>
          <a:prstGeom prst="blockArc">
            <a:avLst>
              <a:gd fmla="val 5958233" name="adj1"/>
              <a:gd fmla="val 17338531" name="adj2"/>
              <a:gd fmla="val 848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1"/>
          <p:cNvSpPr/>
          <p:nvPr/>
        </p:nvSpPr>
        <p:spPr>
          <a:xfrm>
            <a:off x="8472788" y="25100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1"/>
          <p:cNvSpPr/>
          <p:nvPr/>
        </p:nvSpPr>
        <p:spPr>
          <a:xfrm flipH="1" rot="1856039">
            <a:off x="-1791221" y="147812"/>
            <a:ext cx="2574846" cy="2574846"/>
          </a:xfrm>
          <a:prstGeom prst="blockArc">
            <a:avLst>
              <a:gd fmla="val 5958233" name="adj1"/>
              <a:gd fmla="val 17474158" name="adj2"/>
              <a:gd fmla="val 1592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1"/>
          <p:cNvSpPr/>
          <p:nvPr/>
        </p:nvSpPr>
        <p:spPr>
          <a:xfrm flipH="1">
            <a:off x="-1205123" y="422875"/>
            <a:ext cx="2118000" cy="211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11"/>
          <p:cNvSpPr/>
          <p:nvPr/>
        </p:nvSpPr>
        <p:spPr>
          <a:xfrm>
            <a:off x="6337536" y="4893650"/>
            <a:ext cx="1326600" cy="132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11"/>
          <p:cNvGrpSpPr/>
          <p:nvPr/>
        </p:nvGrpSpPr>
        <p:grpSpPr>
          <a:xfrm>
            <a:off x="282661" y="4529422"/>
            <a:ext cx="485944" cy="339170"/>
            <a:chOff x="5265975" y="1869575"/>
            <a:chExt cx="269400" cy="128825"/>
          </a:xfrm>
        </p:grpSpPr>
        <p:cxnSp>
          <p:nvCxnSpPr>
            <p:cNvPr id="1016" name="Google Shape;1016;p11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7" name="Google Shape;1017;p11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8" name="Google Shape;1018;p11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9" name="Google Shape;1019;p11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p11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13"/>
          <p:cNvGrpSpPr/>
          <p:nvPr/>
        </p:nvGrpSpPr>
        <p:grpSpPr>
          <a:xfrm rot="5400000">
            <a:off x="-616032" y="1407530"/>
            <a:ext cx="2227589" cy="726521"/>
            <a:chOff x="3857800" y="1143286"/>
            <a:chExt cx="1039375" cy="338989"/>
          </a:xfrm>
        </p:grpSpPr>
        <p:sp>
          <p:nvSpPr>
            <p:cNvPr id="1024" name="Google Shape;1024;p1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3"/>
          <p:cNvGrpSpPr/>
          <p:nvPr/>
        </p:nvGrpSpPr>
        <p:grpSpPr>
          <a:xfrm>
            <a:off x="8066677" y="3468728"/>
            <a:ext cx="2227589" cy="1527191"/>
            <a:chOff x="5519300" y="372750"/>
            <a:chExt cx="1039375" cy="712575"/>
          </a:xfrm>
        </p:grpSpPr>
        <p:sp>
          <p:nvSpPr>
            <p:cNvPr id="1055" name="Google Shape;1055;p1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2" name="Google Shape;1122;p1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Google Shape;1126;p14"/>
          <p:cNvGrpSpPr/>
          <p:nvPr/>
        </p:nvGrpSpPr>
        <p:grpSpPr>
          <a:xfrm rot="5400000">
            <a:off x="7651005" y="3368688"/>
            <a:ext cx="2227589" cy="1527191"/>
            <a:chOff x="5519300" y="372750"/>
            <a:chExt cx="1039375" cy="712575"/>
          </a:xfrm>
        </p:grpSpPr>
        <p:sp>
          <p:nvSpPr>
            <p:cNvPr id="1127" name="Google Shape;1127;p1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14"/>
          <p:cNvGrpSpPr/>
          <p:nvPr/>
        </p:nvGrpSpPr>
        <p:grpSpPr>
          <a:xfrm rot="-5400000">
            <a:off x="-818947" y="1077255"/>
            <a:ext cx="2227589" cy="726521"/>
            <a:chOff x="3799000" y="1820400"/>
            <a:chExt cx="1039375" cy="338989"/>
          </a:xfrm>
        </p:grpSpPr>
        <p:sp>
          <p:nvSpPr>
            <p:cNvPr id="1195" name="Google Shape;1195;p1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1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2" name="Google Shape;12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4"/>
          <p:cNvSpPr/>
          <p:nvPr/>
        </p:nvSpPr>
        <p:spPr>
          <a:xfrm flipH="1" rot="5400000">
            <a:off x="-383111" y="-1285175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1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5" name="Google Shape;1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14"/>
          <p:cNvSpPr/>
          <p:nvPr/>
        </p:nvSpPr>
        <p:spPr>
          <a:xfrm flipH="1" rot="-5400000">
            <a:off x="6829239" y="4604100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4"/>
          <p:cNvSpPr/>
          <p:nvPr/>
        </p:nvSpPr>
        <p:spPr>
          <a:xfrm flipH="1" rot="10800000">
            <a:off x="6912341" y="4676592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8" name="Google Shape;1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494" y="4676596"/>
            <a:ext cx="1013917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5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3" name="Google Shape;1243;p15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244" name="Google Shape;1244;p15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1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1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7" name="Google Shape;1247;p15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248" name="Google Shape;1248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1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255" name="Google Shape;1255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15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5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5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5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5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5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15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266" name="Google Shape;1266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1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70" name="Google Shape;1270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15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274" name="Google Shape;1274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6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79" name="Google Shape;1279;p1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280" name="Google Shape;1280;p16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16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2" name="Google Shape;1282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83" name="Google Shape;1283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16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88" name="Google Shape;1288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94" name="Google Shape;1294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6" name="Google Shape;1296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97" name="Google Shape;1297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04" name="Google Shape;1304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09" name="Google Shape;1309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14" name="Google Shape;131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18" name="Google Shape;1318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CUSTOM_18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2" name="Google Shape;1322;p1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1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1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1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6" name="Google Shape;1326;p1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27" name="Google Shape;1327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4" name="Google Shape;1334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1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39" name="Google Shape;1339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1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4" name="Google Shape;1344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1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1" name="Google Shape;1351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4" name="Google Shape;1354;p1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1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1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7" name="Google Shape;1357;p1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58" name="Google Shape;1358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65" name="Google Shape;1365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1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0" name="Google Shape;1370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4" name="Google Shape;1374;p1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0" name="Google Shape;1380;p1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1" name="Google Shape;1381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85" name="Google Shape;138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1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89" name="Google Shape;138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4" name="Google Shape;13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7" name="Google Shape;1397;p1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398" name="Google Shape;1398;p1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1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1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1" name="Google Shape;1401;p1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402" name="Google Shape;1402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1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407" name="Google Shape;140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1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14" name="Google Shape;141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7" name="Google Shape;1417;p1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8" name="Google Shape;1418;p1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419" name="Google Shape;141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1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426" name="Google Shape;142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1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431" name="Google Shape;14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4" name="Google Shape;1434;p1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1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1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1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8" name="Google Shape;1438;p1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439" name="Google Shape;143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446" name="Google Shape;144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451" name="Google Shape;1451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1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456" name="Google Shape;1456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1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463" name="Google Shape;1463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30" name="Google Shape;130;p3"/>
          <p:cNvGrpSpPr/>
          <p:nvPr/>
        </p:nvGrpSpPr>
        <p:grpSpPr>
          <a:xfrm>
            <a:off x="8719456" y="513232"/>
            <a:ext cx="326168" cy="2227569"/>
            <a:chOff x="8577956" y="1596694"/>
            <a:chExt cx="326168" cy="2227569"/>
          </a:xfrm>
        </p:grpSpPr>
        <p:sp>
          <p:nvSpPr>
            <p:cNvPr id="131" name="Google Shape;131;p3"/>
            <p:cNvSpPr/>
            <p:nvPr/>
          </p:nvSpPr>
          <p:spPr>
            <a:xfrm rot="5400000">
              <a:off x="8778124" y="369826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rot="5400000">
              <a:off x="8577956" y="369826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5400000">
              <a:off x="8778124" y="331615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 rot="5400000">
              <a:off x="8577956" y="331615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 rot="5400000">
              <a:off x="8778124" y="293405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 rot="5400000">
              <a:off x="8577956" y="293405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 rot="5400000">
              <a:off x="8778124" y="312510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rot="5400000">
              <a:off x="8778124" y="274300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rot="5400000">
              <a:off x="8577956" y="274300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 rot="5400000">
              <a:off x="8778124" y="255195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 rot="5400000">
              <a:off x="8778124" y="216984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 rot="5400000">
              <a:off x="8577956" y="178774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5400000">
              <a:off x="8778124" y="197879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 rot="5400000">
              <a:off x="8577956" y="197879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 rot="5400000">
              <a:off x="8778124" y="159669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 rot="5400000">
              <a:off x="8577956" y="159669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 rot="-5400000">
            <a:off x="-996101" y="4015383"/>
            <a:ext cx="2227589" cy="726521"/>
            <a:chOff x="3620725" y="372750"/>
            <a:chExt cx="1039375" cy="338989"/>
          </a:xfrm>
        </p:grpSpPr>
        <p:sp>
          <p:nvSpPr>
            <p:cNvPr id="148" name="Google Shape;148;p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3"/>
          <p:cNvSpPr/>
          <p:nvPr/>
        </p:nvSpPr>
        <p:spPr>
          <a:xfrm flipH="1" rot="1856158">
            <a:off x="-1167632" y="617942"/>
            <a:ext cx="1697013" cy="1697013"/>
          </a:xfrm>
          <a:prstGeom prst="blockArc">
            <a:avLst>
              <a:gd fmla="val 5958233" name="adj1"/>
              <a:gd fmla="val 17549793" name="adj2"/>
              <a:gd fmla="val 2103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-456125" y="958975"/>
            <a:ext cx="960900" cy="96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 flipH="1" rot="-5400000">
            <a:off x="5404994" y="4756332"/>
            <a:ext cx="1172100" cy="1172100"/>
          </a:xfrm>
          <a:prstGeom prst="blockArc">
            <a:avLst>
              <a:gd fmla="val 4205957" name="adj1"/>
              <a:gd fmla="val 17987083" name="adj2"/>
              <a:gd fmla="val 3023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5451975" y="4826875"/>
            <a:ext cx="837300" cy="83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4"/>
          <p:cNvSpPr txBox="1"/>
          <p:nvPr>
            <p:ph idx="2" type="title"/>
          </p:nvPr>
        </p:nvSpPr>
        <p:spPr>
          <a:xfrm>
            <a:off x="2131850" y="1707300"/>
            <a:ext cx="21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4"/>
          <p:cNvSpPr txBox="1"/>
          <p:nvPr>
            <p:ph idx="1" type="subTitle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"/>
          <p:cNvSpPr txBox="1"/>
          <p:nvPr>
            <p:ph idx="3" type="title"/>
          </p:nvPr>
        </p:nvSpPr>
        <p:spPr>
          <a:xfrm>
            <a:off x="5792350" y="1707300"/>
            <a:ext cx="21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4"/>
          <p:cNvSpPr txBox="1"/>
          <p:nvPr>
            <p:ph idx="4" type="subTitle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"/>
          <p:cNvSpPr txBox="1"/>
          <p:nvPr>
            <p:ph idx="5" type="title"/>
          </p:nvPr>
        </p:nvSpPr>
        <p:spPr>
          <a:xfrm>
            <a:off x="2131850" y="2954144"/>
            <a:ext cx="21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4"/>
          <p:cNvSpPr txBox="1"/>
          <p:nvPr>
            <p:ph idx="6" type="subTitle"/>
          </p:nvPr>
        </p:nvSpPr>
        <p:spPr>
          <a:xfrm>
            <a:off x="2131850" y="3376625"/>
            <a:ext cx="21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"/>
          <p:cNvSpPr txBox="1"/>
          <p:nvPr>
            <p:ph idx="7" type="title"/>
          </p:nvPr>
        </p:nvSpPr>
        <p:spPr>
          <a:xfrm>
            <a:off x="5792350" y="2954144"/>
            <a:ext cx="21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4"/>
          <p:cNvSpPr txBox="1"/>
          <p:nvPr>
            <p:ph idx="8" type="subTitle"/>
          </p:nvPr>
        </p:nvSpPr>
        <p:spPr>
          <a:xfrm>
            <a:off x="5792350" y="3376626"/>
            <a:ext cx="21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"/>
          <p:cNvSpPr txBox="1"/>
          <p:nvPr>
            <p:ph idx="9" type="title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00" name="Google Shape;200;p4"/>
          <p:cNvSpPr txBox="1"/>
          <p:nvPr>
            <p:ph idx="13" type="title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01" name="Google Shape;201;p4"/>
          <p:cNvSpPr txBox="1"/>
          <p:nvPr>
            <p:ph idx="14" type="title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02" name="Google Shape;202;p4"/>
          <p:cNvSpPr txBox="1"/>
          <p:nvPr>
            <p:ph idx="15" type="title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203" name="Google Shape;20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537325" y="3653261"/>
            <a:ext cx="2885125" cy="1921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4"/>
          <p:cNvGrpSpPr/>
          <p:nvPr/>
        </p:nvGrpSpPr>
        <p:grpSpPr>
          <a:xfrm rot="5400000">
            <a:off x="-1082744" y="1310117"/>
            <a:ext cx="2227589" cy="726521"/>
            <a:chOff x="3857800" y="1143286"/>
            <a:chExt cx="1039375" cy="338989"/>
          </a:xfrm>
        </p:grpSpPr>
        <p:sp>
          <p:nvSpPr>
            <p:cNvPr id="205" name="Google Shape;205;p4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>
          <a:xfrm flipH="1">
            <a:off x="8430777" y="791665"/>
            <a:ext cx="2227589" cy="726521"/>
            <a:chOff x="3620725" y="372750"/>
            <a:chExt cx="1039375" cy="338989"/>
          </a:xfrm>
        </p:grpSpPr>
        <p:sp>
          <p:nvSpPr>
            <p:cNvPr id="236" name="Google Shape;236;p4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4"/>
          <p:cNvSpPr/>
          <p:nvPr/>
        </p:nvSpPr>
        <p:spPr>
          <a:xfrm rot="8403335">
            <a:off x="-394848" y="-476389"/>
            <a:ext cx="1410650" cy="1410650"/>
          </a:xfrm>
          <a:prstGeom prst="blockArc">
            <a:avLst>
              <a:gd fmla="val 10800000" name="adj1"/>
              <a:gd fmla="val 138617" name="adj2"/>
              <a:gd fmla="val 2112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-395376" y="-217925"/>
            <a:ext cx="1331400" cy="1331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4"/>
          <p:cNvGrpSpPr/>
          <p:nvPr/>
        </p:nvGrpSpPr>
        <p:grpSpPr>
          <a:xfrm>
            <a:off x="7753456" y="-41535"/>
            <a:ext cx="2227589" cy="726521"/>
            <a:chOff x="3620725" y="372750"/>
            <a:chExt cx="1039375" cy="338989"/>
          </a:xfrm>
        </p:grpSpPr>
        <p:sp>
          <p:nvSpPr>
            <p:cNvPr id="272" name="Google Shape;272;p4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" name="Google Shape;3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50" y="3899975"/>
            <a:ext cx="1041075" cy="109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4"/>
          <p:cNvGrpSpPr/>
          <p:nvPr/>
        </p:nvGrpSpPr>
        <p:grpSpPr>
          <a:xfrm>
            <a:off x="782345" y="4049872"/>
            <a:ext cx="317071" cy="126020"/>
            <a:chOff x="4481802" y="1143286"/>
            <a:chExt cx="147943" cy="58800"/>
          </a:xfrm>
        </p:grpSpPr>
        <p:sp>
          <p:nvSpPr>
            <p:cNvPr id="311" name="Google Shape;311;p4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4"/>
          <p:cNvGrpSpPr/>
          <p:nvPr/>
        </p:nvGrpSpPr>
        <p:grpSpPr>
          <a:xfrm>
            <a:off x="4850550" y="4656386"/>
            <a:ext cx="2227588" cy="726958"/>
            <a:chOff x="6972150" y="711750"/>
            <a:chExt cx="1039375" cy="339193"/>
          </a:xfrm>
        </p:grpSpPr>
        <p:sp>
          <p:nvSpPr>
            <p:cNvPr id="314" name="Google Shape;314;p4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5" name="Google Shape;3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1775" y="280525"/>
            <a:ext cx="923250" cy="1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"/>
          <p:cNvSpPr/>
          <p:nvPr/>
        </p:nvSpPr>
        <p:spPr>
          <a:xfrm rot="999904">
            <a:off x="3358951" y="4439227"/>
            <a:ext cx="2408148" cy="2408148"/>
          </a:xfrm>
          <a:prstGeom prst="blockArc">
            <a:avLst>
              <a:gd fmla="val 10800000" name="adj1"/>
              <a:gd fmla="val 122097" name="adj2"/>
              <a:gd fmla="val 1551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"/>
          <p:cNvSpPr txBox="1"/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1" type="subTitle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5"/>
          <p:cNvGrpSpPr/>
          <p:nvPr/>
        </p:nvGrpSpPr>
        <p:grpSpPr>
          <a:xfrm>
            <a:off x="7342727" y="-239484"/>
            <a:ext cx="2227589" cy="1527191"/>
            <a:chOff x="5519300" y="372750"/>
            <a:chExt cx="1039375" cy="712575"/>
          </a:xfrm>
        </p:grpSpPr>
        <p:sp>
          <p:nvSpPr>
            <p:cNvPr id="352" name="Google Shape;352;p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5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fmla="val 5958233" name="adj1"/>
              <a:gd fmla="val 17663173" name="adj2"/>
              <a:gd fmla="val 2497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fmla="val 5958233" name="adj1"/>
              <a:gd fmla="val 15340052" name="adj2"/>
              <a:gd fmla="val 859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"/>
          <p:cNvSpPr txBox="1"/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5" name="Google Shape;425;p6"/>
          <p:cNvSpPr txBox="1"/>
          <p:nvPr>
            <p:ph idx="1" type="subTitle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6" name="Google Shape;426;p6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fmla="val 5958233" name="adj1"/>
              <a:gd fmla="val 2559931" name="adj2"/>
              <a:gd fmla="val 2250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fmla="val 5958233" name="adj1"/>
              <a:gd fmla="val 20136020" name="adj2"/>
              <a:gd fmla="val 168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"/>
          <p:cNvSpPr/>
          <p:nvPr/>
        </p:nvSpPr>
        <p:spPr>
          <a:xfrm rot="-6824316">
            <a:off x="5408276" y="4758174"/>
            <a:ext cx="1270604" cy="127127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>
            <p:ph type="title"/>
          </p:nvPr>
        </p:nvSpPr>
        <p:spPr>
          <a:xfrm>
            <a:off x="4228090" y="2680725"/>
            <a:ext cx="276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7"/>
          <p:cNvSpPr txBox="1"/>
          <p:nvPr>
            <p:ph idx="2" type="title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2" name="Google Shape;432;p7"/>
          <p:cNvSpPr txBox="1"/>
          <p:nvPr>
            <p:ph idx="1" type="subTitle"/>
          </p:nvPr>
        </p:nvSpPr>
        <p:spPr>
          <a:xfrm>
            <a:off x="4228073" y="3530819"/>
            <a:ext cx="27621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"/>
          <p:cNvSpPr/>
          <p:nvPr/>
        </p:nvSpPr>
        <p:spPr>
          <a:xfrm rot="7304698">
            <a:off x="-784688" y="3074934"/>
            <a:ext cx="2252826" cy="2252826"/>
          </a:xfrm>
          <a:prstGeom prst="blockArc">
            <a:avLst>
              <a:gd fmla="val 6747610" name="adj1"/>
              <a:gd fmla="val 21450309" name="adj2"/>
              <a:gd fmla="val 1733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"/>
          <p:cNvSpPr/>
          <p:nvPr/>
        </p:nvSpPr>
        <p:spPr>
          <a:xfrm rot="-8399579">
            <a:off x="6604599" y="-1415011"/>
            <a:ext cx="3375739" cy="3375739"/>
          </a:xfrm>
          <a:prstGeom prst="blockArc">
            <a:avLst>
              <a:gd fmla="val 10800000" name="adj1"/>
              <a:gd fmla="val 21450309" name="adj2"/>
              <a:gd fmla="val 1733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7"/>
          <p:cNvGrpSpPr/>
          <p:nvPr/>
        </p:nvGrpSpPr>
        <p:grpSpPr>
          <a:xfrm>
            <a:off x="7261900" y="658824"/>
            <a:ext cx="2227588" cy="726958"/>
            <a:chOff x="6972150" y="711750"/>
            <a:chExt cx="1039375" cy="339193"/>
          </a:xfrm>
        </p:grpSpPr>
        <p:sp>
          <p:nvSpPr>
            <p:cNvPr id="436" name="Google Shape;4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7"/>
          <p:cNvGrpSpPr/>
          <p:nvPr/>
        </p:nvGrpSpPr>
        <p:grpSpPr>
          <a:xfrm>
            <a:off x="-280173" y="-141409"/>
            <a:ext cx="2227589" cy="1527191"/>
            <a:chOff x="5519300" y="372750"/>
            <a:chExt cx="1039375" cy="712575"/>
          </a:xfrm>
        </p:grpSpPr>
        <p:sp>
          <p:nvSpPr>
            <p:cNvPr id="469" name="Google Shape;469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7"/>
          <p:cNvGrpSpPr/>
          <p:nvPr/>
        </p:nvGrpSpPr>
        <p:grpSpPr>
          <a:xfrm>
            <a:off x="-154769" y="4691202"/>
            <a:ext cx="2227589" cy="726521"/>
            <a:chOff x="3620725" y="372750"/>
            <a:chExt cx="1039375" cy="338989"/>
          </a:xfrm>
        </p:grpSpPr>
        <p:sp>
          <p:nvSpPr>
            <p:cNvPr id="537" name="Google Shape;537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"/>
          <p:cNvSpPr txBox="1"/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6" name="Google Shape;576;p8"/>
          <p:cNvSpPr txBox="1"/>
          <p:nvPr>
            <p:ph idx="1" type="body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/>
        </p:txBody>
      </p:sp>
      <p:sp>
        <p:nvSpPr>
          <p:cNvPr id="577" name="Google Shape;577;p8"/>
          <p:cNvSpPr/>
          <p:nvPr/>
        </p:nvSpPr>
        <p:spPr>
          <a:xfrm rot="-8909883">
            <a:off x="7380555" y="-922594"/>
            <a:ext cx="2453841" cy="2453841"/>
          </a:xfrm>
          <a:prstGeom prst="blockArc">
            <a:avLst>
              <a:gd fmla="val 10800000" name="adj1"/>
              <a:gd fmla="val 567723" name="adj2"/>
              <a:gd fmla="val 1141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8"/>
          <p:cNvGrpSpPr/>
          <p:nvPr/>
        </p:nvGrpSpPr>
        <p:grpSpPr>
          <a:xfrm flipH="1">
            <a:off x="6696358" y="334491"/>
            <a:ext cx="2227589" cy="1527191"/>
            <a:chOff x="5519300" y="372750"/>
            <a:chExt cx="1039375" cy="712575"/>
          </a:xfrm>
        </p:grpSpPr>
        <p:sp>
          <p:nvSpPr>
            <p:cNvPr id="580" name="Google Shape;580;p8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8"/>
          <p:cNvGrpSpPr/>
          <p:nvPr/>
        </p:nvGrpSpPr>
        <p:grpSpPr>
          <a:xfrm>
            <a:off x="107675" y="-187589"/>
            <a:ext cx="2227588" cy="726958"/>
            <a:chOff x="6972150" y="711750"/>
            <a:chExt cx="1039375" cy="339193"/>
          </a:xfrm>
        </p:grpSpPr>
        <p:sp>
          <p:nvSpPr>
            <p:cNvPr id="648" name="Google Shape;648;p8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8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fmla="val 9398892" name="adj1"/>
              <a:gd fmla="val 534609" name="adj2"/>
              <a:gd fmla="val 1967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p8"/>
          <p:cNvGrpSpPr/>
          <p:nvPr/>
        </p:nvGrpSpPr>
        <p:grpSpPr>
          <a:xfrm>
            <a:off x="5832006" y="3999490"/>
            <a:ext cx="2227589" cy="726521"/>
            <a:chOff x="3620725" y="372750"/>
            <a:chExt cx="1039375" cy="338989"/>
          </a:xfrm>
        </p:grpSpPr>
        <p:sp>
          <p:nvSpPr>
            <p:cNvPr id="683" name="Google Shape;683;p8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_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2" name="Google Shape;722;p9"/>
          <p:cNvSpPr txBox="1"/>
          <p:nvPr>
            <p:ph idx="1" type="subTitle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9"/>
          <p:cNvSpPr txBox="1"/>
          <p:nvPr>
            <p:ph idx="2" type="subTitle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4" name="Google Shape;724;p9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725" name="Google Shape;725;p9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9"/>
          <p:cNvSpPr/>
          <p:nvPr/>
        </p:nvSpPr>
        <p:spPr>
          <a:xfrm flipH="1" rot="8223760">
            <a:off x="8066614" y="3302922"/>
            <a:ext cx="1986206" cy="1986630"/>
          </a:xfrm>
          <a:prstGeom prst="blockArc">
            <a:avLst>
              <a:gd fmla="val 5100224" name="adj1"/>
              <a:gd fmla="val 16890590" name="adj2"/>
              <a:gd fmla="val 2586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"/>
          <p:cNvSpPr/>
          <p:nvPr/>
        </p:nvSpPr>
        <p:spPr>
          <a:xfrm flipH="1" rot="8223572">
            <a:off x="8098030" y="3495162"/>
            <a:ext cx="1534706" cy="153470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9"/>
          <p:cNvSpPr/>
          <p:nvPr/>
        </p:nvSpPr>
        <p:spPr>
          <a:xfrm flipH="1" rot="656896">
            <a:off x="-1466380" y="950324"/>
            <a:ext cx="2255655" cy="2255655"/>
          </a:xfrm>
          <a:prstGeom prst="blockArc">
            <a:avLst>
              <a:gd fmla="val 5100224" name="adj1"/>
              <a:gd fmla="val 17105252" name="adj2"/>
              <a:gd fmla="val 2295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"/>
          <p:cNvSpPr/>
          <p:nvPr/>
        </p:nvSpPr>
        <p:spPr>
          <a:xfrm flipH="1" rot="656663">
            <a:off x="-951805" y="1473802"/>
            <a:ext cx="1742900" cy="174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9"/>
          <p:cNvGrpSpPr/>
          <p:nvPr/>
        </p:nvGrpSpPr>
        <p:grpSpPr>
          <a:xfrm flipH="1" rot="-5400000">
            <a:off x="7876896" y="1636708"/>
            <a:ext cx="2036537" cy="726521"/>
            <a:chOff x="5697593" y="1680311"/>
            <a:chExt cx="950232" cy="338989"/>
          </a:xfrm>
        </p:grpSpPr>
        <p:sp>
          <p:nvSpPr>
            <p:cNvPr id="747" name="Google Shape;747;p9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9"/>
          <p:cNvGrpSpPr/>
          <p:nvPr/>
        </p:nvGrpSpPr>
        <p:grpSpPr>
          <a:xfrm flipH="1">
            <a:off x="-381823" y="-103360"/>
            <a:ext cx="2227589" cy="726521"/>
            <a:chOff x="3620725" y="372750"/>
            <a:chExt cx="1039375" cy="338989"/>
          </a:xfrm>
        </p:grpSpPr>
        <p:sp>
          <p:nvSpPr>
            <p:cNvPr id="778" name="Google Shape;778;p9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5" name="Google Shape;8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9"/>
          <p:cNvSpPr/>
          <p:nvPr/>
        </p:nvSpPr>
        <p:spPr>
          <a:xfrm flipH="1" rot="-4743008">
            <a:off x="936072" y="4678787"/>
            <a:ext cx="2593314" cy="2593314"/>
          </a:xfrm>
          <a:prstGeom prst="blockArc">
            <a:avLst>
              <a:gd fmla="val 5100224" name="adj1"/>
              <a:gd fmla="val 16747037" name="adj2"/>
              <a:gd fmla="val 1124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9"/>
          <p:cNvSpPr/>
          <p:nvPr/>
        </p:nvSpPr>
        <p:spPr>
          <a:xfrm flipH="1" rot="-4743408">
            <a:off x="1537949" y="4676649"/>
            <a:ext cx="2003838" cy="200383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0" name="Google Shape;820;p10"/>
          <p:cNvSpPr txBox="1"/>
          <p:nvPr>
            <p:ph idx="2" type="title"/>
          </p:nvPr>
        </p:nvSpPr>
        <p:spPr>
          <a:xfrm>
            <a:off x="1762697" y="2785700"/>
            <a:ext cx="230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1" name="Google Shape;821;p10"/>
          <p:cNvSpPr txBox="1"/>
          <p:nvPr>
            <p:ph idx="1" type="subTitle"/>
          </p:nvPr>
        </p:nvSpPr>
        <p:spPr>
          <a:xfrm>
            <a:off x="1764947" y="3215250"/>
            <a:ext cx="229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0"/>
          <p:cNvSpPr txBox="1"/>
          <p:nvPr>
            <p:ph idx="3" type="title"/>
          </p:nvPr>
        </p:nvSpPr>
        <p:spPr>
          <a:xfrm>
            <a:off x="5077003" y="2785700"/>
            <a:ext cx="230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3" name="Google Shape;823;p10"/>
          <p:cNvSpPr txBox="1"/>
          <p:nvPr>
            <p:ph idx="4" type="subTitle"/>
          </p:nvPr>
        </p:nvSpPr>
        <p:spPr>
          <a:xfrm>
            <a:off x="5079253" y="3215250"/>
            <a:ext cx="229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4" name="Google Shape;824;p10"/>
          <p:cNvGrpSpPr/>
          <p:nvPr/>
        </p:nvGrpSpPr>
        <p:grpSpPr>
          <a:xfrm rot="5400000">
            <a:off x="-809804" y="679907"/>
            <a:ext cx="2227589" cy="726521"/>
            <a:chOff x="3799000" y="1820400"/>
            <a:chExt cx="1039375" cy="338989"/>
          </a:xfrm>
        </p:grpSpPr>
        <p:sp>
          <p:nvSpPr>
            <p:cNvPr id="825" name="Google Shape;825;p10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0"/>
          <p:cNvGrpSpPr/>
          <p:nvPr/>
        </p:nvGrpSpPr>
        <p:grpSpPr>
          <a:xfrm>
            <a:off x="8402727" y="2587316"/>
            <a:ext cx="2227589" cy="1527191"/>
            <a:chOff x="5519300" y="372750"/>
            <a:chExt cx="1039375" cy="712575"/>
          </a:xfrm>
        </p:grpSpPr>
        <p:sp>
          <p:nvSpPr>
            <p:cNvPr id="861" name="Google Shape;861;p10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10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fmla="val 10010889" name="adj1"/>
              <a:gd fmla="val 18123158" name="adj2"/>
              <a:gd fmla="val 29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0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0"/>
          <p:cNvSpPr/>
          <p:nvPr/>
        </p:nvSpPr>
        <p:spPr>
          <a:xfrm flipH="1">
            <a:off x="-1514400" y="959725"/>
            <a:ext cx="2670600" cy="2670600"/>
          </a:xfrm>
          <a:prstGeom prst="blockArc">
            <a:avLst>
              <a:gd fmla="val 5318277" name="adj1"/>
              <a:gd fmla="val 17376266" name="adj2"/>
              <a:gd fmla="val 849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0"/>
          <p:cNvSpPr/>
          <p:nvPr/>
        </p:nvSpPr>
        <p:spPr>
          <a:xfrm flipH="1">
            <a:off x="-897702" y="1072501"/>
            <a:ext cx="1958400" cy="195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2" name="Google Shape;9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"/>
          <p:cNvSpPr/>
          <p:nvPr/>
        </p:nvSpPr>
        <p:spPr>
          <a:xfrm rot="-3508339">
            <a:off x="7349568" y="-1357485"/>
            <a:ext cx="2906424" cy="2906424"/>
          </a:xfrm>
          <a:prstGeom prst="blockArc">
            <a:avLst>
              <a:gd fmla="val 5318277" name="adj1"/>
              <a:gd fmla="val 17556576" name="adj2"/>
              <a:gd fmla="val 1575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i="0" sz="3600" u="none" cap="none" strike="noStrik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 b="0" i="0" sz="1400" u="none" cap="none" strike="noStrik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20"/>
          <p:cNvSpPr txBox="1"/>
          <p:nvPr>
            <p:ph type="ctrTitle"/>
          </p:nvPr>
        </p:nvSpPr>
        <p:spPr>
          <a:xfrm>
            <a:off x="2484275" y="1419475"/>
            <a:ext cx="61329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Playfair Display"/>
                <a:ea typeface="Playfair Display"/>
                <a:cs typeface="Playfair Display"/>
                <a:sym typeface="Playfair Display"/>
              </a:rPr>
              <a:t>INTRODUCTION TO CYBERSECURITY</a:t>
            </a:r>
            <a:endParaRPr sz="4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1" name="Google Shape;1471;p20"/>
          <p:cNvSpPr txBox="1"/>
          <p:nvPr>
            <p:ph idx="4294967295" type="subTitle"/>
          </p:nvPr>
        </p:nvSpPr>
        <p:spPr>
          <a:xfrm>
            <a:off x="4496173" y="3590625"/>
            <a:ext cx="42549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5: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Rasagyna, Juan, Lahari, Rohith, Halena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9"/>
          <p:cNvSpPr txBox="1"/>
          <p:nvPr>
            <p:ph idx="4294967295" type="title"/>
          </p:nvPr>
        </p:nvSpPr>
        <p:spPr>
          <a:xfrm>
            <a:off x="1140150" y="323925"/>
            <a:ext cx="71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SECURITY FEATURES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2" name="Google Shape;1532;p29"/>
          <p:cNvSpPr txBox="1"/>
          <p:nvPr/>
        </p:nvSpPr>
        <p:spPr>
          <a:xfrm>
            <a:off x="1221250" y="985725"/>
            <a:ext cx="71685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Security Features Implemented</a:t>
            </a:r>
            <a:endParaRPr sz="1600" u="sng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Secrets Management: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All API keys, database URIs, and tokens are loaded from a .env file using os.getenv().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No sensitive information is hardcoded into the source code (e.g., api.py, osint_integration.py).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Input Validation: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Risk score filters on the React dashboard (Dashboard.js) are validated before queries are sent to the backend.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Backend APIs (api.py) validate incoming data to prevent malformed or malicious requests.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Alerting System: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Automated email and webhook alerts triggered if a risk score exceeds the defined threshold (greater than 20).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Alerts sent using the alerts.py script via SMTP with retry logic for reliability.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0"/>
          <p:cNvSpPr txBox="1"/>
          <p:nvPr/>
        </p:nvSpPr>
        <p:spPr>
          <a:xfrm>
            <a:off x="1386375" y="874375"/>
            <a:ext cx="71685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Risk Management Strategy</a:t>
            </a:r>
            <a:endParaRPr sz="1600" u="sng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Threat-Vulnerability-Asset (TVA) Mapping: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Each threat collected from OSINT APIs is mapped to known organizational assets and associated vulnerabilities.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Assets stored in PostgreSQL (assets table) are linked to threat intelligence feeds.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AI-Enhanced Risk Scoring: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GPT-4 is used via LLM_risk_analysis.py to evaluate the likelihood and impact of threats, generating a dynamic risk score.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TVA mappings and LLM output combined to prioritize threats automatically.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Real-Time Monitoring &amp; Alerts: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Continuous background scripts (fetch_osint.py, risk_analysis.py) fetch new threats, compute risks, and update the dashboard live.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If high-risk threats are detected, security teams are notified immediately.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Proactive Defense (Planned Feature):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	blue_team_defense.py is prepared to automate blocking malicious IP addresses directly using iptables rules, reducing manual response times.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8" name="Google Shape;1538;p30"/>
          <p:cNvSpPr txBox="1"/>
          <p:nvPr>
            <p:ph type="title"/>
          </p:nvPr>
        </p:nvSpPr>
        <p:spPr>
          <a:xfrm>
            <a:off x="1140150" y="323925"/>
            <a:ext cx="71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RISK MANAGEMENT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1"/>
          <p:cNvSpPr txBox="1"/>
          <p:nvPr>
            <p:ph idx="4294967295" type="title"/>
          </p:nvPr>
        </p:nvSpPr>
        <p:spPr>
          <a:xfrm>
            <a:off x="1959300" y="345475"/>
            <a:ext cx="71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TESTING AND EVALUATION METRICS</a:t>
            </a:r>
            <a:endParaRPr/>
          </a:p>
        </p:txBody>
      </p:sp>
      <p:sp>
        <p:nvSpPr>
          <p:cNvPr id="1544" name="Google Shape;1544;p31"/>
          <p:cNvSpPr txBox="1"/>
          <p:nvPr/>
        </p:nvSpPr>
        <p:spPr>
          <a:xfrm>
            <a:off x="1034725" y="1419850"/>
            <a:ext cx="39081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Security Testing:</a:t>
            </a:r>
            <a:endParaRPr sz="1800" u="sng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OWASP ZAP: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Detected missing Content-Security-Policy headers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Found cookies without Secure and HttpOnly flags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Identified unescaped inputs in React dashboard filters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Nmap: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Found SSH port (22) and MySQL port (3306) publicly accessible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Detected HTTP server version disclosure (Apache/2.4.41)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Burp Suite: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Discovered hardcoded admin credentials in Login.js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"/>
              <a:buChar char="●"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Found reflected XSS vulnerability in search functionality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5" name="Google Shape;1545;p31"/>
          <p:cNvSpPr txBox="1"/>
          <p:nvPr/>
        </p:nvSpPr>
        <p:spPr>
          <a:xfrm>
            <a:off x="5155300" y="1419850"/>
            <a:ext cx="34599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Performance Testing:</a:t>
            </a:r>
            <a:endParaRPr sz="1800" u="sng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Tool: Apache JMeter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Setup: 100 users, 10s ramp-up, ~1 min duration</a:t>
            </a:r>
            <a:b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Endpoints Tested: /, /dashboard/, /about/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6" name="Google Shape;1546;p31"/>
          <p:cNvSpPr txBox="1"/>
          <p:nvPr/>
        </p:nvSpPr>
        <p:spPr>
          <a:xfrm>
            <a:off x="6945100" y="4739675"/>
            <a:ext cx="2831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* hypotheticals</a:t>
            </a:r>
            <a:endParaRPr i="1" sz="17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32"/>
          <p:cNvSpPr txBox="1"/>
          <p:nvPr>
            <p:ph idx="4294967295" type="title"/>
          </p:nvPr>
        </p:nvSpPr>
        <p:spPr>
          <a:xfrm>
            <a:off x="713250" y="101500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CHALLENGES AND SOLUTIONS</a:t>
            </a:r>
            <a:endParaRPr/>
          </a:p>
        </p:txBody>
      </p:sp>
      <p:sp>
        <p:nvSpPr>
          <p:cNvPr id="1552" name="Google Shape;1552;p32"/>
          <p:cNvSpPr txBox="1"/>
          <p:nvPr/>
        </p:nvSpPr>
        <p:spPr>
          <a:xfrm>
            <a:off x="656925" y="716350"/>
            <a:ext cx="80487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3" name="Google Shape;15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51" y="915375"/>
            <a:ext cx="5034700" cy="39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33"/>
          <p:cNvSpPr txBox="1"/>
          <p:nvPr>
            <p:ph idx="4294967295" type="title"/>
          </p:nvPr>
        </p:nvSpPr>
        <p:spPr>
          <a:xfrm>
            <a:off x="987750" y="83425"/>
            <a:ext cx="71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FUTURE IMPROVEMENTS</a:t>
            </a:r>
            <a:endParaRPr/>
          </a:p>
        </p:txBody>
      </p:sp>
      <p:sp>
        <p:nvSpPr>
          <p:cNvPr id="1559" name="Google Shape;1559;p33"/>
          <p:cNvSpPr txBox="1"/>
          <p:nvPr/>
        </p:nvSpPr>
        <p:spPr>
          <a:xfrm>
            <a:off x="735750" y="735650"/>
            <a:ext cx="79956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Add secure user login and registration using OAuth or JWT authentication.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Enhance the dashboard with graphical visualizations (using Chart.js or D3.js).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Integrate more OSINT APIs like VirusTotal, GreyNoise, and AbuseIPDB.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Set up real-time alerts via email or SMS using services like Twilio.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Improve database performance with NoSQL solutions for large-scale data (e.g., MongoDB Atlas).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Implement role-based access control (admin, analyst, viewer permissions).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Deploy the application to cloud platforms like AWS, Azure, or Heroku.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Establish CI/CD pipelines for automated testing and deployment.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Introduce threat prediction features using machine learning models.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Improve API security by encrypting API keys and adding request throttling.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Add data export features (download reports in CSV, PDF formats).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Create audit logs for tracking system access and actions for better security monitoring.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Fine-tune a proprietary LLM risk prediction model based on ShopSmart-specific threat history</a:t>
            </a:r>
            <a:endParaRPr sz="1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1"/>
          <p:cNvSpPr txBox="1"/>
          <p:nvPr>
            <p:ph type="title"/>
          </p:nvPr>
        </p:nvSpPr>
        <p:spPr>
          <a:xfrm>
            <a:off x="363725" y="360125"/>
            <a:ext cx="8658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INTRODUCTION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7" name="Google Shape;1477;p21"/>
          <p:cNvSpPr txBox="1"/>
          <p:nvPr/>
        </p:nvSpPr>
        <p:spPr>
          <a:xfrm>
            <a:off x="895025" y="1159100"/>
            <a:ext cx="75963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project focuses on developing a prototype of a Threat Intelligence Web Application. This platform combines back-end services, a database, a front-end dashboard, and integration with Open-Source Intelligence (OSINT) APIs. By collecting and visualizing real-time cybersecurity threat data, the system aims to support security monitoring and decision-making processes. During this phase, the emphasis is on setting up the fundamental architecture, ensuring proper data flow between components, and preparing the application for future expansions.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2"/>
          <p:cNvSpPr txBox="1"/>
          <p:nvPr>
            <p:ph type="title"/>
          </p:nvPr>
        </p:nvSpPr>
        <p:spPr>
          <a:xfrm>
            <a:off x="363725" y="133900"/>
            <a:ext cx="8658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3" name="Google Shape;1483;p22"/>
          <p:cNvSpPr txBox="1"/>
          <p:nvPr/>
        </p:nvSpPr>
        <p:spPr>
          <a:xfrm>
            <a:off x="668825" y="930675"/>
            <a:ext cx="80487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up of the basic web application framework: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Flask for the backend.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React  for the frontend.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 and implement the database schema to store assets, threats, vulnerabilities, and risk ratings.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Research and integrate three free OSINT APIs to collect real-time cybersecurity threat data.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 an initial dashboard layout to display threat logs, risk scores, and real-time alerts.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Submit initial Git commits including: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Web app structure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Database schema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OSINT API research documentation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API integration scripts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Front-end dashboard components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3"/>
          <p:cNvSpPr txBox="1"/>
          <p:nvPr>
            <p:ph type="title"/>
          </p:nvPr>
        </p:nvSpPr>
        <p:spPr>
          <a:xfrm>
            <a:off x="713250" y="2664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SYSTEM ARCHITECTURE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89" name="Google Shape;14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786" y="1182925"/>
            <a:ext cx="3272425" cy="327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4"/>
          <p:cNvSpPr txBox="1"/>
          <p:nvPr>
            <p:ph type="title"/>
          </p:nvPr>
        </p:nvSpPr>
        <p:spPr>
          <a:xfrm>
            <a:off x="713250" y="521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SYSTEM ARCHITECTURE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5" name="Google Shape;1495;p24"/>
          <p:cNvSpPr txBox="1"/>
          <p:nvPr/>
        </p:nvSpPr>
        <p:spPr>
          <a:xfrm>
            <a:off x="656925" y="716350"/>
            <a:ext cx="80487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Presentation Layer (Frontend)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Built using React framework.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Provides the user interface (UI) with navigation, login screens, dashboard, and visualization of real-time threat data.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 Layer (Backend)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Developed using Flask (Python web framework).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Handles API requests, business logic, data processing, and integration with external OSINT APIs.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Layer (Database)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Stores structured information about assets, threats, vulnerabilities, and risk scores.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Connected to the backend for data retrieval and updates.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Used PostgreSQL as the database system.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Data Sources (OSINT APIs)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Third-party APIs like Shodan, Have I Been Pwned, and other open-source intelligence services.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Provide real-time cybersecurity threat data to the backend server.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 Repository</a:t>
            </a:r>
            <a:b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Version control and submission of the web application code, database schemas, API scripts, and documentation.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5"/>
          <p:cNvSpPr txBox="1"/>
          <p:nvPr>
            <p:ph type="title"/>
          </p:nvPr>
        </p:nvSpPr>
        <p:spPr>
          <a:xfrm>
            <a:off x="865638" y="111375"/>
            <a:ext cx="77175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EB Garamond"/>
                <a:ea typeface="EB Garamond"/>
                <a:cs typeface="EB Garamond"/>
                <a:sym typeface="EB Garamond"/>
              </a:rPr>
              <a:t>TECHNOLOGIES USED</a:t>
            </a:r>
            <a:endParaRPr sz="35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501" name="Google Shape;1501;p25"/>
          <p:cNvGraphicFramePr/>
          <p:nvPr/>
        </p:nvGraphicFramePr>
        <p:xfrm>
          <a:off x="934413" y="7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{2362C353-1D9B-4775-923F-E67F4B8E676D}</a:tableStyleId>
              </a:tblPr>
              <a:tblGrid>
                <a:gridCol w="2440100"/>
                <a:gridCol w="2440100"/>
                <a:gridCol w="2699750"/>
              </a:tblGrid>
              <a:tr h="48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COMPONENT</a:t>
                      </a:r>
                      <a:endParaRPr b="1"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TECHNOLOGY</a:t>
                      </a:r>
                      <a:endParaRPr b="1"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PURPOSE</a:t>
                      </a:r>
                      <a:endParaRPr b="1"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Frontend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React 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Build the interactive user dashboard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Backend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Flask 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API development, server-side processing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Database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PostgreSQL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Store assets, threats, vulnerabilities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OSINT APIs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Shodan, Have I Been Pwned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Fetch real-time cybersecurity threat information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Version Control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Git &amp; GitHub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Code management, collaboration, and submission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Programming Language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Python, JavaScript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Backend (Python) and frontend (JavaScript)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Environment Setup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Virtual Environment (venv for Python)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Manage project dependencies</a:t>
                      </a:r>
                      <a:endParaRPr sz="10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0" marL="0">
                    <a:lnL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6"/>
          <p:cNvSpPr txBox="1"/>
          <p:nvPr>
            <p:ph idx="4294967295" type="title"/>
          </p:nvPr>
        </p:nvSpPr>
        <p:spPr>
          <a:xfrm>
            <a:off x="900100" y="204975"/>
            <a:ext cx="78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LIVE SYSTEM DEMONSTRATION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1440075" y="896625"/>
            <a:ext cx="6456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8" name="Google Shape;1508;p26" title="Screenshot 2025-04-27 162259.png"/>
          <p:cNvPicPr preferRelativeResize="0"/>
          <p:nvPr/>
        </p:nvPicPr>
        <p:blipFill rotWithShape="1">
          <a:blip r:embed="rId3">
            <a:alphaModFix/>
          </a:blip>
          <a:srcRect b="0" l="15150" r="15031" t="0"/>
          <a:stretch/>
        </p:blipFill>
        <p:spPr>
          <a:xfrm>
            <a:off x="105325" y="896625"/>
            <a:ext cx="3526625" cy="2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26" title="Screenshot 2025-04-27 162318.png"/>
          <p:cNvPicPr preferRelativeResize="0"/>
          <p:nvPr/>
        </p:nvPicPr>
        <p:blipFill rotWithShape="1">
          <a:blip r:embed="rId4">
            <a:alphaModFix/>
          </a:blip>
          <a:srcRect b="0" l="28142" r="28137" t="0"/>
          <a:stretch/>
        </p:blipFill>
        <p:spPr>
          <a:xfrm>
            <a:off x="3192713" y="2221062"/>
            <a:ext cx="2620623" cy="2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26" title="Screenshot 2025-04-27 162459.png"/>
          <p:cNvPicPr preferRelativeResize="0"/>
          <p:nvPr/>
        </p:nvPicPr>
        <p:blipFill rotWithShape="1">
          <a:blip r:embed="rId5">
            <a:alphaModFix/>
          </a:blip>
          <a:srcRect b="0" l="24526" r="24734" t="0"/>
          <a:stretch/>
        </p:blipFill>
        <p:spPr>
          <a:xfrm>
            <a:off x="5655600" y="1113575"/>
            <a:ext cx="3373825" cy="30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7"/>
          <p:cNvSpPr txBox="1"/>
          <p:nvPr>
            <p:ph idx="4294967295" type="title"/>
          </p:nvPr>
        </p:nvSpPr>
        <p:spPr>
          <a:xfrm>
            <a:off x="900100" y="204975"/>
            <a:ext cx="78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LIVE SYSTEM DEMONSTRATION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16" name="Google Shape;1516;p27"/>
          <p:cNvSpPr txBox="1"/>
          <p:nvPr/>
        </p:nvSpPr>
        <p:spPr>
          <a:xfrm>
            <a:off x="1440075" y="896625"/>
            <a:ext cx="6456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7" name="Google Shape;1517;p27" title="Screenshot 2025-04-27 162406.png"/>
          <p:cNvPicPr preferRelativeResize="0"/>
          <p:nvPr/>
        </p:nvPicPr>
        <p:blipFill rotWithShape="1">
          <a:blip r:embed="rId3">
            <a:alphaModFix/>
          </a:blip>
          <a:srcRect b="0" l="23522" r="25495" t="0"/>
          <a:stretch/>
        </p:blipFill>
        <p:spPr>
          <a:xfrm>
            <a:off x="166925" y="1053663"/>
            <a:ext cx="3485499" cy="30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Google Shape;1518;p27" title="Screenshot 2025-04-27 162423.png"/>
          <p:cNvPicPr preferRelativeResize="0"/>
          <p:nvPr/>
        </p:nvPicPr>
        <p:blipFill rotWithShape="1">
          <a:blip r:embed="rId4">
            <a:alphaModFix/>
          </a:blip>
          <a:srcRect b="0" l="10884" r="11704" t="0"/>
          <a:stretch/>
        </p:blipFill>
        <p:spPr>
          <a:xfrm>
            <a:off x="4293975" y="1119650"/>
            <a:ext cx="4590424" cy="2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8"/>
          <p:cNvSpPr txBox="1"/>
          <p:nvPr>
            <p:ph idx="4294967295" type="title"/>
          </p:nvPr>
        </p:nvSpPr>
        <p:spPr>
          <a:xfrm>
            <a:off x="900100" y="204975"/>
            <a:ext cx="78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LIVE SYSTEM DEMONSTRATION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24" name="Google Shape;1524;p28"/>
          <p:cNvSpPr txBox="1"/>
          <p:nvPr/>
        </p:nvSpPr>
        <p:spPr>
          <a:xfrm>
            <a:off x="1440075" y="896625"/>
            <a:ext cx="6456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28" title="Screenshot 2025-04-27 163143.png"/>
          <p:cNvPicPr preferRelativeResize="0"/>
          <p:nvPr/>
        </p:nvPicPr>
        <p:blipFill rotWithShape="1">
          <a:blip r:embed="rId3">
            <a:alphaModFix/>
          </a:blip>
          <a:srcRect b="0" l="9761" r="10873" t="0"/>
          <a:stretch/>
        </p:blipFill>
        <p:spPr>
          <a:xfrm>
            <a:off x="76375" y="896625"/>
            <a:ext cx="5571352" cy="321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28" title="Screenshot 2025-04-27 163127.png"/>
          <p:cNvPicPr preferRelativeResize="0"/>
          <p:nvPr/>
        </p:nvPicPr>
        <p:blipFill rotWithShape="1">
          <a:blip r:embed="rId4">
            <a:alphaModFix/>
          </a:blip>
          <a:srcRect b="0" l="9621" r="10595" t="0"/>
          <a:stretch/>
        </p:blipFill>
        <p:spPr>
          <a:xfrm>
            <a:off x="3542825" y="1999875"/>
            <a:ext cx="5357375" cy="30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