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4" r:id="rId2"/>
    <p:sldId id="28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75B6A-1162-478D-ACF8-94EE8B1E596C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149F1-6772-404B-A662-1732C9EDC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8A7C-1C3C-42A8-B14E-2185AAD91D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8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8A7C-1C3C-42A8-B14E-2185AAD91D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0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FED4-6F9B-4742-BE3C-D0B76B97D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5C8E9-8B4F-4B90-B49B-4CC1CAE3C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AA1A6-A678-405F-8945-A1C5E88B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1B7F0-FD2F-491D-BEB9-43DFBDE8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B45E6-580C-44A5-9212-25F3D2CF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0B233-DC07-49CA-900A-95975B23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514E60-318F-4E79-8ABB-84FE0628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4F813-CC9E-49F6-A938-87FE9388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FE6EE-2B28-48D5-9472-49E853CB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F9CF4-AB81-4C9A-9D61-64E9CABD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973F9-B158-44A0-A55D-9680DD89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0411C-5767-495E-A8B6-2BD703943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48B8D-288C-4C58-93CA-F214F780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791FE-F599-4FCB-A5B0-1226E242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97404-9BC7-4CB2-9E2E-370000A5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9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6E3F6BA-25C6-43FC-B490-FC00ECEE0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434" y="274100"/>
            <a:ext cx="1284683" cy="33307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871C9C6-BE61-49BA-B684-B59D7F0DE7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6623972"/>
            <a:ext cx="2160000" cy="98873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395CE9A-263F-486C-9305-C8921EB824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0117" y="6633509"/>
            <a:ext cx="1008000" cy="74535"/>
          </a:xfrm>
          <a:prstGeom prst="rect">
            <a:avLst/>
          </a:prstGeom>
        </p:spPr>
      </p:pic>
      <p:sp>
        <p:nvSpPr>
          <p:cNvPr id="6" name="标题 75">
            <a:extLst>
              <a:ext uri="{FF2B5EF4-FFF2-40B4-BE49-F238E27FC236}">
                <a16:creationId xmlns:a16="http://schemas.microsoft.com/office/drawing/2014/main" id="{B96B2F93-555F-4D51-BB6A-5721F7DB68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600" y="185829"/>
            <a:ext cx="5542725" cy="47602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5D8C25D-250C-410C-9835-C863311235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5600" y="1334812"/>
            <a:ext cx="11152108" cy="4679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027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F7F94-EDC3-438E-8DBE-7EC121AD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A0BCC-A4E3-458B-8752-502DDA8D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019FA-E8D7-4E4A-97BF-0A784976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594B9-4E17-463E-ACC2-E432DC21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7F400-18BB-454D-BA95-9E45A0D9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D482-8E4D-4DC2-9336-0F9DBDD5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168BE-D708-4299-BB32-1DC8C717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2A03F-E259-4789-AD81-80C41D4C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695DE-D4FA-46F6-8106-19731D66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1A631-71FA-4154-BBF0-9CBEDACE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2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2E256-71F0-40BC-9108-EEFC7A7C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C0E9D-3834-474A-895C-F7263BC6F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CDF1A-85EA-4673-8C2B-769FD3CB9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AA880-4262-4D43-8834-B429CE24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8F34B-B76F-46D0-BF26-79C7356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207A3-116C-49ED-9CC3-E2519646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AAFF-F3A9-4BDB-87A3-0A57D56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4D969-A330-43C5-B931-FF54C830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0EE2A-AE26-4D01-905F-DAD7F78B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CA00B5-FB38-4237-AE80-AD91CC5E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5E42F1-8CB7-4238-983F-9033CC141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A42A4A-8735-4EDA-8BE7-CB3B8A4F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4A11CB-179A-41F1-B805-17F5CB71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0CD34-47DE-4C05-A922-CC0F833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6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C8EA-3193-4086-954D-B32D5BBD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A83A28-CCD6-43A7-97C2-084EBEE4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24E4B-608C-43E5-ACDC-FF29BF1F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810539-170D-43DB-AB61-7057FDD8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2DB1FA-D1E5-4802-8398-320D009A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87D1A2-4CC9-4FE0-9A2C-33C2F3D3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9DCA21-058D-4CD9-8325-D4854E7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0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18AFE-59CB-43F7-81F4-A70FF09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F56B-7F2F-4F80-AB8B-EEF19499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523A8-C0EE-43AB-A55E-F94F56AF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4C147-A8BE-4686-83BF-72B09F89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28C84-2438-4383-A1FF-5A7CF7A8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1B191-8C29-426A-A87F-603F7151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1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7C19-44DC-4FF1-B940-A4B5669E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2E009-EB32-435B-9E1C-896C62670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3B66C-448B-43AB-B023-32C5173B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7D9B5-88C5-4DEF-AE71-F0140393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46B4D-114F-4CA6-AA70-663D2A4D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2AFE0-1673-4860-BBE5-06F0BD89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9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65409-9FA8-4458-8F14-D02536DB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892E1-DAC4-484F-AC85-89D0CDE6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55AC-70C3-4DBC-9D32-908F400EB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8E6-BF3B-44D9-8864-2CB923F05D2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75377-08C2-4B2A-9685-870B4CF17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B1DC7-667D-417C-BA07-C6E412B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4343-0FDD-48F8-B728-F6D32191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49F551-D5AD-4184-AE6C-2451A45F1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55" y="3927978"/>
            <a:ext cx="7162800" cy="2695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2D76E8A-7B87-4B83-80F5-85AC5A884AC6}"/>
              </a:ext>
            </a:extLst>
          </p:cNvPr>
          <p:cNvSpPr/>
          <p:nvPr/>
        </p:nvSpPr>
        <p:spPr>
          <a:xfrm>
            <a:off x="93388" y="84579"/>
            <a:ext cx="99561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/>
              <a:t>Traditional Machine Learning (ML) method</a:t>
            </a:r>
            <a:r>
              <a:rPr lang="zh-CN" altLang="en-US" sz="3200" dirty="0"/>
              <a:t>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3BEF13-0C3E-416F-B367-1FAC7E748334}"/>
              </a:ext>
            </a:extLst>
          </p:cNvPr>
          <p:cNvSpPr/>
          <p:nvPr/>
        </p:nvSpPr>
        <p:spPr>
          <a:xfrm>
            <a:off x="354048" y="991242"/>
            <a:ext cx="8596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数据的采集与数据库的构建</a:t>
            </a:r>
            <a:r>
              <a:rPr lang="en-US" altLang="zh-CN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ML</a:t>
            </a:r>
            <a:r>
              <a:rPr lang="zh-CN" altLang="en-US" sz="2000" dirty="0"/>
              <a:t>模型训练流程</a:t>
            </a:r>
            <a:r>
              <a:rPr lang="en-US" altLang="zh-CN" sz="20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数据预处理</a:t>
            </a:r>
            <a:r>
              <a:rPr lang="en-US" altLang="zh-CN" sz="2000" dirty="0"/>
              <a:t>(</a:t>
            </a:r>
            <a:r>
              <a:rPr lang="zh-CN" altLang="en-US" sz="2000" dirty="0"/>
              <a:t>若数据库以进行预处理，此步骤可以省略</a:t>
            </a:r>
            <a:r>
              <a:rPr lang="en-US" altLang="zh-CN" sz="2000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000" dirty="0"/>
              <a:t>原始信号滤波</a:t>
            </a:r>
            <a:endParaRPr lang="en-US" altLang="zh-CN" sz="20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000" dirty="0"/>
              <a:t>原始信号进行滑窗：</a:t>
            </a:r>
            <a:endParaRPr lang="en-US" altLang="zh-CN" sz="20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2000" dirty="0"/>
              <a:t>连续采集</a:t>
            </a:r>
            <a:r>
              <a:rPr lang="en-US" altLang="zh-CN" sz="2000" dirty="0"/>
              <a:t>128</a:t>
            </a:r>
            <a:r>
              <a:rPr lang="zh-CN" altLang="en-US" sz="2000" dirty="0"/>
              <a:t>点作为一帧输入数据</a:t>
            </a:r>
            <a:endParaRPr lang="en-US" altLang="zh-CN" sz="20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2000" dirty="0"/>
              <a:t>50%</a:t>
            </a:r>
            <a:r>
              <a:rPr lang="zh-CN" altLang="en-US" sz="2000" dirty="0"/>
              <a:t>重叠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特征提取：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000" dirty="0"/>
              <a:t>HAR</a:t>
            </a:r>
            <a:r>
              <a:rPr lang="zh-CN" altLang="en-US" sz="2000" dirty="0"/>
              <a:t>数据库从</a:t>
            </a:r>
            <a:r>
              <a:rPr lang="en-US" altLang="zh-CN" sz="2000" dirty="0"/>
              <a:t>128</a:t>
            </a:r>
            <a:r>
              <a:rPr lang="zh-CN" altLang="en-US" sz="2000" dirty="0"/>
              <a:t>长度的序列中提取了</a:t>
            </a:r>
            <a:r>
              <a:rPr lang="en-US" altLang="zh-CN" sz="2000" dirty="0"/>
              <a:t>561</a:t>
            </a:r>
            <a:r>
              <a:rPr lang="zh-CN" altLang="en-US" sz="2000" dirty="0"/>
              <a:t>个特征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特征包括：</a:t>
            </a:r>
            <a:endParaRPr lang="en-US" altLang="zh-CN" sz="2000" dirty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sz="2000" dirty="0"/>
              <a:t>时域特征</a:t>
            </a:r>
            <a:endParaRPr lang="en-US" altLang="zh-CN" sz="2000" dirty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sz="2000" dirty="0"/>
              <a:t>频率特征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筛选的特征馈入</a:t>
            </a:r>
            <a:r>
              <a:rPr lang="en-US" altLang="zh-CN" sz="2000" dirty="0"/>
              <a:t>ML</a:t>
            </a:r>
            <a:r>
              <a:rPr lang="zh-CN" altLang="en-US" sz="2000" dirty="0"/>
              <a:t>分类器分类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随机森林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支持向量机</a:t>
            </a:r>
            <a:endParaRPr lang="en-US" altLang="zh-CN" sz="2000" dirty="0"/>
          </a:p>
          <a:p>
            <a:pPr lvl="1"/>
            <a:r>
              <a:rPr lang="en-US" altLang="zh-CN" sz="2000" dirty="0"/>
              <a:t>		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EA4BEE-4DE9-4233-AC42-D1D2189B414C}"/>
              </a:ext>
            </a:extLst>
          </p:cNvPr>
          <p:cNvSpPr/>
          <p:nvPr/>
        </p:nvSpPr>
        <p:spPr>
          <a:xfrm>
            <a:off x="4064000" y="2966720"/>
            <a:ext cx="16967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A6F5A6-38B7-4F39-82B8-DFB945BEA88E}"/>
              </a:ext>
            </a:extLst>
          </p:cNvPr>
          <p:cNvSpPr/>
          <p:nvPr/>
        </p:nvSpPr>
        <p:spPr>
          <a:xfrm>
            <a:off x="4912360" y="3169920"/>
            <a:ext cx="16967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5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2D76E8A-7B87-4B83-80F5-85AC5A884AC6}"/>
              </a:ext>
            </a:extLst>
          </p:cNvPr>
          <p:cNvSpPr/>
          <p:nvPr/>
        </p:nvSpPr>
        <p:spPr>
          <a:xfrm>
            <a:off x="93388" y="84579"/>
            <a:ext cx="99561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/>
              <a:t>Implement</a:t>
            </a:r>
            <a:r>
              <a:rPr lang="zh-CN" altLang="en-US" sz="3200" dirty="0"/>
              <a:t> </a:t>
            </a:r>
            <a:r>
              <a:rPr lang="en-US" altLang="zh-CN" sz="3200" dirty="0"/>
              <a:t>ML into chip</a:t>
            </a:r>
            <a:endParaRPr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3BEF13-0C3E-416F-B367-1FAC7E748334}"/>
              </a:ext>
            </a:extLst>
          </p:cNvPr>
          <p:cNvSpPr/>
          <p:nvPr/>
        </p:nvSpPr>
        <p:spPr>
          <a:xfrm>
            <a:off x="354048" y="991242"/>
            <a:ext cx="8596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ML</a:t>
            </a:r>
            <a:r>
              <a:rPr lang="zh-CN" altLang="en-US" sz="2000" dirty="0"/>
              <a:t>推理流程</a:t>
            </a:r>
            <a:r>
              <a:rPr lang="en-US" altLang="zh-CN" sz="20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数据预处理：</a:t>
            </a:r>
            <a:endParaRPr lang="en-US" altLang="zh-CN" sz="20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000" dirty="0"/>
              <a:t>原始信号进行滑窗：</a:t>
            </a:r>
            <a:endParaRPr lang="en-US" altLang="zh-CN" sz="20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2000" dirty="0"/>
              <a:t>连续采集</a:t>
            </a:r>
            <a:r>
              <a:rPr lang="en-US" altLang="zh-CN" sz="2000" dirty="0">
                <a:solidFill>
                  <a:srgbClr val="FF0000"/>
                </a:solidFill>
              </a:rPr>
              <a:t>128</a:t>
            </a:r>
            <a:r>
              <a:rPr lang="zh-CN" altLang="en-US" sz="2000" dirty="0"/>
              <a:t>点作为一帧输入数据</a:t>
            </a:r>
            <a:endParaRPr lang="en-US" altLang="zh-CN" sz="20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2000" dirty="0"/>
              <a:t>50%</a:t>
            </a:r>
            <a:r>
              <a:rPr lang="zh-CN" altLang="en-US" sz="2000" dirty="0"/>
              <a:t>重叠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特征提取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000" dirty="0"/>
              <a:t>HAR</a:t>
            </a:r>
            <a:r>
              <a:rPr lang="zh-CN" altLang="en-US" sz="2000" dirty="0"/>
              <a:t>数据库从</a:t>
            </a:r>
            <a:r>
              <a:rPr lang="en-US" altLang="zh-CN" sz="2000" dirty="0"/>
              <a:t>128</a:t>
            </a:r>
            <a:r>
              <a:rPr lang="zh-CN" altLang="en-US" sz="2000" dirty="0"/>
              <a:t>长度的序列中提取了</a:t>
            </a:r>
            <a:r>
              <a:rPr lang="en-US" altLang="zh-CN" sz="2000" dirty="0"/>
              <a:t>561</a:t>
            </a:r>
            <a:r>
              <a:rPr lang="zh-CN" altLang="en-US" sz="2000" dirty="0"/>
              <a:t>个特征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特征包括：</a:t>
            </a:r>
            <a:endParaRPr lang="en-US" altLang="zh-CN" sz="2000" dirty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sz="2000" dirty="0"/>
              <a:t>时域特征</a:t>
            </a:r>
            <a:endParaRPr lang="en-US" altLang="zh-CN" sz="2000" dirty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sz="2000" dirty="0"/>
              <a:t>频率特征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馈入</a:t>
            </a:r>
            <a:r>
              <a:rPr lang="en-US" altLang="zh-CN" sz="2000" dirty="0">
                <a:solidFill>
                  <a:srgbClr val="FF0000"/>
                </a:solidFill>
              </a:rPr>
              <a:t>ML</a:t>
            </a:r>
            <a:r>
              <a:rPr lang="zh-CN" altLang="en-US" sz="2000" dirty="0">
                <a:solidFill>
                  <a:srgbClr val="FF0000"/>
                </a:solidFill>
              </a:rPr>
              <a:t>分类器</a:t>
            </a:r>
            <a:r>
              <a:rPr lang="en-US" altLang="zh-CN" sz="2000" dirty="0"/>
              <a:t>;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随机森林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支持向量机</a:t>
            </a:r>
            <a:endParaRPr lang="en-US" altLang="zh-CN" sz="2000" dirty="0"/>
          </a:p>
          <a:p>
            <a:pPr lvl="1"/>
            <a:r>
              <a:rPr lang="en-US" altLang="zh-CN" sz="2000" dirty="0"/>
              <a:t>		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面临的问题：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在有限的资源下，数据长度与特征选择会成为决定性因素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开源框架下的</a:t>
            </a:r>
            <a:r>
              <a:rPr lang="en-US" altLang="zh-CN" sz="2000" dirty="0"/>
              <a:t>ML</a:t>
            </a:r>
            <a:r>
              <a:rPr lang="zh-CN" altLang="en-US" sz="2000" dirty="0"/>
              <a:t>分类器如何进行有效部署？未曾尝试过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824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Office PowerPoint</Application>
  <PresentationFormat>宽屏</PresentationFormat>
  <Paragraphs>37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 Hui</dc:creator>
  <cp:lastModifiedBy>Siqi Hui</cp:lastModifiedBy>
  <cp:revision>2</cp:revision>
  <dcterms:created xsi:type="dcterms:W3CDTF">2023-10-19T07:43:05Z</dcterms:created>
  <dcterms:modified xsi:type="dcterms:W3CDTF">2023-10-19T07:44:31Z</dcterms:modified>
</cp:coreProperties>
</file>