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396e00d3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396e00d3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a6ffb6fb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a6ffb6fb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96e00d34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96e00d34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Haley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96e00d34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96e00d34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a626131f1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a626131f1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the title be plural?  After all, we had several datasets.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aa7fb67d8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aa7fb67d8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aa7fb67d8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aa7fb67d8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Diana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96e00d34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96e00d34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96e00d34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96e00d34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96e00d34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96e00d34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96e00d34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96e00d34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96e00d34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96e00d34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We started with shift data from the observatory.  A shift is a block of time dedicated to a science-related observation.  But within a shift, there can also be downtimes caused by bad weather, technical issues, or scheduling problem.  We focused on the first two kinds of downtimes in this project, and worked on further classification of those downtimes. </a:t>
            </a:r>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96e00d34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96e00d34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96e00d34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396e00d34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96e00d34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396e00d34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96e00d34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396e00d34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396e00d34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396e00d34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aa7fb67d8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aa7fb67d8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aa7fb67d8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aa7fb67d8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396e00d3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96e00d3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96e00d34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96e00d34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Haley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96e00d34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96e00d34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a:p>
            <a:pPr indent="0" lvl="0" marL="0" rtl="0" algn="l">
              <a:spcBef>
                <a:spcPts val="0"/>
              </a:spcBef>
              <a:spcAft>
                <a:spcPts val="0"/>
              </a:spcAft>
              <a:buNone/>
            </a:pPr>
            <a:r>
              <a:rPr lang="en"/>
              <a:t>AOS ACA Corr Room: Precision = 91%, Recall = 32%</a:t>
            </a:r>
            <a:endParaRPr/>
          </a:p>
          <a:p>
            <a:pPr indent="0" lvl="0" marL="0" rtl="0" algn="l">
              <a:spcBef>
                <a:spcPts val="0"/>
              </a:spcBef>
              <a:spcAft>
                <a:spcPts val="0"/>
              </a:spcAft>
              <a:buNone/>
            </a:pPr>
            <a:r>
              <a:rPr lang="en"/>
              <a:t>DV04: Precision = 78%, Recall = 93%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Precision: positive predictive value</a:t>
            </a:r>
            <a:endParaRPr/>
          </a:p>
          <a:p>
            <a:pPr indent="0" lvl="0" marL="0" rtl="0" algn="l">
              <a:spcBef>
                <a:spcPts val="0"/>
              </a:spcBef>
              <a:spcAft>
                <a:spcPts val="0"/>
              </a:spcAft>
              <a:buNone/>
            </a:pPr>
            <a:r>
              <a:rPr lang="en"/>
              <a:t>Recall: True Positive Rate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96e00d34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96e00d34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a6ffb6f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a6ffb6f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Diana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a6ffb6f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a6ffb6f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Diana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a6ffb6f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a6ffb6f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5.png"/><Relationship Id="rId4" Type="http://schemas.openxmlformats.org/officeDocument/2006/relationships/image" Target="../media/image6.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5.png"/><Relationship Id="rId5" Type="http://schemas.openxmlformats.org/officeDocument/2006/relationships/image" Target="../media/image18.png"/><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6.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6.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6.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6.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32.png"/><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34.png"/><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6.png"/><Relationship Id="rId6"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6.png"/><Relationship Id="rId5"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8.png"/><Relationship Id="rId5" Type="http://schemas.openxmlformats.org/officeDocument/2006/relationships/image" Target="../media/image5.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10975"/>
            <a:ext cx="8520600" cy="154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380">
                <a:solidFill>
                  <a:schemeClr val="lt1"/>
                </a:solidFill>
              </a:rPr>
              <a:t>A data science approach to operations data at the ALMA Observatory</a:t>
            </a:r>
            <a:endParaRPr sz="3380">
              <a:solidFill>
                <a:schemeClr val="lt1"/>
              </a:solidFill>
            </a:endParaRPr>
          </a:p>
        </p:txBody>
      </p:sp>
      <p:sp>
        <p:nvSpPr>
          <p:cNvPr id="55" name="Google Shape;55;p13"/>
          <p:cNvSpPr txBox="1"/>
          <p:nvPr>
            <p:ph idx="1" type="subTitle"/>
          </p:nvPr>
        </p:nvSpPr>
        <p:spPr>
          <a:xfrm>
            <a:off x="311700" y="20374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solidFill>
                  <a:schemeClr val="lt1"/>
                </a:solidFill>
              </a:rPr>
              <a:t>Haley Egan, Diana Morris, Matt Litz</a:t>
            </a:r>
            <a:endParaRPr sz="1700">
              <a:solidFill>
                <a:schemeClr val="lt1"/>
              </a:solidFill>
            </a:endParaRPr>
          </a:p>
          <a:p>
            <a:pPr indent="0" lvl="0" marL="0" rtl="0" algn="ctr">
              <a:spcBef>
                <a:spcPts val="0"/>
              </a:spcBef>
              <a:spcAft>
                <a:spcPts val="0"/>
              </a:spcAft>
              <a:buNone/>
            </a:pPr>
            <a:r>
              <a:rPr lang="en" sz="1700">
                <a:solidFill>
                  <a:schemeClr val="lt1"/>
                </a:solidFill>
              </a:rPr>
              <a:t>April 27, 2023</a:t>
            </a:r>
            <a:endParaRPr sz="1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592344" y="422725"/>
            <a:ext cx="7501631" cy="4720775"/>
          </a:xfrm>
          <a:prstGeom prst="rect">
            <a:avLst/>
          </a:prstGeom>
          <a:noFill/>
          <a:ln>
            <a:noFill/>
          </a:ln>
        </p:spPr>
      </p:pic>
      <p:pic>
        <p:nvPicPr>
          <p:cNvPr id="143" name="Google Shape;143;p22"/>
          <p:cNvPicPr preferRelativeResize="0"/>
          <p:nvPr/>
        </p:nvPicPr>
        <p:blipFill rotWithShape="1">
          <a:blip r:embed="rId4">
            <a:alphaModFix/>
          </a:blip>
          <a:srcRect b="0" l="0" r="2219" t="0"/>
          <a:stretch/>
        </p:blipFill>
        <p:spPr>
          <a:xfrm>
            <a:off x="6642075" y="526250"/>
            <a:ext cx="2285900" cy="484250"/>
          </a:xfrm>
          <a:prstGeom prst="rect">
            <a:avLst/>
          </a:prstGeom>
          <a:noFill/>
          <a:ln>
            <a:noFill/>
          </a:ln>
        </p:spPr>
      </p:pic>
      <p:pic>
        <p:nvPicPr>
          <p:cNvPr id="144" name="Google Shape;144;p22"/>
          <p:cNvPicPr preferRelativeResize="0"/>
          <p:nvPr/>
        </p:nvPicPr>
        <p:blipFill>
          <a:blip r:embed="rId5">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50" name="Google Shape;15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D</a:t>
            </a:r>
            <a:r>
              <a:rPr lang="en" sz="1700"/>
              <a:t>ata engineering</a:t>
            </a:r>
            <a:endParaRPr sz="1700"/>
          </a:p>
          <a:p>
            <a:pPr indent="-336550" lvl="0" marL="457200" rtl="0" algn="l">
              <a:spcBef>
                <a:spcPts val="0"/>
              </a:spcBef>
              <a:spcAft>
                <a:spcPts val="0"/>
              </a:spcAft>
              <a:buSzPts val="1700"/>
              <a:buChar char="●"/>
            </a:pPr>
            <a:r>
              <a:rPr lang="en" sz="1700"/>
              <a:t>BERT - classify hardware &amp; software problems</a:t>
            </a:r>
            <a:endParaRPr sz="1700"/>
          </a:p>
          <a:p>
            <a:pPr indent="-336550" lvl="0" marL="457200" rtl="0" algn="l">
              <a:spcBef>
                <a:spcPts val="0"/>
              </a:spcBef>
              <a:spcAft>
                <a:spcPts val="0"/>
              </a:spcAft>
              <a:buSzPts val="1700"/>
              <a:buChar char="●"/>
            </a:pPr>
            <a:r>
              <a:rPr lang="en" sz="1700"/>
              <a:t>LDA - extract key phrases</a:t>
            </a:r>
            <a:endParaRPr sz="1700"/>
          </a:p>
          <a:p>
            <a:pPr indent="-336550" lvl="0" marL="457200" rtl="0" algn="l">
              <a:spcBef>
                <a:spcPts val="0"/>
              </a:spcBef>
              <a:spcAft>
                <a:spcPts val="0"/>
              </a:spcAft>
              <a:buSzPts val="1700"/>
              <a:buChar char="●"/>
            </a:pPr>
            <a:r>
              <a:rPr lang="en" sz="1700"/>
              <a:t>Weather - predict downtimes, duration &amp; recovery times</a:t>
            </a:r>
            <a:endParaRPr sz="1700"/>
          </a:p>
          <a:p>
            <a:pPr indent="-336550" lvl="0" marL="457200" rtl="0" algn="l">
              <a:spcBef>
                <a:spcPts val="0"/>
              </a:spcBef>
              <a:spcAft>
                <a:spcPts val="0"/>
              </a:spcAft>
              <a:buSzPts val="1700"/>
              <a:buChar char="●"/>
            </a:pPr>
            <a:r>
              <a:rPr lang="en" sz="1700"/>
              <a:t>Next Steps: </a:t>
            </a:r>
            <a:endParaRPr sz="1700"/>
          </a:p>
          <a:p>
            <a:pPr indent="-323850" lvl="1" marL="914400" rtl="0" algn="l">
              <a:spcBef>
                <a:spcPts val="0"/>
              </a:spcBef>
              <a:spcAft>
                <a:spcPts val="0"/>
              </a:spcAft>
              <a:buSzPts val="1500"/>
              <a:buChar char="○"/>
            </a:pPr>
            <a:r>
              <a:rPr lang="en" sz="1500"/>
              <a:t>Summarize Jira description text - OpenAI API </a:t>
            </a:r>
            <a:endParaRPr sz="1500"/>
          </a:p>
          <a:p>
            <a:pPr indent="-323850" lvl="1" marL="914400" rtl="0" algn="l">
              <a:spcBef>
                <a:spcPts val="0"/>
              </a:spcBef>
              <a:spcAft>
                <a:spcPts val="0"/>
              </a:spcAft>
              <a:buSzPts val="1500"/>
              <a:buChar char="○"/>
            </a:pPr>
            <a:r>
              <a:rPr lang="en" sz="1500"/>
              <a:t>Hierarchical classification of specific topics (i.e. antenna, correlator, bands)</a:t>
            </a:r>
            <a:endParaRPr sz="1500"/>
          </a:p>
          <a:p>
            <a:pPr indent="-317500" lvl="1" marL="914400" rtl="0" algn="l">
              <a:spcBef>
                <a:spcPts val="0"/>
              </a:spcBef>
              <a:spcAft>
                <a:spcPts val="0"/>
              </a:spcAft>
              <a:buSzPts val="1400"/>
              <a:buChar char="○"/>
            </a:pPr>
            <a:r>
              <a:rPr lang="en" sz="1500"/>
              <a:t>Standardize reporting systems - reduce human error</a:t>
            </a:r>
            <a:r>
              <a:rPr lang="en"/>
              <a:t> </a:t>
            </a:r>
            <a:endParaRPr/>
          </a:p>
          <a:p>
            <a:pPr indent="-323850" lvl="1" marL="914400" rtl="0" algn="l">
              <a:spcBef>
                <a:spcPts val="0"/>
              </a:spcBef>
              <a:spcAft>
                <a:spcPts val="0"/>
              </a:spcAft>
              <a:buSzPts val="1500"/>
              <a:buChar char="○"/>
            </a:pPr>
            <a:r>
              <a:rPr lang="en" sz="1500"/>
              <a:t>Automate data collection &amp; predictive modeling</a:t>
            </a:r>
            <a:endParaRPr sz="1500"/>
          </a:p>
          <a:p>
            <a:pPr indent="0" lvl="0" marL="0" rtl="0" algn="l">
              <a:spcBef>
                <a:spcPts val="1200"/>
              </a:spcBef>
              <a:spcAft>
                <a:spcPts val="1200"/>
              </a:spcAft>
              <a:buNone/>
            </a:pPr>
            <a:r>
              <a:rPr lang="en" sz="2000"/>
              <a:t>Thank you! </a:t>
            </a:r>
            <a:endParaRPr sz="1700"/>
          </a:p>
        </p:txBody>
      </p:sp>
      <p:pic>
        <p:nvPicPr>
          <p:cNvPr id="151" name="Google Shape;151;p23"/>
          <p:cNvPicPr preferRelativeResize="0"/>
          <p:nvPr/>
        </p:nvPicPr>
        <p:blipFill>
          <a:blip r:embed="rId3">
            <a:alphaModFix/>
          </a:blip>
          <a:stretch>
            <a:fillRect/>
          </a:stretch>
        </p:blipFill>
        <p:spPr>
          <a:xfrm>
            <a:off x="70125" y="4807475"/>
            <a:ext cx="1438577" cy="290800"/>
          </a:xfrm>
          <a:prstGeom prst="rect">
            <a:avLst/>
          </a:prstGeom>
          <a:noFill/>
          <a:ln>
            <a:noFill/>
          </a:ln>
        </p:spPr>
      </p:pic>
      <p:pic>
        <p:nvPicPr>
          <p:cNvPr id="152" name="Google Shape;152;p23"/>
          <p:cNvPicPr preferRelativeResize="0"/>
          <p:nvPr/>
        </p:nvPicPr>
        <p:blipFill>
          <a:blip r:embed="rId4">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a:p>
            <a:pPr indent="0" lvl="0" marL="0" rtl="0" algn="l">
              <a:spcBef>
                <a:spcPts val="0"/>
              </a:spcBef>
              <a:spcAft>
                <a:spcPts val="0"/>
              </a:spcAft>
              <a:buNone/>
            </a:pPr>
            <a:r>
              <a:t/>
            </a:r>
            <a:endParaRPr/>
          </a:p>
        </p:txBody>
      </p:sp>
      <p:sp>
        <p:nvSpPr>
          <p:cNvPr id="158" name="Google Shape;15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Additional work &amp; visualizations</a:t>
            </a:r>
            <a:endParaRPr/>
          </a:p>
        </p:txBody>
      </p:sp>
      <p:pic>
        <p:nvPicPr>
          <p:cNvPr id="159" name="Google Shape;159;p24"/>
          <p:cNvPicPr preferRelativeResize="0"/>
          <p:nvPr/>
        </p:nvPicPr>
        <p:blipFill>
          <a:blip r:embed="rId3">
            <a:alphaModFix/>
          </a:blip>
          <a:stretch>
            <a:fillRect/>
          </a:stretch>
        </p:blipFill>
        <p:spPr>
          <a:xfrm>
            <a:off x="70125" y="4807475"/>
            <a:ext cx="1438577" cy="290800"/>
          </a:xfrm>
          <a:prstGeom prst="rect">
            <a:avLst/>
          </a:prstGeom>
          <a:noFill/>
          <a:ln>
            <a:noFill/>
          </a:ln>
        </p:spPr>
      </p:pic>
      <p:pic>
        <p:nvPicPr>
          <p:cNvPr id="160" name="Google Shape;160;p24"/>
          <p:cNvPicPr preferRelativeResize="0"/>
          <p:nvPr/>
        </p:nvPicPr>
        <p:blipFill>
          <a:blip r:embed="rId4">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slide ideas</a:t>
            </a:r>
            <a:endParaRPr/>
          </a:p>
        </p:txBody>
      </p:sp>
      <p:sp>
        <p:nvSpPr>
          <p:cNvPr id="166" name="Google Shape;166;p25"/>
          <p:cNvSpPr txBox="1"/>
          <p:nvPr>
            <p:ph idx="1" type="body"/>
          </p:nvPr>
        </p:nvSpPr>
        <p:spPr>
          <a:xfrm>
            <a:off x="311700" y="956150"/>
            <a:ext cx="5413200" cy="3416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275"/>
              <a:buNone/>
            </a:pPr>
            <a:r>
              <a:t/>
            </a:r>
            <a:endParaRPr sz="150"/>
          </a:p>
          <a:p>
            <a:pPr indent="-314691" lvl="0" marL="457200" rtl="0" algn="l">
              <a:lnSpc>
                <a:spcPct val="130000"/>
              </a:lnSpc>
              <a:spcBef>
                <a:spcPts val="1200"/>
              </a:spcBef>
              <a:spcAft>
                <a:spcPts val="0"/>
              </a:spcAft>
              <a:buSzPts val="1356"/>
              <a:buChar char="●"/>
            </a:pPr>
            <a:r>
              <a:rPr b="1" lang="en" sz="1355"/>
              <a:t>Shift-log</a:t>
            </a:r>
            <a:r>
              <a:rPr lang="en" sz="1355"/>
              <a:t> data - reports generated per event at the observatory</a:t>
            </a:r>
            <a:endParaRPr sz="1355"/>
          </a:p>
          <a:p>
            <a:pPr indent="-314691" lvl="1" marL="914400" rtl="0" algn="l">
              <a:lnSpc>
                <a:spcPct val="130000"/>
              </a:lnSpc>
              <a:spcBef>
                <a:spcPts val="0"/>
              </a:spcBef>
              <a:spcAft>
                <a:spcPts val="0"/>
              </a:spcAft>
              <a:buSzPts val="1356"/>
              <a:buChar char="○"/>
            </a:pPr>
            <a:r>
              <a:rPr lang="en" sz="1355"/>
              <a:t>E</a:t>
            </a:r>
            <a:r>
              <a:rPr lang="en" sz="1355"/>
              <a:t>xecutions e.g. calibrations, science observations</a:t>
            </a:r>
            <a:endParaRPr sz="1355"/>
          </a:p>
          <a:p>
            <a:pPr indent="-314691" lvl="1" marL="914400" rtl="0" algn="l">
              <a:lnSpc>
                <a:spcPct val="130000"/>
              </a:lnSpc>
              <a:spcBef>
                <a:spcPts val="0"/>
              </a:spcBef>
              <a:spcAft>
                <a:spcPts val="0"/>
              </a:spcAft>
              <a:buSzPts val="1356"/>
              <a:buChar char="○"/>
            </a:pPr>
            <a:r>
              <a:rPr lang="en" sz="1355"/>
              <a:t>Downtimes (technical, weather, scheduling)</a:t>
            </a:r>
            <a:endParaRPr sz="1355"/>
          </a:p>
          <a:p>
            <a:pPr indent="-314691" lvl="0" marL="457200" rtl="0" algn="l">
              <a:lnSpc>
                <a:spcPct val="130000"/>
              </a:lnSpc>
              <a:spcBef>
                <a:spcPts val="0"/>
              </a:spcBef>
              <a:spcAft>
                <a:spcPts val="0"/>
              </a:spcAft>
              <a:buSzPts val="1356"/>
              <a:buChar char="●"/>
            </a:pPr>
            <a:r>
              <a:rPr lang="en" sz="1355"/>
              <a:t>Vast collection of </a:t>
            </a:r>
            <a:r>
              <a:rPr b="1" lang="en" sz="1355"/>
              <a:t>weather</a:t>
            </a:r>
            <a:r>
              <a:rPr lang="en" sz="1355"/>
              <a:t>-related data</a:t>
            </a:r>
            <a:endParaRPr sz="1355"/>
          </a:p>
          <a:p>
            <a:pPr indent="-314691" lvl="1" marL="914400" rtl="0" algn="l">
              <a:lnSpc>
                <a:spcPct val="130000"/>
              </a:lnSpc>
              <a:spcBef>
                <a:spcPts val="0"/>
              </a:spcBef>
              <a:spcAft>
                <a:spcPts val="0"/>
              </a:spcAft>
              <a:buSzPts val="1356"/>
              <a:buChar char="○"/>
            </a:pPr>
            <a:r>
              <a:rPr lang="en" sz="1355"/>
              <a:t>Wind speed, humidity, pressure, temperature </a:t>
            </a:r>
            <a:endParaRPr sz="1355"/>
          </a:p>
          <a:p>
            <a:pPr indent="-314691" lvl="1" marL="914400" rtl="0" algn="l">
              <a:lnSpc>
                <a:spcPct val="130000"/>
              </a:lnSpc>
              <a:spcBef>
                <a:spcPts val="0"/>
              </a:spcBef>
              <a:spcAft>
                <a:spcPts val="0"/>
              </a:spcAft>
              <a:buSzPts val="1356"/>
              <a:buChar char="○"/>
            </a:pPr>
            <a:r>
              <a:rPr lang="en" sz="1355"/>
              <a:t>Reports every 6 minutes (potentially), at up to 9 stations around the array</a:t>
            </a:r>
            <a:endParaRPr sz="1355"/>
          </a:p>
          <a:p>
            <a:pPr indent="-314691" lvl="0" marL="457200" rtl="0" algn="l">
              <a:lnSpc>
                <a:spcPct val="130000"/>
              </a:lnSpc>
              <a:spcBef>
                <a:spcPts val="0"/>
              </a:spcBef>
              <a:spcAft>
                <a:spcPts val="0"/>
              </a:spcAft>
              <a:buSzPts val="1356"/>
              <a:buChar char="●"/>
            </a:pPr>
            <a:r>
              <a:rPr b="1" lang="en" sz="1355"/>
              <a:t>JIRA tickets</a:t>
            </a:r>
            <a:r>
              <a:rPr lang="en" sz="1355"/>
              <a:t> - reports generated with each technical downtime</a:t>
            </a:r>
            <a:endParaRPr sz="1355"/>
          </a:p>
          <a:p>
            <a:pPr indent="-314691" lvl="1" marL="914400" rtl="0" algn="l">
              <a:lnSpc>
                <a:spcPct val="130000"/>
              </a:lnSpc>
              <a:spcBef>
                <a:spcPts val="0"/>
              </a:spcBef>
              <a:spcAft>
                <a:spcPts val="0"/>
              </a:spcAft>
              <a:buSzPts val="1356"/>
              <a:buChar char="○"/>
            </a:pPr>
            <a:r>
              <a:rPr lang="en" sz="1355"/>
              <a:t>Time period: 2012-2023</a:t>
            </a:r>
            <a:endParaRPr sz="1355"/>
          </a:p>
          <a:p>
            <a:pPr indent="0" lvl="0" marL="914400" rtl="0" algn="l">
              <a:lnSpc>
                <a:spcPct val="95000"/>
              </a:lnSpc>
              <a:spcBef>
                <a:spcPts val="1200"/>
              </a:spcBef>
              <a:spcAft>
                <a:spcPts val="0"/>
              </a:spcAft>
              <a:buSzPts val="275"/>
              <a:buNone/>
            </a:pPr>
            <a:r>
              <a:t/>
            </a:r>
            <a:endParaRPr sz="150"/>
          </a:p>
          <a:p>
            <a:pPr indent="0" lvl="0" marL="0" rtl="0" algn="l">
              <a:lnSpc>
                <a:spcPct val="95000"/>
              </a:lnSpc>
              <a:spcBef>
                <a:spcPts val="1200"/>
              </a:spcBef>
              <a:spcAft>
                <a:spcPts val="0"/>
              </a:spcAft>
              <a:buSzPts val="275"/>
              <a:buNone/>
            </a:pPr>
            <a:r>
              <a:t/>
            </a:r>
            <a:endParaRPr sz="150"/>
          </a:p>
          <a:p>
            <a:pPr indent="0" lvl="0" marL="914400" rtl="0" algn="l">
              <a:lnSpc>
                <a:spcPct val="95000"/>
              </a:lnSpc>
              <a:spcBef>
                <a:spcPts val="1200"/>
              </a:spcBef>
              <a:spcAft>
                <a:spcPts val="1200"/>
              </a:spcAft>
              <a:buSzPts val="275"/>
              <a:buNone/>
            </a:pPr>
            <a:r>
              <a:t/>
            </a:r>
            <a:endParaRPr sz="150"/>
          </a:p>
        </p:txBody>
      </p:sp>
      <p:pic>
        <p:nvPicPr>
          <p:cNvPr id="167" name="Google Shape;167;p25"/>
          <p:cNvPicPr preferRelativeResize="0"/>
          <p:nvPr/>
        </p:nvPicPr>
        <p:blipFill rotWithShape="1">
          <a:blip r:embed="rId3">
            <a:alphaModFix/>
          </a:blip>
          <a:srcRect b="9485" l="0" r="44845" t="0"/>
          <a:stretch/>
        </p:blipFill>
        <p:spPr>
          <a:xfrm>
            <a:off x="5868230" y="1089050"/>
            <a:ext cx="2238198" cy="2186426"/>
          </a:xfrm>
          <a:prstGeom prst="rect">
            <a:avLst/>
          </a:prstGeom>
          <a:noFill/>
          <a:ln>
            <a:noFill/>
          </a:ln>
        </p:spPr>
      </p:pic>
      <p:pic>
        <p:nvPicPr>
          <p:cNvPr id="168" name="Google Shape;168;p25"/>
          <p:cNvPicPr preferRelativeResize="0"/>
          <p:nvPr/>
        </p:nvPicPr>
        <p:blipFill>
          <a:blip r:embed="rId4">
            <a:alphaModFix/>
          </a:blip>
          <a:stretch>
            <a:fillRect/>
          </a:stretch>
        </p:blipFill>
        <p:spPr>
          <a:xfrm>
            <a:off x="6531125" y="2833400"/>
            <a:ext cx="2478025" cy="1126950"/>
          </a:xfrm>
          <a:prstGeom prst="rect">
            <a:avLst/>
          </a:prstGeom>
          <a:noFill/>
          <a:ln>
            <a:noFill/>
          </a:ln>
        </p:spPr>
      </p:pic>
      <p:pic>
        <p:nvPicPr>
          <p:cNvPr id="169" name="Google Shape;169;p25"/>
          <p:cNvPicPr preferRelativeResize="0"/>
          <p:nvPr/>
        </p:nvPicPr>
        <p:blipFill>
          <a:blip r:embed="rId5">
            <a:alphaModFix/>
          </a:blip>
          <a:stretch>
            <a:fillRect/>
          </a:stretch>
        </p:blipFill>
        <p:spPr>
          <a:xfrm>
            <a:off x="70125" y="4807475"/>
            <a:ext cx="1438577" cy="290800"/>
          </a:xfrm>
          <a:prstGeom prst="rect">
            <a:avLst/>
          </a:prstGeom>
          <a:noFill/>
          <a:ln>
            <a:noFill/>
          </a:ln>
        </p:spPr>
      </p:pic>
      <p:pic>
        <p:nvPicPr>
          <p:cNvPr id="170" name="Google Shape;170;p25"/>
          <p:cNvPicPr preferRelativeResize="0"/>
          <p:nvPr/>
        </p:nvPicPr>
        <p:blipFill>
          <a:blip r:embed="rId6">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6"/>
          <p:cNvPicPr preferRelativeResize="0"/>
          <p:nvPr/>
        </p:nvPicPr>
        <p:blipFill>
          <a:blip r:embed="rId3">
            <a:alphaModFix/>
          </a:blip>
          <a:stretch>
            <a:fillRect/>
          </a:stretch>
        </p:blipFill>
        <p:spPr>
          <a:xfrm>
            <a:off x="605025" y="983099"/>
            <a:ext cx="8022250" cy="3679124"/>
          </a:xfrm>
          <a:prstGeom prst="rect">
            <a:avLst/>
          </a:prstGeom>
          <a:noFill/>
          <a:ln>
            <a:noFill/>
          </a:ln>
        </p:spPr>
      </p:pic>
      <p:sp>
        <p:nvSpPr>
          <p:cNvPr id="176" name="Google Shape;17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Map</a:t>
            </a:r>
            <a:endParaRPr/>
          </a:p>
        </p:txBody>
      </p:sp>
      <p:pic>
        <p:nvPicPr>
          <p:cNvPr id="177" name="Google Shape;177;p26"/>
          <p:cNvPicPr preferRelativeResize="0"/>
          <p:nvPr/>
        </p:nvPicPr>
        <p:blipFill>
          <a:blip r:embed="rId4">
            <a:alphaModFix/>
          </a:blip>
          <a:stretch>
            <a:fillRect/>
          </a:stretch>
        </p:blipFill>
        <p:spPr>
          <a:xfrm>
            <a:off x="103625" y="4703625"/>
            <a:ext cx="1745121" cy="352775"/>
          </a:xfrm>
          <a:prstGeom prst="rect">
            <a:avLst/>
          </a:prstGeom>
          <a:noFill/>
          <a:ln>
            <a:noFill/>
          </a:ln>
        </p:spPr>
      </p:pic>
      <p:sp>
        <p:nvSpPr>
          <p:cNvPr id="178" name="Google Shape;178;p26"/>
          <p:cNvSpPr/>
          <p:nvPr/>
        </p:nvSpPr>
        <p:spPr>
          <a:xfrm>
            <a:off x="4452025" y="2860125"/>
            <a:ext cx="1862400" cy="1320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txBox="1"/>
          <p:nvPr/>
        </p:nvSpPr>
        <p:spPr>
          <a:xfrm>
            <a:off x="4489750" y="4123550"/>
            <a:ext cx="239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FF0000"/>
                </a:solidFill>
              </a:rPr>
              <a:t>Hardware/Software Downtimes:  Classification opportunity</a:t>
            </a:r>
            <a:endParaRPr b="1" sz="900">
              <a:solidFill>
                <a:srgbClr val="FF0000"/>
              </a:solidFill>
            </a:endParaRPr>
          </a:p>
        </p:txBody>
      </p:sp>
      <p:sp>
        <p:nvSpPr>
          <p:cNvPr id="180" name="Google Shape;180;p26"/>
          <p:cNvSpPr/>
          <p:nvPr/>
        </p:nvSpPr>
        <p:spPr>
          <a:xfrm>
            <a:off x="1125125" y="2955950"/>
            <a:ext cx="3171300" cy="178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txBox="1"/>
          <p:nvPr/>
        </p:nvSpPr>
        <p:spPr>
          <a:xfrm>
            <a:off x="2013925" y="4649163"/>
            <a:ext cx="188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FF0000"/>
                </a:solidFill>
              </a:rPr>
              <a:t>Opportunity to predict length of repair</a:t>
            </a:r>
            <a:endParaRPr b="1" sz="900">
              <a:solidFill>
                <a:srgbClr val="FF0000"/>
              </a:solidFill>
            </a:endParaRPr>
          </a:p>
        </p:txBody>
      </p:sp>
      <p:sp>
        <p:nvSpPr>
          <p:cNvPr id="182" name="Google Shape;182;p26"/>
          <p:cNvSpPr/>
          <p:nvPr/>
        </p:nvSpPr>
        <p:spPr>
          <a:xfrm>
            <a:off x="1026150" y="947575"/>
            <a:ext cx="1862400" cy="147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txBox="1"/>
          <p:nvPr/>
        </p:nvSpPr>
        <p:spPr>
          <a:xfrm>
            <a:off x="2940225" y="947575"/>
            <a:ext cx="188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FF0000"/>
                </a:solidFill>
              </a:rPr>
              <a:t>Weather Downtimes: Classification opportunity</a:t>
            </a:r>
            <a:endParaRPr b="1" sz="900">
              <a:solidFill>
                <a:srgbClr val="FF0000"/>
              </a:solidFill>
            </a:endParaRPr>
          </a:p>
        </p:txBody>
      </p:sp>
      <p:pic>
        <p:nvPicPr>
          <p:cNvPr id="184" name="Google Shape;184;p26"/>
          <p:cNvPicPr preferRelativeResize="0"/>
          <p:nvPr/>
        </p:nvPicPr>
        <p:blipFill>
          <a:blip r:embed="rId5">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Dataiku Platform </a:t>
            </a:r>
            <a:endParaRPr/>
          </a:p>
        </p:txBody>
      </p:sp>
      <p:sp>
        <p:nvSpPr>
          <p:cNvPr id="190" name="Google Shape;190;p27"/>
          <p:cNvSpPr txBox="1"/>
          <p:nvPr>
            <p:ph idx="1" type="body"/>
          </p:nvPr>
        </p:nvSpPr>
        <p:spPr>
          <a:xfrm>
            <a:off x="5156975" y="863550"/>
            <a:ext cx="3894600" cy="3416400"/>
          </a:xfrm>
          <a:prstGeom prst="rect">
            <a:avLst/>
          </a:prstGeom>
        </p:spPr>
        <p:txBody>
          <a:bodyPr anchorCtr="0" anchor="ctr" bIns="91425" lIns="91425" spcFirstLastPara="1" rIns="91425" wrap="square" tIns="91425">
            <a:normAutofit fontScale="92500"/>
          </a:bodyPr>
          <a:lstStyle/>
          <a:p>
            <a:pPr indent="-334327" lvl="0" marL="457200" rtl="0" algn="l">
              <a:spcBef>
                <a:spcPts val="0"/>
              </a:spcBef>
              <a:spcAft>
                <a:spcPts val="0"/>
              </a:spcAft>
              <a:buSzPct val="100000"/>
              <a:buChar char="●"/>
            </a:pPr>
            <a:r>
              <a:rPr lang="en"/>
              <a:t>ALMA has recently adopted the </a:t>
            </a:r>
            <a:r>
              <a:rPr b="1" lang="en"/>
              <a:t>dataiku</a:t>
            </a:r>
            <a:r>
              <a:rPr lang="en"/>
              <a:t> platform for their data management</a:t>
            </a:r>
            <a:endParaRPr/>
          </a:p>
          <a:p>
            <a:pPr indent="-334327" lvl="0" marL="457200" rtl="0" algn="l">
              <a:spcBef>
                <a:spcPts val="1000"/>
              </a:spcBef>
              <a:spcAft>
                <a:spcPts val="0"/>
              </a:spcAft>
              <a:buSzPct val="100000"/>
              <a:buChar char="●"/>
            </a:pPr>
            <a:r>
              <a:rPr lang="en"/>
              <a:t>A data science software platform that allows users to collaborate on projects using code, extensive built-in tools, and visualizations.</a:t>
            </a:r>
            <a:endParaRPr/>
          </a:p>
          <a:p>
            <a:pPr indent="-334327" lvl="0" marL="457200" rtl="0" algn="l">
              <a:spcBef>
                <a:spcPts val="1000"/>
              </a:spcBef>
              <a:spcAft>
                <a:spcPts val="1000"/>
              </a:spcAft>
              <a:buSzPct val="100000"/>
              <a:buChar char="●"/>
            </a:pPr>
            <a:r>
              <a:rPr lang="en"/>
              <a:t>Machine learning, statistical models, EDA and NLP are easily incorporated into a project. </a:t>
            </a:r>
            <a:endParaRPr/>
          </a:p>
        </p:txBody>
      </p:sp>
      <p:pic>
        <p:nvPicPr>
          <p:cNvPr id="191" name="Google Shape;191;p27"/>
          <p:cNvPicPr preferRelativeResize="0"/>
          <p:nvPr/>
        </p:nvPicPr>
        <p:blipFill>
          <a:blip r:embed="rId3">
            <a:alphaModFix/>
          </a:blip>
          <a:stretch>
            <a:fillRect/>
          </a:stretch>
        </p:blipFill>
        <p:spPr>
          <a:xfrm>
            <a:off x="103625" y="4703625"/>
            <a:ext cx="1745121" cy="352775"/>
          </a:xfrm>
          <a:prstGeom prst="rect">
            <a:avLst/>
          </a:prstGeom>
          <a:noFill/>
          <a:ln>
            <a:noFill/>
          </a:ln>
        </p:spPr>
      </p:pic>
      <p:pic>
        <p:nvPicPr>
          <p:cNvPr id="192" name="Google Shape;192;p27"/>
          <p:cNvPicPr preferRelativeResize="0"/>
          <p:nvPr/>
        </p:nvPicPr>
        <p:blipFill>
          <a:blip r:embed="rId4">
            <a:alphaModFix/>
          </a:blip>
          <a:stretch>
            <a:fillRect/>
          </a:stretch>
        </p:blipFill>
        <p:spPr>
          <a:xfrm>
            <a:off x="637475" y="1103798"/>
            <a:ext cx="1583979" cy="828951"/>
          </a:xfrm>
          <a:prstGeom prst="rect">
            <a:avLst/>
          </a:prstGeom>
          <a:noFill/>
          <a:ln>
            <a:noFill/>
          </a:ln>
        </p:spPr>
      </p:pic>
      <p:pic>
        <p:nvPicPr>
          <p:cNvPr id="193" name="Google Shape;193;p27"/>
          <p:cNvPicPr preferRelativeResize="0"/>
          <p:nvPr/>
        </p:nvPicPr>
        <p:blipFill>
          <a:blip r:embed="rId5">
            <a:alphaModFix/>
          </a:blip>
          <a:stretch>
            <a:fillRect/>
          </a:stretch>
        </p:blipFill>
        <p:spPr>
          <a:xfrm>
            <a:off x="271425" y="2147774"/>
            <a:ext cx="4601426" cy="2305207"/>
          </a:xfrm>
          <a:prstGeom prst="rect">
            <a:avLst/>
          </a:prstGeom>
          <a:noFill/>
          <a:ln>
            <a:noFill/>
          </a:ln>
          <a:effectLst>
            <a:outerShdw blurRad="57150" rotWithShape="0" algn="bl" dir="5400000" dist="19050">
              <a:srgbClr val="000000">
                <a:alpha val="50000"/>
              </a:srgbClr>
            </a:outerShdw>
          </a:effectLst>
        </p:spPr>
      </p:pic>
      <p:cxnSp>
        <p:nvCxnSpPr>
          <p:cNvPr id="194" name="Google Shape;194;p27"/>
          <p:cNvCxnSpPr/>
          <p:nvPr/>
        </p:nvCxnSpPr>
        <p:spPr>
          <a:xfrm flipH="1">
            <a:off x="4473025" y="1754175"/>
            <a:ext cx="181800" cy="657900"/>
          </a:xfrm>
          <a:prstGeom prst="straightConnector1">
            <a:avLst/>
          </a:prstGeom>
          <a:noFill/>
          <a:ln cap="flat" cmpd="sng" w="9525">
            <a:solidFill>
              <a:schemeClr val="dk2"/>
            </a:solidFill>
            <a:prstDash val="solid"/>
            <a:round/>
            <a:headEnd len="med" w="med" type="none"/>
            <a:tailEnd len="med" w="med" type="triangle"/>
          </a:ln>
        </p:spPr>
      </p:cxnSp>
      <p:sp>
        <p:nvSpPr>
          <p:cNvPr id="195" name="Google Shape;195;p27"/>
          <p:cNvSpPr txBox="1"/>
          <p:nvPr/>
        </p:nvSpPr>
        <p:spPr>
          <a:xfrm>
            <a:off x="3940675" y="1271975"/>
            <a:ext cx="1058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Machine Learning model</a:t>
            </a:r>
            <a:endParaRPr sz="1000"/>
          </a:p>
        </p:txBody>
      </p:sp>
      <p:cxnSp>
        <p:nvCxnSpPr>
          <p:cNvPr id="196" name="Google Shape;196;p27"/>
          <p:cNvCxnSpPr/>
          <p:nvPr/>
        </p:nvCxnSpPr>
        <p:spPr>
          <a:xfrm flipH="1">
            <a:off x="2808725" y="1823100"/>
            <a:ext cx="223500" cy="8916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27"/>
          <p:cNvSpPr txBox="1"/>
          <p:nvPr/>
        </p:nvSpPr>
        <p:spPr>
          <a:xfrm>
            <a:off x="2514325" y="1367975"/>
            <a:ext cx="1058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Data preparation</a:t>
            </a:r>
            <a:endParaRPr sz="1000"/>
          </a:p>
        </p:txBody>
      </p:sp>
      <p:pic>
        <p:nvPicPr>
          <p:cNvPr id="198" name="Google Shape;198;p27"/>
          <p:cNvPicPr preferRelativeResize="0"/>
          <p:nvPr/>
        </p:nvPicPr>
        <p:blipFill>
          <a:blip r:embed="rId6">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311700" y="288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Downtime Types Over Time</a:t>
            </a:r>
            <a:endParaRPr/>
          </a:p>
        </p:txBody>
      </p:sp>
      <p:pic>
        <p:nvPicPr>
          <p:cNvPr id="204" name="Google Shape;204;p28"/>
          <p:cNvPicPr preferRelativeResize="0"/>
          <p:nvPr/>
        </p:nvPicPr>
        <p:blipFill>
          <a:blip r:embed="rId3">
            <a:alphaModFix/>
          </a:blip>
          <a:stretch>
            <a:fillRect/>
          </a:stretch>
        </p:blipFill>
        <p:spPr>
          <a:xfrm>
            <a:off x="1233000" y="813463"/>
            <a:ext cx="5491689" cy="3767875"/>
          </a:xfrm>
          <a:prstGeom prst="rect">
            <a:avLst/>
          </a:prstGeom>
          <a:noFill/>
          <a:ln>
            <a:noFill/>
          </a:ln>
        </p:spPr>
      </p:pic>
      <p:pic>
        <p:nvPicPr>
          <p:cNvPr id="205" name="Google Shape;205;p28"/>
          <p:cNvPicPr preferRelativeResize="0"/>
          <p:nvPr/>
        </p:nvPicPr>
        <p:blipFill>
          <a:blip r:embed="rId4">
            <a:alphaModFix/>
          </a:blip>
          <a:stretch>
            <a:fillRect/>
          </a:stretch>
        </p:blipFill>
        <p:spPr>
          <a:xfrm>
            <a:off x="70125" y="4807475"/>
            <a:ext cx="1438577" cy="290800"/>
          </a:xfrm>
          <a:prstGeom prst="rect">
            <a:avLst/>
          </a:prstGeom>
          <a:noFill/>
          <a:ln>
            <a:noFill/>
          </a:ln>
        </p:spPr>
      </p:pic>
      <p:pic>
        <p:nvPicPr>
          <p:cNvPr id="206" name="Google Shape;206;p28"/>
          <p:cNvPicPr preferRelativeResize="0"/>
          <p:nvPr/>
        </p:nvPicPr>
        <p:blipFill>
          <a:blip r:embed="rId5">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311700" y="32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Jira Tickets - Hardware vs Software</a:t>
            </a:r>
            <a:endParaRPr/>
          </a:p>
        </p:txBody>
      </p:sp>
      <p:pic>
        <p:nvPicPr>
          <p:cNvPr id="212" name="Google Shape;212;p29"/>
          <p:cNvPicPr preferRelativeResize="0"/>
          <p:nvPr/>
        </p:nvPicPr>
        <p:blipFill>
          <a:blip r:embed="rId3">
            <a:alphaModFix/>
          </a:blip>
          <a:stretch>
            <a:fillRect/>
          </a:stretch>
        </p:blipFill>
        <p:spPr>
          <a:xfrm>
            <a:off x="926225" y="900125"/>
            <a:ext cx="4864000" cy="3991850"/>
          </a:xfrm>
          <a:prstGeom prst="rect">
            <a:avLst/>
          </a:prstGeom>
          <a:noFill/>
          <a:ln>
            <a:noFill/>
          </a:ln>
        </p:spPr>
      </p:pic>
      <p:pic>
        <p:nvPicPr>
          <p:cNvPr id="213" name="Google Shape;213;p29"/>
          <p:cNvPicPr preferRelativeResize="0"/>
          <p:nvPr/>
        </p:nvPicPr>
        <p:blipFill>
          <a:blip r:embed="rId4">
            <a:alphaModFix/>
          </a:blip>
          <a:stretch>
            <a:fillRect/>
          </a:stretch>
        </p:blipFill>
        <p:spPr>
          <a:xfrm>
            <a:off x="70125" y="4807475"/>
            <a:ext cx="1438577" cy="290800"/>
          </a:xfrm>
          <a:prstGeom prst="rect">
            <a:avLst/>
          </a:prstGeom>
          <a:noFill/>
          <a:ln>
            <a:noFill/>
          </a:ln>
        </p:spPr>
      </p:pic>
      <p:pic>
        <p:nvPicPr>
          <p:cNvPr id="214" name="Google Shape;214;p29"/>
          <p:cNvPicPr preferRelativeResize="0"/>
          <p:nvPr/>
        </p:nvPicPr>
        <p:blipFill>
          <a:blip r:embed="rId5">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311700" y="187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Phrases - Shiftlog Technical Downtimes</a:t>
            </a:r>
            <a:endParaRPr/>
          </a:p>
        </p:txBody>
      </p:sp>
      <p:pic>
        <p:nvPicPr>
          <p:cNvPr id="220" name="Google Shape;220;p30"/>
          <p:cNvPicPr preferRelativeResize="0"/>
          <p:nvPr/>
        </p:nvPicPr>
        <p:blipFill>
          <a:blip r:embed="rId3">
            <a:alphaModFix/>
          </a:blip>
          <a:stretch>
            <a:fillRect/>
          </a:stretch>
        </p:blipFill>
        <p:spPr>
          <a:xfrm>
            <a:off x="152400" y="1021125"/>
            <a:ext cx="7080255" cy="3969975"/>
          </a:xfrm>
          <a:prstGeom prst="rect">
            <a:avLst/>
          </a:prstGeom>
          <a:noFill/>
          <a:ln>
            <a:noFill/>
          </a:ln>
        </p:spPr>
      </p:pic>
      <p:pic>
        <p:nvPicPr>
          <p:cNvPr id="221" name="Google Shape;221;p30"/>
          <p:cNvPicPr preferRelativeResize="0"/>
          <p:nvPr/>
        </p:nvPicPr>
        <p:blipFill>
          <a:blip r:embed="rId4">
            <a:alphaModFix/>
          </a:blip>
          <a:stretch>
            <a:fillRect/>
          </a:stretch>
        </p:blipFill>
        <p:spPr>
          <a:xfrm>
            <a:off x="70125" y="4807475"/>
            <a:ext cx="1438577" cy="290800"/>
          </a:xfrm>
          <a:prstGeom prst="rect">
            <a:avLst/>
          </a:prstGeom>
          <a:noFill/>
          <a:ln>
            <a:noFill/>
          </a:ln>
        </p:spPr>
      </p:pic>
      <p:pic>
        <p:nvPicPr>
          <p:cNvPr id="222" name="Google Shape;222;p30"/>
          <p:cNvPicPr preferRelativeResize="0"/>
          <p:nvPr/>
        </p:nvPicPr>
        <p:blipFill>
          <a:blip r:embed="rId5">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311700" y="233050"/>
            <a:ext cx="8520600" cy="56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Key Phrases - Shiftlog Weather Downtimes</a:t>
            </a:r>
            <a:endParaRPr/>
          </a:p>
          <a:p>
            <a:pPr indent="0" lvl="0" marL="0" rtl="0" algn="l">
              <a:spcBef>
                <a:spcPts val="0"/>
              </a:spcBef>
              <a:spcAft>
                <a:spcPts val="0"/>
              </a:spcAft>
              <a:buNone/>
            </a:pPr>
            <a:r>
              <a:t/>
            </a:r>
            <a:endParaRPr/>
          </a:p>
        </p:txBody>
      </p:sp>
      <p:pic>
        <p:nvPicPr>
          <p:cNvPr id="228" name="Google Shape;228;p31"/>
          <p:cNvPicPr preferRelativeResize="0"/>
          <p:nvPr/>
        </p:nvPicPr>
        <p:blipFill>
          <a:blip r:embed="rId3">
            <a:alphaModFix/>
          </a:blip>
          <a:stretch>
            <a:fillRect/>
          </a:stretch>
        </p:blipFill>
        <p:spPr>
          <a:xfrm>
            <a:off x="152400" y="1075250"/>
            <a:ext cx="6783797" cy="3915850"/>
          </a:xfrm>
          <a:prstGeom prst="rect">
            <a:avLst/>
          </a:prstGeom>
          <a:noFill/>
          <a:ln>
            <a:noFill/>
          </a:ln>
        </p:spPr>
      </p:pic>
      <p:pic>
        <p:nvPicPr>
          <p:cNvPr id="229" name="Google Shape;229;p31"/>
          <p:cNvPicPr preferRelativeResize="0"/>
          <p:nvPr/>
        </p:nvPicPr>
        <p:blipFill>
          <a:blip r:embed="rId4">
            <a:alphaModFix/>
          </a:blip>
          <a:stretch>
            <a:fillRect/>
          </a:stretch>
        </p:blipFill>
        <p:spPr>
          <a:xfrm>
            <a:off x="70125" y="4807475"/>
            <a:ext cx="1438577" cy="290800"/>
          </a:xfrm>
          <a:prstGeom prst="rect">
            <a:avLst/>
          </a:prstGeom>
          <a:noFill/>
          <a:ln>
            <a:noFill/>
          </a:ln>
        </p:spPr>
      </p:pic>
      <p:pic>
        <p:nvPicPr>
          <p:cNvPr id="230" name="Google Shape;230;p31"/>
          <p:cNvPicPr preferRelativeResize="0"/>
          <p:nvPr/>
        </p:nvPicPr>
        <p:blipFill>
          <a:blip r:embed="rId5">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41825" y="378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40000" y="1159300"/>
            <a:ext cx="3652200" cy="295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b="1" lang="en" sz="1500"/>
              <a:t>Our project had the following steps:</a:t>
            </a:r>
            <a:endParaRPr b="1" sz="1500"/>
          </a:p>
          <a:p>
            <a:pPr indent="-323850" lvl="0" marL="457200" rtl="0" algn="l">
              <a:lnSpc>
                <a:spcPct val="115000"/>
              </a:lnSpc>
              <a:spcBef>
                <a:spcPts val="1000"/>
              </a:spcBef>
              <a:spcAft>
                <a:spcPts val="0"/>
              </a:spcAft>
              <a:buSzPts val="1500"/>
              <a:buAutoNum type="arabicPeriod"/>
            </a:pPr>
            <a:r>
              <a:rPr lang="en" sz="1500"/>
              <a:t>Shift data: focus on weather &amp; </a:t>
            </a:r>
            <a:r>
              <a:rPr lang="en" sz="1500"/>
              <a:t>technical</a:t>
            </a:r>
            <a:r>
              <a:rPr lang="en" sz="1500"/>
              <a:t> downtimes</a:t>
            </a:r>
            <a:endParaRPr sz="1500"/>
          </a:p>
          <a:p>
            <a:pPr indent="-323850" lvl="0" marL="457200" rtl="0" algn="l">
              <a:lnSpc>
                <a:spcPct val="115000"/>
              </a:lnSpc>
              <a:spcBef>
                <a:spcPts val="0"/>
              </a:spcBef>
              <a:spcAft>
                <a:spcPts val="0"/>
              </a:spcAft>
              <a:buSzPts val="1500"/>
              <a:buAutoNum type="arabicPeriod"/>
            </a:pPr>
            <a:r>
              <a:rPr lang="en" sz="1500"/>
              <a:t>Analyze &amp; further classify downtimes</a:t>
            </a:r>
            <a:endParaRPr sz="1500"/>
          </a:p>
          <a:p>
            <a:pPr indent="-323850" lvl="0" marL="457200" rtl="0" algn="l">
              <a:lnSpc>
                <a:spcPct val="115000"/>
              </a:lnSpc>
              <a:spcBef>
                <a:spcPts val="0"/>
              </a:spcBef>
              <a:spcAft>
                <a:spcPts val="0"/>
              </a:spcAft>
              <a:buSzPts val="1500"/>
              <a:buAutoNum type="arabicPeriod"/>
            </a:pPr>
            <a:r>
              <a:rPr lang="en" sz="1500"/>
              <a:t>Aim to improve operational efficiency</a:t>
            </a:r>
            <a:endParaRPr sz="1500"/>
          </a:p>
          <a:p>
            <a:pPr indent="0" lvl="0" marL="0" rtl="0" algn="l">
              <a:lnSpc>
                <a:spcPct val="95000"/>
              </a:lnSpc>
              <a:spcBef>
                <a:spcPts val="0"/>
              </a:spcBef>
              <a:spcAft>
                <a:spcPts val="1200"/>
              </a:spcAft>
              <a:buSzPts val="275"/>
              <a:buNone/>
            </a:pPr>
            <a:r>
              <a:t/>
            </a:r>
            <a:endParaRPr sz="1350"/>
          </a:p>
        </p:txBody>
      </p:sp>
      <p:pic>
        <p:nvPicPr>
          <p:cNvPr id="62" name="Google Shape;62;p14"/>
          <p:cNvPicPr preferRelativeResize="0"/>
          <p:nvPr/>
        </p:nvPicPr>
        <p:blipFill rotWithShape="1">
          <a:blip r:embed="rId3">
            <a:alphaModFix/>
          </a:blip>
          <a:srcRect b="0" l="2097" r="20233" t="6777"/>
          <a:stretch/>
        </p:blipFill>
        <p:spPr>
          <a:xfrm>
            <a:off x="4212200" y="1082350"/>
            <a:ext cx="4931800" cy="4061150"/>
          </a:xfrm>
          <a:prstGeom prst="rect">
            <a:avLst/>
          </a:prstGeom>
          <a:noFill/>
          <a:ln>
            <a:noFill/>
          </a:ln>
        </p:spPr>
      </p:pic>
      <p:pic>
        <p:nvPicPr>
          <p:cNvPr id="63" name="Google Shape;63;p14"/>
          <p:cNvPicPr preferRelativeResize="0"/>
          <p:nvPr/>
        </p:nvPicPr>
        <p:blipFill>
          <a:blip r:embed="rId4">
            <a:alphaModFix/>
          </a:blip>
          <a:stretch>
            <a:fillRect/>
          </a:stretch>
        </p:blipFill>
        <p:spPr>
          <a:xfrm>
            <a:off x="70125" y="4807475"/>
            <a:ext cx="1438577" cy="290800"/>
          </a:xfrm>
          <a:prstGeom prst="rect">
            <a:avLst/>
          </a:prstGeom>
          <a:noFill/>
          <a:ln>
            <a:noFill/>
          </a:ln>
        </p:spPr>
      </p:pic>
      <p:pic>
        <p:nvPicPr>
          <p:cNvPr id="64" name="Google Shape;64;p14"/>
          <p:cNvPicPr preferRelativeResize="0"/>
          <p:nvPr/>
        </p:nvPicPr>
        <p:blipFill rotWithShape="1">
          <a:blip r:embed="rId3">
            <a:alphaModFix/>
          </a:blip>
          <a:srcRect b="67542" l="79467" r="1676" t="12930"/>
          <a:stretch/>
        </p:blipFill>
        <p:spPr>
          <a:xfrm>
            <a:off x="6046350" y="1586550"/>
            <a:ext cx="1047125" cy="744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311700" y="336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Key Phrases - Shiftlog Technical Downtimes</a:t>
            </a:r>
            <a:endParaRPr/>
          </a:p>
          <a:p>
            <a:pPr indent="0" lvl="0" marL="0" rtl="0" algn="l">
              <a:spcBef>
                <a:spcPts val="0"/>
              </a:spcBef>
              <a:spcAft>
                <a:spcPts val="0"/>
              </a:spcAft>
              <a:buNone/>
            </a:pPr>
            <a:r>
              <a:t/>
            </a:r>
            <a:endParaRPr/>
          </a:p>
        </p:txBody>
      </p:sp>
      <p:pic>
        <p:nvPicPr>
          <p:cNvPr id="236" name="Google Shape;236;p32"/>
          <p:cNvPicPr preferRelativeResize="0"/>
          <p:nvPr/>
        </p:nvPicPr>
        <p:blipFill>
          <a:blip r:embed="rId3">
            <a:alphaModFix/>
          </a:blip>
          <a:stretch>
            <a:fillRect/>
          </a:stretch>
        </p:blipFill>
        <p:spPr>
          <a:xfrm>
            <a:off x="152400" y="1170125"/>
            <a:ext cx="7130692" cy="3820974"/>
          </a:xfrm>
          <a:prstGeom prst="rect">
            <a:avLst/>
          </a:prstGeom>
          <a:noFill/>
          <a:ln>
            <a:noFill/>
          </a:ln>
        </p:spPr>
      </p:pic>
      <p:pic>
        <p:nvPicPr>
          <p:cNvPr id="237" name="Google Shape;237;p32"/>
          <p:cNvPicPr preferRelativeResize="0"/>
          <p:nvPr/>
        </p:nvPicPr>
        <p:blipFill>
          <a:blip r:embed="rId4">
            <a:alphaModFix/>
          </a:blip>
          <a:stretch>
            <a:fillRect/>
          </a:stretch>
        </p:blipFill>
        <p:spPr>
          <a:xfrm>
            <a:off x="70125" y="4807475"/>
            <a:ext cx="1438577" cy="290800"/>
          </a:xfrm>
          <a:prstGeom prst="rect">
            <a:avLst/>
          </a:prstGeom>
          <a:noFill/>
          <a:ln>
            <a:noFill/>
          </a:ln>
        </p:spPr>
      </p:pic>
      <p:pic>
        <p:nvPicPr>
          <p:cNvPr id="238" name="Google Shape;238;p32"/>
          <p:cNvPicPr preferRelativeResize="0"/>
          <p:nvPr/>
        </p:nvPicPr>
        <p:blipFill>
          <a:blip r:embed="rId5">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311700" y="369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Key Phrases - Software (ICT) Jira Tickets</a:t>
            </a:r>
            <a:endParaRPr/>
          </a:p>
          <a:p>
            <a:pPr indent="0" lvl="0" marL="0" rtl="0" algn="l">
              <a:spcBef>
                <a:spcPts val="0"/>
              </a:spcBef>
              <a:spcAft>
                <a:spcPts val="0"/>
              </a:spcAft>
              <a:buNone/>
            </a:pPr>
            <a:r>
              <a:t/>
            </a:r>
            <a:endParaRPr/>
          </a:p>
        </p:txBody>
      </p:sp>
      <p:pic>
        <p:nvPicPr>
          <p:cNvPr id="244" name="Google Shape;244;p33"/>
          <p:cNvPicPr preferRelativeResize="0"/>
          <p:nvPr/>
        </p:nvPicPr>
        <p:blipFill>
          <a:blip r:embed="rId3">
            <a:alphaModFix/>
          </a:blip>
          <a:stretch>
            <a:fillRect/>
          </a:stretch>
        </p:blipFill>
        <p:spPr>
          <a:xfrm>
            <a:off x="70125" y="4807475"/>
            <a:ext cx="1438577" cy="290800"/>
          </a:xfrm>
          <a:prstGeom prst="rect">
            <a:avLst/>
          </a:prstGeom>
          <a:noFill/>
          <a:ln>
            <a:noFill/>
          </a:ln>
        </p:spPr>
      </p:pic>
      <p:pic>
        <p:nvPicPr>
          <p:cNvPr id="245" name="Google Shape;245;p33"/>
          <p:cNvPicPr preferRelativeResize="0"/>
          <p:nvPr/>
        </p:nvPicPr>
        <p:blipFill>
          <a:blip r:embed="rId4">
            <a:alphaModFix/>
          </a:blip>
          <a:stretch>
            <a:fillRect/>
          </a:stretch>
        </p:blipFill>
        <p:spPr>
          <a:xfrm>
            <a:off x="1300777" y="986500"/>
            <a:ext cx="6090108" cy="3820974"/>
          </a:xfrm>
          <a:prstGeom prst="rect">
            <a:avLst/>
          </a:prstGeom>
          <a:noFill/>
          <a:ln>
            <a:noFill/>
          </a:ln>
        </p:spPr>
      </p:pic>
      <p:pic>
        <p:nvPicPr>
          <p:cNvPr id="246" name="Google Shape;246;p33"/>
          <p:cNvPicPr preferRelativeResize="0"/>
          <p:nvPr/>
        </p:nvPicPr>
        <p:blipFill>
          <a:blip r:embed="rId5">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311700" y="352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Key Phrases - Hardware (PRTSIR) Jira Tickets</a:t>
            </a:r>
            <a:endParaRPr/>
          </a:p>
          <a:p>
            <a:pPr indent="0" lvl="0" marL="0" rtl="0" algn="l">
              <a:spcBef>
                <a:spcPts val="0"/>
              </a:spcBef>
              <a:spcAft>
                <a:spcPts val="0"/>
              </a:spcAft>
              <a:buNone/>
            </a:pPr>
            <a:r>
              <a:t/>
            </a:r>
            <a:endParaRPr/>
          </a:p>
        </p:txBody>
      </p:sp>
      <p:pic>
        <p:nvPicPr>
          <p:cNvPr id="252" name="Google Shape;252;p34"/>
          <p:cNvPicPr preferRelativeResize="0"/>
          <p:nvPr/>
        </p:nvPicPr>
        <p:blipFill>
          <a:blip r:embed="rId3">
            <a:alphaModFix/>
          </a:blip>
          <a:stretch>
            <a:fillRect/>
          </a:stretch>
        </p:blipFill>
        <p:spPr>
          <a:xfrm>
            <a:off x="70125" y="4807475"/>
            <a:ext cx="1438577" cy="290800"/>
          </a:xfrm>
          <a:prstGeom prst="rect">
            <a:avLst/>
          </a:prstGeom>
          <a:noFill/>
          <a:ln>
            <a:noFill/>
          </a:ln>
        </p:spPr>
      </p:pic>
      <p:pic>
        <p:nvPicPr>
          <p:cNvPr id="253" name="Google Shape;253;p34"/>
          <p:cNvPicPr preferRelativeResize="0"/>
          <p:nvPr/>
        </p:nvPicPr>
        <p:blipFill>
          <a:blip r:embed="rId4">
            <a:alphaModFix/>
          </a:blip>
          <a:stretch>
            <a:fillRect/>
          </a:stretch>
        </p:blipFill>
        <p:spPr>
          <a:xfrm>
            <a:off x="1508702" y="1027700"/>
            <a:ext cx="6047634" cy="3820974"/>
          </a:xfrm>
          <a:prstGeom prst="rect">
            <a:avLst/>
          </a:prstGeom>
          <a:noFill/>
          <a:ln>
            <a:noFill/>
          </a:ln>
        </p:spPr>
      </p:pic>
      <p:pic>
        <p:nvPicPr>
          <p:cNvPr id="254" name="Google Shape;254;p34"/>
          <p:cNvPicPr preferRelativeResize="0"/>
          <p:nvPr/>
        </p:nvPicPr>
        <p:blipFill>
          <a:blip r:embed="rId5">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231200" y="196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BERT with Jira Tickets - Evaluation Metrics</a:t>
            </a:r>
            <a:endParaRPr/>
          </a:p>
          <a:p>
            <a:pPr indent="0" lvl="0" marL="0" rtl="0" algn="l">
              <a:spcBef>
                <a:spcPts val="0"/>
              </a:spcBef>
              <a:spcAft>
                <a:spcPts val="0"/>
              </a:spcAft>
              <a:buNone/>
            </a:pPr>
            <a:r>
              <a:t/>
            </a:r>
            <a:endParaRPr/>
          </a:p>
        </p:txBody>
      </p:sp>
      <p:sp>
        <p:nvSpPr>
          <p:cNvPr id="260" name="Google Shape;260;p35"/>
          <p:cNvSpPr txBox="1"/>
          <p:nvPr>
            <p:ph idx="1" type="body"/>
          </p:nvPr>
        </p:nvSpPr>
        <p:spPr>
          <a:xfrm>
            <a:off x="150650" y="727175"/>
            <a:ext cx="8681700" cy="407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u="sng">
                <a:solidFill>
                  <a:srgbClr val="434343"/>
                </a:solidFill>
              </a:rPr>
              <a:t>Classifying Hardware vs Software Jira Tickets with Description &amp; Summary Text</a:t>
            </a:r>
            <a:endParaRPr sz="1300" u="sng">
              <a:solidFill>
                <a:srgbClr val="434343"/>
              </a:solidFill>
            </a:endParaRPr>
          </a:p>
          <a:p>
            <a:pPr indent="0" lvl="0" marL="0" rtl="0" algn="l">
              <a:spcBef>
                <a:spcPts val="0"/>
              </a:spcBef>
              <a:spcAft>
                <a:spcPts val="0"/>
              </a:spcAft>
              <a:buNone/>
            </a:pPr>
            <a:r>
              <a:t/>
            </a:r>
            <a:endParaRPr sz="1300" u="sng">
              <a:solidFill>
                <a:srgbClr val="434343"/>
              </a:solidFill>
            </a:endParaRPr>
          </a:p>
          <a:p>
            <a:pPr indent="0" lvl="0" marL="0" rtl="0" algn="l">
              <a:spcBef>
                <a:spcPts val="0"/>
              </a:spcBef>
              <a:spcAft>
                <a:spcPts val="0"/>
              </a:spcAft>
              <a:buNone/>
            </a:pPr>
            <a:r>
              <a:t/>
            </a:r>
            <a:endParaRPr sz="1300" u="sng">
              <a:solidFill>
                <a:srgbClr val="434343"/>
              </a:solidFill>
            </a:endParaRPr>
          </a:p>
          <a:p>
            <a:pPr indent="0" lvl="0" marL="0" rtl="0" algn="l">
              <a:spcBef>
                <a:spcPts val="0"/>
              </a:spcBef>
              <a:spcAft>
                <a:spcPts val="0"/>
              </a:spcAft>
              <a:buNone/>
            </a:pPr>
            <a:r>
              <a:t/>
            </a:r>
            <a:endParaRPr sz="1300" u="sng">
              <a:solidFill>
                <a:srgbClr val="434343"/>
              </a:solidFill>
            </a:endParaRPr>
          </a:p>
          <a:p>
            <a:pPr indent="0" lvl="0" marL="0" rtl="0" algn="l">
              <a:spcBef>
                <a:spcPts val="0"/>
              </a:spcBef>
              <a:spcAft>
                <a:spcPts val="0"/>
              </a:spcAft>
              <a:buNone/>
            </a:pPr>
            <a:r>
              <a:t/>
            </a:r>
            <a:endParaRPr sz="1300" u="sng">
              <a:solidFill>
                <a:srgbClr val="434343"/>
              </a:solidFill>
            </a:endParaRPr>
          </a:p>
          <a:p>
            <a:pPr indent="0" lvl="0" marL="0" rtl="0" algn="l">
              <a:spcBef>
                <a:spcPts val="0"/>
              </a:spcBef>
              <a:spcAft>
                <a:spcPts val="0"/>
              </a:spcAft>
              <a:buNone/>
            </a:pPr>
            <a:r>
              <a:t/>
            </a:r>
            <a:endParaRPr sz="1300" u="sng">
              <a:solidFill>
                <a:srgbClr val="434343"/>
              </a:solidFill>
            </a:endParaRPr>
          </a:p>
          <a:p>
            <a:pPr indent="0" lvl="0" marL="0" rtl="0" algn="l">
              <a:spcBef>
                <a:spcPts val="0"/>
              </a:spcBef>
              <a:spcAft>
                <a:spcPts val="0"/>
              </a:spcAft>
              <a:buNone/>
            </a:pPr>
            <a:r>
              <a:t/>
            </a:r>
            <a:endParaRPr sz="1300" u="sng">
              <a:solidFill>
                <a:srgbClr val="434343"/>
              </a:solidFill>
            </a:endParaRPr>
          </a:p>
          <a:p>
            <a:pPr indent="0" lvl="0" marL="0" rtl="0" algn="l">
              <a:spcBef>
                <a:spcPts val="0"/>
              </a:spcBef>
              <a:spcAft>
                <a:spcPts val="0"/>
              </a:spcAft>
              <a:buNone/>
            </a:pPr>
            <a:r>
              <a:t/>
            </a:r>
            <a:endParaRPr sz="1300" u="sng">
              <a:solidFill>
                <a:srgbClr val="434343"/>
              </a:solidFill>
            </a:endParaRPr>
          </a:p>
          <a:p>
            <a:pPr indent="0" lvl="0" marL="0" rtl="0" algn="l">
              <a:spcBef>
                <a:spcPts val="0"/>
              </a:spcBef>
              <a:spcAft>
                <a:spcPts val="0"/>
              </a:spcAft>
              <a:buNone/>
            </a:pPr>
            <a:r>
              <a:t/>
            </a:r>
            <a:endParaRPr sz="1300" u="sng">
              <a:solidFill>
                <a:srgbClr val="434343"/>
              </a:solidFill>
            </a:endParaRPr>
          </a:p>
          <a:p>
            <a:pPr indent="0" lvl="0" marL="0" rtl="0" algn="l">
              <a:spcBef>
                <a:spcPts val="0"/>
              </a:spcBef>
              <a:spcAft>
                <a:spcPts val="0"/>
              </a:spcAft>
              <a:buClr>
                <a:schemeClr val="dk1"/>
              </a:buClr>
              <a:buSzPts val="1100"/>
              <a:buFont typeface="Arial"/>
              <a:buNone/>
            </a:pPr>
            <a:r>
              <a:rPr lang="en" sz="1300" u="sng">
                <a:solidFill>
                  <a:srgbClr val="434343"/>
                </a:solidFill>
              </a:rPr>
              <a:t>Classifying Hardware vs Software Jira Tickets with Summary Text</a:t>
            </a:r>
            <a:endParaRPr sz="1300" u="sng">
              <a:solidFill>
                <a:srgbClr val="434343"/>
              </a:solidFill>
            </a:endParaRPr>
          </a:p>
          <a:p>
            <a:pPr indent="0" lvl="0" marL="0" rtl="0" algn="l">
              <a:spcBef>
                <a:spcPts val="0"/>
              </a:spcBef>
              <a:spcAft>
                <a:spcPts val="0"/>
              </a:spcAft>
              <a:buNone/>
            </a:pPr>
            <a:r>
              <a:t/>
            </a:r>
            <a:endParaRPr sz="1400" u="sng">
              <a:solidFill>
                <a:srgbClr val="434343"/>
              </a:solidFill>
            </a:endParaRPr>
          </a:p>
        </p:txBody>
      </p:sp>
      <p:pic>
        <p:nvPicPr>
          <p:cNvPr id="261" name="Google Shape;261;p35"/>
          <p:cNvPicPr preferRelativeResize="0"/>
          <p:nvPr/>
        </p:nvPicPr>
        <p:blipFill>
          <a:blip r:embed="rId3">
            <a:alphaModFix/>
          </a:blip>
          <a:stretch>
            <a:fillRect/>
          </a:stretch>
        </p:blipFill>
        <p:spPr>
          <a:xfrm>
            <a:off x="227150" y="3126400"/>
            <a:ext cx="7783552" cy="1577225"/>
          </a:xfrm>
          <a:prstGeom prst="rect">
            <a:avLst/>
          </a:prstGeom>
          <a:noFill/>
          <a:ln>
            <a:noFill/>
          </a:ln>
        </p:spPr>
      </p:pic>
      <p:pic>
        <p:nvPicPr>
          <p:cNvPr id="262" name="Google Shape;262;p35"/>
          <p:cNvPicPr preferRelativeResize="0"/>
          <p:nvPr/>
        </p:nvPicPr>
        <p:blipFill>
          <a:blip r:embed="rId4">
            <a:alphaModFix/>
          </a:blip>
          <a:stretch>
            <a:fillRect/>
          </a:stretch>
        </p:blipFill>
        <p:spPr>
          <a:xfrm>
            <a:off x="227150" y="1087674"/>
            <a:ext cx="7783552" cy="1577225"/>
          </a:xfrm>
          <a:prstGeom prst="rect">
            <a:avLst/>
          </a:prstGeom>
          <a:noFill/>
          <a:ln>
            <a:noFill/>
          </a:ln>
        </p:spPr>
      </p:pic>
      <p:pic>
        <p:nvPicPr>
          <p:cNvPr id="263" name="Google Shape;263;p35"/>
          <p:cNvPicPr preferRelativeResize="0"/>
          <p:nvPr/>
        </p:nvPicPr>
        <p:blipFill>
          <a:blip r:embed="rId5">
            <a:alphaModFix/>
          </a:blip>
          <a:stretch>
            <a:fillRect/>
          </a:stretch>
        </p:blipFill>
        <p:spPr>
          <a:xfrm>
            <a:off x="70125" y="4807475"/>
            <a:ext cx="1438577" cy="290800"/>
          </a:xfrm>
          <a:prstGeom prst="rect">
            <a:avLst/>
          </a:prstGeom>
          <a:noFill/>
          <a:ln>
            <a:noFill/>
          </a:ln>
        </p:spPr>
      </p:pic>
      <p:pic>
        <p:nvPicPr>
          <p:cNvPr id="264" name="Google Shape;264;p35"/>
          <p:cNvPicPr preferRelativeResize="0"/>
          <p:nvPr/>
        </p:nvPicPr>
        <p:blipFill>
          <a:blip r:embed="rId6">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BERT with Shiftlog Downtime Comments - Evaluation Metrics</a:t>
            </a:r>
            <a:endParaRPr sz="2320"/>
          </a:p>
        </p:txBody>
      </p:sp>
      <p:pic>
        <p:nvPicPr>
          <p:cNvPr id="270" name="Google Shape;270;p36"/>
          <p:cNvPicPr preferRelativeResize="0"/>
          <p:nvPr/>
        </p:nvPicPr>
        <p:blipFill>
          <a:blip r:embed="rId3">
            <a:alphaModFix/>
          </a:blip>
          <a:stretch>
            <a:fillRect/>
          </a:stretch>
        </p:blipFill>
        <p:spPr>
          <a:xfrm>
            <a:off x="70125" y="4807475"/>
            <a:ext cx="1438577" cy="290800"/>
          </a:xfrm>
          <a:prstGeom prst="rect">
            <a:avLst/>
          </a:prstGeom>
          <a:noFill/>
          <a:ln>
            <a:noFill/>
          </a:ln>
        </p:spPr>
      </p:pic>
      <p:pic>
        <p:nvPicPr>
          <p:cNvPr id="271" name="Google Shape;271;p36"/>
          <p:cNvPicPr preferRelativeResize="0"/>
          <p:nvPr/>
        </p:nvPicPr>
        <p:blipFill>
          <a:blip r:embed="rId4">
            <a:alphaModFix/>
          </a:blip>
          <a:stretch>
            <a:fillRect/>
          </a:stretch>
        </p:blipFill>
        <p:spPr>
          <a:xfrm>
            <a:off x="0" y="1649760"/>
            <a:ext cx="9144003" cy="1843981"/>
          </a:xfrm>
          <a:prstGeom prst="rect">
            <a:avLst/>
          </a:prstGeom>
          <a:noFill/>
          <a:ln>
            <a:noFill/>
          </a:ln>
        </p:spPr>
      </p:pic>
      <p:sp>
        <p:nvSpPr>
          <p:cNvPr id="272" name="Google Shape;272;p36"/>
          <p:cNvSpPr txBox="1"/>
          <p:nvPr/>
        </p:nvSpPr>
        <p:spPr>
          <a:xfrm>
            <a:off x="175950" y="1264850"/>
            <a:ext cx="8310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u="sng">
                <a:solidFill>
                  <a:srgbClr val="434343"/>
                </a:solidFill>
              </a:rPr>
              <a:t>Classifying Technical, Weather &amp; Scheduling Downtimes</a:t>
            </a:r>
            <a:endParaRPr sz="1300" u="sng">
              <a:solidFill>
                <a:srgbClr val="434343"/>
              </a:solidFill>
            </a:endParaRPr>
          </a:p>
        </p:txBody>
      </p:sp>
      <p:pic>
        <p:nvPicPr>
          <p:cNvPr id="273" name="Google Shape;273;p36"/>
          <p:cNvPicPr preferRelativeResize="0"/>
          <p:nvPr/>
        </p:nvPicPr>
        <p:blipFill>
          <a:blip r:embed="rId5">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7"/>
          <p:cNvPicPr preferRelativeResize="0"/>
          <p:nvPr/>
        </p:nvPicPr>
        <p:blipFill rotWithShape="1">
          <a:blip r:embed="rId3">
            <a:alphaModFix/>
          </a:blip>
          <a:srcRect b="2911" l="0" r="0" t="4349"/>
          <a:stretch/>
        </p:blipFill>
        <p:spPr>
          <a:xfrm>
            <a:off x="0" y="1292975"/>
            <a:ext cx="9143997" cy="24595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8"/>
          <p:cNvPicPr preferRelativeResize="0"/>
          <p:nvPr/>
        </p:nvPicPr>
        <p:blipFill>
          <a:blip r:embed="rId3">
            <a:alphaModFix/>
          </a:blip>
          <a:stretch>
            <a:fillRect/>
          </a:stretch>
        </p:blipFill>
        <p:spPr>
          <a:xfrm>
            <a:off x="212625" y="751700"/>
            <a:ext cx="4118984" cy="2043000"/>
          </a:xfrm>
          <a:prstGeom prst="rect">
            <a:avLst/>
          </a:prstGeom>
          <a:noFill/>
          <a:ln>
            <a:noFill/>
          </a:ln>
        </p:spPr>
      </p:pic>
      <p:pic>
        <p:nvPicPr>
          <p:cNvPr id="284" name="Google Shape;284;p38"/>
          <p:cNvPicPr preferRelativeResize="0"/>
          <p:nvPr/>
        </p:nvPicPr>
        <p:blipFill>
          <a:blip r:embed="rId4">
            <a:alphaModFix/>
          </a:blip>
          <a:stretch>
            <a:fillRect/>
          </a:stretch>
        </p:blipFill>
        <p:spPr>
          <a:xfrm>
            <a:off x="4685250" y="651574"/>
            <a:ext cx="4184927" cy="2043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51250" y="27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Jira Tickets for Reporting Technical Problems</a:t>
            </a:r>
            <a:endParaRPr/>
          </a:p>
        </p:txBody>
      </p:sp>
      <p:pic>
        <p:nvPicPr>
          <p:cNvPr id="70" name="Google Shape;70;p15"/>
          <p:cNvPicPr preferRelativeResize="0"/>
          <p:nvPr/>
        </p:nvPicPr>
        <p:blipFill rotWithShape="1">
          <a:blip r:embed="rId3">
            <a:alphaModFix/>
          </a:blip>
          <a:srcRect b="11237" l="1276" r="45961" t="0"/>
          <a:stretch/>
        </p:blipFill>
        <p:spPr>
          <a:xfrm>
            <a:off x="4934925" y="928750"/>
            <a:ext cx="4209075" cy="4214750"/>
          </a:xfrm>
          <a:prstGeom prst="rect">
            <a:avLst/>
          </a:prstGeom>
          <a:noFill/>
          <a:ln>
            <a:noFill/>
          </a:ln>
        </p:spPr>
      </p:pic>
      <p:sp>
        <p:nvSpPr>
          <p:cNvPr id="71" name="Google Shape;71;p15"/>
          <p:cNvSpPr txBox="1"/>
          <p:nvPr/>
        </p:nvSpPr>
        <p:spPr>
          <a:xfrm>
            <a:off x="0" y="1074175"/>
            <a:ext cx="4662300" cy="255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Char char="●"/>
            </a:pPr>
            <a:r>
              <a:rPr lang="en" sz="1500">
                <a:solidFill>
                  <a:schemeClr val="dk2"/>
                </a:solidFill>
              </a:rPr>
              <a:t>Classify technical downtimes as software / hardware </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Jira - problem reporting tool</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7,613 tickets in dataset</a:t>
            </a:r>
            <a:endParaRPr sz="1500">
              <a:solidFill>
                <a:schemeClr val="dk2"/>
              </a:solidFill>
            </a:endParaRPr>
          </a:p>
          <a:p>
            <a:pPr indent="-323850" lvl="1" marL="914400" rtl="0" algn="l">
              <a:lnSpc>
                <a:spcPct val="115000"/>
              </a:lnSpc>
              <a:spcBef>
                <a:spcPts val="0"/>
              </a:spcBef>
              <a:spcAft>
                <a:spcPts val="0"/>
              </a:spcAft>
              <a:buClr>
                <a:schemeClr val="dk2"/>
              </a:buClr>
              <a:buSzPts val="1500"/>
              <a:buChar char="○"/>
            </a:pPr>
            <a:r>
              <a:rPr lang="en" sz="1500">
                <a:solidFill>
                  <a:schemeClr val="dk2"/>
                </a:solidFill>
              </a:rPr>
              <a:t>6,940 Hardware Tickets </a:t>
            </a:r>
            <a:endParaRPr sz="1500">
              <a:solidFill>
                <a:schemeClr val="dk2"/>
              </a:solidFill>
            </a:endParaRPr>
          </a:p>
          <a:p>
            <a:pPr indent="-323850" lvl="1" marL="914400" rtl="0" algn="l">
              <a:lnSpc>
                <a:spcPct val="115000"/>
              </a:lnSpc>
              <a:spcBef>
                <a:spcPts val="0"/>
              </a:spcBef>
              <a:spcAft>
                <a:spcPts val="0"/>
              </a:spcAft>
              <a:buClr>
                <a:schemeClr val="dk2"/>
              </a:buClr>
              <a:buSzPts val="1500"/>
              <a:buChar char="○"/>
            </a:pPr>
            <a:r>
              <a:rPr lang="en" sz="1500">
                <a:solidFill>
                  <a:schemeClr val="dk2"/>
                </a:solidFill>
              </a:rPr>
              <a:t>673 Software Tickets </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2013-2023</a:t>
            </a:r>
            <a:endParaRPr sz="1500">
              <a:solidFill>
                <a:schemeClr val="dk2"/>
              </a:solidFill>
            </a:endParaRPr>
          </a:p>
          <a:p>
            <a:pPr indent="-323850" lvl="1" marL="914400" rtl="0" algn="l">
              <a:lnSpc>
                <a:spcPct val="115000"/>
              </a:lnSpc>
              <a:spcBef>
                <a:spcPts val="0"/>
              </a:spcBef>
              <a:spcAft>
                <a:spcPts val="0"/>
              </a:spcAft>
              <a:buClr>
                <a:schemeClr val="dk2"/>
              </a:buClr>
              <a:buSzPts val="1500"/>
              <a:buChar char="○"/>
            </a:pPr>
            <a:r>
              <a:rPr lang="en" sz="1500">
                <a:solidFill>
                  <a:schemeClr val="dk2"/>
                </a:solidFill>
              </a:rPr>
              <a:t>Limited/n</a:t>
            </a:r>
            <a:r>
              <a:rPr lang="en" sz="1500">
                <a:solidFill>
                  <a:schemeClr val="dk2"/>
                </a:solidFill>
              </a:rPr>
              <a:t>o</a:t>
            </a:r>
            <a:r>
              <a:rPr lang="en" sz="1500">
                <a:solidFill>
                  <a:schemeClr val="dk2"/>
                </a:solidFill>
              </a:rPr>
              <a:t> data 2020-2021 due to Covid-19</a:t>
            </a:r>
            <a:endParaRPr sz="1500">
              <a:solidFill>
                <a:schemeClr val="dk2"/>
              </a:solidFill>
            </a:endParaRPr>
          </a:p>
        </p:txBody>
      </p:sp>
      <p:pic>
        <p:nvPicPr>
          <p:cNvPr id="72" name="Google Shape;72;p15"/>
          <p:cNvPicPr preferRelativeResize="0"/>
          <p:nvPr/>
        </p:nvPicPr>
        <p:blipFill>
          <a:blip r:embed="rId4">
            <a:alphaModFix/>
          </a:blip>
          <a:stretch>
            <a:fillRect/>
          </a:stretch>
        </p:blipFill>
        <p:spPr>
          <a:xfrm>
            <a:off x="70125" y="4807475"/>
            <a:ext cx="1438577" cy="290800"/>
          </a:xfrm>
          <a:prstGeom prst="rect">
            <a:avLst/>
          </a:prstGeom>
          <a:noFill/>
          <a:ln>
            <a:noFill/>
          </a:ln>
        </p:spPr>
      </p:pic>
      <p:pic>
        <p:nvPicPr>
          <p:cNvPr id="73" name="Google Shape;73;p15"/>
          <p:cNvPicPr preferRelativeResize="0"/>
          <p:nvPr/>
        </p:nvPicPr>
        <p:blipFill>
          <a:blip r:embed="rId5">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52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Jira Ticket Analysis	</a:t>
            </a:r>
            <a:endParaRPr/>
          </a:p>
        </p:txBody>
      </p:sp>
      <p:sp>
        <p:nvSpPr>
          <p:cNvPr id="79" name="Google Shape;79;p16"/>
          <p:cNvSpPr txBox="1"/>
          <p:nvPr>
            <p:ph idx="1" type="body"/>
          </p:nvPr>
        </p:nvSpPr>
        <p:spPr>
          <a:xfrm>
            <a:off x="0" y="925425"/>
            <a:ext cx="8565900" cy="377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Methods: </a:t>
            </a:r>
            <a:endParaRPr/>
          </a:p>
          <a:p>
            <a:pPr indent="-323850" lvl="1" marL="914400" rtl="0" algn="l">
              <a:spcBef>
                <a:spcPts val="0"/>
              </a:spcBef>
              <a:spcAft>
                <a:spcPts val="0"/>
              </a:spcAft>
              <a:buSzPts val="1500"/>
              <a:buChar char="○"/>
            </a:pPr>
            <a:r>
              <a:rPr lang="en" sz="1500"/>
              <a:t>Jira     JSON      dataframe </a:t>
            </a:r>
            <a:endParaRPr sz="1500"/>
          </a:p>
          <a:p>
            <a:pPr indent="-323850" lvl="1" marL="914400" rtl="0" algn="l">
              <a:spcBef>
                <a:spcPts val="0"/>
              </a:spcBef>
              <a:spcAft>
                <a:spcPts val="0"/>
              </a:spcAft>
              <a:buSzPts val="1500"/>
              <a:buChar char="○"/>
            </a:pPr>
            <a:r>
              <a:rPr lang="en" sz="1500"/>
              <a:t>LDA - Latent Dirichlet Allocation</a:t>
            </a:r>
            <a:endParaRPr sz="1500"/>
          </a:p>
          <a:p>
            <a:pPr indent="-323850" lvl="2" marL="1371600" rtl="0" algn="l">
              <a:spcBef>
                <a:spcPts val="0"/>
              </a:spcBef>
              <a:spcAft>
                <a:spcPts val="0"/>
              </a:spcAft>
              <a:buSzPts val="1500"/>
              <a:buChar char="■"/>
            </a:pPr>
            <a:r>
              <a:rPr lang="en" sz="1500"/>
              <a:t>Topic modeling &amp; key phrase extraction</a:t>
            </a:r>
            <a:endParaRPr sz="1500"/>
          </a:p>
          <a:p>
            <a:pPr indent="-323850" lvl="1" marL="914400" rtl="0" algn="l">
              <a:spcBef>
                <a:spcPts val="0"/>
              </a:spcBef>
              <a:spcAft>
                <a:spcPts val="0"/>
              </a:spcAft>
              <a:buSzPts val="1500"/>
              <a:buChar char="○"/>
            </a:pPr>
            <a:r>
              <a:rPr lang="en" sz="1500"/>
              <a:t>BERT - Transformer-Based Language Model</a:t>
            </a:r>
            <a:endParaRPr sz="1500"/>
          </a:p>
          <a:p>
            <a:pPr indent="-342900" lvl="0" marL="457200" rtl="0" algn="l">
              <a:spcBef>
                <a:spcPts val="0"/>
              </a:spcBef>
              <a:spcAft>
                <a:spcPts val="0"/>
              </a:spcAft>
              <a:buSzPts val="1800"/>
              <a:buChar char="●"/>
            </a:pPr>
            <a:r>
              <a:rPr lang="en"/>
              <a:t>Results: </a:t>
            </a:r>
            <a:endParaRPr/>
          </a:p>
          <a:p>
            <a:pPr indent="-323850" lvl="1" marL="914400" rtl="0" algn="l">
              <a:spcBef>
                <a:spcPts val="0"/>
              </a:spcBef>
              <a:spcAft>
                <a:spcPts val="0"/>
              </a:spcAft>
              <a:buSzPts val="1500"/>
              <a:buChar char="○"/>
            </a:pPr>
            <a:r>
              <a:rPr lang="en" sz="1500"/>
              <a:t>Extracted</a:t>
            </a:r>
            <a:r>
              <a:rPr lang="en" sz="1500"/>
              <a:t> top key phrases </a:t>
            </a:r>
            <a:r>
              <a:rPr lang="en" sz="900"/>
              <a:t>(*examples in </a:t>
            </a:r>
            <a:r>
              <a:rPr lang="en" sz="900"/>
              <a:t>appendix</a:t>
            </a:r>
            <a:r>
              <a:rPr lang="en" sz="900"/>
              <a:t>)</a:t>
            </a:r>
            <a:endParaRPr sz="900"/>
          </a:p>
          <a:p>
            <a:pPr indent="-323850" lvl="1" marL="914400" rtl="0" algn="l">
              <a:spcBef>
                <a:spcPts val="0"/>
              </a:spcBef>
              <a:spcAft>
                <a:spcPts val="0"/>
              </a:spcAft>
              <a:buSzPts val="1500"/>
              <a:buChar char="○"/>
            </a:pPr>
            <a:r>
              <a:rPr lang="en" sz="1500"/>
              <a:t>Best accuracy w/ BERT using summary text only</a:t>
            </a:r>
            <a:endParaRPr sz="1500"/>
          </a:p>
          <a:p>
            <a:pPr indent="-323850" lvl="1" marL="914400" rtl="0" algn="l">
              <a:spcBef>
                <a:spcPts val="0"/>
              </a:spcBef>
              <a:spcAft>
                <a:spcPts val="0"/>
              </a:spcAft>
              <a:buSzPts val="1500"/>
              <a:buChar char="○"/>
            </a:pPr>
            <a:r>
              <a:rPr lang="en" sz="1500"/>
              <a:t>94% accuracy, AUC 97.9%</a:t>
            </a:r>
            <a:endParaRPr sz="1500"/>
          </a:p>
          <a:p>
            <a:pPr indent="-323850" lvl="1" marL="914400" rtl="0" algn="l">
              <a:spcBef>
                <a:spcPts val="0"/>
              </a:spcBef>
              <a:spcAft>
                <a:spcPts val="0"/>
              </a:spcAft>
              <a:buSzPts val="1500"/>
              <a:buChar char="○"/>
            </a:pPr>
            <a:r>
              <a:rPr lang="en" sz="1500"/>
              <a:t>Recall 93.8%, Precision 94%, F1 Score 93.9% </a:t>
            </a:r>
            <a:endParaRPr sz="1500"/>
          </a:p>
        </p:txBody>
      </p:sp>
      <p:sp>
        <p:nvSpPr>
          <p:cNvPr id="80" name="Google Shape;80;p16"/>
          <p:cNvSpPr/>
          <p:nvPr/>
        </p:nvSpPr>
        <p:spPr>
          <a:xfrm>
            <a:off x="2144100" y="1401000"/>
            <a:ext cx="166500" cy="7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flipH="1" rot="10800000">
            <a:off x="1347250" y="1401005"/>
            <a:ext cx="166500" cy="7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6"/>
          <p:cNvPicPr preferRelativeResize="0"/>
          <p:nvPr/>
        </p:nvPicPr>
        <p:blipFill>
          <a:blip r:embed="rId3">
            <a:alphaModFix/>
          </a:blip>
          <a:stretch>
            <a:fillRect/>
          </a:stretch>
        </p:blipFill>
        <p:spPr>
          <a:xfrm>
            <a:off x="70125" y="4807475"/>
            <a:ext cx="1438577" cy="290800"/>
          </a:xfrm>
          <a:prstGeom prst="rect">
            <a:avLst/>
          </a:prstGeom>
          <a:noFill/>
          <a:ln>
            <a:noFill/>
          </a:ln>
        </p:spPr>
      </p:pic>
      <p:pic>
        <p:nvPicPr>
          <p:cNvPr id="83" name="Google Shape;83;p16"/>
          <p:cNvPicPr preferRelativeResize="0"/>
          <p:nvPr/>
        </p:nvPicPr>
        <p:blipFill>
          <a:blip r:embed="rId4">
            <a:alphaModFix/>
          </a:blip>
          <a:stretch>
            <a:fillRect/>
          </a:stretch>
        </p:blipFill>
        <p:spPr>
          <a:xfrm>
            <a:off x="8882850" y="4768051"/>
            <a:ext cx="261150" cy="369648"/>
          </a:xfrm>
          <a:prstGeom prst="rect">
            <a:avLst/>
          </a:prstGeom>
          <a:noFill/>
          <a:ln>
            <a:noFill/>
          </a:ln>
        </p:spPr>
      </p:pic>
      <p:pic>
        <p:nvPicPr>
          <p:cNvPr id="84" name="Google Shape;84;p16"/>
          <p:cNvPicPr preferRelativeResize="0"/>
          <p:nvPr/>
        </p:nvPicPr>
        <p:blipFill rotWithShape="1">
          <a:blip r:embed="rId5">
            <a:alphaModFix/>
          </a:blip>
          <a:srcRect b="11276" l="1155" r="51095" t="0"/>
          <a:stretch/>
        </p:blipFill>
        <p:spPr>
          <a:xfrm>
            <a:off x="5605100" y="847700"/>
            <a:ext cx="3484851" cy="3854426"/>
          </a:xfrm>
          <a:prstGeom prst="rect">
            <a:avLst/>
          </a:prstGeom>
          <a:noFill/>
          <a:ln>
            <a:noFill/>
          </a:ln>
        </p:spPr>
      </p:pic>
      <p:sp>
        <p:nvSpPr>
          <p:cNvPr id="85" name="Google Shape;85;p16"/>
          <p:cNvSpPr/>
          <p:nvPr/>
        </p:nvSpPr>
        <p:spPr>
          <a:xfrm>
            <a:off x="5772625" y="906425"/>
            <a:ext cx="3233574" cy="290790"/>
          </a:xfrm>
          <a:prstGeom prst="flowChartTerminato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189025" y="378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Classifying Technical Problem Root Causes </a:t>
            </a:r>
            <a:endParaRPr/>
          </a:p>
        </p:txBody>
      </p:sp>
      <p:pic>
        <p:nvPicPr>
          <p:cNvPr id="91" name="Google Shape;91;p17"/>
          <p:cNvPicPr preferRelativeResize="0"/>
          <p:nvPr/>
        </p:nvPicPr>
        <p:blipFill>
          <a:blip r:embed="rId3">
            <a:alphaModFix/>
          </a:blip>
          <a:stretch>
            <a:fillRect/>
          </a:stretch>
        </p:blipFill>
        <p:spPr>
          <a:xfrm>
            <a:off x="70125" y="4807475"/>
            <a:ext cx="1438577" cy="290800"/>
          </a:xfrm>
          <a:prstGeom prst="rect">
            <a:avLst/>
          </a:prstGeom>
          <a:noFill/>
          <a:ln>
            <a:noFill/>
          </a:ln>
        </p:spPr>
      </p:pic>
      <p:sp>
        <p:nvSpPr>
          <p:cNvPr id="92" name="Google Shape;92;p17"/>
          <p:cNvSpPr txBox="1"/>
          <p:nvPr/>
        </p:nvSpPr>
        <p:spPr>
          <a:xfrm>
            <a:off x="189025" y="951650"/>
            <a:ext cx="4037100" cy="366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Char char="●"/>
            </a:pPr>
            <a:r>
              <a:rPr lang="en" sz="1500">
                <a:solidFill>
                  <a:schemeClr val="dk2"/>
                </a:solidFill>
              </a:rPr>
              <a:t>Historical records of hardware &amp; software root causes used to train a BERT model</a:t>
            </a:r>
            <a:endParaRPr sz="1500">
              <a:solidFill>
                <a:schemeClr val="dk2"/>
              </a:solidFill>
            </a:endParaRPr>
          </a:p>
          <a:p>
            <a:pPr indent="-311150" lvl="1" marL="914400" rtl="0" algn="l">
              <a:lnSpc>
                <a:spcPct val="115000"/>
              </a:lnSpc>
              <a:spcBef>
                <a:spcPts val="0"/>
              </a:spcBef>
              <a:spcAft>
                <a:spcPts val="0"/>
              </a:spcAft>
              <a:buClr>
                <a:schemeClr val="dk2"/>
              </a:buClr>
              <a:buSzPts val="1300"/>
              <a:buChar char="○"/>
            </a:pPr>
            <a:r>
              <a:rPr lang="en" sz="1300">
                <a:solidFill>
                  <a:schemeClr val="dk2"/>
                </a:solidFill>
              </a:rPr>
              <a:t>Hardware Problem Location labels: </a:t>
            </a:r>
            <a:r>
              <a:rPr i="1" lang="en" sz="1300">
                <a:solidFill>
                  <a:schemeClr val="dk2"/>
                </a:solidFill>
              </a:rPr>
              <a:t>435</a:t>
            </a:r>
            <a:endParaRPr i="1" sz="1300">
              <a:solidFill>
                <a:schemeClr val="dk2"/>
              </a:solidFill>
            </a:endParaRPr>
          </a:p>
          <a:p>
            <a:pPr indent="-311150" lvl="1" marL="914400" rtl="0" algn="l">
              <a:lnSpc>
                <a:spcPct val="115000"/>
              </a:lnSpc>
              <a:spcBef>
                <a:spcPts val="0"/>
              </a:spcBef>
              <a:spcAft>
                <a:spcPts val="0"/>
              </a:spcAft>
              <a:buClr>
                <a:schemeClr val="dk2"/>
              </a:buClr>
              <a:buSzPts val="1300"/>
              <a:buChar char="○"/>
            </a:pPr>
            <a:r>
              <a:rPr lang="en" sz="1300">
                <a:solidFill>
                  <a:schemeClr val="dk2"/>
                </a:solidFill>
              </a:rPr>
              <a:t>Hardware labels: </a:t>
            </a:r>
            <a:r>
              <a:rPr i="1" lang="en" sz="1300">
                <a:solidFill>
                  <a:schemeClr val="dk2"/>
                </a:solidFill>
              </a:rPr>
              <a:t>203</a:t>
            </a:r>
            <a:endParaRPr i="1" sz="1300">
              <a:solidFill>
                <a:schemeClr val="dk2"/>
              </a:solidFill>
            </a:endParaRPr>
          </a:p>
          <a:p>
            <a:pPr indent="-311150" lvl="1" marL="914400" rtl="0" algn="l">
              <a:lnSpc>
                <a:spcPct val="115000"/>
              </a:lnSpc>
              <a:spcBef>
                <a:spcPts val="0"/>
              </a:spcBef>
              <a:spcAft>
                <a:spcPts val="0"/>
              </a:spcAft>
              <a:buClr>
                <a:schemeClr val="dk2"/>
              </a:buClr>
              <a:buSzPts val="1300"/>
              <a:buChar char="○"/>
            </a:pPr>
            <a:r>
              <a:rPr lang="en" sz="1300">
                <a:solidFill>
                  <a:schemeClr val="dk2"/>
                </a:solidFill>
              </a:rPr>
              <a:t>Software labels: </a:t>
            </a:r>
            <a:r>
              <a:rPr i="1" lang="en" sz="1300">
                <a:solidFill>
                  <a:schemeClr val="dk2"/>
                </a:solidFill>
              </a:rPr>
              <a:t>50</a:t>
            </a:r>
            <a:endParaRPr b="1" sz="1500">
              <a:solidFill>
                <a:schemeClr val="dk2"/>
              </a:solidFill>
            </a:endParaRPr>
          </a:p>
          <a:p>
            <a:pPr indent="0" lvl="0" marL="914400" rtl="0" algn="l">
              <a:lnSpc>
                <a:spcPct val="100000"/>
              </a:lnSpc>
              <a:spcBef>
                <a:spcPts val="1200"/>
              </a:spcBef>
              <a:spcAft>
                <a:spcPts val="0"/>
              </a:spcAft>
              <a:buNone/>
            </a:pPr>
            <a:r>
              <a:t/>
            </a:r>
            <a:endParaRPr b="1" sz="800">
              <a:solidFill>
                <a:schemeClr val="dk2"/>
              </a:solidFill>
            </a:endParaRPr>
          </a:p>
          <a:p>
            <a:pPr indent="-323850" lvl="0" marL="457200" rtl="0" algn="l">
              <a:lnSpc>
                <a:spcPct val="115000"/>
              </a:lnSpc>
              <a:spcBef>
                <a:spcPts val="0"/>
              </a:spcBef>
              <a:spcAft>
                <a:spcPts val="0"/>
              </a:spcAft>
              <a:buClr>
                <a:schemeClr val="dk2"/>
              </a:buClr>
              <a:buSzPts val="1500"/>
              <a:buChar char="●"/>
            </a:pPr>
            <a:r>
              <a:rPr b="1" lang="en" sz="1500">
                <a:solidFill>
                  <a:schemeClr val="dk2"/>
                </a:solidFill>
              </a:rPr>
              <a:t>Goal:</a:t>
            </a:r>
            <a:r>
              <a:rPr lang="en" sz="1500">
                <a:solidFill>
                  <a:schemeClr val="dk2"/>
                </a:solidFill>
              </a:rPr>
              <a:t> as an operator enters Jira ticket information, model will immediately </a:t>
            </a:r>
            <a:r>
              <a:rPr b="1" lang="en" sz="1500">
                <a:solidFill>
                  <a:schemeClr val="dk2"/>
                </a:solidFill>
              </a:rPr>
              <a:t>predict root cause</a:t>
            </a:r>
            <a:endParaRPr sz="1500">
              <a:solidFill>
                <a:schemeClr val="dk2"/>
              </a:solidFill>
            </a:endParaRPr>
          </a:p>
          <a:p>
            <a:pPr indent="0" lvl="0" marL="457200" rtl="0" algn="l">
              <a:lnSpc>
                <a:spcPct val="115000"/>
              </a:lnSpc>
              <a:spcBef>
                <a:spcPts val="1200"/>
              </a:spcBef>
              <a:spcAft>
                <a:spcPts val="0"/>
              </a:spcAft>
              <a:buNone/>
            </a:pPr>
            <a:r>
              <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Improved performance can be achieved with additional text summarization </a:t>
            </a:r>
            <a:endParaRPr sz="1600">
              <a:solidFill>
                <a:schemeClr val="dk2"/>
              </a:solidFill>
            </a:endParaRPr>
          </a:p>
        </p:txBody>
      </p:sp>
      <p:sp>
        <p:nvSpPr>
          <p:cNvPr id="93" name="Google Shape;93;p17"/>
          <p:cNvSpPr txBox="1"/>
          <p:nvPr/>
        </p:nvSpPr>
        <p:spPr>
          <a:xfrm>
            <a:off x="4364950" y="951650"/>
            <a:ext cx="4782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Multiclass Confusion Matrix of Top Occurring Hardware Labels</a:t>
            </a:r>
            <a:endParaRPr b="1" sz="1000"/>
          </a:p>
        </p:txBody>
      </p:sp>
      <p:sp>
        <p:nvSpPr>
          <p:cNvPr id="94" name="Google Shape;94;p17"/>
          <p:cNvSpPr txBox="1"/>
          <p:nvPr/>
        </p:nvSpPr>
        <p:spPr>
          <a:xfrm>
            <a:off x="4636650" y="3590500"/>
            <a:ext cx="368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Prototype Dataiku MLOps Pipeline</a:t>
            </a:r>
            <a:endParaRPr b="1" sz="1000"/>
          </a:p>
        </p:txBody>
      </p:sp>
      <p:pic>
        <p:nvPicPr>
          <p:cNvPr id="95" name="Google Shape;95;p17"/>
          <p:cNvPicPr preferRelativeResize="0"/>
          <p:nvPr/>
        </p:nvPicPr>
        <p:blipFill>
          <a:blip r:embed="rId4">
            <a:alphaModFix/>
          </a:blip>
          <a:stretch>
            <a:fillRect/>
          </a:stretch>
        </p:blipFill>
        <p:spPr>
          <a:xfrm>
            <a:off x="4636648" y="3864100"/>
            <a:ext cx="4099949" cy="1026902"/>
          </a:xfrm>
          <a:prstGeom prst="rect">
            <a:avLst/>
          </a:prstGeom>
          <a:noFill/>
          <a:ln>
            <a:noFill/>
          </a:ln>
        </p:spPr>
      </p:pic>
      <p:pic>
        <p:nvPicPr>
          <p:cNvPr id="96" name="Google Shape;96;p17"/>
          <p:cNvPicPr preferRelativeResize="0"/>
          <p:nvPr/>
        </p:nvPicPr>
        <p:blipFill>
          <a:blip r:embed="rId5">
            <a:alphaModFix/>
          </a:blip>
          <a:stretch>
            <a:fillRect/>
          </a:stretch>
        </p:blipFill>
        <p:spPr>
          <a:xfrm>
            <a:off x="4364938" y="1200144"/>
            <a:ext cx="4643374" cy="2415450"/>
          </a:xfrm>
          <a:prstGeom prst="rect">
            <a:avLst/>
          </a:prstGeom>
          <a:noFill/>
          <a:ln>
            <a:noFill/>
          </a:ln>
        </p:spPr>
      </p:pic>
      <p:pic>
        <p:nvPicPr>
          <p:cNvPr id="97" name="Google Shape;97;p17"/>
          <p:cNvPicPr preferRelativeResize="0"/>
          <p:nvPr/>
        </p:nvPicPr>
        <p:blipFill>
          <a:blip r:embed="rId6">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192825" y="302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Planning for </a:t>
            </a:r>
            <a:r>
              <a:rPr lang="en"/>
              <a:t>Downtimes</a:t>
            </a:r>
            <a:endParaRPr/>
          </a:p>
        </p:txBody>
      </p:sp>
      <p:sp>
        <p:nvSpPr>
          <p:cNvPr id="103" name="Google Shape;103;p18"/>
          <p:cNvSpPr txBox="1"/>
          <p:nvPr/>
        </p:nvSpPr>
        <p:spPr>
          <a:xfrm>
            <a:off x="192825" y="938475"/>
            <a:ext cx="4478700" cy="357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rPr>
              <a:t>Using the historical data, prototype tools were developed for ALMA to manage downtimes</a:t>
            </a:r>
            <a:endParaRPr sz="1300">
              <a:solidFill>
                <a:schemeClr val="dk2"/>
              </a:solidFill>
            </a:endParaRPr>
          </a:p>
          <a:p>
            <a:pPr indent="-311150" lvl="0" marL="457200" rtl="0" algn="l">
              <a:lnSpc>
                <a:spcPct val="115000"/>
              </a:lnSpc>
              <a:spcBef>
                <a:spcPts val="1200"/>
              </a:spcBef>
              <a:spcAft>
                <a:spcPts val="0"/>
              </a:spcAft>
              <a:buClr>
                <a:schemeClr val="dk2"/>
              </a:buClr>
              <a:buSzPts val="1300"/>
              <a:buAutoNum type="arabicPeriod"/>
            </a:pPr>
            <a:r>
              <a:rPr b="1" lang="en" sz="1300">
                <a:solidFill>
                  <a:schemeClr val="dk2"/>
                </a:solidFill>
              </a:rPr>
              <a:t>Hardware/Software Time-to-Resolution Duration</a:t>
            </a:r>
            <a:endParaRPr b="1" sz="1300">
              <a:solidFill>
                <a:schemeClr val="dk2"/>
              </a:solidFill>
            </a:endParaRPr>
          </a:p>
          <a:p>
            <a:pPr indent="-311150" lvl="1" marL="914400" rtl="0" algn="l">
              <a:lnSpc>
                <a:spcPct val="115000"/>
              </a:lnSpc>
              <a:spcBef>
                <a:spcPts val="0"/>
              </a:spcBef>
              <a:spcAft>
                <a:spcPts val="0"/>
              </a:spcAft>
              <a:buClr>
                <a:schemeClr val="dk2"/>
              </a:buClr>
              <a:buSzPts val="1300"/>
              <a:buChar char="○"/>
            </a:pPr>
            <a:r>
              <a:rPr lang="en" sz="1300">
                <a:solidFill>
                  <a:schemeClr val="dk2"/>
                </a:solidFill>
              </a:rPr>
              <a:t>Kaplan-Meier S</a:t>
            </a:r>
            <a:r>
              <a:rPr lang="en" sz="1300">
                <a:solidFill>
                  <a:schemeClr val="dk2"/>
                </a:solidFill>
              </a:rPr>
              <a:t>urvival curves</a:t>
            </a:r>
            <a:endParaRPr sz="1300">
              <a:solidFill>
                <a:schemeClr val="dk2"/>
              </a:solidFill>
            </a:endParaRPr>
          </a:p>
          <a:p>
            <a:pPr indent="-311150" lvl="1" marL="914400" rtl="0" algn="l">
              <a:lnSpc>
                <a:spcPct val="115000"/>
              </a:lnSpc>
              <a:spcBef>
                <a:spcPts val="0"/>
              </a:spcBef>
              <a:spcAft>
                <a:spcPts val="0"/>
              </a:spcAft>
              <a:buClr>
                <a:schemeClr val="dk2"/>
              </a:buClr>
              <a:buSzPts val="1300"/>
              <a:buChar char="○"/>
            </a:pPr>
            <a:r>
              <a:rPr lang="en" sz="1300">
                <a:solidFill>
                  <a:schemeClr val="dk2"/>
                </a:solidFill>
              </a:rPr>
              <a:t>Could assist ALMA with predicting the time to problem resolution for hardware failures</a:t>
            </a:r>
            <a:endParaRPr sz="1300">
              <a:solidFill>
                <a:schemeClr val="dk2"/>
              </a:solidFill>
            </a:endParaRPr>
          </a:p>
          <a:p>
            <a:pPr indent="0" lvl="0" marL="0" rtl="0" algn="l">
              <a:lnSpc>
                <a:spcPct val="100000"/>
              </a:lnSpc>
              <a:spcBef>
                <a:spcPts val="1200"/>
              </a:spcBef>
              <a:spcAft>
                <a:spcPts val="0"/>
              </a:spcAft>
              <a:buNone/>
            </a:pPr>
            <a:r>
              <a:t/>
            </a:r>
            <a:endParaRPr b="1" sz="1300">
              <a:solidFill>
                <a:schemeClr val="dk2"/>
              </a:solidFill>
            </a:endParaRPr>
          </a:p>
          <a:p>
            <a:pPr indent="-311150" lvl="0" marL="457200" rtl="0" algn="l">
              <a:lnSpc>
                <a:spcPct val="115000"/>
              </a:lnSpc>
              <a:spcBef>
                <a:spcPts val="1200"/>
              </a:spcBef>
              <a:spcAft>
                <a:spcPts val="0"/>
              </a:spcAft>
              <a:buClr>
                <a:schemeClr val="dk2"/>
              </a:buClr>
              <a:buSzPts val="1300"/>
              <a:buAutoNum type="arabicPeriod"/>
            </a:pPr>
            <a:r>
              <a:rPr b="1" lang="en" sz="1300">
                <a:solidFill>
                  <a:schemeClr val="dk2"/>
                </a:solidFill>
              </a:rPr>
              <a:t>Time-series modeling of operations utilization</a:t>
            </a:r>
            <a:endParaRPr b="1" sz="1300">
              <a:solidFill>
                <a:schemeClr val="dk2"/>
              </a:solidFill>
            </a:endParaRPr>
          </a:p>
          <a:p>
            <a:pPr indent="-311150" lvl="1" marL="914400" rtl="0" algn="l">
              <a:lnSpc>
                <a:spcPct val="115000"/>
              </a:lnSpc>
              <a:spcBef>
                <a:spcPts val="0"/>
              </a:spcBef>
              <a:spcAft>
                <a:spcPts val="0"/>
              </a:spcAft>
              <a:buClr>
                <a:schemeClr val="dk2"/>
              </a:buClr>
              <a:buSzPts val="1300"/>
              <a:buChar char="○"/>
            </a:pPr>
            <a:r>
              <a:rPr i="1" lang="en" sz="1300">
                <a:solidFill>
                  <a:schemeClr val="dk2"/>
                </a:solidFill>
              </a:rPr>
              <a:t>Utilization = [Successful Science Obs. / Allocated Time] per day</a:t>
            </a:r>
            <a:endParaRPr i="1" sz="1100">
              <a:solidFill>
                <a:schemeClr val="dk2"/>
              </a:solidFill>
            </a:endParaRPr>
          </a:p>
          <a:p>
            <a:pPr indent="-311150" lvl="1" marL="914400" rtl="0" algn="l">
              <a:lnSpc>
                <a:spcPct val="115000"/>
              </a:lnSpc>
              <a:spcBef>
                <a:spcPts val="0"/>
              </a:spcBef>
              <a:spcAft>
                <a:spcPts val="0"/>
              </a:spcAft>
              <a:buClr>
                <a:schemeClr val="dk2"/>
              </a:buClr>
              <a:buSzPts val="1300"/>
              <a:buChar char="○"/>
            </a:pPr>
            <a:r>
              <a:rPr lang="en" sz="1300">
                <a:solidFill>
                  <a:schemeClr val="dk2"/>
                </a:solidFill>
              </a:rPr>
              <a:t>Univariate LSTM model </a:t>
            </a:r>
            <a:endParaRPr sz="1300">
              <a:solidFill>
                <a:schemeClr val="dk2"/>
              </a:solidFill>
            </a:endParaRPr>
          </a:p>
          <a:p>
            <a:pPr indent="-311150" lvl="1" marL="914400" rtl="0" algn="l">
              <a:lnSpc>
                <a:spcPct val="115000"/>
              </a:lnSpc>
              <a:spcBef>
                <a:spcPts val="0"/>
              </a:spcBef>
              <a:spcAft>
                <a:spcPts val="0"/>
              </a:spcAft>
              <a:buClr>
                <a:schemeClr val="dk2"/>
              </a:buClr>
              <a:buSzPts val="1300"/>
              <a:buChar char="○"/>
            </a:pPr>
            <a:r>
              <a:rPr lang="en" sz="1300">
                <a:solidFill>
                  <a:schemeClr val="dk2"/>
                </a:solidFill>
              </a:rPr>
              <a:t>Help</a:t>
            </a:r>
            <a:r>
              <a:rPr lang="en" sz="1300">
                <a:solidFill>
                  <a:schemeClr val="dk2"/>
                </a:solidFill>
              </a:rPr>
              <a:t> ALMA prepare for periods of decreased utilization</a:t>
            </a:r>
            <a:endParaRPr sz="1300">
              <a:solidFill>
                <a:srgbClr val="595959"/>
              </a:solidFill>
            </a:endParaRPr>
          </a:p>
        </p:txBody>
      </p:sp>
      <p:pic>
        <p:nvPicPr>
          <p:cNvPr id="104" name="Google Shape;104;p18"/>
          <p:cNvPicPr preferRelativeResize="0"/>
          <p:nvPr/>
        </p:nvPicPr>
        <p:blipFill>
          <a:blip r:embed="rId3">
            <a:alphaModFix/>
          </a:blip>
          <a:stretch>
            <a:fillRect/>
          </a:stretch>
        </p:blipFill>
        <p:spPr>
          <a:xfrm>
            <a:off x="70125" y="4807475"/>
            <a:ext cx="1438577" cy="290800"/>
          </a:xfrm>
          <a:prstGeom prst="rect">
            <a:avLst/>
          </a:prstGeom>
          <a:noFill/>
          <a:ln>
            <a:noFill/>
          </a:ln>
        </p:spPr>
      </p:pic>
      <p:pic>
        <p:nvPicPr>
          <p:cNvPr id="105" name="Google Shape;105;p18"/>
          <p:cNvPicPr preferRelativeResize="0"/>
          <p:nvPr/>
        </p:nvPicPr>
        <p:blipFill>
          <a:blip r:embed="rId4">
            <a:alphaModFix/>
          </a:blip>
          <a:stretch>
            <a:fillRect/>
          </a:stretch>
        </p:blipFill>
        <p:spPr>
          <a:xfrm>
            <a:off x="4882200" y="3040079"/>
            <a:ext cx="2501100" cy="1686497"/>
          </a:xfrm>
          <a:prstGeom prst="rect">
            <a:avLst/>
          </a:prstGeom>
          <a:noFill/>
          <a:ln>
            <a:noFill/>
          </a:ln>
        </p:spPr>
      </p:pic>
      <p:pic>
        <p:nvPicPr>
          <p:cNvPr id="106" name="Google Shape;106;p18"/>
          <p:cNvPicPr preferRelativeResize="0"/>
          <p:nvPr/>
        </p:nvPicPr>
        <p:blipFill>
          <a:blip r:embed="rId5">
            <a:alphaModFix/>
          </a:blip>
          <a:stretch>
            <a:fillRect/>
          </a:stretch>
        </p:blipFill>
        <p:spPr>
          <a:xfrm>
            <a:off x="7301750" y="3040068"/>
            <a:ext cx="1731176" cy="1235409"/>
          </a:xfrm>
          <a:prstGeom prst="rect">
            <a:avLst/>
          </a:prstGeom>
          <a:noFill/>
          <a:ln>
            <a:noFill/>
          </a:ln>
        </p:spPr>
      </p:pic>
      <p:sp>
        <p:nvSpPr>
          <p:cNvPr id="107" name="Google Shape;107;p18"/>
          <p:cNvSpPr txBox="1"/>
          <p:nvPr/>
        </p:nvSpPr>
        <p:spPr>
          <a:xfrm>
            <a:off x="5556075" y="382800"/>
            <a:ext cx="3005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Example Survival Curves for </a:t>
            </a:r>
            <a:r>
              <a:rPr b="1" lang="en" sz="1000">
                <a:solidFill>
                  <a:schemeClr val="dk1"/>
                </a:solidFill>
              </a:rPr>
              <a:t>Software Ticket </a:t>
            </a:r>
            <a:r>
              <a:rPr b="1" lang="en" sz="1000"/>
              <a:t>Time-to-Resolutions</a:t>
            </a:r>
            <a:endParaRPr b="1" sz="1000"/>
          </a:p>
        </p:txBody>
      </p:sp>
      <p:pic>
        <p:nvPicPr>
          <p:cNvPr id="108" name="Google Shape;108;p18"/>
          <p:cNvPicPr preferRelativeResize="0"/>
          <p:nvPr/>
        </p:nvPicPr>
        <p:blipFill>
          <a:blip r:embed="rId6">
            <a:alphaModFix/>
          </a:blip>
          <a:stretch>
            <a:fillRect/>
          </a:stretch>
        </p:blipFill>
        <p:spPr>
          <a:xfrm>
            <a:off x="8767550" y="4636975"/>
            <a:ext cx="325900" cy="461299"/>
          </a:xfrm>
          <a:prstGeom prst="rect">
            <a:avLst/>
          </a:prstGeom>
          <a:noFill/>
          <a:ln>
            <a:noFill/>
          </a:ln>
        </p:spPr>
      </p:pic>
      <p:sp>
        <p:nvSpPr>
          <p:cNvPr id="109" name="Google Shape;109;p18"/>
          <p:cNvSpPr txBox="1"/>
          <p:nvPr/>
        </p:nvSpPr>
        <p:spPr>
          <a:xfrm>
            <a:off x="4931525" y="2806150"/>
            <a:ext cx="3989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Predicted vs Actual % Daily Utilization</a:t>
            </a:r>
            <a:endParaRPr b="1" sz="1000"/>
          </a:p>
        </p:txBody>
      </p:sp>
      <p:pic>
        <p:nvPicPr>
          <p:cNvPr id="110" name="Google Shape;110;p18"/>
          <p:cNvPicPr preferRelativeResize="0"/>
          <p:nvPr/>
        </p:nvPicPr>
        <p:blipFill>
          <a:blip r:embed="rId7">
            <a:alphaModFix/>
          </a:blip>
          <a:stretch>
            <a:fillRect/>
          </a:stretch>
        </p:blipFill>
        <p:spPr>
          <a:xfrm>
            <a:off x="5688163" y="807100"/>
            <a:ext cx="2604176" cy="194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 Data</a:t>
            </a:r>
            <a:endParaRPr/>
          </a:p>
        </p:txBody>
      </p:sp>
      <p:sp>
        <p:nvSpPr>
          <p:cNvPr id="116" name="Google Shape;11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36550" lvl="0" marL="457200" rtl="0" algn="l">
              <a:lnSpc>
                <a:spcPct val="150000"/>
              </a:lnSpc>
              <a:spcBef>
                <a:spcPts val="0"/>
              </a:spcBef>
              <a:spcAft>
                <a:spcPts val="0"/>
              </a:spcAft>
              <a:buSzPct val="100000"/>
              <a:buChar char="●"/>
            </a:pPr>
            <a:r>
              <a:rPr lang="en" sz="6800"/>
              <a:t>Raw Data</a:t>
            </a:r>
            <a:endParaRPr sz="6800"/>
          </a:p>
          <a:p>
            <a:pPr indent="-336550" lvl="1" marL="914400" rtl="0" algn="l">
              <a:lnSpc>
                <a:spcPct val="150000"/>
              </a:lnSpc>
              <a:spcBef>
                <a:spcPts val="0"/>
              </a:spcBef>
              <a:spcAft>
                <a:spcPts val="0"/>
              </a:spcAft>
              <a:buSzPct val="100000"/>
              <a:buChar char="○"/>
            </a:pPr>
            <a:r>
              <a:rPr lang="en" sz="6800"/>
              <a:t>Wind speed, humidity, pressure, temperature, PWV (water vapor), phase RMS (atmospheric instability) </a:t>
            </a:r>
            <a:endParaRPr sz="6800"/>
          </a:p>
          <a:p>
            <a:pPr indent="-336550" lvl="1" marL="914400" rtl="0" algn="l">
              <a:lnSpc>
                <a:spcPct val="150000"/>
              </a:lnSpc>
              <a:spcBef>
                <a:spcPts val="0"/>
              </a:spcBef>
              <a:spcAft>
                <a:spcPts val="0"/>
              </a:spcAft>
              <a:buSzPct val="100000"/>
              <a:buChar char="○"/>
            </a:pPr>
            <a:r>
              <a:rPr lang="en" sz="6800"/>
              <a:t>Reported every 6 minutes (potentially), at up to 9 stations around the array</a:t>
            </a:r>
            <a:endParaRPr sz="6800"/>
          </a:p>
          <a:p>
            <a:pPr indent="-336550" lvl="1" marL="914400" rtl="0" algn="l">
              <a:lnSpc>
                <a:spcPct val="150000"/>
              </a:lnSpc>
              <a:spcBef>
                <a:spcPts val="0"/>
              </a:spcBef>
              <a:spcAft>
                <a:spcPts val="0"/>
              </a:spcAft>
              <a:buSzPct val="100000"/>
              <a:buChar char="○"/>
            </a:pPr>
            <a:r>
              <a:rPr lang="en" sz="6800"/>
              <a:t>2010-2023</a:t>
            </a:r>
            <a:endParaRPr sz="6800"/>
          </a:p>
          <a:p>
            <a:pPr indent="-336550" lvl="0" marL="457200" rtl="0" algn="l">
              <a:lnSpc>
                <a:spcPct val="150000"/>
              </a:lnSpc>
              <a:spcBef>
                <a:spcPts val="0"/>
              </a:spcBef>
              <a:spcAft>
                <a:spcPts val="0"/>
              </a:spcAft>
              <a:buSzPct val="100000"/>
              <a:buChar char="●"/>
            </a:pPr>
            <a:r>
              <a:rPr lang="en" sz="6800"/>
              <a:t>Cleaning</a:t>
            </a:r>
            <a:endParaRPr sz="6800"/>
          </a:p>
          <a:p>
            <a:pPr indent="-336550" lvl="1" marL="914400" rtl="0" algn="l">
              <a:lnSpc>
                <a:spcPct val="150000"/>
              </a:lnSpc>
              <a:spcBef>
                <a:spcPts val="0"/>
              </a:spcBef>
              <a:spcAft>
                <a:spcPts val="0"/>
              </a:spcAft>
              <a:buSzPct val="100000"/>
              <a:buChar char="○"/>
            </a:pPr>
            <a:r>
              <a:rPr lang="en" sz="6800"/>
              <a:t>Averaged each category over all reporting stations for single category reading at each time</a:t>
            </a:r>
            <a:endParaRPr sz="6800"/>
          </a:p>
          <a:p>
            <a:pPr indent="-336550" lvl="1" marL="914400" rtl="0" algn="l">
              <a:lnSpc>
                <a:spcPct val="150000"/>
              </a:lnSpc>
              <a:spcBef>
                <a:spcPts val="0"/>
              </a:spcBef>
              <a:spcAft>
                <a:spcPts val="0"/>
              </a:spcAft>
              <a:buSzPct val="100000"/>
              <a:buChar char="○"/>
            </a:pPr>
            <a:r>
              <a:rPr lang="en" sz="6800"/>
              <a:t>Identified &amp; removed data from faulty sensors</a:t>
            </a:r>
            <a:endParaRPr sz="6800"/>
          </a:p>
          <a:p>
            <a:pPr indent="0" lvl="0" marL="0" rtl="0" algn="l">
              <a:lnSpc>
                <a:spcPct val="150000"/>
              </a:lnSpc>
              <a:spcBef>
                <a:spcPts val="1200"/>
              </a:spcBef>
              <a:spcAft>
                <a:spcPts val="0"/>
              </a:spcAft>
              <a:buNone/>
            </a:pPr>
            <a:r>
              <a:t/>
            </a:r>
            <a:endParaRPr sz="5024"/>
          </a:p>
          <a:p>
            <a:pPr indent="0" lvl="0" marL="914400" rtl="0" algn="l">
              <a:lnSpc>
                <a:spcPct val="150000"/>
              </a:lnSpc>
              <a:spcBef>
                <a:spcPts val="1200"/>
              </a:spcBef>
              <a:spcAft>
                <a:spcPts val="1200"/>
              </a:spcAft>
              <a:buNone/>
            </a:pPr>
            <a:r>
              <a:t/>
            </a:r>
            <a:endParaRPr sz="5024"/>
          </a:p>
        </p:txBody>
      </p:sp>
      <p:pic>
        <p:nvPicPr>
          <p:cNvPr id="117" name="Google Shape;117;p19"/>
          <p:cNvPicPr preferRelativeResize="0"/>
          <p:nvPr/>
        </p:nvPicPr>
        <p:blipFill>
          <a:blip r:embed="rId3">
            <a:alphaModFix/>
          </a:blip>
          <a:stretch>
            <a:fillRect/>
          </a:stretch>
        </p:blipFill>
        <p:spPr>
          <a:xfrm>
            <a:off x="70125" y="4807475"/>
            <a:ext cx="1438577" cy="290800"/>
          </a:xfrm>
          <a:prstGeom prst="rect">
            <a:avLst/>
          </a:prstGeom>
          <a:noFill/>
          <a:ln>
            <a:noFill/>
          </a:ln>
        </p:spPr>
      </p:pic>
      <p:pic>
        <p:nvPicPr>
          <p:cNvPr id="118" name="Google Shape;118;p19"/>
          <p:cNvPicPr preferRelativeResize="0"/>
          <p:nvPr/>
        </p:nvPicPr>
        <p:blipFill>
          <a:blip r:embed="rId4">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 Data Process</a:t>
            </a:r>
            <a:endParaRPr/>
          </a:p>
        </p:txBody>
      </p:sp>
      <p:sp>
        <p:nvSpPr>
          <p:cNvPr id="124" name="Google Shape;12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125" name="Google Shape;125;p20"/>
          <p:cNvPicPr preferRelativeResize="0"/>
          <p:nvPr/>
        </p:nvPicPr>
        <p:blipFill rotWithShape="1">
          <a:blip r:embed="rId3">
            <a:alphaModFix/>
          </a:blip>
          <a:srcRect b="0" l="0" r="2524" t="0"/>
          <a:stretch/>
        </p:blipFill>
        <p:spPr>
          <a:xfrm>
            <a:off x="0" y="1019200"/>
            <a:ext cx="9014550" cy="3642150"/>
          </a:xfrm>
          <a:prstGeom prst="rect">
            <a:avLst/>
          </a:prstGeom>
          <a:noFill/>
          <a:ln>
            <a:noFill/>
          </a:ln>
        </p:spPr>
      </p:pic>
      <p:pic>
        <p:nvPicPr>
          <p:cNvPr id="126" name="Google Shape;126;p20"/>
          <p:cNvPicPr preferRelativeResize="0"/>
          <p:nvPr/>
        </p:nvPicPr>
        <p:blipFill>
          <a:blip r:embed="rId4">
            <a:alphaModFix/>
          </a:blip>
          <a:stretch>
            <a:fillRect/>
          </a:stretch>
        </p:blipFill>
        <p:spPr>
          <a:xfrm>
            <a:off x="70125" y="4807475"/>
            <a:ext cx="1438577" cy="290800"/>
          </a:xfrm>
          <a:prstGeom prst="rect">
            <a:avLst/>
          </a:prstGeom>
          <a:noFill/>
          <a:ln>
            <a:noFill/>
          </a:ln>
        </p:spPr>
      </p:pic>
      <p:pic>
        <p:nvPicPr>
          <p:cNvPr id="127" name="Google Shape;127;p20"/>
          <p:cNvPicPr preferRelativeResize="0"/>
          <p:nvPr/>
        </p:nvPicPr>
        <p:blipFill>
          <a:blip r:embed="rId5">
            <a:alphaModFix/>
          </a:blip>
          <a:stretch>
            <a:fillRect/>
          </a:stretch>
        </p:blipFill>
        <p:spPr>
          <a:xfrm>
            <a:off x="7181850" y="2493213"/>
            <a:ext cx="1962150" cy="962025"/>
          </a:xfrm>
          <a:prstGeom prst="rect">
            <a:avLst/>
          </a:prstGeom>
          <a:noFill/>
          <a:ln>
            <a:noFill/>
          </a:ln>
        </p:spPr>
      </p:pic>
      <p:pic>
        <p:nvPicPr>
          <p:cNvPr id="128" name="Google Shape;128;p20"/>
          <p:cNvPicPr preferRelativeResize="0"/>
          <p:nvPr/>
        </p:nvPicPr>
        <p:blipFill>
          <a:blip r:embed="rId6">
            <a:alphaModFix/>
          </a:blip>
          <a:stretch>
            <a:fillRect/>
          </a:stretch>
        </p:blipFill>
        <p:spPr>
          <a:xfrm>
            <a:off x="8767550" y="4636975"/>
            <a:ext cx="325900" cy="461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 Downtime by Primary Cause</a:t>
            </a:r>
            <a:endParaRPr/>
          </a:p>
        </p:txBody>
      </p:sp>
      <p:sp>
        <p:nvSpPr>
          <p:cNvPr id="134" name="Google Shape;134;p2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a:t>
            </a:r>
            <a:endParaRPr/>
          </a:p>
        </p:txBody>
      </p:sp>
      <p:pic>
        <p:nvPicPr>
          <p:cNvPr id="135" name="Google Shape;135;p21"/>
          <p:cNvPicPr preferRelativeResize="0"/>
          <p:nvPr/>
        </p:nvPicPr>
        <p:blipFill>
          <a:blip r:embed="rId3">
            <a:alphaModFix/>
          </a:blip>
          <a:stretch>
            <a:fillRect/>
          </a:stretch>
        </p:blipFill>
        <p:spPr>
          <a:xfrm>
            <a:off x="70125" y="4807475"/>
            <a:ext cx="1438577" cy="290800"/>
          </a:xfrm>
          <a:prstGeom prst="rect">
            <a:avLst/>
          </a:prstGeom>
          <a:noFill/>
          <a:ln>
            <a:noFill/>
          </a:ln>
        </p:spPr>
      </p:pic>
      <p:pic>
        <p:nvPicPr>
          <p:cNvPr id="136" name="Google Shape;136;p21"/>
          <p:cNvPicPr preferRelativeResize="0"/>
          <p:nvPr/>
        </p:nvPicPr>
        <p:blipFill rotWithShape="1">
          <a:blip r:embed="rId4">
            <a:alphaModFix/>
          </a:blip>
          <a:srcRect b="3326" l="3361" r="4794" t="4769"/>
          <a:stretch/>
        </p:blipFill>
        <p:spPr>
          <a:xfrm>
            <a:off x="1584175" y="1017733"/>
            <a:ext cx="5343000" cy="3976893"/>
          </a:xfrm>
          <a:prstGeom prst="rect">
            <a:avLst/>
          </a:prstGeom>
          <a:noFill/>
          <a:ln>
            <a:noFill/>
          </a:ln>
        </p:spPr>
      </p:pic>
      <p:pic>
        <p:nvPicPr>
          <p:cNvPr id="137" name="Google Shape;137;p21"/>
          <p:cNvPicPr preferRelativeResize="0"/>
          <p:nvPr/>
        </p:nvPicPr>
        <p:blipFill>
          <a:blip r:embed="rId5">
            <a:alphaModFix/>
          </a:blip>
          <a:stretch>
            <a:fillRect/>
          </a:stretch>
        </p:blipFill>
        <p:spPr>
          <a:xfrm>
            <a:off x="8767550" y="4636975"/>
            <a:ext cx="325900" cy="461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