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4" r:id="rId5"/>
    <p:sldId id="271" r:id="rId6"/>
    <p:sldId id="275" r:id="rId7"/>
    <p:sldId id="270" r:id="rId8"/>
    <p:sldId id="276" r:id="rId9"/>
    <p:sldId id="277" r:id="rId10"/>
    <p:sldId id="280" r:id="rId11"/>
    <p:sldId id="278" r:id="rId12"/>
    <p:sldId id="279" r:id="rId13"/>
    <p:sldId id="273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9E4200-43E0-EF1F-B4ED-26D5A887295D}" v="562" dt="2021-10-22T18:09:01.005"/>
    <p1510:client id="{5D24DF13-CF62-4713-8DC0-28660A6BBAFF}" v="997" dt="2021-10-22T17:16:33.611"/>
    <p1510:client id="{ABD3BE21-A1B6-52E1-A3D5-EB4907B12D51}" v="6" dt="2021-10-22T16:12:31.919"/>
    <p1510:client id="{C07812C1-B70F-F6CE-EF3E-9A58B8F349B8}" v="13" dt="2021-10-22T17:13:03.275"/>
    <p1510:client id="{D84327D4-331E-4F1B-81EB-E62E36573DD8}" v="20" dt="2021-10-22T08:03:41.768"/>
    <p1510:client id="{DE170B2B-B6A6-8CD8-4E7D-AAC7A842A61F}" v="16" dt="2021-10-22T17:13:02.989"/>
    <p1510:client id="{E0D18A0A-B785-FA74-89FF-84979E013C2B}" v="332" dt="2021-10-22T17:45:51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BE8E9A-C532-4F36-98EE-D3134D3C4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34F87B-08B8-40D1-9230-22FE0E4A1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7EC206-FB94-4CE2-A586-88FBEE9D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FF53-06EA-41AC-A9F4-1F110A1D0673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6D6737-4DD7-4F8C-94F7-6CEF30AC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EC878E-E579-4390-B2FA-11BB8436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9951-5422-4149-B20F-05FDA7DD60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73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59FA4C-4074-4CA0-B18A-22356C843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42FFB0-E91C-440D-80ED-A79653EC1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9987CD-BEB7-4EEC-A587-AD56F08F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FF53-06EA-41AC-A9F4-1F110A1D0673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10A1E5-9C25-44DD-8079-1A6EFF90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CB9E1D-C719-4B41-A4E4-ED4155BE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9951-5422-4149-B20F-05FDA7DD60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22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BFA4C99-9447-4480-8C84-C2B36B40F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818FCD-6584-47CD-9C5A-D8289F0FB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56AF41-8671-491B-8146-161A6A57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FF53-06EA-41AC-A9F4-1F110A1D0673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E68C09-CF47-47A7-91DB-29090342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0B74FE-5947-43CF-93ED-79AB3F24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9951-5422-4149-B20F-05FDA7DD60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60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4E097-6CC7-4902-B32B-5F4E49CF3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1F065D-DD62-499B-A057-DFB68A2A5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819891-0EDA-4E0D-8C39-5DD853CA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FF53-06EA-41AC-A9F4-1F110A1D0673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A4810F-2480-4572-87F3-43FF6A51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984D04-8DA5-40CF-AF05-5A724FA3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9951-5422-4149-B20F-05FDA7DD60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72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83407E-EE9B-4E23-B3AF-12B36A92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7B5A54-BBF2-4838-8D39-625CB9ABB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2FCF4D-64CF-4174-B965-54342BE1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FF53-06EA-41AC-A9F4-1F110A1D0673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BC3435-66EE-4249-9324-6229A1FA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E1BE13-10F7-4F52-A219-39E60881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9951-5422-4149-B20F-05FDA7DD60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7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04F87-A8F4-4CD1-8729-469C7968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11194C-5849-4E29-8E78-DE2749343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3FA4CB-96E6-4CFF-BF44-013B1AB95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68E274-AF51-4F8E-8739-B9653F30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FF53-06EA-41AC-A9F4-1F110A1D0673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8A7355-34E1-4AC9-A50F-B28A2E51C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2E394E-1F6C-4988-A551-54D72215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9951-5422-4149-B20F-05FDA7DD60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1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8B0F6F-76EF-4B2A-99DC-9AA17F04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0764D3-BF37-484B-9D5C-E75A39C95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9DF35D-D84B-4C6B-AFA8-0165FBB00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555255F-B276-41BB-AF77-766A92C10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EDA20A-0303-49AA-99F0-E4B7AA3C5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13037AB-F0DC-412F-B1EA-FF1DF9D6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FF53-06EA-41AC-A9F4-1F110A1D0673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4EDCD1D-950C-4F0B-857C-0C35F6B1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F981397-22CF-4E5C-AC5A-3CCBEC15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9951-5422-4149-B20F-05FDA7DD60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37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42B1B0-9642-49B6-8FC7-20014959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5D127F-E25B-46FA-8634-3928B078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FF53-06EA-41AC-A9F4-1F110A1D0673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168322-5DC7-41E9-AA95-C2529EBB5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27E089-BE43-4BE2-8D2A-6B246FC4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9951-5422-4149-B20F-05FDA7DD60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33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F22A07B-6924-4642-93EA-24DB4F78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FF53-06EA-41AC-A9F4-1F110A1D0673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11BA25-C698-4E1C-9A66-C9C0108A9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3CC750-7EA7-467D-9A92-9729E997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9951-5422-4149-B20F-05FDA7DD60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44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33E81A-E7C5-48B4-A013-E76D371DA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AD13B3-AF8A-4E37-91DE-B5AD5AE6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80CC5BA-FA91-4234-BCEE-CB25B2E02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FBC458-DE3A-4AB6-A36E-3E430E6C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FF53-06EA-41AC-A9F4-1F110A1D0673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DCB4FE-E361-4FF5-9F7C-3850B4C4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072606-53C7-47CD-AA4C-371989ED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9951-5422-4149-B20F-05FDA7DD60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75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0FFABF-2C52-40F1-B4C4-C708039EC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73AA0D8-2646-4D0A-B473-F95B1E52F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F09B1A-06E4-48D3-97DB-F4ADF6C27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2ED9B5-1AD7-406C-929A-7245C0B9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FF53-06EA-41AC-A9F4-1F110A1D0673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C92AFC-30FE-4C69-B2EC-6504AFCF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FB333A-0698-4D4C-A37A-3D9036AC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9951-5422-4149-B20F-05FDA7DD60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67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8F64ED3-A92C-43F1-9C71-3EABB77C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0B2867-90FA-44FE-8F46-A5D46AC4C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462406-1819-46C4-9A0F-CB756AA36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AFF53-06EA-41AC-A9F4-1F110A1D0673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39D521-9630-4118-BE50-689FFF1F9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C3E454-9B22-4542-8CCC-30015736D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C9951-5422-4149-B20F-05FDA7DD60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23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oile, objet d’extérieur&#10;&#10;Description générée automatiquement">
            <a:extLst>
              <a:ext uri="{FF2B5EF4-FFF2-40B4-BE49-F238E27FC236}">
                <a16:creationId xmlns:a16="http://schemas.microsoft.com/office/drawing/2014/main" id="{B20984F4-3674-4D0E-BF73-DC05C96FA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30674C-5E40-414C-871D-951E2DB02E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5BBDD50-939F-4F27-A878-24737B423F84}"/>
              </a:ext>
            </a:extLst>
          </p:cNvPr>
          <p:cNvSpPr txBox="1"/>
          <p:nvPr/>
        </p:nvSpPr>
        <p:spPr>
          <a:xfrm>
            <a:off x="915420" y="2705725"/>
            <a:ext cx="1036117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b="1">
                <a:solidFill>
                  <a:schemeClr val="bg1"/>
                </a:solidFill>
              </a:rPr>
              <a:t>QISKIT MACHINE LEARNING</a:t>
            </a:r>
          </a:p>
          <a:p>
            <a:pPr algn="ctr"/>
            <a:r>
              <a:rPr lang="fr-FR" sz="4400" b="1">
                <a:solidFill>
                  <a:schemeClr val="bg1"/>
                </a:solidFill>
              </a:rPr>
              <a:t>RECONNAISSANCE D’IMAGES</a:t>
            </a:r>
          </a:p>
          <a:p>
            <a:pPr algn="ctr"/>
            <a:endParaRPr lang="fr-FR" sz="4400" b="1">
              <a:solidFill>
                <a:schemeClr val="bg1"/>
              </a:solidFill>
            </a:endParaRPr>
          </a:p>
          <a:p>
            <a:pPr algn="ctr"/>
            <a:r>
              <a:rPr lang="fr-FR" sz="2800" b="1" err="1">
                <a:solidFill>
                  <a:schemeClr val="bg1"/>
                </a:solidFill>
              </a:rPr>
              <a:t>Tianyuan</a:t>
            </a:r>
            <a:r>
              <a:rPr lang="fr-FR" sz="2800" b="1">
                <a:solidFill>
                  <a:schemeClr val="bg1"/>
                </a:solidFill>
              </a:rPr>
              <a:t> ZHANG – Adrien VILLEMIN – Yoann RIBOUR – Alexis LADRE</a:t>
            </a:r>
          </a:p>
        </p:txBody>
      </p:sp>
    </p:spTree>
    <p:extLst>
      <p:ext uri="{BB962C8B-B14F-4D97-AF65-F5344CB8AC3E}">
        <p14:creationId xmlns:p14="http://schemas.microsoft.com/office/powerpoint/2010/main" val="2313451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5EDDC390-6811-45C9-8719-333528A169BE}"/>
              </a:ext>
            </a:extLst>
          </p:cNvPr>
          <p:cNvSpPr txBox="1"/>
          <p:nvPr/>
        </p:nvSpPr>
        <p:spPr>
          <a:xfrm>
            <a:off x="3267075" y="552450"/>
            <a:ext cx="56578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Model interpretation 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655863D-29D1-44FF-B319-91693CA3E014}"/>
              </a:ext>
            </a:extLst>
          </p:cNvPr>
          <p:cNvGrpSpPr/>
          <p:nvPr/>
        </p:nvGrpSpPr>
        <p:grpSpPr>
          <a:xfrm>
            <a:off x="809625" y="2151867"/>
            <a:ext cx="12411075" cy="2551340"/>
            <a:chOff x="1019175" y="1808967"/>
            <a:chExt cx="12411075" cy="255134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5DE6E63-ACCE-481A-862C-226204E02C76}"/>
                </a:ext>
              </a:extLst>
            </p:cNvPr>
            <p:cNvGrpSpPr/>
            <p:nvPr/>
          </p:nvGrpSpPr>
          <p:grpSpPr>
            <a:xfrm>
              <a:off x="1019175" y="1808967"/>
              <a:ext cx="10496550" cy="2551340"/>
              <a:chOff x="638175" y="2266167"/>
              <a:chExt cx="10496550" cy="255134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3B0C0EF-1F9B-49DD-AA22-F691C7CEEB96}"/>
                  </a:ext>
                </a:extLst>
              </p:cNvPr>
              <p:cNvSpPr/>
              <p:nvPr/>
            </p:nvSpPr>
            <p:spPr>
              <a:xfrm>
                <a:off x="847594" y="2815074"/>
                <a:ext cx="1127972" cy="112575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600">
                    <a:latin typeface="Bradley Hand ITC"/>
                    <a:cs typeface="Calibri"/>
                  </a:rPr>
                  <a:t>A</a:t>
                </a:r>
                <a:endParaRPr lang="en-US" sz="7200">
                  <a:latin typeface="Bradley Hand ITC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DDE59F0-A343-4E2C-A9B1-18E129868F66}"/>
                  </a:ext>
                </a:extLst>
              </p:cNvPr>
              <p:cNvGrpSpPr/>
              <p:nvPr/>
            </p:nvGrpSpPr>
            <p:grpSpPr>
              <a:xfrm>
                <a:off x="2213499" y="2266167"/>
                <a:ext cx="1874423" cy="1787959"/>
                <a:chOff x="2994633" y="1329715"/>
                <a:chExt cx="1523998" cy="1450931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4430D95-F017-44A1-A897-0ADF978F8681}"/>
                    </a:ext>
                  </a:extLst>
                </p:cNvPr>
                <p:cNvSpPr/>
                <p:nvPr/>
              </p:nvSpPr>
              <p:spPr>
                <a:xfrm>
                  <a:off x="2994633" y="1329715"/>
                  <a:ext cx="918575" cy="91857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AA01649-4317-473B-A7CF-F7977E39E366}"/>
                    </a:ext>
                  </a:extLst>
                </p:cNvPr>
                <p:cNvSpPr/>
                <p:nvPr/>
              </p:nvSpPr>
              <p:spPr>
                <a:xfrm>
                  <a:off x="3140769" y="1475852"/>
                  <a:ext cx="918575" cy="918575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A60E284-E9B5-437E-B122-8EF62B58F8A7}"/>
                    </a:ext>
                  </a:extLst>
                </p:cNvPr>
                <p:cNvSpPr/>
                <p:nvPr/>
              </p:nvSpPr>
              <p:spPr>
                <a:xfrm>
                  <a:off x="3286906" y="1621989"/>
                  <a:ext cx="918575" cy="91857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55BEF78-739A-4C8D-B9A0-191E60B58FDB}"/>
                    </a:ext>
                  </a:extLst>
                </p:cNvPr>
                <p:cNvSpPr/>
                <p:nvPr/>
              </p:nvSpPr>
              <p:spPr>
                <a:xfrm>
                  <a:off x="3453919" y="1715934"/>
                  <a:ext cx="918575" cy="918575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C53FD02-002D-43EB-8296-AC8BA79B92AC}"/>
                    </a:ext>
                  </a:extLst>
                </p:cNvPr>
                <p:cNvSpPr/>
                <p:nvPr/>
              </p:nvSpPr>
              <p:spPr>
                <a:xfrm>
                  <a:off x="3600056" y="1862071"/>
                  <a:ext cx="918575" cy="91857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003E3A3-8E48-4E64-B862-2181BB7C97FC}"/>
                  </a:ext>
                </a:extLst>
              </p:cNvPr>
              <p:cNvGrpSpPr/>
              <p:nvPr/>
            </p:nvGrpSpPr>
            <p:grpSpPr>
              <a:xfrm>
                <a:off x="1588862" y="3469520"/>
                <a:ext cx="1946478" cy="184693"/>
                <a:chOff x="2072795" y="3421300"/>
                <a:chExt cx="2449751" cy="232905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CA3EB6A-B17D-4BD3-8500-D960D35CE3BC}"/>
                    </a:ext>
                  </a:extLst>
                </p:cNvPr>
                <p:cNvSpPr/>
                <p:nvPr/>
              </p:nvSpPr>
              <p:spPr>
                <a:xfrm>
                  <a:off x="2072795" y="3424562"/>
                  <a:ext cx="229644" cy="229643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ight Triangle 12">
                  <a:extLst>
                    <a:ext uri="{FF2B5EF4-FFF2-40B4-BE49-F238E27FC236}">
                      <a16:creationId xmlns:a16="http://schemas.microsoft.com/office/drawing/2014/main" id="{EE01EAC0-2D77-4419-AED5-0C994FE0889F}"/>
                    </a:ext>
                  </a:extLst>
                </p:cNvPr>
                <p:cNvSpPr/>
                <p:nvPr/>
              </p:nvSpPr>
              <p:spPr>
                <a:xfrm>
                  <a:off x="2299177" y="3421300"/>
                  <a:ext cx="2223369" cy="229645"/>
                </a:xfrm>
                <a:prstGeom prst="rtTriangle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DC24C73-D5AA-4C34-9ECA-15CF51444CAD}"/>
                  </a:ext>
                </a:extLst>
              </p:cNvPr>
              <p:cNvGrpSpPr/>
              <p:nvPr/>
            </p:nvGrpSpPr>
            <p:grpSpPr>
              <a:xfrm>
                <a:off x="4164332" y="2267511"/>
                <a:ext cx="1462113" cy="1347282"/>
                <a:chOff x="5698168" y="1601112"/>
                <a:chExt cx="3221275" cy="3022949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3536662F-169A-4A42-A884-73139FEF4033}"/>
                    </a:ext>
                  </a:extLst>
                </p:cNvPr>
                <p:cNvGrpSpPr/>
                <p:nvPr/>
              </p:nvGrpSpPr>
              <p:grpSpPr>
                <a:xfrm>
                  <a:off x="5698168" y="1601112"/>
                  <a:ext cx="2359066" cy="2254686"/>
                  <a:chOff x="2994633" y="1329715"/>
                  <a:chExt cx="1523998" cy="1450931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FD3C4664-8199-45BE-9008-58C63185AD26}"/>
                      </a:ext>
                    </a:extLst>
                  </p:cNvPr>
                  <p:cNvSpPr/>
                  <p:nvPr/>
                </p:nvSpPr>
                <p:spPr>
                  <a:xfrm>
                    <a:off x="2994633" y="1329715"/>
                    <a:ext cx="918575" cy="91857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3CB39E1C-A2D1-4565-8EC5-0ECFCCF03FCD}"/>
                      </a:ext>
                    </a:extLst>
                  </p:cNvPr>
                  <p:cNvSpPr/>
                  <p:nvPr/>
                </p:nvSpPr>
                <p:spPr>
                  <a:xfrm>
                    <a:off x="3140769" y="1475852"/>
                    <a:ext cx="918575" cy="918575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8B8B17A6-7DFF-4519-8D96-33F7434A61F5}"/>
                      </a:ext>
                    </a:extLst>
                  </p:cNvPr>
                  <p:cNvSpPr/>
                  <p:nvPr/>
                </p:nvSpPr>
                <p:spPr>
                  <a:xfrm>
                    <a:off x="3286906" y="1621989"/>
                    <a:ext cx="918575" cy="91857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2132E272-2BDE-4CA4-8EC4-11A06DD3A6A0}"/>
                      </a:ext>
                    </a:extLst>
                  </p:cNvPr>
                  <p:cNvSpPr/>
                  <p:nvPr/>
                </p:nvSpPr>
                <p:spPr>
                  <a:xfrm>
                    <a:off x="3453919" y="1715934"/>
                    <a:ext cx="918575" cy="918575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410A1EF6-A80A-4FDC-9CEE-B49C290BC8BF}"/>
                      </a:ext>
                    </a:extLst>
                  </p:cNvPr>
                  <p:cNvSpPr/>
                  <p:nvPr/>
                </p:nvSpPr>
                <p:spPr>
                  <a:xfrm>
                    <a:off x="3600056" y="1862071"/>
                    <a:ext cx="918575" cy="91857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27DF9651-C5C1-4024-B044-71A7B9A8DD18}"/>
                    </a:ext>
                  </a:extLst>
                </p:cNvPr>
                <p:cNvSpPr/>
                <p:nvPr/>
              </p:nvSpPr>
              <p:spPr>
                <a:xfrm>
                  <a:off x="6787730" y="2580771"/>
                  <a:ext cx="1421904" cy="1427427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7D8E324-7264-42F2-B3E9-3C998F0FDAD5}"/>
                    </a:ext>
                  </a:extLst>
                </p:cNvPr>
                <p:cNvSpPr/>
                <p:nvPr/>
              </p:nvSpPr>
              <p:spPr>
                <a:xfrm>
                  <a:off x="6940130" y="2733171"/>
                  <a:ext cx="1421904" cy="142742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E6804F5-1870-4EA7-8052-F152B5EF3912}"/>
                    </a:ext>
                  </a:extLst>
                </p:cNvPr>
                <p:cNvSpPr/>
                <p:nvPr/>
              </p:nvSpPr>
              <p:spPr>
                <a:xfrm>
                  <a:off x="7100881" y="2883483"/>
                  <a:ext cx="1421904" cy="1427427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11C3F5F0-3F45-409D-8B75-15FCE1B7D3DF}"/>
                    </a:ext>
                  </a:extLst>
                </p:cNvPr>
                <p:cNvSpPr/>
                <p:nvPr/>
              </p:nvSpPr>
              <p:spPr>
                <a:xfrm>
                  <a:off x="7305472" y="3035883"/>
                  <a:ext cx="1421904" cy="142742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0818CA8-E132-4065-9E8B-1729E53D94F8}"/>
                    </a:ext>
                  </a:extLst>
                </p:cNvPr>
                <p:cNvSpPr/>
                <p:nvPr/>
              </p:nvSpPr>
              <p:spPr>
                <a:xfrm>
                  <a:off x="7497539" y="3196634"/>
                  <a:ext cx="1421904" cy="1427427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6DF1C97-9321-4051-83B8-E2E72E242B66}"/>
                  </a:ext>
                </a:extLst>
              </p:cNvPr>
              <p:cNvGrpSpPr/>
              <p:nvPr/>
            </p:nvGrpSpPr>
            <p:grpSpPr>
              <a:xfrm>
                <a:off x="3535962" y="3008045"/>
                <a:ext cx="1639604" cy="187074"/>
                <a:chOff x="2072795" y="3424562"/>
                <a:chExt cx="2063533" cy="235908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3B412A2-D043-4699-BA71-84EEEE556E1B}"/>
                    </a:ext>
                  </a:extLst>
                </p:cNvPr>
                <p:cNvSpPr/>
                <p:nvPr/>
              </p:nvSpPr>
              <p:spPr>
                <a:xfrm>
                  <a:off x="2072795" y="3424562"/>
                  <a:ext cx="229644" cy="229643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ight Triangle 17">
                  <a:extLst>
                    <a:ext uri="{FF2B5EF4-FFF2-40B4-BE49-F238E27FC236}">
                      <a16:creationId xmlns:a16="http://schemas.microsoft.com/office/drawing/2014/main" id="{24EBCF97-CB7F-4C69-A934-C14B10B1ED88}"/>
                    </a:ext>
                  </a:extLst>
                </p:cNvPr>
                <p:cNvSpPr/>
                <p:nvPr/>
              </p:nvSpPr>
              <p:spPr>
                <a:xfrm>
                  <a:off x="2299177" y="3430825"/>
                  <a:ext cx="1837151" cy="229645"/>
                </a:xfrm>
                <a:prstGeom prst="rtTriangle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0" name="Picture 20">
                <a:extLst>
                  <a:ext uri="{FF2B5EF4-FFF2-40B4-BE49-F238E27FC236}">
                    <a16:creationId xmlns:a16="http://schemas.microsoft.com/office/drawing/2014/main" id="{DD24EFD8-2320-46E5-94D8-AEE83A6A88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53225" y="2735669"/>
                <a:ext cx="2743200" cy="853263"/>
              </a:xfrm>
              <a:prstGeom prst="rect">
                <a:avLst/>
              </a:prstGeom>
            </p:spPr>
          </p:pic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03A4F65-91DD-48C7-BC20-F762194160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4699" y="2527396"/>
                <a:ext cx="549486" cy="393468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34E5DBB-B5A6-4399-A417-76B7D5E63F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3275" y="3397115"/>
                <a:ext cx="454236" cy="292332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060DBDD-D86F-4FF3-81DB-77D10BDD8EE8}"/>
                  </a:ext>
                </a:extLst>
              </p:cNvPr>
              <p:cNvCxnSpPr/>
              <p:nvPr/>
            </p:nvCxnSpPr>
            <p:spPr>
              <a:xfrm>
                <a:off x="4805867" y="2266788"/>
                <a:ext cx="1543913" cy="203939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F091B302-6259-4EE1-8AFE-B6580B2FF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0800" y="3603722"/>
                <a:ext cx="711411" cy="98193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E2C9A9D-A3D5-465F-B026-914F9243BC5A}"/>
                  </a:ext>
                </a:extLst>
              </p:cNvPr>
              <p:cNvSpPr/>
              <p:nvPr/>
            </p:nvSpPr>
            <p:spPr>
              <a:xfrm>
                <a:off x="6289234" y="2463174"/>
                <a:ext cx="121091" cy="127650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AD89735-0220-4BEA-810D-9721F6239C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85435" y="2527395"/>
                <a:ext cx="755439" cy="431568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512B1EF-EBC9-4B37-8749-4F2B1D3D56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8399" y="3337021"/>
                <a:ext cx="759036" cy="336318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77F94D2-E923-4647-859F-17DB69AA53DE}"/>
                  </a:ext>
                </a:extLst>
              </p:cNvPr>
              <p:cNvSpPr/>
              <p:nvPr/>
            </p:nvSpPr>
            <p:spPr>
              <a:xfrm>
                <a:off x="10042083" y="2463173"/>
                <a:ext cx="121091" cy="127650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2B931A5B-05C0-4056-9873-0C4808963710}"/>
                  </a:ext>
                </a:extLst>
              </p:cNvPr>
              <p:cNvGrpSpPr/>
              <p:nvPr/>
            </p:nvGrpSpPr>
            <p:grpSpPr>
              <a:xfrm>
                <a:off x="638175" y="4286250"/>
                <a:ext cx="10496550" cy="161925"/>
                <a:chOff x="638175" y="4286250"/>
                <a:chExt cx="10496550" cy="161925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A8E8FE53-66A4-4378-A435-DE68742ECF0B}"/>
                    </a:ext>
                  </a:extLst>
                </p:cNvPr>
                <p:cNvGrpSpPr/>
                <p:nvPr/>
              </p:nvGrpSpPr>
              <p:grpSpPr>
                <a:xfrm>
                  <a:off x="638175" y="4286250"/>
                  <a:ext cx="9324975" cy="161925"/>
                  <a:chOff x="409575" y="5105400"/>
                  <a:chExt cx="9324975" cy="161925"/>
                </a:xfrm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81EE5AE2-361E-4DED-8A66-A79211F49D53}"/>
                      </a:ext>
                    </a:extLst>
                  </p:cNvPr>
                  <p:cNvSpPr/>
                  <p:nvPr/>
                </p:nvSpPr>
                <p:spPr>
                  <a:xfrm>
                    <a:off x="1962150" y="5105400"/>
                    <a:ext cx="4648200" cy="161925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3D5CC4B7-C902-44CE-AE59-FFA6B51A8298}"/>
                      </a:ext>
                    </a:extLst>
                  </p:cNvPr>
                  <p:cNvSpPr/>
                  <p:nvPr/>
                </p:nvSpPr>
                <p:spPr>
                  <a:xfrm>
                    <a:off x="6438900" y="5105400"/>
                    <a:ext cx="3295650" cy="161925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E35D5F40-A75B-4A56-B747-9CEA27DA85EE}"/>
                      </a:ext>
                    </a:extLst>
                  </p:cNvPr>
                  <p:cNvSpPr/>
                  <p:nvPr/>
                </p:nvSpPr>
                <p:spPr>
                  <a:xfrm>
                    <a:off x="409575" y="5105400"/>
                    <a:ext cx="1590675" cy="161925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72E52FF-3929-40AE-AFFB-0C6646A7EB15}"/>
                    </a:ext>
                  </a:extLst>
                </p:cNvPr>
                <p:cNvSpPr/>
                <p:nvPr/>
              </p:nvSpPr>
              <p:spPr>
                <a:xfrm>
                  <a:off x="9448800" y="4286250"/>
                  <a:ext cx="1685925" cy="161925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4B50B0-C20A-4D55-8CA7-0537786F306E}"/>
                  </a:ext>
                </a:extLst>
              </p:cNvPr>
              <p:cNvSpPr txBox="1"/>
              <p:nvPr/>
            </p:nvSpPr>
            <p:spPr>
              <a:xfrm>
                <a:off x="847725" y="4448175"/>
                <a:ext cx="1181100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dirty="0"/>
                  <a:t>INPUT</a:t>
                </a:r>
                <a:endParaRPr lang="en-US" dirty="0">
                  <a:cs typeface="Calibri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838F05A-A350-405F-A429-C95902910240}"/>
                  </a:ext>
                </a:extLst>
              </p:cNvPr>
              <p:cNvSpPr txBox="1"/>
              <p:nvPr/>
            </p:nvSpPr>
            <p:spPr>
              <a:xfrm>
                <a:off x="3638550" y="4448175"/>
                <a:ext cx="1181100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cs typeface="Calibri"/>
                  </a:rPr>
                  <a:t>CNN PART</a:t>
                </a:r>
                <a:endParaRPr lang="en-US" dirty="0">
                  <a:cs typeface="Calibri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9026D60-DF7B-4728-AB3D-4D475F4ED98D}"/>
                  </a:ext>
                </a:extLst>
              </p:cNvPr>
              <p:cNvSpPr txBox="1"/>
              <p:nvPr/>
            </p:nvSpPr>
            <p:spPr>
              <a:xfrm>
                <a:off x="7600950" y="4448175"/>
                <a:ext cx="1181100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cs typeface="Calibri"/>
                  </a:rPr>
                  <a:t>QNN PART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D3FE4E3-EF74-4A79-B357-204FBE620D8E}"/>
                  </a:ext>
                </a:extLst>
              </p:cNvPr>
              <p:cNvSpPr txBox="1"/>
              <p:nvPr/>
            </p:nvSpPr>
            <p:spPr>
              <a:xfrm>
                <a:off x="9715500" y="4448175"/>
                <a:ext cx="1181100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dirty="0">
                    <a:cs typeface="Calibri"/>
                  </a:rPr>
                  <a:t>OUTPUT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95C461-0D8F-4315-A05F-04B9AFD3D755}"/>
                </a:ext>
              </a:extLst>
            </p:cNvPr>
            <p:cNvSpPr txBox="1"/>
            <p:nvPr/>
          </p:nvSpPr>
          <p:spPr>
            <a:xfrm>
              <a:off x="10687050" y="2428875"/>
              <a:ext cx="2743200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200" dirty="0"/>
                <a:t>=A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3788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782C-28BF-4B2B-A95D-B8932DF87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457" y="848189"/>
            <a:ext cx="2937354" cy="1325563"/>
          </a:xfrm>
        </p:spPr>
        <p:txBody>
          <a:bodyPr/>
          <a:lstStyle/>
          <a:p>
            <a:pPr algn="ctr"/>
            <a:r>
              <a:rPr lang="en-US">
                <a:latin typeface="+mn-lt"/>
                <a:cs typeface="Calibri Light"/>
              </a:rPr>
              <a:t>Hybrid NN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22338FC-345E-4B94-8A0A-328DFA91D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0709" y="2243569"/>
            <a:ext cx="2228850" cy="714375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475D025-EC72-4A19-8D95-971719C17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883" y="2243569"/>
            <a:ext cx="1962150" cy="590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1EFF10-EC64-435E-9EF5-03BC729A0346}"/>
              </a:ext>
            </a:extLst>
          </p:cNvPr>
          <p:cNvSpPr txBox="1"/>
          <p:nvPr/>
        </p:nvSpPr>
        <p:spPr>
          <a:xfrm>
            <a:off x="7527358" y="1126249"/>
            <a:ext cx="274319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/>
              <a:t>CNN</a:t>
            </a:r>
          </a:p>
        </p:txBody>
      </p:sp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711D278D-36FB-4204-84A9-9A789D139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562" y="3037613"/>
            <a:ext cx="4064792" cy="2755460"/>
          </a:xfrm>
          <a:prstGeom prst="rect">
            <a:avLst/>
          </a:prstGeom>
        </p:spPr>
      </p:pic>
      <p:pic>
        <p:nvPicPr>
          <p:cNvPr id="3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13B2D051-2854-4918-997D-9F1901562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2738" y="3027761"/>
            <a:ext cx="4064793" cy="2765311"/>
          </a:xfrm>
          <a:prstGeom prst="rect">
            <a:avLst/>
          </a:prstGeom>
        </p:spPr>
      </p:pic>
      <p:pic>
        <p:nvPicPr>
          <p:cNvPr id="6" name="Picture 6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6B714615-B5BD-4A25-9346-B0E62F5F4D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9195" y="4509619"/>
            <a:ext cx="8359035" cy="169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79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CC674F-F428-4BA8-B4C5-375FEA11DB72}"/>
              </a:ext>
            </a:extLst>
          </p:cNvPr>
          <p:cNvSpPr txBox="1"/>
          <p:nvPr/>
        </p:nvSpPr>
        <p:spPr>
          <a:xfrm>
            <a:off x="8022021" y="3231931"/>
            <a:ext cx="3852041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Some of the factors affecting the results...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B5BDFF-AD31-41B9-963D-66BFDD5F8694}"/>
              </a:ext>
            </a:extLst>
          </p:cNvPr>
          <p:cNvSpPr txBox="1"/>
          <p:nvPr/>
        </p:nvSpPr>
        <p:spPr>
          <a:xfrm>
            <a:off x="7782910" y="5242675"/>
            <a:ext cx="4330262" cy="6832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dirty="0"/>
              <a:t>The practicality of QNN still needs to be improved...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55C95E72-1596-4106-9741-E9478B2CC19C}"/>
              </a:ext>
            </a:extLst>
          </p:cNvPr>
          <p:cNvSpPr txBox="1"/>
          <p:nvPr/>
        </p:nvSpPr>
        <p:spPr>
          <a:xfrm>
            <a:off x="719517" y="1531991"/>
            <a:ext cx="3770904" cy="155427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fr-FR" sz="2000" dirty="0"/>
              <a:t>Size of train </a:t>
            </a:r>
            <a:r>
              <a:rPr lang="fr-FR" sz="2000" dirty="0">
                <a:cs typeface="Calibri"/>
              </a:rPr>
              <a:t>set</a:t>
            </a:r>
            <a:endParaRPr lang="fr-FR" sz="2000" err="1">
              <a:cs typeface="Calibri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fr-FR" sz="2000" dirty="0">
                <a:cs typeface="Calibri"/>
              </a:rPr>
              <a:t>Classe </a:t>
            </a:r>
            <a:r>
              <a:rPr lang="fr-FR" sz="2000" dirty="0" err="1">
                <a:cs typeface="Calibri"/>
              </a:rPr>
              <a:t>number</a:t>
            </a:r>
            <a:r>
              <a:rPr lang="fr-FR" sz="2000" dirty="0">
                <a:cs typeface="Calibri"/>
              </a:rPr>
              <a:t> of classifications</a:t>
            </a:r>
            <a:endParaRPr lang="fr-FR" sz="2000">
              <a:cs typeface="Calibri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fr-FR" sz="2000" dirty="0" err="1">
                <a:cs typeface="Calibri"/>
              </a:rPr>
              <a:t>Number</a:t>
            </a:r>
            <a:r>
              <a:rPr lang="fr-FR" sz="2000" dirty="0">
                <a:cs typeface="Calibri"/>
              </a:rPr>
              <a:t> of </a:t>
            </a:r>
            <a:r>
              <a:rPr lang="fr-FR" sz="2000" dirty="0" err="1">
                <a:cs typeface="Calibri"/>
              </a:rPr>
              <a:t>features</a:t>
            </a:r>
            <a:r>
              <a:rPr lang="fr-FR" sz="2000" dirty="0">
                <a:cs typeface="Calibri"/>
              </a:rPr>
              <a:t> in QNN</a:t>
            </a:r>
            <a:endParaRPr lang="fr-FR" sz="2000">
              <a:cs typeface="Calibri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fr-FR" sz="2000" dirty="0" err="1">
                <a:cs typeface="Calibri"/>
              </a:rPr>
              <a:t>Epoches</a:t>
            </a:r>
            <a:endParaRPr lang="fr-FR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926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objet d’extérieur&#10;&#10;Description générée automatiquement">
            <a:extLst>
              <a:ext uri="{FF2B5EF4-FFF2-40B4-BE49-F238E27FC236}">
                <a16:creationId xmlns:a16="http://schemas.microsoft.com/office/drawing/2014/main" id="{97D1E396-08C6-4CB8-86B3-7E3197B2D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Image 4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913D90FF-B277-4419-9F59-AF9332AF0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EBE8694-4C40-4170-B622-045EA0489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74"/>
            <a:ext cx="12192000" cy="6854653"/>
          </a:xfrm>
          <a:prstGeom prst="rect">
            <a:avLst/>
          </a:prstGeom>
        </p:spPr>
      </p:pic>
      <p:pic>
        <p:nvPicPr>
          <p:cNvPr id="7" name="Image 6" descr="Une image contenant équipement électronique&#10;&#10;Description générée automatiquement">
            <a:extLst>
              <a:ext uri="{FF2B5EF4-FFF2-40B4-BE49-F238E27FC236}">
                <a16:creationId xmlns:a16="http://schemas.microsoft.com/office/drawing/2014/main" id="{ED458DDE-BB6E-4767-94A3-EDDC4798A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F3C3868-6F98-4EC3-99D6-714E31A9BEA3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7AD6E94E-2985-445B-AD82-C9360597D38F}"/>
              </a:ext>
            </a:extLst>
          </p:cNvPr>
          <p:cNvCxnSpPr>
            <a:cxnSpLocks/>
          </p:cNvCxnSpPr>
          <p:nvPr/>
        </p:nvCxnSpPr>
        <p:spPr>
          <a:xfrm>
            <a:off x="7575717" y="1400315"/>
            <a:ext cx="278199" cy="11951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ECF8F54D-ACA5-446D-ADD0-6402F25C0DD6}"/>
              </a:ext>
            </a:extLst>
          </p:cNvPr>
          <p:cNvCxnSpPr>
            <a:cxnSpLocks/>
          </p:cNvCxnSpPr>
          <p:nvPr/>
        </p:nvCxnSpPr>
        <p:spPr>
          <a:xfrm>
            <a:off x="7577519" y="1405833"/>
            <a:ext cx="3524695" cy="10018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5E555239-6F21-45D3-9B04-AB75602A20D0}"/>
              </a:ext>
            </a:extLst>
          </p:cNvPr>
          <p:cNvCxnSpPr>
            <a:cxnSpLocks/>
          </p:cNvCxnSpPr>
          <p:nvPr/>
        </p:nvCxnSpPr>
        <p:spPr>
          <a:xfrm>
            <a:off x="8232849" y="3918932"/>
            <a:ext cx="432570" cy="13671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iangle isocèle 47">
            <a:extLst>
              <a:ext uri="{FF2B5EF4-FFF2-40B4-BE49-F238E27FC236}">
                <a16:creationId xmlns:a16="http://schemas.microsoft.com/office/drawing/2014/main" id="{EDEF483A-9E8E-4530-A8BB-2B57C7FAF3A6}"/>
              </a:ext>
            </a:extLst>
          </p:cNvPr>
          <p:cNvSpPr/>
          <p:nvPr/>
        </p:nvSpPr>
        <p:spPr>
          <a:xfrm rot="13980485">
            <a:off x="7554154" y="4327173"/>
            <a:ext cx="931186" cy="231136"/>
          </a:xfrm>
          <a:prstGeom prst="triangle">
            <a:avLst>
              <a:gd name="adj" fmla="val 72376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687BDA5-4B49-4E91-8BE8-74B24E522B9E}"/>
              </a:ext>
            </a:extLst>
          </p:cNvPr>
          <p:cNvSpPr txBox="1"/>
          <p:nvPr/>
        </p:nvSpPr>
        <p:spPr>
          <a:xfrm>
            <a:off x="730106" y="2861316"/>
            <a:ext cx="11008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Conclusion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FAE8D9CA-6E6E-4E60-B6CB-2594A5EB1924}"/>
              </a:ext>
            </a:extLst>
          </p:cNvPr>
          <p:cNvCxnSpPr>
            <a:cxnSpLocks/>
          </p:cNvCxnSpPr>
          <p:nvPr/>
        </p:nvCxnSpPr>
        <p:spPr>
          <a:xfrm flipH="1">
            <a:off x="8665421" y="3930730"/>
            <a:ext cx="1201593" cy="13553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1946BCEE-1821-4E6A-8C93-66B7D3C47022}"/>
              </a:ext>
            </a:extLst>
          </p:cNvPr>
          <p:cNvCxnSpPr>
            <a:cxnSpLocks/>
          </p:cNvCxnSpPr>
          <p:nvPr/>
        </p:nvCxnSpPr>
        <p:spPr>
          <a:xfrm flipH="1">
            <a:off x="10923181" y="2407730"/>
            <a:ext cx="179033" cy="1995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E165BDA5-DD00-42E1-9362-51DAAC13B12E}"/>
              </a:ext>
            </a:extLst>
          </p:cNvPr>
          <p:cNvSpPr/>
          <p:nvPr/>
        </p:nvSpPr>
        <p:spPr>
          <a:xfrm>
            <a:off x="730106" y="2700078"/>
            <a:ext cx="11008242" cy="1126067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58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B307510-6DCD-4AA5-9725-56EEF5988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20D8E0-6069-472F-8BB7-812B6FC654A0}"/>
              </a:ext>
            </a:extLst>
          </p:cNvPr>
          <p:cNvSpPr/>
          <p:nvPr/>
        </p:nvSpPr>
        <p:spPr>
          <a:xfrm>
            <a:off x="0" y="-232489"/>
            <a:ext cx="12192000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A210B99-EF20-4444-A63B-9F7CCF76075A}"/>
              </a:ext>
            </a:extLst>
          </p:cNvPr>
          <p:cNvCxnSpPr>
            <a:cxnSpLocks/>
            <a:stCxn id="25" idx="2"/>
            <a:endCxn id="5" idx="2"/>
          </p:cNvCxnSpPr>
          <p:nvPr/>
        </p:nvCxnSpPr>
        <p:spPr>
          <a:xfrm>
            <a:off x="6096000" y="1349228"/>
            <a:ext cx="0" cy="52762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847852A-4F37-4A72-ACE5-382382056774}"/>
              </a:ext>
            </a:extLst>
          </p:cNvPr>
          <p:cNvSpPr/>
          <p:nvPr/>
        </p:nvSpPr>
        <p:spPr>
          <a:xfrm rot="2700000">
            <a:off x="5900468" y="2501776"/>
            <a:ext cx="391061" cy="3910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CCC5587-096A-417A-BC8A-7F21DD79978D}"/>
              </a:ext>
            </a:extLst>
          </p:cNvPr>
          <p:cNvSpPr txBox="1"/>
          <p:nvPr/>
        </p:nvSpPr>
        <p:spPr>
          <a:xfrm>
            <a:off x="5954611" y="2428858"/>
            <a:ext cx="269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>
                <a:solidFill>
                  <a:schemeClr val="bg1"/>
                </a:solidFill>
                <a:latin typeface="Agency FB" panose="020B0503020202020204" pitchFamily="34" charset="0"/>
              </a:rPr>
              <a:t>1</a:t>
            </a:r>
            <a:endParaRPr lang="fr-FR" sz="900" b="1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0C5B5C81-88F3-4F71-991E-2970C3F68E23}"/>
              </a:ext>
            </a:extLst>
          </p:cNvPr>
          <p:cNvCxnSpPr>
            <a:cxnSpLocks/>
          </p:cNvCxnSpPr>
          <p:nvPr/>
        </p:nvCxnSpPr>
        <p:spPr>
          <a:xfrm>
            <a:off x="5425676" y="2697306"/>
            <a:ext cx="40406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F9D1604-DB81-42E9-813B-05E4D9D01AE8}"/>
              </a:ext>
            </a:extLst>
          </p:cNvPr>
          <p:cNvSpPr/>
          <p:nvPr/>
        </p:nvSpPr>
        <p:spPr>
          <a:xfrm>
            <a:off x="1136308" y="2137217"/>
            <a:ext cx="4134649" cy="112618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428DE7-729A-4AB9-81C0-8B7727024EA9}"/>
              </a:ext>
            </a:extLst>
          </p:cNvPr>
          <p:cNvSpPr/>
          <p:nvPr/>
        </p:nvSpPr>
        <p:spPr>
          <a:xfrm>
            <a:off x="5126264" y="2613081"/>
            <a:ext cx="370249" cy="1828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0E86473-F127-402B-9C0D-4D143B64F65D}"/>
              </a:ext>
            </a:extLst>
          </p:cNvPr>
          <p:cNvSpPr txBox="1"/>
          <p:nvPr/>
        </p:nvSpPr>
        <p:spPr>
          <a:xfrm>
            <a:off x="0" y="518231"/>
            <a:ext cx="12192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800" b="1">
                <a:latin typeface="Agency FB" panose="020B0503020202020204" pitchFamily="34" charset="0"/>
              </a:rPr>
              <a:t>SUMMARY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E8E99CB1-F22C-41AC-BEF8-0E57082474D9}"/>
              </a:ext>
            </a:extLst>
          </p:cNvPr>
          <p:cNvCxnSpPr>
            <a:cxnSpLocks/>
            <a:stCxn id="25" idx="0"/>
            <a:endCxn id="5" idx="0"/>
          </p:cNvCxnSpPr>
          <p:nvPr/>
        </p:nvCxnSpPr>
        <p:spPr>
          <a:xfrm flipV="1">
            <a:off x="6096000" y="-232489"/>
            <a:ext cx="0" cy="750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BB70A7D-A2AA-4B0A-B7E0-D5F33FCBE583}"/>
              </a:ext>
            </a:extLst>
          </p:cNvPr>
          <p:cNvSpPr/>
          <p:nvPr/>
        </p:nvSpPr>
        <p:spPr>
          <a:xfrm rot="2700000">
            <a:off x="5910730" y="4115968"/>
            <a:ext cx="391061" cy="3910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2F678B60-04D6-4071-839B-3E172D9F3A06}"/>
              </a:ext>
            </a:extLst>
          </p:cNvPr>
          <p:cNvSpPr txBox="1"/>
          <p:nvPr/>
        </p:nvSpPr>
        <p:spPr>
          <a:xfrm>
            <a:off x="5931260" y="4049149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>
                <a:solidFill>
                  <a:schemeClr val="bg1"/>
                </a:solidFill>
                <a:latin typeface="Agency FB" panose="020B0503020202020204" pitchFamily="34" charset="0"/>
              </a:rPr>
              <a:t>2</a:t>
            </a:r>
            <a:endParaRPr lang="fr-FR" sz="900" b="1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F1A43839-86E8-4F88-937B-B4C2475AF69B}"/>
              </a:ext>
            </a:extLst>
          </p:cNvPr>
          <p:cNvCxnSpPr>
            <a:cxnSpLocks/>
          </p:cNvCxnSpPr>
          <p:nvPr/>
        </p:nvCxnSpPr>
        <p:spPr>
          <a:xfrm>
            <a:off x="6269282" y="4311498"/>
            <a:ext cx="40406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F9DE80F9-B691-403C-949A-74365DBA8280}"/>
              </a:ext>
            </a:extLst>
          </p:cNvPr>
          <p:cNvSpPr txBox="1"/>
          <p:nvPr/>
        </p:nvSpPr>
        <p:spPr>
          <a:xfrm>
            <a:off x="6964834" y="3845003"/>
            <a:ext cx="413465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b="1">
                <a:latin typeface="Agency FB" panose="020B0503020202020204" pitchFamily="34" charset="0"/>
              </a:rPr>
              <a:t>Application à du ML de reconnaissance d’images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EC6CB9-B3A9-4CD3-BE31-137D6D2026DD}"/>
              </a:ext>
            </a:extLst>
          </p:cNvPr>
          <p:cNvSpPr/>
          <p:nvPr/>
        </p:nvSpPr>
        <p:spPr>
          <a:xfrm>
            <a:off x="6892449" y="3748807"/>
            <a:ext cx="4134649" cy="11335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3C0FCA-5D4F-4D10-A739-7AF6F2F332AC}"/>
              </a:ext>
            </a:extLst>
          </p:cNvPr>
          <p:cNvSpPr/>
          <p:nvPr/>
        </p:nvSpPr>
        <p:spPr>
          <a:xfrm>
            <a:off x="6674271" y="4217456"/>
            <a:ext cx="370249" cy="1828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AF73E5D-64EE-45C1-9AF6-CC66DB798A82}"/>
              </a:ext>
            </a:extLst>
          </p:cNvPr>
          <p:cNvSpPr/>
          <p:nvPr/>
        </p:nvSpPr>
        <p:spPr>
          <a:xfrm rot="2700000">
            <a:off x="5909015" y="5621794"/>
            <a:ext cx="391061" cy="3910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D9623C1E-66A5-4050-8B3A-9F82BF5513D4}"/>
              </a:ext>
            </a:extLst>
          </p:cNvPr>
          <p:cNvSpPr txBox="1"/>
          <p:nvPr/>
        </p:nvSpPr>
        <p:spPr>
          <a:xfrm>
            <a:off x="5931958" y="5557170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>
                <a:solidFill>
                  <a:schemeClr val="bg1"/>
                </a:solidFill>
                <a:latin typeface="Agency FB" panose="020B0503020202020204" pitchFamily="34" charset="0"/>
              </a:rPr>
              <a:t>3</a:t>
            </a:r>
            <a:endParaRPr lang="fr-FR" sz="900" b="1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90663DE5-91BF-4EAB-B978-3EC9DB3CE77D}"/>
              </a:ext>
            </a:extLst>
          </p:cNvPr>
          <p:cNvCxnSpPr>
            <a:cxnSpLocks/>
          </p:cNvCxnSpPr>
          <p:nvPr/>
        </p:nvCxnSpPr>
        <p:spPr>
          <a:xfrm>
            <a:off x="5456084" y="5812060"/>
            <a:ext cx="40406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0322AC68-0AB0-4985-BEBF-9296589DAD1A}"/>
              </a:ext>
            </a:extLst>
          </p:cNvPr>
          <p:cNvSpPr txBox="1"/>
          <p:nvPr/>
        </p:nvSpPr>
        <p:spPr>
          <a:xfrm>
            <a:off x="1081775" y="5579561"/>
            <a:ext cx="413465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b="1">
                <a:latin typeface="Agency FB" panose="020B0503020202020204" pitchFamily="34" charset="0"/>
              </a:rPr>
              <a:t>Explications du Code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59B81D2-7A5F-49E5-A47B-EC81ADB0AA33}"/>
              </a:ext>
            </a:extLst>
          </p:cNvPr>
          <p:cNvSpPr/>
          <p:nvPr/>
        </p:nvSpPr>
        <p:spPr>
          <a:xfrm>
            <a:off x="1081778" y="5477573"/>
            <a:ext cx="4134649" cy="720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A7BFD3-3D06-473F-BF7A-2C02C9C34DB7}"/>
              </a:ext>
            </a:extLst>
          </p:cNvPr>
          <p:cNvSpPr/>
          <p:nvPr/>
        </p:nvSpPr>
        <p:spPr>
          <a:xfrm>
            <a:off x="5085835" y="5741912"/>
            <a:ext cx="370249" cy="1828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1AC313FC-B13B-4C3F-9413-5395CAD0A38E}"/>
              </a:ext>
            </a:extLst>
          </p:cNvPr>
          <p:cNvSpPr txBox="1"/>
          <p:nvPr/>
        </p:nvSpPr>
        <p:spPr>
          <a:xfrm>
            <a:off x="1136308" y="2215643"/>
            <a:ext cx="413465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b="1">
                <a:latin typeface="Agency FB" panose="020B0503020202020204" pitchFamily="34" charset="0"/>
              </a:rPr>
              <a:t>Présentation de </a:t>
            </a:r>
            <a:r>
              <a:rPr lang="fr-FR" sz="2800" b="1" err="1">
                <a:latin typeface="Agency FB" panose="020B0503020202020204" pitchFamily="34" charset="0"/>
              </a:rPr>
              <a:t>Qiskit</a:t>
            </a:r>
            <a:r>
              <a:rPr lang="fr-FR" sz="2800" b="1">
                <a:latin typeface="Agency FB" panose="020B0503020202020204" pitchFamily="34" charset="0"/>
              </a:rPr>
              <a:t>, </a:t>
            </a:r>
          </a:p>
          <a:p>
            <a:pPr algn="ctr"/>
            <a:r>
              <a:rPr lang="fr-FR" sz="2800" b="1">
                <a:latin typeface="Agency FB" panose="020B0503020202020204" pitchFamily="34" charset="0"/>
              </a:rPr>
              <a:t>Quantum Circuit</a:t>
            </a:r>
          </a:p>
        </p:txBody>
      </p:sp>
    </p:spTree>
    <p:extLst>
      <p:ext uri="{BB962C8B-B14F-4D97-AF65-F5344CB8AC3E}">
        <p14:creationId xmlns:p14="http://schemas.microsoft.com/office/powerpoint/2010/main" val="28300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objet d’extérieur&#10;&#10;Description générée automatiquement">
            <a:extLst>
              <a:ext uri="{FF2B5EF4-FFF2-40B4-BE49-F238E27FC236}">
                <a16:creationId xmlns:a16="http://schemas.microsoft.com/office/drawing/2014/main" id="{97D1E396-08C6-4CB8-86B3-7E3197B2D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F3C3868-6F98-4EC3-99D6-714E31A9BEA3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7AD6E94E-2985-445B-AD82-C9360597D38F}"/>
              </a:ext>
            </a:extLst>
          </p:cNvPr>
          <p:cNvCxnSpPr>
            <a:cxnSpLocks/>
          </p:cNvCxnSpPr>
          <p:nvPr/>
        </p:nvCxnSpPr>
        <p:spPr>
          <a:xfrm>
            <a:off x="7575717" y="1400315"/>
            <a:ext cx="278199" cy="11951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ECF8F54D-ACA5-446D-ADD0-6402F25C0DD6}"/>
              </a:ext>
            </a:extLst>
          </p:cNvPr>
          <p:cNvCxnSpPr>
            <a:cxnSpLocks/>
          </p:cNvCxnSpPr>
          <p:nvPr/>
        </p:nvCxnSpPr>
        <p:spPr>
          <a:xfrm>
            <a:off x="7577519" y="1405833"/>
            <a:ext cx="3524695" cy="10018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5E555239-6F21-45D3-9B04-AB75602A20D0}"/>
              </a:ext>
            </a:extLst>
          </p:cNvPr>
          <p:cNvCxnSpPr>
            <a:cxnSpLocks/>
          </p:cNvCxnSpPr>
          <p:nvPr/>
        </p:nvCxnSpPr>
        <p:spPr>
          <a:xfrm>
            <a:off x="8232849" y="3918932"/>
            <a:ext cx="432570" cy="13671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iangle isocèle 47">
            <a:extLst>
              <a:ext uri="{FF2B5EF4-FFF2-40B4-BE49-F238E27FC236}">
                <a16:creationId xmlns:a16="http://schemas.microsoft.com/office/drawing/2014/main" id="{EDEF483A-9E8E-4530-A8BB-2B57C7FAF3A6}"/>
              </a:ext>
            </a:extLst>
          </p:cNvPr>
          <p:cNvSpPr/>
          <p:nvPr/>
        </p:nvSpPr>
        <p:spPr>
          <a:xfrm rot="13980485">
            <a:off x="7554154" y="4327173"/>
            <a:ext cx="931186" cy="231136"/>
          </a:xfrm>
          <a:prstGeom prst="triangle">
            <a:avLst>
              <a:gd name="adj" fmla="val 72376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687BDA5-4B49-4E91-8BE8-74B24E522B9E}"/>
              </a:ext>
            </a:extLst>
          </p:cNvPr>
          <p:cNvSpPr txBox="1"/>
          <p:nvPr/>
        </p:nvSpPr>
        <p:spPr>
          <a:xfrm>
            <a:off x="730106" y="2797518"/>
            <a:ext cx="11008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Présentation de </a:t>
            </a:r>
            <a:r>
              <a:rPr lang="fr-FR" sz="5400" b="1" err="1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Qiskit</a:t>
            </a:r>
            <a:r>
              <a:rPr lang="fr-FR" sz="5400" b="1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, Quantum Circuit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FAE8D9CA-6E6E-4E60-B6CB-2594A5EB1924}"/>
              </a:ext>
            </a:extLst>
          </p:cNvPr>
          <p:cNvCxnSpPr>
            <a:cxnSpLocks/>
          </p:cNvCxnSpPr>
          <p:nvPr/>
        </p:nvCxnSpPr>
        <p:spPr>
          <a:xfrm flipH="1">
            <a:off x="8665421" y="3930730"/>
            <a:ext cx="1201593" cy="13553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1946BCEE-1821-4E6A-8C93-66B7D3C47022}"/>
              </a:ext>
            </a:extLst>
          </p:cNvPr>
          <p:cNvCxnSpPr>
            <a:cxnSpLocks/>
          </p:cNvCxnSpPr>
          <p:nvPr/>
        </p:nvCxnSpPr>
        <p:spPr>
          <a:xfrm flipH="1">
            <a:off x="10923181" y="2407730"/>
            <a:ext cx="179033" cy="1995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E165BDA5-DD00-42E1-9362-51DAAC13B12E}"/>
              </a:ext>
            </a:extLst>
          </p:cNvPr>
          <p:cNvSpPr/>
          <p:nvPr/>
        </p:nvSpPr>
        <p:spPr>
          <a:xfrm>
            <a:off x="730106" y="2700078"/>
            <a:ext cx="11008242" cy="1126067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64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F4FE2EA-E9C5-463D-93BE-6958462512FA}"/>
              </a:ext>
            </a:extLst>
          </p:cNvPr>
          <p:cNvSpPr txBox="1"/>
          <p:nvPr/>
        </p:nvSpPr>
        <p:spPr>
          <a:xfrm>
            <a:off x="4467860" y="1238548"/>
            <a:ext cx="5743575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fr-FR" err="1"/>
              <a:t>Qiskit</a:t>
            </a:r>
            <a:r>
              <a:rPr lang="fr-FR"/>
              <a:t> est un </a:t>
            </a:r>
            <a:r>
              <a:rPr lang="fr-FR" err="1"/>
              <a:t>framework</a:t>
            </a:r>
            <a:r>
              <a:rPr lang="fr-FR"/>
              <a:t> édité sous licence Apache, conçu par IBM </a:t>
            </a:r>
            <a:r>
              <a:rPr lang="fr-FR" err="1"/>
              <a:t>Research</a:t>
            </a:r>
            <a:r>
              <a:rPr lang="fr-FR"/>
              <a:t> et dédié à l’informatique quantique. Il permet de coder en langage Python.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7DA6CA-041E-4DC5-9359-E7C38D890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652463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63E503C-3CAA-4DCA-A5F5-F523A9CA6568}"/>
              </a:ext>
            </a:extLst>
          </p:cNvPr>
          <p:cNvSpPr txBox="1"/>
          <p:nvPr/>
        </p:nvSpPr>
        <p:spPr>
          <a:xfrm>
            <a:off x="466725" y="3976688"/>
            <a:ext cx="6096000" cy="20313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fr-FR"/>
              <a:t>Un circuit quantique est un modèle de calcul quantique, dans lequel un calcul est une séquence de portes quantiques, de mesures, d'initialisations de qubits à des valeurs connues.</a:t>
            </a:r>
          </a:p>
          <a:p>
            <a:pPr algn="just"/>
            <a:endParaRPr lang="fr-FR"/>
          </a:p>
          <a:p>
            <a:pPr algn="just"/>
            <a:r>
              <a:rPr lang="fr-FR"/>
              <a:t> L'ensemble minimal d'actions qu'un circuit doit être capable d'effectuer sur les qubits pour permettre le calcul quantique est connu sous le nom de critère de </a:t>
            </a:r>
            <a:r>
              <a:rPr lang="fr-FR" err="1"/>
              <a:t>DiVincenzo</a:t>
            </a:r>
            <a:r>
              <a:rPr lang="fr-FR"/>
              <a:t>.</a:t>
            </a:r>
            <a:endParaRPr lang="fr-FR">
              <a:cs typeface="Calibri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CC777B8-E1CD-4CAB-B5F9-311CF9A97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347" y="3976688"/>
            <a:ext cx="4716138" cy="177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91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objet d’extérieur&#10;&#10;Description générée automatiquement">
            <a:extLst>
              <a:ext uri="{FF2B5EF4-FFF2-40B4-BE49-F238E27FC236}">
                <a16:creationId xmlns:a16="http://schemas.microsoft.com/office/drawing/2014/main" id="{97D1E396-08C6-4CB8-86B3-7E3197B2D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Image 4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913D90FF-B277-4419-9F59-AF9332AF0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 7" descr="Une image contenant toile, objet d’extérieur&#10;&#10;Description générée automatiquement">
            <a:extLst>
              <a:ext uri="{FF2B5EF4-FFF2-40B4-BE49-F238E27FC236}">
                <a16:creationId xmlns:a16="http://schemas.microsoft.com/office/drawing/2014/main" id="{E500AE91-38EC-4B7C-9418-B0B6DA201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F3C3868-6F98-4EC3-99D6-714E31A9BEA3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7AD6E94E-2985-445B-AD82-C9360597D38F}"/>
              </a:ext>
            </a:extLst>
          </p:cNvPr>
          <p:cNvCxnSpPr>
            <a:cxnSpLocks/>
          </p:cNvCxnSpPr>
          <p:nvPr/>
        </p:nvCxnSpPr>
        <p:spPr>
          <a:xfrm>
            <a:off x="7575717" y="1400315"/>
            <a:ext cx="278199" cy="11951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ECF8F54D-ACA5-446D-ADD0-6402F25C0DD6}"/>
              </a:ext>
            </a:extLst>
          </p:cNvPr>
          <p:cNvCxnSpPr>
            <a:cxnSpLocks/>
          </p:cNvCxnSpPr>
          <p:nvPr/>
        </p:nvCxnSpPr>
        <p:spPr>
          <a:xfrm>
            <a:off x="7577519" y="1405833"/>
            <a:ext cx="3524695" cy="10018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5E555239-6F21-45D3-9B04-AB75602A20D0}"/>
              </a:ext>
            </a:extLst>
          </p:cNvPr>
          <p:cNvCxnSpPr>
            <a:cxnSpLocks/>
          </p:cNvCxnSpPr>
          <p:nvPr/>
        </p:nvCxnSpPr>
        <p:spPr>
          <a:xfrm>
            <a:off x="8232849" y="3918932"/>
            <a:ext cx="432570" cy="13671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iangle isocèle 47">
            <a:extLst>
              <a:ext uri="{FF2B5EF4-FFF2-40B4-BE49-F238E27FC236}">
                <a16:creationId xmlns:a16="http://schemas.microsoft.com/office/drawing/2014/main" id="{EDEF483A-9E8E-4530-A8BB-2B57C7FAF3A6}"/>
              </a:ext>
            </a:extLst>
          </p:cNvPr>
          <p:cNvSpPr/>
          <p:nvPr/>
        </p:nvSpPr>
        <p:spPr>
          <a:xfrm rot="13980485">
            <a:off x="7554154" y="4327173"/>
            <a:ext cx="931186" cy="231136"/>
          </a:xfrm>
          <a:prstGeom prst="triangle">
            <a:avLst>
              <a:gd name="adj" fmla="val 72376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687BDA5-4B49-4E91-8BE8-74B24E522B9E}"/>
              </a:ext>
            </a:extLst>
          </p:cNvPr>
          <p:cNvSpPr txBox="1"/>
          <p:nvPr/>
        </p:nvSpPr>
        <p:spPr>
          <a:xfrm>
            <a:off x="730106" y="2861316"/>
            <a:ext cx="11008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Application à du ML de reconnaissance d’images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FAE8D9CA-6E6E-4E60-B6CB-2594A5EB1924}"/>
              </a:ext>
            </a:extLst>
          </p:cNvPr>
          <p:cNvCxnSpPr>
            <a:cxnSpLocks/>
          </p:cNvCxnSpPr>
          <p:nvPr/>
        </p:nvCxnSpPr>
        <p:spPr>
          <a:xfrm flipH="1">
            <a:off x="8665421" y="3930730"/>
            <a:ext cx="1201593" cy="13553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1946BCEE-1821-4E6A-8C93-66B7D3C47022}"/>
              </a:ext>
            </a:extLst>
          </p:cNvPr>
          <p:cNvCxnSpPr>
            <a:cxnSpLocks/>
          </p:cNvCxnSpPr>
          <p:nvPr/>
        </p:nvCxnSpPr>
        <p:spPr>
          <a:xfrm flipH="1">
            <a:off x="10923181" y="2407730"/>
            <a:ext cx="179033" cy="1995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E165BDA5-DD00-42E1-9362-51DAAC13B12E}"/>
              </a:ext>
            </a:extLst>
          </p:cNvPr>
          <p:cNvSpPr/>
          <p:nvPr/>
        </p:nvSpPr>
        <p:spPr>
          <a:xfrm>
            <a:off x="730106" y="2700078"/>
            <a:ext cx="11008242" cy="1126067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765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20442B1-1B1B-49F0-A49C-76844D05D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1" y="444936"/>
            <a:ext cx="4305300" cy="290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2393E83-5674-4B5B-A5D6-A26AF9D6EF08}"/>
              </a:ext>
            </a:extLst>
          </p:cNvPr>
          <p:cNvSpPr txBox="1"/>
          <p:nvPr/>
        </p:nvSpPr>
        <p:spPr>
          <a:xfrm>
            <a:off x="885824" y="781050"/>
            <a:ext cx="5210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/>
              <a:t>La reconnaissance de formes est un ensemble de techniques et méthodes visant à identifier des motifs informatiques à partir de données brutes afin de prendre une décision dépendant de la catégorie attribuée à ce motif.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51D2660-642C-46B4-AD4F-EDE3C4D3A4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34" t="48842" r="24750" b="32931"/>
          <a:stretch/>
        </p:blipFill>
        <p:spPr>
          <a:xfrm>
            <a:off x="2016760" y="5163061"/>
            <a:ext cx="8158480" cy="125000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DD11D8E-575C-4D22-B613-4B2F505154F9}"/>
              </a:ext>
            </a:extLst>
          </p:cNvPr>
          <p:cNvSpPr txBox="1"/>
          <p:nvPr/>
        </p:nvSpPr>
        <p:spPr>
          <a:xfrm>
            <a:off x="0" y="441495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Utilisation de </a:t>
            </a:r>
            <a:r>
              <a:rPr lang="fr-FR" b="1" err="1"/>
              <a:t>Qiskit</a:t>
            </a:r>
            <a:r>
              <a:rPr lang="fr-FR" b="1"/>
              <a:t> pour la reconnaissance d’avions et de voitures</a:t>
            </a:r>
          </a:p>
        </p:txBody>
      </p:sp>
    </p:spTree>
    <p:extLst>
      <p:ext uri="{BB962C8B-B14F-4D97-AF65-F5344CB8AC3E}">
        <p14:creationId xmlns:p14="http://schemas.microsoft.com/office/powerpoint/2010/main" val="238990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objet d’extérieur&#10;&#10;Description générée automatiquement">
            <a:extLst>
              <a:ext uri="{FF2B5EF4-FFF2-40B4-BE49-F238E27FC236}">
                <a16:creationId xmlns:a16="http://schemas.microsoft.com/office/drawing/2014/main" id="{97D1E396-08C6-4CB8-86B3-7E3197B2D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Image 4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913D90FF-B277-4419-9F59-AF9332AF0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F3C3868-6F98-4EC3-99D6-714E31A9BEA3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7AD6E94E-2985-445B-AD82-C9360597D38F}"/>
              </a:ext>
            </a:extLst>
          </p:cNvPr>
          <p:cNvCxnSpPr>
            <a:cxnSpLocks/>
          </p:cNvCxnSpPr>
          <p:nvPr/>
        </p:nvCxnSpPr>
        <p:spPr>
          <a:xfrm>
            <a:off x="7575717" y="1400315"/>
            <a:ext cx="278199" cy="11951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ECF8F54D-ACA5-446D-ADD0-6402F25C0DD6}"/>
              </a:ext>
            </a:extLst>
          </p:cNvPr>
          <p:cNvCxnSpPr>
            <a:cxnSpLocks/>
          </p:cNvCxnSpPr>
          <p:nvPr/>
        </p:nvCxnSpPr>
        <p:spPr>
          <a:xfrm>
            <a:off x="7577519" y="1405833"/>
            <a:ext cx="3524695" cy="10018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5E555239-6F21-45D3-9B04-AB75602A20D0}"/>
              </a:ext>
            </a:extLst>
          </p:cNvPr>
          <p:cNvCxnSpPr>
            <a:cxnSpLocks/>
          </p:cNvCxnSpPr>
          <p:nvPr/>
        </p:nvCxnSpPr>
        <p:spPr>
          <a:xfrm>
            <a:off x="8232849" y="3918932"/>
            <a:ext cx="432570" cy="13671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iangle isocèle 47">
            <a:extLst>
              <a:ext uri="{FF2B5EF4-FFF2-40B4-BE49-F238E27FC236}">
                <a16:creationId xmlns:a16="http://schemas.microsoft.com/office/drawing/2014/main" id="{EDEF483A-9E8E-4530-A8BB-2B57C7FAF3A6}"/>
              </a:ext>
            </a:extLst>
          </p:cNvPr>
          <p:cNvSpPr/>
          <p:nvPr/>
        </p:nvSpPr>
        <p:spPr>
          <a:xfrm rot="13980485">
            <a:off x="7554154" y="4327173"/>
            <a:ext cx="931186" cy="231136"/>
          </a:xfrm>
          <a:prstGeom prst="triangle">
            <a:avLst>
              <a:gd name="adj" fmla="val 72376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687BDA5-4B49-4E91-8BE8-74B24E522B9E}"/>
              </a:ext>
            </a:extLst>
          </p:cNvPr>
          <p:cNvSpPr txBox="1"/>
          <p:nvPr/>
        </p:nvSpPr>
        <p:spPr>
          <a:xfrm>
            <a:off x="730106" y="2861316"/>
            <a:ext cx="11008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Explications du Code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FAE8D9CA-6E6E-4E60-B6CB-2594A5EB1924}"/>
              </a:ext>
            </a:extLst>
          </p:cNvPr>
          <p:cNvCxnSpPr>
            <a:cxnSpLocks/>
          </p:cNvCxnSpPr>
          <p:nvPr/>
        </p:nvCxnSpPr>
        <p:spPr>
          <a:xfrm flipH="1">
            <a:off x="8665421" y="3930730"/>
            <a:ext cx="1201593" cy="13553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1946BCEE-1821-4E6A-8C93-66B7D3C47022}"/>
              </a:ext>
            </a:extLst>
          </p:cNvPr>
          <p:cNvCxnSpPr>
            <a:cxnSpLocks/>
          </p:cNvCxnSpPr>
          <p:nvPr/>
        </p:nvCxnSpPr>
        <p:spPr>
          <a:xfrm flipH="1">
            <a:off x="10923181" y="2407730"/>
            <a:ext cx="179033" cy="1995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E165BDA5-DD00-42E1-9362-51DAAC13B12E}"/>
              </a:ext>
            </a:extLst>
          </p:cNvPr>
          <p:cNvSpPr/>
          <p:nvPr/>
        </p:nvSpPr>
        <p:spPr>
          <a:xfrm>
            <a:off x="730106" y="2700078"/>
            <a:ext cx="11008242" cy="1126067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990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B061453-0EC9-4C8A-ABF4-96D9D205D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119" y="1100573"/>
            <a:ext cx="8258175" cy="1314450"/>
          </a:xfr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3AF5E9B7-BCB0-4C16-878A-E45214E8D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48" y="3527488"/>
            <a:ext cx="6961078" cy="27612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FEDFE5-BCF6-4D0B-BF93-EE39E1F0F84B}"/>
              </a:ext>
            </a:extLst>
          </p:cNvPr>
          <p:cNvSpPr txBox="1"/>
          <p:nvPr/>
        </p:nvSpPr>
        <p:spPr>
          <a:xfrm>
            <a:off x="733425" y="371475"/>
            <a:ext cx="58197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/>
              <a:t>Dataset：CIFAR10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7E84E4-B7D4-470B-A3B2-3660FBBB8AE9}"/>
              </a:ext>
            </a:extLst>
          </p:cNvPr>
          <p:cNvGrpSpPr/>
          <p:nvPr/>
        </p:nvGrpSpPr>
        <p:grpSpPr>
          <a:xfrm>
            <a:off x="736948" y="2413994"/>
            <a:ext cx="9204542" cy="944421"/>
            <a:chOff x="736948" y="2413994"/>
            <a:chExt cx="9204542" cy="944421"/>
          </a:xfrm>
        </p:grpSpPr>
        <p:pic>
          <p:nvPicPr>
            <p:cNvPr id="11" name="Picture 11" descr="Graphical user interface, application, Word&#10;&#10;Description automatically generated">
              <a:extLst>
                <a:ext uri="{FF2B5EF4-FFF2-40B4-BE49-F238E27FC236}">
                  <a16:creationId xmlns:a16="http://schemas.microsoft.com/office/drawing/2014/main" id="{D6FD3E33-F85A-4DAF-B354-E7A0D2A15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6948" y="2413994"/>
              <a:ext cx="9204542" cy="94442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94B6F6-452A-48BD-8491-365ABC11F800}"/>
                </a:ext>
              </a:extLst>
            </p:cNvPr>
            <p:cNvSpPr/>
            <p:nvPr/>
          </p:nvSpPr>
          <p:spPr>
            <a:xfrm>
              <a:off x="743210" y="2930046"/>
              <a:ext cx="4885151" cy="2192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5867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DC34ECF-2B98-48A8-B05E-7CC0B7CBB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440" r="179"/>
          <a:stretch/>
        </p:blipFill>
        <p:spPr>
          <a:xfrm>
            <a:off x="570222" y="1218244"/>
            <a:ext cx="5293895" cy="4027608"/>
          </a:xfrm>
        </p:spPr>
      </p:pic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D71B5D76-89D1-4ADB-9014-C4B4982D4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797" y="2455442"/>
            <a:ext cx="4277638" cy="27821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62F142-1C14-4BFA-9467-F13EA8435074}"/>
              </a:ext>
            </a:extLst>
          </p:cNvPr>
          <p:cNvSpPr txBox="1"/>
          <p:nvPr/>
        </p:nvSpPr>
        <p:spPr>
          <a:xfrm>
            <a:off x="571500" y="294362"/>
            <a:ext cx="48308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Define hybrid NN model: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9B9DF2-990A-4773-B860-12A47FB219B7}"/>
              </a:ext>
            </a:extLst>
          </p:cNvPr>
          <p:cNvSpPr txBox="1"/>
          <p:nvPr/>
        </p:nvSpPr>
        <p:spPr>
          <a:xfrm>
            <a:off x="7281797" y="188516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Try 20 epochs:</a:t>
            </a:r>
          </a:p>
        </p:txBody>
      </p:sp>
    </p:spTree>
    <p:extLst>
      <p:ext uri="{BB962C8B-B14F-4D97-AF65-F5344CB8AC3E}">
        <p14:creationId xmlns:p14="http://schemas.microsoft.com/office/powerpoint/2010/main" val="23752466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Hybrid NN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villemin</dc:creator>
  <cp:revision>320</cp:revision>
  <dcterms:created xsi:type="dcterms:W3CDTF">2021-10-22T07:30:40Z</dcterms:created>
  <dcterms:modified xsi:type="dcterms:W3CDTF">2021-10-22T18:12:08Z</dcterms:modified>
</cp:coreProperties>
</file>