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9.xml" ContentType="application/vnd.openxmlformats-officedocument.presentationml.notesSlide+xml"/>
  <Override PartName="/ppt/tags/tag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8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3" r:id="rId5"/>
    <p:sldId id="282" r:id="rId6"/>
    <p:sldId id="291" r:id="rId7"/>
    <p:sldId id="283" r:id="rId8"/>
    <p:sldId id="287" r:id="rId9"/>
    <p:sldId id="289" r:id="rId10"/>
    <p:sldId id="270" r:id="rId11"/>
    <p:sldId id="313" r:id="rId12"/>
    <p:sldId id="309" r:id="rId13"/>
    <p:sldId id="301" r:id="rId14"/>
    <p:sldId id="307" r:id="rId15"/>
    <p:sldId id="308" r:id="rId16"/>
    <p:sldId id="314" r:id="rId17"/>
    <p:sldId id="272" r:id="rId18"/>
    <p:sldId id="295" r:id="rId19"/>
    <p:sldId id="277" r:id="rId20"/>
    <p:sldId id="292" r:id="rId21"/>
    <p:sldId id="293" r:id="rId22"/>
    <p:sldId id="294" r:id="rId23"/>
    <p:sldId id="312" r:id="rId24"/>
    <p:sldId id="290" r:id="rId25"/>
    <p:sldId id="298" r:id="rId26"/>
    <p:sldId id="296" r:id="rId27"/>
    <p:sldId id="299" r:id="rId28"/>
    <p:sldId id="297" r:id="rId29"/>
    <p:sldId id="300" r:id="rId30"/>
    <p:sldId id="284" r:id="rId31"/>
    <p:sldId id="304" r:id="rId32"/>
    <p:sldId id="305" r:id="rId33"/>
    <p:sldId id="306" r:id="rId34"/>
    <p:sldId id="286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伟8" initials="叶伟8" lastIdx="1" clrIdx="0">
    <p:extLst>
      <p:ext uri="{19B8F6BF-5375-455C-9EA6-DF929625EA0E}">
        <p15:presenceInfo xmlns:p15="http://schemas.microsoft.com/office/powerpoint/2012/main" userId="S-1-5-21-301378855-1296857468-2813838616-1787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DC77"/>
    <a:srgbClr val="00BCDC"/>
    <a:srgbClr val="FFFF66"/>
    <a:srgbClr val="FC8B25"/>
    <a:srgbClr val="19CE6A"/>
    <a:srgbClr val="1982FE"/>
    <a:srgbClr val="1C9FDB"/>
    <a:srgbClr val="C02715"/>
    <a:srgbClr val="1BDD78"/>
    <a:srgbClr val="CBA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5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930460333006855E-2"/>
          <c:y val="4.2383677486376649E-2"/>
          <c:w val="0.91380999020568066"/>
          <c:h val="0.899802256283147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>
                <a:gradFill>
                  <a:gsLst>
                    <a:gs pos="0">
                      <a:srgbClr val="1982FE"/>
                    </a:gs>
                    <a:gs pos="100000">
                      <a:srgbClr val="1BDD78"/>
                    </a:gs>
                  </a:gsLst>
                  <a:lin ang="5400000" scaled="1"/>
                </a:gradFill>
              </a:ln>
            </c:spPr>
            <c:extLst>
              <c:ext xmlns:c16="http://schemas.microsoft.com/office/drawing/2014/chart" uri="{C3380CC4-5D6E-409C-BE32-E72D297353CC}">
                <c16:uniqueId val="{00000001-434E-40AB-A08A-683823522D51}"/>
              </c:ext>
            </c:extLst>
          </c:dPt>
          <c:dPt>
            <c:idx val="1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34E-40AB-A08A-683823522D5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4E-40AB-A08A-683823522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>
          <a:ea typeface="微软雅黑 Light" panose="020B0502040204020203" pitchFamily="34" charset="-122"/>
          <a:cs typeface="+mn-ea"/>
        </a:defRPr>
      </a:pPr>
      <a:endParaRPr lang="zh-CN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9T09:01:01.9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C4DA-581E-4418-AB76-336264DD6F0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E3DE-11AD-402A-9883-7D268646A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4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3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3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00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6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78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39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96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58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8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43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3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0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93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2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65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00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41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20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0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98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86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40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04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46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3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7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8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5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8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9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E3DE-11AD-402A-9883-7D268646A9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9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918F-BED8-42B9-91D8-34D8D46DE19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E2B7-059A-4A92-BC76-0A5F10FA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9859032-B4AB-40A5-84FE-56F4BF85A9AD}"/>
              </a:ext>
            </a:extLst>
          </p:cNvPr>
          <p:cNvSpPr/>
          <p:nvPr/>
        </p:nvSpPr>
        <p:spPr>
          <a:xfrm>
            <a:off x="3541034" y="588975"/>
            <a:ext cx="4474480" cy="4486040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1D0D9B8-C5FF-4DB0-8B17-7AACBE6FEEAE}"/>
              </a:ext>
            </a:extLst>
          </p:cNvPr>
          <p:cNvGrpSpPr/>
          <p:nvPr/>
        </p:nvGrpSpPr>
        <p:grpSpPr>
          <a:xfrm>
            <a:off x="3119659" y="4157256"/>
            <a:ext cx="1157186" cy="1157186"/>
            <a:chOff x="1947986" y="3209925"/>
            <a:chExt cx="1157186" cy="115718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D23857C-721E-4750-B448-DBE8A390310C}"/>
                </a:ext>
              </a:extLst>
            </p:cNvPr>
            <p:cNvSpPr/>
            <p:nvPr/>
          </p:nvSpPr>
          <p:spPr>
            <a:xfrm>
              <a:off x="1947986" y="3209925"/>
              <a:ext cx="1157186" cy="1157186"/>
            </a:xfrm>
            <a:prstGeom prst="ellipse">
              <a:avLst/>
            </a:prstGeom>
            <a:noFill/>
            <a:ln w="317500">
              <a:solidFill>
                <a:srgbClr val="FC8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5368E8-CCA6-450D-9FBA-E955FFEB18FC}"/>
                </a:ext>
              </a:extLst>
            </p:cNvPr>
            <p:cNvSpPr txBox="1"/>
            <p:nvPr/>
          </p:nvSpPr>
          <p:spPr>
            <a:xfrm>
              <a:off x="2150112" y="3614951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dirty="0">
                <a:solidFill>
                  <a:srgbClr val="FC8B2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3A3F43-6AE8-4317-958B-C00D4B3CB48D}"/>
              </a:ext>
            </a:extLst>
          </p:cNvPr>
          <p:cNvGrpSpPr/>
          <p:nvPr/>
        </p:nvGrpSpPr>
        <p:grpSpPr>
          <a:xfrm>
            <a:off x="7284646" y="4221571"/>
            <a:ext cx="1061786" cy="1061786"/>
            <a:chOff x="7485901" y="4822372"/>
            <a:chExt cx="1061786" cy="106178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2A95ECA-7D8E-490F-8773-A0A898D99043}"/>
                </a:ext>
              </a:extLst>
            </p:cNvPr>
            <p:cNvSpPr/>
            <p:nvPr/>
          </p:nvSpPr>
          <p:spPr>
            <a:xfrm>
              <a:off x="7485901" y="4822372"/>
              <a:ext cx="1061786" cy="1061786"/>
            </a:xfrm>
            <a:prstGeom prst="ellipse">
              <a:avLst/>
            </a:prstGeom>
            <a:noFill/>
            <a:ln w="317500">
              <a:solidFill>
                <a:srgbClr val="1BD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855ED14-4ADE-4200-A0DE-2D2C2F28E8F9}"/>
                </a:ext>
              </a:extLst>
            </p:cNvPr>
            <p:cNvSpPr txBox="1"/>
            <p:nvPr/>
          </p:nvSpPr>
          <p:spPr>
            <a:xfrm>
              <a:off x="7678943" y="5199970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dirty="0">
                <a:solidFill>
                  <a:srgbClr val="1BDD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48963CB4-86C7-4145-86E8-A27681AAB6FA}"/>
              </a:ext>
            </a:extLst>
          </p:cNvPr>
          <p:cNvSpPr/>
          <p:nvPr/>
        </p:nvSpPr>
        <p:spPr>
          <a:xfrm>
            <a:off x="4878194" y="2790060"/>
            <a:ext cx="1472298" cy="1503611"/>
          </a:xfrm>
          <a:prstGeom prst="ellipse">
            <a:avLst/>
          </a:prstGeom>
          <a:noFill/>
          <a:ln w="517525">
            <a:gradFill>
              <a:gsLst>
                <a:gs pos="51000">
                  <a:schemeClr val="tx1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71F1710-6A79-4E5D-9B78-744ADF49E6B7}"/>
              </a:ext>
            </a:extLst>
          </p:cNvPr>
          <p:cNvGrpSpPr/>
          <p:nvPr/>
        </p:nvGrpSpPr>
        <p:grpSpPr>
          <a:xfrm>
            <a:off x="7319447" y="480553"/>
            <a:ext cx="971078" cy="971078"/>
            <a:chOff x="7421047" y="1097969"/>
            <a:chExt cx="971078" cy="97107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19BDFE-8DA5-41D0-966A-EFE7E06774CE}"/>
                </a:ext>
              </a:extLst>
            </p:cNvPr>
            <p:cNvSpPr/>
            <p:nvPr/>
          </p:nvSpPr>
          <p:spPr>
            <a:xfrm>
              <a:off x="7421047" y="1097969"/>
              <a:ext cx="971078" cy="971078"/>
            </a:xfrm>
            <a:prstGeom prst="ellipse">
              <a:avLst/>
            </a:prstGeom>
            <a:noFill/>
            <a:ln w="317500">
              <a:solidFill>
                <a:srgbClr val="1982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2C65F-5DBF-40B4-9996-629778F27094}"/>
                </a:ext>
              </a:extLst>
            </p:cNvPr>
            <p:cNvSpPr txBox="1"/>
            <p:nvPr/>
          </p:nvSpPr>
          <p:spPr>
            <a:xfrm>
              <a:off x="7544948" y="139884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dirty="0">
                <a:solidFill>
                  <a:srgbClr val="1982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3240468-BF97-4498-A7FF-FB8E2F5C562E}"/>
              </a:ext>
            </a:extLst>
          </p:cNvPr>
          <p:cNvSpPr txBox="1"/>
          <p:nvPr/>
        </p:nvSpPr>
        <p:spPr>
          <a:xfrm>
            <a:off x="8306676" y="4112656"/>
            <a:ext cx="1741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………………..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……………..</a:t>
            </a:r>
          </a:p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76845" y="2456549"/>
            <a:ext cx="2798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Maybe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项目整体设想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758881-012D-406F-BA80-A56DB26FF10D}"/>
              </a:ext>
            </a:extLst>
          </p:cNvPr>
          <p:cNvSpPr txBox="1"/>
          <p:nvPr/>
        </p:nvSpPr>
        <p:spPr>
          <a:xfrm>
            <a:off x="2045317" y="4567195"/>
            <a:ext cx="1741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…………..</a:t>
            </a:r>
          </a:p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……………..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33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/>
      <p:bldP spid="8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F359A25-A232-421D-B075-EF7FE525E9D5}"/>
              </a:ext>
            </a:extLst>
          </p:cNvPr>
          <p:cNvGrpSpPr/>
          <p:nvPr/>
        </p:nvGrpSpPr>
        <p:grpSpPr>
          <a:xfrm>
            <a:off x="-7256" y="355600"/>
            <a:ext cx="12077335" cy="576041"/>
            <a:chOff x="-7255" y="355600"/>
            <a:chExt cx="11110684" cy="57604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25A6751-9AF5-40AE-8E49-02DCA33BA309}"/>
                </a:ext>
              </a:extLst>
            </p:cNvPr>
            <p:cNvSpPr/>
            <p:nvPr/>
          </p:nvSpPr>
          <p:spPr>
            <a:xfrm>
              <a:off x="269114" y="388292"/>
              <a:ext cx="19528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用例生成中心 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82775C5-A312-467E-9EB2-1414048F5F1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221914" y="619125"/>
              <a:ext cx="8881515" cy="24495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A1478-1F19-45E5-A3A8-2CE6B668C8B0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Freeform 6"/>
          <p:cNvSpPr>
            <a:spLocks noChangeAspect="1"/>
          </p:cNvSpPr>
          <p:nvPr/>
        </p:nvSpPr>
        <p:spPr bwMode="auto">
          <a:xfrm>
            <a:off x="7335838" y="3267015"/>
            <a:ext cx="1497012" cy="652463"/>
          </a:xfrm>
          <a:custGeom>
            <a:avLst/>
            <a:gdLst/>
            <a:ahLst/>
            <a:cxnLst>
              <a:cxn ang="0">
                <a:pos x="1089" y="295"/>
              </a:cxn>
              <a:cxn ang="0">
                <a:pos x="1131" y="291"/>
              </a:cxn>
              <a:cxn ang="0">
                <a:pos x="1191" y="280"/>
              </a:cxn>
              <a:cxn ang="0">
                <a:pos x="1250" y="264"/>
              </a:cxn>
              <a:cxn ang="0">
                <a:pos x="1307" y="243"/>
              </a:cxn>
              <a:cxn ang="0">
                <a:pos x="1342" y="225"/>
              </a:cxn>
              <a:cxn ang="0">
                <a:pos x="1394" y="195"/>
              </a:cxn>
              <a:cxn ang="0">
                <a:pos x="1442" y="160"/>
              </a:cxn>
              <a:cxn ang="0">
                <a:pos x="1488" y="122"/>
              </a:cxn>
              <a:cxn ang="0">
                <a:pos x="1529" y="79"/>
              </a:cxn>
              <a:cxn ang="0">
                <a:pos x="1566" y="32"/>
              </a:cxn>
              <a:cxn ang="0">
                <a:pos x="1730" y="322"/>
              </a:cxn>
              <a:cxn ang="0">
                <a:pos x="2108" y="369"/>
              </a:cxn>
              <a:cxn ang="0">
                <a:pos x="2047" y="451"/>
              </a:cxn>
              <a:cxn ang="0">
                <a:pos x="2009" y="497"/>
              </a:cxn>
              <a:cxn ang="0">
                <a:pos x="1940" y="570"/>
              </a:cxn>
              <a:cxn ang="0">
                <a:pos x="1880" y="624"/>
              </a:cxn>
              <a:cxn ang="0">
                <a:pos x="1817" y="674"/>
              </a:cxn>
              <a:cxn ang="0">
                <a:pos x="1717" y="743"/>
              </a:cxn>
              <a:cxn ang="0">
                <a:pos x="1629" y="792"/>
              </a:cxn>
              <a:cxn ang="0">
                <a:pos x="1574" y="819"/>
              </a:cxn>
              <a:cxn ang="0">
                <a:pos x="1518" y="842"/>
              </a:cxn>
              <a:cxn ang="0">
                <a:pos x="1460" y="864"/>
              </a:cxn>
              <a:cxn ang="0">
                <a:pos x="1401" y="883"/>
              </a:cxn>
              <a:cxn ang="0">
                <a:pos x="1341" y="898"/>
              </a:cxn>
              <a:cxn ang="0">
                <a:pos x="1279" y="911"/>
              </a:cxn>
              <a:cxn ang="0">
                <a:pos x="1196" y="924"/>
              </a:cxn>
              <a:cxn ang="0">
                <a:pos x="1133" y="929"/>
              </a:cxn>
              <a:cxn ang="0">
                <a:pos x="1047" y="932"/>
              </a:cxn>
              <a:cxn ang="0">
                <a:pos x="946" y="928"/>
              </a:cxn>
              <a:cxn ang="0">
                <a:pos x="867" y="920"/>
              </a:cxn>
              <a:cxn ang="0">
                <a:pos x="771" y="903"/>
              </a:cxn>
              <a:cxn ang="0">
                <a:pos x="696" y="884"/>
              </a:cxn>
              <a:cxn ang="0">
                <a:pos x="622" y="861"/>
              </a:cxn>
              <a:cxn ang="0">
                <a:pos x="516" y="818"/>
              </a:cxn>
              <a:cxn ang="0">
                <a:pos x="415" y="766"/>
              </a:cxn>
              <a:cxn ang="0">
                <a:pos x="318" y="706"/>
              </a:cxn>
              <a:cxn ang="0">
                <a:pos x="258" y="661"/>
              </a:cxn>
              <a:cxn ang="0">
                <a:pos x="173" y="588"/>
              </a:cxn>
              <a:cxn ang="0">
                <a:pos x="94" y="507"/>
              </a:cxn>
              <a:cxn ang="0">
                <a:pos x="23" y="421"/>
              </a:cxn>
              <a:cxn ang="0">
                <a:pos x="365" y="62"/>
              </a:cxn>
              <a:cxn ang="0">
                <a:pos x="554" y="73"/>
              </a:cxn>
              <a:cxn ang="0">
                <a:pos x="627" y="142"/>
              </a:cxn>
              <a:cxn ang="0">
                <a:pos x="666" y="172"/>
              </a:cxn>
              <a:cxn ang="0">
                <a:pos x="706" y="200"/>
              </a:cxn>
              <a:cxn ang="0">
                <a:pos x="762" y="233"/>
              </a:cxn>
              <a:cxn ang="0">
                <a:pos x="809" y="253"/>
              </a:cxn>
              <a:cxn ang="0">
                <a:pos x="857" y="269"/>
              </a:cxn>
              <a:cxn ang="0">
                <a:pos x="909" y="282"/>
              </a:cxn>
              <a:cxn ang="0">
                <a:pos x="964" y="291"/>
              </a:cxn>
              <a:cxn ang="0">
                <a:pos x="1026" y="295"/>
              </a:cxn>
            </a:cxnLst>
            <a:rect l="0" t="0" r="r" b="b"/>
            <a:pathLst>
              <a:path w="2140" h="932">
                <a:moveTo>
                  <a:pt x="1047" y="296"/>
                </a:moveTo>
                <a:lnTo>
                  <a:pt x="1068" y="295"/>
                </a:lnTo>
                <a:lnTo>
                  <a:pt x="1089" y="295"/>
                </a:lnTo>
                <a:lnTo>
                  <a:pt x="1109" y="293"/>
                </a:lnTo>
                <a:lnTo>
                  <a:pt x="1120" y="292"/>
                </a:lnTo>
                <a:lnTo>
                  <a:pt x="1131" y="291"/>
                </a:lnTo>
                <a:lnTo>
                  <a:pt x="1151" y="288"/>
                </a:lnTo>
                <a:lnTo>
                  <a:pt x="1171" y="285"/>
                </a:lnTo>
                <a:lnTo>
                  <a:pt x="1191" y="280"/>
                </a:lnTo>
                <a:lnTo>
                  <a:pt x="1211" y="276"/>
                </a:lnTo>
                <a:lnTo>
                  <a:pt x="1231" y="270"/>
                </a:lnTo>
                <a:lnTo>
                  <a:pt x="1250" y="264"/>
                </a:lnTo>
                <a:lnTo>
                  <a:pt x="1269" y="258"/>
                </a:lnTo>
                <a:lnTo>
                  <a:pt x="1288" y="250"/>
                </a:lnTo>
                <a:lnTo>
                  <a:pt x="1307" y="243"/>
                </a:lnTo>
                <a:lnTo>
                  <a:pt x="1325" y="234"/>
                </a:lnTo>
                <a:lnTo>
                  <a:pt x="1334" y="230"/>
                </a:lnTo>
                <a:lnTo>
                  <a:pt x="1342" y="225"/>
                </a:lnTo>
                <a:lnTo>
                  <a:pt x="1360" y="216"/>
                </a:lnTo>
                <a:lnTo>
                  <a:pt x="1377" y="205"/>
                </a:lnTo>
                <a:lnTo>
                  <a:pt x="1394" y="195"/>
                </a:lnTo>
                <a:lnTo>
                  <a:pt x="1410" y="184"/>
                </a:lnTo>
                <a:lnTo>
                  <a:pt x="1426" y="172"/>
                </a:lnTo>
                <a:lnTo>
                  <a:pt x="1442" y="160"/>
                </a:lnTo>
                <a:lnTo>
                  <a:pt x="1458" y="148"/>
                </a:lnTo>
                <a:lnTo>
                  <a:pt x="1473" y="135"/>
                </a:lnTo>
                <a:lnTo>
                  <a:pt x="1488" y="122"/>
                </a:lnTo>
                <a:lnTo>
                  <a:pt x="1502" y="108"/>
                </a:lnTo>
                <a:lnTo>
                  <a:pt x="1515" y="94"/>
                </a:lnTo>
                <a:lnTo>
                  <a:pt x="1529" y="79"/>
                </a:lnTo>
                <a:lnTo>
                  <a:pt x="1541" y="64"/>
                </a:lnTo>
                <a:lnTo>
                  <a:pt x="1554" y="48"/>
                </a:lnTo>
                <a:lnTo>
                  <a:pt x="1566" y="32"/>
                </a:lnTo>
                <a:lnTo>
                  <a:pt x="1577" y="16"/>
                </a:lnTo>
                <a:lnTo>
                  <a:pt x="1588" y="0"/>
                </a:lnTo>
                <a:lnTo>
                  <a:pt x="1730" y="322"/>
                </a:lnTo>
                <a:lnTo>
                  <a:pt x="2140" y="319"/>
                </a:lnTo>
                <a:lnTo>
                  <a:pt x="2119" y="353"/>
                </a:lnTo>
                <a:lnTo>
                  <a:pt x="2108" y="369"/>
                </a:lnTo>
                <a:lnTo>
                  <a:pt x="2096" y="387"/>
                </a:lnTo>
                <a:lnTo>
                  <a:pt x="2072" y="419"/>
                </a:lnTo>
                <a:lnTo>
                  <a:pt x="2047" y="451"/>
                </a:lnTo>
                <a:lnTo>
                  <a:pt x="2035" y="466"/>
                </a:lnTo>
                <a:lnTo>
                  <a:pt x="2022" y="482"/>
                </a:lnTo>
                <a:lnTo>
                  <a:pt x="2009" y="497"/>
                </a:lnTo>
                <a:lnTo>
                  <a:pt x="1995" y="512"/>
                </a:lnTo>
                <a:lnTo>
                  <a:pt x="1968" y="542"/>
                </a:lnTo>
                <a:lnTo>
                  <a:pt x="1940" y="570"/>
                </a:lnTo>
                <a:lnTo>
                  <a:pt x="1910" y="597"/>
                </a:lnTo>
                <a:lnTo>
                  <a:pt x="1895" y="611"/>
                </a:lnTo>
                <a:lnTo>
                  <a:pt x="1880" y="624"/>
                </a:lnTo>
                <a:lnTo>
                  <a:pt x="1864" y="637"/>
                </a:lnTo>
                <a:lnTo>
                  <a:pt x="1849" y="650"/>
                </a:lnTo>
                <a:lnTo>
                  <a:pt x="1817" y="674"/>
                </a:lnTo>
                <a:lnTo>
                  <a:pt x="1785" y="699"/>
                </a:lnTo>
                <a:lnTo>
                  <a:pt x="1751" y="721"/>
                </a:lnTo>
                <a:lnTo>
                  <a:pt x="1717" y="743"/>
                </a:lnTo>
                <a:lnTo>
                  <a:pt x="1683" y="763"/>
                </a:lnTo>
                <a:lnTo>
                  <a:pt x="1647" y="783"/>
                </a:lnTo>
                <a:lnTo>
                  <a:pt x="1629" y="792"/>
                </a:lnTo>
                <a:lnTo>
                  <a:pt x="1611" y="801"/>
                </a:lnTo>
                <a:lnTo>
                  <a:pt x="1592" y="810"/>
                </a:lnTo>
                <a:lnTo>
                  <a:pt x="1574" y="819"/>
                </a:lnTo>
                <a:lnTo>
                  <a:pt x="1555" y="827"/>
                </a:lnTo>
                <a:lnTo>
                  <a:pt x="1537" y="835"/>
                </a:lnTo>
                <a:lnTo>
                  <a:pt x="1518" y="842"/>
                </a:lnTo>
                <a:lnTo>
                  <a:pt x="1499" y="850"/>
                </a:lnTo>
                <a:lnTo>
                  <a:pt x="1480" y="858"/>
                </a:lnTo>
                <a:lnTo>
                  <a:pt x="1460" y="864"/>
                </a:lnTo>
                <a:lnTo>
                  <a:pt x="1440" y="871"/>
                </a:lnTo>
                <a:lnTo>
                  <a:pt x="1421" y="877"/>
                </a:lnTo>
                <a:lnTo>
                  <a:pt x="1401" y="883"/>
                </a:lnTo>
                <a:lnTo>
                  <a:pt x="1381" y="888"/>
                </a:lnTo>
                <a:lnTo>
                  <a:pt x="1361" y="893"/>
                </a:lnTo>
                <a:lnTo>
                  <a:pt x="1341" y="898"/>
                </a:lnTo>
                <a:lnTo>
                  <a:pt x="1321" y="903"/>
                </a:lnTo>
                <a:lnTo>
                  <a:pt x="1301" y="907"/>
                </a:lnTo>
                <a:lnTo>
                  <a:pt x="1279" y="911"/>
                </a:lnTo>
                <a:lnTo>
                  <a:pt x="1259" y="915"/>
                </a:lnTo>
                <a:lnTo>
                  <a:pt x="1217" y="921"/>
                </a:lnTo>
                <a:lnTo>
                  <a:pt x="1196" y="924"/>
                </a:lnTo>
                <a:lnTo>
                  <a:pt x="1175" y="926"/>
                </a:lnTo>
                <a:lnTo>
                  <a:pt x="1154" y="928"/>
                </a:lnTo>
                <a:lnTo>
                  <a:pt x="1133" y="929"/>
                </a:lnTo>
                <a:lnTo>
                  <a:pt x="1111" y="931"/>
                </a:lnTo>
                <a:lnTo>
                  <a:pt x="1090" y="931"/>
                </a:lnTo>
                <a:lnTo>
                  <a:pt x="1047" y="932"/>
                </a:lnTo>
                <a:lnTo>
                  <a:pt x="1007" y="932"/>
                </a:lnTo>
                <a:lnTo>
                  <a:pt x="967" y="930"/>
                </a:lnTo>
                <a:lnTo>
                  <a:pt x="946" y="928"/>
                </a:lnTo>
                <a:lnTo>
                  <a:pt x="926" y="927"/>
                </a:lnTo>
                <a:lnTo>
                  <a:pt x="887" y="922"/>
                </a:lnTo>
                <a:lnTo>
                  <a:pt x="867" y="920"/>
                </a:lnTo>
                <a:lnTo>
                  <a:pt x="848" y="917"/>
                </a:lnTo>
                <a:lnTo>
                  <a:pt x="810" y="910"/>
                </a:lnTo>
                <a:lnTo>
                  <a:pt x="771" y="903"/>
                </a:lnTo>
                <a:lnTo>
                  <a:pt x="733" y="894"/>
                </a:lnTo>
                <a:lnTo>
                  <a:pt x="714" y="889"/>
                </a:lnTo>
                <a:lnTo>
                  <a:pt x="696" y="884"/>
                </a:lnTo>
                <a:lnTo>
                  <a:pt x="659" y="873"/>
                </a:lnTo>
                <a:lnTo>
                  <a:pt x="640" y="867"/>
                </a:lnTo>
                <a:lnTo>
                  <a:pt x="622" y="861"/>
                </a:lnTo>
                <a:lnTo>
                  <a:pt x="586" y="847"/>
                </a:lnTo>
                <a:lnTo>
                  <a:pt x="551" y="833"/>
                </a:lnTo>
                <a:lnTo>
                  <a:pt x="516" y="818"/>
                </a:lnTo>
                <a:lnTo>
                  <a:pt x="481" y="801"/>
                </a:lnTo>
                <a:lnTo>
                  <a:pt x="448" y="784"/>
                </a:lnTo>
                <a:lnTo>
                  <a:pt x="415" y="766"/>
                </a:lnTo>
                <a:lnTo>
                  <a:pt x="382" y="747"/>
                </a:lnTo>
                <a:lnTo>
                  <a:pt x="351" y="727"/>
                </a:lnTo>
                <a:lnTo>
                  <a:pt x="318" y="706"/>
                </a:lnTo>
                <a:lnTo>
                  <a:pt x="303" y="696"/>
                </a:lnTo>
                <a:lnTo>
                  <a:pt x="288" y="684"/>
                </a:lnTo>
                <a:lnTo>
                  <a:pt x="258" y="661"/>
                </a:lnTo>
                <a:lnTo>
                  <a:pt x="229" y="638"/>
                </a:lnTo>
                <a:lnTo>
                  <a:pt x="201" y="613"/>
                </a:lnTo>
                <a:lnTo>
                  <a:pt x="173" y="588"/>
                </a:lnTo>
                <a:lnTo>
                  <a:pt x="145" y="562"/>
                </a:lnTo>
                <a:lnTo>
                  <a:pt x="119" y="536"/>
                </a:lnTo>
                <a:lnTo>
                  <a:pt x="94" y="507"/>
                </a:lnTo>
                <a:lnTo>
                  <a:pt x="69" y="479"/>
                </a:lnTo>
                <a:lnTo>
                  <a:pt x="46" y="450"/>
                </a:lnTo>
                <a:lnTo>
                  <a:pt x="23" y="421"/>
                </a:lnTo>
                <a:lnTo>
                  <a:pt x="0" y="390"/>
                </a:lnTo>
                <a:lnTo>
                  <a:pt x="177" y="51"/>
                </a:lnTo>
                <a:lnTo>
                  <a:pt x="365" y="62"/>
                </a:lnTo>
                <a:lnTo>
                  <a:pt x="495" y="69"/>
                </a:lnTo>
                <a:lnTo>
                  <a:pt x="537" y="72"/>
                </a:lnTo>
                <a:lnTo>
                  <a:pt x="554" y="73"/>
                </a:lnTo>
                <a:lnTo>
                  <a:pt x="578" y="97"/>
                </a:lnTo>
                <a:lnTo>
                  <a:pt x="603" y="120"/>
                </a:lnTo>
                <a:lnTo>
                  <a:pt x="627" y="142"/>
                </a:lnTo>
                <a:lnTo>
                  <a:pt x="640" y="152"/>
                </a:lnTo>
                <a:lnTo>
                  <a:pt x="654" y="162"/>
                </a:lnTo>
                <a:lnTo>
                  <a:pt x="666" y="172"/>
                </a:lnTo>
                <a:lnTo>
                  <a:pt x="679" y="182"/>
                </a:lnTo>
                <a:lnTo>
                  <a:pt x="693" y="191"/>
                </a:lnTo>
                <a:lnTo>
                  <a:pt x="706" y="200"/>
                </a:lnTo>
                <a:lnTo>
                  <a:pt x="734" y="217"/>
                </a:lnTo>
                <a:lnTo>
                  <a:pt x="748" y="225"/>
                </a:lnTo>
                <a:lnTo>
                  <a:pt x="762" y="233"/>
                </a:lnTo>
                <a:lnTo>
                  <a:pt x="777" y="240"/>
                </a:lnTo>
                <a:lnTo>
                  <a:pt x="792" y="246"/>
                </a:lnTo>
                <a:lnTo>
                  <a:pt x="809" y="253"/>
                </a:lnTo>
                <a:lnTo>
                  <a:pt x="824" y="259"/>
                </a:lnTo>
                <a:lnTo>
                  <a:pt x="840" y="264"/>
                </a:lnTo>
                <a:lnTo>
                  <a:pt x="857" y="269"/>
                </a:lnTo>
                <a:lnTo>
                  <a:pt x="874" y="274"/>
                </a:lnTo>
                <a:lnTo>
                  <a:pt x="891" y="278"/>
                </a:lnTo>
                <a:lnTo>
                  <a:pt x="909" y="282"/>
                </a:lnTo>
                <a:lnTo>
                  <a:pt x="927" y="285"/>
                </a:lnTo>
                <a:lnTo>
                  <a:pt x="945" y="288"/>
                </a:lnTo>
                <a:lnTo>
                  <a:pt x="964" y="291"/>
                </a:lnTo>
                <a:lnTo>
                  <a:pt x="985" y="293"/>
                </a:lnTo>
                <a:lnTo>
                  <a:pt x="1005" y="294"/>
                </a:lnTo>
                <a:lnTo>
                  <a:pt x="1026" y="295"/>
                </a:lnTo>
                <a:lnTo>
                  <a:pt x="1047" y="296"/>
                </a:lnTo>
                <a:close/>
              </a:path>
            </a:pathLst>
          </a:custGeom>
          <a:noFill/>
          <a:ln w="6350"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ea typeface="微软雅黑 Light" panose="020B0502040204020203" pitchFamily="34" charset="-122"/>
              <a:cs typeface="+mn-ea"/>
            </a:endParaRPr>
          </a:p>
        </p:txBody>
      </p:sp>
      <p:sp useBgFill="1">
        <p:nvSpPr>
          <p:cNvPr id="43" name="Freeform 7"/>
          <p:cNvSpPr>
            <a:spLocks noChangeAspect="1"/>
          </p:cNvSpPr>
          <p:nvPr/>
        </p:nvSpPr>
        <p:spPr bwMode="auto">
          <a:xfrm>
            <a:off x="7172326" y="2128776"/>
            <a:ext cx="1000125" cy="1371600"/>
          </a:xfrm>
          <a:custGeom>
            <a:avLst/>
            <a:gdLst/>
            <a:ahLst/>
            <a:cxnLst>
              <a:cxn ang="0">
                <a:pos x="750" y="1645"/>
              </a:cxn>
              <a:cxn ang="0">
                <a:pos x="713" y="1584"/>
              </a:cxn>
              <a:cxn ang="0">
                <a:pos x="683" y="1519"/>
              </a:cxn>
              <a:cxn ang="0">
                <a:pos x="660" y="1451"/>
              </a:cxn>
              <a:cxn ang="0">
                <a:pos x="644" y="1380"/>
              </a:cxn>
              <a:cxn ang="0">
                <a:pos x="637" y="1305"/>
              </a:cxn>
              <a:cxn ang="0">
                <a:pos x="638" y="1232"/>
              </a:cxn>
              <a:cxn ang="0">
                <a:pos x="646" y="1170"/>
              </a:cxn>
              <a:cxn ang="0">
                <a:pos x="659" y="1110"/>
              </a:cxn>
              <a:cxn ang="0">
                <a:pos x="678" y="1053"/>
              </a:cxn>
              <a:cxn ang="0">
                <a:pos x="708" y="983"/>
              </a:cxn>
              <a:cxn ang="0">
                <a:pos x="731" y="945"/>
              </a:cxn>
              <a:cxn ang="0">
                <a:pos x="756" y="908"/>
              </a:cxn>
              <a:cxn ang="0">
                <a:pos x="782" y="871"/>
              </a:cxn>
              <a:cxn ang="0">
                <a:pos x="822" y="827"/>
              </a:cxn>
              <a:cxn ang="0">
                <a:pos x="854" y="797"/>
              </a:cxn>
              <a:cxn ang="0">
                <a:pos x="889" y="769"/>
              </a:cxn>
              <a:cxn ang="0">
                <a:pos x="938" y="735"/>
              </a:cxn>
              <a:cxn ang="0">
                <a:pos x="989" y="705"/>
              </a:cxn>
              <a:cxn ang="0">
                <a:pos x="1030" y="686"/>
              </a:cxn>
              <a:cxn ang="0">
                <a:pos x="1087" y="665"/>
              </a:cxn>
              <a:cxn ang="0">
                <a:pos x="1146" y="650"/>
              </a:cxn>
              <a:cxn ang="0">
                <a:pos x="1208" y="640"/>
              </a:cxn>
              <a:cxn ang="0">
                <a:pos x="1431" y="334"/>
              </a:cxn>
              <a:cxn ang="0">
                <a:pos x="1174" y="3"/>
              </a:cxn>
              <a:cxn ang="0">
                <a:pos x="1080" y="15"/>
              </a:cxn>
              <a:cxn ang="0">
                <a:pos x="987" y="32"/>
              </a:cxn>
              <a:cxn ang="0">
                <a:pos x="898" y="57"/>
              </a:cxn>
              <a:cxn ang="0">
                <a:pos x="811" y="88"/>
              </a:cxn>
              <a:cxn ang="0">
                <a:pos x="727" y="125"/>
              </a:cxn>
              <a:cxn ang="0">
                <a:pos x="646" y="167"/>
              </a:cxn>
              <a:cxn ang="0">
                <a:pos x="570" y="214"/>
              </a:cxn>
              <a:cxn ang="0">
                <a:pos x="496" y="268"/>
              </a:cxn>
              <a:cxn ang="0">
                <a:pos x="427" y="326"/>
              </a:cxn>
              <a:cxn ang="0">
                <a:pos x="361" y="388"/>
              </a:cxn>
              <a:cxn ang="0">
                <a:pos x="301" y="455"/>
              </a:cxn>
              <a:cxn ang="0">
                <a:pos x="245" y="526"/>
              </a:cxn>
              <a:cxn ang="0">
                <a:pos x="194" y="602"/>
              </a:cxn>
              <a:cxn ang="0">
                <a:pos x="149" y="680"/>
              </a:cxn>
              <a:cxn ang="0">
                <a:pos x="109" y="763"/>
              </a:cxn>
              <a:cxn ang="0">
                <a:pos x="74" y="847"/>
              </a:cxn>
              <a:cxn ang="0">
                <a:pos x="47" y="936"/>
              </a:cxn>
              <a:cxn ang="0">
                <a:pos x="25" y="1026"/>
              </a:cxn>
              <a:cxn ang="0">
                <a:pos x="10" y="1120"/>
              </a:cxn>
              <a:cxn ang="0">
                <a:pos x="2" y="1215"/>
              </a:cxn>
              <a:cxn ang="0">
                <a:pos x="1" y="1326"/>
              </a:cxn>
              <a:cxn ang="0">
                <a:pos x="5" y="1396"/>
              </a:cxn>
              <a:cxn ang="0">
                <a:pos x="13" y="1464"/>
              </a:cxn>
              <a:cxn ang="0">
                <a:pos x="25" y="1532"/>
              </a:cxn>
              <a:cxn ang="0">
                <a:pos x="39" y="1597"/>
              </a:cxn>
              <a:cxn ang="0">
                <a:pos x="58" y="1661"/>
              </a:cxn>
              <a:cxn ang="0">
                <a:pos x="79" y="1725"/>
              </a:cxn>
              <a:cxn ang="0">
                <a:pos x="105" y="1786"/>
              </a:cxn>
              <a:cxn ang="0">
                <a:pos x="132" y="1847"/>
              </a:cxn>
              <a:cxn ang="0">
                <a:pos x="185" y="1942"/>
              </a:cxn>
            </a:cxnLst>
            <a:rect l="0" t="0" r="r" b="b"/>
            <a:pathLst>
              <a:path w="1431" h="1961">
                <a:moveTo>
                  <a:pt x="196" y="1961"/>
                </a:moveTo>
                <a:lnTo>
                  <a:pt x="384" y="1617"/>
                </a:lnTo>
                <a:lnTo>
                  <a:pt x="750" y="1645"/>
                </a:lnTo>
                <a:lnTo>
                  <a:pt x="737" y="1625"/>
                </a:lnTo>
                <a:lnTo>
                  <a:pt x="725" y="1605"/>
                </a:lnTo>
                <a:lnTo>
                  <a:pt x="713" y="1584"/>
                </a:lnTo>
                <a:lnTo>
                  <a:pt x="702" y="1563"/>
                </a:lnTo>
                <a:lnTo>
                  <a:pt x="692" y="1542"/>
                </a:lnTo>
                <a:lnTo>
                  <a:pt x="683" y="1519"/>
                </a:lnTo>
                <a:lnTo>
                  <a:pt x="674" y="1497"/>
                </a:lnTo>
                <a:lnTo>
                  <a:pt x="666" y="1474"/>
                </a:lnTo>
                <a:lnTo>
                  <a:pt x="660" y="1451"/>
                </a:lnTo>
                <a:lnTo>
                  <a:pt x="654" y="1427"/>
                </a:lnTo>
                <a:lnTo>
                  <a:pt x="649" y="1404"/>
                </a:lnTo>
                <a:lnTo>
                  <a:pt x="644" y="1380"/>
                </a:lnTo>
                <a:lnTo>
                  <a:pt x="641" y="1354"/>
                </a:lnTo>
                <a:lnTo>
                  <a:pt x="639" y="1330"/>
                </a:lnTo>
                <a:lnTo>
                  <a:pt x="637" y="1305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5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3"/>
                </a:lnTo>
                <a:lnTo>
                  <a:pt x="683" y="1038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3" y="957"/>
                </a:lnTo>
                <a:lnTo>
                  <a:pt x="731" y="945"/>
                </a:lnTo>
                <a:lnTo>
                  <a:pt x="739" y="932"/>
                </a:lnTo>
                <a:lnTo>
                  <a:pt x="747" y="920"/>
                </a:lnTo>
                <a:lnTo>
                  <a:pt x="756" y="908"/>
                </a:lnTo>
                <a:lnTo>
                  <a:pt x="764" y="896"/>
                </a:lnTo>
                <a:lnTo>
                  <a:pt x="773" y="884"/>
                </a:lnTo>
                <a:lnTo>
                  <a:pt x="782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65" y="78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0" y="727"/>
                </a:lnTo>
                <a:lnTo>
                  <a:pt x="976" y="712"/>
                </a:lnTo>
                <a:lnTo>
                  <a:pt x="989" y="705"/>
                </a:lnTo>
                <a:lnTo>
                  <a:pt x="1003" y="698"/>
                </a:lnTo>
                <a:lnTo>
                  <a:pt x="1016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7" y="665"/>
                </a:lnTo>
                <a:lnTo>
                  <a:pt x="1116" y="657"/>
                </a:lnTo>
                <a:lnTo>
                  <a:pt x="1131" y="653"/>
                </a:lnTo>
                <a:lnTo>
                  <a:pt x="1146" y="650"/>
                </a:lnTo>
                <a:lnTo>
                  <a:pt x="1176" y="644"/>
                </a:lnTo>
                <a:lnTo>
                  <a:pt x="1191" y="642"/>
                </a:lnTo>
                <a:lnTo>
                  <a:pt x="1208" y="640"/>
                </a:lnTo>
                <a:lnTo>
                  <a:pt x="1223" y="638"/>
                </a:lnTo>
                <a:lnTo>
                  <a:pt x="1239" y="637"/>
                </a:lnTo>
                <a:lnTo>
                  <a:pt x="1431" y="334"/>
                </a:lnTo>
                <a:lnTo>
                  <a:pt x="1238" y="0"/>
                </a:lnTo>
                <a:lnTo>
                  <a:pt x="1206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7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6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0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3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26"/>
                </a:lnTo>
                <a:lnTo>
                  <a:pt x="2" y="1349"/>
                </a:lnTo>
                <a:lnTo>
                  <a:pt x="3" y="1373"/>
                </a:lnTo>
                <a:lnTo>
                  <a:pt x="5" y="1396"/>
                </a:lnTo>
                <a:lnTo>
                  <a:pt x="8" y="1419"/>
                </a:lnTo>
                <a:lnTo>
                  <a:pt x="10" y="1441"/>
                </a:lnTo>
                <a:lnTo>
                  <a:pt x="13" y="1464"/>
                </a:lnTo>
                <a:lnTo>
                  <a:pt x="17" y="1486"/>
                </a:lnTo>
                <a:lnTo>
                  <a:pt x="20" y="1509"/>
                </a:lnTo>
                <a:lnTo>
                  <a:pt x="25" y="1532"/>
                </a:lnTo>
                <a:lnTo>
                  <a:pt x="29" y="1554"/>
                </a:lnTo>
                <a:lnTo>
                  <a:pt x="34" y="1575"/>
                </a:lnTo>
                <a:lnTo>
                  <a:pt x="39" y="1597"/>
                </a:lnTo>
                <a:lnTo>
                  <a:pt x="45" y="1619"/>
                </a:lnTo>
                <a:lnTo>
                  <a:pt x="51" y="1640"/>
                </a:lnTo>
                <a:lnTo>
                  <a:pt x="58" y="1661"/>
                </a:lnTo>
                <a:lnTo>
                  <a:pt x="64" y="1683"/>
                </a:lnTo>
                <a:lnTo>
                  <a:pt x="72" y="1704"/>
                </a:lnTo>
                <a:lnTo>
                  <a:pt x="79" y="1725"/>
                </a:lnTo>
                <a:lnTo>
                  <a:pt x="88" y="1745"/>
                </a:lnTo>
                <a:lnTo>
                  <a:pt x="96" y="1766"/>
                </a:lnTo>
                <a:lnTo>
                  <a:pt x="105" y="1786"/>
                </a:lnTo>
                <a:lnTo>
                  <a:pt x="114" y="1806"/>
                </a:lnTo>
                <a:lnTo>
                  <a:pt x="123" y="1826"/>
                </a:lnTo>
                <a:lnTo>
                  <a:pt x="132" y="1847"/>
                </a:lnTo>
                <a:lnTo>
                  <a:pt x="152" y="1885"/>
                </a:lnTo>
                <a:lnTo>
                  <a:pt x="174" y="1923"/>
                </a:lnTo>
                <a:lnTo>
                  <a:pt x="185" y="1942"/>
                </a:lnTo>
                <a:lnTo>
                  <a:pt x="196" y="1961"/>
                </a:lnTo>
                <a:close/>
              </a:path>
            </a:pathLst>
          </a:custGeom>
          <a:ln w="6350"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  <a:round/>
            <a:headEnd/>
            <a:tailEnd/>
          </a:ln>
          <a:effectLst/>
        </p:spPr>
        <p:txBody>
          <a:bodyPr/>
          <a:lstStyle/>
          <a:p>
            <a:endParaRPr lang="zh-CN" altLang="en-US" dirty="0">
              <a:solidFill>
                <a:schemeClr val="bg1">
                  <a:lumMod val="85000"/>
                </a:schemeClr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44" name="Freeform 8"/>
          <p:cNvSpPr>
            <a:spLocks noChangeAspect="1"/>
          </p:cNvSpPr>
          <p:nvPr/>
        </p:nvSpPr>
        <p:spPr bwMode="auto">
          <a:xfrm>
            <a:off x="8081963" y="2128777"/>
            <a:ext cx="881062" cy="1327150"/>
          </a:xfrm>
          <a:custGeom>
            <a:avLst/>
            <a:gdLst/>
            <a:ahLst/>
            <a:cxnLst>
              <a:cxn ang="0">
                <a:pos x="66" y="3"/>
              </a:cxn>
              <a:cxn ang="0">
                <a:pos x="161" y="13"/>
              </a:cxn>
              <a:cxn ang="0">
                <a:pos x="255" y="29"/>
              </a:cxn>
              <a:cxn ang="0">
                <a:pos x="346" y="53"/>
              </a:cxn>
              <a:cxn ang="0">
                <a:pos x="435" y="83"/>
              </a:cxn>
              <a:cxn ang="0">
                <a:pos x="520" y="119"/>
              </a:cxn>
              <a:cxn ang="0">
                <a:pos x="602" y="161"/>
              </a:cxn>
              <a:cxn ang="0">
                <a:pos x="680" y="208"/>
              </a:cxn>
              <a:cxn ang="0">
                <a:pos x="756" y="261"/>
              </a:cxn>
              <a:cxn ang="0">
                <a:pos x="826" y="319"/>
              </a:cxn>
              <a:cxn ang="0">
                <a:pos x="893" y="381"/>
              </a:cxn>
              <a:cxn ang="0">
                <a:pos x="954" y="449"/>
              </a:cxn>
              <a:cxn ang="0">
                <a:pos x="1011" y="520"/>
              </a:cxn>
              <a:cxn ang="0">
                <a:pos x="1063" y="596"/>
              </a:cxn>
              <a:cxn ang="0">
                <a:pos x="1109" y="675"/>
              </a:cxn>
              <a:cxn ang="0">
                <a:pos x="1150" y="758"/>
              </a:cxn>
              <a:cxn ang="0">
                <a:pos x="1185" y="844"/>
              </a:cxn>
              <a:cxn ang="0">
                <a:pos x="1214" y="933"/>
              </a:cxn>
              <a:cxn ang="0">
                <a:pos x="1236" y="1024"/>
              </a:cxn>
              <a:cxn ang="0">
                <a:pos x="1251" y="1119"/>
              </a:cxn>
              <a:cxn ang="0">
                <a:pos x="1260" y="1216"/>
              </a:cxn>
              <a:cxn ang="0">
                <a:pos x="1261" y="1321"/>
              </a:cxn>
              <a:cxn ang="0">
                <a:pos x="1257" y="1383"/>
              </a:cxn>
              <a:cxn ang="0">
                <a:pos x="1248" y="1463"/>
              </a:cxn>
              <a:cxn ang="0">
                <a:pos x="1238" y="1523"/>
              </a:cxn>
              <a:cxn ang="0">
                <a:pos x="1216" y="1619"/>
              </a:cxn>
              <a:cxn ang="0">
                <a:pos x="1186" y="1713"/>
              </a:cxn>
              <a:cxn ang="0">
                <a:pos x="1141" y="1820"/>
              </a:cxn>
              <a:cxn ang="0">
                <a:pos x="709" y="1899"/>
              </a:cxn>
              <a:cxn ang="0">
                <a:pos x="570" y="1541"/>
              </a:cxn>
              <a:cxn ang="0">
                <a:pos x="590" y="1488"/>
              </a:cxn>
              <a:cxn ang="0">
                <a:pos x="606" y="1434"/>
              </a:cxn>
              <a:cxn ang="0">
                <a:pos x="617" y="1378"/>
              </a:cxn>
              <a:cxn ang="0">
                <a:pos x="624" y="1320"/>
              </a:cxn>
              <a:cxn ang="0">
                <a:pos x="624" y="1248"/>
              </a:cxn>
              <a:cxn ang="0">
                <a:pos x="620" y="1200"/>
              </a:cxn>
              <a:cxn ang="0">
                <a:pos x="612" y="1153"/>
              </a:cxn>
              <a:cxn ang="0">
                <a:pos x="601" y="1108"/>
              </a:cxn>
              <a:cxn ang="0">
                <a:pos x="576" y="1034"/>
              </a:cxn>
              <a:cxn ang="0">
                <a:pos x="550" y="979"/>
              </a:cxn>
              <a:cxn ang="0">
                <a:pos x="510" y="915"/>
              </a:cxn>
              <a:cxn ang="0">
                <a:pos x="473" y="866"/>
              </a:cxn>
              <a:cxn ang="0">
                <a:pos x="443" y="832"/>
              </a:cxn>
              <a:cxn ang="0">
                <a:pos x="410" y="801"/>
              </a:cxn>
              <a:cxn ang="0">
                <a:pos x="363" y="763"/>
              </a:cxn>
              <a:cxn ang="0">
                <a:pos x="325" y="737"/>
              </a:cxn>
              <a:cxn ang="0">
                <a:pos x="273" y="706"/>
              </a:cxn>
              <a:cxn ang="0">
                <a:pos x="216" y="681"/>
              </a:cxn>
              <a:cxn ang="0">
                <a:pos x="158" y="662"/>
              </a:cxn>
              <a:cxn ang="0">
                <a:pos x="97" y="647"/>
              </a:cxn>
              <a:cxn ang="0">
                <a:pos x="49" y="641"/>
              </a:cxn>
              <a:cxn ang="0">
                <a:pos x="2" y="637"/>
              </a:cxn>
            </a:cxnLst>
            <a:rect l="0" t="0" r="r" b="b"/>
            <a:pathLst>
              <a:path w="1261" h="1899">
                <a:moveTo>
                  <a:pt x="0" y="0"/>
                </a:moveTo>
                <a:lnTo>
                  <a:pt x="33" y="1"/>
                </a:lnTo>
                <a:lnTo>
                  <a:pt x="66" y="3"/>
                </a:lnTo>
                <a:lnTo>
                  <a:pt x="98" y="5"/>
                </a:lnTo>
                <a:lnTo>
                  <a:pt x="130" y="8"/>
                </a:lnTo>
                <a:lnTo>
                  <a:pt x="161" y="13"/>
                </a:lnTo>
                <a:lnTo>
                  <a:pt x="193" y="17"/>
                </a:lnTo>
                <a:lnTo>
                  <a:pt x="225" y="23"/>
                </a:lnTo>
                <a:lnTo>
                  <a:pt x="255" y="29"/>
                </a:lnTo>
                <a:lnTo>
                  <a:pt x="286" y="36"/>
                </a:lnTo>
                <a:lnTo>
                  <a:pt x="316" y="44"/>
                </a:lnTo>
                <a:lnTo>
                  <a:pt x="346" y="53"/>
                </a:lnTo>
                <a:lnTo>
                  <a:pt x="376" y="62"/>
                </a:lnTo>
                <a:lnTo>
                  <a:pt x="406" y="72"/>
                </a:lnTo>
                <a:lnTo>
                  <a:pt x="435" y="83"/>
                </a:lnTo>
                <a:lnTo>
                  <a:pt x="463" y="94"/>
                </a:lnTo>
                <a:lnTo>
                  <a:pt x="492" y="106"/>
                </a:lnTo>
                <a:lnTo>
                  <a:pt x="520" y="119"/>
                </a:lnTo>
                <a:lnTo>
                  <a:pt x="548" y="132"/>
                </a:lnTo>
                <a:lnTo>
                  <a:pt x="576" y="146"/>
                </a:lnTo>
                <a:lnTo>
                  <a:pt x="602" y="161"/>
                </a:lnTo>
                <a:lnTo>
                  <a:pt x="629" y="176"/>
                </a:lnTo>
                <a:lnTo>
                  <a:pt x="655" y="191"/>
                </a:lnTo>
                <a:lnTo>
                  <a:pt x="680" y="208"/>
                </a:lnTo>
                <a:lnTo>
                  <a:pt x="707" y="225"/>
                </a:lnTo>
                <a:lnTo>
                  <a:pt x="731" y="243"/>
                </a:lnTo>
                <a:lnTo>
                  <a:pt x="756" y="261"/>
                </a:lnTo>
                <a:lnTo>
                  <a:pt x="780" y="280"/>
                </a:lnTo>
                <a:lnTo>
                  <a:pt x="803" y="299"/>
                </a:lnTo>
                <a:lnTo>
                  <a:pt x="826" y="319"/>
                </a:lnTo>
                <a:lnTo>
                  <a:pt x="848" y="339"/>
                </a:lnTo>
                <a:lnTo>
                  <a:pt x="871" y="360"/>
                </a:lnTo>
                <a:lnTo>
                  <a:pt x="893" y="381"/>
                </a:lnTo>
                <a:lnTo>
                  <a:pt x="914" y="404"/>
                </a:lnTo>
                <a:lnTo>
                  <a:pt x="934" y="426"/>
                </a:lnTo>
                <a:lnTo>
                  <a:pt x="954" y="449"/>
                </a:lnTo>
                <a:lnTo>
                  <a:pt x="974" y="472"/>
                </a:lnTo>
                <a:lnTo>
                  <a:pt x="993" y="496"/>
                </a:lnTo>
                <a:lnTo>
                  <a:pt x="1011" y="520"/>
                </a:lnTo>
                <a:lnTo>
                  <a:pt x="1030" y="545"/>
                </a:lnTo>
                <a:lnTo>
                  <a:pt x="1047" y="571"/>
                </a:lnTo>
                <a:lnTo>
                  <a:pt x="1063" y="596"/>
                </a:lnTo>
                <a:lnTo>
                  <a:pt x="1079" y="622"/>
                </a:lnTo>
                <a:lnTo>
                  <a:pt x="1095" y="648"/>
                </a:lnTo>
                <a:lnTo>
                  <a:pt x="1109" y="675"/>
                </a:lnTo>
                <a:lnTo>
                  <a:pt x="1124" y="702"/>
                </a:lnTo>
                <a:lnTo>
                  <a:pt x="1137" y="730"/>
                </a:lnTo>
                <a:lnTo>
                  <a:pt x="1150" y="758"/>
                </a:lnTo>
                <a:lnTo>
                  <a:pt x="1162" y="786"/>
                </a:lnTo>
                <a:lnTo>
                  <a:pt x="1174" y="815"/>
                </a:lnTo>
                <a:lnTo>
                  <a:pt x="1185" y="844"/>
                </a:lnTo>
                <a:lnTo>
                  <a:pt x="1196" y="873"/>
                </a:lnTo>
                <a:lnTo>
                  <a:pt x="1205" y="903"/>
                </a:lnTo>
                <a:lnTo>
                  <a:pt x="1214" y="933"/>
                </a:lnTo>
                <a:lnTo>
                  <a:pt x="1222" y="963"/>
                </a:lnTo>
                <a:lnTo>
                  <a:pt x="1229" y="994"/>
                </a:lnTo>
                <a:lnTo>
                  <a:pt x="1236" y="1024"/>
                </a:lnTo>
                <a:lnTo>
                  <a:pt x="1242" y="1056"/>
                </a:lnTo>
                <a:lnTo>
                  <a:pt x="1247" y="1088"/>
                </a:lnTo>
                <a:lnTo>
                  <a:pt x="1251" y="1119"/>
                </a:lnTo>
                <a:lnTo>
                  <a:pt x="1255" y="1151"/>
                </a:lnTo>
                <a:lnTo>
                  <a:pt x="1258" y="1183"/>
                </a:lnTo>
                <a:lnTo>
                  <a:pt x="1260" y="1216"/>
                </a:lnTo>
                <a:lnTo>
                  <a:pt x="1261" y="1248"/>
                </a:lnTo>
                <a:lnTo>
                  <a:pt x="1261" y="1281"/>
                </a:lnTo>
                <a:lnTo>
                  <a:pt x="1261" y="1321"/>
                </a:lnTo>
                <a:lnTo>
                  <a:pt x="1260" y="1342"/>
                </a:lnTo>
                <a:lnTo>
                  <a:pt x="1259" y="1363"/>
                </a:lnTo>
                <a:lnTo>
                  <a:pt x="1257" y="1383"/>
                </a:lnTo>
                <a:lnTo>
                  <a:pt x="1255" y="1403"/>
                </a:lnTo>
                <a:lnTo>
                  <a:pt x="1251" y="1443"/>
                </a:lnTo>
                <a:lnTo>
                  <a:pt x="1248" y="1463"/>
                </a:lnTo>
                <a:lnTo>
                  <a:pt x="1245" y="1483"/>
                </a:lnTo>
                <a:lnTo>
                  <a:pt x="1242" y="1502"/>
                </a:lnTo>
                <a:lnTo>
                  <a:pt x="1238" y="1523"/>
                </a:lnTo>
                <a:lnTo>
                  <a:pt x="1230" y="1562"/>
                </a:lnTo>
                <a:lnTo>
                  <a:pt x="1221" y="1600"/>
                </a:lnTo>
                <a:lnTo>
                  <a:pt x="1216" y="1619"/>
                </a:lnTo>
                <a:lnTo>
                  <a:pt x="1211" y="1638"/>
                </a:lnTo>
                <a:lnTo>
                  <a:pt x="1199" y="1675"/>
                </a:lnTo>
                <a:lnTo>
                  <a:pt x="1186" y="1713"/>
                </a:lnTo>
                <a:lnTo>
                  <a:pt x="1172" y="1749"/>
                </a:lnTo>
                <a:lnTo>
                  <a:pt x="1157" y="1785"/>
                </a:lnTo>
                <a:lnTo>
                  <a:pt x="1141" y="1820"/>
                </a:lnTo>
                <a:lnTo>
                  <a:pt x="1124" y="1856"/>
                </a:lnTo>
                <a:lnTo>
                  <a:pt x="1106" y="1890"/>
                </a:lnTo>
                <a:lnTo>
                  <a:pt x="709" y="1899"/>
                </a:lnTo>
                <a:lnTo>
                  <a:pt x="554" y="1574"/>
                </a:lnTo>
                <a:lnTo>
                  <a:pt x="562" y="1557"/>
                </a:lnTo>
                <a:lnTo>
                  <a:pt x="570" y="1541"/>
                </a:lnTo>
                <a:lnTo>
                  <a:pt x="577" y="1524"/>
                </a:lnTo>
                <a:lnTo>
                  <a:pt x="584" y="1505"/>
                </a:lnTo>
                <a:lnTo>
                  <a:pt x="590" y="1488"/>
                </a:lnTo>
                <a:lnTo>
                  <a:pt x="596" y="1470"/>
                </a:lnTo>
                <a:lnTo>
                  <a:pt x="601" y="1452"/>
                </a:lnTo>
                <a:lnTo>
                  <a:pt x="606" y="1434"/>
                </a:lnTo>
                <a:lnTo>
                  <a:pt x="610" y="1416"/>
                </a:lnTo>
                <a:lnTo>
                  <a:pt x="614" y="1397"/>
                </a:lnTo>
                <a:lnTo>
                  <a:pt x="617" y="1378"/>
                </a:lnTo>
                <a:lnTo>
                  <a:pt x="620" y="1358"/>
                </a:lnTo>
                <a:lnTo>
                  <a:pt x="622" y="1339"/>
                </a:lnTo>
                <a:lnTo>
                  <a:pt x="624" y="1320"/>
                </a:lnTo>
                <a:lnTo>
                  <a:pt x="624" y="1300"/>
                </a:lnTo>
                <a:lnTo>
                  <a:pt x="625" y="1281"/>
                </a:lnTo>
                <a:lnTo>
                  <a:pt x="624" y="1248"/>
                </a:lnTo>
                <a:lnTo>
                  <a:pt x="623" y="1232"/>
                </a:lnTo>
                <a:lnTo>
                  <a:pt x="622" y="1216"/>
                </a:lnTo>
                <a:lnTo>
                  <a:pt x="620" y="1200"/>
                </a:lnTo>
                <a:lnTo>
                  <a:pt x="618" y="1184"/>
                </a:lnTo>
                <a:lnTo>
                  <a:pt x="615" y="1169"/>
                </a:lnTo>
                <a:lnTo>
                  <a:pt x="612" y="1153"/>
                </a:lnTo>
                <a:lnTo>
                  <a:pt x="609" y="1138"/>
                </a:lnTo>
                <a:lnTo>
                  <a:pt x="605" y="1123"/>
                </a:lnTo>
                <a:lnTo>
                  <a:pt x="601" y="1108"/>
                </a:lnTo>
                <a:lnTo>
                  <a:pt x="597" y="1093"/>
                </a:lnTo>
                <a:lnTo>
                  <a:pt x="587" y="1064"/>
                </a:lnTo>
                <a:lnTo>
                  <a:pt x="576" y="1034"/>
                </a:lnTo>
                <a:lnTo>
                  <a:pt x="564" y="1006"/>
                </a:lnTo>
                <a:lnTo>
                  <a:pt x="557" y="993"/>
                </a:lnTo>
                <a:lnTo>
                  <a:pt x="550" y="979"/>
                </a:lnTo>
                <a:lnTo>
                  <a:pt x="534" y="953"/>
                </a:lnTo>
                <a:lnTo>
                  <a:pt x="518" y="927"/>
                </a:lnTo>
                <a:lnTo>
                  <a:pt x="510" y="915"/>
                </a:lnTo>
                <a:lnTo>
                  <a:pt x="501" y="902"/>
                </a:lnTo>
                <a:lnTo>
                  <a:pt x="483" y="877"/>
                </a:lnTo>
                <a:lnTo>
                  <a:pt x="473" y="866"/>
                </a:lnTo>
                <a:lnTo>
                  <a:pt x="463" y="854"/>
                </a:lnTo>
                <a:lnTo>
                  <a:pt x="453" y="843"/>
                </a:lnTo>
                <a:lnTo>
                  <a:pt x="443" y="832"/>
                </a:lnTo>
                <a:lnTo>
                  <a:pt x="432" y="822"/>
                </a:lnTo>
                <a:lnTo>
                  <a:pt x="421" y="811"/>
                </a:lnTo>
                <a:lnTo>
                  <a:pt x="410" y="801"/>
                </a:lnTo>
                <a:lnTo>
                  <a:pt x="399" y="791"/>
                </a:lnTo>
                <a:lnTo>
                  <a:pt x="375" y="772"/>
                </a:lnTo>
                <a:lnTo>
                  <a:pt x="363" y="763"/>
                </a:lnTo>
                <a:lnTo>
                  <a:pt x="350" y="754"/>
                </a:lnTo>
                <a:lnTo>
                  <a:pt x="338" y="746"/>
                </a:lnTo>
                <a:lnTo>
                  <a:pt x="325" y="737"/>
                </a:lnTo>
                <a:lnTo>
                  <a:pt x="312" y="729"/>
                </a:lnTo>
                <a:lnTo>
                  <a:pt x="299" y="722"/>
                </a:lnTo>
                <a:lnTo>
                  <a:pt x="273" y="706"/>
                </a:lnTo>
                <a:lnTo>
                  <a:pt x="245" y="693"/>
                </a:lnTo>
                <a:lnTo>
                  <a:pt x="231" y="687"/>
                </a:lnTo>
                <a:lnTo>
                  <a:pt x="216" y="681"/>
                </a:lnTo>
                <a:lnTo>
                  <a:pt x="202" y="676"/>
                </a:lnTo>
                <a:lnTo>
                  <a:pt x="187" y="671"/>
                </a:lnTo>
                <a:lnTo>
                  <a:pt x="158" y="662"/>
                </a:lnTo>
                <a:lnTo>
                  <a:pt x="143" y="657"/>
                </a:lnTo>
                <a:lnTo>
                  <a:pt x="128" y="654"/>
                </a:lnTo>
                <a:lnTo>
                  <a:pt x="97" y="647"/>
                </a:lnTo>
                <a:lnTo>
                  <a:pt x="82" y="645"/>
                </a:lnTo>
                <a:lnTo>
                  <a:pt x="66" y="642"/>
                </a:lnTo>
                <a:lnTo>
                  <a:pt x="49" y="641"/>
                </a:lnTo>
                <a:lnTo>
                  <a:pt x="34" y="639"/>
                </a:lnTo>
                <a:lnTo>
                  <a:pt x="18" y="638"/>
                </a:lnTo>
                <a:lnTo>
                  <a:pt x="2" y="637"/>
                </a:lnTo>
                <a:lnTo>
                  <a:pt x="199" y="348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50" name="Freeform 817"/>
          <p:cNvSpPr>
            <a:spLocks noEditPoints="1"/>
          </p:cNvSpPr>
          <p:nvPr/>
        </p:nvSpPr>
        <p:spPr bwMode="auto">
          <a:xfrm>
            <a:off x="7854156" y="2791557"/>
            <a:ext cx="446088" cy="446088"/>
          </a:xfrm>
          <a:custGeom>
            <a:avLst/>
            <a:gdLst>
              <a:gd name="T0" fmla="*/ 85 w 174"/>
              <a:gd name="T1" fmla="*/ 72 h 174"/>
              <a:gd name="T2" fmla="*/ 119 w 174"/>
              <a:gd name="T3" fmla="*/ 109 h 174"/>
              <a:gd name="T4" fmla="*/ 87 w 174"/>
              <a:gd name="T5" fmla="*/ 0 h 174"/>
              <a:gd name="T6" fmla="*/ 87 w 174"/>
              <a:gd name="T7" fmla="*/ 0 h 174"/>
              <a:gd name="T8" fmla="*/ 129 w 174"/>
              <a:gd name="T9" fmla="*/ 38 h 174"/>
              <a:gd name="T10" fmla="*/ 111 w 174"/>
              <a:gd name="T11" fmla="*/ 36 h 174"/>
              <a:gd name="T12" fmla="*/ 113 w 174"/>
              <a:gd name="T13" fmla="*/ 28 h 174"/>
              <a:gd name="T14" fmla="*/ 103 w 174"/>
              <a:gd name="T15" fmla="*/ 27 h 174"/>
              <a:gd name="T16" fmla="*/ 100 w 174"/>
              <a:gd name="T17" fmla="*/ 30 h 174"/>
              <a:gd name="T18" fmla="*/ 93 w 174"/>
              <a:gd name="T19" fmla="*/ 27 h 174"/>
              <a:gd name="T20" fmla="*/ 82 w 174"/>
              <a:gd name="T21" fmla="*/ 25 h 174"/>
              <a:gd name="T22" fmla="*/ 79 w 174"/>
              <a:gd name="T23" fmla="*/ 25 h 174"/>
              <a:gd name="T24" fmla="*/ 78 w 174"/>
              <a:gd name="T25" fmla="*/ 41 h 174"/>
              <a:gd name="T26" fmla="*/ 87 w 174"/>
              <a:gd name="T27" fmla="*/ 44 h 174"/>
              <a:gd name="T28" fmla="*/ 96 w 174"/>
              <a:gd name="T29" fmla="*/ 32 h 174"/>
              <a:gd name="T30" fmla="*/ 107 w 174"/>
              <a:gd name="T31" fmla="*/ 38 h 174"/>
              <a:gd name="T32" fmla="*/ 98 w 174"/>
              <a:gd name="T33" fmla="*/ 52 h 174"/>
              <a:gd name="T34" fmla="*/ 108 w 174"/>
              <a:gd name="T35" fmla="*/ 54 h 174"/>
              <a:gd name="T36" fmla="*/ 117 w 174"/>
              <a:gd name="T37" fmla="*/ 53 h 174"/>
              <a:gd name="T38" fmla="*/ 104 w 174"/>
              <a:gd name="T39" fmla="*/ 55 h 174"/>
              <a:gd name="T40" fmla="*/ 93 w 174"/>
              <a:gd name="T41" fmla="*/ 64 h 174"/>
              <a:gd name="T42" fmla="*/ 88 w 174"/>
              <a:gd name="T43" fmla="*/ 70 h 174"/>
              <a:gd name="T44" fmla="*/ 72 w 174"/>
              <a:gd name="T45" fmla="*/ 75 h 174"/>
              <a:gd name="T46" fmla="*/ 77 w 174"/>
              <a:gd name="T47" fmla="*/ 89 h 174"/>
              <a:gd name="T48" fmla="*/ 84 w 174"/>
              <a:gd name="T49" fmla="*/ 97 h 174"/>
              <a:gd name="T50" fmla="*/ 100 w 174"/>
              <a:gd name="T51" fmla="*/ 95 h 174"/>
              <a:gd name="T52" fmla="*/ 116 w 174"/>
              <a:gd name="T53" fmla="*/ 102 h 174"/>
              <a:gd name="T54" fmla="*/ 121 w 174"/>
              <a:gd name="T55" fmla="*/ 109 h 174"/>
              <a:gd name="T56" fmla="*/ 137 w 174"/>
              <a:gd name="T57" fmla="*/ 114 h 174"/>
              <a:gd name="T58" fmla="*/ 130 w 174"/>
              <a:gd name="T59" fmla="*/ 132 h 174"/>
              <a:gd name="T60" fmla="*/ 122 w 174"/>
              <a:gd name="T61" fmla="*/ 139 h 174"/>
              <a:gd name="T62" fmla="*/ 113 w 174"/>
              <a:gd name="T63" fmla="*/ 148 h 174"/>
              <a:gd name="T64" fmla="*/ 101 w 174"/>
              <a:gd name="T65" fmla="*/ 161 h 174"/>
              <a:gd name="T66" fmla="*/ 94 w 174"/>
              <a:gd name="T67" fmla="*/ 159 h 174"/>
              <a:gd name="T68" fmla="*/ 97 w 174"/>
              <a:gd name="T69" fmla="*/ 136 h 174"/>
              <a:gd name="T70" fmla="*/ 86 w 174"/>
              <a:gd name="T71" fmla="*/ 114 h 174"/>
              <a:gd name="T72" fmla="*/ 88 w 174"/>
              <a:gd name="T73" fmla="*/ 99 h 174"/>
              <a:gd name="T74" fmla="*/ 75 w 174"/>
              <a:gd name="T75" fmla="*/ 93 h 174"/>
              <a:gd name="T76" fmla="*/ 56 w 174"/>
              <a:gd name="T77" fmla="*/ 82 h 174"/>
              <a:gd name="T78" fmla="*/ 52 w 174"/>
              <a:gd name="T79" fmla="*/ 79 h 174"/>
              <a:gd name="T80" fmla="*/ 40 w 174"/>
              <a:gd name="T81" fmla="*/ 67 h 174"/>
              <a:gd name="T82" fmla="*/ 34 w 174"/>
              <a:gd name="T83" fmla="*/ 46 h 174"/>
              <a:gd name="T84" fmla="*/ 59 w 174"/>
              <a:gd name="T85" fmla="*/ 17 h 174"/>
              <a:gd name="T86" fmla="*/ 55 w 174"/>
              <a:gd name="T87" fmla="*/ 22 h 174"/>
              <a:gd name="T88" fmla="*/ 65 w 174"/>
              <a:gd name="T89" fmla="*/ 21 h 174"/>
              <a:gd name="T90" fmla="*/ 73 w 174"/>
              <a:gd name="T91" fmla="*/ 19 h 174"/>
              <a:gd name="T92" fmla="*/ 76 w 174"/>
              <a:gd name="T93" fmla="*/ 14 h 174"/>
              <a:gd name="T94" fmla="*/ 71 w 174"/>
              <a:gd name="T95" fmla="*/ 11 h 174"/>
              <a:gd name="T96" fmla="*/ 96 w 174"/>
              <a:gd name="T97" fmla="*/ 12 h 174"/>
              <a:gd name="T98" fmla="*/ 102 w 174"/>
              <a:gd name="T99" fmla="*/ 11 h 174"/>
              <a:gd name="T100" fmla="*/ 158 w 174"/>
              <a:gd name="T101" fmla="*/ 64 h 174"/>
              <a:gd name="T102" fmla="*/ 163 w 174"/>
              <a:gd name="T103" fmla="*/ 72 h 174"/>
              <a:gd name="T104" fmla="*/ 157 w 174"/>
              <a:gd name="T105" fmla="*/ 69 h 174"/>
              <a:gd name="T106" fmla="*/ 154 w 174"/>
              <a:gd name="T107" fmla="*/ 100 h 174"/>
              <a:gd name="T108" fmla="*/ 156 w 174"/>
              <a:gd name="T109" fmla="*/ 84 h 174"/>
              <a:gd name="T110" fmla="*/ 164 w 174"/>
              <a:gd name="T111" fmla="*/ 8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" h="174">
                <a:moveTo>
                  <a:pt x="85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lose/>
                <a:moveTo>
                  <a:pt x="119" y="109"/>
                </a:moveTo>
                <a:cubicBezTo>
                  <a:pt x="119" y="109"/>
                  <a:pt x="119" y="109"/>
                  <a:pt x="119" y="109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119" y="109"/>
                  <a:pt x="119" y="109"/>
                  <a:pt x="119" y="109"/>
                </a:cubicBezTo>
                <a:close/>
                <a:moveTo>
                  <a:pt x="120" y="109"/>
                </a:moveTo>
                <a:cubicBezTo>
                  <a:pt x="119" y="109"/>
                  <a:pt x="119" y="109"/>
                  <a:pt x="119" y="109"/>
                </a:cubicBezTo>
                <a:cubicBezTo>
                  <a:pt x="119" y="109"/>
                  <a:pt x="119" y="109"/>
                  <a:pt x="120" y="109"/>
                </a:cubicBezTo>
                <a:close/>
                <a:moveTo>
                  <a:pt x="87" y="0"/>
                </a:moveTo>
                <a:cubicBezTo>
                  <a:pt x="39" y="0"/>
                  <a:pt x="0" y="39"/>
                  <a:pt x="0" y="87"/>
                </a:cubicBezTo>
                <a:cubicBezTo>
                  <a:pt x="0" y="135"/>
                  <a:pt x="39" y="174"/>
                  <a:pt x="87" y="174"/>
                </a:cubicBezTo>
                <a:cubicBezTo>
                  <a:pt x="135" y="174"/>
                  <a:pt x="174" y="135"/>
                  <a:pt x="174" y="87"/>
                </a:cubicBezTo>
                <a:cubicBezTo>
                  <a:pt x="174" y="39"/>
                  <a:pt x="135" y="0"/>
                  <a:pt x="87" y="0"/>
                </a:cubicBezTo>
                <a:close/>
                <a:moveTo>
                  <a:pt x="143" y="34"/>
                </a:moveTo>
                <a:cubicBezTo>
                  <a:pt x="140" y="34"/>
                  <a:pt x="138" y="34"/>
                  <a:pt x="135" y="36"/>
                </a:cubicBezTo>
                <a:cubicBezTo>
                  <a:pt x="134" y="36"/>
                  <a:pt x="134" y="37"/>
                  <a:pt x="132" y="37"/>
                </a:cubicBezTo>
                <a:cubicBezTo>
                  <a:pt x="131" y="38"/>
                  <a:pt x="130" y="37"/>
                  <a:pt x="129" y="38"/>
                </a:cubicBezTo>
                <a:cubicBezTo>
                  <a:pt x="125" y="39"/>
                  <a:pt x="126" y="48"/>
                  <a:pt x="120" y="46"/>
                </a:cubicBezTo>
                <a:cubicBezTo>
                  <a:pt x="118" y="46"/>
                  <a:pt x="116" y="43"/>
                  <a:pt x="115" y="41"/>
                </a:cubicBezTo>
                <a:cubicBezTo>
                  <a:pt x="114" y="39"/>
                  <a:pt x="112" y="38"/>
                  <a:pt x="113" y="36"/>
                </a:cubicBezTo>
                <a:cubicBezTo>
                  <a:pt x="113" y="36"/>
                  <a:pt x="112" y="36"/>
                  <a:pt x="111" y="36"/>
                </a:cubicBezTo>
                <a:cubicBezTo>
                  <a:pt x="112" y="34"/>
                  <a:pt x="115" y="34"/>
                  <a:pt x="116" y="33"/>
                </a:cubicBezTo>
                <a:cubicBezTo>
                  <a:pt x="117" y="31"/>
                  <a:pt x="112" y="31"/>
                  <a:pt x="111" y="30"/>
                </a:cubicBezTo>
                <a:cubicBezTo>
                  <a:pt x="113" y="29"/>
                  <a:pt x="113" y="31"/>
                  <a:pt x="115" y="31"/>
                </a:cubicBezTo>
                <a:cubicBezTo>
                  <a:pt x="116" y="30"/>
                  <a:pt x="114" y="28"/>
                  <a:pt x="113" y="28"/>
                </a:cubicBezTo>
                <a:cubicBezTo>
                  <a:pt x="113" y="28"/>
                  <a:pt x="108" y="30"/>
                  <a:pt x="111" y="27"/>
                </a:cubicBezTo>
                <a:cubicBezTo>
                  <a:pt x="107" y="25"/>
                  <a:pt x="104" y="22"/>
                  <a:pt x="100" y="20"/>
                </a:cubicBezTo>
                <a:cubicBezTo>
                  <a:pt x="100" y="23"/>
                  <a:pt x="105" y="24"/>
                  <a:pt x="107" y="25"/>
                </a:cubicBezTo>
                <a:cubicBezTo>
                  <a:pt x="106" y="26"/>
                  <a:pt x="105" y="28"/>
                  <a:pt x="103" y="27"/>
                </a:cubicBezTo>
                <a:cubicBezTo>
                  <a:pt x="102" y="27"/>
                  <a:pt x="103" y="25"/>
                  <a:pt x="101" y="25"/>
                </a:cubicBezTo>
                <a:cubicBezTo>
                  <a:pt x="100" y="28"/>
                  <a:pt x="104" y="27"/>
                  <a:pt x="104" y="29"/>
                </a:cubicBezTo>
                <a:cubicBezTo>
                  <a:pt x="104" y="31"/>
                  <a:pt x="103" y="30"/>
                  <a:pt x="102" y="30"/>
                </a:cubicBezTo>
                <a:cubicBezTo>
                  <a:pt x="102" y="30"/>
                  <a:pt x="100" y="29"/>
                  <a:pt x="100" y="30"/>
                </a:cubicBezTo>
                <a:cubicBezTo>
                  <a:pt x="100" y="31"/>
                  <a:pt x="102" y="30"/>
                  <a:pt x="103" y="32"/>
                </a:cubicBezTo>
                <a:cubicBezTo>
                  <a:pt x="100" y="32"/>
                  <a:pt x="99" y="31"/>
                  <a:pt x="96" y="29"/>
                </a:cubicBezTo>
                <a:cubicBezTo>
                  <a:pt x="94" y="28"/>
                  <a:pt x="93" y="28"/>
                  <a:pt x="90" y="28"/>
                </a:cubicBezTo>
                <a:cubicBezTo>
                  <a:pt x="90" y="28"/>
                  <a:pt x="92" y="27"/>
                  <a:pt x="93" y="27"/>
                </a:cubicBezTo>
                <a:cubicBezTo>
                  <a:pt x="93" y="26"/>
                  <a:pt x="95" y="25"/>
                  <a:pt x="95" y="24"/>
                </a:cubicBezTo>
                <a:cubicBezTo>
                  <a:pt x="95" y="23"/>
                  <a:pt x="95" y="23"/>
                  <a:pt x="93" y="22"/>
                </a:cubicBezTo>
                <a:cubicBezTo>
                  <a:pt x="92" y="21"/>
                  <a:pt x="90" y="19"/>
                  <a:pt x="89" y="19"/>
                </a:cubicBezTo>
                <a:cubicBezTo>
                  <a:pt x="83" y="18"/>
                  <a:pt x="87" y="24"/>
                  <a:pt x="82" y="25"/>
                </a:cubicBezTo>
                <a:cubicBezTo>
                  <a:pt x="82" y="25"/>
                  <a:pt x="83" y="25"/>
                  <a:pt x="83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5"/>
                  <a:pt x="79" y="25"/>
                  <a:pt x="79" y="25"/>
                </a:cubicBezTo>
                <a:cubicBezTo>
                  <a:pt x="78" y="26"/>
                  <a:pt x="78" y="27"/>
                  <a:pt x="78" y="28"/>
                </a:cubicBezTo>
                <a:cubicBezTo>
                  <a:pt x="77" y="29"/>
                  <a:pt x="75" y="29"/>
                  <a:pt x="74" y="30"/>
                </a:cubicBezTo>
                <a:cubicBezTo>
                  <a:pt x="73" y="31"/>
                  <a:pt x="71" y="32"/>
                  <a:pt x="70" y="34"/>
                </a:cubicBezTo>
                <a:cubicBezTo>
                  <a:pt x="68" y="38"/>
                  <a:pt x="75" y="39"/>
                  <a:pt x="78" y="41"/>
                </a:cubicBezTo>
                <a:cubicBezTo>
                  <a:pt x="80" y="41"/>
                  <a:pt x="84" y="42"/>
                  <a:pt x="84" y="43"/>
                </a:cubicBezTo>
                <a:cubicBezTo>
                  <a:pt x="85" y="44"/>
                  <a:pt x="83" y="46"/>
                  <a:pt x="85" y="47"/>
                </a:cubicBezTo>
                <a:cubicBezTo>
                  <a:pt x="86" y="47"/>
                  <a:pt x="87" y="47"/>
                  <a:pt x="88" y="46"/>
                </a:cubicBezTo>
                <a:cubicBezTo>
                  <a:pt x="89" y="45"/>
                  <a:pt x="88" y="45"/>
                  <a:pt x="87" y="44"/>
                </a:cubicBezTo>
                <a:cubicBezTo>
                  <a:pt x="87" y="42"/>
                  <a:pt x="88" y="43"/>
                  <a:pt x="89" y="42"/>
                </a:cubicBezTo>
                <a:cubicBezTo>
                  <a:pt x="91" y="40"/>
                  <a:pt x="90" y="40"/>
                  <a:pt x="90" y="37"/>
                </a:cubicBezTo>
                <a:cubicBezTo>
                  <a:pt x="89" y="36"/>
                  <a:pt x="88" y="33"/>
                  <a:pt x="89" y="32"/>
                </a:cubicBezTo>
                <a:cubicBezTo>
                  <a:pt x="91" y="30"/>
                  <a:pt x="94" y="32"/>
                  <a:pt x="96" y="32"/>
                </a:cubicBezTo>
                <a:cubicBezTo>
                  <a:pt x="97" y="33"/>
                  <a:pt x="98" y="35"/>
                  <a:pt x="99" y="36"/>
                </a:cubicBezTo>
                <a:cubicBezTo>
                  <a:pt x="99" y="36"/>
                  <a:pt x="100" y="37"/>
                  <a:pt x="101" y="37"/>
                </a:cubicBezTo>
                <a:cubicBezTo>
                  <a:pt x="103" y="37"/>
                  <a:pt x="102" y="36"/>
                  <a:pt x="103" y="35"/>
                </a:cubicBezTo>
                <a:cubicBezTo>
                  <a:pt x="105" y="33"/>
                  <a:pt x="106" y="36"/>
                  <a:pt x="107" y="38"/>
                </a:cubicBezTo>
                <a:cubicBezTo>
                  <a:pt x="108" y="40"/>
                  <a:pt x="108" y="41"/>
                  <a:pt x="110" y="42"/>
                </a:cubicBezTo>
                <a:cubicBezTo>
                  <a:pt x="111" y="42"/>
                  <a:pt x="114" y="45"/>
                  <a:pt x="113" y="46"/>
                </a:cubicBezTo>
                <a:cubicBezTo>
                  <a:pt x="113" y="47"/>
                  <a:pt x="110" y="48"/>
                  <a:pt x="109" y="49"/>
                </a:cubicBezTo>
                <a:cubicBezTo>
                  <a:pt x="105" y="50"/>
                  <a:pt x="99" y="47"/>
                  <a:pt x="98" y="52"/>
                </a:cubicBezTo>
                <a:cubicBezTo>
                  <a:pt x="99" y="52"/>
                  <a:pt x="103" y="49"/>
                  <a:pt x="104" y="50"/>
                </a:cubicBezTo>
                <a:cubicBezTo>
                  <a:pt x="105" y="51"/>
                  <a:pt x="104" y="52"/>
                  <a:pt x="104" y="53"/>
                </a:cubicBezTo>
                <a:cubicBezTo>
                  <a:pt x="105" y="55"/>
                  <a:pt x="106" y="54"/>
                  <a:pt x="108" y="53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10" y="53"/>
                  <a:pt x="110" y="53"/>
                  <a:pt x="111" y="51"/>
                </a:cubicBezTo>
                <a:cubicBezTo>
                  <a:pt x="111" y="50"/>
                  <a:pt x="112" y="49"/>
                  <a:pt x="112" y="48"/>
                </a:cubicBezTo>
                <a:cubicBezTo>
                  <a:pt x="114" y="47"/>
                  <a:pt x="114" y="48"/>
                  <a:pt x="115" y="49"/>
                </a:cubicBezTo>
                <a:cubicBezTo>
                  <a:pt x="115" y="49"/>
                  <a:pt x="118" y="53"/>
                  <a:pt x="117" y="53"/>
                </a:cubicBezTo>
                <a:cubicBezTo>
                  <a:pt x="114" y="52"/>
                  <a:pt x="111" y="52"/>
                  <a:pt x="109" y="54"/>
                </a:cubicBezTo>
                <a:cubicBezTo>
                  <a:pt x="107" y="55"/>
                  <a:pt x="106" y="56"/>
                  <a:pt x="104" y="57"/>
                </a:cubicBezTo>
                <a:cubicBezTo>
                  <a:pt x="104" y="57"/>
                  <a:pt x="101" y="57"/>
                  <a:pt x="101" y="57"/>
                </a:cubicBezTo>
                <a:cubicBezTo>
                  <a:pt x="102" y="56"/>
                  <a:pt x="104" y="55"/>
                  <a:pt x="104" y="55"/>
                </a:cubicBezTo>
                <a:cubicBezTo>
                  <a:pt x="102" y="54"/>
                  <a:pt x="101" y="55"/>
                  <a:pt x="99" y="57"/>
                </a:cubicBezTo>
                <a:cubicBezTo>
                  <a:pt x="98" y="57"/>
                  <a:pt x="97" y="59"/>
                  <a:pt x="96" y="60"/>
                </a:cubicBezTo>
                <a:cubicBezTo>
                  <a:pt x="95" y="60"/>
                  <a:pt x="94" y="61"/>
                  <a:pt x="94" y="61"/>
                </a:cubicBezTo>
                <a:cubicBezTo>
                  <a:pt x="93" y="62"/>
                  <a:pt x="93" y="63"/>
                  <a:pt x="93" y="64"/>
                </a:cubicBezTo>
                <a:cubicBezTo>
                  <a:pt x="92" y="64"/>
                  <a:pt x="91" y="64"/>
                  <a:pt x="91" y="64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68"/>
                  <a:pt x="88" y="69"/>
                  <a:pt x="88" y="70"/>
                </a:cubicBezTo>
                <a:cubicBezTo>
                  <a:pt x="88" y="70"/>
                  <a:pt x="88" y="70"/>
                  <a:pt x="88" y="70"/>
                </a:cubicBezTo>
                <a:cubicBezTo>
                  <a:pt x="87" y="70"/>
                  <a:pt x="86" y="71"/>
                  <a:pt x="85" y="72"/>
                </a:cubicBezTo>
                <a:cubicBezTo>
                  <a:pt x="86" y="74"/>
                  <a:pt x="87" y="77"/>
                  <a:pt x="86" y="78"/>
                </a:cubicBezTo>
                <a:cubicBezTo>
                  <a:pt x="85" y="81"/>
                  <a:pt x="84" y="76"/>
                  <a:pt x="83" y="75"/>
                </a:cubicBezTo>
                <a:cubicBezTo>
                  <a:pt x="81" y="72"/>
                  <a:pt x="76" y="74"/>
                  <a:pt x="72" y="75"/>
                </a:cubicBezTo>
                <a:cubicBezTo>
                  <a:pt x="68" y="75"/>
                  <a:pt x="64" y="80"/>
                  <a:pt x="67" y="85"/>
                </a:cubicBezTo>
                <a:cubicBezTo>
                  <a:pt x="68" y="87"/>
                  <a:pt x="70" y="88"/>
                  <a:pt x="72" y="87"/>
                </a:cubicBezTo>
                <a:cubicBezTo>
                  <a:pt x="75" y="87"/>
                  <a:pt x="75" y="84"/>
                  <a:pt x="77" y="84"/>
                </a:cubicBezTo>
                <a:cubicBezTo>
                  <a:pt x="81" y="84"/>
                  <a:pt x="77" y="87"/>
                  <a:pt x="77" y="89"/>
                </a:cubicBezTo>
                <a:cubicBezTo>
                  <a:pt x="77" y="90"/>
                  <a:pt x="77" y="90"/>
                  <a:pt x="79" y="90"/>
                </a:cubicBezTo>
                <a:cubicBezTo>
                  <a:pt x="80" y="91"/>
                  <a:pt x="81" y="90"/>
                  <a:pt x="82" y="91"/>
                </a:cubicBezTo>
                <a:cubicBezTo>
                  <a:pt x="82" y="91"/>
                  <a:pt x="82" y="93"/>
                  <a:pt x="83" y="92"/>
                </a:cubicBezTo>
                <a:cubicBezTo>
                  <a:pt x="82" y="93"/>
                  <a:pt x="82" y="96"/>
                  <a:pt x="84" y="97"/>
                </a:cubicBezTo>
                <a:cubicBezTo>
                  <a:pt x="85" y="98"/>
                  <a:pt x="87" y="97"/>
                  <a:pt x="89" y="98"/>
                </a:cubicBezTo>
                <a:cubicBezTo>
                  <a:pt x="92" y="99"/>
                  <a:pt x="90" y="98"/>
                  <a:pt x="93" y="96"/>
                </a:cubicBezTo>
                <a:cubicBezTo>
                  <a:pt x="95" y="95"/>
                  <a:pt x="95" y="96"/>
                  <a:pt x="97" y="96"/>
                </a:cubicBezTo>
                <a:cubicBezTo>
                  <a:pt x="98" y="96"/>
                  <a:pt x="98" y="95"/>
                  <a:pt x="100" y="95"/>
                </a:cubicBezTo>
                <a:cubicBezTo>
                  <a:pt x="101" y="95"/>
                  <a:pt x="101" y="96"/>
                  <a:pt x="103" y="97"/>
                </a:cubicBezTo>
                <a:cubicBezTo>
                  <a:pt x="103" y="97"/>
                  <a:pt x="104" y="96"/>
                  <a:pt x="105" y="96"/>
                </a:cubicBezTo>
                <a:cubicBezTo>
                  <a:pt x="107" y="97"/>
                  <a:pt x="109" y="98"/>
                  <a:pt x="111" y="100"/>
                </a:cubicBezTo>
                <a:cubicBezTo>
                  <a:pt x="113" y="101"/>
                  <a:pt x="114" y="101"/>
                  <a:pt x="116" y="102"/>
                </a:cubicBezTo>
                <a:cubicBezTo>
                  <a:pt x="118" y="102"/>
                  <a:pt x="120" y="104"/>
                  <a:pt x="120" y="106"/>
                </a:cubicBezTo>
                <a:cubicBezTo>
                  <a:pt x="120" y="106"/>
                  <a:pt x="119" y="108"/>
                  <a:pt x="119" y="109"/>
                </a:cubicBezTo>
                <a:cubicBezTo>
                  <a:pt x="119" y="109"/>
                  <a:pt x="122" y="108"/>
                  <a:pt x="123" y="108"/>
                </a:cubicBezTo>
                <a:cubicBezTo>
                  <a:pt x="122" y="109"/>
                  <a:pt x="121" y="110"/>
                  <a:pt x="121" y="109"/>
                </a:cubicBezTo>
                <a:cubicBezTo>
                  <a:pt x="121" y="110"/>
                  <a:pt x="122" y="110"/>
                  <a:pt x="122" y="111"/>
                </a:cubicBezTo>
                <a:cubicBezTo>
                  <a:pt x="123" y="108"/>
                  <a:pt x="125" y="109"/>
                  <a:pt x="126" y="110"/>
                </a:cubicBezTo>
                <a:cubicBezTo>
                  <a:pt x="128" y="111"/>
                  <a:pt x="130" y="111"/>
                  <a:pt x="132" y="111"/>
                </a:cubicBezTo>
                <a:cubicBezTo>
                  <a:pt x="133" y="112"/>
                  <a:pt x="136" y="113"/>
                  <a:pt x="137" y="114"/>
                </a:cubicBezTo>
                <a:cubicBezTo>
                  <a:pt x="138" y="115"/>
                  <a:pt x="138" y="117"/>
                  <a:pt x="137" y="119"/>
                </a:cubicBezTo>
                <a:cubicBezTo>
                  <a:pt x="135" y="121"/>
                  <a:pt x="134" y="121"/>
                  <a:pt x="133" y="123"/>
                </a:cubicBezTo>
                <a:cubicBezTo>
                  <a:pt x="132" y="125"/>
                  <a:pt x="133" y="127"/>
                  <a:pt x="132" y="129"/>
                </a:cubicBezTo>
                <a:cubicBezTo>
                  <a:pt x="132" y="131"/>
                  <a:pt x="131" y="130"/>
                  <a:pt x="130" y="132"/>
                </a:cubicBezTo>
                <a:cubicBezTo>
                  <a:pt x="128" y="133"/>
                  <a:pt x="130" y="133"/>
                  <a:pt x="128" y="134"/>
                </a:cubicBezTo>
                <a:cubicBezTo>
                  <a:pt x="126" y="135"/>
                  <a:pt x="124" y="134"/>
                  <a:pt x="123" y="137"/>
                </a:cubicBezTo>
                <a:cubicBezTo>
                  <a:pt x="123" y="136"/>
                  <a:pt x="123" y="136"/>
                  <a:pt x="123" y="136"/>
                </a:cubicBezTo>
                <a:cubicBezTo>
                  <a:pt x="123" y="137"/>
                  <a:pt x="122" y="138"/>
                  <a:pt x="122" y="139"/>
                </a:cubicBezTo>
                <a:cubicBezTo>
                  <a:pt x="121" y="140"/>
                  <a:pt x="121" y="141"/>
                  <a:pt x="120" y="142"/>
                </a:cubicBezTo>
                <a:cubicBezTo>
                  <a:pt x="119" y="143"/>
                  <a:pt x="115" y="148"/>
                  <a:pt x="115" y="147"/>
                </a:cubicBezTo>
                <a:cubicBezTo>
                  <a:pt x="115" y="147"/>
                  <a:pt x="112" y="148"/>
                  <a:pt x="112" y="147"/>
                </a:cubicBezTo>
                <a:cubicBezTo>
                  <a:pt x="112" y="148"/>
                  <a:pt x="112" y="148"/>
                  <a:pt x="113" y="148"/>
                </a:cubicBezTo>
                <a:cubicBezTo>
                  <a:pt x="112" y="152"/>
                  <a:pt x="110" y="153"/>
                  <a:pt x="106" y="153"/>
                </a:cubicBezTo>
                <a:cubicBezTo>
                  <a:pt x="107" y="155"/>
                  <a:pt x="105" y="154"/>
                  <a:pt x="104" y="155"/>
                </a:cubicBezTo>
                <a:cubicBezTo>
                  <a:pt x="103" y="156"/>
                  <a:pt x="103" y="158"/>
                  <a:pt x="103" y="158"/>
                </a:cubicBezTo>
                <a:cubicBezTo>
                  <a:pt x="103" y="159"/>
                  <a:pt x="101" y="161"/>
                  <a:pt x="101" y="161"/>
                </a:cubicBezTo>
                <a:cubicBezTo>
                  <a:pt x="101" y="162"/>
                  <a:pt x="102" y="162"/>
                  <a:pt x="102" y="163"/>
                </a:cubicBezTo>
                <a:cubicBezTo>
                  <a:pt x="99" y="163"/>
                  <a:pt x="96" y="164"/>
                  <a:pt x="93" y="164"/>
                </a:cubicBezTo>
                <a:cubicBezTo>
                  <a:pt x="94" y="163"/>
                  <a:pt x="94" y="163"/>
                  <a:pt x="92" y="163"/>
                </a:cubicBezTo>
                <a:cubicBezTo>
                  <a:pt x="93" y="161"/>
                  <a:pt x="94" y="161"/>
                  <a:pt x="94" y="159"/>
                </a:cubicBezTo>
                <a:cubicBezTo>
                  <a:pt x="94" y="159"/>
                  <a:pt x="94" y="159"/>
                  <a:pt x="94" y="158"/>
                </a:cubicBezTo>
                <a:cubicBezTo>
                  <a:pt x="95" y="156"/>
                  <a:pt x="95" y="157"/>
                  <a:pt x="94" y="155"/>
                </a:cubicBezTo>
                <a:cubicBezTo>
                  <a:pt x="94" y="152"/>
                  <a:pt x="95" y="151"/>
                  <a:pt x="96" y="147"/>
                </a:cubicBezTo>
                <a:cubicBezTo>
                  <a:pt x="97" y="144"/>
                  <a:pt x="97" y="139"/>
                  <a:pt x="97" y="136"/>
                </a:cubicBezTo>
                <a:cubicBezTo>
                  <a:pt x="98" y="134"/>
                  <a:pt x="98" y="130"/>
                  <a:pt x="98" y="129"/>
                </a:cubicBezTo>
                <a:cubicBezTo>
                  <a:pt x="97" y="127"/>
                  <a:pt x="94" y="125"/>
                  <a:pt x="92" y="124"/>
                </a:cubicBezTo>
                <a:cubicBezTo>
                  <a:pt x="90" y="122"/>
                  <a:pt x="89" y="120"/>
                  <a:pt x="88" y="118"/>
                </a:cubicBezTo>
                <a:cubicBezTo>
                  <a:pt x="87" y="117"/>
                  <a:pt x="86" y="116"/>
                  <a:pt x="86" y="114"/>
                </a:cubicBezTo>
                <a:cubicBezTo>
                  <a:pt x="85" y="112"/>
                  <a:pt x="86" y="113"/>
                  <a:pt x="86" y="112"/>
                </a:cubicBezTo>
                <a:cubicBezTo>
                  <a:pt x="86" y="110"/>
                  <a:pt x="86" y="109"/>
                  <a:pt x="86" y="107"/>
                </a:cubicBezTo>
                <a:cubicBezTo>
                  <a:pt x="87" y="106"/>
                  <a:pt x="89" y="105"/>
                  <a:pt x="89" y="103"/>
                </a:cubicBezTo>
                <a:cubicBezTo>
                  <a:pt x="90" y="101"/>
                  <a:pt x="89" y="99"/>
                  <a:pt x="88" y="99"/>
                </a:cubicBezTo>
                <a:cubicBezTo>
                  <a:pt x="87" y="99"/>
                  <a:pt x="86" y="99"/>
                  <a:pt x="85" y="99"/>
                </a:cubicBezTo>
                <a:cubicBezTo>
                  <a:pt x="84" y="99"/>
                  <a:pt x="82" y="98"/>
                  <a:pt x="81" y="97"/>
                </a:cubicBezTo>
                <a:cubicBezTo>
                  <a:pt x="80" y="96"/>
                  <a:pt x="79" y="94"/>
                  <a:pt x="78" y="93"/>
                </a:cubicBezTo>
                <a:cubicBezTo>
                  <a:pt x="77" y="93"/>
                  <a:pt x="76" y="93"/>
                  <a:pt x="75" y="93"/>
                </a:cubicBezTo>
                <a:cubicBezTo>
                  <a:pt x="73" y="92"/>
                  <a:pt x="72" y="91"/>
                  <a:pt x="71" y="90"/>
                </a:cubicBezTo>
                <a:cubicBezTo>
                  <a:pt x="70" y="89"/>
                  <a:pt x="69" y="90"/>
                  <a:pt x="67" y="90"/>
                </a:cubicBezTo>
                <a:cubicBezTo>
                  <a:pt x="65" y="90"/>
                  <a:pt x="63" y="88"/>
                  <a:pt x="62" y="88"/>
                </a:cubicBezTo>
                <a:cubicBezTo>
                  <a:pt x="59" y="87"/>
                  <a:pt x="57" y="85"/>
                  <a:pt x="56" y="82"/>
                </a:cubicBezTo>
                <a:cubicBezTo>
                  <a:pt x="55" y="80"/>
                  <a:pt x="54" y="79"/>
                  <a:pt x="52" y="77"/>
                </a:cubicBezTo>
                <a:cubicBezTo>
                  <a:pt x="51" y="75"/>
                  <a:pt x="50" y="73"/>
                  <a:pt x="47" y="72"/>
                </a:cubicBezTo>
                <a:cubicBezTo>
                  <a:pt x="47" y="72"/>
                  <a:pt x="48" y="74"/>
                  <a:pt x="48" y="75"/>
                </a:cubicBezTo>
                <a:cubicBezTo>
                  <a:pt x="49" y="76"/>
                  <a:pt x="50" y="78"/>
                  <a:pt x="52" y="79"/>
                </a:cubicBezTo>
                <a:cubicBezTo>
                  <a:pt x="53" y="82"/>
                  <a:pt x="52" y="82"/>
                  <a:pt x="51" y="80"/>
                </a:cubicBezTo>
                <a:cubicBezTo>
                  <a:pt x="49" y="77"/>
                  <a:pt x="47" y="75"/>
                  <a:pt x="45" y="72"/>
                </a:cubicBezTo>
                <a:cubicBezTo>
                  <a:pt x="44" y="71"/>
                  <a:pt x="45" y="70"/>
                  <a:pt x="44" y="69"/>
                </a:cubicBezTo>
                <a:cubicBezTo>
                  <a:pt x="43" y="68"/>
                  <a:pt x="41" y="68"/>
                  <a:pt x="40" y="67"/>
                </a:cubicBezTo>
                <a:cubicBezTo>
                  <a:pt x="37" y="64"/>
                  <a:pt x="36" y="59"/>
                  <a:pt x="36" y="55"/>
                </a:cubicBezTo>
                <a:cubicBezTo>
                  <a:pt x="36" y="53"/>
                  <a:pt x="37" y="52"/>
                  <a:pt x="37" y="51"/>
                </a:cubicBezTo>
                <a:cubicBezTo>
                  <a:pt x="37" y="49"/>
                  <a:pt x="36" y="48"/>
                  <a:pt x="35" y="48"/>
                </a:cubicBezTo>
                <a:cubicBezTo>
                  <a:pt x="35" y="47"/>
                  <a:pt x="34" y="46"/>
                  <a:pt x="34" y="46"/>
                </a:cubicBezTo>
                <a:cubicBezTo>
                  <a:pt x="33" y="45"/>
                  <a:pt x="32" y="43"/>
                  <a:pt x="31" y="42"/>
                </a:cubicBezTo>
                <a:cubicBezTo>
                  <a:pt x="30" y="41"/>
                  <a:pt x="28" y="40"/>
                  <a:pt x="27" y="39"/>
                </a:cubicBezTo>
                <a:cubicBezTo>
                  <a:pt x="35" y="29"/>
                  <a:pt x="46" y="20"/>
                  <a:pt x="58" y="15"/>
                </a:cubicBezTo>
                <a:cubicBezTo>
                  <a:pt x="58" y="16"/>
                  <a:pt x="58" y="17"/>
                  <a:pt x="59" y="17"/>
                </a:cubicBezTo>
                <a:cubicBezTo>
                  <a:pt x="60" y="19"/>
                  <a:pt x="61" y="19"/>
                  <a:pt x="63" y="19"/>
                </a:cubicBezTo>
                <a:cubicBezTo>
                  <a:pt x="62" y="21"/>
                  <a:pt x="60" y="21"/>
                  <a:pt x="58" y="21"/>
                </a:cubicBezTo>
                <a:cubicBezTo>
                  <a:pt x="56" y="21"/>
                  <a:pt x="53" y="20"/>
                  <a:pt x="52" y="22"/>
                </a:cubicBezTo>
                <a:cubicBezTo>
                  <a:pt x="53" y="23"/>
                  <a:pt x="55" y="25"/>
                  <a:pt x="55" y="22"/>
                </a:cubicBezTo>
                <a:cubicBezTo>
                  <a:pt x="57" y="22"/>
                  <a:pt x="59" y="22"/>
                  <a:pt x="61" y="23"/>
                </a:cubicBezTo>
                <a:cubicBezTo>
                  <a:pt x="62" y="23"/>
                  <a:pt x="65" y="24"/>
                  <a:pt x="65" y="23"/>
                </a:cubicBezTo>
                <a:cubicBezTo>
                  <a:pt x="66" y="23"/>
                  <a:pt x="66" y="21"/>
                  <a:pt x="66" y="21"/>
                </a:cubicBezTo>
                <a:cubicBezTo>
                  <a:pt x="66" y="21"/>
                  <a:pt x="65" y="21"/>
                  <a:pt x="65" y="21"/>
                </a:cubicBezTo>
                <a:cubicBezTo>
                  <a:pt x="66" y="19"/>
                  <a:pt x="67" y="20"/>
                  <a:pt x="69" y="21"/>
                </a:cubicBezTo>
                <a:cubicBezTo>
                  <a:pt x="67" y="22"/>
                  <a:pt x="68" y="25"/>
                  <a:pt x="70" y="23"/>
                </a:cubicBezTo>
                <a:cubicBezTo>
                  <a:pt x="72" y="21"/>
                  <a:pt x="70" y="20"/>
                  <a:pt x="68" y="19"/>
                </a:cubicBezTo>
                <a:cubicBezTo>
                  <a:pt x="70" y="16"/>
                  <a:pt x="71" y="16"/>
                  <a:pt x="73" y="19"/>
                </a:cubicBezTo>
                <a:cubicBezTo>
                  <a:pt x="73" y="17"/>
                  <a:pt x="74" y="18"/>
                  <a:pt x="76" y="18"/>
                </a:cubicBezTo>
                <a:cubicBezTo>
                  <a:pt x="76" y="17"/>
                  <a:pt x="76" y="17"/>
                  <a:pt x="76" y="17"/>
                </a:cubicBezTo>
                <a:cubicBezTo>
                  <a:pt x="75" y="17"/>
                  <a:pt x="74" y="17"/>
                  <a:pt x="74" y="17"/>
                </a:cubicBezTo>
                <a:cubicBezTo>
                  <a:pt x="75" y="15"/>
                  <a:pt x="74" y="14"/>
                  <a:pt x="76" y="14"/>
                </a:cubicBezTo>
                <a:cubicBezTo>
                  <a:pt x="78" y="13"/>
                  <a:pt x="83" y="13"/>
                  <a:pt x="83" y="12"/>
                </a:cubicBezTo>
                <a:cubicBezTo>
                  <a:pt x="80" y="13"/>
                  <a:pt x="76" y="13"/>
                  <a:pt x="73" y="14"/>
                </a:cubicBezTo>
                <a:cubicBezTo>
                  <a:pt x="72" y="15"/>
                  <a:pt x="70" y="17"/>
                  <a:pt x="69" y="16"/>
                </a:cubicBezTo>
                <a:cubicBezTo>
                  <a:pt x="68" y="14"/>
                  <a:pt x="70" y="12"/>
                  <a:pt x="71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6" y="10"/>
                  <a:pt x="81" y="10"/>
                  <a:pt x="87" y="10"/>
                </a:cubicBezTo>
                <a:cubicBezTo>
                  <a:pt x="91" y="10"/>
                  <a:pt x="94" y="10"/>
                  <a:pt x="98" y="10"/>
                </a:cubicBezTo>
                <a:cubicBezTo>
                  <a:pt x="96" y="11"/>
                  <a:pt x="97" y="11"/>
                  <a:pt x="96" y="12"/>
                </a:cubicBezTo>
                <a:cubicBezTo>
                  <a:pt x="95" y="13"/>
                  <a:pt x="92" y="14"/>
                  <a:pt x="90" y="15"/>
                </a:cubicBezTo>
                <a:cubicBezTo>
                  <a:pt x="92" y="15"/>
                  <a:pt x="98" y="17"/>
                  <a:pt x="100" y="14"/>
                </a:cubicBezTo>
                <a:cubicBezTo>
                  <a:pt x="99" y="14"/>
                  <a:pt x="98" y="14"/>
                  <a:pt x="97" y="14"/>
                </a:cubicBezTo>
                <a:cubicBezTo>
                  <a:pt x="99" y="13"/>
                  <a:pt x="100" y="12"/>
                  <a:pt x="102" y="11"/>
                </a:cubicBezTo>
                <a:cubicBezTo>
                  <a:pt x="118" y="14"/>
                  <a:pt x="132" y="22"/>
                  <a:pt x="143" y="34"/>
                </a:cubicBezTo>
                <a:cubicBezTo>
                  <a:pt x="143" y="34"/>
                  <a:pt x="143" y="34"/>
                  <a:pt x="143" y="34"/>
                </a:cubicBezTo>
                <a:close/>
                <a:moveTo>
                  <a:pt x="157" y="64"/>
                </a:moveTo>
                <a:cubicBezTo>
                  <a:pt x="157" y="64"/>
                  <a:pt x="157" y="64"/>
                  <a:pt x="158" y="64"/>
                </a:cubicBezTo>
                <a:cubicBezTo>
                  <a:pt x="158" y="63"/>
                  <a:pt x="158" y="63"/>
                  <a:pt x="158" y="62"/>
                </a:cubicBezTo>
                <a:cubicBezTo>
                  <a:pt x="159" y="62"/>
                  <a:pt x="159" y="62"/>
                  <a:pt x="159" y="61"/>
                </a:cubicBezTo>
                <a:cubicBezTo>
                  <a:pt x="160" y="61"/>
                  <a:pt x="160" y="61"/>
                  <a:pt x="160" y="61"/>
                </a:cubicBezTo>
                <a:cubicBezTo>
                  <a:pt x="161" y="65"/>
                  <a:pt x="162" y="68"/>
                  <a:pt x="163" y="72"/>
                </a:cubicBezTo>
                <a:cubicBezTo>
                  <a:pt x="163" y="72"/>
                  <a:pt x="163" y="72"/>
                  <a:pt x="163" y="72"/>
                </a:cubicBezTo>
                <a:cubicBezTo>
                  <a:pt x="163" y="72"/>
                  <a:pt x="161" y="73"/>
                  <a:pt x="161" y="73"/>
                </a:cubicBezTo>
                <a:cubicBezTo>
                  <a:pt x="160" y="73"/>
                  <a:pt x="160" y="72"/>
                  <a:pt x="159" y="71"/>
                </a:cubicBezTo>
                <a:cubicBezTo>
                  <a:pt x="158" y="71"/>
                  <a:pt x="158" y="70"/>
                  <a:pt x="157" y="69"/>
                </a:cubicBezTo>
                <a:cubicBezTo>
                  <a:pt x="157" y="69"/>
                  <a:pt x="157" y="68"/>
                  <a:pt x="157" y="67"/>
                </a:cubicBezTo>
                <a:cubicBezTo>
                  <a:pt x="157" y="66"/>
                  <a:pt x="157" y="65"/>
                  <a:pt x="157" y="64"/>
                </a:cubicBezTo>
                <a:close/>
                <a:moveTo>
                  <a:pt x="158" y="104"/>
                </a:moveTo>
                <a:cubicBezTo>
                  <a:pt x="156" y="103"/>
                  <a:pt x="155" y="101"/>
                  <a:pt x="154" y="100"/>
                </a:cubicBezTo>
                <a:cubicBezTo>
                  <a:pt x="152" y="98"/>
                  <a:pt x="153" y="96"/>
                  <a:pt x="153" y="94"/>
                </a:cubicBezTo>
                <a:cubicBezTo>
                  <a:pt x="153" y="92"/>
                  <a:pt x="152" y="90"/>
                  <a:pt x="153" y="88"/>
                </a:cubicBezTo>
                <a:cubicBezTo>
                  <a:pt x="154" y="88"/>
                  <a:pt x="154" y="87"/>
                  <a:pt x="155" y="87"/>
                </a:cubicBezTo>
                <a:cubicBezTo>
                  <a:pt x="155" y="86"/>
                  <a:pt x="155" y="85"/>
                  <a:pt x="156" y="84"/>
                </a:cubicBezTo>
                <a:cubicBezTo>
                  <a:pt x="157" y="82"/>
                  <a:pt x="158" y="82"/>
                  <a:pt x="159" y="81"/>
                </a:cubicBezTo>
                <a:cubicBezTo>
                  <a:pt x="160" y="80"/>
                  <a:pt x="160" y="80"/>
                  <a:pt x="161" y="78"/>
                </a:cubicBezTo>
                <a:cubicBezTo>
                  <a:pt x="161" y="78"/>
                  <a:pt x="162" y="76"/>
                  <a:pt x="163" y="75"/>
                </a:cubicBezTo>
                <a:cubicBezTo>
                  <a:pt x="164" y="79"/>
                  <a:pt x="164" y="83"/>
                  <a:pt x="164" y="87"/>
                </a:cubicBezTo>
                <a:cubicBezTo>
                  <a:pt x="164" y="94"/>
                  <a:pt x="163" y="101"/>
                  <a:pt x="162" y="107"/>
                </a:cubicBezTo>
                <a:cubicBezTo>
                  <a:pt x="160" y="107"/>
                  <a:pt x="159" y="105"/>
                  <a:pt x="158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94788" y="2623209"/>
            <a:ext cx="34925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解析模块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17198" y="2643972"/>
            <a:ext cx="34925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解析模块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22469" y="4059241"/>
            <a:ext cx="36904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Excel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4" name="TextBox 21"/>
          <p:cNvSpPr txBox="1"/>
          <p:nvPr/>
        </p:nvSpPr>
        <p:spPr>
          <a:xfrm>
            <a:off x="1241865" y="3427685"/>
            <a:ext cx="454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通用文本，无关平台，无关语言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61" y="3539213"/>
            <a:ext cx="341428" cy="341428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1" y="2648182"/>
            <a:ext cx="390525" cy="39052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89" y="2643972"/>
            <a:ext cx="321386" cy="321386"/>
          </a:xfrm>
          <a:prstGeom prst="rect">
            <a:avLst/>
          </a:prstGeom>
        </p:spPr>
      </p:pic>
      <p:sp>
        <p:nvSpPr>
          <p:cNvPr id="18" name="TextBox 21"/>
          <p:cNvSpPr txBox="1"/>
          <p:nvPr/>
        </p:nvSpPr>
        <p:spPr>
          <a:xfrm>
            <a:off x="1430224" y="4049226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用户友好，无额外学习成本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6868" y="264397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用例展现形式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87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0" grpId="0" animBg="1"/>
      <p:bldP spid="51" grpId="0"/>
      <p:bldP spid="52" grpId="0"/>
      <p:bldP spid="53" grpId="0"/>
      <p:bldP spid="5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F359A25-A232-421D-B075-EF7FE525E9D5}"/>
              </a:ext>
            </a:extLst>
          </p:cNvPr>
          <p:cNvGrpSpPr/>
          <p:nvPr/>
        </p:nvGrpSpPr>
        <p:grpSpPr>
          <a:xfrm>
            <a:off x="-7256" y="355600"/>
            <a:ext cx="12077335" cy="576041"/>
            <a:chOff x="-7255" y="355600"/>
            <a:chExt cx="11110684" cy="57604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25A6751-9AF5-40AE-8E49-02DCA33BA309}"/>
                </a:ext>
              </a:extLst>
            </p:cNvPr>
            <p:cNvSpPr/>
            <p:nvPr/>
          </p:nvSpPr>
          <p:spPr>
            <a:xfrm>
              <a:off x="269114" y="388292"/>
              <a:ext cx="19528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用例生成中心 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82775C5-A312-467E-9EB2-1414048F5F1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221914" y="619125"/>
              <a:ext cx="8881515" cy="24495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A1478-1F19-45E5-A3A8-2CE6B668C8B0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Box 21"/>
          <p:cNvSpPr txBox="1"/>
          <p:nvPr/>
        </p:nvSpPr>
        <p:spPr>
          <a:xfrm>
            <a:off x="939044" y="2667665"/>
            <a:ext cx="34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浏览器插件，自动抓包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957576" y="3312956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一键生成，模拟用户行为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8897" y="190646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浏览器录制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08" y="1629364"/>
            <a:ext cx="5559669" cy="35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406062" y="412788"/>
              <a:ext cx="18764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用例解析中心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Footer Text"/>
          <p:cNvSpPr txBox="1"/>
          <p:nvPr/>
        </p:nvSpPr>
        <p:spPr>
          <a:xfrm>
            <a:off x="1908602" y="1371009"/>
            <a:ext cx="1389873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底层框架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2920651" y="4265613"/>
            <a:ext cx="711200" cy="715962"/>
          </a:xfrm>
          <a:prstGeom prst="ellipse">
            <a:avLst/>
          </a:prstGeom>
          <a:noFill/>
          <a:ln>
            <a:solidFill>
              <a:srgbClr val="FC8B25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9" name="Group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13" y="4462463"/>
            <a:ext cx="3905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920651" y="3208338"/>
            <a:ext cx="711200" cy="715962"/>
          </a:xfrm>
          <a:prstGeom prst="ellipse">
            <a:avLst/>
          </a:prstGeom>
          <a:noFill/>
          <a:ln>
            <a:solidFill>
              <a:srgbClr val="1BDD78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11" name="Group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51" y="3371850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20651" y="2151063"/>
            <a:ext cx="711200" cy="715962"/>
          </a:xfrm>
          <a:prstGeom prst="ellipse">
            <a:avLst/>
          </a:prstGeom>
          <a:noFill/>
          <a:ln>
            <a:solidFill>
              <a:srgbClr val="1982FE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 dirty="0">
              <a:solidFill>
                <a:schemeClr val="bg1"/>
              </a:solidFill>
            </a:endParaRPr>
          </a:p>
        </p:txBody>
      </p:sp>
      <p:pic>
        <p:nvPicPr>
          <p:cNvPr id="18" name="Group 8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13" y="2316163"/>
            <a:ext cx="3476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3801713" y="2163763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Pytest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框架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3806476" y="2487613"/>
            <a:ext cx="13954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一定程度的扩展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3801713" y="3195638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Tag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806477" y="3519488"/>
            <a:ext cx="17988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3801713" y="4271963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Setup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806476" y="4595813"/>
            <a:ext cx="214827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设置全局变量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启动抓包设置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6931373" y="2083936"/>
            <a:ext cx="711200" cy="715962"/>
          </a:xfrm>
          <a:prstGeom prst="ellipse">
            <a:avLst/>
          </a:prstGeom>
          <a:noFill/>
          <a:ln>
            <a:solidFill>
              <a:srgbClr val="1982FE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 dirty="0">
              <a:solidFill>
                <a:schemeClr val="bg1"/>
              </a:solidFill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7812435" y="2096636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teardown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817198" y="2420486"/>
            <a:ext cx="23229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清理脏数据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6931373" y="3221038"/>
            <a:ext cx="711200" cy="715962"/>
          </a:xfrm>
          <a:prstGeom prst="ellipse">
            <a:avLst/>
          </a:prstGeom>
          <a:noFill/>
          <a:ln>
            <a:solidFill>
              <a:srgbClr val="1BDD78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7812435" y="3208338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父子继承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7817198" y="3532188"/>
            <a:ext cx="23229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子接口继承父接口的请求参数与响应结果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1" name="Freeform 939"/>
          <p:cNvSpPr>
            <a:spLocks noEditPoints="1"/>
          </p:cNvSpPr>
          <p:nvPr/>
        </p:nvSpPr>
        <p:spPr bwMode="auto">
          <a:xfrm>
            <a:off x="7120285" y="2198403"/>
            <a:ext cx="363538" cy="471488"/>
          </a:xfrm>
          <a:custGeom>
            <a:avLst/>
            <a:gdLst>
              <a:gd name="T0" fmla="*/ 62 w 142"/>
              <a:gd name="T1" fmla="*/ 126 h 184"/>
              <a:gd name="T2" fmla="*/ 142 w 142"/>
              <a:gd name="T3" fmla="*/ 78 h 184"/>
              <a:gd name="T4" fmla="*/ 62 w 142"/>
              <a:gd name="T5" fmla="*/ 126 h 184"/>
              <a:gd name="T6" fmla="*/ 68 w 142"/>
              <a:gd name="T7" fmla="*/ 167 h 184"/>
              <a:gd name="T8" fmla="*/ 65 w 142"/>
              <a:gd name="T9" fmla="*/ 81 h 184"/>
              <a:gd name="T10" fmla="*/ 56 w 142"/>
              <a:gd name="T11" fmla="*/ 0 h 184"/>
              <a:gd name="T12" fmla="*/ 58 w 142"/>
              <a:gd name="T13" fmla="*/ 75 h 184"/>
              <a:gd name="T14" fmla="*/ 0 w 142"/>
              <a:gd name="T15" fmla="*/ 12 h 184"/>
              <a:gd name="T16" fmla="*/ 50 w 142"/>
              <a:gd name="T17" fmla="*/ 87 h 184"/>
              <a:gd name="T18" fmla="*/ 44 w 142"/>
              <a:gd name="T19" fmla="*/ 167 h 184"/>
              <a:gd name="T20" fmla="*/ 15 w 142"/>
              <a:gd name="T21" fmla="*/ 184 h 184"/>
              <a:gd name="T22" fmla="*/ 99 w 142"/>
              <a:gd name="T23" fmla="*/ 184 h 184"/>
              <a:gd name="T24" fmla="*/ 68 w 142"/>
              <a:gd name="T25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84">
                <a:moveTo>
                  <a:pt x="62" y="126"/>
                </a:moveTo>
                <a:cubicBezTo>
                  <a:pt x="62" y="126"/>
                  <a:pt x="104" y="159"/>
                  <a:pt x="142" y="78"/>
                </a:cubicBezTo>
                <a:cubicBezTo>
                  <a:pt x="142" y="78"/>
                  <a:pt x="63" y="63"/>
                  <a:pt x="62" y="126"/>
                </a:cubicBezTo>
                <a:close/>
                <a:moveTo>
                  <a:pt x="68" y="167"/>
                </a:moveTo>
                <a:cubicBezTo>
                  <a:pt x="56" y="150"/>
                  <a:pt x="45" y="121"/>
                  <a:pt x="65" y="81"/>
                </a:cubicBezTo>
                <a:cubicBezTo>
                  <a:pt x="101" y="12"/>
                  <a:pt x="56" y="0"/>
                  <a:pt x="56" y="0"/>
                </a:cubicBezTo>
                <a:cubicBezTo>
                  <a:pt x="56" y="0"/>
                  <a:pt x="94" y="17"/>
                  <a:pt x="58" y="75"/>
                </a:cubicBezTo>
                <a:cubicBezTo>
                  <a:pt x="69" y="26"/>
                  <a:pt x="0" y="12"/>
                  <a:pt x="0" y="12"/>
                </a:cubicBezTo>
                <a:cubicBezTo>
                  <a:pt x="2" y="86"/>
                  <a:pt x="38" y="88"/>
                  <a:pt x="50" y="87"/>
                </a:cubicBezTo>
                <a:cubicBezTo>
                  <a:pt x="28" y="122"/>
                  <a:pt x="34" y="150"/>
                  <a:pt x="44" y="167"/>
                </a:cubicBezTo>
                <a:cubicBezTo>
                  <a:pt x="28" y="170"/>
                  <a:pt x="16" y="176"/>
                  <a:pt x="15" y="184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98" y="176"/>
                  <a:pt x="85" y="169"/>
                  <a:pt x="68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32" name="Freeform 1099"/>
          <p:cNvSpPr>
            <a:spLocks/>
          </p:cNvSpPr>
          <p:nvPr/>
        </p:nvSpPr>
        <p:spPr bwMode="auto">
          <a:xfrm>
            <a:off x="7090123" y="3336925"/>
            <a:ext cx="393700" cy="484188"/>
          </a:xfrm>
          <a:custGeom>
            <a:avLst/>
            <a:gdLst>
              <a:gd name="T0" fmla="*/ 68 w 154"/>
              <a:gd name="T1" fmla="*/ 43 h 189"/>
              <a:gd name="T2" fmla="*/ 129 w 154"/>
              <a:gd name="T3" fmla="*/ 22 h 189"/>
              <a:gd name="T4" fmla="*/ 77 w 154"/>
              <a:gd name="T5" fmla="*/ 58 h 189"/>
              <a:gd name="T6" fmla="*/ 144 w 154"/>
              <a:gd name="T7" fmla="*/ 52 h 189"/>
              <a:gd name="T8" fmla="*/ 84 w 154"/>
              <a:gd name="T9" fmla="*/ 67 h 189"/>
              <a:gd name="T10" fmla="*/ 122 w 154"/>
              <a:gd name="T11" fmla="*/ 100 h 189"/>
              <a:gd name="T12" fmla="*/ 78 w 154"/>
              <a:gd name="T13" fmla="*/ 78 h 189"/>
              <a:gd name="T14" fmla="*/ 83 w 154"/>
              <a:gd name="T15" fmla="*/ 91 h 189"/>
              <a:gd name="T16" fmla="*/ 154 w 154"/>
              <a:gd name="T17" fmla="*/ 175 h 189"/>
              <a:gd name="T18" fmla="*/ 148 w 154"/>
              <a:gd name="T19" fmla="*/ 185 h 189"/>
              <a:gd name="T20" fmla="*/ 75 w 154"/>
              <a:gd name="T21" fmla="*/ 92 h 189"/>
              <a:gd name="T22" fmla="*/ 71 w 154"/>
              <a:gd name="T23" fmla="*/ 77 h 189"/>
              <a:gd name="T24" fmla="*/ 71 w 154"/>
              <a:gd name="T25" fmla="*/ 77 h 189"/>
              <a:gd name="T26" fmla="*/ 63 w 154"/>
              <a:gd name="T27" fmla="*/ 128 h 189"/>
              <a:gd name="T28" fmla="*/ 62 w 154"/>
              <a:gd name="T29" fmla="*/ 74 h 189"/>
              <a:gd name="T30" fmla="*/ 19 w 154"/>
              <a:gd name="T31" fmla="*/ 105 h 189"/>
              <a:gd name="T32" fmla="*/ 56 w 154"/>
              <a:gd name="T33" fmla="*/ 67 h 189"/>
              <a:gd name="T34" fmla="*/ 0 w 154"/>
              <a:gd name="T35" fmla="*/ 58 h 189"/>
              <a:gd name="T36" fmla="*/ 55 w 154"/>
              <a:gd name="T37" fmla="*/ 49 h 189"/>
              <a:gd name="T38" fmla="*/ 22 w 154"/>
              <a:gd name="T39" fmla="*/ 29 h 189"/>
              <a:gd name="T40" fmla="*/ 64 w 154"/>
              <a:gd name="T41" fmla="*/ 42 h 189"/>
              <a:gd name="T42" fmla="*/ 74 w 154"/>
              <a:gd name="T43" fmla="*/ 0 h 189"/>
              <a:gd name="T44" fmla="*/ 68 w 154"/>
              <a:gd name="T45" fmla="*/ 4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89">
                <a:moveTo>
                  <a:pt x="68" y="43"/>
                </a:moveTo>
                <a:cubicBezTo>
                  <a:pt x="68" y="56"/>
                  <a:pt x="86" y="1"/>
                  <a:pt x="129" y="22"/>
                </a:cubicBezTo>
                <a:cubicBezTo>
                  <a:pt x="129" y="22"/>
                  <a:pt x="94" y="24"/>
                  <a:pt x="77" y="58"/>
                </a:cubicBezTo>
                <a:cubicBezTo>
                  <a:pt x="77" y="58"/>
                  <a:pt x="110" y="25"/>
                  <a:pt x="144" y="52"/>
                </a:cubicBezTo>
                <a:cubicBezTo>
                  <a:pt x="144" y="52"/>
                  <a:pt x="101" y="48"/>
                  <a:pt x="84" y="67"/>
                </a:cubicBezTo>
                <a:cubicBezTo>
                  <a:pt x="84" y="67"/>
                  <a:pt x="121" y="78"/>
                  <a:pt x="122" y="100"/>
                </a:cubicBezTo>
                <a:cubicBezTo>
                  <a:pt x="122" y="100"/>
                  <a:pt x="97" y="78"/>
                  <a:pt x="78" y="78"/>
                </a:cubicBezTo>
                <a:cubicBezTo>
                  <a:pt x="78" y="78"/>
                  <a:pt x="80" y="83"/>
                  <a:pt x="83" y="91"/>
                </a:cubicBezTo>
                <a:cubicBezTo>
                  <a:pt x="92" y="114"/>
                  <a:pt x="115" y="162"/>
                  <a:pt x="154" y="175"/>
                </a:cubicBezTo>
                <a:cubicBezTo>
                  <a:pt x="151" y="181"/>
                  <a:pt x="152" y="185"/>
                  <a:pt x="148" y="185"/>
                </a:cubicBezTo>
                <a:cubicBezTo>
                  <a:pt x="126" y="189"/>
                  <a:pt x="87" y="126"/>
                  <a:pt x="75" y="92"/>
                </a:cubicBezTo>
                <a:cubicBezTo>
                  <a:pt x="73" y="86"/>
                  <a:pt x="71" y="80"/>
                  <a:pt x="71" y="77"/>
                </a:cubicBezTo>
                <a:cubicBezTo>
                  <a:pt x="71" y="77"/>
                  <a:pt x="71" y="77"/>
                  <a:pt x="71" y="77"/>
                </a:cubicBezTo>
                <a:cubicBezTo>
                  <a:pt x="71" y="77"/>
                  <a:pt x="57" y="110"/>
                  <a:pt x="63" y="128"/>
                </a:cubicBezTo>
                <a:cubicBezTo>
                  <a:pt x="63" y="128"/>
                  <a:pt x="39" y="112"/>
                  <a:pt x="62" y="74"/>
                </a:cubicBezTo>
                <a:cubicBezTo>
                  <a:pt x="62" y="74"/>
                  <a:pt x="25" y="89"/>
                  <a:pt x="19" y="105"/>
                </a:cubicBezTo>
                <a:cubicBezTo>
                  <a:pt x="19" y="105"/>
                  <a:pt x="11" y="73"/>
                  <a:pt x="56" y="67"/>
                </a:cubicBezTo>
                <a:cubicBezTo>
                  <a:pt x="56" y="67"/>
                  <a:pt x="36" y="49"/>
                  <a:pt x="0" y="58"/>
                </a:cubicBezTo>
                <a:cubicBezTo>
                  <a:pt x="0" y="58"/>
                  <a:pt x="11" y="28"/>
                  <a:pt x="55" y="49"/>
                </a:cubicBezTo>
                <a:cubicBezTo>
                  <a:pt x="55" y="49"/>
                  <a:pt x="41" y="26"/>
                  <a:pt x="22" y="29"/>
                </a:cubicBezTo>
                <a:cubicBezTo>
                  <a:pt x="22" y="29"/>
                  <a:pt x="36" y="8"/>
                  <a:pt x="64" y="42"/>
                </a:cubicBezTo>
                <a:cubicBezTo>
                  <a:pt x="64" y="42"/>
                  <a:pt x="56" y="5"/>
                  <a:pt x="74" y="0"/>
                </a:cubicBezTo>
                <a:cubicBezTo>
                  <a:pt x="74" y="0"/>
                  <a:pt x="67" y="20"/>
                  <a:pt x="68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6931373" y="4310912"/>
            <a:ext cx="711200" cy="715962"/>
          </a:xfrm>
          <a:prstGeom prst="ellipse">
            <a:avLst/>
          </a:prstGeom>
          <a:noFill/>
          <a:ln>
            <a:solidFill>
              <a:srgbClr val="FC8B25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7812435" y="4317262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自动生成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7817198" y="4641112"/>
            <a:ext cx="21482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基于设定的模板，一键智能生成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23" y="4462463"/>
            <a:ext cx="419242" cy="4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1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406062" y="412788"/>
              <a:ext cx="18764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用例解析中心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Footer Text"/>
          <p:cNvSpPr txBox="1"/>
          <p:nvPr/>
        </p:nvSpPr>
        <p:spPr>
          <a:xfrm>
            <a:off x="1908602" y="1371009"/>
            <a:ext cx="1389873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请求生成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920651" y="3208338"/>
            <a:ext cx="711200" cy="715962"/>
          </a:xfrm>
          <a:prstGeom prst="ellipse">
            <a:avLst/>
          </a:prstGeom>
          <a:noFill/>
          <a:ln>
            <a:solidFill>
              <a:srgbClr val="1BDD78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11" name="Group 3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51" y="3371850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20651" y="2151063"/>
            <a:ext cx="711200" cy="715962"/>
          </a:xfrm>
          <a:prstGeom prst="ellipse">
            <a:avLst/>
          </a:prstGeom>
          <a:noFill/>
          <a:ln>
            <a:solidFill>
              <a:srgbClr val="1982FE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 dirty="0">
              <a:solidFill>
                <a:schemeClr val="bg1"/>
              </a:solidFill>
            </a:endParaRPr>
          </a:p>
        </p:txBody>
      </p:sp>
      <p:pic>
        <p:nvPicPr>
          <p:cNvPr id="18" name="Group 8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13" y="2316163"/>
            <a:ext cx="3476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3801713" y="2163763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数据生成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3806476" y="2487613"/>
            <a:ext cx="1554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根据用户配置智能生成测试数据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3801713" y="3195638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异步请求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806477" y="3519488"/>
            <a:ext cx="1798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基于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httpx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自由配置同步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/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异步请求方式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6931373" y="2083936"/>
            <a:ext cx="711200" cy="715962"/>
          </a:xfrm>
          <a:prstGeom prst="ellipse">
            <a:avLst/>
          </a:prstGeom>
          <a:noFill/>
          <a:ln>
            <a:solidFill>
              <a:srgbClr val="1982FE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 dirty="0">
              <a:solidFill>
                <a:schemeClr val="bg1"/>
              </a:solidFill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7812435" y="2096636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正交覆盖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817198" y="2420486"/>
            <a:ext cx="2322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通过正交表计算，尽可能最大覆盖所有测试数据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6931373" y="3221038"/>
            <a:ext cx="711200" cy="715962"/>
          </a:xfrm>
          <a:prstGeom prst="ellipse">
            <a:avLst/>
          </a:prstGeom>
          <a:noFill/>
          <a:ln>
            <a:solidFill>
              <a:srgbClr val="1BDD78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7812435" y="3208338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最小覆盖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7817198" y="3532188"/>
            <a:ext cx="23229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智能对比前次结果，跳过已经测试过的数据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1" name="Freeform 939"/>
          <p:cNvSpPr>
            <a:spLocks noEditPoints="1"/>
          </p:cNvSpPr>
          <p:nvPr/>
        </p:nvSpPr>
        <p:spPr bwMode="auto">
          <a:xfrm>
            <a:off x="7120285" y="2198403"/>
            <a:ext cx="363538" cy="471488"/>
          </a:xfrm>
          <a:custGeom>
            <a:avLst/>
            <a:gdLst>
              <a:gd name="T0" fmla="*/ 62 w 142"/>
              <a:gd name="T1" fmla="*/ 126 h 184"/>
              <a:gd name="T2" fmla="*/ 142 w 142"/>
              <a:gd name="T3" fmla="*/ 78 h 184"/>
              <a:gd name="T4" fmla="*/ 62 w 142"/>
              <a:gd name="T5" fmla="*/ 126 h 184"/>
              <a:gd name="T6" fmla="*/ 68 w 142"/>
              <a:gd name="T7" fmla="*/ 167 h 184"/>
              <a:gd name="T8" fmla="*/ 65 w 142"/>
              <a:gd name="T9" fmla="*/ 81 h 184"/>
              <a:gd name="T10" fmla="*/ 56 w 142"/>
              <a:gd name="T11" fmla="*/ 0 h 184"/>
              <a:gd name="T12" fmla="*/ 58 w 142"/>
              <a:gd name="T13" fmla="*/ 75 h 184"/>
              <a:gd name="T14" fmla="*/ 0 w 142"/>
              <a:gd name="T15" fmla="*/ 12 h 184"/>
              <a:gd name="T16" fmla="*/ 50 w 142"/>
              <a:gd name="T17" fmla="*/ 87 h 184"/>
              <a:gd name="T18" fmla="*/ 44 w 142"/>
              <a:gd name="T19" fmla="*/ 167 h 184"/>
              <a:gd name="T20" fmla="*/ 15 w 142"/>
              <a:gd name="T21" fmla="*/ 184 h 184"/>
              <a:gd name="T22" fmla="*/ 99 w 142"/>
              <a:gd name="T23" fmla="*/ 184 h 184"/>
              <a:gd name="T24" fmla="*/ 68 w 142"/>
              <a:gd name="T25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84">
                <a:moveTo>
                  <a:pt x="62" y="126"/>
                </a:moveTo>
                <a:cubicBezTo>
                  <a:pt x="62" y="126"/>
                  <a:pt x="104" y="159"/>
                  <a:pt x="142" y="78"/>
                </a:cubicBezTo>
                <a:cubicBezTo>
                  <a:pt x="142" y="78"/>
                  <a:pt x="63" y="63"/>
                  <a:pt x="62" y="126"/>
                </a:cubicBezTo>
                <a:close/>
                <a:moveTo>
                  <a:pt x="68" y="167"/>
                </a:moveTo>
                <a:cubicBezTo>
                  <a:pt x="56" y="150"/>
                  <a:pt x="45" y="121"/>
                  <a:pt x="65" y="81"/>
                </a:cubicBezTo>
                <a:cubicBezTo>
                  <a:pt x="101" y="12"/>
                  <a:pt x="56" y="0"/>
                  <a:pt x="56" y="0"/>
                </a:cubicBezTo>
                <a:cubicBezTo>
                  <a:pt x="56" y="0"/>
                  <a:pt x="94" y="17"/>
                  <a:pt x="58" y="75"/>
                </a:cubicBezTo>
                <a:cubicBezTo>
                  <a:pt x="69" y="26"/>
                  <a:pt x="0" y="12"/>
                  <a:pt x="0" y="12"/>
                </a:cubicBezTo>
                <a:cubicBezTo>
                  <a:pt x="2" y="86"/>
                  <a:pt x="38" y="88"/>
                  <a:pt x="50" y="87"/>
                </a:cubicBezTo>
                <a:cubicBezTo>
                  <a:pt x="28" y="122"/>
                  <a:pt x="34" y="150"/>
                  <a:pt x="44" y="167"/>
                </a:cubicBezTo>
                <a:cubicBezTo>
                  <a:pt x="28" y="170"/>
                  <a:pt x="16" y="176"/>
                  <a:pt x="15" y="184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98" y="176"/>
                  <a:pt x="85" y="169"/>
                  <a:pt x="68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32" name="Freeform 1099"/>
          <p:cNvSpPr>
            <a:spLocks/>
          </p:cNvSpPr>
          <p:nvPr/>
        </p:nvSpPr>
        <p:spPr bwMode="auto">
          <a:xfrm>
            <a:off x="7090123" y="3336925"/>
            <a:ext cx="393700" cy="484188"/>
          </a:xfrm>
          <a:custGeom>
            <a:avLst/>
            <a:gdLst>
              <a:gd name="T0" fmla="*/ 68 w 154"/>
              <a:gd name="T1" fmla="*/ 43 h 189"/>
              <a:gd name="T2" fmla="*/ 129 w 154"/>
              <a:gd name="T3" fmla="*/ 22 h 189"/>
              <a:gd name="T4" fmla="*/ 77 w 154"/>
              <a:gd name="T5" fmla="*/ 58 h 189"/>
              <a:gd name="T6" fmla="*/ 144 w 154"/>
              <a:gd name="T7" fmla="*/ 52 h 189"/>
              <a:gd name="T8" fmla="*/ 84 w 154"/>
              <a:gd name="T9" fmla="*/ 67 h 189"/>
              <a:gd name="T10" fmla="*/ 122 w 154"/>
              <a:gd name="T11" fmla="*/ 100 h 189"/>
              <a:gd name="T12" fmla="*/ 78 w 154"/>
              <a:gd name="T13" fmla="*/ 78 h 189"/>
              <a:gd name="T14" fmla="*/ 83 w 154"/>
              <a:gd name="T15" fmla="*/ 91 h 189"/>
              <a:gd name="T16" fmla="*/ 154 w 154"/>
              <a:gd name="T17" fmla="*/ 175 h 189"/>
              <a:gd name="T18" fmla="*/ 148 w 154"/>
              <a:gd name="T19" fmla="*/ 185 h 189"/>
              <a:gd name="T20" fmla="*/ 75 w 154"/>
              <a:gd name="T21" fmla="*/ 92 h 189"/>
              <a:gd name="T22" fmla="*/ 71 w 154"/>
              <a:gd name="T23" fmla="*/ 77 h 189"/>
              <a:gd name="T24" fmla="*/ 71 w 154"/>
              <a:gd name="T25" fmla="*/ 77 h 189"/>
              <a:gd name="T26" fmla="*/ 63 w 154"/>
              <a:gd name="T27" fmla="*/ 128 h 189"/>
              <a:gd name="T28" fmla="*/ 62 w 154"/>
              <a:gd name="T29" fmla="*/ 74 h 189"/>
              <a:gd name="T30" fmla="*/ 19 w 154"/>
              <a:gd name="T31" fmla="*/ 105 h 189"/>
              <a:gd name="T32" fmla="*/ 56 w 154"/>
              <a:gd name="T33" fmla="*/ 67 h 189"/>
              <a:gd name="T34" fmla="*/ 0 w 154"/>
              <a:gd name="T35" fmla="*/ 58 h 189"/>
              <a:gd name="T36" fmla="*/ 55 w 154"/>
              <a:gd name="T37" fmla="*/ 49 h 189"/>
              <a:gd name="T38" fmla="*/ 22 w 154"/>
              <a:gd name="T39" fmla="*/ 29 h 189"/>
              <a:gd name="T40" fmla="*/ 64 w 154"/>
              <a:gd name="T41" fmla="*/ 42 h 189"/>
              <a:gd name="T42" fmla="*/ 74 w 154"/>
              <a:gd name="T43" fmla="*/ 0 h 189"/>
              <a:gd name="T44" fmla="*/ 68 w 154"/>
              <a:gd name="T45" fmla="*/ 4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89">
                <a:moveTo>
                  <a:pt x="68" y="43"/>
                </a:moveTo>
                <a:cubicBezTo>
                  <a:pt x="68" y="56"/>
                  <a:pt x="86" y="1"/>
                  <a:pt x="129" y="22"/>
                </a:cubicBezTo>
                <a:cubicBezTo>
                  <a:pt x="129" y="22"/>
                  <a:pt x="94" y="24"/>
                  <a:pt x="77" y="58"/>
                </a:cubicBezTo>
                <a:cubicBezTo>
                  <a:pt x="77" y="58"/>
                  <a:pt x="110" y="25"/>
                  <a:pt x="144" y="52"/>
                </a:cubicBezTo>
                <a:cubicBezTo>
                  <a:pt x="144" y="52"/>
                  <a:pt x="101" y="48"/>
                  <a:pt x="84" y="67"/>
                </a:cubicBezTo>
                <a:cubicBezTo>
                  <a:pt x="84" y="67"/>
                  <a:pt x="121" y="78"/>
                  <a:pt x="122" y="100"/>
                </a:cubicBezTo>
                <a:cubicBezTo>
                  <a:pt x="122" y="100"/>
                  <a:pt x="97" y="78"/>
                  <a:pt x="78" y="78"/>
                </a:cubicBezTo>
                <a:cubicBezTo>
                  <a:pt x="78" y="78"/>
                  <a:pt x="80" y="83"/>
                  <a:pt x="83" y="91"/>
                </a:cubicBezTo>
                <a:cubicBezTo>
                  <a:pt x="92" y="114"/>
                  <a:pt x="115" y="162"/>
                  <a:pt x="154" y="175"/>
                </a:cubicBezTo>
                <a:cubicBezTo>
                  <a:pt x="151" y="181"/>
                  <a:pt x="152" y="185"/>
                  <a:pt x="148" y="185"/>
                </a:cubicBezTo>
                <a:cubicBezTo>
                  <a:pt x="126" y="189"/>
                  <a:pt x="87" y="126"/>
                  <a:pt x="75" y="92"/>
                </a:cubicBezTo>
                <a:cubicBezTo>
                  <a:pt x="73" y="86"/>
                  <a:pt x="71" y="80"/>
                  <a:pt x="71" y="77"/>
                </a:cubicBezTo>
                <a:cubicBezTo>
                  <a:pt x="71" y="77"/>
                  <a:pt x="71" y="77"/>
                  <a:pt x="71" y="77"/>
                </a:cubicBezTo>
                <a:cubicBezTo>
                  <a:pt x="71" y="77"/>
                  <a:pt x="57" y="110"/>
                  <a:pt x="63" y="128"/>
                </a:cubicBezTo>
                <a:cubicBezTo>
                  <a:pt x="63" y="128"/>
                  <a:pt x="39" y="112"/>
                  <a:pt x="62" y="74"/>
                </a:cubicBezTo>
                <a:cubicBezTo>
                  <a:pt x="62" y="74"/>
                  <a:pt x="25" y="89"/>
                  <a:pt x="19" y="105"/>
                </a:cubicBezTo>
                <a:cubicBezTo>
                  <a:pt x="19" y="105"/>
                  <a:pt x="11" y="73"/>
                  <a:pt x="56" y="67"/>
                </a:cubicBezTo>
                <a:cubicBezTo>
                  <a:pt x="56" y="67"/>
                  <a:pt x="36" y="49"/>
                  <a:pt x="0" y="58"/>
                </a:cubicBezTo>
                <a:cubicBezTo>
                  <a:pt x="0" y="58"/>
                  <a:pt x="11" y="28"/>
                  <a:pt x="55" y="49"/>
                </a:cubicBezTo>
                <a:cubicBezTo>
                  <a:pt x="55" y="49"/>
                  <a:pt x="41" y="26"/>
                  <a:pt x="22" y="29"/>
                </a:cubicBezTo>
                <a:cubicBezTo>
                  <a:pt x="22" y="29"/>
                  <a:pt x="36" y="8"/>
                  <a:pt x="64" y="42"/>
                </a:cubicBezTo>
                <a:cubicBezTo>
                  <a:pt x="64" y="42"/>
                  <a:pt x="56" y="5"/>
                  <a:pt x="74" y="0"/>
                </a:cubicBezTo>
                <a:cubicBezTo>
                  <a:pt x="74" y="0"/>
                  <a:pt x="67" y="20"/>
                  <a:pt x="68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6931373" y="4310912"/>
            <a:ext cx="711200" cy="715962"/>
          </a:xfrm>
          <a:prstGeom prst="ellipse">
            <a:avLst/>
          </a:prstGeom>
          <a:noFill/>
          <a:ln>
            <a:solidFill>
              <a:srgbClr val="FC8B25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sp>
        <p:nvSpPr>
          <p:cNvPr id="39" name="TextBox 13"/>
          <p:cNvSpPr txBox="1">
            <a:spLocks noChangeArrowheads="1"/>
          </p:cNvSpPr>
          <p:nvPr/>
        </p:nvSpPr>
        <p:spPr bwMode="auto">
          <a:xfrm>
            <a:off x="7812435" y="4317262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一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键恢复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7817198" y="4641112"/>
            <a:ext cx="2148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支持用户重复执行上轮数据或者指定上轮错误数据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23" y="4462463"/>
            <a:ext cx="419242" cy="4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5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  <p:bldP spid="19" grpId="0"/>
      <p:bldP spid="20" grpId="0"/>
      <p:bldP spid="21" grpId="0"/>
      <p:bldP spid="22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7" grpId="0" animBg="1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406063" y="412788"/>
              <a:ext cx="18764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用例解析中心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Footer Text"/>
          <p:cNvSpPr txBox="1"/>
          <p:nvPr/>
        </p:nvSpPr>
        <p:spPr>
          <a:xfrm>
            <a:off x="1908602" y="1371009"/>
            <a:ext cx="1389873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响应断言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2920651" y="4265613"/>
            <a:ext cx="711200" cy="715962"/>
          </a:xfrm>
          <a:prstGeom prst="ellipse">
            <a:avLst/>
          </a:prstGeom>
          <a:noFill/>
          <a:ln>
            <a:solidFill>
              <a:srgbClr val="FC8B25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9" name="Group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13" y="4462463"/>
            <a:ext cx="3905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920651" y="3208338"/>
            <a:ext cx="711200" cy="715962"/>
          </a:xfrm>
          <a:prstGeom prst="ellipse">
            <a:avLst/>
          </a:prstGeom>
          <a:noFill/>
          <a:ln>
            <a:solidFill>
              <a:srgbClr val="1BDD78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11" name="Group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51" y="3371850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20651" y="2151063"/>
            <a:ext cx="711200" cy="715962"/>
          </a:xfrm>
          <a:prstGeom prst="ellipse">
            <a:avLst/>
          </a:prstGeom>
          <a:noFill/>
          <a:ln>
            <a:solidFill>
              <a:srgbClr val="1982FE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 dirty="0">
              <a:solidFill>
                <a:schemeClr val="bg1"/>
              </a:solidFill>
            </a:endParaRPr>
          </a:p>
        </p:txBody>
      </p:sp>
      <p:pic>
        <p:nvPicPr>
          <p:cNvPr id="18" name="Group 8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13" y="2316163"/>
            <a:ext cx="3476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3801713" y="2163763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简单断言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3806476" y="2487613"/>
            <a:ext cx="13954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支持用户配置断言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3801713" y="3195638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契约断言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806477" y="3519488"/>
            <a:ext cx="1798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支持契约测试，判断响应数据是否与定义一致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3801713" y="4271963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自定义类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806476" y="4595813"/>
            <a:ext cx="21482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支持用户上传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Python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断言类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6931373" y="2083936"/>
            <a:ext cx="711200" cy="715962"/>
          </a:xfrm>
          <a:prstGeom prst="ellipse">
            <a:avLst/>
          </a:prstGeom>
          <a:noFill/>
          <a:ln>
            <a:solidFill>
              <a:srgbClr val="1982FE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 dirty="0">
              <a:solidFill>
                <a:schemeClr val="bg1"/>
              </a:solidFill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7812435" y="2096636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基准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断言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7817198" y="2420486"/>
            <a:ext cx="2322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支持用户配置结果基准，每次响应断言均以此基准进行判断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6931373" y="3221038"/>
            <a:ext cx="711200" cy="715962"/>
          </a:xfrm>
          <a:prstGeom prst="ellipse">
            <a:avLst/>
          </a:prstGeom>
          <a:noFill/>
          <a:ln>
            <a:solidFill>
              <a:srgbClr val="1BDD78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7812435" y="3208338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智能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断言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7817198" y="3532188"/>
            <a:ext cx="23229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通过不断学习该接口的历次请求结果，经深度算法智能断言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4" name="Freeform 939"/>
          <p:cNvSpPr>
            <a:spLocks noEditPoints="1"/>
          </p:cNvSpPr>
          <p:nvPr/>
        </p:nvSpPr>
        <p:spPr bwMode="auto">
          <a:xfrm>
            <a:off x="7120285" y="2198403"/>
            <a:ext cx="363538" cy="471488"/>
          </a:xfrm>
          <a:custGeom>
            <a:avLst/>
            <a:gdLst>
              <a:gd name="T0" fmla="*/ 62 w 142"/>
              <a:gd name="T1" fmla="*/ 126 h 184"/>
              <a:gd name="T2" fmla="*/ 142 w 142"/>
              <a:gd name="T3" fmla="*/ 78 h 184"/>
              <a:gd name="T4" fmla="*/ 62 w 142"/>
              <a:gd name="T5" fmla="*/ 126 h 184"/>
              <a:gd name="T6" fmla="*/ 68 w 142"/>
              <a:gd name="T7" fmla="*/ 167 h 184"/>
              <a:gd name="T8" fmla="*/ 65 w 142"/>
              <a:gd name="T9" fmla="*/ 81 h 184"/>
              <a:gd name="T10" fmla="*/ 56 w 142"/>
              <a:gd name="T11" fmla="*/ 0 h 184"/>
              <a:gd name="T12" fmla="*/ 58 w 142"/>
              <a:gd name="T13" fmla="*/ 75 h 184"/>
              <a:gd name="T14" fmla="*/ 0 w 142"/>
              <a:gd name="T15" fmla="*/ 12 h 184"/>
              <a:gd name="T16" fmla="*/ 50 w 142"/>
              <a:gd name="T17" fmla="*/ 87 h 184"/>
              <a:gd name="T18" fmla="*/ 44 w 142"/>
              <a:gd name="T19" fmla="*/ 167 h 184"/>
              <a:gd name="T20" fmla="*/ 15 w 142"/>
              <a:gd name="T21" fmla="*/ 184 h 184"/>
              <a:gd name="T22" fmla="*/ 99 w 142"/>
              <a:gd name="T23" fmla="*/ 184 h 184"/>
              <a:gd name="T24" fmla="*/ 68 w 142"/>
              <a:gd name="T25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84">
                <a:moveTo>
                  <a:pt x="62" y="126"/>
                </a:moveTo>
                <a:cubicBezTo>
                  <a:pt x="62" y="126"/>
                  <a:pt x="104" y="159"/>
                  <a:pt x="142" y="78"/>
                </a:cubicBezTo>
                <a:cubicBezTo>
                  <a:pt x="142" y="78"/>
                  <a:pt x="63" y="63"/>
                  <a:pt x="62" y="126"/>
                </a:cubicBezTo>
                <a:close/>
                <a:moveTo>
                  <a:pt x="68" y="167"/>
                </a:moveTo>
                <a:cubicBezTo>
                  <a:pt x="56" y="150"/>
                  <a:pt x="45" y="121"/>
                  <a:pt x="65" y="81"/>
                </a:cubicBezTo>
                <a:cubicBezTo>
                  <a:pt x="101" y="12"/>
                  <a:pt x="56" y="0"/>
                  <a:pt x="56" y="0"/>
                </a:cubicBezTo>
                <a:cubicBezTo>
                  <a:pt x="56" y="0"/>
                  <a:pt x="94" y="17"/>
                  <a:pt x="58" y="75"/>
                </a:cubicBezTo>
                <a:cubicBezTo>
                  <a:pt x="69" y="26"/>
                  <a:pt x="0" y="12"/>
                  <a:pt x="0" y="12"/>
                </a:cubicBezTo>
                <a:cubicBezTo>
                  <a:pt x="2" y="86"/>
                  <a:pt x="38" y="88"/>
                  <a:pt x="50" y="87"/>
                </a:cubicBezTo>
                <a:cubicBezTo>
                  <a:pt x="28" y="122"/>
                  <a:pt x="34" y="150"/>
                  <a:pt x="44" y="167"/>
                </a:cubicBezTo>
                <a:cubicBezTo>
                  <a:pt x="28" y="170"/>
                  <a:pt x="16" y="176"/>
                  <a:pt x="15" y="184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98" y="176"/>
                  <a:pt x="85" y="169"/>
                  <a:pt x="68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35" name="Freeform 1099"/>
          <p:cNvSpPr>
            <a:spLocks/>
          </p:cNvSpPr>
          <p:nvPr/>
        </p:nvSpPr>
        <p:spPr bwMode="auto">
          <a:xfrm>
            <a:off x="7090123" y="3336925"/>
            <a:ext cx="393700" cy="484188"/>
          </a:xfrm>
          <a:custGeom>
            <a:avLst/>
            <a:gdLst>
              <a:gd name="T0" fmla="*/ 68 w 154"/>
              <a:gd name="T1" fmla="*/ 43 h 189"/>
              <a:gd name="T2" fmla="*/ 129 w 154"/>
              <a:gd name="T3" fmla="*/ 22 h 189"/>
              <a:gd name="T4" fmla="*/ 77 w 154"/>
              <a:gd name="T5" fmla="*/ 58 h 189"/>
              <a:gd name="T6" fmla="*/ 144 w 154"/>
              <a:gd name="T7" fmla="*/ 52 h 189"/>
              <a:gd name="T8" fmla="*/ 84 w 154"/>
              <a:gd name="T9" fmla="*/ 67 h 189"/>
              <a:gd name="T10" fmla="*/ 122 w 154"/>
              <a:gd name="T11" fmla="*/ 100 h 189"/>
              <a:gd name="T12" fmla="*/ 78 w 154"/>
              <a:gd name="T13" fmla="*/ 78 h 189"/>
              <a:gd name="T14" fmla="*/ 83 w 154"/>
              <a:gd name="T15" fmla="*/ 91 h 189"/>
              <a:gd name="T16" fmla="*/ 154 w 154"/>
              <a:gd name="T17" fmla="*/ 175 h 189"/>
              <a:gd name="T18" fmla="*/ 148 w 154"/>
              <a:gd name="T19" fmla="*/ 185 h 189"/>
              <a:gd name="T20" fmla="*/ 75 w 154"/>
              <a:gd name="T21" fmla="*/ 92 h 189"/>
              <a:gd name="T22" fmla="*/ 71 w 154"/>
              <a:gd name="T23" fmla="*/ 77 h 189"/>
              <a:gd name="T24" fmla="*/ 71 w 154"/>
              <a:gd name="T25" fmla="*/ 77 h 189"/>
              <a:gd name="T26" fmla="*/ 63 w 154"/>
              <a:gd name="T27" fmla="*/ 128 h 189"/>
              <a:gd name="T28" fmla="*/ 62 w 154"/>
              <a:gd name="T29" fmla="*/ 74 h 189"/>
              <a:gd name="T30" fmla="*/ 19 w 154"/>
              <a:gd name="T31" fmla="*/ 105 h 189"/>
              <a:gd name="T32" fmla="*/ 56 w 154"/>
              <a:gd name="T33" fmla="*/ 67 h 189"/>
              <a:gd name="T34" fmla="*/ 0 w 154"/>
              <a:gd name="T35" fmla="*/ 58 h 189"/>
              <a:gd name="T36" fmla="*/ 55 w 154"/>
              <a:gd name="T37" fmla="*/ 49 h 189"/>
              <a:gd name="T38" fmla="*/ 22 w 154"/>
              <a:gd name="T39" fmla="*/ 29 h 189"/>
              <a:gd name="T40" fmla="*/ 64 w 154"/>
              <a:gd name="T41" fmla="*/ 42 h 189"/>
              <a:gd name="T42" fmla="*/ 74 w 154"/>
              <a:gd name="T43" fmla="*/ 0 h 189"/>
              <a:gd name="T44" fmla="*/ 68 w 154"/>
              <a:gd name="T45" fmla="*/ 4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89">
                <a:moveTo>
                  <a:pt x="68" y="43"/>
                </a:moveTo>
                <a:cubicBezTo>
                  <a:pt x="68" y="56"/>
                  <a:pt x="86" y="1"/>
                  <a:pt x="129" y="22"/>
                </a:cubicBezTo>
                <a:cubicBezTo>
                  <a:pt x="129" y="22"/>
                  <a:pt x="94" y="24"/>
                  <a:pt x="77" y="58"/>
                </a:cubicBezTo>
                <a:cubicBezTo>
                  <a:pt x="77" y="58"/>
                  <a:pt x="110" y="25"/>
                  <a:pt x="144" y="52"/>
                </a:cubicBezTo>
                <a:cubicBezTo>
                  <a:pt x="144" y="52"/>
                  <a:pt x="101" y="48"/>
                  <a:pt x="84" y="67"/>
                </a:cubicBezTo>
                <a:cubicBezTo>
                  <a:pt x="84" y="67"/>
                  <a:pt x="121" y="78"/>
                  <a:pt x="122" y="100"/>
                </a:cubicBezTo>
                <a:cubicBezTo>
                  <a:pt x="122" y="100"/>
                  <a:pt x="97" y="78"/>
                  <a:pt x="78" y="78"/>
                </a:cubicBezTo>
                <a:cubicBezTo>
                  <a:pt x="78" y="78"/>
                  <a:pt x="80" y="83"/>
                  <a:pt x="83" y="91"/>
                </a:cubicBezTo>
                <a:cubicBezTo>
                  <a:pt x="92" y="114"/>
                  <a:pt x="115" y="162"/>
                  <a:pt x="154" y="175"/>
                </a:cubicBezTo>
                <a:cubicBezTo>
                  <a:pt x="151" y="181"/>
                  <a:pt x="152" y="185"/>
                  <a:pt x="148" y="185"/>
                </a:cubicBezTo>
                <a:cubicBezTo>
                  <a:pt x="126" y="189"/>
                  <a:pt x="87" y="126"/>
                  <a:pt x="75" y="92"/>
                </a:cubicBezTo>
                <a:cubicBezTo>
                  <a:pt x="73" y="86"/>
                  <a:pt x="71" y="80"/>
                  <a:pt x="71" y="77"/>
                </a:cubicBezTo>
                <a:cubicBezTo>
                  <a:pt x="71" y="77"/>
                  <a:pt x="71" y="77"/>
                  <a:pt x="71" y="77"/>
                </a:cubicBezTo>
                <a:cubicBezTo>
                  <a:pt x="71" y="77"/>
                  <a:pt x="57" y="110"/>
                  <a:pt x="63" y="128"/>
                </a:cubicBezTo>
                <a:cubicBezTo>
                  <a:pt x="63" y="128"/>
                  <a:pt x="39" y="112"/>
                  <a:pt x="62" y="74"/>
                </a:cubicBezTo>
                <a:cubicBezTo>
                  <a:pt x="62" y="74"/>
                  <a:pt x="25" y="89"/>
                  <a:pt x="19" y="105"/>
                </a:cubicBezTo>
                <a:cubicBezTo>
                  <a:pt x="19" y="105"/>
                  <a:pt x="11" y="73"/>
                  <a:pt x="56" y="67"/>
                </a:cubicBezTo>
                <a:cubicBezTo>
                  <a:pt x="56" y="67"/>
                  <a:pt x="36" y="49"/>
                  <a:pt x="0" y="58"/>
                </a:cubicBezTo>
                <a:cubicBezTo>
                  <a:pt x="0" y="58"/>
                  <a:pt x="11" y="28"/>
                  <a:pt x="55" y="49"/>
                </a:cubicBezTo>
                <a:cubicBezTo>
                  <a:pt x="55" y="49"/>
                  <a:pt x="41" y="26"/>
                  <a:pt x="22" y="29"/>
                </a:cubicBezTo>
                <a:cubicBezTo>
                  <a:pt x="22" y="29"/>
                  <a:pt x="36" y="8"/>
                  <a:pt x="64" y="42"/>
                </a:cubicBezTo>
                <a:cubicBezTo>
                  <a:pt x="64" y="42"/>
                  <a:pt x="56" y="5"/>
                  <a:pt x="74" y="0"/>
                </a:cubicBezTo>
                <a:cubicBezTo>
                  <a:pt x="74" y="0"/>
                  <a:pt x="67" y="20"/>
                  <a:pt x="68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6931373" y="4196929"/>
            <a:ext cx="711200" cy="692767"/>
          </a:xfrm>
          <a:prstGeom prst="ellipse">
            <a:avLst/>
          </a:prstGeom>
          <a:noFill/>
          <a:ln>
            <a:solidFill>
              <a:srgbClr val="FC8B25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sp>
        <p:nvSpPr>
          <p:cNvPr id="36" name="TextBox 13"/>
          <p:cNvSpPr txBox="1">
            <a:spLocks noChangeArrowheads="1"/>
          </p:cNvSpPr>
          <p:nvPr/>
        </p:nvSpPr>
        <p:spPr bwMode="auto">
          <a:xfrm>
            <a:off x="7812435" y="4180085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高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亮提示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7817198" y="4503935"/>
            <a:ext cx="2148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智能提示用户响应结果中与上一轮同类型请求中不一致之处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23" y="4338868"/>
            <a:ext cx="419242" cy="4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 animBg="1"/>
      <p:bldP spid="19" grpId="0"/>
      <p:bldP spid="20" grpId="0"/>
      <p:bldP spid="21" grpId="0"/>
      <p:bldP spid="22" grpId="0"/>
      <p:bldP spid="23" grpId="0"/>
      <p:bldP spid="24" grpId="0"/>
      <p:bldP spid="26" grpId="0" animBg="1"/>
      <p:bldP spid="28" grpId="0"/>
      <p:bldP spid="29" grpId="0"/>
      <p:bldP spid="30" grpId="0" animBg="1"/>
      <p:bldP spid="32" grpId="0"/>
      <p:bldP spid="33" grpId="0"/>
      <p:bldP spid="34" grpId="0" animBg="1"/>
      <p:bldP spid="35" grpId="0" animBg="1"/>
      <p:bldP spid="31" grpId="0" animBg="1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F359A25-A232-421D-B075-EF7FE525E9D5}"/>
              </a:ext>
            </a:extLst>
          </p:cNvPr>
          <p:cNvGrpSpPr/>
          <p:nvPr/>
        </p:nvGrpSpPr>
        <p:grpSpPr>
          <a:xfrm>
            <a:off x="-7256" y="355600"/>
            <a:ext cx="12077335" cy="576041"/>
            <a:chOff x="-7255" y="355600"/>
            <a:chExt cx="11110684" cy="57604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25A6751-9AF5-40AE-8E49-02DCA33BA309}"/>
                </a:ext>
              </a:extLst>
            </p:cNvPr>
            <p:cNvSpPr/>
            <p:nvPr/>
          </p:nvSpPr>
          <p:spPr>
            <a:xfrm>
              <a:off x="264737" y="407341"/>
              <a:ext cx="1302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用例管理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82775C5-A312-467E-9EB2-1414048F5F1A}"/>
                </a:ext>
              </a:extLst>
            </p:cNvPr>
            <p:cNvCxnSpPr>
              <a:cxnSpLocks/>
            </p:cNvCxnSpPr>
            <p:nvPr/>
          </p:nvCxnSpPr>
          <p:spPr>
            <a:xfrm>
              <a:off x="1644099" y="604838"/>
              <a:ext cx="9459330" cy="38782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A1478-1F19-45E5-A3A8-2CE6B668C8B0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AutoShape 2"/>
          <p:cNvSpPr>
            <a:spLocks/>
          </p:cNvSpPr>
          <p:nvPr/>
        </p:nvSpPr>
        <p:spPr bwMode="auto">
          <a:xfrm>
            <a:off x="6128030" y="1531636"/>
            <a:ext cx="1601788" cy="1368425"/>
          </a:xfrm>
          <a:custGeom>
            <a:avLst/>
            <a:gdLst>
              <a:gd name="T0" fmla="*/ 52792708 w 21600"/>
              <a:gd name="T1" fmla="*/ 86693842 h 21600"/>
              <a:gd name="T2" fmla="*/ 0 w 21600"/>
              <a:gd name="T3" fmla="*/ 58899609 h 21600"/>
              <a:gd name="T4" fmla="*/ 114901073 w 21600"/>
              <a:gd name="T5" fmla="*/ 0 h 21600"/>
              <a:gd name="T6" fmla="*/ 118783555 w 21600"/>
              <a:gd name="T7" fmla="*/ 52943476 h 21600"/>
              <a:gd name="T8" fmla="*/ 52792708 w 21600"/>
              <a:gd name="T9" fmla="*/ 86693842 h 21600"/>
              <a:gd name="T10" fmla="*/ 52792708 w 21600"/>
              <a:gd name="T11" fmla="*/ 8669384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9600" y="21600"/>
                </a:moveTo>
                <a:cubicBezTo>
                  <a:pt x="0" y="14675"/>
                  <a:pt x="0" y="14675"/>
                  <a:pt x="0" y="14675"/>
                </a:cubicBezTo>
                <a:cubicBezTo>
                  <a:pt x="4518" y="6101"/>
                  <a:pt x="12282" y="577"/>
                  <a:pt x="20894" y="0"/>
                </a:cubicBezTo>
                <a:cubicBezTo>
                  <a:pt x="21600" y="13191"/>
                  <a:pt x="21600" y="13191"/>
                  <a:pt x="21600" y="13191"/>
                </a:cubicBezTo>
                <a:cubicBezTo>
                  <a:pt x="16518" y="13521"/>
                  <a:pt x="12141" y="16818"/>
                  <a:pt x="9600" y="21600"/>
                </a:cubicBezTo>
                <a:close/>
                <a:moveTo>
                  <a:pt x="9600" y="21600"/>
                </a:moveTo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 anchor="ctr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AutoShape 3"/>
          <p:cNvSpPr>
            <a:spLocks/>
          </p:cNvSpPr>
          <p:nvPr/>
        </p:nvSpPr>
        <p:spPr bwMode="auto">
          <a:xfrm>
            <a:off x="8796618" y="2584148"/>
            <a:ext cx="965200" cy="1808163"/>
          </a:xfrm>
          <a:custGeom>
            <a:avLst/>
            <a:gdLst>
              <a:gd name="T0" fmla="*/ 0 w 20053"/>
              <a:gd name="T1" fmla="*/ 32374991 h 21600"/>
              <a:gd name="T2" fmla="*/ 35707779 w 20053"/>
              <a:gd name="T3" fmla="*/ 0 h 21600"/>
              <a:gd name="T4" fmla="*/ 35707779 w 20053"/>
              <a:gd name="T5" fmla="*/ 151363585 h 21600"/>
              <a:gd name="T6" fmla="*/ 0 w 20053"/>
              <a:gd name="T7" fmla="*/ 118988594 h 21600"/>
              <a:gd name="T8" fmla="*/ 6035087 w 20053"/>
              <a:gd name="T9" fmla="*/ 75681834 h 21600"/>
              <a:gd name="T10" fmla="*/ 0 w 20053"/>
              <a:gd name="T11" fmla="*/ 32374991 h 21600"/>
              <a:gd name="T12" fmla="*/ 0 w 20053"/>
              <a:gd name="T13" fmla="*/ 32374991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053" h="21600">
                <a:moveTo>
                  <a:pt x="0" y="4620"/>
                </a:moveTo>
                <a:cubicBezTo>
                  <a:pt x="15413" y="0"/>
                  <a:pt x="15413" y="0"/>
                  <a:pt x="15413" y="0"/>
                </a:cubicBezTo>
                <a:cubicBezTo>
                  <a:pt x="21600" y="6742"/>
                  <a:pt x="21600" y="14858"/>
                  <a:pt x="15413" y="21600"/>
                </a:cubicBezTo>
                <a:cubicBezTo>
                  <a:pt x="0" y="16980"/>
                  <a:pt x="0" y="16980"/>
                  <a:pt x="0" y="16980"/>
                </a:cubicBezTo>
                <a:cubicBezTo>
                  <a:pt x="1737" y="15170"/>
                  <a:pt x="2605" y="13047"/>
                  <a:pt x="2605" y="10800"/>
                </a:cubicBezTo>
                <a:cubicBezTo>
                  <a:pt x="2605" y="8553"/>
                  <a:pt x="1737" y="6492"/>
                  <a:pt x="0" y="4620"/>
                </a:cubicBezTo>
                <a:close/>
                <a:moveTo>
                  <a:pt x="0" y="4620"/>
                </a:moveTo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AutoShape 4"/>
          <p:cNvSpPr>
            <a:spLocks/>
          </p:cNvSpPr>
          <p:nvPr/>
        </p:nvSpPr>
        <p:spPr bwMode="auto">
          <a:xfrm>
            <a:off x="7871105" y="4073223"/>
            <a:ext cx="1604963" cy="1370013"/>
          </a:xfrm>
          <a:custGeom>
            <a:avLst/>
            <a:gdLst>
              <a:gd name="T0" fmla="*/ 66037391 w 21600"/>
              <a:gd name="T1" fmla="*/ 0 h 21600"/>
              <a:gd name="T2" fmla="*/ 119254918 w 21600"/>
              <a:gd name="T3" fmla="*/ 27858770 h 21600"/>
              <a:gd name="T4" fmla="*/ 3886834 w 21600"/>
              <a:gd name="T5" fmla="*/ 86895168 h 21600"/>
              <a:gd name="T6" fmla="*/ 0 w 21600"/>
              <a:gd name="T7" fmla="*/ 34162670 h 21600"/>
              <a:gd name="T8" fmla="*/ 66037391 w 21600"/>
              <a:gd name="T9" fmla="*/ 0 h 21600"/>
              <a:gd name="T10" fmla="*/ 66037391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11961" y="0"/>
                </a:moveTo>
                <a:cubicBezTo>
                  <a:pt x="21600" y="6925"/>
                  <a:pt x="21600" y="6925"/>
                  <a:pt x="21600" y="6925"/>
                </a:cubicBezTo>
                <a:cubicBezTo>
                  <a:pt x="17097" y="15499"/>
                  <a:pt x="9287" y="21023"/>
                  <a:pt x="704" y="21600"/>
                </a:cubicBezTo>
                <a:cubicBezTo>
                  <a:pt x="0" y="8492"/>
                  <a:pt x="0" y="8492"/>
                  <a:pt x="0" y="8492"/>
                </a:cubicBezTo>
                <a:cubicBezTo>
                  <a:pt x="5066" y="8079"/>
                  <a:pt x="9498" y="4782"/>
                  <a:pt x="11961" y="0"/>
                </a:cubicBezTo>
                <a:close/>
                <a:moveTo>
                  <a:pt x="11961" y="0"/>
                </a:moveTo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 anchor="ctr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AutoShape 6"/>
          <p:cNvSpPr>
            <a:spLocks/>
          </p:cNvSpPr>
          <p:nvPr/>
        </p:nvSpPr>
        <p:spPr bwMode="auto">
          <a:xfrm>
            <a:off x="7859993" y="1531636"/>
            <a:ext cx="1604962" cy="1360487"/>
          </a:xfrm>
          <a:custGeom>
            <a:avLst/>
            <a:gdLst>
              <a:gd name="T0" fmla="*/ 0 w 21600"/>
              <a:gd name="T1" fmla="*/ 52731657 h 21600"/>
              <a:gd name="T2" fmla="*/ 3108351 w 21600"/>
              <a:gd name="T3" fmla="*/ 0 h 21600"/>
              <a:gd name="T4" fmla="*/ 119254770 w 21600"/>
              <a:gd name="T5" fmla="*/ 57674760 h 21600"/>
              <a:gd name="T6" fmla="*/ 66423804 w 21600"/>
              <a:gd name="T7" fmla="*/ 85690967 h 21600"/>
              <a:gd name="T8" fmla="*/ 0 w 21600"/>
              <a:gd name="T9" fmla="*/ 52731657 h 21600"/>
              <a:gd name="T10" fmla="*/ 0 w 21600"/>
              <a:gd name="T11" fmla="*/ 5273165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13292"/>
                </a:moveTo>
                <a:cubicBezTo>
                  <a:pt x="563" y="0"/>
                  <a:pt x="563" y="0"/>
                  <a:pt x="563" y="0"/>
                </a:cubicBezTo>
                <a:cubicBezTo>
                  <a:pt x="9217" y="498"/>
                  <a:pt x="17027" y="5982"/>
                  <a:pt x="21600" y="14538"/>
                </a:cubicBezTo>
                <a:cubicBezTo>
                  <a:pt x="12031" y="21600"/>
                  <a:pt x="12031" y="21600"/>
                  <a:pt x="12031" y="21600"/>
                </a:cubicBezTo>
                <a:cubicBezTo>
                  <a:pt x="9498" y="16865"/>
                  <a:pt x="5066" y="13625"/>
                  <a:pt x="0" y="13292"/>
                </a:cubicBezTo>
                <a:close/>
                <a:moveTo>
                  <a:pt x="0" y="13292"/>
                </a:moveTo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6166130" y="4104973"/>
            <a:ext cx="1604963" cy="1344613"/>
          </a:xfrm>
          <a:custGeom>
            <a:avLst/>
            <a:gdLst>
              <a:gd name="T0" fmla="*/ 119254918 w 21600"/>
              <a:gd name="T1" fmla="*/ 31593986 h 21600"/>
              <a:gd name="T2" fmla="*/ 117311501 w 21600"/>
              <a:gd name="T3" fmla="*/ 83702969 h 21600"/>
              <a:gd name="T4" fmla="*/ 0 w 21600"/>
              <a:gd name="T5" fmla="*/ 28986059 h 21600"/>
              <a:gd name="T6" fmla="*/ 51666062 w 21600"/>
              <a:gd name="T7" fmla="*/ 0 h 21600"/>
              <a:gd name="T8" fmla="*/ 119254918 w 21600"/>
              <a:gd name="T9" fmla="*/ 31593986 h 21600"/>
              <a:gd name="T10" fmla="*/ 119254918 w 21600"/>
              <a:gd name="T11" fmla="*/ 3159398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21600" y="8153"/>
                </a:moveTo>
                <a:cubicBezTo>
                  <a:pt x="21248" y="21600"/>
                  <a:pt x="21248" y="21600"/>
                  <a:pt x="21248" y="21600"/>
                </a:cubicBezTo>
                <a:cubicBezTo>
                  <a:pt x="12664" y="21348"/>
                  <a:pt x="4714" y="16053"/>
                  <a:pt x="0" y="7480"/>
                </a:cubicBezTo>
                <a:cubicBezTo>
                  <a:pt x="9358" y="0"/>
                  <a:pt x="9358" y="0"/>
                  <a:pt x="9358" y="0"/>
                </a:cubicBezTo>
                <a:cubicBezTo>
                  <a:pt x="12031" y="4791"/>
                  <a:pt x="16464" y="7984"/>
                  <a:pt x="21600" y="8153"/>
                </a:cubicBezTo>
                <a:close/>
                <a:moveTo>
                  <a:pt x="21600" y="8153"/>
                </a:moveTo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6780493" y="1953911"/>
            <a:ext cx="434975" cy="431800"/>
          </a:xfrm>
          <a:custGeom>
            <a:avLst/>
            <a:gdLst>
              <a:gd name="T0" fmla="*/ 0 w 21600"/>
              <a:gd name="T1" fmla="*/ 4316001 h 21600"/>
              <a:gd name="T2" fmla="*/ 8759410 w 21600"/>
              <a:gd name="T3" fmla="*/ 4316001 h 21600"/>
              <a:gd name="T4" fmla="*/ 6058598 w 21600"/>
              <a:gd name="T5" fmla="*/ 1726400 h 21600"/>
              <a:gd name="T6" fmla="*/ 6277575 w 21600"/>
              <a:gd name="T7" fmla="*/ 1007074 h 21600"/>
              <a:gd name="T8" fmla="*/ 6277575 w 21600"/>
              <a:gd name="T9" fmla="*/ 2014127 h 21600"/>
              <a:gd name="T10" fmla="*/ 3430765 w 21600"/>
              <a:gd name="T11" fmla="*/ 5538875 h 21600"/>
              <a:gd name="T12" fmla="*/ 2992789 w 21600"/>
              <a:gd name="T13" fmla="*/ 6330128 h 21600"/>
              <a:gd name="T14" fmla="*/ 2773811 w 21600"/>
              <a:gd name="T15" fmla="*/ 6833675 h 21600"/>
              <a:gd name="T16" fmla="*/ 2700812 w 21600"/>
              <a:gd name="T17" fmla="*/ 7912675 h 21600"/>
              <a:gd name="T18" fmla="*/ 2262857 w 21600"/>
              <a:gd name="T19" fmla="*/ 7121402 h 21600"/>
              <a:gd name="T20" fmla="*/ 1897881 w 21600"/>
              <a:gd name="T21" fmla="*/ 6402075 h 21600"/>
              <a:gd name="T22" fmla="*/ 1240907 w 21600"/>
              <a:gd name="T23" fmla="*/ 5898528 h 21600"/>
              <a:gd name="T24" fmla="*/ 1167928 w 21600"/>
              <a:gd name="T25" fmla="*/ 4891474 h 21600"/>
              <a:gd name="T26" fmla="*/ 1094929 w 21600"/>
              <a:gd name="T27" fmla="*/ 4316001 h 21600"/>
              <a:gd name="T28" fmla="*/ 729952 w 21600"/>
              <a:gd name="T29" fmla="*/ 3884401 h 21600"/>
              <a:gd name="T30" fmla="*/ 729952 w 21600"/>
              <a:gd name="T31" fmla="*/ 3237001 h 21600"/>
              <a:gd name="T32" fmla="*/ 2773811 w 21600"/>
              <a:gd name="T33" fmla="*/ 1438674 h 21600"/>
              <a:gd name="T34" fmla="*/ 2262857 w 21600"/>
              <a:gd name="T35" fmla="*/ 1438674 h 21600"/>
              <a:gd name="T36" fmla="*/ 2043859 w 21600"/>
              <a:gd name="T37" fmla="*/ 1870274 h 21600"/>
              <a:gd name="T38" fmla="*/ 2335836 w 21600"/>
              <a:gd name="T39" fmla="*/ 2014127 h 21600"/>
              <a:gd name="T40" fmla="*/ 2262857 w 21600"/>
              <a:gd name="T41" fmla="*/ 1726400 h 21600"/>
              <a:gd name="T42" fmla="*/ 3430765 w 21600"/>
              <a:gd name="T43" fmla="*/ 2158000 h 21600"/>
              <a:gd name="T44" fmla="*/ 2992789 w 21600"/>
              <a:gd name="T45" fmla="*/ 2445727 h 21600"/>
              <a:gd name="T46" fmla="*/ 2700812 w 21600"/>
              <a:gd name="T47" fmla="*/ 2589601 h 21600"/>
              <a:gd name="T48" fmla="*/ 2773811 w 21600"/>
              <a:gd name="T49" fmla="*/ 3093127 h 21600"/>
              <a:gd name="T50" fmla="*/ 2408835 w 21600"/>
              <a:gd name="T51" fmla="*/ 3524727 h 21600"/>
              <a:gd name="T52" fmla="*/ 2116858 w 21600"/>
              <a:gd name="T53" fmla="*/ 3668601 h 21600"/>
              <a:gd name="T54" fmla="*/ 1532904 w 21600"/>
              <a:gd name="T55" fmla="*/ 3524727 h 21600"/>
              <a:gd name="T56" fmla="*/ 1094929 w 21600"/>
              <a:gd name="T57" fmla="*/ 3884401 h 21600"/>
              <a:gd name="T58" fmla="*/ 1167928 w 21600"/>
              <a:gd name="T59" fmla="*/ 4172128 h 21600"/>
              <a:gd name="T60" fmla="*/ 1970860 w 21600"/>
              <a:gd name="T61" fmla="*/ 4459874 h 21600"/>
              <a:gd name="T62" fmla="*/ 2992789 w 21600"/>
              <a:gd name="T63" fmla="*/ 4747601 h 21600"/>
              <a:gd name="T64" fmla="*/ 3430765 w 21600"/>
              <a:gd name="T65" fmla="*/ 5538875 h 21600"/>
              <a:gd name="T66" fmla="*/ 4014739 w 21600"/>
              <a:gd name="T67" fmla="*/ 1510600 h 21600"/>
              <a:gd name="T68" fmla="*/ 3211787 w 21600"/>
              <a:gd name="T69" fmla="*/ 1079000 h 21600"/>
              <a:gd name="T70" fmla="*/ 4598693 w 21600"/>
              <a:gd name="T71" fmla="*/ 719327 h 21600"/>
              <a:gd name="T72" fmla="*/ 7810480 w 21600"/>
              <a:gd name="T73" fmla="*/ 4459874 h 21600"/>
              <a:gd name="T74" fmla="*/ 6715551 w 21600"/>
              <a:gd name="T75" fmla="*/ 7337202 h 21600"/>
              <a:gd name="T76" fmla="*/ 6642552 w 21600"/>
              <a:gd name="T77" fmla="*/ 6617875 h 21600"/>
              <a:gd name="T78" fmla="*/ 6131597 w 21600"/>
              <a:gd name="T79" fmla="*/ 5826601 h 21600"/>
              <a:gd name="T80" fmla="*/ 4817670 w 21600"/>
              <a:gd name="T81" fmla="*/ 4819528 h 21600"/>
              <a:gd name="T82" fmla="*/ 7080527 w 21600"/>
              <a:gd name="T83" fmla="*/ 4028274 h 21600"/>
              <a:gd name="T84" fmla="*/ 7664481 w 21600"/>
              <a:gd name="T85" fmla="*/ 3524727 h 21600"/>
              <a:gd name="T86" fmla="*/ 6788550 w 21600"/>
              <a:gd name="T87" fmla="*/ 2805401 h 21600"/>
              <a:gd name="T88" fmla="*/ 6642552 w 21600"/>
              <a:gd name="T89" fmla="*/ 3740527 h 21600"/>
              <a:gd name="T90" fmla="*/ 5766621 w 21600"/>
              <a:gd name="T91" fmla="*/ 3524727 h 21600"/>
              <a:gd name="T92" fmla="*/ 5328645 w 21600"/>
              <a:gd name="T93" fmla="*/ 3165074 h 21600"/>
              <a:gd name="T94" fmla="*/ 5547623 w 21600"/>
              <a:gd name="T95" fmla="*/ 2517674 h 21600"/>
              <a:gd name="T96" fmla="*/ 6569552 w 21600"/>
              <a:gd name="T97" fmla="*/ 2589601 h 21600"/>
              <a:gd name="T98" fmla="*/ 7299505 w 21600"/>
              <a:gd name="T99" fmla="*/ 2589601 h 21600"/>
              <a:gd name="T100" fmla="*/ 7664481 w 21600"/>
              <a:gd name="T101" fmla="*/ 2301874 h 21600"/>
              <a:gd name="T102" fmla="*/ 8029457 w 21600"/>
              <a:gd name="T103" fmla="*/ 4100201 h 21600"/>
              <a:gd name="T104" fmla="*/ 7810480 w 21600"/>
              <a:gd name="T105" fmla="*/ 4459874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60" y="0"/>
                  <a:pt x="0" y="4860"/>
                  <a:pt x="0" y="10800"/>
                </a:cubicBezTo>
                <a:cubicBezTo>
                  <a:pt x="0" y="16740"/>
                  <a:pt x="4860" y="21600"/>
                  <a:pt x="10800" y="21600"/>
                </a:cubicBezTo>
                <a:cubicBezTo>
                  <a:pt x="16740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lose/>
                <a:moveTo>
                  <a:pt x="14940" y="4320"/>
                </a:moveTo>
                <a:cubicBezTo>
                  <a:pt x="15660" y="3780"/>
                  <a:pt x="15660" y="3780"/>
                  <a:pt x="15660" y="3780"/>
                </a:cubicBezTo>
                <a:cubicBezTo>
                  <a:pt x="15660" y="3780"/>
                  <a:pt x="15300" y="3060"/>
                  <a:pt x="15480" y="2520"/>
                </a:cubicBezTo>
                <a:cubicBezTo>
                  <a:pt x="15660" y="2520"/>
                  <a:pt x="16380" y="2880"/>
                  <a:pt x="16920" y="3600"/>
                </a:cubicBezTo>
                <a:cubicBezTo>
                  <a:pt x="16560" y="5220"/>
                  <a:pt x="15480" y="5040"/>
                  <a:pt x="15480" y="5040"/>
                </a:cubicBezTo>
                <a:cubicBezTo>
                  <a:pt x="15480" y="5040"/>
                  <a:pt x="14760" y="5040"/>
                  <a:pt x="14940" y="4320"/>
                </a:cubicBezTo>
                <a:close/>
                <a:moveTo>
                  <a:pt x="8460" y="13860"/>
                </a:moveTo>
                <a:cubicBezTo>
                  <a:pt x="8280" y="14040"/>
                  <a:pt x="8100" y="14580"/>
                  <a:pt x="7920" y="15120"/>
                </a:cubicBezTo>
                <a:cubicBezTo>
                  <a:pt x="7740" y="15480"/>
                  <a:pt x="7560" y="15660"/>
                  <a:pt x="7380" y="15840"/>
                </a:cubicBezTo>
                <a:cubicBezTo>
                  <a:pt x="7020" y="16020"/>
                  <a:pt x="7020" y="16380"/>
                  <a:pt x="7020" y="16380"/>
                </a:cubicBezTo>
                <a:cubicBezTo>
                  <a:pt x="6840" y="17100"/>
                  <a:pt x="6840" y="17100"/>
                  <a:pt x="6840" y="17100"/>
                </a:cubicBezTo>
                <a:cubicBezTo>
                  <a:pt x="6840" y="17100"/>
                  <a:pt x="7020" y="17820"/>
                  <a:pt x="7200" y="18000"/>
                </a:cubicBezTo>
                <a:cubicBezTo>
                  <a:pt x="7200" y="18360"/>
                  <a:pt x="6660" y="19800"/>
                  <a:pt x="6660" y="19800"/>
                </a:cubicBezTo>
                <a:cubicBezTo>
                  <a:pt x="6120" y="19620"/>
                  <a:pt x="5940" y="19080"/>
                  <a:pt x="5760" y="18720"/>
                </a:cubicBezTo>
                <a:cubicBezTo>
                  <a:pt x="5760" y="18360"/>
                  <a:pt x="5400" y="18180"/>
                  <a:pt x="5580" y="17820"/>
                </a:cubicBezTo>
                <a:cubicBezTo>
                  <a:pt x="5580" y="17280"/>
                  <a:pt x="5220" y="17100"/>
                  <a:pt x="5040" y="16920"/>
                </a:cubicBezTo>
                <a:cubicBezTo>
                  <a:pt x="4860" y="16560"/>
                  <a:pt x="4680" y="16200"/>
                  <a:pt x="4680" y="16020"/>
                </a:cubicBezTo>
                <a:cubicBezTo>
                  <a:pt x="4680" y="15840"/>
                  <a:pt x="4140" y="15480"/>
                  <a:pt x="4140" y="15480"/>
                </a:cubicBezTo>
                <a:cubicBezTo>
                  <a:pt x="4140" y="15480"/>
                  <a:pt x="3240" y="14940"/>
                  <a:pt x="3060" y="14760"/>
                </a:cubicBezTo>
                <a:cubicBezTo>
                  <a:pt x="2880" y="14580"/>
                  <a:pt x="2700" y="13860"/>
                  <a:pt x="2700" y="13500"/>
                </a:cubicBezTo>
                <a:cubicBezTo>
                  <a:pt x="2700" y="13140"/>
                  <a:pt x="2880" y="12240"/>
                  <a:pt x="2880" y="12240"/>
                </a:cubicBezTo>
                <a:cubicBezTo>
                  <a:pt x="2880" y="12240"/>
                  <a:pt x="3240" y="11880"/>
                  <a:pt x="3060" y="11700"/>
                </a:cubicBezTo>
                <a:cubicBezTo>
                  <a:pt x="2700" y="11520"/>
                  <a:pt x="2700" y="10800"/>
                  <a:pt x="2700" y="10800"/>
                </a:cubicBezTo>
                <a:cubicBezTo>
                  <a:pt x="2340" y="10440"/>
                  <a:pt x="2340" y="10440"/>
                  <a:pt x="2340" y="10440"/>
                </a:cubicBezTo>
                <a:cubicBezTo>
                  <a:pt x="2340" y="10440"/>
                  <a:pt x="1980" y="9900"/>
                  <a:pt x="1800" y="9720"/>
                </a:cubicBezTo>
                <a:cubicBezTo>
                  <a:pt x="1800" y="9360"/>
                  <a:pt x="1800" y="9180"/>
                  <a:pt x="1980" y="9000"/>
                </a:cubicBezTo>
                <a:cubicBezTo>
                  <a:pt x="1980" y="8820"/>
                  <a:pt x="1800" y="8280"/>
                  <a:pt x="1800" y="8100"/>
                </a:cubicBezTo>
                <a:cubicBezTo>
                  <a:pt x="3600" y="3600"/>
                  <a:pt x="6660" y="2700"/>
                  <a:pt x="6660" y="2700"/>
                </a:cubicBezTo>
                <a:cubicBezTo>
                  <a:pt x="6840" y="3600"/>
                  <a:pt x="6840" y="3600"/>
                  <a:pt x="6840" y="3600"/>
                </a:cubicBezTo>
                <a:cubicBezTo>
                  <a:pt x="6840" y="3600"/>
                  <a:pt x="6300" y="3780"/>
                  <a:pt x="6120" y="3780"/>
                </a:cubicBezTo>
                <a:cubicBezTo>
                  <a:pt x="5760" y="3600"/>
                  <a:pt x="5580" y="3600"/>
                  <a:pt x="5580" y="3600"/>
                </a:cubicBezTo>
                <a:cubicBezTo>
                  <a:pt x="5220" y="4140"/>
                  <a:pt x="5220" y="4140"/>
                  <a:pt x="5220" y="4140"/>
                </a:cubicBezTo>
                <a:cubicBezTo>
                  <a:pt x="5220" y="4140"/>
                  <a:pt x="5040" y="4500"/>
                  <a:pt x="5040" y="4680"/>
                </a:cubicBezTo>
                <a:cubicBezTo>
                  <a:pt x="5040" y="4860"/>
                  <a:pt x="5220" y="5220"/>
                  <a:pt x="5220" y="5220"/>
                </a:cubicBezTo>
                <a:cubicBezTo>
                  <a:pt x="5220" y="5220"/>
                  <a:pt x="5760" y="5220"/>
                  <a:pt x="5760" y="5040"/>
                </a:cubicBezTo>
                <a:cubicBezTo>
                  <a:pt x="5760" y="4860"/>
                  <a:pt x="5760" y="4680"/>
                  <a:pt x="5760" y="4680"/>
                </a:cubicBezTo>
                <a:cubicBezTo>
                  <a:pt x="5580" y="4320"/>
                  <a:pt x="5580" y="4320"/>
                  <a:pt x="5580" y="4320"/>
                </a:cubicBezTo>
                <a:cubicBezTo>
                  <a:pt x="5580" y="4320"/>
                  <a:pt x="6120" y="4140"/>
                  <a:pt x="7200" y="4320"/>
                </a:cubicBezTo>
                <a:cubicBezTo>
                  <a:pt x="8460" y="4320"/>
                  <a:pt x="7920" y="5220"/>
                  <a:pt x="8460" y="5400"/>
                </a:cubicBezTo>
                <a:cubicBezTo>
                  <a:pt x="9000" y="5580"/>
                  <a:pt x="8100" y="6300"/>
                  <a:pt x="7920" y="6660"/>
                </a:cubicBezTo>
                <a:cubicBezTo>
                  <a:pt x="7740" y="7020"/>
                  <a:pt x="7380" y="6120"/>
                  <a:pt x="7380" y="6120"/>
                </a:cubicBezTo>
                <a:cubicBezTo>
                  <a:pt x="7380" y="6120"/>
                  <a:pt x="7740" y="5760"/>
                  <a:pt x="7200" y="5760"/>
                </a:cubicBezTo>
                <a:cubicBezTo>
                  <a:pt x="6660" y="5580"/>
                  <a:pt x="6300" y="6480"/>
                  <a:pt x="6660" y="6480"/>
                </a:cubicBezTo>
                <a:cubicBezTo>
                  <a:pt x="6840" y="6480"/>
                  <a:pt x="7200" y="6840"/>
                  <a:pt x="7020" y="7020"/>
                </a:cubicBezTo>
                <a:cubicBezTo>
                  <a:pt x="7020" y="7200"/>
                  <a:pt x="7020" y="7200"/>
                  <a:pt x="6840" y="7740"/>
                </a:cubicBezTo>
                <a:cubicBezTo>
                  <a:pt x="6480" y="8280"/>
                  <a:pt x="6120" y="8640"/>
                  <a:pt x="6120" y="8640"/>
                </a:cubicBezTo>
                <a:cubicBezTo>
                  <a:pt x="6120" y="8640"/>
                  <a:pt x="5760" y="8460"/>
                  <a:pt x="5940" y="8820"/>
                </a:cubicBezTo>
                <a:cubicBezTo>
                  <a:pt x="6120" y="9180"/>
                  <a:pt x="5940" y="9720"/>
                  <a:pt x="5940" y="9900"/>
                </a:cubicBezTo>
                <a:cubicBezTo>
                  <a:pt x="5940" y="10260"/>
                  <a:pt x="5220" y="9720"/>
                  <a:pt x="5220" y="9180"/>
                </a:cubicBezTo>
                <a:cubicBezTo>
                  <a:pt x="5040" y="8640"/>
                  <a:pt x="4500" y="9180"/>
                  <a:pt x="4320" y="9180"/>
                </a:cubicBezTo>
                <a:cubicBezTo>
                  <a:pt x="4140" y="9180"/>
                  <a:pt x="3780" y="9000"/>
                  <a:pt x="3780" y="8820"/>
                </a:cubicBezTo>
                <a:cubicBezTo>
                  <a:pt x="3600" y="8640"/>
                  <a:pt x="2700" y="9360"/>
                  <a:pt x="2520" y="9360"/>
                </a:cubicBezTo>
                <a:cubicBezTo>
                  <a:pt x="2340" y="9540"/>
                  <a:pt x="2340" y="9900"/>
                  <a:pt x="2700" y="9720"/>
                </a:cubicBezTo>
                <a:cubicBezTo>
                  <a:pt x="3060" y="9540"/>
                  <a:pt x="3420" y="9720"/>
                  <a:pt x="3420" y="10080"/>
                </a:cubicBezTo>
                <a:cubicBezTo>
                  <a:pt x="3240" y="10440"/>
                  <a:pt x="2880" y="10260"/>
                  <a:pt x="2880" y="10440"/>
                </a:cubicBezTo>
                <a:cubicBezTo>
                  <a:pt x="3060" y="10800"/>
                  <a:pt x="3420" y="10980"/>
                  <a:pt x="3420" y="11340"/>
                </a:cubicBezTo>
                <a:cubicBezTo>
                  <a:pt x="3600" y="11700"/>
                  <a:pt x="4500" y="11340"/>
                  <a:pt x="4860" y="11160"/>
                </a:cubicBezTo>
                <a:cubicBezTo>
                  <a:pt x="5040" y="11160"/>
                  <a:pt x="5940" y="10980"/>
                  <a:pt x="5940" y="11340"/>
                </a:cubicBezTo>
                <a:cubicBezTo>
                  <a:pt x="6120" y="11700"/>
                  <a:pt x="7020" y="11880"/>
                  <a:pt x="7380" y="11880"/>
                </a:cubicBezTo>
                <a:cubicBezTo>
                  <a:pt x="7740" y="12060"/>
                  <a:pt x="8280" y="12060"/>
                  <a:pt x="8820" y="12420"/>
                </a:cubicBezTo>
                <a:cubicBezTo>
                  <a:pt x="9180" y="12960"/>
                  <a:pt x="8460" y="13680"/>
                  <a:pt x="8460" y="13860"/>
                </a:cubicBezTo>
                <a:close/>
                <a:moveTo>
                  <a:pt x="10620" y="2520"/>
                </a:moveTo>
                <a:cubicBezTo>
                  <a:pt x="10440" y="3060"/>
                  <a:pt x="9720" y="3600"/>
                  <a:pt x="9900" y="3780"/>
                </a:cubicBezTo>
                <a:cubicBezTo>
                  <a:pt x="9900" y="3960"/>
                  <a:pt x="9900" y="4860"/>
                  <a:pt x="9180" y="4140"/>
                </a:cubicBezTo>
                <a:cubicBezTo>
                  <a:pt x="8460" y="3420"/>
                  <a:pt x="7740" y="3240"/>
                  <a:pt x="7920" y="2700"/>
                </a:cubicBezTo>
                <a:cubicBezTo>
                  <a:pt x="7920" y="2520"/>
                  <a:pt x="8640" y="2520"/>
                  <a:pt x="8640" y="2340"/>
                </a:cubicBezTo>
                <a:cubicBezTo>
                  <a:pt x="9540" y="1260"/>
                  <a:pt x="11160" y="1440"/>
                  <a:pt x="11340" y="1800"/>
                </a:cubicBezTo>
                <a:cubicBezTo>
                  <a:pt x="10980" y="2160"/>
                  <a:pt x="10620" y="1980"/>
                  <a:pt x="10620" y="2520"/>
                </a:cubicBezTo>
                <a:close/>
                <a:moveTo>
                  <a:pt x="19260" y="11160"/>
                </a:moveTo>
                <a:cubicBezTo>
                  <a:pt x="19260" y="11160"/>
                  <a:pt x="19620" y="11700"/>
                  <a:pt x="20160" y="11700"/>
                </a:cubicBezTo>
                <a:cubicBezTo>
                  <a:pt x="19800" y="15660"/>
                  <a:pt x="16560" y="18360"/>
                  <a:pt x="16560" y="18360"/>
                </a:cubicBezTo>
                <a:cubicBezTo>
                  <a:pt x="16020" y="17820"/>
                  <a:pt x="16200" y="17280"/>
                  <a:pt x="16200" y="17280"/>
                </a:cubicBezTo>
                <a:cubicBezTo>
                  <a:pt x="16380" y="16560"/>
                  <a:pt x="16380" y="16560"/>
                  <a:pt x="16380" y="16560"/>
                </a:cubicBezTo>
                <a:cubicBezTo>
                  <a:pt x="16380" y="15300"/>
                  <a:pt x="16380" y="15300"/>
                  <a:pt x="16380" y="15300"/>
                </a:cubicBezTo>
                <a:cubicBezTo>
                  <a:pt x="16380" y="15300"/>
                  <a:pt x="16380" y="13860"/>
                  <a:pt x="15120" y="14580"/>
                </a:cubicBezTo>
                <a:cubicBezTo>
                  <a:pt x="13860" y="14940"/>
                  <a:pt x="14400" y="14940"/>
                  <a:pt x="12960" y="14940"/>
                </a:cubicBezTo>
                <a:cubicBezTo>
                  <a:pt x="11520" y="15120"/>
                  <a:pt x="11880" y="12060"/>
                  <a:pt x="11880" y="12060"/>
                </a:cubicBezTo>
                <a:cubicBezTo>
                  <a:pt x="11880" y="7740"/>
                  <a:pt x="15120" y="10980"/>
                  <a:pt x="15120" y="10980"/>
                </a:cubicBezTo>
                <a:cubicBezTo>
                  <a:pt x="17100" y="12420"/>
                  <a:pt x="17460" y="10080"/>
                  <a:pt x="17460" y="10080"/>
                </a:cubicBezTo>
                <a:cubicBezTo>
                  <a:pt x="18720" y="9540"/>
                  <a:pt x="18720" y="9540"/>
                  <a:pt x="18720" y="9540"/>
                </a:cubicBezTo>
                <a:cubicBezTo>
                  <a:pt x="18900" y="8820"/>
                  <a:pt x="18900" y="8820"/>
                  <a:pt x="18900" y="8820"/>
                </a:cubicBezTo>
                <a:cubicBezTo>
                  <a:pt x="18720" y="7920"/>
                  <a:pt x="18720" y="7920"/>
                  <a:pt x="18720" y="7920"/>
                </a:cubicBezTo>
                <a:cubicBezTo>
                  <a:pt x="16740" y="7020"/>
                  <a:pt x="16740" y="7020"/>
                  <a:pt x="16740" y="7020"/>
                </a:cubicBezTo>
                <a:cubicBezTo>
                  <a:pt x="16740" y="7020"/>
                  <a:pt x="16380" y="7740"/>
                  <a:pt x="16920" y="8640"/>
                </a:cubicBezTo>
                <a:cubicBezTo>
                  <a:pt x="16920" y="8640"/>
                  <a:pt x="16740" y="9540"/>
                  <a:pt x="16380" y="9360"/>
                </a:cubicBezTo>
                <a:cubicBezTo>
                  <a:pt x="15120" y="8640"/>
                  <a:pt x="15120" y="8640"/>
                  <a:pt x="15120" y="8640"/>
                </a:cubicBezTo>
                <a:cubicBezTo>
                  <a:pt x="15120" y="8640"/>
                  <a:pt x="14760" y="8460"/>
                  <a:pt x="14220" y="8820"/>
                </a:cubicBezTo>
                <a:cubicBezTo>
                  <a:pt x="13500" y="9360"/>
                  <a:pt x="12420" y="8820"/>
                  <a:pt x="12420" y="8820"/>
                </a:cubicBezTo>
                <a:cubicBezTo>
                  <a:pt x="12420" y="8820"/>
                  <a:pt x="12420" y="8280"/>
                  <a:pt x="13140" y="7920"/>
                </a:cubicBezTo>
                <a:cubicBezTo>
                  <a:pt x="13680" y="7560"/>
                  <a:pt x="13680" y="7560"/>
                  <a:pt x="13680" y="7560"/>
                </a:cubicBezTo>
                <a:cubicBezTo>
                  <a:pt x="13680" y="7560"/>
                  <a:pt x="13500" y="6840"/>
                  <a:pt x="13680" y="6300"/>
                </a:cubicBezTo>
                <a:cubicBezTo>
                  <a:pt x="13860" y="5760"/>
                  <a:pt x="14040" y="6300"/>
                  <a:pt x="14580" y="5940"/>
                </a:cubicBezTo>
                <a:cubicBezTo>
                  <a:pt x="15120" y="5580"/>
                  <a:pt x="15480" y="6660"/>
                  <a:pt x="16200" y="6480"/>
                </a:cubicBezTo>
                <a:cubicBezTo>
                  <a:pt x="16920" y="6480"/>
                  <a:pt x="16560" y="6300"/>
                  <a:pt x="17100" y="5940"/>
                </a:cubicBezTo>
                <a:cubicBezTo>
                  <a:pt x="17640" y="5760"/>
                  <a:pt x="18000" y="6480"/>
                  <a:pt x="18000" y="6480"/>
                </a:cubicBezTo>
                <a:cubicBezTo>
                  <a:pt x="19080" y="6660"/>
                  <a:pt x="19080" y="6660"/>
                  <a:pt x="19080" y="6660"/>
                </a:cubicBezTo>
                <a:cubicBezTo>
                  <a:pt x="19080" y="6660"/>
                  <a:pt x="18900" y="5400"/>
                  <a:pt x="18900" y="5760"/>
                </a:cubicBezTo>
                <a:cubicBezTo>
                  <a:pt x="19620" y="6840"/>
                  <a:pt x="20520" y="9900"/>
                  <a:pt x="20160" y="10440"/>
                </a:cubicBezTo>
                <a:cubicBezTo>
                  <a:pt x="19980" y="10260"/>
                  <a:pt x="19800" y="10260"/>
                  <a:pt x="19800" y="10260"/>
                </a:cubicBezTo>
                <a:cubicBezTo>
                  <a:pt x="18540" y="10260"/>
                  <a:pt x="18540" y="10260"/>
                  <a:pt x="18540" y="10260"/>
                </a:cubicBezTo>
                <a:lnTo>
                  <a:pt x="19260" y="11160"/>
                </a:lnTo>
                <a:close/>
                <a:moveTo>
                  <a:pt x="19260" y="11160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AutoShape 9"/>
          <p:cNvSpPr>
            <a:spLocks/>
          </p:cNvSpPr>
          <p:nvPr/>
        </p:nvSpPr>
        <p:spPr bwMode="auto">
          <a:xfrm>
            <a:off x="5837518" y="2604786"/>
            <a:ext cx="969962" cy="1808162"/>
          </a:xfrm>
          <a:custGeom>
            <a:avLst/>
            <a:gdLst>
              <a:gd name="T0" fmla="*/ 46987279 w 20023"/>
              <a:gd name="T1" fmla="*/ 118112490 h 21600"/>
              <a:gd name="T2" fmla="*/ 11252247 w 20023"/>
              <a:gd name="T3" fmla="*/ 151363418 h 21600"/>
              <a:gd name="T4" fmla="*/ 10238493 w 20023"/>
              <a:gd name="T5" fmla="*/ 0 h 21600"/>
              <a:gd name="T6" fmla="*/ 46480378 w 20023"/>
              <a:gd name="T7" fmla="*/ 31499019 h 21600"/>
              <a:gd name="T8" fmla="*/ 40651305 w 20023"/>
              <a:gd name="T9" fmla="*/ 73929801 h 21600"/>
              <a:gd name="T10" fmla="*/ 46987279 w 20023"/>
              <a:gd name="T11" fmla="*/ 118112490 h 21600"/>
              <a:gd name="T12" fmla="*/ 46987279 w 20023"/>
              <a:gd name="T13" fmla="*/ 11811249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023" h="21600">
                <a:moveTo>
                  <a:pt x="20023" y="16855"/>
                </a:moveTo>
                <a:cubicBezTo>
                  <a:pt x="4795" y="21600"/>
                  <a:pt x="4795" y="21600"/>
                  <a:pt x="4795" y="21600"/>
                </a:cubicBezTo>
                <a:cubicBezTo>
                  <a:pt x="-1469" y="14858"/>
                  <a:pt x="-1577" y="6805"/>
                  <a:pt x="4363" y="0"/>
                </a:cubicBezTo>
                <a:cubicBezTo>
                  <a:pt x="19807" y="4495"/>
                  <a:pt x="19807" y="4495"/>
                  <a:pt x="19807" y="4495"/>
                </a:cubicBezTo>
                <a:cubicBezTo>
                  <a:pt x="18187" y="6305"/>
                  <a:pt x="17323" y="8365"/>
                  <a:pt x="17323" y="10550"/>
                </a:cubicBezTo>
                <a:cubicBezTo>
                  <a:pt x="17323" y="12860"/>
                  <a:pt x="18295" y="14983"/>
                  <a:pt x="20023" y="16855"/>
                </a:cubicBezTo>
                <a:close/>
                <a:moveTo>
                  <a:pt x="20023" y="16855"/>
                </a:moveTo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 lIns="0" tIns="0" rIns="0" bIns="0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AutoShape 12"/>
          <p:cNvSpPr>
            <a:spLocks/>
          </p:cNvSpPr>
          <p:nvPr/>
        </p:nvSpPr>
        <p:spPr bwMode="auto">
          <a:xfrm>
            <a:off x="8441018" y="2053923"/>
            <a:ext cx="357187" cy="296863"/>
          </a:xfrm>
          <a:custGeom>
            <a:avLst/>
            <a:gdLst>
              <a:gd name="T0" fmla="*/ 5906600 w 21600"/>
              <a:gd name="T1" fmla="*/ 1777299 h 21579"/>
              <a:gd name="T2" fmla="*/ 5802139 w 21600"/>
              <a:gd name="T3" fmla="*/ 2024471 h 21579"/>
              <a:gd name="T4" fmla="*/ 5540996 w 21600"/>
              <a:gd name="T5" fmla="*/ 2162812 h 21579"/>
              <a:gd name="T6" fmla="*/ 5540996 w 21600"/>
              <a:gd name="T7" fmla="*/ 3143730 h 21579"/>
              <a:gd name="T8" fmla="*/ 5395243 w 21600"/>
              <a:gd name="T9" fmla="*/ 3430825 h 21579"/>
              <a:gd name="T10" fmla="*/ 5047681 w 21600"/>
              <a:gd name="T11" fmla="*/ 3550250 h 21579"/>
              <a:gd name="T12" fmla="*/ 4522103 w 21600"/>
              <a:gd name="T13" fmla="*/ 3199184 h 21579"/>
              <a:gd name="T14" fmla="*/ 3860067 w 21600"/>
              <a:gd name="T15" fmla="*/ 2887106 h 21579"/>
              <a:gd name="T16" fmla="*/ 3131042 w 21600"/>
              <a:gd name="T17" fmla="*/ 2643716 h 21579"/>
              <a:gd name="T18" fmla="*/ 2403389 w 21600"/>
              <a:gd name="T19" fmla="*/ 2511044 h 21579"/>
              <a:gd name="T20" fmla="*/ 2179155 w 21600"/>
              <a:gd name="T21" fmla="*/ 2617220 h 21579"/>
              <a:gd name="T22" fmla="*/ 2060473 w 21600"/>
              <a:gd name="T23" fmla="*/ 2783199 h 21579"/>
              <a:gd name="T24" fmla="*/ 2053908 w 21600"/>
              <a:gd name="T25" fmla="*/ 2970941 h 21579"/>
              <a:gd name="T26" fmla="*/ 2173136 w 21600"/>
              <a:gd name="T27" fmla="*/ 3143730 h 21579"/>
              <a:gd name="T28" fmla="*/ 2099300 w 21600"/>
              <a:gd name="T29" fmla="*/ 3344720 h 21579"/>
              <a:gd name="T30" fmla="*/ 2164934 w 21600"/>
              <a:gd name="T31" fmla="*/ 3521291 h 21579"/>
              <a:gd name="T32" fmla="*/ 2323816 w 21600"/>
              <a:gd name="T33" fmla="*/ 3684629 h 21579"/>
              <a:gd name="T34" fmla="*/ 2535184 w 21600"/>
              <a:gd name="T35" fmla="*/ 3840193 h 21579"/>
              <a:gd name="T36" fmla="*/ 2312323 w 21600"/>
              <a:gd name="T37" fmla="*/ 4014687 h 21579"/>
              <a:gd name="T38" fmla="*/ 1972152 w 21600"/>
              <a:gd name="T39" fmla="*/ 4082441 h 21579"/>
              <a:gd name="T40" fmla="*/ 1618024 w 21600"/>
              <a:gd name="T41" fmla="*/ 4054624 h 21579"/>
              <a:gd name="T42" fmla="*/ 1346215 w 21600"/>
              <a:gd name="T43" fmla="*/ 3938611 h 21579"/>
              <a:gd name="T44" fmla="*/ 1217693 w 21600"/>
              <a:gd name="T45" fmla="*/ 3606461 h 21579"/>
              <a:gd name="T46" fmla="*/ 1102567 w 21600"/>
              <a:gd name="T47" fmla="*/ 3259743 h 21579"/>
              <a:gd name="T48" fmla="*/ 1057720 w 21600"/>
              <a:gd name="T49" fmla="*/ 2892017 h 21579"/>
              <a:gd name="T50" fmla="*/ 1134829 w 21600"/>
              <a:gd name="T51" fmla="*/ 2489473 h 21579"/>
              <a:gd name="T52" fmla="*/ 493315 w 21600"/>
              <a:gd name="T53" fmla="*/ 2489473 h 21579"/>
              <a:gd name="T54" fmla="*/ 146017 w 21600"/>
              <a:gd name="T55" fmla="*/ 2370048 h 21579"/>
              <a:gd name="T56" fmla="*/ 0 w 21600"/>
              <a:gd name="T57" fmla="*/ 2080118 h 21579"/>
              <a:gd name="T58" fmla="*/ 0 w 21600"/>
              <a:gd name="T59" fmla="*/ 1471273 h 21579"/>
              <a:gd name="T60" fmla="*/ 143834 w 21600"/>
              <a:gd name="T61" fmla="*/ 1181908 h 21579"/>
              <a:gd name="T62" fmla="*/ 493315 w 21600"/>
              <a:gd name="T63" fmla="*/ 1060777 h 21579"/>
              <a:gd name="T64" fmla="*/ 2092735 w 21600"/>
              <a:gd name="T65" fmla="*/ 1060777 h 21579"/>
              <a:gd name="T66" fmla="*/ 2878100 w 21600"/>
              <a:gd name="T67" fmla="*/ 972017 h 21579"/>
              <a:gd name="T68" fmla="*/ 3694636 w 21600"/>
              <a:gd name="T69" fmla="*/ 733181 h 21579"/>
              <a:gd name="T70" fmla="*/ 4449905 w 21600"/>
              <a:gd name="T71" fmla="*/ 392144 h 21579"/>
              <a:gd name="T72" fmla="*/ 5047681 w 21600"/>
              <a:gd name="T73" fmla="*/ 0 h 21579"/>
              <a:gd name="T74" fmla="*/ 5395243 w 21600"/>
              <a:gd name="T75" fmla="*/ 119989 h 21579"/>
              <a:gd name="T76" fmla="*/ 5540996 w 21600"/>
              <a:gd name="T77" fmla="*/ 409932 h 21579"/>
              <a:gd name="T78" fmla="*/ 5540996 w 21600"/>
              <a:gd name="T79" fmla="*/ 1388002 h 21579"/>
              <a:gd name="T80" fmla="*/ 5802139 w 21600"/>
              <a:gd name="T81" fmla="*/ 1527485 h 21579"/>
              <a:gd name="T82" fmla="*/ 5906600 w 21600"/>
              <a:gd name="T83" fmla="*/ 1777299 h 21579"/>
              <a:gd name="T84" fmla="*/ 5047681 w 21600"/>
              <a:gd name="T85" fmla="*/ 540321 h 21579"/>
              <a:gd name="T86" fmla="*/ 4515538 w 21600"/>
              <a:gd name="T87" fmla="*/ 842563 h 21579"/>
              <a:gd name="T88" fmla="*/ 3904914 w 21600"/>
              <a:gd name="T89" fmla="*/ 1104126 h 21579"/>
              <a:gd name="T90" fmla="*/ 3248087 w 21600"/>
              <a:gd name="T91" fmla="*/ 1310220 h 21579"/>
              <a:gd name="T92" fmla="*/ 2586050 w 21600"/>
              <a:gd name="T93" fmla="*/ 1439096 h 21579"/>
              <a:gd name="T94" fmla="*/ 2586050 w 21600"/>
              <a:gd name="T95" fmla="*/ 2114552 h 21579"/>
              <a:gd name="T96" fmla="*/ 3248087 w 21600"/>
              <a:gd name="T97" fmla="*/ 2244955 h 21579"/>
              <a:gd name="T98" fmla="*/ 3904914 w 21600"/>
              <a:gd name="T99" fmla="*/ 2452191 h 21579"/>
              <a:gd name="T100" fmla="*/ 4518829 w 21600"/>
              <a:gd name="T101" fmla="*/ 2715446 h 21579"/>
              <a:gd name="T102" fmla="*/ 5047681 w 21600"/>
              <a:gd name="T103" fmla="*/ 3013148 h 21579"/>
              <a:gd name="T104" fmla="*/ 5047681 w 21600"/>
              <a:gd name="T105" fmla="*/ 540321 h 21579"/>
              <a:gd name="T106" fmla="*/ 5047681 w 21600"/>
              <a:gd name="T107" fmla="*/ 540321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6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8488329" y="1636845"/>
            <a:ext cx="1953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定时任务</a:t>
            </a:r>
          </a:p>
        </p:txBody>
      </p:sp>
      <p:sp>
        <p:nvSpPr>
          <p:cNvPr id="54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8741096" y="5280804"/>
            <a:ext cx="1953252" cy="24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断点调试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itchFamily="34" charset="0"/>
            </a:endParaRPr>
          </a:p>
        </p:txBody>
      </p:sp>
      <p:sp>
        <p:nvSpPr>
          <p:cNvPr id="57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5189504" y="1670482"/>
            <a:ext cx="1953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接口继承</a:t>
            </a:r>
          </a:p>
        </p:txBody>
      </p:sp>
      <p:sp>
        <p:nvSpPr>
          <p:cNvPr id="60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4302572" y="3325188"/>
            <a:ext cx="1953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版本迭代</a:t>
            </a:r>
          </a:p>
        </p:txBody>
      </p:sp>
      <p:sp>
        <p:nvSpPr>
          <p:cNvPr id="63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5129843" y="5133350"/>
            <a:ext cx="1953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权限管理</a:t>
            </a:r>
          </a:p>
        </p:txBody>
      </p:sp>
      <p:sp>
        <p:nvSpPr>
          <p:cNvPr id="65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9349861" y="3039177"/>
            <a:ext cx="1953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快速调试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80" y="4613714"/>
            <a:ext cx="407988" cy="407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05" y="3308998"/>
            <a:ext cx="365725" cy="365725"/>
          </a:xfrm>
          <a:prstGeom prst="rect">
            <a:avLst/>
          </a:prstGeom>
        </p:spPr>
      </p:pic>
      <p:sp>
        <p:nvSpPr>
          <p:cNvPr id="66" name="AutoShape 13"/>
          <p:cNvSpPr>
            <a:spLocks/>
          </p:cNvSpPr>
          <p:nvPr/>
        </p:nvSpPr>
        <p:spPr bwMode="auto">
          <a:xfrm>
            <a:off x="8412443" y="4613714"/>
            <a:ext cx="357187" cy="358775"/>
          </a:xfrm>
          <a:custGeom>
            <a:avLst/>
            <a:gdLst>
              <a:gd name="T0" fmla="*/ 5840156 w 21600"/>
              <a:gd name="T1" fmla="*/ 5187289 h 21600"/>
              <a:gd name="T2" fmla="*/ 5906600 w 21600"/>
              <a:gd name="T3" fmla="*/ 5362490 h 21600"/>
              <a:gd name="T4" fmla="*/ 5840156 w 21600"/>
              <a:gd name="T5" fmla="*/ 5523059 h 21600"/>
              <a:gd name="T6" fmla="*/ 5673337 w 21600"/>
              <a:gd name="T7" fmla="*/ 5722245 h 21600"/>
              <a:gd name="T8" fmla="*/ 5475363 w 21600"/>
              <a:gd name="T9" fmla="*/ 5889989 h 21600"/>
              <a:gd name="T10" fmla="*/ 5317853 w 21600"/>
              <a:gd name="T11" fmla="*/ 5959236 h 21600"/>
              <a:gd name="T12" fmla="*/ 5143939 w 21600"/>
              <a:gd name="T13" fmla="*/ 5888328 h 21600"/>
              <a:gd name="T14" fmla="*/ 3816593 w 21600"/>
              <a:gd name="T15" fmla="*/ 4553021 h 21600"/>
              <a:gd name="T16" fmla="*/ 3169324 w 21600"/>
              <a:gd name="T17" fmla="*/ 4856784 h 21600"/>
              <a:gd name="T18" fmla="*/ 2463003 w 21600"/>
              <a:gd name="T19" fmla="*/ 4963552 h 21600"/>
              <a:gd name="T20" fmla="*/ 1508917 w 21600"/>
              <a:gd name="T21" fmla="*/ 4770429 h 21600"/>
              <a:gd name="T22" fmla="*/ 723287 w 21600"/>
              <a:gd name="T23" fmla="*/ 4236020 h 21600"/>
              <a:gd name="T24" fmla="*/ 191690 w 21600"/>
              <a:gd name="T25" fmla="*/ 3445037 h 21600"/>
              <a:gd name="T26" fmla="*/ 0 w 21600"/>
              <a:gd name="T27" fmla="*/ 2483022 h 21600"/>
              <a:gd name="T28" fmla="*/ 191690 w 21600"/>
              <a:gd name="T29" fmla="*/ 1521538 h 21600"/>
              <a:gd name="T30" fmla="*/ 723287 w 21600"/>
              <a:gd name="T31" fmla="*/ 730007 h 21600"/>
              <a:gd name="T32" fmla="*/ 1507280 w 21600"/>
              <a:gd name="T33" fmla="*/ 195599 h 21600"/>
              <a:gd name="T34" fmla="*/ 2463003 w 21600"/>
              <a:gd name="T35" fmla="*/ 0 h 21600"/>
              <a:gd name="T36" fmla="*/ 3414890 w 21600"/>
              <a:gd name="T37" fmla="*/ 195599 h 21600"/>
              <a:gd name="T38" fmla="*/ 4199973 w 21600"/>
              <a:gd name="T39" fmla="*/ 730007 h 21600"/>
              <a:gd name="T40" fmla="*/ 4730743 w 21600"/>
              <a:gd name="T41" fmla="*/ 1521538 h 21600"/>
              <a:gd name="T42" fmla="*/ 4922979 w 21600"/>
              <a:gd name="T43" fmla="*/ 2483022 h 21600"/>
              <a:gd name="T44" fmla="*/ 4817163 w 21600"/>
              <a:gd name="T45" fmla="*/ 3197300 h 21600"/>
              <a:gd name="T46" fmla="*/ 4515819 w 21600"/>
              <a:gd name="T47" fmla="*/ 3847845 h 21600"/>
              <a:gd name="T48" fmla="*/ 5840156 w 21600"/>
              <a:gd name="T49" fmla="*/ 5187289 h 21600"/>
              <a:gd name="T50" fmla="*/ 983620 w 21600"/>
              <a:gd name="T51" fmla="*/ 2483022 h 21600"/>
              <a:gd name="T52" fmla="*/ 1101740 w 21600"/>
              <a:gd name="T53" fmla="*/ 3067344 h 21600"/>
              <a:gd name="T54" fmla="*/ 1420050 w 21600"/>
              <a:gd name="T55" fmla="*/ 3537189 h 21600"/>
              <a:gd name="T56" fmla="*/ 1889023 w 21600"/>
              <a:gd name="T57" fmla="*/ 3854190 h 21600"/>
              <a:gd name="T58" fmla="*/ 2462176 w 21600"/>
              <a:gd name="T59" fmla="*/ 3971174 h 21600"/>
              <a:gd name="T60" fmla="*/ 3033146 w 21600"/>
              <a:gd name="T61" fmla="*/ 3854190 h 21600"/>
              <a:gd name="T62" fmla="*/ 3500747 w 21600"/>
              <a:gd name="T63" fmla="*/ 3537189 h 21600"/>
              <a:gd name="T64" fmla="*/ 3819057 w 21600"/>
              <a:gd name="T65" fmla="*/ 3067344 h 21600"/>
              <a:gd name="T66" fmla="*/ 3937193 w 21600"/>
              <a:gd name="T67" fmla="*/ 2483022 h 21600"/>
              <a:gd name="T68" fmla="*/ 3819057 w 21600"/>
              <a:gd name="T69" fmla="*/ 1907238 h 21600"/>
              <a:gd name="T70" fmla="*/ 3500747 w 21600"/>
              <a:gd name="T71" fmla="*/ 1432692 h 21600"/>
              <a:gd name="T72" fmla="*/ 3033146 w 21600"/>
              <a:gd name="T73" fmla="*/ 1112385 h 21600"/>
              <a:gd name="T74" fmla="*/ 2462176 w 21600"/>
              <a:gd name="T75" fmla="*/ 994853 h 21600"/>
              <a:gd name="T76" fmla="*/ 1889023 w 21600"/>
              <a:gd name="T77" fmla="*/ 1112385 h 21600"/>
              <a:gd name="T78" fmla="*/ 1420050 w 21600"/>
              <a:gd name="T79" fmla="*/ 1432692 h 21600"/>
              <a:gd name="T80" fmla="*/ 1101740 w 21600"/>
              <a:gd name="T81" fmla="*/ 1907238 h 21600"/>
              <a:gd name="T82" fmla="*/ 983620 w 21600"/>
              <a:gd name="T83" fmla="*/ 2483022 h 21600"/>
              <a:gd name="T84" fmla="*/ 2463003 w 21600"/>
              <a:gd name="T85" fmla="*/ 1542500 h 21600"/>
              <a:gd name="T86" fmla="*/ 2590433 w 21600"/>
              <a:gd name="T87" fmla="*/ 1596300 h 21600"/>
              <a:gd name="T88" fmla="*/ 2643746 w 21600"/>
              <a:gd name="T89" fmla="*/ 1732601 h 21600"/>
              <a:gd name="T90" fmla="*/ 2590433 w 21600"/>
              <a:gd name="T91" fmla="*/ 1861162 h 21600"/>
              <a:gd name="T92" fmla="*/ 2463003 w 21600"/>
              <a:gd name="T93" fmla="*/ 1915792 h 21600"/>
              <a:gd name="T94" fmla="*/ 2065120 w 21600"/>
              <a:gd name="T95" fmla="*/ 2079383 h 21600"/>
              <a:gd name="T96" fmla="*/ 1900499 w 21600"/>
              <a:gd name="T97" fmla="*/ 2482191 h 21600"/>
              <a:gd name="T98" fmla="*/ 1847186 w 21600"/>
              <a:gd name="T99" fmla="*/ 2611583 h 21600"/>
              <a:gd name="T100" fmla="*/ 1719756 w 21600"/>
              <a:gd name="T101" fmla="*/ 2664552 h 21600"/>
              <a:gd name="T102" fmla="*/ 1582206 w 21600"/>
              <a:gd name="T103" fmla="*/ 2611583 h 21600"/>
              <a:gd name="T104" fmla="*/ 1531340 w 21600"/>
              <a:gd name="T105" fmla="*/ 2482191 h 21600"/>
              <a:gd name="T106" fmla="*/ 1603257 w 21600"/>
              <a:gd name="T107" fmla="*/ 2120493 h 21600"/>
              <a:gd name="T108" fmla="*/ 1803976 w 21600"/>
              <a:gd name="T109" fmla="*/ 1818391 h 21600"/>
              <a:gd name="T110" fmla="*/ 2099300 w 21600"/>
              <a:gd name="T111" fmla="*/ 1615883 h 21600"/>
              <a:gd name="T112" fmla="*/ 2463003 w 21600"/>
              <a:gd name="T113" fmla="*/ 1542500 h 216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45" y="3288405"/>
            <a:ext cx="304800" cy="304800"/>
          </a:xfrm>
          <a:prstGeom prst="rect">
            <a:avLst/>
          </a:prstGeom>
        </p:spPr>
      </p:pic>
      <p:sp>
        <p:nvSpPr>
          <p:cNvPr id="67" name="TextBox 76"/>
          <p:cNvSpPr txBox="1"/>
          <p:nvPr/>
        </p:nvSpPr>
        <p:spPr>
          <a:xfrm>
            <a:off x="555542" y="2454081"/>
            <a:ext cx="182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版本迭代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364326" y="3297796"/>
            <a:ext cx="224414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接口参数增删直观显示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379433" y="2882597"/>
            <a:ext cx="224414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接口增删动态显示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379432" y="3719793"/>
            <a:ext cx="224414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接口向下兼容智能提示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1" name="TextBox 76"/>
          <p:cNvSpPr txBox="1"/>
          <p:nvPr/>
        </p:nvSpPr>
        <p:spPr>
          <a:xfrm>
            <a:off x="566920" y="2454081"/>
            <a:ext cx="1842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接口继承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287586" y="2885300"/>
            <a:ext cx="224414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测试项目接口从基础接口库一键勾选，自动生成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287586" y="3713718"/>
            <a:ext cx="224414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基础库更新自动提示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685724" y="2461399"/>
            <a:ext cx="159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定时任务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97147" y="2963450"/>
            <a:ext cx="247996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支持定时配置，定时执行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234676" y="3428236"/>
            <a:ext cx="256505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支持接入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CI/CD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，自动触发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5255" y="2499951"/>
            <a:ext cx="159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快速调试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246678" y="3002002"/>
            <a:ext cx="247996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支持接口调试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284207" y="3466788"/>
            <a:ext cx="256505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参数自动生成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722851" y="2499951"/>
            <a:ext cx="159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断点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调试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234274" y="3002002"/>
            <a:ext cx="247996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支持接口断点调试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271803" y="3466788"/>
            <a:ext cx="25650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请求响应状态查看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271803" y="3847143"/>
            <a:ext cx="256505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报文在线实时预览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4" name="TextBox 76"/>
          <p:cNvSpPr txBox="1"/>
          <p:nvPr/>
        </p:nvSpPr>
        <p:spPr>
          <a:xfrm>
            <a:off x="777527" y="2503668"/>
            <a:ext cx="1627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权限管理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240723" y="2930579"/>
            <a:ext cx="224414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支持多种权限查看，编辑，执行</a:t>
            </a:r>
            <a:endParaRPr lang="zh-CN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7" name="TextBox 13"/>
          <p:cNvSpPr txBox="1">
            <a:spLocks noChangeArrowheads="1"/>
          </p:cNvSpPr>
          <p:nvPr/>
        </p:nvSpPr>
        <p:spPr bwMode="auto">
          <a:xfrm>
            <a:off x="4538739" y="5490831"/>
            <a:ext cx="23229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支持多种权限查看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/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编辑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/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执行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89" name="TextBox 13"/>
          <p:cNvSpPr txBox="1">
            <a:spLocks noChangeArrowheads="1"/>
          </p:cNvSpPr>
          <p:nvPr/>
        </p:nvSpPr>
        <p:spPr bwMode="auto">
          <a:xfrm>
            <a:off x="8980135" y="5634799"/>
            <a:ext cx="2322978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支持接口断点调试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请求响应状态查看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报文实时在线预览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9915075" y="3466788"/>
            <a:ext cx="2322978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支持接口快速调试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参数自动生成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1" name="TextBox 13"/>
          <p:cNvSpPr txBox="1">
            <a:spLocks noChangeArrowheads="1"/>
          </p:cNvSpPr>
          <p:nvPr/>
        </p:nvSpPr>
        <p:spPr bwMode="auto">
          <a:xfrm>
            <a:off x="9532859" y="1916703"/>
            <a:ext cx="2322978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定时配置，定时执行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接入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CI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，自动触发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2" name="TextBox 13"/>
          <p:cNvSpPr txBox="1">
            <a:spLocks noChangeArrowheads="1"/>
          </p:cNvSpPr>
          <p:nvPr/>
        </p:nvSpPr>
        <p:spPr bwMode="auto">
          <a:xfrm>
            <a:off x="4160652" y="2008746"/>
            <a:ext cx="2322978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继承基础库，一键生成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基础库更新一键提示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3" name="TextBox 13"/>
          <p:cNvSpPr txBox="1">
            <a:spLocks noChangeArrowheads="1"/>
          </p:cNvSpPr>
          <p:nvPr/>
        </p:nvSpPr>
        <p:spPr bwMode="auto">
          <a:xfrm>
            <a:off x="4006832" y="3742982"/>
            <a:ext cx="2322978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接口增删智能提示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版本向下兼容提示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 ·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接口参数变更提示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005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5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5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8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50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1" grpId="2" animBg="1"/>
      <p:bldP spid="43" grpId="0" animBg="1"/>
      <p:bldP spid="43" grpId="1" animBg="1"/>
      <p:bldP spid="48" grpId="0"/>
      <p:bldP spid="48" grpId="1"/>
      <p:bldP spid="54" grpId="0"/>
      <p:bldP spid="54" grpId="1"/>
      <p:bldP spid="57" grpId="0"/>
      <p:bldP spid="57" grpId="1"/>
      <p:bldP spid="60" grpId="0"/>
      <p:bldP spid="60" grpId="1"/>
      <p:bldP spid="60" grpId="2"/>
      <p:bldP spid="63" grpId="0"/>
      <p:bldP spid="63" grpId="1"/>
      <p:bldP spid="65" grpId="0"/>
      <p:bldP spid="65" grpId="1"/>
      <p:bldP spid="66" grpId="0" animBg="1"/>
      <p:bldP spid="66" grpId="1" animBg="1"/>
      <p:bldP spid="67" grpId="1"/>
      <p:bldP spid="67" grpId="2"/>
      <p:bldP spid="68" grpId="1"/>
      <p:bldP spid="68" grpId="2"/>
      <p:bldP spid="69" grpId="1"/>
      <p:bldP spid="69" grpId="2"/>
      <p:bldP spid="70" grpId="1"/>
      <p:bldP spid="70" grpId="2"/>
      <p:bldP spid="71" grpId="0"/>
      <p:bldP spid="71" grpId="1"/>
      <p:bldP spid="72" grpId="0"/>
      <p:bldP spid="72" grpId="1"/>
      <p:bldP spid="73" grpId="0"/>
      <p:bldP spid="73" grpId="1"/>
      <p:bldP spid="74" grpId="1"/>
      <p:bldP spid="74" grpId="2"/>
      <p:bldP spid="75" grpId="1"/>
      <p:bldP spid="75" grpId="2"/>
      <p:bldP spid="76" grpId="1"/>
      <p:bldP spid="76" grpId="2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5" grpId="0"/>
      <p:bldP spid="87" grpId="0"/>
      <p:bldP spid="89" grpId="0"/>
      <p:bldP spid="90" grpId="0"/>
      <p:bldP spid="91" grpId="0"/>
      <p:bldP spid="92" grpId="0"/>
      <p:bldP spid="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F359A25-A232-421D-B075-EF7FE525E9D5}"/>
              </a:ext>
            </a:extLst>
          </p:cNvPr>
          <p:cNvGrpSpPr/>
          <p:nvPr/>
        </p:nvGrpSpPr>
        <p:grpSpPr>
          <a:xfrm>
            <a:off x="-7256" y="355600"/>
            <a:ext cx="12077335" cy="576041"/>
            <a:chOff x="-7255" y="355600"/>
            <a:chExt cx="11110684" cy="57604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25A6751-9AF5-40AE-8E49-02DCA33BA309}"/>
                </a:ext>
              </a:extLst>
            </p:cNvPr>
            <p:cNvSpPr/>
            <p:nvPr/>
          </p:nvSpPr>
          <p:spPr>
            <a:xfrm>
              <a:off x="264737" y="407341"/>
              <a:ext cx="1302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用例管理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82775C5-A312-467E-9EB2-1414048F5F1A}"/>
                </a:ext>
              </a:extLst>
            </p:cNvPr>
            <p:cNvCxnSpPr>
              <a:cxnSpLocks/>
            </p:cNvCxnSpPr>
            <p:nvPr/>
          </p:nvCxnSpPr>
          <p:spPr>
            <a:xfrm>
              <a:off x="1644099" y="604838"/>
              <a:ext cx="9459330" cy="38782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A1478-1F19-45E5-A3A8-2CE6B668C8B0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6138" y="1723292"/>
            <a:ext cx="162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数据共享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6445" y="2286000"/>
            <a:ext cx="38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测试数据同接口相互共享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66445" y="2848708"/>
            <a:ext cx="38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测试数据统一存储，集中管理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66444" y="3365672"/>
            <a:ext cx="38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智能算法推荐测试数据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00" y="2065277"/>
            <a:ext cx="5208303" cy="19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DA94330-2BEE-4CB3-9F7E-B6D0C93BE66A}"/>
              </a:ext>
            </a:extLst>
          </p:cNvPr>
          <p:cNvGrpSpPr/>
          <p:nvPr/>
        </p:nvGrpSpPr>
        <p:grpSpPr>
          <a:xfrm>
            <a:off x="-7256" y="355600"/>
            <a:ext cx="12039235" cy="576041"/>
            <a:chOff x="-7255" y="355600"/>
            <a:chExt cx="11110684" cy="57604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942CAE3-D27E-4790-A12A-54FC5C34A8B3}"/>
                </a:ext>
              </a:extLst>
            </p:cNvPr>
            <p:cNvSpPr/>
            <p:nvPr/>
          </p:nvSpPr>
          <p:spPr>
            <a:xfrm>
              <a:off x="328616" y="412788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测试数据中心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2750C71-8E69-4F9C-ACD7-D3598A7FDF3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F823043-9C9D-498C-9FD5-21820CB34084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Oval 76"/>
          <p:cNvSpPr>
            <a:spLocks noChangeAspect="1"/>
          </p:cNvSpPr>
          <p:nvPr/>
        </p:nvSpPr>
        <p:spPr>
          <a:xfrm>
            <a:off x="3502459" y="3901020"/>
            <a:ext cx="866867" cy="867591"/>
          </a:xfrm>
          <a:prstGeom prst="ellipse">
            <a:avLst/>
          </a:prstGeom>
          <a:noFill/>
          <a:ln w="19050">
            <a:solidFill>
              <a:srgbClr val="1BD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57"/>
          <p:cNvSpPr>
            <a:spLocks noChangeAspect="1"/>
          </p:cNvSpPr>
          <p:nvPr/>
        </p:nvSpPr>
        <p:spPr>
          <a:xfrm>
            <a:off x="6291579" y="3901020"/>
            <a:ext cx="931064" cy="943802"/>
          </a:xfrm>
          <a:prstGeom prst="ellipse">
            <a:avLst/>
          </a:prstGeom>
          <a:noFill/>
          <a:ln w="19050">
            <a:solidFill>
              <a:srgbClr val="FC8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Oval 64"/>
          <p:cNvSpPr>
            <a:spLocks noChangeAspect="1"/>
          </p:cNvSpPr>
          <p:nvPr/>
        </p:nvSpPr>
        <p:spPr>
          <a:xfrm>
            <a:off x="7931696" y="2507036"/>
            <a:ext cx="1111888" cy="1012405"/>
          </a:xfrm>
          <a:prstGeom prst="ellipse">
            <a:avLst/>
          </a:prstGeom>
          <a:noFill/>
          <a:ln w="19050">
            <a:solidFill>
              <a:srgbClr val="198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Oval 69"/>
          <p:cNvSpPr>
            <a:spLocks noChangeAspect="1"/>
          </p:cNvSpPr>
          <p:nvPr/>
        </p:nvSpPr>
        <p:spPr>
          <a:xfrm>
            <a:off x="9812391" y="3948280"/>
            <a:ext cx="896900" cy="896542"/>
          </a:xfrm>
          <a:prstGeom prst="ellipse">
            <a:avLst/>
          </a:prstGeom>
          <a:noFill/>
          <a:ln w="19050">
            <a:solidFill>
              <a:srgbClr val="1BD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Oval 48"/>
          <p:cNvSpPr>
            <a:spLocks noChangeAspect="1"/>
          </p:cNvSpPr>
          <p:nvPr/>
        </p:nvSpPr>
        <p:spPr>
          <a:xfrm>
            <a:off x="4824514" y="2486377"/>
            <a:ext cx="1029504" cy="1030365"/>
          </a:xfrm>
          <a:prstGeom prst="ellipse">
            <a:avLst/>
          </a:prstGeom>
          <a:noFill/>
          <a:ln w="19050">
            <a:solidFill>
              <a:srgbClr val="198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9" name="Straight Connector 109"/>
          <p:cNvCxnSpPr/>
          <p:nvPr/>
        </p:nvCxnSpPr>
        <p:spPr>
          <a:xfrm flipV="1">
            <a:off x="4347509" y="3501396"/>
            <a:ext cx="477005" cy="458052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11"/>
          <p:cNvCxnSpPr/>
          <p:nvPr/>
        </p:nvCxnSpPr>
        <p:spPr>
          <a:xfrm flipV="1">
            <a:off x="7221262" y="3447362"/>
            <a:ext cx="767532" cy="572998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3"/>
          <p:cNvCxnSpPr/>
          <p:nvPr/>
        </p:nvCxnSpPr>
        <p:spPr>
          <a:xfrm>
            <a:off x="9043584" y="3365849"/>
            <a:ext cx="845404" cy="582431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14"/>
          <p:cNvCxnSpPr/>
          <p:nvPr/>
        </p:nvCxnSpPr>
        <p:spPr>
          <a:xfrm>
            <a:off x="5783903" y="3455079"/>
            <a:ext cx="540442" cy="505138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oter Text"/>
          <p:cNvSpPr txBox="1"/>
          <p:nvPr/>
        </p:nvSpPr>
        <p:spPr>
          <a:xfrm>
            <a:off x="3307911" y="4928835"/>
            <a:ext cx="15754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有效域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ooter Text"/>
          <p:cNvSpPr txBox="1"/>
          <p:nvPr/>
        </p:nvSpPr>
        <p:spPr>
          <a:xfrm>
            <a:off x="4759172" y="1084061"/>
            <a:ext cx="15754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639763" indent="-182563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82700" indent="-3683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5638" indent="-554038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568575" indent="-739775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ym typeface="Arial" panose="020B0604020202020204" pitchFamily="34" charset="0"/>
              </a:rPr>
              <a:t>无效域</a:t>
            </a:r>
            <a:endParaRPr lang="en-US" altLang="zh-CN" sz="2000" dirty="0">
              <a:sym typeface="Arial" panose="020B0604020202020204" pitchFamily="34" charset="0"/>
            </a:endParaRPr>
          </a:p>
        </p:txBody>
      </p:sp>
      <p:sp>
        <p:nvSpPr>
          <p:cNvPr id="46" name="Footer Text"/>
          <p:cNvSpPr txBox="1"/>
          <p:nvPr/>
        </p:nvSpPr>
        <p:spPr>
          <a:xfrm>
            <a:off x="8117049" y="1050768"/>
            <a:ext cx="15754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639763" indent="-182563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82700" indent="-3683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5638" indent="-554038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568575" indent="-739775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ym typeface="Arial" panose="020B0604020202020204" pitchFamily="34" charset="0"/>
              </a:rPr>
              <a:t>推测域</a:t>
            </a:r>
            <a:endParaRPr lang="en-US" sz="2000" dirty="0">
              <a:sym typeface="Arial" panose="020B0604020202020204" pitchFamily="34" charset="0"/>
            </a:endParaRPr>
          </a:p>
        </p:txBody>
      </p:sp>
      <p:sp>
        <p:nvSpPr>
          <p:cNvPr id="47" name="Footer Text"/>
          <p:cNvSpPr txBox="1"/>
          <p:nvPr/>
        </p:nvSpPr>
        <p:spPr>
          <a:xfrm>
            <a:off x="2676212" y="5470840"/>
            <a:ext cx="211497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有效等价类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：是指对于程序的规格说明来说，是合理的，有意义的输入数据构成的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集合，比如：未限定范围的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类型，有效等价类，可为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0,1,2…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Footer Text"/>
          <p:cNvSpPr txBox="1"/>
          <p:nvPr/>
        </p:nvSpPr>
        <p:spPr>
          <a:xfrm>
            <a:off x="9962536" y="4928605"/>
            <a:ext cx="15754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639763" indent="-182563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82700" indent="-3683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5638" indent="-554038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568575" indent="-739775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ym typeface="Arial" panose="020B0604020202020204" pitchFamily="34" charset="0"/>
              </a:rPr>
              <a:t>安全域</a:t>
            </a:r>
            <a:endParaRPr lang="en-US" altLang="zh-CN" sz="2000" dirty="0">
              <a:sym typeface="Arial" panose="020B0604020202020204" pitchFamily="34" charset="0"/>
            </a:endParaRPr>
          </a:p>
        </p:txBody>
      </p:sp>
      <p:sp>
        <p:nvSpPr>
          <p:cNvPr id="49" name="Footer Text"/>
          <p:cNvSpPr txBox="1"/>
          <p:nvPr/>
        </p:nvSpPr>
        <p:spPr>
          <a:xfrm>
            <a:off x="6366695" y="4949889"/>
            <a:ext cx="15754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639763" indent="-182563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82700" indent="-3683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5638" indent="-554038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568575" indent="-739775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ym typeface="Arial" panose="020B0604020202020204" pitchFamily="34" charset="0"/>
              </a:rPr>
              <a:t>边界域</a:t>
            </a:r>
            <a:endParaRPr lang="en-US" altLang="zh-CN" sz="2000" dirty="0">
              <a:sym typeface="Arial" panose="020B0604020202020204" pitchFamily="34" charset="0"/>
            </a:endParaRPr>
          </a:p>
        </p:txBody>
      </p:sp>
      <p:sp>
        <p:nvSpPr>
          <p:cNvPr id="50" name="Footer Text"/>
          <p:cNvSpPr txBox="1"/>
          <p:nvPr/>
        </p:nvSpPr>
        <p:spPr>
          <a:xfrm>
            <a:off x="5834346" y="5470840"/>
            <a:ext cx="211497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边界阈值：输入范围的边界阈值，比如：限定范围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10]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类型，边界阈值为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0,10,32767,-32768(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16Bit)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ooter Text"/>
          <p:cNvSpPr txBox="1"/>
          <p:nvPr/>
        </p:nvSpPr>
        <p:spPr>
          <a:xfrm>
            <a:off x="4381255" y="1642252"/>
            <a:ext cx="211497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无效等价类：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指对于软件规格说明而言，没有意义的、不合理的输入数据集合，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比如：限定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[0, 10]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，无效等价类，可为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-10,100…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Footer Text"/>
          <p:cNvSpPr txBox="1"/>
          <p:nvPr/>
        </p:nvSpPr>
        <p:spPr>
          <a:xfrm>
            <a:off x="7506064" y="1626832"/>
            <a:ext cx="211497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错误推测值：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基于经验和直觉推测程序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存在的各种错误，比如：限定范围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[0, 10]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错误推测值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，可为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“0”,none, null …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Footer Text"/>
          <p:cNvSpPr txBox="1"/>
          <p:nvPr/>
        </p:nvSpPr>
        <p:spPr>
          <a:xfrm>
            <a:off x="9423056" y="5470840"/>
            <a:ext cx="21149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安全测试值：安全测试相关输入值，后续陆续支持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92" y="4020360"/>
            <a:ext cx="609600" cy="60960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8" y="4068244"/>
            <a:ext cx="513831" cy="513831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40" y="2696759"/>
            <a:ext cx="609600" cy="6096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75" y="4121144"/>
            <a:ext cx="568961" cy="460931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66" y="2708438"/>
            <a:ext cx="609600" cy="609600"/>
          </a:xfrm>
          <a:prstGeom prst="rect">
            <a:avLst/>
          </a:prstGeom>
        </p:spPr>
      </p:pic>
      <p:sp>
        <p:nvSpPr>
          <p:cNvPr id="73" name="Footer Text"/>
          <p:cNvSpPr txBox="1"/>
          <p:nvPr/>
        </p:nvSpPr>
        <p:spPr>
          <a:xfrm>
            <a:off x="941474" y="2179568"/>
            <a:ext cx="2072537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测试数据使用域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1046478" y="3085111"/>
            <a:ext cx="1219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自由增删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1046478" y="2703125"/>
            <a:ext cx="1542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自由开启关闭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76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73" grpId="0"/>
      <p:bldP spid="7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DA94330-2BEE-4CB3-9F7E-B6D0C93BE66A}"/>
              </a:ext>
            </a:extLst>
          </p:cNvPr>
          <p:cNvGrpSpPr/>
          <p:nvPr/>
        </p:nvGrpSpPr>
        <p:grpSpPr>
          <a:xfrm>
            <a:off x="-7256" y="355600"/>
            <a:ext cx="12039235" cy="576041"/>
            <a:chOff x="-7255" y="355600"/>
            <a:chExt cx="11110684" cy="57604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942CAE3-D27E-4790-A12A-54FC5C34A8B3}"/>
                </a:ext>
              </a:extLst>
            </p:cNvPr>
            <p:cNvSpPr/>
            <p:nvPr/>
          </p:nvSpPr>
          <p:spPr>
            <a:xfrm>
              <a:off x="328616" y="412788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测试数据中心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2750C71-8E69-4F9C-ACD7-D3598A7FDF3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F823043-9C9D-498C-9FD5-21820CB34084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空心弧 31">
            <a:extLst>
              <a:ext uri="{FF2B5EF4-FFF2-40B4-BE49-F238E27FC236}">
                <a16:creationId xmlns:a16="http://schemas.microsoft.com/office/drawing/2014/main" id="{0DC1388E-1966-4A89-82A3-B37D0381D166}"/>
              </a:ext>
            </a:extLst>
          </p:cNvPr>
          <p:cNvSpPr/>
          <p:nvPr/>
        </p:nvSpPr>
        <p:spPr>
          <a:xfrm>
            <a:off x="6425850" y="1906162"/>
            <a:ext cx="3300841" cy="3300841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空心弧 32">
            <a:extLst>
              <a:ext uri="{FF2B5EF4-FFF2-40B4-BE49-F238E27FC236}">
                <a16:creationId xmlns:a16="http://schemas.microsoft.com/office/drawing/2014/main" id="{31225E12-1E32-4BFB-B882-1572B0D14ED2}"/>
              </a:ext>
            </a:extLst>
          </p:cNvPr>
          <p:cNvSpPr/>
          <p:nvPr/>
        </p:nvSpPr>
        <p:spPr>
          <a:xfrm>
            <a:off x="6425850" y="1906162"/>
            <a:ext cx="3300841" cy="3300841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空心弧 34">
            <a:extLst>
              <a:ext uri="{FF2B5EF4-FFF2-40B4-BE49-F238E27FC236}">
                <a16:creationId xmlns:a16="http://schemas.microsoft.com/office/drawing/2014/main" id="{240375A4-BEAC-4494-811A-1AF22C01A9FC}"/>
              </a:ext>
            </a:extLst>
          </p:cNvPr>
          <p:cNvSpPr/>
          <p:nvPr/>
        </p:nvSpPr>
        <p:spPr>
          <a:xfrm>
            <a:off x="6425850" y="1906162"/>
            <a:ext cx="3300841" cy="3300841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空心弧 35">
            <a:extLst>
              <a:ext uri="{FF2B5EF4-FFF2-40B4-BE49-F238E27FC236}">
                <a16:creationId xmlns:a16="http://schemas.microsoft.com/office/drawing/2014/main" id="{59D72483-BECA-4AAF-B365-0AEE02A0E764}"/>
              </a:ext>
            </a:extLst>
          </p:cNvPr>
          <p:cNvSpPr/>
          <p:nvPr/>
        </p:nvSpPr>
        <p:spPr>
          <a:xfrm>
            <a:off x="6425850" y="1906162"/>
            <a:ext cx="3300841" cy="3300841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chemeClr val="bg1">
              <a:lumMod val="85000"/>
              <a:alpha val="2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 useBgFill="1">
        <p:nvSpPr>
          <p:cNvPr id="38" name="任意多边形 9">
            <a:extLst>
              <a:ext uri="{FF2B5EF4-FFF2-40B4-BE49-F238E27FC236}">
                <a16:creationId xmlns:a16="http://schemas.microsoft.com/office/drawing/2014/main" id="{589182C4-90E3-4C95-972E-E0631C93A059}"/>
              </a:ext>
            </a:extLst>
          </p:cNvPr>
          <p:cNvSpPr/>
          <p:nvPr/>
        </p:nvSpPr>
        <p:spPr>
          <a:xfrm>
            <a:off x="7316140" y="2796452"/>
            <a:ext cx="1520261" cy="1520261"/>
          </a:xfrm>
          <a:custGeom>
            <a:avLst/>
            <a:gdLst>
              <a:gd name="connsiteX0" fmla="*/ 0 w 1520261"/>
              <a:gd name="connsiteY0" fmla="*/ 760131 h 1520261"/>
              <a:gd name="connsiteX1" fmla="*/ 760131 w 1520261"/>
              <a:gd name="connsiteY1" fmla="*/ 0 h 1520261"/>
              <a:gd name="connsiteX2" fmla="*/ 1520262 w 1520261"/>
              <a:gd name="connsiteY2" fmla="*/ 760131 h 1520261"/>
              <a:gd name="connsiteX3" fmla="*/ 760131 w 1520261"/>
              <a:gd name="connsiteY3" fmla="*/ 1520262 h 1520261"/>
              <a:gd name="connsiteX4" fmla="*/ 0 w 1520261"/>
              <a:gd name="connsiteY4" fmla="*/ 760131 h 152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261" h="1520261">
                <a:moveTo>
                  <a:pt x="0" y="760131"/>
                </a:moveTo>
                <a:cubicBezTo>
                  <a:pt x="0" y="340322"/>
                  <a:pt x="340322" y="0"/>
                  <a:pt x="760131" y="0"/>
                </a:cubicBezTo>
                <a:cubicBezTo>
                  <a:pt x="1179940" y="0"/>
                  <a:pt x="1520262" y="340322"/>
                  <a:pt x="1520262" y="760131"/>
                </a:cubicBezTo>
                <a:cubicBezTo>
                  <a:pt x="1520262" y="1179940"/>
                  <a:pt x="1179940" y="1520262"/>
                  <a:pt x="760131" y="1520262"/>
                </a:cubicBezTo>
                <a:cubicBezTo>
                  <a:pt x="340322" y="1520262"/>
                  <a:pt x="0" y="1179940"/>
                  <a:pt x="0" y="760131"/>
                </a:cubicBezTo>
                <a:close/>
              </a:path>
            </a:pathLst>
          </a:cu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277" tIns="263277" rIns="263277" bIns="26327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>
              <a:solidFill>
                <a:schemeClr val="bg1">
                  <a:lumMod val="85000"/>
                </a:schemeClr>
              </a:solidFill>
            </a:endParaRPr>
          </a:p>
        </p:txBody>
      </p:sp>
      <p:sp useBgFill="1">
        <p:nvSpPr>
          <p:cNvPr id="41" name="任意多边形 10">
            <a:extLst>
              <a:ext uri="{FF2B5EF4-FFF2-40B4-BE49-F238E27FC236}">
                <a16:creationId xmlns:a16="http://schemas.microsoft.com/office/drawing/2014/main" id="{D42D3841-AAEC-47EA-A8A6-B2F5B4DADF4F}"/>
              </a:ext>
            </a:extLst>
          </p:cNvPr>
          <p:cNvSpPr/>
          <p:nvPr/>
        </p:nvSpPr>
        <p:spPr>
          <a:xfrm>
            <a:off x="7544179" y="1412382"/>
            <a:ext cx="1064182" cy="1064182"/>
          </a:xfrm>
          <a:custGeom>
            <a:avLst/>
            <a:gdLst>
              <a:gd name="connsiteX0" fmla="*/ 0 w 1064182"/>
              <a:gd name="connsiteY0" fmla="*/ 532091 h 1064182"/>
              <a:gd name="connsiteX1" fmla="*/ 532091 w 1064182"/>
              <a:gd name="connsiteY1" fmla="*/ 0 h 1064182"/>
              <a:gd name="connsiteX2" fmla="*/ 1064182 w 1064182"/>
              <a:gd name="connsiteY2" fmla="*/ 532091 h 1064182"/>
              <a:gd name="connsiteX3" fmla="*/ 532091 w 1064182"/>
              <a:gd name="connsiteY3" fmla="*/ 1064182 h 1064182"/>
              <a:gd name="connsiteX4" fmla="*/ 0 w 1064182"/>
              <a:gd name="connsiteY4" fmla="*/ 532091 h 106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182" h="1064182">
                <a:moveTo>
                  <a:pt x="0" y="532091"/>
                </a:moveTo>
                <a:cubicBezTo>
                  <a:pt x="0" y="238225"/>
                  <a:pt x="238225" y="0"/>
                  <a:pt x="532091" y="0"/>
                </a:cubicBezTo>
                <a:cubicBezTo>
                  <a:pt x="825957" y="0"/>
                  <a:pt x="1064182" y="238225"/>
                  <a:pt x="1064182" y="532091"/>
                </a:cubicBezTo>
                <a:cubicBezTo>
                  <a:pt x="1064182" y="825957"/>
                  <a:pt x="825957" y="1064182"/>
                  <a:pt x="532091" y="1064182"/>
                </a:cubicBezTo>
                <a:cubicBezTo>
                  <a:pt x="238225" y="1064182"/>
                  <a:pt x="0" y="825957"/>
                  <a:pt x="0" y="532091"/>
                </a:cubicBezTo>
                <a:close/>
              </a:path>
            </a:pathLst>
          </a:cu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056" tIns="185056" rIns="185056" bIns="18505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>
              <a:solidFill>
                <a:schemeClr val="bg1">
                  <a:lumMod val="85000"/>
                </a:schemeClr>
              </a:solidFill>
            </a:endParaRPr>
          </a:p>
        </p:txBody>
      </p:sp>
      <p:sp useBgFill="1">
        <p:nvSpPr>
          <p:cNvPr id="52" name="任意多边形 11">
            <a:extLst>
              <a:ext uri="{FF2B5EF4-FFF2-40B4-BE49-F238E27FC236}">
                <a16:creationId xmlns:a16="http://schemas.microsoft.com/office/drawing/2014/main" id="{950147AE-E1EC-42AD-8ED2-2E2B58CCA14A}"/>
              </a:ext>
            </a:extLst>
          </p:cNvPr>
          <p:cNvSpPr/>
          <p:nvPr/>
        </p:nvSpPr>
        <p:spPr>
          <a:xfrm>
            <a:off x="9156289" y="3024492"/>
            <a:ext cx="1064182" cy="1064182"/>
          </a:xfrm>
          <a:custGeom>
            <a:avLst/>
            <a:gdLst>
              <a:gd name="connsiteX0" fmla="*/ 0 w 1064182"/>
              <a:gd name="connsiteY0" fmla="*/ 532091 h 1064182"/>
              <a:gd name="connsiteX1" fmla="*/ 532091 w 1064182"/>
              <a:gd name="connsiteY1" fmla="*/ 0 h 1064182"/>
              <a:gd name="connsiteX2" fmla="*/ 1064182 w 1064182"/>
              <a:gd name="connsiteY2" fmla="*/ 532091 h 1064182"/>
              <a:gd name="connsiteX3" fmla="*/ 532091 w 1064182"/>
              <a:gd name="connsiteY3" fmla="*/ 1064182 h 1064182"/>
              <a:gd name="connsiteX4" fmla="*/ 0 w 1064182"/>
              <a:gd name="connsiteY4" fmla="*/ 532091 h 106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182" h="1064182">
                <a:moveTo>
                  <a:pt x="0" y="532091"/>
                </a:moveTo>
                <a:cubicBezTo>
                  <a:pt x="0" y="238225"/>
                  <a:pt x="238225" y="0"/>
                  <a:pt x="532091" y="0"/>
                </a:cubicBezTo>
                <a:cubicBezTo>
                  <a:pt x="825957" y="0"/>
                  <a:pt x="1064182" y="238225"/>
                  <a:pt x="1064182" y="532091"/>
                </a:cubicBezTo>
                <a:cubicBezTo>
                  <a:pt x="1064182" y="825957"/>
                  <a:pt x="825957" y="1064182"/>
                  <a:pt x="532091" y="1064182"/>
                </a:cubicBezTo>
                <a:cubicBezTo>
                  <a:pt x="238225" y="1064182"/>
                  <a:pt x="0" y="825957"/>
                  <a:pt x="0" y="532091"/>
                </a:cubicBezTo>
                <a:close/>
              </a:path>
            </a:pathLst>
          </a:cu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516" tIns="182516" rIns="182516" bIns="182516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>
              <a:solidFill>
                <a:schemeClr val="bg1">
                  <a:lumMod val="85000"/>
                </a:schemeClr>
              </a:solidFill>
            </a:endParaRPr>
          </a:p>
        </p:txBody>
      </p:sp>
      <p:sp useBgFill="1">
        <p:nvSpPr>
          <p:cNvPr id="55" name="任意多边形 12">
            <a:extLst>
              <a:ext uri="{FF2B5EF4-FFF2-40B4-BE49-F238E27FC236}">
                <a16:creationId xmlns:a16="http://schemas.microsoft.com/office/drawing/2014/main" id="{D46C4792-4DD7-4848-BC5F-06C65F41DCB3}"/>
              </a:ext>
            </a:extLst>
          </p:cNvPr>
          <p:cNvSpPr/>
          <p:nvPr/>
        </p:nvSpPr>
        <p:spPr>
          <a:xfrm>
            <a:off x="7544179" y="4636602"/>
            <a:ext cx="1064182" cy="1064182"/>
          </a:xfrm>
          <a:custGeom>
            <a:avLst/>
            <a:gdLst>
              <a:gd name="connsiteX0" fmla="*/ 0 w 1064182"/>
              <a:gd name="connsiteY0" fmla="*/ 532091 h 1064182"/>
              <a:gd name="connsiteX1" fmla="*/ 532091 w 1064182"/>
              <a:gd name="connsiteY1" fmla="*/ 0 h 1064182"/>
              <a:gd name="connsiteX2" fmla="*/ 1064182 w 1064182"/>
              <a:gd name="connsiteY2" fmla="*/ 532091 h 1064182"/>
              <a:gd name="connsiteX3" fmla="*/ 532091 w 1064182"/>
              <a:gd name="connsiteY3" fmla="*/ 1064182 h 1064182"/>
              <a:gd name="connsiteX4" fmla="*/ 0 w 1064182"/>
              <a:gd name="connsiteY4" fmla="*/ 532091 h 106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182" h="1064182">
                <a:moveTo>
                  <a:pt x="0" y="532091"/>
                </a:moveTo>
                <a:cubicBezTo>
                  <a:pt x="0" y="238225"/>
                  <a:pt x="238225" y="0"/>
                  <a:pt x="532091" y="0"/>
                </a:cubicBezTo>
                <a:cubicBezTo>
                  <a:pt x="825957" y="0"/>
                  <a:pt x="1064182" y="238225"/>
                  <a:pt x="1064182" y="532091"/>
                </a:cubicBezTo>
                <a:cubicBezTo>
                  <a:pt x="1064182" y="825957"/>
                  <a:pt x="825957" y="1064182"/>
                  <a:pt x="532091" y="1064182"/>
                </a:cubicBezTo>
                <a:cubicBezTo>
                  <a:pt x="238225" y="1064182"/>
                  <a:pt x="0" y="825957"/>
                  <a:pt x="0" y="532091"/>
                </a:cubicBezTo>
                <a:close/>
              </a:path>
            </a:pathLst>
          </a:cu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056" tIns="185056" rIns="185056" bIns="18505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>
              <a:solidFill>
                <a:schemeClr val="bg1">
                  <a:lumMod val="85000"/>
                </a:schemeClr>
              </a:solidFill>
            </a:endParaRPr>
          </a:p>
        </p:txBody>
      </p:sp>
      <p:sp useBgFill="1">
        <p:nvSpPr>
          <p:cNvPr id="56" name="任意多边形 13">
            <a:extLst>
              <a:ext uri="{FF2B5EF4-FFF2-40B4-BE49-F238E27FC236}">
                <a16:creationId xmlns:a16="http://schemas.microsoft.com/office/drawing/2014/main" id="{C83AFBE1-7637-4C0D-B787-3E90B62EA214}"/>
              </a:ext>
            </a:extLst>
          </p:cNvPr>
          <p:cNvSpPr/>
          <p:nvPr/>
        </p:nvSpPr>
        <p:spPr>
          <a:xfrm>
            <a:off x="5932069" y="3024492"/>
            <a:ext cx="1064182" cy="1064182"/>
          </a:xfrm>
          <a:custGeom>
            <a:avLst/>
            <a:gdLst>
              <a:gd name="connsiteX0" fmla="*/ 0 w 1064182"/>
              <a:gd name="connsiteY0" fmla="*/ 532091 h 1064182"/>
              <a:gd name="connsiteX1" fmla="*/ 532091 w 1064182"/>
              <a:gd name="connsiteY1" fmla="*/ 0 h 1064182"/>
              <a:gd name="connsiteX2" fmla="*/ 1064182 w 1064182"/>
              <a:gd name="connsiteY2" fmla="*/ 532091 h 1064182"/>
              <a:gd name="connsiteX3" fmla="*/ 532091 w 1064182"/>
              <a:gd name="connsiteY3" fmla="*/ 1064182 h 1064182"/>
              <a:gd name="connsiteX4" fmla="*/ 0 w 1064182"/>
              <a:gd name="connsiteY4" fmla="*/ 532091 h 106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182" h="1064182">
                <a:moveTo>
                  <a:pt x="0" y="532091"/>
                </a:moveTo>
                <a:cubicBezTo>
                  <a:pt x="0" y="238225"/>
                  <a:pt x="238225" y="0"/>
                  <a:pt x="532091" y="0"/>
                </a:cubicBezTo>
                <a:cubicBezTo>
                  <a:pt x="825957" y="0"/>
                  <a:pt x="1064182" y="238225"/>
                  <a:pt x="1064182" y="532091"/>
                </a:cubicBezTo>
                <a:cubicBezTo>
                  <a:pt x="1064182" y="825957"/>
                  <a:pt x="825957" y="1064182"/>
                  <a:pt x="532091" y="1064182"/>
                </a:cubicBezTo>
                <a:cubicBezTo>
                  <a:pt x="238225" y="1064182"/>
                  <a:pt x="0" y="825957"/>
                  <a:pt x="0" y="532091"/>
                </a:cubicBezTo>
                <a:close/>
              </a:path>
            </a:pathLst>
          </a:cu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056" tIns="185056" rIns="185056" bIns="18505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704858" y="3223795"/>
            <a:ext cx="3903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数据库数据类型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：构造数据库数据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98" y="3057035"/>
            <a:ext cx="562906" cy="562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69" y="5012754"/>
            <a:ext cx="449201" cy="388498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7003117" y="5928016"/>
            <a:ext cx="2250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704856" y="3882057"/>
            <a:ext cx="3697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用户自定义对象：用户构造数据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7050131" y="989654"/>
            <a:ext cx="2250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常用测试对象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22" y="3351586"/>
            <a:ext cx="411256" cy="411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34" y="3321912"/>
            <a:ext cx="440930" cy="440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66" y="1723415"/>
            <a:ext cx="325806" cy="325806"/>
          </a:xfrm>
          <a:prstGeom prst="rect">
            <a:avLst/>
          </a:prstGeom>
        </p:spPr>
      </p:pic>
      <p:sp>
        <p:nvSpPr>
          <p:cNvPr id="74" name="Footer Text"/>
          <p:cNvSpPr txBox="1"/>
          <p:nvPr/>
        </p:nvSpPr>
        <p:spPr>
          <a:xfrm>
            <a:off x="584176" y="2290936"/>
            <a:ext cx="2072537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测试数据类型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665548" y="2903907"/>
            <a:ext cx="3859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基本数据类型：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4557073" y="2583102"/>
            <a:ext cx="2368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数据库数据类型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710979" y="3552926"/>
            <a:ext cx="3891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常用测试对象：特定测试数据对象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9222225" y="4237944"/>
            <a:ext cx="2527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用户自定义对象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776470" y="4246886"/>
            <a:ext cx="3697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数据表模式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：用户指定测试数据表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6959457" y="3644220"/>
            <a:ext cx="2250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数据表模式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1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52" grpId="0" animBg="1"/>
      <p:bldP spid="55" grpId="0" animBg="1"/>
      <p:bldP spid="56" grpId="0" animBg="1"/>
      <p:bldP spid="60" grpId="0"/>
      <p:bldP spid="67" grpId="0"/>
      <p:bldP spid="68" grpId="0"/>
      <p:bldP spid="73" grpId="0"/>
      <p:bldP spid="74" grpId="0"/>
      <p:bldP spid="75" grpId="0"/>
      <p:bldP spid="76" grpId="0"/>
      <p:bldP spid="77" grpId="0"/>
      <p:bldP spid="78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57C34D-3906-483A-AA69-9F8306B2B570}"/>
              </a:ext>
            </a:extLst>
          </p:cNvPr>
          <p:cNvGrpSpPr/>
          <p:nvPr/>
        </p:nvGrpSpPr>
        <p:grpSpPr>
          <a:xfrm>
            <a:off x="-7256" y="355600"/>
            <a:ext cx="11900805" cy="576041"/>
            <a:chOff x="-7255" y="355600"/>
            <a:chExt cx="11110684" cy="57604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164B601-C7BD-4258-8895-8BEB08A07D3B}"/>
                </a:ext>
              </a:extLst>
            </p:cNvPr>
            <p:cNvSpPr/>
            <p:nvPr/>
          </p:nvSpPr>
          <p:spPr>
            <a:xfrm>
              <a:off x="396050" y="412788"/>
              <a:ext cx="18964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测试数据中心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C7A5419-0FBA-49B9-931D-F60B27E1633E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79061B0-7996-4E29-999C-01E281C8D5C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32" name="Oval 3"/>
          <p:cNvSpPr>
            <a:spLocks noChangeArrowheads="1"/>
          </p:cNvSpPr>
          <p:nvPr/>
        </p:nvSpPr>
        <p:spPr bwMode="auto">
          <a:xfrm>
            <a:off x="6454775" y="1956983"/>
            <a:ext cx="1595437" cy="1619250"/>
          </a:xfrm>
          <a:prstGeom prst="ellipse">
            <a:avLst/>
          </a:pr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/>
          <a:lstStyle/>
          <a:p>
            <a:pPr eaLnBrk="1" hangingPunct="1"/>
            <a:endParaRPr lang="en-US" altLang="zh-CN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 useBgFill="1">
        <p:nvSpPr>
          <p:cNvPr id="33" name="Oval 4"/>
          <p:cNvSpPr>
            <a:spLocks noChangeArrowheads="1"/>
          </p:cNvSpPr>
          <p:nvPr/>
        </p:nvSpPr>
        <p:spPr bwMode="auto">
          <a:xfrm>
            <a:off x="5232400" y="1196570"/>
            <a:ext cx="1595438" cy="1619250"/>
          </a:xfrm>
          <a:prstGeom prst="ellipse">
            <a:avLst/>
          </a:pr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/>
          <a:lstStyle/>
          <a:p>
            <a:pPr eaLnBrk="1" hangingPunct="1"/>
            <a:endParaRPr lang="en-US" altLang="zh-CN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 useBgFill="1">
        <p:nvSpPr>
          <p:cNvPr id="34" name="Oval 5"/>
          <p:cNvSpPr>
            <a:spLocks noChangeArrowheads="1"/>
          </p:cNvSpPr>
          <p:nvPr/>
        </p:nvSpPr>
        <p:spPr bwMode="auto">
          <a:xfrm>
            <a:off x="4083844" y="1937934"/>
            <a:ext cx="1595438" cy="1619250"/>
          </a:xfrm>
          <a:prstGeom prst="ellipse">
            <a:avLst/>
          </a:pr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/>
          <a:lstStyle/>
          <a:p>
            <a:pPr eaLnBrk="1" hangingPunct="1"/>
            <a:endParaRPr lang="en-US" altLang="zh-CN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 useBgFill="1">
        <p:nvSpPr>
          <p:cNvPr id="35" name="Oval 6"/>
          <p:cNvSpPr>
            <a:spLocks noChangeArrowheads="1"/>
          </p:cNvSpPr>
          <p:nvPr/>
        </p:nvSpPr>
        <p:spPr bwMode="auto">
          <a:xfrm>
            <a:off x="6556375" y="3354373"/>
            <a:ext cx="1595437" cy="1619250"/>
          </a:xfrm>
          <a:prstGeom prst="ellipse">
            <a:avLst/>
          </a:pr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/>
          <a:lstStyle/>
          <a:p>
            <a:pPr eaLnBrk="1" hangingPunct="1"/>
            <a:endParaRPr lang="en-US" altLang="zh-CN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 useBgFill="1">
        <p:nvSpPr>
          <p:cNvPr id="36" name="Oval 7"/>
          <p:cNvSpPr>
            <a:spLocks noChangeArrowheads="1"/>
          </p:cNvSpPr>
          <p:nvPr/>
        </p:nvSpPr>
        <p:spPr bwMode="auto">
          <a:xfrm>
            <a:off x="4027884" y="3241269"/>
            <a:ext cx="1595438" cy="1619250"/>
          </a:xfrm>
          <a:prstGeom prst="ellipse">
            <a:avLst/>
          </a:pr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/>
          <a:lstStyle/>
          <a:p>
            <a:pPr eaLnBrk="1" hangingPunct="1"/>
            <a:endParaRPr lang="en-US" altLang="zh-CN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 useBgFill="1">
        <p:nvSpPr>
          <p:cNvPr id="73" name="Oval 7"/>
          <p:cNvSpPr>
            <a:spLocks noChangeArrowheads="1"/>
          </p:cNvSpPr>
          <p:nvPr/>
        </p:nvSpPr>
        <p:spPr bwMode="auto">
          <a:xfrm>
            <a:off x="5292130" y="3920009"/>
            <a:ext cx="1595438" cy="1619250"/>
          </a:xfrm>
          <a:prstGeom prst="ellipse">
            <a:avLst/>
          </a:pr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/>
          <a:lstStyle/>
          <a:p>
            <a:pPr eaLnBrk="1" hangingPunct="1"/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1646" y="4544968"/>
            <a:ext cx="5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513759" y="2474546"/>
            <a:ext cx="73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405710" y="3839519"/>
            <a:ext cx="104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103865" y="2581942"/>
            <a:ext cx="66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562203" y="1747808"/>
            <a:ext cx="72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989168" y="3866228"/>
            <a:ext cx="94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13"/>
          <p:cNvSpPr txBox="1">
            <a:spLocks noChangeArrowheads="1"/>
          </p:cNvSpPr>
          <p:nvPr/>
        </p:nvSpPr>
        <p:spPr bwMode="auto">
          <a:xfrm>
            <a:off x="5532438" y="5595932"/>
            <a:ext cx="1295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>
                <a:solidFill>
                  <a:srgbClr val="1D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solidFill>
                  <a:srgbClr val="1D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</a:p>
        </p:txBody>
      </p:sp>
      <p:sp>
        <p:nvSpPr>
          <p:cNvPr id="80" name="TextBox 13"/>
          <p:cNvSpPr txBox="1">
            <a:spLocks noChangeArrowheads="1"/>
          </p:cNvSpPr>
          <p:nvPr/>
        </p:nvSpPr>
        <p:spPr bwMode="auto">
          <a:xfrm>
            <a:off x="4061049" y="5902084"/>
            <a:ext cx="3989163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interer_bits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整数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位数，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8(byte)/16(short)/32(int)/64(long)</a:t>
            </a: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max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：最大值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m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in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：最小值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81" name="TextBox 13"/>
          <p:cNvSpPr txBox="1">
            <a:spLocks noChangeArrowheads="1"/>
          </p:cNvSpPr>
          <p:nvPr/>
        </p:nvSpPr>
        <p:spPr bwMode="auto">
          <a:xfrm>
            <a:off x="2359942" y="3808741"/>
            <a:ext cx="1295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solidFill>
                  <a:srgbClr val="1C9F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 dirty="0" smtClean="0">
                <a:solidFill>
                  <a:srgbClr val="1C9F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1400" dirty="0">
                <a:solidFill>
                  <a:srgbClr val="1C9F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82" name="TextBox 13"/>
          <p:cNvSpPr txBox="1">
            <a:spLocks noChangeArrowheads="1"/>
          </p:cNvSpPr>
          <p:nvPr/>
        </p:nvSpPr>
        <p:spPr bwMode="auto">
          <a:xfrm>
            <a:off x="2211564" y="4163659"/>
            <a:ext cx="2179190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interer_bits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整数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位数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fraction_bits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：小数部分位数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max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：最大值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m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in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：最小值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83" name="TextBox 13"/>
          <p:cNvSpPr txBox="1">
            <a:spLocks noChangeArrowheads="1"/>
          </p:cNvSpPr>
          <p:nvPr/>
        </p:nvSpPr>
        <p:spPr bwMode="auto">
          <a:xfrm>
            <a:off x="8320136" y="3959992"/>
            <a:ext cx="15897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solidFill>
                  <a:srgbClr val="1C9F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400" dirty="0" smtClean="0">
                <a:solidFill>
                  <a:srgbClr val="1C9F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lang="zh-CN" altLang="en-US" sz="1400" dirty="0">
              <a:solidFill>
                <a:srgbClr val="1C9F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13"/>
          <p:cNvSpPr txBox="1">
            <a:spLocks noChangeArrowheads="1"/>
          </p:cNvSpPr>
          <p:nvPr/>
        </p:nvSpPr>
        <p:spPr bwMode="auto">
          <a:xfrm>
            <a:off x="8455964" y="4255991"/>
            <a:ext cx="2179190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maxlength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：最大长度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minlength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 ：最小长度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captal_en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启用大写字母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lower_en 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启用大小写字母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digit 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：启用数字字符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zh_cn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：启用中文字符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language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指定其他语言字符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85" name="TextBox 13"/>
          <p:cNvSpPr txBox="1">
            <a:spLocks noChangeArrowheads="1"/>
          </p:cNvSpPr>
          <p:nvPr/>
        </p:nvSpPr>
        <p:spPr bwMode="auto">
          <a:xfrm>
            <a:off x="2714626" y="2529099"/>
            <a:ext cx="1295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solidFill>
                  <a:srgbClr val="1D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400" dirty="0" smtClean="0">
                <a:solidFill>
                  <a:srgbClr val="1D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en-US" sz="1400" dirty="0">
              <a:solidFill>
                <a:srgbClr val="1DDC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3"/>
          <p:cNvSpPr txBox="1">
            <a:spLocks noChangeArrowheads="1"/>
          </p:cNvSpPr>
          <p:nvPr/>
        </p:nvSpPr>
        <p:spPr bwMode="auto">
          <a:xfrm>
            <a:off x="8351091" y="2295918"/>
            <a:ext cx="1295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solidFill>
                  <a:srgbClr val="1D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 dirty="0">
                <a:solidFill>
                  <a:srgbClr val="1D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400" dirty="0" smtClean="0">
                <a:solidFill>
                  <a:srgbClr val="1DD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1400" dirty="0">
              <a:solidFill>
                <a:srgbClr val="1DDC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3"/>
          <p:cNvSpPr txBox="1">
            <a:spLocks noChangeArrowheads="1"/>
          </p:cNvSpPr>
          <p:nvPr/>
        </p:nvSpPr>
        <p:spPr bwMode="auto">
          <a:xfrm>
            <a:off x="8253412" y="2553453"/>
            <a:ext cx="217919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maxlength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：最大长度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minlength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 ：最小长度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children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：元素类型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8" name="TextBox 13"/>
          <p:cNvSpPr txBox="1">
            <a:spLocks noChangeArrowheads="1"/>
          </p:cNvSpPr>
          <p:nvPr/>
        </p:nvSpPr>
        <p:spPr bwMode="auto">
          <a:xfrm>
            <a:off x="5292130" y="834429"/>
            <a:ext cx="15897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solidFill>
                  <a:srgbClr val="1C9F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1400" dirty="0">
                <a:solidFill>
                  <a:srgbClr val="1C9F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1400" dirty="0" smtClean="0">
                <a:solidFill>
                  <a:srgbClr val="1C9F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1400" dirty="0">
              <a:solidFill>
                <a:srgbClr val="1C9F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ooter Text"/>
          <p:cNvSpPr txBox="1"/>
          <p:nvPr/>
        </p:nvSpPr>
        <p:spPr>
          <a:xfrm>
            <a:off x="947059" y="1820567"/>
            <a:ext cx="2072537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基本数据类型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73" grpId="0" animBg="1"/>
      <p:bldP spid="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7" grpId="0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E7C9B3-55F8-499E-A71C-AA5C747EAC29}"/>
              </a:ext>
            </a:extLst>
          </p:cNvPr>
          <p:cNvCxnSpPr/>
          <p:nvPr/>
        </p:nvCxnSpPr>
        <p:spPr>
          <a:xfrm>
            <a:off x="1489524" y="3313313"/>
            <a:ext cx="10181776" cy="0"/>
          </a:xfrm>
          <a:prstGeom prst="line">
            <a:avLst/>
          </a:prstGeom>
          <a:ln w="28575"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84E1F962-56E2-4545-8D5A-ADCF9BF06F41}"/>
              </a:ext>
            </a:extLst>
          </p:cNvPr>
          <p:cNvSpPr/>
          <p:nvPr/>
        </p:nvSpPr>
        <p:spPr>
          <a:xfrm>
            <a:off x="797484" y="1995753"/>
            <a:ext cx="2628330" cy="2635120"/>
          </a:xfrm>
          <a:prstGeom prst="ellipse">
            <a:avLst/>
          </a:prstGeom>
          <a:solidFill>
            <a:schemeClr val="tx1"/>
          </a:solidFill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9524" y="2990148"/>
            <a:ext cx="1244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1CC2331-96C9-4C40-8B65-63C2B8537175}"/>
              </a:ext>
            </a:extLst>
          </p:cNvPr>
          <p:cNvSpPr/>
          <p:nvPr/>
        </p:nvSpPr>
        <p:spPr>
          <a:xfrm>
            <a:off x="6259349" y="2827774"/>
            <a:ext cx="971078" cy="971078"/>
          </a:xfrm>
          <a:prstGeom prst="ellipse">
            <a:avLst/>
          </a:prstGeom>
          <a:solidFill>
            <a:schemeClr val="tx1"/>
          </a:solidFill>
          <a:ln w="317500">
            <a:solidFill>
              <a:srgbClr val="198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D3CB91-9717-4C92-B61F-F3B775534526}"/>
              </a:ext>
            </a:extLst>
          </p:cNvPr>
          <p:cNvSpPr txBox="1"/>
          <p:nvPr/>
        </p:nvSpPr>
        <p:spPr>
          <a:xfrm>
            <a:off x="6366294" y="3174813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 smtClean="0">
                <a:solidFill>
                  <a:srgbClr val="1982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  <a:endParaRPr lang="zh-CN" altLang="en-US" sz="1200" dirty="0">
              <a:solidFill>
                <a:srgbClr val="1982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CEF5596-1DE0-4A04-8368-23C2F32E09D9}"/>
              </a:ext>
            </a:extLst>
          </p:cNvPr>
          <p:cNvSpPr/>
          <p:nvPr/>
        </p:nvSpPr>
        <p:spPr>
          <a:xfrm>
            <a:off x="8052243" y="2782420"/>
            <a:ext cx="1061786" cy="1061786"/>
          </a:xfrm>
          <a:prstGeom prst="ellipse">
            <a:avLst/>
          </a:prstGeom>
          <a:solidFill>
            <a:schemeClr val="tx1"/>
          </a:solidFill>
          <a:ln w="317500">
            <a:solidFill>
              <a:srgbClr val="1BD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98EFBA-ECB2-4266-A097-E529DDA3643F}"/>
              </a:ext>
            </a:extLst>
          </p:cNvPr>
          <p:cNvSpPr txBox="1"/>
          <p:nvPr/>
        </p:nvSpPr>
        <p:spPr>
          <a:xfrm>
            <a:off x="8183026" y="3178534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 smtClean="0">
                <a:solidFill>
                  <a:srgbClr val="1BDD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1200" dirty="0">
              <a:solidFill>
                <a:srgbClr val="1BDD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83C786E-B068-414F-9F9A-38979ABFB237}"/>
              </a:ext>
            </a:extLst>
          </p:cNvPr>
          <p:cNvSpPr/>
          <p:nvPr/>
        </p:nvSpPr>
        <p:spPr>
          <a:xfrm>
            <a:off x="4157277" y="2734720"/>
            <a:ext cx="1157186" cy="1157186"/>
          </a:xfrm>
          <a:prstGeom prst="ellipse">
            <a:avLst/>
          </a:prstGeom>
          <a:solidFill>
            <a:schemeClr val="tx1"/>
          </a:solidFill>
          <a:ln w="317500">
            <a:solidFill>
              <a:srgbClr val="FC8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EB67F26-BC6E-4435-B258-D3C2A3DCFA4E}"/>
              </a:ext>
            </a:extLst>
          </p:cNvPr>
          <p:cNvSpPr txBox="1"/>
          <p:nvPr/>
        </p:nvSpPr>
        <p:spPr>
          <a:xfrm>
            <a:off x="4157277" y="3160018"/>
            <a:ext cx="1111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200" dirty="0" smtClean="0">
                <a:solidFill>
                  <a:srgbClr val="FC8B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背景现状</a:t>
            </a:r>
            <a:endParaRPr lang="zh-CN" altLang="en-US" sz="1200" dirty="0">
              <a:solidFill>
                <a:srgbClr val="FC8B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9A7116C-5595-4B0E-A90C-3ED59EB71788}"/>
              </a:ext>
            </a:extLst>
          </p:cNvPr>
          <p:cNvSpPr/>
          <p:nvPr/>
        </p:nvSpPr>
        <p:spPr>
          <a:xfrm>
            <a:off x="9999759" y="2734720"/>
            <a:ext cx="1157186" cy="1157186"/>
          </a:xfrm>
          <a:prstGeom prst="ellipse">
            <a:avLst/>
          </a:prstGeom>
          <a:solidFill>
            <a:schemeClr val="tx1"/>
          </a:solidFill>
          <a:ln w="317500">
            <a:solidFill>
              <a:srgbClr val="198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33A732-2B7B-4457-9B13-0AD67EAF7FAF}"/>
              </a:ext>
            </a:extLst>
          </p:cNvPr>
          <p:cNvSpPr txBox="1"/>
          <p:nvPr/>
        </p:nvSpPr>
        <p:spPr>
          <a:xfrm>
            <a:off x="10178242" y="3160017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 smtClean="0">
                <a:solidFill>
                  <a:srgbClr val="1982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预期效果</a:t>
            </a:r>
            <a:endParaRPr lang="zh-CN" altLang="en-US" sz="1200" dirty="0">
              <a:solidFill>
                <a:srgbClr val="1982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C79684-5484-458B-B54A-49F837F5729C}"/>
              </a:ext>
            </a:extLst>
          </p:cNvPr>
          <p:cNvSpPr/>
          <p:nvPr/>
        </p:nvSpPr>
        <p:spPr>
          <a:xfrm>
            <a:off x="3801762" y="4151990"/>
            <a:ext cx="18682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</a:rPr>
              <a:t>背景现状分析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5A53162-93CC-4C04-B5C7-47B4586B4FB7}"/>
              </a:ext>
            </a:extLst>
          </p:cNvPr>
          <p:cNvSpPr/>
          <p:nvPr/>
        </p:nvSpPr>
        <p:spPr>
          <a:xfrm>
            <a:off x="5810780" y="4151990"/>
            <a:ext cx="18682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  <a:sym typeface="Arial" panose="020B0604020202020204" pitchFamily="34" charset="0"/>
              </a:rPr>
              <a:t>技术难点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C84D348-8F35-49D5-B330-C58D356FE9A0}"/>
              </a:ext>
            </a:extLst>
          </p:cNvPr>
          <p:cNvSpPr/>
          <p:nvPr/>
        </p:nvSpPr>
        <p:spPr>
          <a:xfrm>
            <a:off x="7649028" y="4151990"/>
            <a:ext cx="18682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  <a:sym typeface="Arial" panose="020B0604020202020204" pitchFamily="34" charset="0"/>
              </a:rPr>
              <a:t>解决方案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  <a:sym typeface="Arial" panose="020B0604020202020204" pitchFamily="34" charset="0"/>
              </a:rPr>
              <a:t> 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87E7612-FF7D-4939-9504-27AF7605A8BE}"/>
              </a:ext>
            </a:extLst>
          </p:cNvPr>
          <p:cNvSpPr/>
          <p:nvPr/>
        </p:nvSpPr>
        <p:spPr>
          <a:xfrm>
            <a:off x="9644244" y="4151990"/>
            <a:ext cx="18682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  <a:sym typeface="Arial" panose="020B0604020202020204" pitchFamily="34" charset="0"/>
              </a:rPr>
              <a:t>预期效果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  <a:sym typeface="Arial" panose="020B0604020202020204" pitchFamily="34" charset="0"/>
              </a:rPr>
              <a:t> 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0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/>
      <p:bldP spid="26" grpId="0" animBg="1"/>
      <p:bldP spid="27" grpId="0"/>
      <p:bldP spid="30" grpId="0" animBg="1"/>
      <p:bldP spid="31" grpId="0"/>
      <p:bldP spid="33" grpId="0" animBg="1"/>
      <p:bldP spid="34" grpId="0"/>
      <p:bldP spid="39" grpId="0" animBg="1"/>
      <p:bldP spid="41" grpId="0"/>
      <p:bldP spid="13" grpId="0"/>
      <p:bldP spid="56" grpId="0"/>
      <p:bldP spid="57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57C34D-3906-483A-AA69-9F8306B2B570}"/>
              </a:ext>
            </a:extLst>
          </p:cNvPr>
          <p:cNvGrpSpPr/>
          <p:nvPr/>
        </p:nvGrpSpPr>
        <p:grpSpPr>
          <a:xfrm>
            <a:off x="-7255" y="355600"/>
            <a:ext cx="12015105" cy="576041"/>
            <a:chOff x="-7255" y="355600"/>
            <a:chExt cx="12015105" cy="57604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164B601-C7BD-4258-8895-8BEB08A07D3B}"/>
                </a:ext>
              </a:extLst>
            </p:cNvPr>
            <p:cNvSpPr/>
            <p:nvPr/>
          </p:nvSpPr>
          <p:spPr>
            <a:xfrm>
              <a:off x="452922" y="41051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测试数据中心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C7A5419-0FBA-49B9-931D-F60B27E1633E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484247" y="641350"/>
              <a:ext cx="9523603" cy="1905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79061B0-7996-4E29-999C-01E281C8D5C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2920651" y="4265613"/>
            <a:ext cx="711200" cy="715962"/>
          </a:xfrm>
          <a:prstGeom prst="ellipse">
            <a:avLst/>
          </a:prstGeom>
          <a:noFill/>
          <a:ln>
            <a:solidFill>
              <a:srgbClr val="FC8B25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39" name="Group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13" y="4462463"/>
            <a:ext cx="3905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2920651" y="3208338"/>
            <a:ext cx="711200" cy="715962"/>
          </a:xfrm>
          <a:prstGeom prst="ellipse">
            <a:avLst/>
          </a:prstGeom>
          <a:noFill/>
          <a:ln>
            <a:solidFill>
              <a:srgbClr val="1BDD78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41" name="Group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51" y="3371850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Oval 10"/>
          <p:cNvSpPr>
            <a:spLocks noChangeArrowheads="1"/>
          </p:cNvSpPr>
          <p:nvPr/>
        </p:nvSpPr>
        <p:spPr bwMode="auto">
          <a:xfrm>
            <a:off x="2920651" y="2151063"/>
            <a:ext cx="711200" cy="715962"/>
          </a:xfrm>
          <a:prstGeom prst="ellipse">
            <a:avLst/>
          </a:prstGeom>
          <a:noFill/>
          <a:ln>
            <a:solidFill>
              <a:srgbClr val="1982FE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 dirty="0">
              <a:solidFill>
                <a:schemeClr val="bg1"/>
              </a:solidFill>
            </a:endParaRPr>
          </a:p>
        </p:txBody>
      </p:sp>
      <p:pic>
        <p:nvPicPr>
          <p:cNvPr id="43" name="Group 8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13" y="2316163"/>
            <a:ext cx="3476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3801713" y="2163763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数据构造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3806476" y="2487613"/>
            <a:ext cx="3255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根据数据库表段定义自动生成对应的测试数据（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dataFaker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）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3801713" y="3195638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数据关联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3806476" y="3519488"/>
            <a:ext cx="28019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多表关联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3801713" y="4271963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数据清洗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9" name="TextBox 13"/>
          <p:cNvSpPr txBox="1">
            <a:spLocks noChangeArrowheads="1"/>
          </p:cNvSpPr>
          <p:nvPr/>
        </p:nvSpPr>
        <p:spPr bwMode="auto">
          <a:xfrm>
            <a:off x="3806476" y="4595813"/>
            <a:ext cx="28019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测试完成后，自动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清理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“脏数据”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50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2438" y="2163763"/>
            <a:ext cx="3837337" cy="29432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xtLst/>
        </p:spPr>
      </p:pic>
      <p:sp>
        <p:nvSpPr>
          <p:cNvPr id="20" name="Footer Text"/>
          <p:cNvSpPr txBox="1"/>
          <p:nvPr/>
        </p:nvSpPr>
        <p:spPr>
          <a:xfrm>
            <a:off x="1468584" y="1616348"/>
            <a:ext cx="2072537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数据库数据类型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57C34D-3906-483A-AA69-9F8306B2B570}"/>
              </a:ext>
            </a:extLst>
          </p:cNvPr>
          <p:cNvGrpSpPr/>
          <p:nvPr/>
        </p:nvGrpSpPr>
        <p:grpSpPr>
          <a:xfrm>
            <a:off x="-7255" y="355600"/>
            <a:ext cx="2367198" cy="576041"/>
            <a:chOff x="-7255" y="355600"/>
            <a:chExt cx="2367198" cy="57604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164B601-C7BD-4258-8895-8BEB08A07D3B}"/>
                </a:ext>
              </a:extLst>
            </p:cNvPr>
            <p:cNvSpPr/>
            <p:nvPr/>
          </p:nvSpPr>
          <p:spPr>
            <a:xfrm>
              <a:off x="328618" y="412788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测试数据中心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79061B0-7996-4E29-999C-01E281C8D5C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>
            <a:cxnSpLocks/>
          </p:cNvCxnSpPr>
          <p:nvPr/>
        </p:nvCxnSpPr>
        <p:spPr>
          <a:xfrm>
            <a:off x="2552700" y="628650"/>
            <a:ext cx="9545515" cy="32105"/>
          </a:xfrm>
          <a:prstGeom prst="line">
            <a:avLst/>
          </a:prstGeom>
          <a:ln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76"/>
          <p:cNvSpPr>
            <a:spLocks noChangeAspect="1"/>
          </p:cNvSpPr>
          <p:nvPr/>
        </p:nvSpPr>
        <p:spPr>
          <a:xfrm>
            <a:off x="1462106" y="3610087"/>
            <a:ext cx="866867" cy="867591"/>
          </a:xfrm>
          <a:prstGeom prst="ellipse">
            <a:avLst/>
          </a:prstGeom>
          <a:noFill/>
          <a:ln w="19050">
            <a:solidFill>
              <a:srgbClr val="1BD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Oval 57"/>
          <p:cNvSpPr>
            <a:spLocks noChangeAspect="1"/>
          </p:cNvSpPr>
          <p:nvPr/>
        </p:nvSpPr>
        <p:spPr>
          <a:xfrm>
            <a:off x="4263154" y="3389818"/>
            <a:ext cx="1242848" cy="1243890"/>
          </a:xfrm>
          <a:prstGeom prst="ellipse">
            <a:avLst/>
          </a:prstGeom>
          <a:noFill/>
          <a:ln w="19050">
            <a:solidFill>
              <a:srgbClr val="FC8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Oval 73"/>
          <p:cNvSpPr>
            <a:spLocks noChangeAspect="1"/>
          </p:cNvSpPr>
          <p:nvPr/>
        </p:nvSpPr>
        <p:spPr>
          <a:xfrm>
            <a:off x="9234817" y="2292542"/>
            <a:ext cx="881245" cy="881983"/>
          </a:xfrm>
          <a:prstGeom prst="ellipse">
            <a:avLst/>
          </a:prstGeom>
          <a:noFill/>
          <a:ln w="19050">
            <a:solidFill>
              <a:srgbClr val="FC8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Oval 64"/>
          <p:cNvSpPr>
            <a:spLocks noChangeAspect="1"/>
          </p:cNvSpPr>
          <p:nvPr/>
        </p:nvSpPr>
        <p:spPr>
          <a:xfrm>
            <a:off x="5927756" y="2195444"/>
            <a:ext cx="1323085" cy="1324192"/>
          </a:xfrm>
          <a:prstGeom prst="ellipse">
            <a:avLst/>
          </a:prstGeom>
          <a:noFill/>
          <a:ln w="19050">
            <a:solidFill>
              <a:srgbClr val="198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9" name="Group 89"/>
          <p:cNvGrpSpPr/>
          <p:nvPr/>
        </p:nvGrpSpPr>
        <p:grpSpPr>
          <a:xfrm>
            <a:off x="7713848" y="2533515"/>
            <a:ext cx="2248254" cy="2100170"/>
            <a:chOff x="5696894" y="2334382"/>
            <a:chExt cx="1525088" cy="1424637"/>
          </a:xfrm>
          <a:solidFill>
            <a:srgbClr val="00BCDC"/>
          </a:solidFill>
        </p:grpSpPr>
        <p:sp>
          <p:nvSpPr>
            <p:cNvPr id="50" name="Oval 69"/>
            <p:cNvSpPr>
              <a:spLocks noChangeAspect="1"/>
            </p:cNvSpPr>
            <p:nvPr/>
          </p:nvSpPr>
          <p:spPr>
            <a:xfrm>
              <a:off x="5696894" y="2915264"/>
              <a:ext cx="843049" cy="843755"/>
            </a:xfrm>
            <a:prstGeom prst="ellipse">
              <a:avLst/>
            </a:prstGeom>
            <a:noFill/>
            <a:ln w="19050">
              <a:solidFill>
                <a:srgbClr val="1BD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7"/>
            <p:cNvSpPr>
              <a:spLocks noEditPoints="1"/>
            </p:cNvSpPr>
            <p:nvPr/>
          </p:nvSpPr>
          <p:spPr bwMode="auto">
            <a:xfrm>
              <a:off x="6930830" y="2334382"/>
              <a:ext cx="291152" cy="258114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Group 85"/>
          <p:cNvGrpSpPr/>
          <p:nvPr/>
        </p:nvGrpSpPr>
        <p:grpSpPr>
          <a:xfrm>
            <a:off x="2784161" y="2195444"/>
            <a:ext cx="1029504" cy="1030365"/>
            <a:chOff x="2347176" y="2092666"/>
            <a:chExt cx="843049" cy="843755"/>
          </a:xfrm>
          <a:solidFill>
            <a:srgbClr val="00BCDC"/>
          </a:solidFill>
        </p:grpSpPr>
        <p:sp>
          <p:nvSpPr>
            <p:cNvPr id="53" name="Oval 48"/>
            <p:cNvSpPr>
              <a:spLocks noChangeAspect="1"/>
            </p:cNvSpPr>
            <p:nvPr/>
          </p:nvSpPr>
          <p:spPr>
            <a:xfrm>
              <a:off x="2347176" y="2092666"/>
              <a:ext cx="843049" cy="843755"/>
            </a:xfrm>
            <a:prstGeom prst="ellipse">
              <a:avLst/>
            </a:prstGeom>
            <a:noFill/>
            <a:ln w="19050">
              <a:solidFill>
                <a:srgbClr val="1982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65"/>
            <p:cNvSpPr>
              <a:spLocks noEditPoints="1"/>
            </p:cNvSpPr>
            <p:nvPr/>
          </p:nvSpPr>
          <p:spPr bwMode="auto">
            <a:xfrm>
              <a:off x="2585919" y="2347985"/>
              <a:ext cx="365563" cy="333116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55" name="Straight Connector 109"/>
          <p:cNvCxnSpPr/>
          <p:nvPr/>
        </p:nvCxnSpPr>
        <p:spPr>
          <a:xfrm rot="5400000" flipH="1" flipV="1">
            <a:off x="2339018" y="3164943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11"/>
          <p:cNvCxnSpPr/>
          <p:nvPr/>
        </p:nvCxnSpPr>
        <p:spPr>
          <a:xfrm rot="5400000" flipH="1" flipV="1">
            <a:off x="5463827" y="3164943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12"/>
          <p:cNvCxnSpPr/>
          <p:nvPr/>
        </p:nvCxnSpPr>
        <p:spPr>
          <a:xfrm rot="5400000" flipH="1" flipV="1">
            <a:off x="8890082" y="3116395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13"/>
          <p:cNvCxnSpPr/>
          <p:nvPr/>
        </p:nvCxnSpPr>
        <p:spPr>
          <a:xfrm rot="16200000" flipH="1">
            <a:off x="7315750" y="3164945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14"/>
          <p:cNvCxnSpPr/>
          <p:nvPr/>
        </p:nvCxnSpPr>
        <p:spPr>
          <a:xfrm rot="16200000" flipH="1">
            <a:off x="3794153" y="3164945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oter Text"/>
          <p:cNvSpPr txBox="1"/>
          <p:nvPr/>
        </p:nvSpPr>
        <p:spPr>
          <a:xfrm>
            <a:off x="1462106" y="4662525"/>
            <a:ext cx="955056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账号相关对象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ooter Text"/>
          <p:cNvSpPr txBox="1"/>
          <p:nvPr/>
        </p:nvSpPr>
        <p:spPr>
          <a:xfrm>
            <a:off x="2734371" y="1625800"/>
            <a:ext cx="1575498" cy="202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639763" indent="-182563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82700" indent="-3683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5638" indent="-554038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568575" indent="-739775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浏览器配置相关对象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62" name="Footer Text"/>
          <p:cNvSpPr txBox="1"/>
          <p:nvPr/>
        </p:nvSpPr>
        <p:spPr>
          <a:xfrm>
            <a:off x="6135131" y="1666564"/>
            <a:ext cx="1575498" cy="202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时间相关对象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ooter Text"/>
          <p:cNvSpPr txBox="1"/>
          <p:nvPr/>
        </p:nvSpPr>
        <p:spPr>
          <a:xfrm>
            <a:off x="8898139" y="2047788"/>
            <a:ext cx="2284069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车辆品牌，车牌号，系列等其他测试相关对象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Footer Text"/>
          <p:cNvSpPr txBox="1"/>
          <p:nvPr/>
        </p:nvSpPr>
        <p:spPr>
          <a:xfrm>
            <a:off x="7368672" y="5031857"/>
            <a:ext cx="2747390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包括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Country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City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Province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Address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Longitude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ooter Text"/>
          <p:cNvSpPr txBox="1"/>
          <p:nvPr/>
        </p:nvSpPr>
        <p:spPr>
          <a:xfrm>
            <a:off x="967362" y="4884124"/>
            <a:ext cx="2490420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包括：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Username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endParaRPr lang="en-US" altLang="zh-CN" sz="80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Password(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强密码，</a:t>
            </a:r>
            <a:r>
              <a:rPr lang="zh-CN" altLang="en-US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弱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密码，特殊规则密码，加密密码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66" name="Footer Text"/>
          <p:cNvSpPr txBox="1"/>
          <p:nvPr/>
        </p:nvSpPr>
        <p:spPr>
          <a:xfrm>
            <a:off x="4510655" y="4750634"/>
            <a:ext cx="955056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相关对象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Footer Text"/>
          <p:cNvSpPr txBox="1"/>
          <p:nvPr/>
        </p:nvSpPr>
        <p:spPr>
          <a:xfrm>
            <a:off x="4177523" y="5036157"/>
            <a:ext cx="2382470" cy="1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包括：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Name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Phone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Email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Sex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20" y="3725875"/>
            <a:ext cx="508458" cy="5084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51" y="3837360"/>
            <a:ext cx="396973" cy="396973"/>
          </a:xfrm>
          <a:prstGeom prst="rect">
            <a:avLst/>
          </a:prstGeom>
        </p:spPr>
      </p:pic>
      <p:sp>
        <p:nvSpPr>
          <p:cNvPr id="69" name="Footer Text"/>
          <p:cNvSpPr txBox="1"/>
          <p:nvPr/>
        </p:nvSpPr>
        <p:spPr>
          <a:xfrm>
            <a:off x="6059606" y="1981573"/>
            <a:ext cx="1443126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包括：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Date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Time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Freeform 83"/>
          <p:cNvSpPr>
            <a:spLocks noEditPoints="1"/>
          </p:cNvSpPr>
          <p:nvPr/>
        </p:nvSpPr>
        <p:spPr bwMode="auto">
          <a:xfrm>
            <a:off x="8188922" y="3752715"/>
            <a:ext cx="292661" cy="438992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ooter Text"/>
          <p:cNvSpPr txBox="1"/>
          <p:nvPr/>
        </p:nvSpPr>
        <p:spPr>
          <a:xfrm>
            <a:off x="7892222" y="4726375"/>
            <a:ext cx="1178722" cy="202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地理信息对象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78" y="2608420"/>
            <a:ext cx="498239" cy="498239"/>
          </a:xfrm>
          <a:prstGeom prst="rect">
            <a:avLst/>
          </a:prstGeom>
        </p:spPr>
      </p:pic>
      <p:sp>
        <p:nvSpPr>
          <p:cNvPr id="72" name="Footer Text"/>
          <p:cNvSpPr txBox="1"/>
          <p:nvPr/>
        </p:nvSpPr>
        <p:spPr>
          <a:xfrm>
            <a:off x="2800557" y="1973922"/>
            <a:ext cx="1443126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包括：</a:t>
            </a:r>
            <a:r>
              <a:rPr lang="en-US" altLang="zh-CN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UserAgent</a:t>
            </a:r>
            <a:r>
              <a:rPr lang="zh-CN" altLang="en-US" sz="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Footer Text"/>
          <p:cNvSpPr txBox="1"/>
          <p:nvPr/>
        </p:nvSpPr>
        <p:spPr>
          <a:xfrm>
            <a:off x="9234817" y="1729090"/>
            <a:ext cx="157549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Oval 48"/>
          <p:cNvSpPr>
            <a:spLocks noChangeAspect="1"/>
          </p:cNvSpPr>
          <p:nvPr/>
        </p:nvSpPr>
        <p:spPr>
          <a:xfrm>
            <a:off x="10865720" y="3658431"/>
            <a:ext cx="632976" cy="627560"/>
          </a:xfrm>
          <a:prstGeom prst="ellipse">
            <a:avLst/>
          </a:prstGeom>
          <a:noFill/>
          <a:ln w="19050">
            <a:solidFill>
              <a:srgbClr val="198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91" name="Straight Connector 113"/>
          <p:cNvCxnSpPr/>
          <p:nvPr/>
        </p:nvCxnSpPr>
        <p:spPr>
          <a:xfrm>
            <a:off x="10116062" y="3102139"/>
            <a:ext cx="749658" cy="563700"/>
          </a:xfrm>
          <a:prstGeom prst="line">
            <a:avLst/>
          </a:prstGeom>
          <a:ln w="6350" cap="rnd">
            <a:solidFill>
              <a:schemeClr val="bg1">
                <a:lumMod val="9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5011" y="3924445"/>
            <a:ext cx="434393" cy="88421"/>
          </a:xfrm>
          <a:prstGeom prst="rect">
            <a:avLst/>
          </a:prstGeom>
        </p:spPr>
      </p:pic>
      <p:sp>
        <p:nvSpPr>
          <p:cNvPr id="93" name="Footer Text"/>
          <p:cNvSpPr txBox="1"/>
          <p:nvPr/>
        </p:nvSpPr>
        <p:spPr>
          <a:xfrm>
            <a:off x="10865720" y="4412086"/>
            <a:ext cx="68035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其他对象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ooter Text"/>
          <p:cNvSpPr txBox="1"/>
          <p:nvPr/>
        </p:nvSpPr>
        <p:spPr>
          <a:xfrm>
            <a:off x="5975359" y="762191"/>
            <a:ext cx="2072537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常用测试对象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4" grpId="0" animBg="1"/>
      <p:bldP spid="47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 animBg="1"/>
      <p:bldP spid="71" grpId="0"/>
      <p:bldP spid="72" grpId="0"/>
      <p:bldP spid="87" grpId="0"/>
      <p:bldP spid="89" grpId="0" animBg="1"/>
      <p:bldP spid="93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57C34D-3906-483A-AA69-9F8306B2B570}"/>
              </a:ext>
            </a:extLst>
          </p:cNvPr>
          <p:cNvGrpSpPr/>
          <p:nvPr/>
        </p:nvGrpSpPr>
        <p:grpSpPr>
          <a:xfrm>
            <a:off x="-7255" y="355600"/>
            <a:ext cx="2367198" cy="576041"/>
            <a:chOff x="-7255" y="355600"/>
            <a:chExt cx="2367198" cy="57604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164B601-C7BD-4258-8895-8BEB08A07D3B}"/>
                </a:ext>
              </a:extLst>
            </p:cNvPr>
            <p:cNvSpPr/>
            <p:nvPr/>
          </p:nvSpPr>
          <p:spPr>
            <a:xfrm>
              <a:off x="328618" y="412788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测试数据中心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79061B0-7996-4E29-999C-01E281C8D5C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>
            <a:cxnSpLocks/>
          </p:cNvCxnSpPr>
          <p:nvPr/>
        </p:nvCxnSpPr>
        <p:spPr>
          <a:xfrm>
            <a:off x="2552700" y="628650"/>
            <a:ext cx="9545515" cy="32105"/>
          </a:xfrm>
          <a:prstGeom prst="line">
            <a:avLst/>
          </a:prstGeom>
          <a:ln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546577213"/>
              </p:ext>
            </p:extLst>
          </p:nvPr>
        </p:nvGraphicFramePr>
        <p:xfrm>
          <a:off x="3549649" y="1941048"/>
          <a:ext cx="3241675" cy="329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5235545" y="2081797"/>
            <a:ext cx="2838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符合预设规则的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Python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实例对象或方法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16" name="Freeform 1525"/>
          <p:cNvSpPr>
            <a:spLocks/>
          </p:cNvSpPr>
          <p:nvPr/>
        </p:nvSpPr>
        <p:spPr bwMode="auto">
          <a:xfrm>
            <a:off x="6791322" y="4277658"/>
            <a:ext cx="425450" cy="434975"/>
          </a:xfrm>
          <a:custGeom>
            <a:avLst/>
            <a:gdLst>
              <a:gd name="T0" fmla="*/ 101 w 166"/>
              <a:gd name="T1" fmla="*/ 57 h 170"/>
              <a:gd name="T2" fmla="*/ 105 w 166"/>
              <a:gd name="T3" fmla="*/ 57 h 170"/>
              <a:gd name="T4" fmla="*/ 110 w 166"/>
              <a:gd name="T5" fmla="*/ 52 h 170"/>
              <a:gd name="T6" fmla="*/ 100 w 166"/>
              <a:gd name="T7" fmla="*/ 47 h 170"/>
              <a:gd name="T8" fmla="*/ 94 w 166"/>
              <a:gd name="T9" fmla="*/ 47 h 170"/>
              <a:gd name="T10" fmla="*/ 83 w 166"/>
              <a:gd name="T11" fmla="*/ 33 h 170"/>
              <a:gd name="T12" fmla="*/ 88 w 166"/>
              <a:gd name="T13" fmla="*/ 33 h 170"/>
              <a:gd name="T14" fmla="*/ 93 w 166"/>
              <a:gd name="T15" fmla="*/ 29 h 170"/>
              <a:gd name="T16" fmla="*/ 86 w 166"/>
              <a:gd name="T17" fmla="*/ 23 h 170"/>
              <a:gd name="T18" fmla="*/ 76 w 166"/>
              <a:gd name="T19" fmla="*/ 23 h 170"/>
              <a:gd name="T20" fmla="*/ 54 w 166"/>
              <a:gd name="T21" fmla="*/ 0 h 170"/>
              <a:gd name="T22" fmla="*/ 50 w 166"/>
              <a:gd name="T23" fmla="*/ 2 h 170"/>
              <a:gd name="T24" fmla="*/ 47 w 166"/>
              <a:gd name="T25" fmla="*/ 5 h 170"/>
              <a:gd name="T26" fmla="*/ 52 w 166"/>
              <a:gd name="T27" fmla="*/ 15 h 170"/>
              <a:gd name="T28" fmla="*/ 68 w 166"/>
              <a:gd name="T29" fmla="*/ 46 h 170"/>
              <a:gd name="T30" fmla="*/ 78 w 166"/>
              <a:gd name="T31" fmla="*/ 73 h 170"/>
              <a:gd name="T32" fmla="*/ 69 w 166"/>
              <a:gd name="T33" fmla="*/ 76 h 170"/>
              <a:gd name="T34" fmla="*/ 27 w 166"/>
              <a:gd name="T35" fmla="*/ 79 h 170"/>
              <a:gd name="T36" fmla="*/ 19 w 166"/>
              <a:gd name="T37" fmla="*/ 69 h 170"/>
              <a:gd name="T38" fmla="*/ 11 w 166"/>
              <a:gd name="T39" fmla="*/ 60 h 170"/>
              <a:gd name="T40" fmla="*/ 4 w 166"/>
              <a:gd name="T41" fmla="*/ 58 h 170"/>
              <a:gd name="T42" fmla="*/ 0 w 166"/>
              <a:gd name="T43" fmla="*/ 59 h 170"/>
              <a:gd name="T44" fmla="*/ 8 w 166"/>
              <a:gd name="T45" fmla="*/ 85 h 170"/>
              <a:gd name="T46" fmla="*/ 0 w 166"/>
              <a:gd name="T47" fmla="*/ 111 h 170"/>
              <a:gd name="T48" fmla="*/ 4 w 166"/>
              <a:gd name="T49" fmla="*/ 112 h 170"/>
              <a:gd name="T50" fmla="*/ 11 w 166"/>
              <a:gd name="T51" fmla="*/ 111 h 170"/>
              <a:gd name="T52" fmla="*/ 19 w 166"/>
              <a:gd name="T53" fmla="*/ 101 h 170"/>
              <a:gd name="T54" fmla="*/ 27 w 166"/>
              <a:gd name="T55" fmla="*/ 91 h 170"/>
              <a:gd name="T56" fmla="*/ 56 w 166"/>
              <a:gd name="T57" fmla="*/ 94 h 170"/>
              <a:gd name="T58" fmla="*/ 75 w 166"/>
              <a:gd name="T59" fmla="*/ 95 h 170"/>
              <a:gd name="T60" fmla="*/ 78 w 166"/>
              <a:gd name="T61" fmla="*/ 97 h 170"/>
              <a:gd name="T62" fmla="*/ 68 w 166"/>
              <a:gd name="T63" fmla="*/ 124 h 170"/>
              <a:gd name="T64" fmla="*/ 52 w 166"/>
              <a:gd name="T65" fmla="*/ 155 h 170"/>
              <a:gd name="T66" fmla="*/ 47 w 166"/>
              <a:gd name="T67" fmla="*/ 165 h 170"/>
              <a:gd name="T68" fmla="*/ 50 w 166"/>
              <a:gd name="T69" fmla="*/ 168 h 170"/>
              <a:gd name="T70" fmla="*/ 54 w 166"/>
              <a:gd name="T71" fmla="*/ 170 h 170"/>
              <a:gd name="T72" fmla="*/ 76 w 166"/>
              <a:gd name="T73" fmla="*/ 147 h 170"/>
              <a:gd name="T74" fmla="*/ 86 w 166"/>
              <a:gd name="T75" fmla="*/ 147 h 170"/>
              <a:gd name="T76" fmla="*/ 93 w 166"/>
              <a:gd name="T77" fmla="*/ 142 h 170"/>
              <a:gd name="T78" fmla="*/ 88 w 166"/>
              <a:gd name="T79" fmla="*/ 137 h 170"/>
              <a:gd name="T80" fmla="*/ 83 w 166"/>
              <a:gd name="T81" fmla="*/ 137 h 170"/>
              <a:gd name="T82" fmla="*/ 94 w 166"/>
              <a:gd name="T83" fmla="*/ 123 h 170"/>
              <a:gd name="T84" fmla="*/ 100 w 166"/>
              <a:gd name="T85" fmla="*/ 123 h 170"/>
              <a:gd name="T86" fmla="*/ 110 w 166"/>
              <a:gd name="T87" fmla="*/ 118 h 170"/>
              <a:gd name="T88" fmla="*/ 105 w 166"/>
              <a:gd name="T89" fmla="*/ 113 h 170"/>
              <a:gd name="T90" fmla="*/ 101 w 166"/>
              <a:gd name="T91" fmla="*/ 113 h 170"/>
              <a:gd name="T92" fmla="*/ 117 w 166"/>
              <a:gd name="T93" fmla="*/ 94 h 170"/>
              <a:gd name="T94" fmla="*/ 139 w 166"/>
              <a:gd name="T95" fmla="*/ 94 h 170"/>
              <a:gd name="T96" fmla="*/ 166 w 166"/>
              <a:gd name="T97" fmla="*/ 85 h 170"/>
              <a:gd name="T98" fmla="*/ 155 w 166"/>
              <a:gd name="T99" fmla="*/ 79 h 170"/>
              <a:gd name="T100" fmla="*/ 139 w 166"/>
              <a:gd name="T101" fmla="*/ 76 h 170"/>
              <a:gd name="T102" fmla="*/ 117 w 166"/>
              <a:gd name="T103" fmla="*/ 76 h 170"/>
              <a:gd name="T104" fmla="*/ 101 w 166"/>
              <a:gd name="T105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6" h="170">
                <a:moveTo>
                  <a:pt x="101" y="57"/>
                </a:moveTo>
                <a:cubicBezTo>
                  <a:pt x="105" y="57"/>
                  <a:pt x="105" y="57"/>
                  <a:pt x="105" y="57"/>
                </a:cubicBezTo>
                <a:cubicBezTo>
                  <a:pt x="109" y="57"/>
                  <a:pt x="110" y="55"/>
                  <a:pt x="110" y="52"/>
                </a:cubicBezTo>
                <a:cubicBezTo>
                  <a:pt x="110" y="49"/>
                  <a:pt x="107" y="47"/>
                  <a:pt x="100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83" y="33"/>
                  <a:pt x="83" y="33"/>
                  <a:pt x="83" y="33"/>
                </a:cubicBezTo>
                <a:cubicBezTo>
                  <a:pt x="88" y="33"/>
                  <a:pt x="88" y="33"/>
                  <a:pt x="88" y="33"/>
                </a:cubicBezTo>
                <a:cubicBezTo>
                  <a:pt x="91" y="33"/>
                  <a:pt x="93" y="32"/>
                  <a:pt x="93" y="29"/>
                </a:cubicBezTo>
                <a:cubicBezTo>
                  <a:pt x="93" y="25"/>
                  <a:pt x="91" y="23"/>
                  <a:pt x="86" y="23"/>
                </a:cubicBezTo>
                <a:cubicBezTo>
                  <a:pt x="76" y="23"/>
                  <a:pt x="76" y="23"/>
                  <a:pt x="76" y="23"/>
                </a:cubicBezTo>
                <a:cubicBezTo>
                  <a:pt x="64" y="8"/>
                  <a:pt x="57" y="0"/>
                  <a:pt x="54" y="0"/>
                </a:cubicBezTo>
                <a:cubicBezTo>
                  <a:pt x="53" y="0"/>
                  <a:pt x="51" y="1"/>
                  <a:pt x="50" y="2"/>
                </a:cubicBezTo>
                <a:cubicBezTo>
                  <a:pt x="48" y="3"/>
                  <a:pt x="47" y="4"/>
                  <a:pt x="47" y="5"/>
                </a:cubicBezTo>
                <a:cubicBezTo>
                  <a:pt x="47" y="7"/>
                  <a:pt x="49" y="10"/>
                  <a:pt x="52" y="15"/>
                </a:cubicBezTo>
                <a:cubicBezTo>
                  <a:pt x="56" y="21"/>
                  <a:pt x="61" y="31"/>
                  <a:pt x="68" y="46"/>
                </a:cubicBezTo>
                <a:cubicBezTo>
                  <a:pt x="74" y="61"/>
                  <a:pt x="78" y="70"/>
                  <a:pt x="78" y="73"/>
                </a:cubicBezTo>
                <a:cubicBezTo>
                  <a:pt x="78" y="75"/>
                  <a:pt x="75" y="76"/>
                  <a:pt x="69" y="76"/>
                </a:cubicBezTo>
                <a:cubicBezTo>
                  <a:pt x="49" y="76"/>
                  <a:pt x="35" y="77"/>
                  <a:pt x="27" y="79"/>
                </a:cubicBezTo>
                <a:cubicBezTo>
                  <a:pt x="26" y="78"/>
                  <a:pt x="23" y="75"/>
                  <a:pt x="19" y="69"/>
                </a:cubicBezTo>
                <a:cubicBezTo>
                  <a:pt x="15" y="64"/>
                  <a:pt x="13" y="61"/>
                  <a:pt x="11" y="60"/>
                </a:cubicBezTo>
                <a:cubicBezTo>
                  <a:pt x="10" y="59"/>
                  <a:pt x="7" y="58"/>
                  <a:pt x="4" y="58"/>
                </a:cubicBezTo>
                <a:cubicBezTo>
                  <a:pt x="2" y="58"/>
                  <a:pt x="0" y="58"/>
                  <a:pt x="0" y="59"/>
                </a:cubicBezTo>
                <a:cubicBezTo>
                  <a:pt x="0" y="61"/>
                  <a:pt x="2" y="70"/>
                  <a:pt x="8" y="85"/>
                </a:cubicBezTo>
                <a:cubicBezTo>
                  <a:pt x="2" y="99"/>
                  <a:pt x="0" y="107"/>
                  <a:pt x="0" y="111"/>
                </a:cubicBezTo>
                <a:cubicBezTo>
                  <a:pt x="0" y="112"/>
                  <a:pt x="2" y="112"/>
                  <a:pt x="4" y="112"/>
                </a:cubicBezTo>
                <a:cubicBezTo>
                  <a:pt x="7" y="112"/>
                  <a:pt x="10" y="112"/>
                  <a:pt x="11" y="111"/>
                </a:cubicBezTo>
                <a:cubicBezTo>
                  <a:pt x="13" y="110"/>
                  <a:pt x="15" y="106"/>
                  <a:pt x="19" y="101"/>
                </a:cubicBezTo>
                <a:cubicBezTo>
                  <a:pt x="23" y="95"/>
                  <a:pt x="26" y="92"/>
                  <a:pt x="27" y="91"/>
                </a:cubicBezTo>
                <a:cubicBezTo>
                  <a:pt x="35" y="93"/>
                  <a:pt x="45" y="94"/>
                  <a:pt x="56" y="94"/>
                </a:cubicBezTo>
                <a:cubicBezTo>
                  <a:pt x="67" y="94"/>
                  <a:pt x="74" y="94"/>
                  <a:pt x="75" y="95"/>
                </a:cubicBezTo>
                <a:cubicBezTo>
                  <a:pt x="77" y="95"/>
                  <a:pt x="78" y="96"/>
                  <a:pt x="78" y="97"/>
                </a:cubicBezTo>
                <a:cubicBezTo>
                  <a:pt x="78" y="100"/>
                  <a:pt x="74" y="109"/>
                  <a:pt x="68" y="124"/>
                </a:cubicBezTo>
                <a:cubicBezTo>
                  <a:pt x="61" y="139"/>
                  <a:pt x="56" y="149"/>
                  <a:pt x="52" y="155"/>
                </a:cubicBezTo>
                <a:cubicBezTo>
                  <a:pt x="49" y="160"/>
                  <a:pt x="47" y="163"/>
                  <a:pt x="47" y="165"/>
                </a:cubicBezTo>
                <a:cubicBezTo>
                  <a:pt x="47" y="166"/>
                  <a:pt x="48" y="167"/>
                  <a:pt x="50" y="168"/>
                </a:cubicBezTo>
                <a:cubicBezTo>
                  <a:pt x="51" y="170"/>
                  <a:pt x="53" y="170"/>
                  <a:pt x="54" y="170"/>
                </a:cubicBezTo>
                <a:cubicBezTo>
                  <a:pt x="57" y="170"/>
                  <a:pt x="64" y="162"/>
                  <a:pt x="76" y="147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91" y="147"/>
                  <a:pt x="93" y="145"/>
                  <a:pt x="93" y="142"/>
                </a:cubicBezTo>
                <a:cubicBezTo>
                  <a:pt x="93" y="138"/>
                  <a:pt x="91" y="137"/>
                  <a:pt x="88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94" y="123"/>
                  <a:pt x="94" y="123"/>
                  <a:pt x="94" y="12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7" y="123"/>
                  <a:pt x="110" y="121"/>
                  <a:pt x="110" y="118"/>
                </a:cubicBezTo>
                <a:cubicBezTo>
                  <a:pt x="110" y="115"/>
                  <a:pt x="109" y="113"/>
                  <a:pt x="105" y="113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117" y="94"/>
                  <a:pt x="117" y="94"/>
                  <a:pt x="117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57" y="94"/>
                  <a:pt x="166" y="91"/>
                  <a:pt x="166" y="85"/>
                </a:cubicBezTo>
                <a:cubicBezTo>
                  <a:pt x="166" y="82"/>
                  <a:pt x="163" y="80"/>
                  <a:pt x="155" y="79"/>
                </a:cubicBezTo>
                <a:cubicBezTo>
                  <a:pt x="148" y="77"/>
                  <a:pt x="142" y="76"/>
                  <a:pt x="139" y="76"/>
                </a:cubicBezTo>
                <a:cubicBezTo>
                  <a:pt x="117" y="76"/>
                  <a:pt x="117" y="76"/>
                  <a:pt x="117" y="76"/>
                </a:cubicBezTo>
                <a:lnTo>
                  <a:pt x="101" y="57"/>
                </a:lnTo>
                <a:close/>
              </a:path>
            </a:pathLst>
          </a:custGeom>
          <a:solidFill>
            <a:srgbClr val="1982F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>
                  <a:lumMod val="85000"/>
                </a:schemeClr>
              </a:solidFill>
              <a:ea typeface="微软雅黑 Light" panose="020B0502040204020203" pitchFamily="34" charset="-122"/>
              <a:cs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420772" y="4045178"/>
            <a:ext cx="0" cy="899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10785" y="4033478"/>
            <a:ext cx="4681215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经核查后，可转为常用测试对象，开放所有人使用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19" name="TextBox 71"/>
          <p:cNvSpPr txBox="1"/>
          <p:nvPr/>
        </p:nvSpPr>
        <p:spPr>
          <a:xfrm>
            <a:off x="4506682" y="3101771"/>
            <a:ext cx="1327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Agency FB" pitchFamily="34" charset="0"/>
                <a:ea typeface="微软雅黑 Light" panose="020B0502040204020203" pitchFamily="34" charset="-122"/>
                <a:cs typeface="+mn-ea"/>
              </a:rPr>
              <a:t>72%</a:t>
            </a:r>
            <a:endParaRPr lang="zh-CN" altLang="en-US" sz="4800" dirty="0">
              <a:solidFill>
                <a:schemeClr val="bg1">
                  <a:lumMod val="85000"/>
                </a:schemeClr>
              </a:solidFill>
              <a:latin typeface="Agency FB" pitchFamily="34" charset="0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59443" y="2389102"/>
            <a:ext cx="4635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命名符合规范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有输出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引用时，通过 类名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.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方法导入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 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15" name="Footer Text"/>
          <p:cNvSpPr txBox="1"/>
          <p:nvPr/>
        </p:nvSpPr>
        <p:spPr>
          <a:xfrm>
            <a:off x="1283792" y="1710542"/>
            <a:ext cx="2072537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用户自定义对象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  <p:bldP spid="16" grpId="0" animBg="1"/>
      <p:bldP spid="18" grpId="0"/>
      <p:bldP spid="19" grpId="0"/>
      <p:bldP spid="2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57C34D-3906-483A-AA69-9F8306B2B570}"/>
              </a:ext>
            </a:extLst>
          </p:cNvPr>
          <p:cNvGrpSpPr/>
          <p:nvPr/>
        </p:nvGrpSpPr>
        <p:grpSpPr>
          <a:xfrm>
            <a:off x="-7255" y="355600"/>
            <a:ext cx="12015105" cy="576041"/>
            <a:chOff x="-7255" y="355600"/>
            <a:chExt cx="12015105" cy="57604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164B601-C7BD-4258-8895-8BEB08A07D3B}"/>
                </a:ext>
              </a:extLst>
            </p:cNvPr>
            <p:cNvSpPr/>
            <p:nvPr/>
          </p:nvSpPr>
          <p:spPr>
            <a:xfrm>
              <a:off x="452922" y="41051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测试数据中心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C7A5419-0FBA-49B9-931D-F60B27E1633E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484247" y="641350"/>
              <a:ext cx="9523603" cy="1905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79061B0-7996-4E29-999C-01E281C8D5C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2920651" y="4265613"/>
            <a:ext cx="711200" cy="715962"/>
          </a:xfrm>
          <a:prstGeom prst="ellipse">
            <a:avLst/>
          </a:prstGeom>
          <a:noFill/>
          <a:ln>
            <a:solidFill>
              <a:srgbClr val="FC8B25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39" name="Group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13" y="4462463"/>
            <a:ext cx="3905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2920651" y="3208338"/>
            <a:ext cx="711200" cy="715962"/>
          </a:xfrm>
          <a:prstGeom prst="ellipse">
            <a:avLst/>
          </a:prstGeom>
          <a:noFill/>
          <a:ln>
            <a:solidFill>
              <a:srgbClr val="1BDD78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41" name="Group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51" y="3371850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Oval 10"/>
          <p:cNvSpPr>
            <a:spLocks noChangeArrowheads="1"/>
          </p:cNvSpPr>
          <p:nvPr/>
        </p:nvSpPr>
        <p:spPr bwMode="auto">
          <a:xfrm>
            <a:off x="2920651" y="2151063"/>
            <a:ext cx="711200" cy="715962"/>
          </a:xfrm>
          <a:prstGeom prst="ellipse">
            <a:avLst/>
          </a:prstGeom>
          <a:noFill/>
          <a:ln>
            <a:solidFill>
              <a:srgbClr val="1982FE"/>
            </a:solidFill>
          </a:ln>
          <a:extLst/>
        </p:spPr>
        <p:txBody>
          <a:bodyPr anchor="ctr"/>
          <a:lstStyle/>
          <a:p>
            <a:pPr algn="ctr" eaLnBrk="1" hangingPunct="1"/>
            <a:endParaRPr lang="en-US" altLang="zh-CN" sz="11700" dirty="0">
              <a:solidFill>
                <a:schemeClr val="bg1"/>
              </a:solidFill>
            </a:endParaRPr>
          </a:p>
        </p:txBody>
      </p:sp>
      <p:pic>
        <p:nvPicPr>
          <p:cNvPr id="43" name="Group 8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13" y="2316163"/>
            <a:ext cx="3476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3801713" y="2163763"/>
            <a:ext cx="1400175" cy="27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用户配置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3806476" y="2487613"/>
            <a:ext cx="3255962" cy="21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支持用户手动配置测试数据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3801713" y="3195638"/>
            <a:ext cx="1400175" cy="27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格式支持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3806476" y="3519488"/>
            <a:ext cx="28019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多种数据格式支持，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Excel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，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csv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等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48" name="TextBox 13"/>
          <p:cNvSpPr txBox="1">
            <a:spLocks noChangeArrowheads="1"/>
          </p:cNvSpPr>
          <p:nvPr/>
        </p:nvSpPr>
        <p:spPr bwMode="auto">
          <a:xfrm>
            <a:off x="3801713" y="4271963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数据驱动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9" name="TextBox 13"/>
          <p:cNvSpPr txBox="1">
            <a:spLocks noChangeArrowheads="1"/>
          </p:cNvSpPr>
          <p:nvPr/>
        </p:nvSpPr>
        <p:spPr bwMode="auto">
          <a:xfrm>
            <a:off x="3806476" y="4595813"/>
            <a:ext cx="280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执行时按照用户配置的数据，进行数据驱动测试</a:t>
            </a:r>
            <a:endParaRPr lang="zh-CN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0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2438" y="2163763"/>
            <a:ext cx="3837337" cy="29432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xtLst/>
        </p:spPr>
      </p:pic>
      <p:sp>
        <p:nvSpPr>
          <p:cNvPr id="20" name="Footer Text"/>
          <p:cNvSpPr txBox="1"/>
          <p:nvPr/>
        </p:nvSpPr>
        <p:spPr>
          <a:xfrm>
            <a:off x="1468584" y="1616348"/>
            <a:ext cx="2072537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数据表模式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DA94330-2BEE-4CB3-9F7E-B6D0C93BE66A}"/>
              </a:ext>
            </a:extLst>
          </p:cNvPr>
          <p:cNvGrpSpPr/>
          <p:nvPr/>
        </p:nvGrpSpPr>
        <p:grpSpPr>
          <a:xfrm>
            <a:off x="-7256" y="355600"/>
            <a:ext cx="12039235" cy="576041"/>
            <a:chOff x="-7255" y="355600"/>
            <a:chExt cx="11110684" cy="57604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942CAE3-D27E-4790-A12A-54FC5C34A8B3}"/>
                </a:ext>
              </a:extLst>
            </p:cNvPr>
            <p:cNvSpPr/>
            <p:nvPr/>
          </p:nvSpPr>
          <p:spPr>
            <a:xfrm>
              <a:off x="328616" y="412788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测试数据中心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2750C71-8E69-4F9C-ACD7-D3598A7FDF3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F823043-9C9D-498C-9FD5-21820CB34084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Footer Text"/>
          <p:cNvSpPr txBox="1"/>
          <p:nvPr/>
        </p:nvSpPr>
        <p:spPr>
          <a:xfrm>
            <a:off x="1159672" y="2336149"/>
            <a:ext cx="2072537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数据生成方式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F9A2B27-8E08-4831-B542-4F5A37FDF888}"/>
              </a:ext>
            </a:extLst>
          </p:cNvPr>
          <p:cNvGrpSpPr/>
          <p:nvPr/>
        </p:nvGrpSpPr>
        <p:grpSpPr>
          <a:xfrm>
            <a:off x="5077241" y="1404717"/>
            <a:ext cx="4527550" cy="4529138"/>
            <a:chOff x="3981133" y="1604010"/>
            <a:chExt cx="4527550" cy="4529138"/>
          </a:xfrm>
        </p:grpSpPr>
        <p:sp>
          <p:nvSpPr>
            <p:cNvPr id="80" name="Oval 5"/>
            <p:cNvSpPr>
              <a:spLocks noChangeArrowheads="1"/>
            </p:cNvSpPr>
            <p:nvPr/>
          </p:nvSpPr>
          <p:spPr bwMode="auto">
            <a:xfrm>
              <a:off x="5252720" y="2885123"/>
              <a:ext cx="1970088" cy="1979613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Freeform 6"/>
            <p:cNvSpPr/>
            <p:nvPr/>
          </p:nvSpPr>
          <p:spPr bwMode="auto">
            <a:xfrm>
              <a:off x="3981133" y="1623060"/>
              <a:ext cx="2003425" cy="2389188"/>
            </a:xfrm>
            <a:custGeom>
              <a:avLst/>
              <a:gdLst>
                <a:gd name="T0" fmla="*/ 414 w 414"/>
                <a:gd name="T1" fmla="*/ 150 h 493"/>
                <a:gd name="T2" fmla="*/ 374 w 414"/>
                <a:gd name="T3" fmla="*/ 88 h 493"/>
                <a:gd name="T4" fmla="*/ 411 w 414"/>
                <a:gd name="T5" fmla="*/ 0 h 493"/>
                <a:gd name="T6" fmla="*/ 207 w 414"/>
                <a:gd name="T7" fmla="*/ 75 h 493"/>
                <a:gd name="T8" fmla="*/ 59 w 414"/>
                <a:gd name="T9" fmla="*/ 152 h 493"/>
                <a:gd name="T10" fmla="*/ 56 w 414"/>
                <a:gd name="T11" fmla="*/ 241 h 493"/>
                <a:gd name="T12" fmla="*/ 0 w 414"/>
                <a:gd name="T13" fmla="*/ 458 h 493"/>
                <a:gd name="T14" fmla="*/ 82 w 414"/>
                <a:gd name="T15" fmla="*/ 493 h 493"/>
                <a:gd name="T16" fmla="*/ 149 w 414"/>
                <a:gd name="T17" fmla="*/ 449 h 493"/>
                <a:gd name="T18" fmla="*/ 178 w 414"/>
                <a:gd name="T19" fmla="*/ 330 h 493"/>
                <a:gd name="T20" fmla="*/ 298 w 414"/>
                <a:gd name="T21" fmla="*/ 251 h 493"/>
                <a:gd name="T22" fmla="*/ 307 w 414"/>
                <a:gd name="T23" fmla="*/ 188 h 493"/>
                <a:gd name="T24" fmla="*/ 414 w 414"/>
                <a:gd name="T25" fmla="*/ 15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493">
                  <a:moveTo>
                    <a:pt x="414" y="150"/>
                  </a:moveTo>
                  <a:cubicBezTo>
                    <a:pt x="374" y="88"/>
                    <a:pt x="374" y="88"/>
                    <a:pt x="374" y="88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36" y="9"/>
                    <a:pt x="266" y="35"/>
                    <a:pt x="207" y="75"/>
                  </a:cubicBezTo>
                  <a:cubicBezTo>
                    <a:pt x="147" y="62"/>
                    <a:pt x="84" y="93"/>
                    <a:pt x="59" y="152"/>
                  </a:cubicBezTo>
                  <a:cubicBezTo>
                    <a:pt x="47" y="182"/>
                    <a:pt x="47" y="213"/>
                    <a:pt x="56" y="241"/>
                  </a:cubicBezTo>
                  <a:cubicBezTo>
                    <a:pt x="21" y="306"/>
                    <a:pt x="1" y="380"/>
                    <a:pt x="0" y="458"/>
                  </a:cubicBezTo>
                  <a:cubicBezTo>
                    <a:pt x="82" y="493"/>
                    <a:pt x="82" y="493"/>
                    <a:pt x="82" y="493"/>
                  </a:cubicBezTo>
                  <a:cubicBezTo>
                    <a:pt x="149" y="449"/>
                    <a:pt x="149" y="449"/>
                    <a:pt x="149" y="449"/>
                  </a:cubicBezTo>
                  <a:cubicBezTo>
                    <a:pt x="151" y="407"/>
                    <a:pt x="161" y="367"/>
                    <a:pt x="178" y="330"/>
                  </a:cubicBezTo>
                  <a:cubicBezTo>
                    <a:pt x="229" y="331"/>
                    <a:pt x="277" y="301"/>
                    <a:pt x="298" y="251"/>
                  </a:cubicBezTo>
                  <a:cubicBezTo>
                    <a:pt x="306" y="230"/>
                    <a:pt x="309" y="209"/>
                    <a:pt x="307" y="188"/>
                  </a:cubicBezTo>
                  <a:cubicBezTo>
                    <a:pt x="339" y="169"/>
                    <a:pt x="375" y="156"/>
                    <a:pt x="414" y="150"/>
                  </a:cubicBezTo>
                  <a:close/>
                </a:path>
              </a:pathLst>
            </a:custGeom>
            <a:gradFill>
              <a:gsLst>
                <a:gs pos="0">
                  <a:srgbClr val="1CB0D5"/>
                </a:gs>
                <a:gs pos="100000">
                  <a:srgbClr val="1BC8A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Freeform 7"/>
            <p:cNvSpPr/>
            <p:nvPr/>
          </p:nvSpPr>
          <p:spPr bwMode="auto">
            <a:xfrm>
              <a:off x="6065520" y="1604010"/>
              <a:ext cx="2392363" cy="1917700"/>
            </a:xfrm>
            <a:custGeom>
              <a:avLst/>
              <a:gdLst>
                <a:gd name="T0" fmla="*/ 409 w 494"/>
                <a:gd name="T1" fmla="*/ 188 h 396"/>
                <a:gd name="T2" fmla="*/ 331 w 494"/>
                <a:gd name="T3" fmla="*/ 49 h 396"/>
                <a:gd name="T4" fmla="*/ 238 w 494"/>
                <a:gd name="T5" fmla="*/ 47 h 396"/>
                <a:gd name="T6" fmla="*/ 36 w 494"/>
                <a:gd name="T7" fmla="*/ 0 h 396"/>
                <a:gd name="T8" fmla="*/ 0 w 494"/>
                <a:gd name="T9" fmla="*/ 87 h 396"/>
                <a:gd name="T10" fmla="*/ 40 w 494"/>
                <a:gd name="T11" fmla="*/ 149 h 396"/>
                <a:gd name="T12" fmla="*/ 152 w 494"/>
                <a:gd name="T13" fmla="*/ 172 h 396"/>
                <a:gd name="T14" fmla="*/ 232 w 494"/>
                <a:gd name="T15" fmla="*/ 288 h 396"/>
                <a:gd name="T16" fmla="*/ 302 w 494"/>
                <a:gd name="T17" fmla="*/ 296 h 396"/>
                <a:gd name="T18" fmla="*/ 344 w 494"/>
                <a:gd name="T19" fmla="*/ 396 h 396"/>
                <a:gd name="T20" fmla="*/ 413 w 494"/>
                <a:gd name="T21" fmla="*/ 352 h 396"/>
                <a:gd name="T22" fmla="*/ 494 w 494"/>
                <a:gd name="T23" fmla="*/ 386 h 396"/>
                <a:gd name="T24" fmla="*/ 409 w 494"/>
                <a:gd name="T25" fmla="*/ 188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4" h="396">
                  <a:moveTo>
                    <a:pt x="409" y="188"/>
                  </a:moveTo>
                  <a:cubicBezTo>
                    <a:pt x="418" y="131"/>
                    <a:pt x="387" y="72"/>
                    <a:pt x="331" y="49"/>
                  </a:cubicBezTo>
                  <a:cubicBezTo>
                    <a:pt x="300" y="36"/>
                    <a:pt x="267" y="36"/>
                    <a:pt x="238" y="47"/>
                  </a:cubicBezTo>
                  <a:cubicBezTo>
                    <a:pt x="177" y="17"/>
                    <a:pt x="108" y="1"/>
                    <a:pt x="36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0" y="149"/>
                    <a:pt x="40" y="149"/>
                    <a:pt x="40" y="149"/>
                  </a:cubicBezTo>
                  <a:cubicBezTo>
                    <a:pt x="80" y="150"/>
                    <a:pt x="117" y="158"/>
                    <a:pt x="152" y="172"/>
                  </a:cubicBezTo>
                  <a:cubicBezTo>
                    <a:pt x="154" y="221"/>
                    <a:pt x="183" y="268"/>
                    <a:pt x="232" y="288"/>
                  </a:cubicBezTo>
                  <a:cubicBezTo>
                    <a:pt x="255" y="297"/>
                    <a:pt x="279" y="300"/>
                    <a:pt x="302" y="296"/>
                  </a:cubicBezTo>
                  <a:cubicBezTo>
                    <a:pt x="322" y="326"/>
                    <a:pt x="336" y="360"/>
                    <a:pt x="344" y="396"/>
                  </a:cubicBezTo>
                  <a:cubicBezTo>
                    <a:pt x="413" y="352"/>
                    <a:pt x="413" y="352"/>
                    <a:pt x="413" y="352"/>
                  </a:cubicBezTo>
                  <a:cubicBezTo>
                    <a:pt x="494" y="386"/>
                    <a:pt x="494" y="386"/>
                    <a:pt x="494" y="386"/>
                  </a:cubicBezTo>
                  <a:cubicBezTo>
                    <a:pt x="481" y="312"/>
                    <a:pt x="451" y="245"/>
                    <a:pt x="409" y="188"/>
                  </a:cubicBezTo>
                  <a:close/>
                </a:path>
              </a:pathLst>
            </a:custGeom>
            <a:gradFill>
              <a:gsLst>
                <a:gs pos="0">
                  <a:srgbClr val="1CB0D5"/>
                </a:gs>
                <a:gs pos="100000">
                  <a:srgbClr val="1BC8A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Freeform 8"/>
            <p:cNvSpPr/>
            <p:nvPr/>
          </p:nvSpPr>
          <p:spPr bwMode="auto">
            <a:xfrm>
              <a:off x="6540183" y="3580448"/>
              <a:ext cx="1968500" cy="2508250"/>
            </a:xfrm>
            <a:custGeom>
              <a:avLst/>
              <a:gdLst>
                <a:gd name="T0" fmla="*/ 370 w 406"/>
                <a:gd name="T1" fmla="*/ 330 h 518"/>
                <a:gd name="T2" fmla="*/ 370 w 406"/>
                <a:gd name="T3" fmla="*/ 231 h 518"/>
                <a:gd name="T4" fmla="*/ 402 w 406"/>
                <a:gd name="T5" fmla="*/ 35 h 518"/>
                <a:gd name="T6" fmla="*/ 320 w 406"/>
                <a:gd name="T7" fmla="*/ 0 h 518"/>
                <a:gd name="T8" fmla="*/ 254 w 406"/>
                <a:gd name="T9" fmla="*/ 43 h 518"/>
                <a:gd name="T10" fmla="*/ 240 w 406"/>
                <a:gd name="T11" fmla="*/ 152 h 518"/>
                <a:gd name="T12" fmla="*/ 132 w 406"/>
                <a:gd name="T13" fmla="*/ 231 h 518"/>
                <a:gd name="T14" fmla="*/ 126 w 406"/>
                <a:gd name="T15" fmla="*/ 313 h 518"/>
                <a:gd name="T16" fmla="*/ 0 w 406"/>
                <a:gd name="T17" fmla="*/ 369 h 518"/>
                <a:gd name="T18" fmla="*/ 47 w 406"/>
                <a:gd name="T19" fmla="*/ 441 h 518"/>
                <a:gd name="T20" fmla="*/ 14 w 406"/>
                <a:gd name="T21" fmla="*/ 518 h 518"/>
                <a:gd name="T22" fmla="*/ 243 w 406"/>
                <a:gd name="T23" fmla="*/ 410 h 518"/>
                <a:gd name="T24" fmla="*/ 370 w 406"/>
                <a:gd name="T25" fmla="*/ 33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6" h="518">
                  <a:moveTo>
                    <a:pt x="370" y="330"/>
                  </a:moveTo>
                  <a:cubicBezTo>
                    <a:pt x="384" y="297"/>
                    <a:pt x="383" y="261"/>
                    <a:pt x="370" y="231"/>
                  </a:cubicBezTo>
                  <a:cubicBezTo>
                    <a:pt x="394" y="170"/>
                    <a:pt x="406" y="104"/>
                    <a:pt x="402" y="35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254" y="43"/>
                    <a:pt x="254" y="43"/>
                    <a:pt x="254" y="43"/>
                  </a:cubicBezTo>
                  <a:cubicBezTo>
                    <a:pt x="256" y="81"/>
                    <a:pt x="251" y="118"/>
                    <a:pt x="240" y="152"/>
                  </a:cubicBezTo>
                  <a:cubicBezTo>
                    <a:pt x="194" y="156"/>
                    <a:pt x="151" y="185"/>
                    <a:pt x="132" y="231"/>
                  </a:cubicBezTo>
                  <a:cubicBezTo>
                    <a:pt x="121" y="258"/>
                    <a:pt x="120" y="287"/>
                    <a:pt x="126" y="313"/>
                  </a:cubicBezTo>
                  <a:cubicBezTo>
                    <a:pt x="90" y="340"/>
                    <a:pt x="47" y="360"/>
                    <a:pt x="0" y="369"/>
                  </a:cubicBezTo>
                  <a:cubicBezTo>
                    <a:pt x="47" y="441"/>
                    <a:pt x="47" y="441"/>
                    <a:pt x="47" y="441"/>
                  </a:cubicBezTo>
                  <a:cubicBezTo>
                    <a:pt x="14" y="518"/>
                    <a:pt x="14" y="518"/>
                    <a:pt x="14" y="518"/>
                  </a:cubicBezTo>
                  <a:cubicBezTo>
                    <a:pt x="102" y="503"/>
                    <a:pt x="180" y="465"/>
                    <a:pt x="243" y="410"/>
                  </a:cubicBezTo>
                  <a:cubicBezTo>
                    <a:pt x="297" y="413"/>
                    <a:pt x="349" y="382"/>
                    <a:pt x="370" y="330"/>
                  </a:cubicBezTo>
                  <a:close/>
                </a:path>
              </a:pathLst>
            </a:custGeom>
            <a:gradFill>
              <a:gsLst>
                <a:gs pos="0">
                  <a:srgbClr val="1CB0D5"/>
                </a:gs>
                <a:gs pos="100000">
                  <a:srgbClr val="1BC8A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Freeform 9"/>
            <p:cNvSpPr/>
            <p:nvPr/>
          </p:nvSpPr>
          <p:spPr bwMode="auto">
            <a:xfrm>
              <a:off x="3993833" y="4078923"/>
              <a:ext cx="2498725" cy="2054225"/>
            </a:xfrm>
            <a:custGeom>
              <a:avLst/>
              <a:gdLst>
                <a:gd name="T0" fmla="*/ 470 w 516"/>
                <a:gd name="T1" fmla="*/ 272 h 424"/>
                <a:gd name="T2" fmla="*/ 339 w 516"/>
                <a:gd name="T3" fmla="*/ 247 h 424"/>
                <a:gd name="T4" fmla="*/ 259 w 516"/>
                <a:gd name="T5" fmla="*/ 136 h 424"/>
                <a:gd name="T6" fmla="*/ 196 w 516"/>
                <a:gd name="T7" fmla="*/ 127 h 424"/>
                <a:gd name="T8" fmla="*/ 149 w 516"/>
                <a:gd name="T9" fmla="*/ 0 h 424"/>
                <a:gd name="T10" fmla="*/ 84 w 516"/>
                <a:gd name="T11" fmla="*/ 42 h 424"/>
                <a:gd name="T12" fmla="*/ 0 w 516"/>
                <a:gd name="T13" fmla="*/ 7 h 424"/>
                <a:gd name="T14" fmla="*/ 84 w 516"/>
                <a:gd name="T15" fmla="*/ 227 h 424"/>
                <a:gd name="T16" fmla="*/ 161 w 516"/>
                <a:gd name="T17" fmla="*/ 374 h 424"/>
                <a:gd name="T18" fmla="*/ 259 w 516"/>
                <a:gd name="T19" fmla="*/ 374 h 424"/>
                <a:gd name="T20" fmla="*/ 483 w 516"/>
                <a:gd name="T21" fmla="*/ 421 h 424"/>
                <a:gd name="T22" fmla="*/ 516 w 516"/>
                <a:gd name="T23" fmla="*/ 343 h 424"/>
                <a:gd name="T24" fmla="*/ 470 w 516"/>
                <a:gd name="T25" fmla="*/ 27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6" h="424">
                  <a:moveTo>
                    <a:pt x="470" y="272"/>
                  </a:moveTo>
                  <a:cubicBezTo>
                    <a:pt x="424" y="273"/>
                    <a:pt x="379" y="264"/>
                    <a:pt x="339" y="247"/>
                  </a:cubicBezTo>
                  <a:cubicBezTo>
                    <a:pt x="336" y="199"/>
                    <a:pt x="306" y="155"/>
                    <a:pt x="259" y="136"/>
                  </a:cubicBezTo>
                  <a:cubicBezTo>
                    <a:pt x="239" y="127"/>
                    <a:pt x="217" y="124"/>
                    <a:pt x="196" y="127"/>
                  </a:cubicBezTo>
                  <a:cubicBezTo>
                    <a:pt x="172" y="89"/>
                    <a:pt x="156" y="46"/>
                    <a:pt x="149" y="0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89"/>
                    <a:pt x="39" y="164"/>
                    <a:pt x="84" y="227"/>
                  </a:cubicBezTo>
                  <a:cubicBezTo>
                    <a:pt x="71" y="287"/>
                    <a:pt x="102" y="350"/>
                    <a:pt x="161" y="374"/>
                  </a:cubicBezTo>
                  <a:cubicBezTo>
                    <a:pt x="194" y="388"/>
                    <a:pt x="229" y="387"/>
                    <a:pt x="259" y="374"/>
                  </a:cubicBezTo>
                  <a:cubicBezTo>
                    <a:pt x="327" y="407"/>
                    <a:pt x="403" y="424"/>
                    <a:pt x="483" y="421"/>
                  </a:cubicBezTo>
                  <a:cubicBezTo>
                    <a:pt x="516" y="343"/>
                    <a:pt x="516" y="343"/>
                    <a:pt x="516" y="343"/>
                  </a:cubicBezTo>
                  <a:lnTo>
                    <a:pt x="470" y="272"/>
                  </a:lnTo>
                  <a:close/>
                </a:path>
              </a:pathLst>
            </a:custGeom>
            <a:gradFill>
              <a:gsLst>
                <a:gs pos="0">
                  <a:srgbClr val="1CB0D5"/>
                </a:gs>
                <a:gs pos="100000">
                  <a:srgbClr val="1BC8A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751823" y="4803245"/>
            <a:ext cx="101983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Random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59325" y="5145310"/>
            <a:ext cx="2792119" cy="3323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标准库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Random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随机生成</a:t>
            </a:r>
            <a:endParaRPr lang="zh-CN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279791" y="1100355"/>
            <a:ext cx="7312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Circle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558253" y="1451516"/>
            <a:ext cx="2630238" cy="3323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指定范围循环，需用户配置循环范围</a:t>
            </a:r>
            <a:endParaRPr lang="zh-CN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806086" y="976584"/>
            <a:ext cx="86113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Choice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218140" y="1287115"/>
            <a:ext cx="3440460" cy="3323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指定范围随机，支持权重配置，需用户配置范围</a:t>
            </a:r>
            <a:endParaRPr lang="zh-CN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76129" y="5419508"/>
            <a:ext cx="5998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658158" y="5780356"/>
            <a:ext cx="3791665" cy="3323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基于监督学习算法（如随机森林算法）产生最优分类</a:t>
            </a:r>
            <a:endParaRPr lang="zh-CN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1263327" y="3163849"/>
            <a:ext cx="890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循环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1263327" y="3928071"/>
            <a:ext cx="15708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最近最优选择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1299144" y="2790829"/>
            <a:ext cx="818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随机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1263327" y="3517315"/>
            <a:ext cx="890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选择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87" y="4837799"/>
            <a:ext cx="569932" cy="473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81" y="2149664"/>
            <a:ext cx="536166" cy="5361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67" y="4447998"/>
            <a:ext cx="516373" cy="51637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87" y="1964781"/>
            <a:ext cx="479619" cy="4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1" grpId="0"/>
      <p:bldP spid="112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406064" y="412788"/>
              <a:ext cx="18764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</a:t>
              </a: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组装</a:t>
              </a: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11813" y="2249630"/>
            <a:ext cx="3146425" cy="1992312"/>
          </a:xfrm>
          <a:prstGeom prst="rect">
            <a:avLst/>
          </a:prstGeom>
          <a:noFill/>
          <a:ln>
            <a:gradFill>
              <a:gsLst>
                <a:gs pos="0">
                  <a:srgbClr val="1BDD78"/>
                </a:gs>
                <a:gs pos="100000">
                  <a:srgbClr val="1982FE"/>
                </a:gs>
              </a:gsLst>
              <a:lin ang="5400000" scaled="1"/>
            </a:gradFill>
          </a:ln>
          <a:extLst/>
        </p:spPr>
        <p:txBody>
          <a:bodyPr anchor="ctr"/>
          <a:lstStyle/>
          <a:p>
            <a:pPr algn="ctr" defTabSz="912813" eaLnBrk="1" hangingPunct="1"/>
            <a:endParaRPr lang="id-ID" altLang="en-US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866669" y="2248870"/>
            <a:ext cx="3144838" cy="1992312"/>
          </a:xfrm>
          <a:prstGeom prst="rect">
            <a:avLst/>
          </a:prstGeom>
          <a:noFill/>
          <a:ln>
            <a:gradFill>
              <a:gsLst>
                <a:gs pos="0">
                  <a:srgbClr val="1BDD78"/>
                </a:gs>
                <a:gs pos="100000">
                  <a:srgbClr val="1982FE"/>
                </a:gs>
              </a:gsLst>
              <a:lin ang="5400000" scaled="1"/>
            </a:gradFill>
          </a:ln>
          <a:extLst/>
        </p:spPr>
        <p:txBody>
          <a:bodyPr anchor="ctr"/>
          <a:lstStyle/>
          <a:p>
            <a:pPr algn="ctr" defTabSz="912813" eaLnBrk="1" hangingPunct="1"/>
            <a:endParaRPr lang="id-ID" altLang="en-US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1632437" y="1416633"/>
            <a:ext cx="585788" cy="585788"/>
          </a:xfrm>
          <a:prstGeom prst="ellipse">
            <a:avLst/>
          </a:prstGeom>
          <a:noFill/>
          <a:ln>
            <a:solidFill>
              <a:srgbClr val="FC8B25"/>
            </a:solidFill>
          </a:ln>
          <a:extLst/>
        </p:spPr>
        <p:txBody>
          <a:bodyPr anchor="ctr"/>
          <a:lstStyle/>
          <a:p>
            <a:pPr algn="ctr" defTabSz="912813" eaLnBrk="1" hangingPunct="1"/>
            <a:endParaRPr lang="en-US" altLang="zh-CN" sz="16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6866669" y="1443277"/>
            <a:ext cx="585788" cy="585788"/>
          </a:xfrm>
          <a:prstGeom prst="ellipse">
            <a:avLst/>
          </a:prstGeom>
          <a:noFill/>
          <a:ln>
            <a:solidFill>
              <a:srgbClr val="FC8B25"/>
            </a:solidFill>
          </a:ln>
          <a:extLst/>
        </p:spPr>
        <p:txBody>
          <a:bodyPr anchor="ctr"/>
          <a:lstStyle/>
          <a:p>
            <a:pPr algn="ctr" defTabSz="912813" eaLnBrk="1" hangingPunct="1"/>
            <a:endParaRPr lang="en-US" altLang="zh-CN" sz="160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11" name="Freeform 304"/>
          <p:cNvSpPr>
            <a:spLocks/>
          </p:cNvSpPr>
          <p:nvPr/>
        </p:nvSpPr>
        <p:spPr bwMode="auto">
          <a:xfrm>
            <a:off x="7022244" y="1592502"/>
            <a:ext cx="285750" cy="285750"/>
          </a:xfrm>
          <a:custGeom>
            <a:avLst/>
            <a:gdLst>
              <a:gd name="T0" fmla="*/ 271223894 w 297"/>
              <a:gd name="T1" fmla="*/ 214757000 h 297"/>
              <a:gd name="T2" fmla="*/ 212905879 w 297"/>
              <a:gd name="T3" fmla="*/ 180507409 h 297"/>
              <a:gd name="T4" fmla="*/ 203649311 w 297"/>
              <a:gd name="T5" fmla="*/ 181432970 h 297"/>
              <a:gd name="T6" fmla="*/ 186060773 w 297"/>
              <a:gd name="T7" fmla="*/ 199020545 h 297"/>
              <a:gd name="T8" fmla="*/ 175878644 w 297"/>
              <a:gd name="T9" fmla="*/ 203649311 h 297"/>
              <a:gd name="T10" fmla="*/ 112932826 w 297"/>
              <a:gd name="T11" fmla="*/ 162918871 h 297"/>
              <a:gd name="T12" fmla="*/ 72202386 w 297"/>
              <a:gd name="T13" fmla="*/ 99973053 h 297"/>
              <a:gd name="T14" fmla="*/ 75905591 w 297"/>
              <a:gd name="T15" fmla="*/ 88865364 h 297"/>
              <a:gd name="T16" fmla="*/ 90716485 w 297"/>
              <a:gd name="T17" fmla="*/ 74054470 h 297"/>
              <a:gd name="T18" fmla="*/ 92567606 w 297"/>
              <a:gd name="T19" fmla="*/ 64796939 h 297"/>
              <a:gd name="T20" fmla="*/ 60169136 w 297"/>
              <a:gd name="T21" fmla="*/ 3702242 h 297"/>
              <a:gd name="T22" fmla="*/ 53689250 w 297"/>
              <a:gd name="T23" fmla="*/ 2776682 h 297"/>
              <a:gd name="T24" fmla="*/ 12959773 w 297"/>
              <a:gd name="T25" fmla="*/ 42581561 h 297"/>
              <a:gd name="T26" fmla="*/ 8331008 w 297"/>
              <a:gd name="T27" fmla="*/ 52763689 h 297"/>
              <a:gd name="T28" fmla="*/ 82385477 w 297"/>
              <a:gd name="T29" fmla="*/ 193466220 h 297"/>
              <a:gd name="T30" fmla="*/ 222162447 w 297"/>
              <a:gd name="T31" fmla="*/ 266595129 h 297"/>
              <a:gd name="T32" fmla="*/ 233271098 w 297"/>
              <a:gd name="T33" fmla="*/ 261966364 h 297"/>
              <a:gd name="T34" fmla="*/ 273075015 w 297"/>
              <a:gd name="T35" fmla="*/ 222162447 h 297"/>
              <a:gd name="T36" fmla="*/ 271223894 w 297"/>
              <a:gd name="T37" fmla="*/ 214757000 h 29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7" h="297">
                <a:moveTo>
                  <a:pt x="293" y="232"/>
                </a:moveTo>
                <a:cubicBezTo>
                  <a:pt x="230" y="195"/>
                  <a:pt x="230" y="195"/>
                  <a:pt x="230" y="195"/>
                </a:cubicBezTo>
                <a:cubicBezTo>
                  <a:pt x="227" y="193"/>
                  <a:pt x="222" y="194"/>
                  <a:pt x="220" y="196"/>
                </a:cubicBezTo>
                <a:cubicBezTo>
                  <a:pt x="201" y="215"/>
                  <a:pt x="201" y="215"/>
                  <a:pt x="201" y="215"/>
                </a:cubicBezTo>
                <a:cubicBezTo>
                  <a:pt x="198" y="217"/>
                  <a:pt x="193" y="220"/>
                  <a:pt x="190" y="220"/>
                </a:cubicBezTo>
                <a:cubicBezTo>
                  <a:pt x="190" y="220"/>
                  <a:pt x="166" y="220"/>
                  <a:pt x="122" y="176"/>
                </a:cubicBezTo>
                <a:cubicBezTo>
                  <a:pt x="77" y="132"/>
                  <a:pt x="78" y="108"/>
                  <a:pt x="78" y="108"/>
                </a:cubicBezTo>
                <a:cubicBezTo>
                  <a:pt x="78" y="104"/>
                  <a:pt x="80" y="99"/>
                  <a:pt x="82" y="96"/>
                </a:cubicBezTo>
                <a:cubicBezTo>
                  <a:pt x="98" y="80"/>
                  <a:pt x="98" y="80"/>
                  <a:pt x="98" y="80"/>
                </a:cubicBezTo>
                <a:cubicBezTo>
                  <a:pt x="101" y="78"/>
                  <a:pt x="102" y="73"/>
                  <a:pt x="100" y="70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1"/>
                  <a:pt x="60" y="0"/>
                  <a:pt x="58" y="3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48"/>
                  <a:pt x="9" y="53"/>
                  <a:pt x="9" y="57"/>
                </a:cubicBezTo>
                <a:cubicBezTo>
                  <a:pt x="9" y="57"/>
                  <a:pt x="0" y="120"/>
                  <a:pt x="89" y="209"/>
                </a:cubicBezTo>
                <a:cubicBezTo>
                  <a:pt x="177" y="297"/>
                  <a:pt x="240" y="288"/>
                  <a:pt x="240" y="288"/>
                </a:cubicBezTo>
                <a:cubicBezTo>
                  <a:pt x="244" y="288"/>
                  <a:pt x="249" y="285"/>
                  <a:pt x="252" y="283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297" y="237"/>
                  <a:pt x="297" y="233"/>
                  <a:pt x="293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451"/>
          <p:cNvSpPr>
            <a:spLocks noEditPoints="1"/>
          </p:cNvSpPr>
          <p:nvPr/>
        </p:nvSpPr>
        <p:spPr bwMode="auto">
          <a:xfrm>
            <a:off x="1788012" y="1567446"/>
            <a:ext cx="274638" cy="276225"/>
          </a:xfrm>
          <a:custGeom>
            <a:avLst/>
            <a:gdLst>
              <a:gd name="T0" fmla="*/ 259145355 w 287"/>
              <a:gd name="T1" fmla="*/ 215256963 h 288"/>
              <a:gd name="T2" fmla="*/ 226180182 w 287"/>
              <a:gd name="T3" fmla="*/ 191339523 h 288"/>
              <a:gd name="T4" fmla="*/ 124536371 w 287"/>
              <a:gd name="T5" fmla="*/ 88310475 h 288"/>
              <a:gd name="T6" fmla="*/ 130031045 w 287"/>
              <a:gd name="T7" fmla="*/ 68072198 h 288"/>
              <a:gd name="T8" fmla="*/ 62268186 w 287"/>
              <a:gd name="T9" fmla="*/ 0 h 288"/>
              <a:gd name="T10" fmla="*/ 55858690 w 287"/>
              <a:gd name="T11" fmla="*/ 6439495 h 288"/>
              <a:gd name="T12" fmla="*/ 81497630 w 287"/>
              <a:gd name="T13" fmla="*/ 46915090 h 288"/>
              <a:gd name="T14" fmla="*/ 45785121 w 287"/>
              <a:gd name="T15" fmla="*/ 82790771 h 288"/>
              <a:gd name="T16" fmla="*/ 5494674 w 287"/>
              <a:gd name="T17" fmla="*/ 57033749 h 288"/>
              <a:gd name="T18" fmla="*/ 0 w 287"/>
              <a:gd name="T19" fmla="*/ 63473244 h 288"/>
              <a:gd name="T20" fmla="*/ 67762860 w 287"/>
              <a:gd name="T21" fmla="*/ 131545442 h 288"/>
              <a:gd name="T22" fmla="*/ 86992304 w 287"/>
              <a:gd name="T23" fmla="*/ 126026697 h 288"/>
              <a:gd name="T24" fmla="*/ 189551894 w 287"/>
              <a:gd name="T25" fmla="*/ 229055745 h 288"/>
              <a:gd name="T26" fmla="*/ 213360234 w 287"/>
              <a:gd name="T27" fmla="*/ 261252262 h 288"/>
              <a:gd name="T28" fmla="*/ 226180182 w 287"/>
              <a:gd name="T29" fmla="*/ 264931426 h 288"/>
              <a:gd name="T30" fmla="*/ 262808471 w 287"/>
              <a:gd name="T31" fmla="*/ 229055745 h 288"/>
              <a:gd name="T32" fmla="*/ 259145355 w 287"/>
              <a:gd name="T33" fmla="*/ 215256963 h 288"/>
              <a:gd name="T34" fmla="*/ 223432845 w 287"/>
              <a:gd name="T35" fmla="*/ 240094195 h 288"/>
              <a:gd name="T36" fmla="*/ 207865560 w 287"/>
              <a:gd name="T37" fmla="*/ 224455831 h 288"/>
              <a:gd name="T38" fmla="*/ 223432845 w 287"/>
              <a:gd name="T39" fmla="*/ 209737259 h 288"/>
              <a:gd name="T40" fmla="*/ 238084352 w 287"/>
              <a:gd name="T41" fmla="*/ 224455831 h 288"/>
              <a:gd name="T42" fmla="*/ 223432845 w 287"/>
              <a:gd name="T43" fmla="*/ 240094195 h 28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1875325" y="2557605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继承关系，分组集合</a:t>
            </a:r>
            <a:endParaRPr lang="en-US" altLang="zh-CN" sz="16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0" name="矩形 40"/>
          <p:cNvSpPr>
            <a:spLocks noChangeArrowheads="1"/>
          </p:cNvSpPr>
          <p:nvPr/>
        </p:nvSpPr>
        <p:spPr bwMode="auto">
          <a:xfrm>
            <a:off x="7245687" y="2882282"/>
            <a:ext cx="2554287" cy="95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并发执行，快速</a:t>
            </a: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高效</a:t>
            </a:r>
            <a:endParaRPr lang="en-US" altLang="zh-CN" sz="11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结果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实时</a:t>
            </a: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显示</a:t>
            </a:r>
            <a:endParaRPr lang="en-US" altLang="zh-CN" sz="11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执行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完成后汇总整理最终报告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2259500" y="1488071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用例分组拆分</a:t>
            </a:r>
            <a:endParaRPr lang="en-US" altLang="zh-CN" sz="16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2376975" y="1773821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每</a:t>
            </a:r>
            <a:r>
              <a:rPr lang="zh-CN" altLang="en-US" sz="12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条用例按照关联关系进行分组</a:t>
            </a:r>
            <a:endParaRPr lang="en-US" altLang="zh-CN" sz="1200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7506432" y="1479790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用例分组执行</a:t>
            </a:r>
            <a:endParaRPr lang="en-US" altLang="zh-CN" sz="16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611207" y="1803640"/>
            <a:ext cx="233362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按照用例分组，单独独立执行</a:t>
            </a:r>
            <a:endParaRPr lang="en-US" altLang="zh-CN" sz="1200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7022244" y="2517054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用例拆分，独立执行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30" name="矩形 40"/>
          <p:cNvSpPr>
            <a:spLocks noChangeArrowheads="1"/>
          </p:cNvSpPr>
          <p:nvPr/>
        </p:nvSpPr>
        <p:spPr bwMode="auto">
          <a:xfrm>
            <a:off x="2062650" y="2883042"/>
            <a:ext cx="25542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接口具有前后要求，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即具备关联关系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依据接口的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parent_id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字段划分组别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子接口继承父接口请求与响应</a:t>
            </a:r>
            <a:endParaRPr lang="en-US" altLang="zh-CN" sz="11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父子接口继承全局变量</a:t>
            </a:r>
            <a:endParaRPr lang="en-US" altLang="zh-CN" sz="11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当前接口定义变量优先级高于全局变量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/>
      <p:bldP spid="20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406063" y="412788"/>
              <a:ext cx="18764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执行调度中心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流程图: 过程 1"/>
          <p:cNvSpPr/>
          <p:nvPr/>
        </p:nvSpPr>
        <p:spPr>
          <a:xfrm>
            <a:off x="5580452" y="3400677"/>
            <a:ext cx="1178170" cy="369277"/>
          </a:xfrm>
          <a:prstGeom prst="flowChartProcess">
            <a:avLst/>
          </a:prstGeom>
          <a:noFill/>
          <a:ln>
            <a:solidFill>
              <a:srgbClr val="FC8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调度器</a:t>
            </a:r>
            <a:endParaRPr lang="zh-CN" altLang="en-US" dirty="0"/>
          </a:p>
        </p:txBody>
      </p:sp>
      <p:sp>
        <p:nvSpPr>
          <p:cNvPr id="3" name="流程图: 可选过程 2"/>
          <p:cNvSpPr/>
          <p:nvPr/>
        </p:nvSpPr>
        <p:spPr>
          <a:xfrm>
            <a:off x="1440743" y="5495711"/>
            <a:ext cx="996461" cy="234461"/>
          </a:xfrm>
          <a:prstGeom prst="flowChartAlternateProcess">
            <a:avLst/>
          </a:prstGeom>
          <a:noFill/>
          <a:ln>
            <a:solidFill>
              <a:srgbClr val="1DD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执行器</a:t>
            </a:r>
            <a:endParaRPr lang="zh-CN" altLang="en-US" sz="1000" dirty="0"/>
          </a:p>
        </p:txBody>
      </p:sp>
      <p:sp>
        <p:nvSpPr>
          <p:cNvPr id="18" name="流程图: 可选过程 17"/>
          <p:cNvSpPr/>
          <p:nvPr/>
        </p:nvSpPr>
        <p:spPr>
          <a:xfrm>
            <a:off x="3484953" y="5495711"/>
            <a:ext cx="996461" cy="234461"/>
          </a:xfrm>
          <a:prstGeom prst="flowChartAlternateProcess">
            <a:avLst/>
          </a:prstGeom>
          <a:noFill/>
          <a:ln>
            <a:solidFill>
              <a:srgbClr val="1DD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执行器</a:t>
            </a:r>
            <a:endParaRPr lang="zh-CN" altLang="en-US" sz="1000" dirty="0"/>
          </a:p>
        </p:txBody>
      </p:sp>
      <p:sp>
        <p:nvSpPr>
          <p:cNvPr id="19" name="流程图: 可选过程 18"/>
          <p:cNvSpPr/>
          <p:nvPr/>
        </p:nvSpPr>
        <p:spPr>
          <a:xfrm>
            <a:off x="5671306" y="5502496"/>
            <a:ext cx="996461" cy="234461"/>
          </a:xfrm>
          <a:prstGeom prst="flowChartAlternateProcess">
            <a:avLst/>
          </a:prstGeom>
          <a:noFill/>
          <a:ln>
            <a:solidFill>
              <a:srgbClr val="1DD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执行器</a:t>
            </a:r>
            <a:endParaRPr lang="zh-CN" altLang="en-US" sz="1000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7624662" y="5495712"/>
            <a:ext cx="996461" cy="234461"/>
          </a:xfrm>
          <a:prstGeom prst="flowChartAlternateProcess">
            <a:avLst/>
          </a:prstGeom>
          <a:noFill/>
          <a:ln>
            <a:solidFill>
              <a:srgbClr val="1DD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执行器</a:t>
            </a:r>
            <a:endParaRPr lang="zh-CN" altLang="en-US" sz="1000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9720161" y="5501581"/>
            <a:ext cx="996461" cy="234461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执行器</a:t>
            </a:r>
            <a:endParaRPr lang="zh-CN" altLang="en-US" sz="1000" dirty="0"/>
          </a:p>
        </p:txBody>
      </p:sp>
      <p:sp>
        <p:nvSpPr>
          <p:cNvPr id="26" name="流程图: 过程 25"/>
          <p:cNvSpPr/>
          <p:nvPr/>
        </p:nvSpPr>
        <p:spPr>
          <a:xfrm>
            <a:off x="8150337" y="1196007"/>
            <a:ext cx="1178170" cy="369277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27" name="流程图: 过程 26"/>
          <p:cNvSpPr/>
          <p:nvPr/>
        </p:nvSpPr>
        <p:spPr>
          <a:xfrm>
            <a:off x="1030434" y="2755908"/>
            <a:ext cx="1600224" cy="369277"/>
          </a:xfrm>
          <a:prstGeom prst="flowChartProcess">
            <a:avLst/>
          </a:prstGeom>
          <a:noFill/>
          <a:ln>
            <a:solidFill>
              <a:srgbClr val="1C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用例拆分中心</a:t>
            </a:r>
            <a:endParaRPr lang="zh-CN" altLang="en-US" dirty="0"/>
          </a:p>
        </p:txBody>
      </p:sp>
      <p:sp>
        <p:nvSpPr>
          <p:cNvPr id="28" name="椭圆形标注 27"/>
          <p:cNvSpPr/>
          <p:nvPr/>
        </p:nvSpPr>
        <p:spPr>
          <a:xfrm>
            <a:off x="7451844" y="4645334"/>
            <a:ext cx="584897" cy="23445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19C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endParaRPr lang="zh-CN" altLang="en-US" sz="800" dirty="0">
              <a:solidFill>
                <a:srgbClr val="19C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>
            <a:stCxn id="27" idx="3"/>
            <a:endCxn id="2" idx="0"/>
          </p:cNvCxnSpPr>
          <p:nvPr/>
        </p:nvCxnSpPr>
        <p:spPr>
          <a:xfrm>
            <a:off x="2630658" y="2940547"/>
            <a:ext cx="3538879" cy="46013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84953" y="2681068"/>
            <a:ext cx="792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发送用例组合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cxnSp>
        <p:nvCxnSpPr>
          <p:cNvPr id="60" name="直接箭头连接符 59"/>
          <p:cNvCxnSpPr>
            <a:stCxn id="2" idx="2"/>
            <a:endCxn id="3" idx="0"/>
          </p:cNvCxnSpPr>
          <p:nvPr/>
        </p:nvCxnSpPr>
        <p:spPr>
          <a:xfrm flipH="1">
            <a:off x="1938974" y="3769954"/>
            <a:ext cx="4230563" cy="17257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3896517" y="3766562"/>
            <a:ext cx="2301280" cy="17257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" idx="2"/>
            <a:endCxn id="19" idx="0"/>
          </p:cNvCxnSpPr>
          <p:nvPr/>
        </p:nvCxnSpPr>
        <p:spPr>
          <a:xfrm>
            <a:off x="6169537" y="3769954"/>
            <a:ext cx="0" cy="17325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" idx="2"/>
            <a:endCxn id="20" idx="0"/>
          </p:cNvCxnSpPr>
          <p:nvPr/>
        </p:nvCxnSpPr>
        <p:spPr>
          <a:xfrm>
            <a:off x="6169537" y="3769954"/>
            <a:ext cx="1953356" cy="17257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" idx="2"/>
            <a:endCxn id="21" idx="0"/>
          </p:cNvCxnSpPr>
          <p:nvPr/>
        </p:nvCxnSpPr>
        <p:spPr>
          <a:xfrm>
            <a:off x="6169537" y="3769954"/>
            <a:ext cx="4048855" cy="17316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129429" y="4599453"/>
            <a:ext cx="654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查询状态？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047157" y="4599453"/>
            <a:ext cx="654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查询状态？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150779" y="4599453"/>
            <a:ext cx="654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查询状态？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320177" y="4567329"/>
            <a:ext cx="654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查询状态？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515966" y="4567329"/>
            <a:ext cx="654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查询状态？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1785339" y="3759777"/>
            <a:ext cx="4165590" cy="174271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008349" y="3766561"/>
            <a:ext cx="2093689" cy="170663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9" idx="0"/>
          </p:cNvCxnSpPr>
          <p:nvPr/>
        </p:nvCxnSpPr>
        <p:spPr>
          <a:xfrm flipV="1">
            <a:off x="6169537" y="3750751"/>
            <a:ext cx="25089" cy="175174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6267879" y="3769586"/>
            <a:ext cx="1945868" cy="168469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 flipV="1">
            <a:off x="6349627" y="3770029"/>
            <a:ext cx="4044763" cy="174217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形标注 100"/>
          <p:cNvSpPr/>
          <p:nvPr/>
        </p:nvSpPr>
        <p:spPr>
          <a:xfrm>
            <a:off x="6017180" y="4654272"/>
            <a:ext cx="584897" cy="23445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19C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endParaRPr lang="zh-CN" altLang="en-US" sz="800" dirty="0">
              <a:solidFill>
                <a:srgbClr val="19C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椭圆形标注 101"/>
          <p:cNvSpPr/>
          <p:nvPr/>
        </p:nvSpPr>
        <p:spPr>
          <a:xfrm>
            <a:off x="4529051" y="4665546"/>
            <a:ext cx="584897" cy="23445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19C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endParaRPr lang="zh-CN" altLang="en-US" sz="800" dirty="0">
              <a:solidFill>
                <a:srgbClr val="19C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椭圆形标注 102"/>
          <p:cNvSpPr/>
          <p:nvPr/>
        </p:nvSpPr>
        <p:spPr>
          <a:xfrm>
            <a:off x="9270505" y="4691617"/>
            <a:ext cx="780275" cy="35635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19C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执行中用例</a:t>
            </a:r>
            <a:r>
              <a:rPr lang="en-US" altLang="zh-CN" sz="800" dirty="0" smtClean="0">
                <a:solidFill>
                  <a:srgbClr val="19C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 smtClean="0">
                <a:solidFill>
                  <a:srgbClr val="19C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zh-CN" altLang="en-US" sz="800" dirty="0">
              <a:solidFill>
                <a:srgbClr val="19C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椭圆形标注 103"/>
          <p:cNvSpPr/>
          <p:nvPr/>
        </p:nvSpPr>
        <p:spPr>
          <a:xfrm>
            <a:off x="3480829" y="4440598"/>
            <a:ext cx="584897" cy="23445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19C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endParaRPr lang="zh-CN" altLang="en-US" sz="800" dirty="0">
              <a:solidFill>
                <a:srgbClr val="19C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流程图: 过程 104"/>
          <p:cNvSpPr/>
          <p:nvPr/>
        </p:nvSpPr>
        <p:spPr>
          <a:xfrm>
            <a:off x="9992910" y="3397284"/>
            <a:ext cx="1584311" cy="369277"/>
          </a:xfrm>
          <a:prstGeom prst="flowChartProcess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报告服务中心</a:t>
            </a:r>
            <a:endParaRPr lang="zh-CN" altLang="en-US" dirty="0"/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1785339" y="3766561"/>
            <a:ext cx="3916022" cy="168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5671306" y="3766561"/>
            <a:ext cx="203714" cy="17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123502" y="5010936"/>
            <a:ext cx="75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分发用例</a:t>
            </a:r>
            <a:r>
              <a:rPr lang="en-US" altLang="zh-CN" sz="800" dirty="0" smtClean="0">
                <a:solidFill>
                  <a:schemeClr val="bg1"/>
                </a:solidFill>
              </a:rPr>
              <a:t>3</a:t>
            </a:r>
            <a:r>
              <a:rPr lang="zh-CN" altLang="en-US" sz="800" dirty="0" smtClean="0">
                <a:solidFill>
                  <a:schemeClr val="bg1"/>
                </a:solidFill>
              </a:rPr>
              <a:t>条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193848" y="4798029"/>
            <a:ext cx="75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分发用例</a:t>
            </a:r>
            <a:r>
              <a:rPr lang="en-US" altLang="zh-CN" sz="800" dirty="0" smtClean="0">
                <a:solidFill>
                  <a:schemeClr val="bg1"/>
                </a:solidFill>
              </a:rPr>
              <a:t>3</a:t>
            </a:r>
            <a:r>
              <a:rPr lang="zh-CN" altLang="en-US" sz="800" dirty="0" smtClean="0">
                <a:solidFill>
                  <a:schemeClr val="bg1"/>
                </a:solidFill>
              </a:rPr>
              <a:t>条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17" name="下弧形箭头 116"/>
          <p:cNvSpPr/>
          <p:nvPr/>
        </p:nvSpPr>
        <p:spPr>
          <a:xfrm>
            <a:off x="1604049" y="5736957"/>
            <a:ext cx="669848" cy="312420"/>
          </a:xfrm>
          <a:prstGeom prst="curved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下弧形箭头 117"/>
          <p:cNvSpPr/>
          <p:nvPr/>
        </p:nvSpPr>
        <p:spPr>
          <a:xfrm>
            <a:off x="5826410" y="5773043"/>
            <a:ext cx="669848" cy="312420"/>
          </a:xfrm>
          <a:prstGeom prst="curved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844690" y="6106299"/>
            <a:ext cx="75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用例执行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62347" y="6097908"/>
            <a:ext cx="75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用例执行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22" name="单圆角矩形 121"/>
          <p:cNvSpPr/>
          <p:nvPr/>
        </p:nvSpPr>
        <p:spPr>
          <a:xfrm>
            <a:off x="1440742" y="5492319"/>
            <a:ext cx="996461" cy="237853"/>
          </a:xfrm>
          <a:prstGeom prst="round1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单圆角矩形 122"/>
          <p:cNvSpPr/>
          <p:nvPr/>
        </p:nvSpPr>
        <p:spPr>
          <a:xfrm>
            <a:off x="5671305" y="5500706"/>
            <a:ext cx="996463" cy="236251"/>
          </a:xfrm>
          <a:prstGeom prst="round1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/>
          <p:cNvCxnSpPr/>
          <p:nvPr/>
        </p:nvCxnSpPr>
        <p:spPr>
          <a:xfrm flipV="1">
            <a:off x="2319734" y="3766562"/>
            <a:ext cx="3506676" cy="1706633"/>
          </a:xfrm>
          <a:prstGeom prst="straightConnector1">
            <a:avLst/>
          </a:prstGeom>
          <a:ln>
            <a:solidFill>
              <a:srgbClr val="19CE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 flipV="1">
            <a:off x="5833991" y="3749590"/>
            <a:ext cx="487376" cy="1704691"/>
          </a:xfrm>
          <a:prstGeom prst="straightConnector1">
            <a:avLst/>
          </a:prstGeom>
          <a:ln>
            <a:solidFill>
              <a:srgbClr val="19CE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180516" y="4992869"/>
            <a:ext cx="75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执行结果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3207308" y="4977994"/>
            <a:ext cx="75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执行结果</a:t>
            </a:r>
          </a:p>
        </p:txBody>
      </p:sp>
      <p:cxnSp>
        <p:nvCxnSpPr>
          <p:cNvPr id="133" name="直接箭头连接符 132"/>
          <p:cNvCxnSpPr>
            <a:endCxn id="26" idx="2"/>
          </p:cNvCxnSpPr>
          <p:nvPr/>
        </p:nvCxnSpPr>
        <p:spPr>
          <a:xfrm flipV="1">
            <a:off x="6496258" y="1565284"/>
            <a:ext cx="2243164" cy="1764656"/>
          </a:xfrm>
          <a:prstGeom prst="straightConnector1">
            <a:avLst/>
          </a:prstGeom>
          <a:ln>
            <a:solidFill>
              <a:srgbClr val="19CE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6509207" y="2190620"/>
            <a:ext cx="127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单条用例实时报告信息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cxnSp>
        <p:nvCxnSpPr>
          <p:cNvPr id="139" name="直接箭头连接符 138"/>
          <p:cNvCxnSpPr>
            <a:stCxn id="2" idx="3"/>
            <a:endCxn id="105" idx="1"/>
          </p:cNvCxnSpPr>
          <p:nvPr/>
        </p:nvCxnSpPr>
        <p:spPr>
          <a:xfrm flipV="1">
            <a:off x="6758622" y="3581923"/>
            <a:ext cx="3234288" cy="33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7589127" y="3381322"/>
            <a:ext cx="179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任务执行完成，整合生成最终报告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3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3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3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3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3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repeatCount="3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repeatCount="3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3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repeatCount="3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3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repeatCount="3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3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repeatCount="3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repeatCount="3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3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6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3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11" grpId="0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11" grpId="0"/>
      <p:bldP spid="111" grpId="1"/>
      <p:bldP spid="112" grpId="0"/>
      <p:bldP spid="112" grpId="1"/>
      <p:bldP spid="117" grpId="0" animBg="1"/>
      <p:bldP spid="117" grpId="1" animBg="1"/>
      <p:bldP spid="118" grpId="0" animBg="1"/>
      <p:bldP spid="118" grpId="1" animBg="1"/>
      <p:bldP spid="120" grpId="0"/>
      <p:bldP spid="120" grpId="1"/>
      <p:bldP spid="121" grpId="0"/>
      <p:bldP spid="121" grpId="1"/>
      <p:bldP spid="122" grpId="0" animBg="1"/>
      <p:bldP spid="122" grpId="1" animBg="1"/>
      <p:bldP spid="123" grpId="0" animBg="1"/>
      <p:bldP spid="123" grpId="1" animBg="1"/>
      <p:bldP spid="130" grpId="0"/>
      <p:bldP spid="130" grpId="1"/>
      <p:bldP spid="131" grpId="0"/>
      <p:bldP spid="131" grpId="1"/>
      <p:bldP spid="134" grpId="0"/>
      <p:bldP spid="134" grpId="1"/>
      <p:bldP spid="1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406063" y="412788"/>
              <a:ext cx="18764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执行调度中心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836937" y="2396826"/>
            <a:ext cx="3978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调度器回收用例，提高优先级，重发分发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ooter Text"/>
          <p:cNvSpPr txBox="1"/>
          <p:nvPr/>
        </p:nvSpPr>
        <p:spPr>
          <a:xfrm>
            <a:off x="836937" y="1495483"/>
            <a:ext cx="2072537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超时回收机制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965279" y="1934624"/>
            <a:ext cx="4164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用例执行等待时间超时（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分钟），触发回收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7624842" y="1799284"/>
            <a:ext cx="1178170" cy="369277"/>
          </a:xfrm>
          <a:prstGeom prst="flowChartProcess">
            <a:avLst/>
          </a:prstGeom>
          <a:noFill/>
          <a:ln>
            <a:solidFill>
              <a:srgbClr val="FC8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调度器</a:t>
            </a:r>
            <a:endParaRPr lang="zh-CN" altLang="en-US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5596250" y="4414708"/>
            <a:ext cx="996461" cy="234461"/>
          </a:xfrm>
          <a:prstGeom prst="flowChartAlternateProcess">
            <a:avLst/>
          </a:prstGeom>
          <a:noFill/>
          <a:ln>
            <a:solidFill>
              <a:srgbClr val="1DD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执行器</a:t>
            </a:r>
            <a:endParaRPr lang="zh-CN" altLang="en-US" sz="1000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10112494" y="4414707"/>
            <a:ext cx="996461" cy="234461"/>
          </a:xfrm>
          <a:prstGeom prst="flowChartAlternateProcess">
            <a:avLst/>
          </a:prstGeom>
          <a:noFill/>
          <a:ln>
            <a:solidFill>
              <a:srgbClr val="1DDC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执行器</a:t>
            </a:r>
            <a:endParaRPr lang="zh-CN" altLang="en-US" sz="1000" dirty="0"/>
          </a:p>
        </p:txBody>
      </p:sp>
      <p:cxnSp>
        <p:nvCxnSpPr>
          <p:cNvPr id="3" name="直接箭头连接符 2"/>
          <p:cNvCxnSpPr>
            <a:endCxn id="11" idx="0"/>
          </p:cNvCxnSpPr>
          <p:nvPr/>
        </p:nvCxnSpPr>
        <p:spPr>
          <a:xfrm flipH="1">
            <a:off x="6094481" y="2168561"/>
            <a:ext cx="1964134" cy="224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466331" y="3045413"/>
            <a:ext cx="81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分发用例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10" idx="2"/>
            <a:endCxn id="12" idx="0"/>
          </p:cNvCxnSpPr>
          <p:nvPr/>
        </p:nvCxnSpPr>
        <p:spPr>
          <a:xfrm>
            <a:off x="8213927" y="2168561"/>
            <a:ext cx="2396798" cy="224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337732" y="2922302"/>
            <a:ext cx="1508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重新分发用例</a:t>
            </a:r>
            <a:r>
              <a:rPr lang="en-US" altLang="zh-CN" sz="1000" dirty="0" smtClean="0">
                <a:solidFill>
                  <a:schemeClr val="bg1"/>
                </a:solidFill>
              </a:rPr>
              <a:t>B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下弧形箭头 20"/>
          <p:cNvSpPr/>
          <p:nvPr/>
        </p:nvSpPr>
        <p:spPr>
          <a:xfrm>
            <a:off x="5759557" y="4649168"/>
            <a:ext cx="669848" cy="312420"/>
          </a:xfrm>
          <a:prstGeom prst="curved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17855" y="5010119"/>
            <a:ext cx="98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用例</a:t>
            </a:r>
            <a:r>
              <a:rPr lang="en-US" altLang="zh-CN" sz="800" dirty="0" smtClean="0">
                <a:solidFill>
                  <a:schemeClr val="bg1"/>
                </a:solidFill>
              </a:rPr>
              <a:t>A</a:t>
            </a:r>
            <a:r>
              <a:rPr lang="zh-CN" altLang="en-US" sz="800" dirty="0" smtClean="0">
                <a:solidFill>
                  <a:schemeClr val="bg1"/>
                </a:solidFill>
              </a:rPr>
              <a:t>执行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r>
              <a:rPr lang="zh-CN" altLang="en-US" sz="800" dirty="0" smtClean="0">
                <a:solidFill>
                  <a:schemeClr val="bg1"/>
                </a:solidFill>
              </a:rPr>
              <a:t>用例</a:t>
            </a:r>
            <a:r>
              <a:rPr lang="en-US" altLang="zh-CN" sz="800" dirty="0" smtClean="0">
                <a:solidFill>
                  <a:schemeClr val="bg1"/>
                </a:solidFill>
              </a:rPr>
              <a:t>B</a:t>
            </a:r>
            <a:r>
              <a:rPr lang="zh-CN" altLang="en-US" sz="800" dirty="0" smtClean="0">
                <a:solidFill>
                  <a:schemeClr val="bg1"/>
                </a:solidFill>
              </a:rPr>
              <a:t>，</a:t>
            </a:r>
            <a:r>
              <a:rPr lang="en-US" altLang="zh-CN" sz="800" dirty="0" smtClean="0">
                <a:solidFill>
                  <a:schemeClr val="bg1"/>
                </a:solidFill>
              </a:rPr>
              <a:t>C</a:t>
            </a:r>
            <a:r>
              <a:rPr lang="zh-CN" altLang="en-US" sz="800" dirty="0" smtClean="0">
                <a:solidFill>
                  <a:schemeClr val="bg1"/>
                </a:solidFill>
              </a:rPr>
              <a:t>等待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endCxn id="10" idx="2"/>
          </p:cNvCxnSpPr>
          <p:nvPr/>
        </p:nvCxnSpPr>
        <p:spPr>
          <a:xfrm flipV="1">
            <a:off x="6466331" y="2168561"/>
            <a:ext cx="1747596" cy="2246146"/>
          </a:xfrm>
          <a:prstGeom prst="straightConnector1">
            <a:avLst/>
          </a:prstGeom>
          <a:ln>
            <a:solidFill>
              <a:srgbClr val="19CE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63203" y="3439643"/>
            <a:ext cx="1010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回收用例</a:t>
            </a:r>
            <a:r>
              <a:rPr lang="en-US" altLang="zh-CN" sz="1000" dirty="0" smtClean="0">
                <a:solidFill>
                  <a:schemeClr val="bg1"/>
                </a:solidFill>
              </a:rPr>
              <a:t>B,C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7854" y="4963952"/>
            <a:ext cx="98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用例</a:t>
            </a:r>
            <a:r>
              <a:rPr lang="en-US" altLang="zh-CN" sz="800" dirty="0" smtClean="0">
                <a:solidFill>
                  <a:schemeClr val="bg1"/>
                </a:solidFill>
              </a:rPr>
              <a:t>A</a:t>
            </a:r>
            <a:r>
              <a:rPr lang="zh-CN" altLang="en-US" sz="800" dirty="0" smtClean="0">
                <a:solidFill>
                  <a:schemeClr val="bg1"/>
                </a:solidFill>
              </a:rPr>
              <a:t>执行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27" name="下弧形箭头 26"/>
          <p:cNvSpPr/>
          <p:nvPr/>
        </p:nvSpPr>
        <p:spPr>
          <a:xfrm>
            <a:off x="10275801" y="4697699"/>
            <a:ext cx="669848" cy="312420"/>
          </a:xfrm>
          <a:prstGeom prst="curvedUp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34098" y="5012483"/>
            <a:ext cx="980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用例</a:t>
            </a:r>
            <a:r>
              <a:rPr lang="en-US" altLang="zh-CN" sz="800" dirty="0" smtClean="0">
                <a:solidFill>
                  <a:schemeClr val="bg1"/>
                </a:solidFill>
              </a:rPr>
              <a:t>B</a:t>
            </a:r>
            <a:r>
              <a:rPr lang="zh-CN" altLang="en-US" sz="800" dirty="0" smtClean="0">
                <a:solidFill>
                  <a:schemeClr val="bg1"/>
                </a:solidFill>
              </a:rPr>
              <a:t>执行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" grpId="0"/>
      <p:bldP spid="20" grpId="0"/>
      <p:bldP spid="21" grpId="0" animBg="1"/>
      <p:bldP spid="21" grpId="1" animBg="1"/>
      <p:bldP spid="21" grpId="2" animBg="1"/>
      <p:bldP spid="22" grpId="0"/>
      <p:bldP spid="22" grpId="1"/>
      <p:bldP spid="25" grpId="0"/>
      <p:bldP spid="26" grpId="0"/>
      <p:bldP spid="26" grpId="1"/>
      <p:bldP spid="26" grpId="2"/>
      <p:bldP spid="27" grpId="0" animBg="1"/>
      <p:bldP spid="27" grpId="1" animBg="1"/>
      <p:bldP spid="28" grpId="0"/>
      <p:bldP spid="2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406063" y="412788"/>
              <a:ext cx="18764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报告服务中心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938911" y="2424061"/>
            <a:ext cx="1618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模板化输出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965280" y="1934624"/>
            <a:ext cx="1708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执行结果重组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938911" y="2913498"/>
            <a:ext cx="1618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图表式绘制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965279" y="3402935"/>
            <a:ext cx="3376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接口报文留存（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tcpdump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工具抓包）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938911" y="3909126"/>
            <a:ext cx="2263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场景重现式动态展示  （三次握手，四次挥手）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1030359" y="4630760"/>
            <a:ext cx="3138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异常报错智能分析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（基于百度，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Stack Overflow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问答）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84806" y="2075959"/>
            <a:ext cx="1043354" cy="2295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CLOSED</a:t>
            </a:r>
            <a:endParaRPr lang="zh-CN" alt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5786804" y="2875108"/>
            <a:ext cx="1041356" cy="3750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SYS-SENT</a:t>
            </a:r>
          </a:p>
          <a:p>
            <a:pPr algn="ctr"/>
            <a:r>
              <a:rPr lang="zh-CN" altLang="en-US" sz="1000" dirty="0" smtClean="0"/>
              <a:t>发送同步</a:t>
            </a:r>
            <a:r>
              <a:rPr lang="zh-CN" altLang="en-US" sz="1000" dirty="0"/>
              <a:t>信号</a:t>
            </a:r>
          </a:p>
        </p:txBody>
      </p:sp>
      <p:sp>
        <p:nvSpPr>
          <p:cNvPr id="25" name="矩形 24"/>
          <p:cNvSpPr/>
          <p:nvPr/>
        </p:nvSpPr>
        <p:spPr>
          <a:xfrm>
            <a:off x="5784806" y="4066872"/>
            <a:ext cx="1043354" cy="349734"/>
          </a:xfrm>
          <a:prstGeom prst="rect">
            <a:avLst/>
          </a:prstGeom>
          <a:noFill/>
          <a:ln>
            <a:solidFill>
              <a:srgbClr val="19C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ESTAB-LISHED</a:t>
            </a:r>
            <a:endParaRPr lang="en-US" altLang="zh-CN" sz="1000" dirty="0"/>
          </a:p>
          <a:p>
            <a:pPr algn="ctr"/>
            <a:r>
              <a:rPr lang="zh-CN" altLang="en-US" sz="1000" dirty="0" smtClean="0"/>
              <a:t>建立连接</a:t>
            </a:r>
            <a:endParaRPr lang="zh-CN" altLang="en-US" sz="1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737914" y="1420520"/>
            <a:ext cx="81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客户端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753600" y="1419506"/>
            <a:ext cx="81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服务端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663687" y="2868441"/>
            <a:ext cx="1041356" cy="3750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SYS-SENT</a:t>
            </a:r>
          </a:p>
          <a:p>
            <a:pPr algn="ctr"/>
            <a:r>
              <a:rPr lang="zh-CN" altLang="en-US" sz="1000" dirty="0" smtClean="0"/>
              <a:t>收到同步信号</a:t>
            </a:r>
            <a:endParaRPr lang="zh-CN" altLang="en-US" sz="1000" dirty="0"/>
          </a:p>
        </p:txBody>
      </p:sp>
      <p:sp>
        <p:nvSpPr>
          <p:cNvPr id="39" name="矩形 38"/>
          <p:cNvSpPr/>
          <p:nvPr/>
        </p:nvSpPr>
        <p:spPr>
          <a:xfrm>
            <a:off x="9663687" y="4065858"/>
            <a:ext cx="1043354" cy="349734"/>
          </a:xfrm>
          <a:prstGeom prst="rect">
            <a:avLst/>
          </a:prstGeom>
          <a:noFill/>
          <a:ln>
            <a:solidFill>
              <a:srgbClr val="19C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ESTAB-LISHED</a:t>
            </a:r>
            <a:endParaRPr lang="en-US" altLang="zh-CN" sz="1000" dirty="0"/>
          </a:p>
          <a:p>
            <a:pPr algn="ctr"/>
            <a:r>
              <a:rPr lang="zh-CN" altLang="en-US" sz="1000" dirty="0" smtClean="0"/>
              <a:t>建立连接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9652992" y="2054896"/>
            <a:ext cx="1041356" cy="375010"/>
          </a:xfrm>
          <a:prstGeom prst="rect">
            <a:avLst/>
          </a:prstGeom>
          <a:noFill/>
          <a:ln>
            <a:solidFill>
              <a:srgbClr val="FC8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LISTEN</a:t>
            </a:r>
          </a:p>
          <a:p>
            <a:pPr algn="ctr"/>
            <a:r>
              <a:rPr lang="zh-CN" altLang="en-US" sz="1000" dirty="0" smtClean="0"/>
              <a:t>监听</a:t>
            </a:r>
            <a:endParaRPr lang="zh-CN" altLang="en-US" sz="1000" dirty="0"/>
          </a:p>
        </p:txBody>
      </p:sp>
      <p:cxnSp>
        <p:nvCxnSpPr>
          <p:cNvPr id="44" name="肘形连接符 43"/>
          <p:cNvCxnSpPr>
            <a:stCxn id="30" idx="1"/>
            <a:endCxn id="23" idx="1"/>
          </p:cNvCxnSpPr>
          <p:nvPr/>
        </p:nvCxnSpPr>
        <p:spPr>
          <a:xfrm rot="10800000" flipH="1" flipV="1">
            <a:off x="5737914" y="1574408"/>
            <a:ext cx="46892" cy="616323"/>
          </a:xfrm>
          <a:prstGeom prst="bentConnector3">
            <a:avLst>
              <a:gd name="adj1" fmla="val -487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3" idx="3"/>
            <a:endCxn id="40" idx="1"/>
          </p:cNvCxnSpPr>
          <p:nvPr/>
        </p:nvCxnSpPr>
        <p:spPr>
          <a:xfrm>
            <a:off x="6828160" y="2190732"/>
            <a:ext cx="2824832" cy="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1"/>
            <a:endCxn id="24" idx="3"/>
          </p:cNvCxnSpPr>
          <p:nvPr/>
        </p:nvCxnSpPr>
        <p:spPr>
          <a:xfrm flipH="1">
            <a:off x="6828160" y="2242401"/>
            <a:ext cx="2824832" cy="82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4" idx="3"/>
            <a:endCxn id="38" idx="1"/>
          </p:cNvCxnSpPr>
          <p:nvPr/>
        </p:nvCxnSpPr>
        <p:spPr>
          <a:xfrm flipV="1">
            <a:off x="6828160" y="3055946"/>
            <a:ext cx="2835527" cy="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5" idx="3"/>
            <a:endCxn id="39" idx="1"/>
          </p:cNvCxnSpPr>
          <p:nvPr/>
        </p:nvCxnSpPr>
        <p:spPr>
          <a:xfrm flipV="1">
            <a:off x="6828160" y="4240725"/>
            <a:ext cx="2835527" cy="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032276" y="2005399"/>
            <a:ext cx="1154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SYN=1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</a:rPr>
              <a:t>seq=x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 rot="20670437">
            <a:off x="6897922" y="2459372"/>
            <a:ext cx="249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SYN=1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</a:rPr>
              <a:t>ACK=1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</a:rPr>
              <a:t>seq=y, ack=x+1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546187" y="2840148"/>
            <a:ext cx="2128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ACK=1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</a:rPr>
              <a:t>ack=y+1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</a:rPr>
              <a:t>seq=x+1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98131" y="1573394"/>
            <a:ext cx="34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主动打开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567407" y="3942835"/>
            <a:ext cx="83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数据传输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6817465" y="4179666"/>
            <a:ext cx="2835527" cy="1014"/>
          </a:xfrm>
          <a:prstGeom prst="straightConnector1">
            <a:avLst/>
          </a:prstGeom>
          <a:ln>
            <a:solidFill>
              <a:srgbClr val="00BC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5784806" y="2022018"/>
            <a:ext cx="1043354" cy="349734"/>
          </a:xfrm>
          <a:prstGeom prst="rect">
            <a:avLst/>
          </a:prstGeom>
          <a:noFill/>
          <a:ln>
            <a:solidFill>
              <a:srgbClr val="19C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ESTAB-LISHED</a:t>
            </a:r>
            <a:endParaRPr lang="en-US" altLang="zh-CN" sz="1000" dirty="0"/>
          </a:p>
          <a:p>
            <a:pPr algn="ctr"/>
            <a:r>
              <a:rPr lang="zh-CN" altLang="en-US" sz="1000" dirty="0" smtClean="0"/>
              <a:t>建立连接</a:t>
            </a:r>
            <a:endParaRPr lang="zh-CN" altLang="en-US" sz="1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5737914" y="1420520"/>
            <a:ext cx="81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客户端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9753600" y="1419506"/>
            <a:ext cx="81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服务端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9663687" y="2021004"/>
            <a:ext cx="1043354" cy="349734"/>
          </a:xfrm>
          <a:prstGeom prst="rect">
            <a:avLst/>
          </a:prstGeom>
          <a:noFill/>
          <a:ln>
            <a:solidFill>
              <a:srgbClr val="19C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ESTAB-LISHED</a:t>
            </a:r>
            <a:endParaRPr lang="en-US" altLang="zh-CN" sz="1000" dirty="0"/>
          </a:p>
          <a:p>
            <a:pPr algn="ctr"/>
            <a:r>
              <a:rPr lang="zh-CN" altLang="en-US" sz="1000" dirty="0" smtClean="0"/>
              <a:t>建立连接</a:t>
            </a:r>
            <a:endParaRPr lang="zh-CN" altLang="en-US" sz="1000" dirty="0"/>
          </a:p>
        </p:txBody>
      </p:sp>
      <p:cxnSp>
        <p:nvCxnSpPr>
          <p:cNvPr id="137" name="肘形连接符 136"/>
          <p:cNvCxnSpPr>
            <a:stCxn id="134" idx="1"/>
          </p:cNvCxnSpPr>
          <p:nvPr/>
        </p:nvCxnSpPr>
        <p:spPr>
          <a:xfrm rot="10800000" flipH="1" flipV="1">
            <a:off x="5737914" y="1574408"/>
            <a:ext cx="46892" cy="616323"/>
          </a:xfrm>
          <a:prstGeom prst="bentConnector3">
            <a:avLst>
              <a:gd name="adj1" fmla="val -487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33" idx="3"/>
            <a:endCxn id="136" idx="1"/>
          </p:cNvCxnSpPr>
          <p:nvPr/>
        </p:nvCxnSpPr>
        <p:spPr>
          <a:xfrm flipV="1">
            <a:off x="6828160" y="2195871"/>
            <a:ext cx="2835527" cy="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5198131" y="1573394"/>
            <a:ext cx="34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主动关闭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67407" y="1897981"/>
            <a:ext cx="83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数据传输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141" name="直接箭头连接符 140"/>
          <p:cNvCxnSpPr/>
          <p:nvPr/>
        </p:nvCxnSpPr>
        <p:spPr>
          <a:xfrm flipH="1">
            <a:off x="6817465" y="2134812"/>
            <a:ext cx="2835527" cy="1014"/>
          </a:xfrm>
          <a:prstGeom prst="straightConnector1">
            <a:avLst/>
          </a:prstGeom>
          <a:ln>
            <a:solidFill>
              <a:srgbClr val="00BC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776109" y="2745000"/>
            <a:ext cx="1041356" cy="3750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FIN-WAIT-1</a:t>
            </a:r>
          </a:p>
          <a:p>
            <a:pPr algn="ctr"/>
            <a:r>
              <a:rPr lang="zh-CN" altLang="en-US" sz="1000" dirty="0" smtClean="0"/>
              <a:t>终止等待</a:t>
            </a:r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43" name="矩形 142"/>
          <p:cNvSpPr/>
          <p:nvPr/>
        </p:nvSpPr>
        <p:spPr>
          <a:xfrm>
            <a:off x="5761360" y="3674279"/>
            <a:ext cx="1041356" cy="3750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FIN-WAIT-2</a:t>
            </a:r>
          </a:p>
          <a:p>
            <a:pPr algn="ctr"/>
            <a:r>
              <a:rPr lang="zh-CN" altLang="en-US" sz="1000" dirty="0" smtClean="0"/>
              <a:t>终止等待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5737914" y="4568442"/>
            <a:ext cx="1041356" cy="375010"/>
          </a:xfrm>
          <a:prstGeom prst="rect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TIME-WAIT</a:t>
            </a:r>
          </a:p>
          <a:p>
            <a:pPr algn="ctr"/>
            <a:r>
              <a:rPr lang="zh-CN" altLang="en-US" sz="1000" dirty="0"/>
              <a:t>时间</a:t>
            </a:r>
            <a:r>
              <a:rPr lang="zh-CN" altLang="en-US" sz="1000" dirty="0" smtClean="0"/>
              <a:t>等待</a:t>
            </a:r>
            <a:endParaRPr lang="zh-CN" altLang="en-US" sz="1000" dirty="0"/>
          </a:p>
        </p:txBody>
      </p:sp>
      <p:sp>
        <p:nvSpPr>
          <p:cNvPr id="145" name="矩形 144"/>
          <p:cNvSpPr/>
          <p:nvPr/>
        </p:nvSpPr>
        <p:spPr>
          <a:xfrm>
            <a:off x="5761360" y="5562246"/>
            <a:ext cx="1041356" cy="3750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CLOSED</a:t>
            </a:r>
          </a:p>
        </p:txBody>
      </p:sp>
      <p:sp>
        <p:nvSpPr>
          <p:cNvPr id="146" name="矩形 145"/>
          <p:cNvSpPr/>
          <p:nvPr/>
        </p:nvSpPr>
        <p:spPr>
          <a:xfrm>
            <a:off x="9665685" y="3122726"/>
            <a:ext cx="1041356" cy="3750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CLOSE-WAIT</a:t>
            </a:r>
          </a:p>
          <a:p>
            <a:pPr algn="ctr"/>
            <a:r>
              <a:rPr lang="zh-CN" altLang="en-US" sz="1000" dirty="0"/>
              <a:t>关闭</a:t>
            </a:r>
            <a:r>
              <a:rPr lang="zh-CN" altLang="en-US" sz="1000" dirty="0" smtClean="0"/>
              <a:t>等待</a:t>
            </a:r>
            <a:endParaRPr lang="zh-CN" altLang="en-US" sz="1000" dirty="0"/>
          </a:p>
        </p:txBody>
      </p:sp>
      <p:sp>
        <p:nvSpPr>
          <p:cNvPr id="147" name="矩形 146"/>
          <p:cNvSpPr/>
          <p:nvPr/>
        </p:nvSpPr>
        <p:spPr>
          <a:xfrm>
            <a:off x="9652992" y="4415086"/>
            <a:ext cx="1041356" cy="375010"/>
          </a:xfrm>
          <a:prstGeom prst="rect">
            <a:avLst/>
          </a:prstGeom>
          <a:noFill/>
          <a:ln>
            <a:solidFill>
              <a:srgbClr val="00B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LAST-ACK</a:t>
            </a:r>
          </a:p>
          <a:p>
            <a:pPr algn="ctr"/>
            <a:r>
              <a:rPr lang="zh-CN" altLang="en-US" sz="1000" dirty="0" smtClean="0"/>
              <a:t>最后确认</a:t>
            </a:r>
            <a:endParaRPr lang="zh-CN" altLang="en-US" sz="1000" dirty="0"/>
          </a:p>
        </p:txBody>
      </p:sp>
      <p:sp>
        <p:nvSpPr>
          <p:cNvPr id="148" name="矩形 147"/>
          <p:cNvSpPr/>
          <p:nvPr/>
        </p:nvSpPr>
        <p:spPr>
          <a:xfrm>
            <a:off x="9640299" y="5562246"/>
            <a:ext cx="1041356" cy="3750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CLOSED</a:t>
            </a:r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6828160" y="2370738"/>
            <a:ext cx="2824832" cy="74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6862349" y="3115710"/>
            <a:ext cx="2707563" cy="2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H="1">
            <a:off x="6779270" y="3497736"/>
            <a:ext cx="2884417" cy="107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4" idx="3"/>
            <a:endCxn id="147" idx="1"/>
          </p:cNvCxnSpPr>
          <p:nvPr/>
        </p:nvCxnSpPr>
        <p:spPr>
          <a:xfrm flipV="1">
            <a:off x="6779270" y="4602591"/>
            <a:ext cx="2873722" cy="15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stCxn id="144" idx="1"/>
            <a:endCxn id="145" idx="1"/>
          </p:cNvCxnSpPr>
          <p:nvPr/>
        </p:nvCxnSpPr>
        <p:spPr>
          <a:xfrm rot="10800000" flipH="1" flipV="1">
            <a:off x="5737914" y="4755947"/>
            <a:ext cx="23446" cy="993804"/>
          </a:xfrm>
          <a:prstGeom prst="bentConnector3">
            <a:avLst>
              <a:gd name="adj1" fmla="val -975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4727528" y="5047530"/>
            <a:ext cx="72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等待</a:t>
            </a:r>
            <a:r>
              <a:rPr lang="en-US" altLang="zh-CN" sz="1000" dirty="0" smtClean="0">
                <a:solidFill>
                  <a:schemeClr val="bg1"/>
                </a:solidFill>
              </a:rPr>
              <a:t>2msl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155" name="直接箭头连接符 154"/>
          <p:cNvCxnSpPr>
            <a:stCxn id="146" idx="1"/>
            <a:endCxn id="143" idx="3"/>
          </p:cNvCxnSpPr>
          <p:nvPr/>
        </p:nvCxnSpPr>
        <p:spPr>
          <a:xfrm flipH="1">
            <a:off x="6802716" y="3310231"/>
            <a:ext cx="2862969" cy="55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 rot="811403">
            <a:off x="7668147" y="2491148"/>
            <a:ext cx="1144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FIN=1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</a:rPr>
              <a:t>seq=u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 rot="21239880">
            <a:off x="7043458" y="3013973"/>
            <a:ext cx="174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ACK=1, seq=v, ack=u+1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 rot="20804880">
            <a:off x="7191264" y="3477508"/>
            <a:ext cx="83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数据传输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 rot="20234631">
            <a:off x="7029582" y="3835661"/>
            <a:ext cx="209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FIN=1,ACK=1, seq=w, ack=u+1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 rot="21438785">
            <a:off x="7161140" y="4449019"/>
            <a:ext cx="209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ACK=1, seq=u+1, ack=w+1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378" y="4501769"/>
            <a:ext cx="3405668" cy="1460155"/>
          </a:xfrm>
          <a:prstGeom prst="rect">
            <a:avLst/>
          </a:prstGeom>
        </p:spPr>
      </p:pic>
      <p:pic>
        <p:nvPicPr>
          <p:cNvPr id="162" name="图片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691" y="4438942"/>
            <a:ext cx="3098859" cy="1648766"/>
          </a:xfrm>
          <a:prstGeom prst="rect">
            <a:avLst/>
          </a:prstGeom>
        </p:spPr>
      </p:pic>
      <p:sp>
        <p:nvSpPr>
          <p:cNvPr id="163" name="矩形 162"/>
          <p:cNvSpPr/>
          <p:nvPr/>
        </p:nvSpPr>
        <p:spPr>
          <a:xfrm>
            <a:off x="6910413" y="977103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场景重现式动态展示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1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8" grpId="0"/>
      <p:bldP spid="23" grpId="0" animBg="1"/>
      <p:bldP spid="24" grpId="0" animBg="1"/>
      <p:bldP spid="24" grpId="1" animBg="1"/>
      <p:bldP spid="25" grpId="0" animBg="1"/>
      <p:bldP spid="25" grpId="1" animBg="1"/>
      <p:bldP spid="30" grpId="0"/>
      <p:bldP spid="36" grpId="0"/>
      <p:bldP spid="38" grpId="0" animBg="1"/>
      <p:bldP spid="38" grpId="1" animBg="1"/>
      <p:bldP spid="39" grpId="0" animBg="1"/>
      <p:bldP spid="39" grpId="1" animBg="1"/>
      <p:bldP spid="40" grpId="0" animBg="1"/>
      <p:bldP spid="63" grpId="0"/>
      <p:bldP spid="63" grpId="1"/>
      <p:bldP spid="64" grpId="0"/>
      <p:bldP spid="64" grpId="1"/>
      <p:bldP spid="65" grpId="0"/>
      <p:bldP spid="65" grpId="1"/>
      <p:bldP spid="70" grpId="0"/>
      <p:bldP spid="70" grpId="1"/>
      <p:bldP spid="71" grpId="0"/>
      <p:bldP spid="71" grpId="1"/>
      <p:bldP spid="71" grpId="2"/>
      <p:bldP spid="133" grpId="0" animBg="1"/>
      <p:bldP spid="134" grpId="0"/>
      <p:bldP spid="135" grpId="0"/>
      <p:bldP spid="136" grpId="0" animBg="1"/>
      <p:bldP spid="139" grpId="0"/>
      <p:bldP spid="140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4" grpId="0"/>
      <p:bldP spid="156" grpId="0"/>
      <p:bldP spid="157" grpId="0"/>
      <p:bldP spid="158" grpId="0"/>
      <p:bldP spid="159" grpId="0"/>
      <p:bldP spid="1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406063" y="412788"/>
              <a:ext cx="18764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错误分析中心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9245" y="643620"/>
              <a:ext cx="86341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5857722" y="1088796"/>
            <a:ext cx="2419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问题错误分析问答系统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ACF03-781D-4C72-A704-7F8C7FAD6F13}"/>
              </a:ext>
            </a:extLst>
          </p:cNvPr>
          <p:cNvSpPr/>
          <p:nvPr/>
        </p:nvSpPr>
        <p:spPr>
          <a:xfrm>
            <a:off x="3146608" y="1102556"/>
            <a:ext cx="1944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内部问题收集系统</a:t>
            </a:r>
            <a:endParaRPr lang="zh-CN" altLang="en-US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5292" y="3207282"/>
            <a:ext cx="1182036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命名实体识别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635291" y="5208558"/>
            <a:ext cx="1219209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相似度计算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10571350" y="3403944"/>
            <a:ext cx="1152299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推荐答案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635291" y="2279499"/>
            <a:ext cx="1182038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语义解析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635293" y="4265907"/>
            <a:ext cx="1182036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实体消歧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1538749" y="3618680"/>
            <a:ext cx="962728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问题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843227" y="2927607"/>
            <a:ext cx="1059374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语料库检索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843226" y="4118255"/>
            <a:ext cx="1059375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泛化预测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7898652" y="2253459"/>
            <a:ext cx="1063090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候选答案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7898651" y="4495685"/>
            <a:ext cx="1063092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最佳推荐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7898649" y="3442952"/>
            <a:ext cx="1063093" cy="55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权重排序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462162" y="2036957"/>
            <a:ext cx="1511281" cy="40516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717639" y="2683727"/>
            <a:ext cx="1416966" cy="23713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760892" y="2036957"/>
            <a:ext cx="1428687" cy="329332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34" idx="3"/>
          </p:cNvCxnSpPr>
          <p:nvPr/>
        </p:nvCxnSpPr>
        <p:spPr>
          <a:xfrm flipV="1">
            <a:off x="2501477" y="3895493"/>
            <a:ext cx="960685" cy="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2" idx="1"/>
          </p:cNvCxnSpPr>
          <p:nvPr/>
        </p:nvCxnSpPr>
        <p:spPr>
          <a:xfrm>
            <a:off x="4969159" y="3869381"/>
            <a:ext cx="74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2" idx="3"/>
          </p:cNvCxnSpPr>
          <p:nvPr/>
        </p:nvCxnSpPr>
        <p:spPr>
          <a:xfrm>
            <a:off x="7134605" y="3869381"/>
            <a:ext cx="61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3" idx="3"/>
            <a:endCxn id="30" idx="1"/>
          </p:cNvCxnSpPr>
          <p:nvPr/>
        </p:nvCxnSpPr>
        <p:spPr>
          <a:xfrm flipV="1">
            <a:off x="9189579" y="3683619"/>
            <a:ext cx="13817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形标注 54"/>
          <p:cNvSpPr/>
          <p:nvPr/>
        </p:nvSpPr>
        <p:spPr>
          <a:xfrm>
            <a:off x="1052323" y="2898994"/>
            <a:ext cx="1619367" cy="581279"/>
          </a:xfrm>
          <a:prstGeom prst="wedgeEllipseCallout">
            <a:avLst>
              <a:gd name="adj1" fmla="val -4766"/>
              <a:gd name="adj2" fmla="val 701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405 Method Not Allowed</a:t>
            </a:r>
          </a:p>
        </p:txBody>
      </p:sp>
      <p:sp>
        <p:nvSpPr>
          <p:cNvPr id="58" name="椭圆形标注 57"/>
          <p:cNvSpPr/>
          <p:nvPr/>
        </p:nvSpPr>
        <p:spPr>
          <a:xfrm>
            <a:off x="10534377" y="2679297"/>
            <a:ext cx="1226243" cy="581279"/>
          </a:xfrm>
          <a:prstGeom prst="wedgeEllipseCallout">
            <a:avLst>
              <a:gd name="adj1" fmla="val -4766"/>
              <a:gd name="adj2" fmla="val 701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zh-CN" altLang="en-US" sz="800" dirty="0"/>
              <a:t>请求</a:t>
            </a:r>
            <a:r>
              <a:rPr lang="zh-CN" altLang="en-US" sz="800" dirty="0" smtClean="0"/>
              <a:t>方法对</a:t>
            </a:r>
            <a:r>
              <a:rPr lang="zh-CN" altLang="en-US" sz="800" dirty="0"/>
              <a:t>指定资源不适用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1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23" grpId="0" animBg="1"/>
      <p:bldP spid="42" grpId="0" animBg="1"/>
      <p:bldP spid="43" grpId="0" animBg="1"/>
      <p:bldP spid="55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5067412" y="3643507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背景现状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536754" y="2593067"/>
            <a:ext cx="10926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+mn-lt"/>
                <a:ea typeface="幼圆" panose="02010509060101010101" pitchFamily="49" charset="-122"/>
                <a:sym typeface="Impact" panose="020B0806030902050204" pitchFamily="34" charset="0"/>
              </a:rPr>
              <a:t>01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+mn-lt"/>
              <a:ea typeface="幼圆" panose="02010509060101010101" pitchFamily="49" charset="-122"/>
              <a:sym typeface="Impact" panose="020B080603090205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10D877-6268-4ADB-ADAD-E8F5BD279259}"/>
              </a:ext>
            </a:extLst>
          </p:cNvPr>
          <p:cNvCxnSpPr>
            <a:cxnSpLocks/>
          </p:cNvCxnSpPr>
          <p:nvPr/>
        </p:nvCxnSpPr>
        <p:spPr>
          <a:xfrm>
            <a:off x="5113336" y="3516397"/>
            <a:ext cx="193947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EF052D40-73BC-4732-B653-F9FA01EBE2B6}"/>
              </a:ext>
            </a:extLst>
          </p:cNvPr>
          <p:cNvSpPr/>
          <p:nvPr/>
        </p:nvSpPr>
        <p:spPr>
          <a:xfrm>
            <a:off x="4491974" y="1981200"/>
            <a:ext cx="3182200" cy="3190422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5067412" y="3643507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预期效果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536754" y="2593067"/>
            <a:ext cx="10926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+mn-lt"/>
                <a:ea typeface="幼圆" panose="02010509060101010101" pitchFamily="49" charset="-122"/>
                <a:sym typeface="Impact" panose="020B0806030902050204" pitchFamily="34" charset="0"/>
              </a:rPr>
              <a:t>04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+mn-lt"/>
              <a:ea typeface="幼圆" panose="02010509060101010101" pitchFamily="49" charset="-122"/>
              <a:sym typeface="Impact" panose="020B080603090205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10D877-6268-4ADB-ADAD-E8F5BD279259}"/>
              </a:ext>
            </a:extLst>
          </p:cNvPr>
          <p:cNvCxnSpPr>
            <a:cxnSpLocks/>
          </p:cNvCxnSpPr>
          <p:nvPr/>
        </p:nvCxnSpPr>
        <p:spPr>
          <a:xfrm>
            <a:off x="5113336" y="3516397"/>
            <a:ext cx="193947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EF052D40-73BC-4732-B653-F9FA01EBE2B6}"/>
              </a:ext>
            </a:extLst>
          </p:cNvPr>
          <p:cNvSpPr/>
          <p:nvPr/>
        </p:nvSpPr>
        <p:spPr>
          <a:xfrm>
            <a:off x="4491974" y="1981200"/>
            <a:ext cx="3182200" cy="3190422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209660" y="412787"/>
              <a:ext cx="1307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预期效果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6995" y="643619"/>
              <a:ext cx="9476434" cy="1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8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209660" y="412787"/>
              <a:ext cx="1307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预期效果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6995" y="643619"/>
              <a:ext cx="9476434" cy="1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59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2027805" cy="576041"/>
            <a:chOff x="-7255" y="355600"/>
            <a:chExt cx="11110684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209660" y="412787"/>
              <a:ext cx="1307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预期效果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A588E0-E85B-481C-A569-66FF75A388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6995" y="643619"/>
              <a:ext cx="9476434" cy="1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5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8963CB4-86C7-4145-86E8-A27681AAB6FA}"/>
              </a:ext>
            </a:extLst>
          </p:cNvPr>
          <p:cNvSpPr/>
          <p:nvPr/>
        </p:nvSpPr>
        <p:spPr>
          <a:xfrm>
            <a:off x="5199681" y="2918133"/>
            <a:ext cx="1472298" cy="1503611"/>
          </a:xfrm>
          <a:prstGeom prst="ellipse">
            <a:avLst/>
          </a:prstGeom>
          <a:noFill/>
          <a:ln w="517525">
            <a:gradFill>
              <a:gsLst>
                <a:gs pos="51000">
                  <a:schemeClr val="tx1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71F1710-6A79-4E5D-9B78-744ADF49E6B7}"/>
              </a:ext>
            </a:extLst>
          </p:cNvPr>
          <p:cNvGrpSpPr/>
          <p:nvPr/>
        </p:nvGrpSpPr>
        <p:grpSpPr>
          <a:xfrm>
            <a:off x="7548047" y="1224969"/>
            <a:ext cx="971078" cy="971078"/>
            <a:chOff x="7421047" y="1097969"/>
            <a:chExt cx="971078" cy="97107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19BDFE-8DA5-41D0-966A-EFE7E06774CE}"/>
                </a:ext>
              </a:extLst>
            </p:cNvPr>
            <p:cNvSpPr/>
            <p:nvPr/>
          </p:nvSpPr>
          <p:spPr>
            <a:xfrm>
              <a:off x="7421047" y="1097969"/>
              <a:ext cx="971078" cy="971078"/>
            </a:xfrm>
            <a:prstGeom prst="ellipse">
              <a:avLst/>
            </a:prstGeom>
            <a:noFill/>
            <a:ln w="317500">
              <a:solidFill>
                <a:srgbClr val="1982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2C65F-5DBF-40B4-9996-629778F27094}"/>
                </a:ext>
              </a:extLst>
            </p:cNvPr>
            <p:cNvSpPr txBox="1"/>
            <p:nvPr/>
          </p:nvSpPr>
          <p:spPr>
            <a:xfrm>
              <a:off x="7544948" y="139884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dirty="0">
                <a:solidFill>
                  <a:srgbClr val="1982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3240468-BF97-4498-A7FF-FB8E2F5C562E}"/>
              </a:ext>
            </a:extLst>
          </p:cNvPr>
          <p:cNvSpPr txBox="1"/>
          <p:nvPr/>
        </p:nvSpPr>
        <p:spPr>
          <a:xfrm>
            <a:off x="7947608" y="1782825"/>
            <a:ext cx="1741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…………..</a:t>
            </a:r>
          </a:p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……………..</a:t>
            </a:r>
          </a:p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456104" y="4271355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THANKS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9859032-B4AB-40A5-84FE-56F4BF85A9AD}"/>
              </a:ext>
            </a:extLst>
          </p:cNvPr>
          <p:cNvSpPr/>
          <p:nvPr/>
        </p:nvSpPr>
        <p:spPr>
          <a:xfrm>
            <a:off x="3769634" y="1333391"/>
            <a:ext cx="4474480" cy="4486040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8C7F9E-EB6E-457A-9963-E509D585FB52}"/>
              </a:ext>
            </a:extLst>
          </p:cNvPr>
          <p:cNvSpPr txBox="1"/>
          <p:nvPr/>
        </p:nvSpPr>
        <p:spPr>
          <a:xfrm>
            <a:off x="5145099" y="2283819"/>
            <a:ext cx="172354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Copperplate Gothic Light" panose="020E0507020206020404" pitchFamily="34" charset="0"/>
                <a:ea typeface="微软雅黑" panose="020B0503020204020204" pitchFamily="34" charset="-122"/>
              </a:rPr>
              <a:t>2020</a:t>
            </a:r>
            <a:endParaRPr lang="zh-CN" altLang="en-US" sz="5400" b="1" dirty="0">
              <a:solidFill>
                <a:schemeClr val="bg1"/>
              </a:solidFill>
              <a:latin typeface="Copperplate Gothic Light" panose="020E05070202060204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3A3F43-6AE8-4317-958B-C00D4B3CB48D}"/>
              </a:ext>
            </a:extLst>
          </p:cNvPr>
          <p:cNvGrpSpPr/>
          <p:nvPr/>
        </p:nvGrpSpPr>
        <p:grpSpPr>
          <a:xfrm>
            <a:off x="7612901" y="4949372"/>
            <a:ext cx="1061786" cy="1061786"/>
            <a:chOff x="7485901" y="4822372"/>
            <a:chExt cx="1061786" cy="106178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2A95ECA-7D8E-490F-8773-A0A898D99043}"/>
                </a:ext>
              </a:extLst>
            </p:cNvPr>
            <p:cNvSpPr/>
            <p:nvPr/>
          </p:nvSpPr>
          <p:spPr>
            <a:xfrm>
              <a:off x="7485901" y="4822372"/>
              <a:ext cx="1061786" cy="1061786"/>
            </a:xfrm>
            <a:prstGeom prst="ellipse">
              <a:avLst/>
            </a:prstGeom>
            <a:noFill/>
            <a:ln w="317500">
              <a:solidFill>
                <a:srgbClr val="1BD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855ED14-4ADE-4200-A0DE-2D2C2F28E8F9}"/>
                </a:ext>
              </a:extLst>
            </p:cNvPr>
            <p:cNvSpPr txBox="1"/>
            <p:nvPr/>
          </p:nvSpPr>
          <p:spPr>
            <a:xfrm>
              <a:off x="7678943" y="5199970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dirty="0">
                <a:solidFill>
                  <a:srgbClr val="1BDD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1D0D9B8-C5FF-4DB0-8B17-7AACBE6FEEAE}"/>
              </a:ext>
            </a:extLst>
          </p:cNvPr>
          <p:cNvGrpSpPr/>
          <p:nvPr/>
        </p:nvGrpSpPr>
        <p:grpSpPr>
          <a:xfrm>
            <a:off x="2612448" y="3343708"/>
            <a:ext cx="1157186" cy="1157186"/>
            <a:chOff x="1947986" y="3209925"/>
            <a:chExt cx="1157186" cy="115718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D23857C-721E-4750-B448-DBE8A390310C}"/>
                </a:ext>
              </a:extLst>
            </p:cNvPr>
            <p:cNvSpPr/>
            <p:nvPr/>
          </p:nvSpPr>
          <p:spPr>
            <a:xfrm>
              <a:off x="1947986" y="3209925"/>
              <a:ext cx="1157186" cy="1157186"/>
            </a:xfrm>
            <a:prstGeom prst="ellipse">
              <a:avLst/>
            </a:prstGeom>
            <a:noFill/>
            <a:ln w="317500">
              <a:solidFill>
                <a:srgbClr val="FC8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5368E8-CCA6-450D-9FBA-E955FFEB18FC}"/>
                </a:ext>
              </a:extLst>
            </p:cNvPr>
            <p:cNvSpPr txBox="1"/>
            <p:nvPr/>
          </p:nvSpPr>
          <p:spPr>
            <a:xfrm>
              <a:off x="2150112" y="3614951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dirty="0">
                <a:solidFill>
                  <a:srgbClr val="FC8B2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B758881-012D-406F-BA80-A56DB26FF10D}"/>
              </a:ext>
            </a:extLst>
          </p:cNvPr>
          <p:cNvSpPr txBox="1"/>
          <p:nvPr/>
        </p:nvSpPr>
        <p:spPr>
          <a:xfrm>
            <a:off x="1788461" y="4133055"/>
            <a:ext cx="1741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…………..</a:t>
            </a:r>
          </a:p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……………..</a:t>
            </a:r>
          </a:p>
          <a:p>
            <a:pPr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2284" y="3275970"/>
            <a:ext cx="278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谢谢收看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/>
      <p:bldP spid="9" grpId="0"/>
      <p:bldP spid="5" grpId="0" animBg="1"/>
      <p:bldP spid="18" grpId="0"/>
      <p:bldP spid="2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848351" y="2257916"/>
            <a:ext cx="1079500" cy="1079500"/>
            <a:chOff x="4572000" y="1581640"/>
            <a:chExt cx="1079500" cy="1079500"/>
          </a:xfrm>
          <a:solidFill>
            <a:srgbClr val="CBA76B"/>
          </a:solidFill>
        </p:grpSpPr>
        <p:sp>
          <p:nvSpPr>
            <p:cNvPr id="33" name="泪滴形 32"/>
            <p:cNvSpPr/>
            <p:nvPr/>
          </p:nvSpPr>
          <p:spPr>
            <a:xfrm>
              <a:off x="4572000" y="1581640"/>
              <a:ext cx="1079500" cy="1079500"/>
            </a:xfrm>
            <a:prstGeom prst="teardrop">
              <a:avLst/>
            </a:prstGeom>
            <a:noFill/>
            <a:ln>
              <a:gradFill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4" name="TextBox 11"/>
            <p:cNvSpPr txBox="1"/>
            <p:nvPr/>
          </p:nvSpPr>
          <p:spPr>
            <a:xfrm>
              <a:off x="4886415" y="1859780"/>
              <a:ext cx="450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41850" y="2194416"/>
            <a:ext cx="1079500" cy="1079500"/>
            <a:chOff x="3492500" y="1581640"/>
            <a:chExt cx="1079500" cy="1079500"/>
          </a:xfrm>
          <a:solidFill>
            <a:srgbClr val="CBA76B"/>
          </a:solidFill>
        </p:grpSpPr>
        <p:sp>
          <p:nvSpPr>
            <p:cNvPr id="36" name="泪滴形 35"/>
            <p:cNvSpPr/>
            <p:nvPr/>
          </p:nvSpPr>
          <p:spPr>
            <a:xfrm flipH="1">
              <a:off x="3492500" y="1581640"/>
              <a:ext cx="1079500" cy="1079500"/>
            </a:xfrm>
            <a:prstGeom prst="teardrop">
              <a:avLst/>
            </a:prstGeom>
            <a:noFill/>
            <a:ln>
              <a:gradFill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7" name="TextBox 12"/>
            <p:cNvSpPr txBox="1"/>
            <p:nvPr/>
          </p:nvSpPr>
          <p:spPr>
            <a:xfrm>
              <a:off x="3806915" y="1859780"/>
              <a:ext cx="450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41850" y="3451716"/>
            <a:ext cx="1079500" cy="1079500"/>
            <a:chOff x="3492500" y="2661140"/>
            <a:chExt cx="1079500" cy="1079500"/>
          </a:xfrm>
          <a:solidFill>
            <a:srgbClr val="CBA76B"/>
          </a:solidFill>
        </p:grpSpPr>
        <p:sp>
          <p:nvSpPr>
            <p:cNvPr id="39" name="泪滴形 38"/>
            <p:cNvSpPr/>
            <p:nvPr/>
          </p:nvSpPr>
          <p:spPr>
            <a:xfrm flipH="1" flipV="1">
              <a:off x="3492500" y="2661140"/>
              <a:ext cx="1079500" cy="1079500"/>
            </a:xfrm>
            <a:prstGeom prst="teardrop">
              <a:avLst/>
            </a:prstGeom>
            <a:noFill/>
            <a:ln>
              <a:gradFill>
                <a:gsLst>
                  <a:gs pos="0">
                    <a:srgbClr val="1BDD78"/>
                  </a:gs>
                  <a:gs pos="100000">
                    <a:srgbClr val="1982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3806915" y="2939280"/>
              <a:ext cx="450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848351" y="3451716"/>
            <a:ext cx="1079500" cy="1079500"/>
            <a:chOff x="4572000" y="2661140"/>
            <a:chExt cx="1079500" cy="1079500"/>
          </a:xfrm>
          <a:solidFill>
            <a:srgbClr val="CBA76B"/>
          </a:solidFill>
        </p:grpSpPr>
        <p:sp>
          <p:nvSpPr>
            <p:cNvPr id="42" name="泪滴形 41"/>
            <p:cNvSpPr/>
            <p:nvPr/>
          </p:nvSpPr>
          <p:spPr>
            <a:xfrm flipV="1">
              <a:off x="4572000" y="2661140"/>
              <a:ext cx="1079500" cy="1079500"/>
            </a:xfrm>
            <a:prstGeom prst="teardrop">
              <a:avLst/>
            </a:prstGeom>
            <a:noFill/>
            <a:ln>
              <a:gradFill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3" name="TextBox 14"/>
            <p:cNvSpPr txBox="1"/>
            <p:nvPr/>
          </p:nvSpPr>
          <p:spPr>
            <a:xfrm>
              <a:off x="4886415" y="2939280"/>
              <a:ext cx="450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D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7163768" y="2462766"/>
            <a:ext cx="2493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Ebrima" pitchFamily="2" charset="0"/>
                <a:ea typeface="微软雅黑 Light" panose="020B0502040204020203" pitchFamily="34" charset="-122"/>
                <a:cs typeface="+mn-ea"/>
              </a:rPr>
              <a:t>接口缺少纵向管理，版本向下兼容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latin typeface="Ebrima" pitchFamily="2" charset="0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83921" y="2472556"/>
            <a:ext cx="3687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项目快速迭代，接口参数变动，需要重新更新用例</a:t>
            </a:r>
            <a:endParaRPr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5784850" y="1800962"/>
            <a:ext cx="0" cy="3285365"/>
          </a:xfrm>
          <a:prstGeom prst="line">
            <a:avLst/>
          </a:pr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00100" y="3337416"/>
            <a:ext cx="10218420" cy="74677"/>
          </a:xfrm>
          <a:prstGeom prst="line">
            <a:avLst/>
          </a:prstGeom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255DF5A-E3F8-4D90-93AB-F742FF4BEC53}"/>
              </a:ext>
            </a:extLst>
          </p:cNvPr>
          <p:cNvGrpSpPr/>
          <p:nvPr/>
        </p:nvGrpSpPr>
        <p:grpSpPr>
          <a:xfrm>
            <a:off x="145145" y="372736"/>
            <a:ext cx="11953070" cy="576041"/>
            <a:chOff x="-7255" y="355600"/>
            <a:chExt cx="10295772" cy="576041"/>
          </a:xfrm>
        </p:grpSpPr>
        <p:sp>
          <p:nvSpPr>
            <p:cNvPr id="31" name="矩形 30"/>
            <p:cNvSpPr/>
            <p:nvPr/>
          </p:nvSpPr>
          <p:spPr>
            <a:xfrm>
              <a:off x="187248" y="412786"/>
              <a:ext cx="12557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背景现状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>
              <a:cxnSpLocks/>
            </p:cNvCxnSpPr>
            <p:nvPr/>
          </p:nvCxnSpPr>
          <p:spPr>
            <a:xfrm flipV="1">
              <a:off x="1503546" y="643619"/>
              <a:ext cx="8784971" cy="746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99F6333-AB8A-4998-80C4-5C82C4BA1691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99371" y="3739899"/>
            <a:ext cx="6096000" cy="3363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22649" y="3885932"/>
            <a:ext cx="1434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Ebrima" pitchFamily="2" charset="0"/>
                <a:ea typeface="微软雅黑 Light" panose="020B0502040204020203" pitchFamily="34" charset="-122"/>
                <a:cs typeface="+mn-ea"/>
              </a:rPr>
              <a:t>跨平台，跨语言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latin typeface="Ebrima" pitchFamily="2" charset="0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4738" y="3639703"/>
            <a:ext cx="3687112" cy="61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接口覆盖多种测试场景，同时兼顾功能、性能安全、稳定性、兼容性</a:t>
            </a:r>
            <a:endParaRPr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9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7" grpId="0"/>
      <p:bldP spid="29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5067412" y="3643507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技术难点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536754" y="2593067"/>
            <a:ext cx="10926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+mn-lt"/>
                <a:ea typeface="幼圆" panose="02010509060101010101" pitchFamily="49" charset="-122"/>
                <a:sym typeface="Impact" panose="020B0806030902050204" pitchFamily="34" charset="0"/>
              </a:rPr>
              <a:t>02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+mn-lt"/>
              <a:ea typeface="幼圆" panose="02010509060101010101" pitchFamily="49" charset="-122"/>
              <a:sym typeface="Impact" panose="020B080603090205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10D877-6268-4ADB-ADAD-E8F5BD279259}"/>
              </a:ext>
            </a:extLst>
          </p:cNvPr>
          <p:cNvCxnSpPr>
            <a:cxnSpLocks/>
          </p:cNvCxnSpPr>
          <p:nvPr/>
        </p:nvCxnSpPr>
        <p:spPr>
          <a:xfrm>
            <a:off x="5113336" y="3516397"/>
            <a:ext cx="193947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EF052D40-73BC-4732-B653-F9FA01EBE2B6}"/>
              </a:ext>
            </a:extLst>
          </p:cNvPr>
          <p:cNvSpPr/>
          <p:nvPr/>
        </p:nvSpPr>
        <p:spPr>
          <a:xfrm>
            <a:off x="4491974" y="1981200"/>
            <a:ext cx="3182200" cy="3190422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7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143011" y="1427397"/>
            <a:ext cx="3142666" cy="853164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测试数据覆盖大部分场景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DAEA0B-70F0-4BB0-8AD7-624FC5D62F41}"/>
              </a:ext>
            </a:extLst>
          </p:cNvPr>
          <p:cNvGrpSpPr/>
          <p:nvPr/>
        </p:nvGrpSpPr>
        <p:grpSpPr>
          <a:xfrm>
            <a:off x="-7255" y="355600"/>
            <a:ext cx="1764147" cy="576041"/>
            <a:chOff x="-7255" y="355600"/>
            <a:chExt cx="1764147" cy="576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DFB658-FCD0-45A9-B98F-6BC1B51967DB}"/>
                </a:ext>
              </a:extLst>
            </p:cNvPr>
            <p:cNvSpPr/>
            <p:nvPr/>
          </p:nvSpPr>
          <p:spPr>
            <a:xfrm>
              <a:off x="341120" y="40382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技术难点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F3E55-C2CB-4BA0-A11A-3F818FAEA2A2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2143011" y="3285893"/>
            <a:ext cx="3142666" cy="801928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接口变更动态解析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45396" y="3206397"/>
            <a:ext cx="3142666" cy="853164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结果断言简洁明了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 flipV="1">
            <a:off x="1756892" y="631737"/>
            <a:ext cx="10199077" cy="7460"/>
          </a:xfrm>
          <a:prstGeom prst="line">
            <a:avLst/>
          </a:prstGeom>
          <a:ln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551471" y="1427396"/>
            <a:ext cx="3142666" cy="801928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测试用例自动生成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011" y="5079047"/>
            <a:ext cx="3142666" cy="801928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快速高效执行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45396" y="5079047"/>
            <a:ext cx="3142666" cy="801928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报告实时预览调试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0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9" grpId="0" animBg="1"/>
      <p:bldP spid="15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5067412" y="3643507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rPr>
              <a:t>解决方案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536754" y="2593067"/>
            <a:ext cx="10926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+mn-lt"/>
                <a:ea typeface="幼圆" panose="02010509060101010101" pitchFamily="49" charset="-122"/>
                <a:sym typeface="Impact" panose="020B0806030902050204" pitchFamily="34" charset="0"/>
              </a:rPr>
              <a:t>03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+mn-lt"/>
              <a:ea typeface="幼圆" panose="02010509060101010101" pitchFamily="49" charset="-122"/>
              <a:sym typeface="Impact" panose="020B080603090205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10D877-6268-4ADB-ADAD-E8F5BD279259}"/>
              </a:ext>
            </a:extLst>
          </p:cNvPr>
          <p:cNvCxnSpPr>
            <a:cxnSpLocks/>
          </p:cNvCxnSpPr>
          <p:nvPr/>
        </p:nvCxnSpPr>
        <p:spPr>
          <a:xfrm>
            <a:off x="5113336" y="3516397"/>
            <a:ext cx="193947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EF052D40-73BC-4732-B653-F9FA01EBE2B6}"/>
              </a:ext>
            </a:extLst>
          </p:cNvPr>
          <p:cNvSpPr/>
          <p:nvPr/>
        </p:nvSpPr>
        <p:spPr>
          <a:xfrm>
            <a:off x="4491974" y="1981200"/>
            <a:ext cx="3182200" cy="3190422"/>
          </a:xfrm>
          <a:prstGeom prst="ellipse">
            <a:avLst/>
          </a:prstGeom>
          <a:noFill/>
          <a:ln w="190500">
            <a:gradFill flip="none" rotWithShape="1">
              <a:gsLst>
                <a:gs pos="100000">
                  <a:srgbClr val="1C9FDB"/>
                </a:gs>
                <a:gs pos="0">
                  <a:srgbClr val="19CE6A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23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F359A25-A232-421D-B075-EF7FE525E9D5}"/>
              </a:ext>
            </a:extLst>
          </p:cNvPr>
          <p:cNvGrpSpPr/>
          <p:nvPr/>
        </p:nvGrpSpPr>
        <p:grpSpPr>
          <a:xfrm>
            <a:off x="-7256" y="355600"/>
            <a:ext cx="12077335" cy="576041"/>
            <a:chOff x="-7255" y="355600"/>
            <a:chExt cx="11110684" cy="57604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25A6751-9AF5-40AE-8E49-02DCA33BA309}"/>
                </a:ext>
              </a:extLst>
            </p:cNvPr>
            <p:cNvSpPr/>
            <p:nvPr/>
          </p:nvSpPr>
          <p:spPr>
            <a:xfrm>
              <a:off x="509578" y="412787"/>
              <a:ext cx="1302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82775C5-A312-467E-9EB2-1414048F5F1A}"/>
                </a:ext>
              </a:extLst>
            </p:cNvPr>
            <p:cNvCxnSpPr>
              <a:cxnSpLocks/>
            </p:cNvCxnSpPr>
            <p:nvPr/>
          </p:nvCxnSpPr>
          <p:spPr>
            <a:xfrm>
              <a:off x="1962250" y="628650"/>
              <a:ext cx="9141179" cy="1497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A1478-1F19-45E5-A3A8-2CE6B668C8B0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374467" y="3079296"/>
            <a:ext cx="1144043" cy="366286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用例解析中心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51934" y="3041908"/>
            <a:ext cx="1144043" cy="366286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报告服务中心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51934" y="1536977"/>
            <a:ext cx="1144043" cy="366286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任务调度中心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97583" y="3876537"/>
            <a:ext cx="1144043" cy="366286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用例组装中心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11637" y="2258090"/>
            <a:ext cx="1144043" cy="366286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测试数据中心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74468" y="1409178"/>
            <a:ext cx="1144043" cy="366286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用例生成中心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51934" y="4546839"/>
            <a:ext cx="1144043" cy="366286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错误分析中心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4542" y="3066669"/>
            <a:ext cx="1481889" cy="366286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接口文档等数据源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66398" y="4749414"/>
            <a:ext cx="1144043" cy="366286"/>
          </a:xfrm>
          <a:prstGeom prst="rect">
            <a:avLst/>
          </a:pr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用例管理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89249" y="1107689"/>
            <a:ext cx="1568605" cy="4274634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6014224" y="1925444"/>
            <a:ext cx="1434792" cy="263912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824332" y="1204331"/>
            <a:ext cx="1494263" cy="4029308"/>
          </a:xfrm>
          <a:prstGeom prst="roundRect">
            <a:avLst/>
          </a:prstGeom>
          <a:noFill/>
          <a:ln>
            <a:solidFill>
              <a:srgbClr val="1DDC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1" idx="3"/>
            <a:endCxn id="4" idx="1"/>
          </p:cNvCxnSpPr>
          <p:nvPr/>
        </p:nvCxnSpPr>
        <p:spPr>
          <a:xfrm flipV="1">
            <a:off x="2036431" y="3245006"/>
            <a:ext cx="1152818" cy="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4757854" y="3245006"/>
            <a:ext cx="125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3" idx="3"/>
          </p:cNvCxnSpPr>
          <p:nvPr/>
        </p:nvCxnSpPr>
        <p:spPr>
          <a:xfrm flipV="1">
            <a:off x="7449016" y="3245005"/>
            <a:ext cx="1375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9" idx="2"/>
            <a:endCxn id="18" idx="0"/>
          </p:cNvCxnSpPr>
          <p:nvPr/>
        </p:nvCxnSpPr>
        <p:spPr>
          <a:xfrm flipH="1">
            <a:off x="3946489" y="1775464"/>
            <a:ext cx="1" cy="130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42" idx="0"/>
          </p:cNvCxnSpPr>
          <p:nvPr/>
        </p:nvCxnSpPr>
        <p:spPr>
          <a:xfrm flipH="1">
            <a:off x="3938420" y="3521710"/>
            <a:ext cx="8068" cy="122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37" idx="0"/>
          </p:cNvCxnSpPr>
          <p:nvPr/>
        </p:nvCxnSpPr>
        <p:spPr>
          <a:xfrm>
            <a:off x="6769604" y="2713464"/>
            <a:ext cx="1" cy="116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8" idx="2"/>
            <a:endCxn id="26" idx="0"/>
          </p:cNvCxnSpPr>
          <p:nvPr/>
        </p:nvCxnSpPr>
        <p:spPr>
          <a:xfrm>
            <a:off x="9523956" y="1903263"/>
            <a:ext cx="0" cy="113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0" idx="0"/>
          </p:cNvCxnSpPr>
          <p:nvPr/>
        </p:nvCxnSpPr>
        <p:spPr>
          <a:xfrm>
            <a:off x="9523955" y="3521710"/>
            <a:ext cx="1" cy="102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F359A25-A232-421D-B075-EF7FE525E9D5}"/>
              </a:ext>
            </a:extLst>
          </p:cNvPr>
          <p:cNvGrpSpPr/>
          <p:nvPr/>
        </p:nvGrpSpPr>
        <p:grpSpPr>
          <a:xfrm>
            <a:off x="-7256" y="355600"/>
            <a:ext cx="12077335" cy="576041"/>
            <a:chOff x="-7255" y="355600"/>
            <a:chExt cx="11110684" cy="57604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25A6751-9AF5-40AE-8E49-02DCA33BA309}"/>
                </a:ext>
              </a:extLst>
            </p:cNvPr>
            <p:cNvSpPr/>
            <p:nvPr/>
          </p:nvSpPr>
          <p:spPr>
            <a:xfrm>
              <a:off x="256607" y="407342"/>
              <a:ext cx="18687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用例生成中心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82775C5-A312-467E-9EB2-1414048F5F1A}"/>
                </a:ext>
              </a:extLst>
            </p:cNvPr>
            <p:cNvCxnSpPr>
              <a:cxnSpLocks/>
            </p:cNvCxnSpPr>
            <p:nvPr/>
          </p:nvCxnSpPr>
          <p:spPr>
            <a:xfrm>
              <a:off x="2208389" y="638174"/>
              <a:ext cx="8895040" cy="5446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982FE"/>
                  </a:gs>
                  <a:gs pos="100000">
                    <a:srgbClr val="1BDD78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A1478-1F19-45E5-A3A8-2CE6B668C8B0}"/>
                </a:ext>
              </a:extLst>
            </p:cNvPr>
            <p:cNvSpPr/>
            <p:nvPr/>
          </p:nvSpPr>
          <p:spPr>
            <a:xfrm>
              <a:off x="-7255" y="355600"/>
              <a:ext cx="152400" cy="576041"/>
            </a:xfrm>
            <a:prstGeom prst="rect">
              <a:avLst/>
            </a:prstGeom>
            <a:gradFill flip="none" rotWithShape="1">
              <a:gsLst>
                <a:gs pos="0">
                  <a:srgbClr val="1982FE"/>
                </a:gs>
                <a:gs pos="100000">
                  <a:srgbClr val="1BDD78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AutoShape 5"/>
          <p:cNvSpPr>
            <a:spLocks/>
          </p:cNvSpPr>
          <p:nvPr/>
        </p:nvSpPr>
        <p:spPr bwMode="auto">
          <a:xfrm>
            <a:off x="6707085" y="2079419"/>
            <a:ext cx="1544356" cy="13200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599" y="21600"/>
                </a:moveTo>
                <a:cubicBezTo>
                  <a:pt x="0" y="14674"/>
                  <a:pt x="0" y="14674"/>
                  <a:pt x="0" y="14674"/>
                </a:cubicBezTo>
                <a:cubicBezTo>
                  <a:pt x="4517" y="6100"/>
                  <a:pt x="12282" y="577"/>
                  <a:pt x="20894" y="0"/>
                </a:cubicBezTo>
                <a:cubicBezTo>
                  <a:pt x="21599" y="13190"/>
                  <a:pt x="21599" y="13190"/>
                  <a:pt x="21599" y="13190"/>
                </a:cubicBezTo>
                <a:cubicBezTo>
                  <a:pt x="16517" y="13520"/>
                  <a:pt x="12141" y="16818"/>
                  <a:pt x="9599" y="21600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 lIns="24106" tIns="24106" rIns="24106" bIns="24106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9280174" y="3093085"/>
            <a:ext cx="930799" cy="1743574"/>
          </a:xfrm>
          <a:custGeom>
            <a:avLst/>
            <a:gdLst>
              <a:gd name="T0" fmla="*/ 10026 w 20053"/>
              <a:gd name="T1" fmla="*/ 10800 h 21600"/>
              <a:gd name="T2" fmla="*/ 10026 w 20053"/>
              <a:gd name="T3" fmla="*/ 10800 h 21600"/>
              <a:gd name="T4" fmla="*/ 10026 w 20053"/>
              <a:gd name="T5" fmla="*/ 10800 h 21600"/>
              <a:gd name="T6" fmla="*/ 10026 w 20053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53" h="21600">
                <a:moveTo>
                  <a:pt x="0" y="4619"/>
                </a:moveTo>
                <a:cubicBezTo>
                  <a:pt x="15413" y="0"/>
                  <a:pt x="15413" y="0"/>
                  <a:pt x="15413" y="0"/>
                </a:cubicBezTo>
                <a:cubicBezTo>
                  <a:pt x="21599" y="6742"/>
                  <a:pt x="21599" y="14857"/>
                  <a:pt x="15413" y="21599"/>
                </a:cubicBezTo>
                <a:cubicBezTo>
                  <a:pt x="0" y="16980"/>
                  <a:pt x="0" y="16980"/>
                  <a:pt x="0" y="16980"/>
                </a:cubicBezTo>
                <a:cubicBezTo>
                  <a:pt x="1736" y="15169"/>
                  <a:pt x="2605" y="13047"/>
                  <a:pt x="2605" y="10800"/>
                </a:cubicBezTo>
                <a:cubicBezTo>
                  <a:pt x="2605" y="8552"/>
                  <a:pt x="1736" y="6492"/>
                  <a:pt x="0" y="4619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ffectLst/>
          <a:extLst/>
        </p:spPr>
        <p:txBody>
          <a:bodyPr lIns="24106" tIns="24106" rIns="24106" bIns="24106"/>
          <a:lstStyle/>
          <a:p>
            <a:pPr algn="ctr" defTabSz="482163">
              <a:lnSpc>
                <a:spcPct val="120000"/>
              </a:lnSpc>
              <a:defRPr/>
            </a:pPr>
            <a:endParaRPr lang="es-E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8376162" y="2102856"/>
            <a:ext cx="1548541" cy="13108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292"/>
                </a:moveTo>
                <a:cubicBezTo>
                  <a:pt x="562" y="0"/>
                  <a:pt x="562" y="0"/>
                  <a:pt x="562" y="0"/>
                </a:cubicBezTo>
                <a:cubicBezTo>
                  <a:pt x="9216" y="498"/>
                  <a:pt x="17026" y="5981"/>
                  <a:pt x="21600" y="14538"/>
                </a:cubicBezTo>
                <a:cubicBezTo>
                  <a:pt x="12031" y="21600"/>
                  <a:pt x="12031" y="21600"/>
                  <a:pt x="12031" y="21600"/>
                </a:cubicBezTo>
                <a:cubicBezTo>
                  <a:pt x="9498" y="16864"/>
                  <a:pt x="5065" y="13624"/>
                  <a:pt x="0" y="13292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ffectLst/>
          <a:extLst/>
        </p:spPr>
        <p:txBody>
          <a:bodyPr lIns="24106" tIns="24106" rIns="24106" bIns="24106"/>
          <a:lstStyle/>
          <a:p>
            <a:pPr algn="ctr" defTabSz="482163">
              <a:lnSpc>
                <a:spcPct val="120000"/>
              </a:lnSpc>
              <a:defRPr/>
            </a:pPr>
            <a:endParaRPr lang="es-E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6427511" y="3113174"/>
            <a:ext cx="934984" cy="1743574"/>
          </a:xfrm>
          <a:custGeom>
            <a:avLst/>
            <a:gdLst>
              <a:gd name="T0" fmla="*/ 2147483647 w 20023"/>
              <a:gd name="T1" fmla="*/ 2147483647 h 21600"/>
              <a:gd name="T2" fmla="*/ 2147483647 w 20023"/>
              <a:gd name="T3" fmla="*/ 2147483647 h 21600"/>
              <a:gd name="T4" fmla="*/ 2147483647 w 20023"/>
              <a:gd name="T5" fmla="*/ 2147483647 h 21600"/>
              <a:gd name="T6" fmla="*/ 2147483647 w 20023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23" h="21600">
                <a:moveTo>
                  <a:pt x="20023" y="16855"/>
                </a:moveTo>
                <a:cubicBezTo>
                  <a:pt x="4794" y="21599"/>
                  <a:pt x="4794" y="21599"/>
                  <a:pt x="4794" y="21599"/>
                </a:cubicBezTo>
                <a:cubicBezTo>
                  <a:pt x="-1470" y="14857"/>
                  <a:pt x="-1577" y="6804"/>
                  <a:pt x="4363" y="0"/>
                </a:cubicBezTo>
                <a:cubicBezTo>
                  <a:pt x="19806" y="4494"/>
                  <a:pt x="19806" y="4494"/>
                  <a:pt x="19806" y="4494"/>
                </a:cubicBezTo>
                <a:cubicBezTo>
                  <a:pt x="18187" y="6305"/>
                  <a:pt x="17323" y="8365"/>
                  <a:pt x="17323" y="10550"/>
                </a:cubicBezTo>
                <a:cubicBezTo>
                  <a:pt x="17323" y="12860"/>
                  <a:pt x="18295" y="14982"/>
                  <a:pt x="20023" y="168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1982FE"/>
                </a:gs>
                <a:gs pos="100000">
                  <a:srgbClr val="1BDD78"/>
                </a:gs>
              </a:gsLst>
              <a:lin ang="5400000" scaled="1"/>
            </a:gradFill>
          </a:ln>
          <a:extLst/>
        </p:spPr>
        <p:txBody>
          <a:bodyPr lIns="24106" tIns="24106" rIns="24106" bIns="24106"/>
          <a:lstStyle/>
          <a:p>
            <a:pPr algn="ctr">
              <a:lnSpc>
                <a:spcPct val="120000"/>
              </a:lnSpc>
            </a:pPr>
            <a:endParaRPr lang="en-US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7186442" y="2474890"/>
            <a:ext cx="843746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endParaRPr lang="es-E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ato Regular"/>
              <a:sym typeface="Arial" panose="020B0604020202020204" pitchFamily="34" charset="0"/>
            </a:endParaRP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8667454" y="2501261"/>
            <a:ext cx="843746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endParaRPr lang="es-E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ato Regular"/>
              <a:sym typeface="Arial" panose="020B0604020202020204" pitchFamily="34" charset="0"/>
            </a:endParaRPr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10272076" y="3512059"/>
            <a:ext cx="842909" cy="3253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r>
              <a:rPr lang="es-ES" sz="16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PostMan</a:t>
            </a:r>
            <a:endParaRPr lang="es-E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ato Regular"/>
              <a:sym typeface="Arial" panose="020B0604020202020204" pitchFamily="34" charset="0"/>
            </a:endParaRPr>
          </a:p>
        </p:txBody>
      </p:sp>
      <p:sp>
        <p:nvSpPr>
          <p:cNvPr id="15" name="AutoShape 13"/>
          <p:cNvSpPr>
            <a:spLocks/>
          </p:cNvSpPr>
          <p:nvPr/>
        </p:nvSpPr>
        <p:spPr bwMode="auto">
          <a:xfrm>
            <a:off x="6427511" y="3877015"/>
            <a:ext cx="842908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endParaRPr lang="es-E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ato Regular"/>
              <a:sym typeface="Arial" panose="020B0604020202020204" pitchFamily="34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6150959" y="2036754"/>
            <a:ext cx="1368595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Swagger</a:t>
            </a:r>
            <a:endParaRPr lang="es-ES" altLang="zh-CN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ato Regular"/>
              <a:sym typeface="Arial" panose="020B0604020202020204" pitchFamily="34" charset="0"/>
            </a:endParaRP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9089327" y="2151053"/>
            <a:ext cx="1400530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ApiDoc</a:t>
            </a:r>
            <a:endParaRPr lang="es-ES" altLang="zh-CN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ato Regular"/>
              <a:sym typeface="Arial" panose="020B0604020202020204" pitchFamily="34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4950027" y="3837377"/>
            <a:ext cx="1368595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Yapi</a:t>
            </a:r>
            <a:endParaRPr lang="es-ES_tradnl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ato Regular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11" y="3716302"/>
            <a:ext cx="609600" cy="609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54" y="2434632"/>
            <a:ext cx="60960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45" y="2607144"/>
            <a:ext cx="1248176" cy="3009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251" y="3613163"/>
            <a:ext cx="609600" cy="609600"/>
          </a:xfrm>
          <a:prstGeom prst="rect">
            <a:avLst/>
          </a:prstGeom>
        </p:spPr>
      </p:pic>
      <p:sp>
        <p:nvSpPr>
          <p:cNvPr id="26" name="TextBox 21"/>
          <p:cNvSpPr txBox="1"/>
          <p:nvPr/>
        </p:nvSpPr>
        <p:spPr>
          <a:xfrm>
            <a:off x="1256106" y="2394533"/>
            <a:ext cx="454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支持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Restful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风格，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API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文档解析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27" name="TextBox 21"/>
          <p:cNvSpPr txBox="1"/>
          <p:nvPr/>
        </p:nvSpPr>
        <p:spPr>
          <a:xfrm>
            <a:off x="1428468" y="3056866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支持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GraphGL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解析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后续计划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1491631" y="3682332"/>
            <a:ext cx="40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支持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Dubbo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，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WebSocket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等接口，后续计划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1" name="Footer Text"/>
          <p:cNvSpPr txBox="1"/>
          <p:nvPr/>
        </p:nvSpPr>
        <p:spPr>
          <a:xfrm>
            <a:off x="1194256" y="1900097"/>
            <a:ext cx="2072537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用例来源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21"/>
          <p:cNvSpPr txBox="1"/>
          <p:nvPr/>
        </p:nvSpPr>
        <p:spPr>
          <a:xfrm>
            <a:off x="1386789" y="4365670"/>
            <a:ext cx="404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·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一键生成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JSON/XML/Excel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文档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2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3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8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/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3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8494</TotalTime>
  <Words>1736</Words>
  <Application>Microsoft Office PowerPoint</Application>
  <PresentationFormat>宽屏</PresentationFormat>
  <Paragraphs>440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Adobe Arabic</vt:lpstr>
      <vt:lpstr>FontAwesome</vt:lpstr>
      <vt:lpstr>Lato Regular</vt:lpstr>
      <vt:lpstr>Roboto light</vt:lpstr>
      <vt:lpstr>等线</vt:lpstr>
      <vt:lpstr>等线 Light</vt:lpstr>
      <vt:lpstr>宋体</vt:lpstr>
      <vt:lpstr>微软雅黑</vt:lpstr>
      <vt:lpstr>微软雅黑 Light</vt:lpstr>
      <vt:lpstr>幼圆</vt:lpstr>
      <vt:lpstr>Agency FB</vt:lpstr>
      <vt:lpstr>Arial</vt:lpstr>
      <vt:lpstr>Copperplate Gothic Light</vt:lpstr>
      <vt:lpstr>Ebrima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yewei8@hikvision.com</dc:creator>
  <cp:keywords>技术预研方案</cp:keywords>
  <dc:description>yewei-技术预研方案设计</dc:description>
  <cp:lastModifiedBy>叶伟8</cp:lastModifiedBy>
  <cp:revision>315</cp:revision>
  <dcterms:created xsi:type="dcterms:W3CDTF">2017-03-28T08:13:05Z</dcterms:created>
  <dcterms:modified xsi:type="dcterms:W3CDTF">2020-08-18T00:54:09Z</dcterms:modified>
</cp:coreProperties>
</file>