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B0F35D-F576-46A3-A5C8-6E70E68E7AE2}">
  <a:tblStyle styleId="{D3B0F35D-F576-46A3-A5C8-6E70E68E7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dinnopartners.com/__trashed-4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etr.ai/blog/tech-2022112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988b7d5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7988b7d5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https://github.com/monologg/KoELECTRA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988b7d5a0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7988b7d5a0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https://chanmuzi.tistory.com/163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7988b7d5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7988b7d5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https://www.letr.ai/blog/tech-20221124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988b7d5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7988b7d5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http://www.dinnopartners.com/__trashed-4/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https://tyami.github.io/machine%20learning/ensemble-1-basics/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988b7d5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988b7d5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7988b7d5a0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7988b7d5a0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988b7d5a0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7988b7d5a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https://chanmuzi.tistory.com/163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988b7d5a0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988b7d5a0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https://chanmuzi.tistory.com/163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988b7d5a0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988b7d5a0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7988b7d5a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7988b7d5a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88b7d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88b7d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988b7d5a0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7988b7d5a0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7988b7d5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7988b7d5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988b7d5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7988b7d5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988b7d5a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988b7d5a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988b7d5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7988b7d5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988b7d5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988b7d5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988b7d5a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988b7d5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988b7d5a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988b7d5a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988b7d5a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988b7d5a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988b7d5a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7988b7d5a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988b7d5a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988b7d5a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988b7d5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988b7d5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https://www.letr.ai/blog/tech-20221124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https://happy-obok.tistory.com/23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ive.google.com/file/d/1UWeCmYoqbU0qlXdf-KWpLUyHZg-bgvRD/view?usp=sharing" TargetMode="External"/><Relationship Id="rId4" Type="http://schemas.openxmlformats.org/officeDocument/2006/relationships/hyperlink" Target="https://drive.google.com/file/d/10fKZhuSTNkj5UZMV_mQbE_6cZgY5lYbz/view?usp=drive_link" TargetMode="External"/><Relationship Id="rId5" Type="http://schemas.openxmlformats.org/officeDocument/2006/relationships/hyperlink" Target="https://drive.google.com/file/d/1k2iMVVmxinmFTv1DgRxLY67A0un2XeNB/view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huggingface.co/monologg/kobert" TargetMode="External"/><Relationship Id="rId4" Type="http://schemas.openxmlformats.org/officeDocument/2006/relationships/hyperlink" Target="https://huggingface.co/klue/bert-base" TargetMode="External"/><Relationship Id="rId5" Type="http://schemas.openxmlformats.org/officeDocument/2006/relationships/hyperlink" Target="https://huggingface.co/monologg/koelectra-base-v3-discriminator" TargetMode="External"/><Relationship Id="rId6" Type="http://schemas.openxmlformats.org/officeDocument/2006/relationships/hyperlink" Target="https://huggingface.co/kykim/funnel-kor-ba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810900"/>
            <a:ext cx="8520600" cy="9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DKTC task 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34125"/>
            <a:ext cx="85206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63">
                <a:solidFill>
                  <a:srgbClr val="2C2C2C"/>
                </a:solidFill>
              </a:rPr>
              <a:t>팀명: </a:t>
            </a:r>
            <a:r>
              <a:rPr b="1" lang="ko" sz="5563">
                <a:solidFill>
                  <a:srgbClr val="2C2C2C"/>
                </a:solidFill>
              </a:rPr>
              <a:t>팀명모하조</a:t>
            </a:r>
            <a:endParaRPr b="1" sz="5563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63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72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ko" sz="4472">
                <a:solidFill>
                  <a:srgbClr val="2C2C2C"/>
                </a:solidFill>
              </a:rPr>
              <a:t>팀원: 맹선재, 윤상현, 황인준 </a:t>
            </a:r>
            <a:br>
              <a:rPr lang="ko" sz="4472">
                <a:solidFill>
                  <a:schemeClr val="dk1"/>
                </a:solidFill>
              </a:rPr>
            </a:br>
            <a:endParaRPr sz="207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Selecting Model-Ko-ELECTRA </a:t>
            </a:r>
            <a:endParaRPr sz="1355"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056750" y="1364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Char char="-"/>
            </a:pPr>
            <a:r>
              <a:rPr lang="ko" sz="1400">
                <a:solidFill>
                  <a:srgbClr val="2C2C2C"/>
                </a:solidFill>
              </a:rPr>
              <a:t>ELECTRA: generator에서 나온 token을 보고 discriminator에서 "real" token인지 "fake" token인지 판별하는 방법으로 학습</a:t>
            </a:r>
            <a:endParaRPr sz="1400">
              <a:solidFill>
                <a:srgbClr val="2C2C2C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Char char="-"/>
            </a:pPr>
            <a:r>
              <a:rPr lang="ko" sz="1300">
                <a:solidFill>
                  <a:srgbClr val="2C2C2C"/>
                </a:solidFill>
              </a:rPr>
              <a:t>모든 input token에 대해 학습할 수 있다는 장점을 가지며, BERT 등과 비교했을 때 더 좋은 성능을 보임</a:t>
            </a:r>
            <a:endParaRPr sz="1300">
              <a:solidFill>
                <a:srgbClr val="2C2C2C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Char char="-"/>
            </a:pPr>
            <a:r>
              <a:rPr lang="ko" sz="1400">
                <a:solidFill>
                  <a:srgbClr val="2C2C2C"/>
                </a:solidFill>
              </a:rPr>
              <a:t>34GB의 한국어 text로 학습</a:t>
            </a:r>
            <a:endParaRPr sz="1400">
              <a:solidFill>
                <a:srgbClr val="2C2C2C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Char char="-"/>
            </a:pPr>
            <a:r>
              <a:rPr lang="ko" sz="1400">
                <a:solidFill>
                  <a:srgbClr val="2C2C2C"/>
                </a:solidFill>
              </a:rPr>
              <a:t>Wordpiece 사용, 모델 s3 업로드 등을 통해 OS 상관없이 Transformers 라이브러리만 설치하면 곧바로 사용할 수 있음</a:t>
            </a:r>
            <a:endParaRPr sz="1400">
              <a:solidFill>
                <a:srgbClr val="2C2C2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. KoELECTRA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307775"/>
            <a:ext cx="66972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50+회 실험 (후반부에는 모델이 최대 성능-ACC 0.9025-내는 상태에서 고정)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BERT에 비해 매우 높은 성적 (0.6대에 그치던 BERT에 반해 시작부터 0.8대)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일부의 토큰을 사전 학습에만 활용하는 BERT와 달리 모든 토큰을 사전 학습과 Fine-tuning 모두에서 활용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추측: 작은 Train과 Test 데이터셋의 토큰 모두를 학습하기에 더 좋은 성능을 보였음?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 Selecting Model-KLUE-BERT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472600"/>
            <a:ext cx="66045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ko" sz="1400">
                <a:solidFill>
                  <a:srgbClr val="222222"/>
                </a:solidFill>
                <a:highlight>
                  <a:srgbClr val="FFFFFF"/>
                </a:highlight>
              </a:rPr>
              <a:t>벤치마크 데이터인 KLUE에서 베이스라인으로 사용되었던 모델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ko" sz="1400">
                <a:solidFill>
                  <a:srgbClr val="222222"/>
                </a:solidFill>
                <a:highlight>
                  <a:srgbClr val="FFFFFF"/>
                </a:highlight>
              </a:rPr>
              <a:t>모두의 말뭉치, CC-100-Kor, 나무위키, 뉴스, 청원 등 문서에서 추출한 63GB의 데이터로 학습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ko" sz="1400">
                <a:solidFill>
                  <a:srgbClr val="222222"/>
                </a:solidFill>
                <a:highlight>
                  <a:srgbClr val="FFFFFF"/>
                </a:highlight>
              </a:rPr>
              <a:t>Morpheme-based Subword Tokenizer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ko" sz="1400">
                <a:solidFill>
                  <a:srgbClr val="222222"/>
                </a:solidFill>
                <a:highlight>
                  <a:srgbClr val="FFFFFF"/>
                </a:highlight>
              </a:rPr>
              <a:t>vocab size 32,000, 모델 파라미터 크기 111M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9. </a:t>
            </a:r>
            <a:r>
              <a:rPr lang="ko"/>
              <a:t>Method Used</a:t>
            </a:r>
            <a:r>
              <a:rPr lang="ko"/>
              <a:t>-Ensemble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056750" y="1449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-"/>
            </a:pPr>
            <a:r>
              <a:rPr lang="ko" sz="1500">
                <a:solidFill>
                  <a:srgbClr val="2C2C2C"/>
                </a:solidFill>
              </a:rPr>
              <a:t>여</a:t>
            </a:r>
            <a:r>
              <a:rPr lang="ko" sz="1500">
                <a:solidFill>
                  <a:srgbClr val="2C2C2C"/>
                </a:solidFill>
              </a:rPr>
              <a:t>러 개의 개별 모델을 조합하여 최적의 모델로 일반화하는 방법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-"/>
            </a:pPr>
            <a:r>
              <a:rPr lang="ko" sz="1500">
                <a:solidFill>
                  <a:srgbClr val="2C2C2C"/>
                </a:solidFill>
              </a:rPr>
              <a:t>일반적으로 보팅, 배깅, 부스팅 세 가지의 유형으로 나뉨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-"/>
            </a:pPr>
            <a:r>
              <a:rPr lang="ko" sz="1500">
                <a:solidFill>
                  <a:srgbClr val="2C2C2C"/>
                </a:solidFill>
              </a:rPr>
              <a:t>태스크에 사용한 방식은 소프트 보팅 (모델 별 예측 확률값의 평균)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311700" y="2888525"/>
            <a:ext cx="2641200" cy="1992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보팅 (Voting)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C2C2C"/>
                </a:solidFill>
              </a:rPr>
              <a:t>-여러 개의 분류기가 투표를 통해 최종 예측 결과를 결정</a:t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C2C2C"/>
                </a:solidFill>
              </a:rPr>
              <a:t>-서로 다른 알고리즘을 여러 개 결합하여 사용눌 수 있음</a:t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3251400" y="2888525"/>
            <a:ext cx="2641200" cy="1992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배깅 (Bagging)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C2C2C"/>
                </a:solidFill>
              </a:rPr>
              <a:t>-데이터 샘플링을 통해 모델을 학습시키고 결과를 집계</a:t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C2C2C"/>
                </a:solidFill>
              </a:rPr>
              <a:t>-모두 같은 유형의 알고리즘 기반의 분류기를 사용</a:t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C2C2C"/>
                </a:solidFill>
              </a:rPr>
              <a:t>-데이터 분할 시 중복을 허용</a:t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C2C2C"/>
                </a:solidFill>
              </a:rPr>
              <a:t>-과적합 방지에 효과적</a:t>
            </a:r>
            <a:endParaRPr sz="1100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6191100" y="2888525"/>
            <a:ext cx="2641200" cy="1992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부스팅 (Boosting)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C2C2C"/>
                </a:solidFill>
              </a:rPr>
              <a:t>-이전 분류기가 예측이 틀린 데이터에 대해서 올바르게 예측할 수 있도록 다음 분류기에게 가중치를 부여하면서 순차적으로 학습과 예측을 진행</a:t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C2C2C"/>
                </a:solidFill>
              </a:rPr>
              <a:t>-예측 성능이 뛰어나 앙상블 학습을 주도</a:t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C2C2C"/>
                </a:solidFill>
              </a:rPr>
              <a:t>-보통 배깅에 비해 성능이 좋지만, 속도가 느리고 과적합이 발생할 가능성이 존재</a:t>
            </a:r>
            <a:endParaRPr sz="1000">
              <a:solidFill>
                <a:srgbClr val="2C2C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6919"/>
              <a:t>10. </a:t>
            </a:r>
            <a:r>
              <a:rPr lang="ko" sz="6919"/>
              <a:t>Results</a:t>
            </a:r>
            <a:endParaRPr sz="691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33"/>
              <a:t>1)</a:t>
            </a:r>
            <a:r>
              <a:rPr lang="ko" sz="3133"/>
              <a:t>. KoBERT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6868850" y="1597875"/>
            <a:ext cx="1920000" cy="2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1. 12번의 실험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2. 리더보드에는 0.7 이상의 성능이 존재했음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3. 생각보다 낮은 성능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87"/>
            <a:ext cx="5339976" cy="314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</a:t>
            </a:r>
            <a:r>
              <a:rPr lang="ko"/>
              <a:t>. KoELECTRA</a:t>
            </a:r>
            <a:endParaRPr/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33527"/>
            <a:ext cx="5648775" cy="331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820"/>
              <a:t>3)</a:t>
            </a:r>
            <a:r>
              <a:rPr lang="ko" sz="2820"/>
              <a:t>. KoKo-Ensemble (KoBert + KoELECTRA)</a:t>
            </a:r>
            <a:endParaRPr sz="2820"/>
          </a:p>
        </p:txBody>
      </p:sp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9" y="1597886"/>
            <a:ext cx="5476151" cy="323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4)</a:t>
            </a:r>
            <a:r>
              <a:rPr lang="ko"/>
              <a:t>. KLUE BERT</a:t>
            </a:r>
            <a:endParaRPr/>
          </a:p>
        </p:txBody>
      </p:sp>
      <p:pic>
        <p:nvPicPr>
          <p:cNvPr id="385" name="Google Shape;3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5653825" cy="33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5)</a:t>
            </a:r>
            <a:r>
              <a:rPr lang="ko"/>
              <a:t>. Funnel-Transformer-Kor </a:t>
            </a:r>
            <a:endParaRPr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68"/>
            <a:ext cx="5380348" cy="317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3546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Identifying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Finding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 About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5. Selecting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6. KoBERT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5001050" y="1990050"/>
            <a:ext cx="3546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</a:t>
            </a:r>
            <a:r>
              <a:rPr lang="ko"/>
              <a:t>KoELECTRA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8. KLUE BERT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9. Method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10.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11. Rubric &amp; Self-check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12. Model &amp; Reference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6)</a:t>
            </a:r>
            <a:r>
              <a:rPr lang="ko"/>
              <a:t>. L</a:t>
            </a:r>
            <a:r>
              <a:rPr lang="ko"/>
              <a:t>eader Board</a:t>
            </a:r>
            <a:r>
              <a:rPr lang="ko"/>
              <a:t> </a:t>
            </a:r>
            <a:endParaRPr/>
          </a:p>
        </p:txBody>
      </p:sp>
      <p:pic>
        <p:nvPicPr>
          <p:cNvPr id="397" name="Google Shape;3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006300"/>
            <a:ext cx="56197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2"/>
          <p:cNvSpPr txBox="1"/>
          <p:nvPr/>
        </p:nvSpPr>
        <p:spPr>
          <a:xfrm>
            <a:off x="1303800" y="1925463"/>
            <a:ext cx="4659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Score : 0.92로</a:t>
            </a:r>
            <a:r>
              <a:rPr lang="ko" sz="3600">
                <a:solidFill>
                  <a:srgbClr val="990000"/>
                </a:solidFill>
              </a:rPr>
              <a:t> </a:t>
            </a:r>
            <a:r>
              <a:rPr lang="ko" sz="3600">
                <a:solidFill>
                  <a:srgbClr val="990000"/>
                </a:solidFill>
              </a:rPr>
              <a:t>1</a:t>
            </a:r>
            <a:r>
              <a:rPr lang="ko" sz="3600">
                <a:solidFill>
                  <a:srgbClr val="B45F06"/>
                </a:solidFill>
              </a:rPr>
              <a:t>위</a:t>
            </a:r>
            <a:endParaRPr sz="3600">
              <a:solidFill>
                <a:srgbClr val="B45F06"/>
              </a:solidFill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1303800" y="1478775"/>
            <a:ext cx="61953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ELECTRA</a:t>
            </a:r>
            <a:r>
              <a:rPr lang="ko"/>
              <a:t> &amp; </a:t>
            </a:r>
            <a:r>
              <a:rPr b="1" lang="ko">
                <a:solidFill>
                  <a:schemeClr val="dk1"/>
                </a:solidFill>
              </a:rPr>
              <a:t>KLUE</a:t>
            </a:r>
            <a:r>
              <a:rPr lang="ko"/>
              <a:t> &amp;  </a:t>
            </a:r>
            <a:r>
              <a:rPr b="1" lang="ko">
                <a:solidFill>
                  <a:schemeClr val="dk1"/>
                </a:solidFill>
              </a:rPr>
              <a:t>Funnel-Transformer</a:t>
            </a:r>
            <a:r>
              <a:rPr lang="ko">
                <a:solidFill>
                  <a:srgbClr val="2C2C2C"/>
                </a:solidFill>
              </a:rPr>
              <a:t>를 </a:t>
            </a:r>
            <a:r>
              <a:rPr b="1" lang="ko">
                <a:solidFill>
                  <a:schemeClr val="dk1"/>
                </a:solidFill>
              </a:rPr>
              <a:t>soft voting</a:t>
            </a:r>
            <a:r>
              <a:rPr lang="ko">
                <a:solidFill>
                  <a:srgbClr val="2C2C2C"/>
                </a:solidFill>
              </a:rPr>
              <a:t>으로 </a:t>
            </a:r>
            <a:r>
              <a:rPr b="1" lang="ko">
                <a:solidFill>
                  <a:schemeClr val="dk1"/>
                </a:solidFill>
              </a:rPr>
              <a:t>Ensemble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11. Rubric</a:t>
            </a:r>
            <a:endParaRPr/>
          </a:p>
        </p:txBody>
      </p:sp>
      <p:graphicFrame>
        <p:nvGraphicFramePr>
          <p:cNvPr id="405" name="Google Shape;405;p33"/>
          <p:cNvGraphicFramePr/>
          <p:nvPr/>
        </p:nvGraphicFramePr>
        <p:xfrm>
          <a:off x="1303800" y="159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{D3B0F35D-F576-46A3-A5C8-6E70E68E7AE2}</a:tableStyleId>
              </a:tblPr>
              <a:tblGrid>
                <a:gridCol w="3311600"/>
                <a:gridCol w="3311600"/>
              </a:tblGrid>
              <a:tr h="44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평가문항		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상세기준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 데이터 전처리 과정이 잘 이루어졌는가?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데이터 정제 및 토큰화를 잘 수행하였다. 모델 학습에 충분한 데이터를 추가 수집 및 augmentation 하였다.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2. 적절한 모델 및 평가지표를 선정했는가?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한국어 문장 분류에 적절한 모델과, 해당 데이터셋 분류에 적합한 metric을 선택하고 선택 근거 및 결과를 잘 분석하였다.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3. 모델의 분류 성능을 얼마나 달성했는가?	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선정한 metric에 따라 성능 개선 과정을 분석하고 목표한 수치 이상의 성능을 달성해냈다.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11. Self-Check</a:t>
            </a:r>
            <a:endParaRPr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1303800" y="1597875"/>
            <a:ext cx="70305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lnSpc>
                <a:spcPct val="200000"/>
              </a:lnSpc>
              <a:spcBef>
                <a:spcPts val="3300"/>
              </a:spcBef>
              <a:spcAft>
                <a:spcPts val="0"/>
              </a:spcAft>
              <a:buSzPct val="96697"/>
              <a:buChar char="-"/>
            </a:pPr>
            <a:r>
              <a:rPr lang="ko" sz="1758">
                <a:solidFill>
                  <a:srgbClr val="2C2C2C"/>
                </a:solidFill>
                <a:highlight>
                  <a:srgbClr val="FFFFFF"/>
                </a:highlight>
              </a:rPr>
              <a:t>데이터 EDA와 데이터 전처리가 적절하게 이뤄졌는가? -</a:t>
            </a:r>
            <a:r>
              <a:rPr lang="ko" sz="1608">
                <a:solidFill>
                  <a:srgbClr val="666666"/>
                </a:solidFill>
              </a:rPr>
              <a:t>△</a:t>
            </a:r>
            <a:endParaRPr sz="1758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-3122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6697"/>
              <a:buChar char="-"/>
            </a:pPr>
            <a:r>
              <a:rPr lang="ko" sz="1758">
                <a:solidFill>
                  <a:srgbClr val="2C2C2C"/>
                </a:solidFill>
                <a:highlight>
                  <a:srgbClr val="FFFFFF"/>
                </a:highlight>
              </a:rPr>
              <a:t>Task에 알맞게 적절한 모델을 찾아보고 선정했는가? -O</a:t>
            </a:r>
            <a:endParaRPr sz="1758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-3122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6697"/>
              <a:buChar char="-"/>
            </a:pPr>
            <a:r>
              <a:rPr lang="ko" sz="1758">
                <a:solidFill>
                  <a:srgbClr val="2C2C2C"/>
                </a:solidFill>
                <a:highlight>
                  <a:srgbClr val="FFFFFF"/>
                </a:highlight>
              </a:rPr>
              <a:t>성능향상을 위해 논리적으로 접근했는가? -O</a:t>
            </a:r>
            <a:endParaRPr sz="1758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-3122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6697"/>
              <a:buChar char="-"/>
            </a:pPr>
            <a:r>
              <a:rPr lang="ko" sz="1758">
                <a:solidFill>
                  <a:srgbClr val="2C2C2C"/>
                </a:solidFill>
                <a:highlight>
                  <a:srgbClr val="FFFFFF"/>
                </a:highlight>
              </a:rPr>
              <a:t>결과 도출을 위해 여러가지 시도를 진행했는가? -O</a:t>
            </a:r>
            <a:endParaRPr sz="1758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-3122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6697"/>
              <a:buChar char="-"/>
            </a:pPr>
            <a:r>
              <a:rPr lang="ko" sz="1758">
                <a:solidFill>
                  <a:srgbClr val="2C2C2C"/>
                </a:solidFill>
                <a:highlight>
                  <a:srgbClr val="FFFFFF"/>
                </a:highlight>
              </a:rPr>
              <a:t>도출된 결론에 충분한 설득력이 있는가? -O</a:t>
            </a:r>
            <a:endParaRPr sz="1758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-3122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6697"/>
              <a:buChar char="-"/>
            </a:pPr>
            <a:r>
              <a:rPr lang="ko" sz="1758">
                <a:solidFill>
                  <a:srgbClr val="2C2C2C"/>
                </a:solidFill>
                <a:highlight>
                  <a:srgbClr val="FFFFFF"/>
                </a:highlight>
              </a:rPr>
              <a:t>적절한 metric을 설정하고 그 사용 근거 및 결과를 분석하였는가? -</a:t>
            </a:r>
            <a:r>
              <a:rPr lang="ko" sz="1608">
                <a:solidFill>
                  <a:srgbClr val="666666"/>
                </a:solidFill>
              </a:rPr>
              <a:t>△</a:t>
            </a:r>
            <a:endParaRPr sz="1758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12. Model Acquired</a:t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klue-bert 성</a:t>
            </a:r>
            <a:r>
              <a:rPr lang="ko"/>
              <a:t>능 0.9125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https://drive.google.com/file/d/1UWeCmYoqbU0qlXdf-KWpLUyHZg-bgvRD/view?usp=sharing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ko-electra 성능 0.8975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https://drive.google.com/file/d/10fKZhuSTNkj5UZMV_mQbE_6cZgY5lYbz/view?usp=drive_link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funnel-transformer-kor 성능 0.9075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https://drive.google.com/file/d/1k2iMVVmxinmFTv1DgRxLY67A0un2XeNB/view?usp=sharing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12. Reference</a:t>
            </a:r>
            <a:endParaRPr/>
          </a:p>
        </p:txBody>
      </p:sp>
      <p:sp>
        <p:nvSpPr>
          <p:cNvPr id="423" name="Google Shape;423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kobert: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https://huggingface.co/monologg/kobert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klue: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https://huggingface.co/klue/bert-base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koelectra: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https://huggingface.co/monologg/koelectra-base-v3-discriminator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funnel-kor-transformer: </a:t>
            </a:r>
            <a:r>
              <a:rPr lang="ko" u="sng">
                <a:solidFill>
                  <a:schemeClr val="hlink"/>
                </a:solidFill>
                <a:hlinkClick r:id="rId6"/>
              </a:rPr>
              <a:t>https://huggingface.co/kykim/funnel-kor-base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Process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36475"/>
            <a:ext cx="75285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ko" sz="1020">
                <a:solidFill>
                  <a:srgbClr val="2C2C2C"/>
                </a:solidFill>
              </a:rPr>
              <a:t>1일차</a:t>
            </a:r>
            <a:endParaRPr b="1" sz="10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920">
                <a:solidFill>
                  <a:srgbClr val="2C2C2C"/>
                </a:solidFill>
              </a:rPr>
              <a:t>- </a:t>
            </a:r>
            <a:r>
              <a:rPr lang="ko" sz="920">
                <a:solidFill>
                  <a:srgbClr val="2C2C2C"/>
                </a:solidFill>
              </a:rPr>
              <a:t>일</a:t>
            </a:r>
            <a:r>
              <a:rPr lang="ko" sz="920">
                <a:solidFill>
                  <a:srgbClr val="2C2C2C"/>
                </a:solidFill>
              </a:rPr>
              <a:t>반 대화 데이터 세트 추가</a:t>
            </a:r>
            <a:endParaRPr sz="9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920">
                <a:solidFill>
                  <a:srgbClr val="2C2C2C"/>
                </a:solidFill>
              </a:rPr>
              <a:t>- </a:t>
            </a:r>
            <a:r>
              <a:rPr lang="ko" sz="920">
                <a:solidFill>
                  <a:srgbClr val="2C2C2C"/>
                </a:solidFill>
              </a:rPr>
              <a:t>데이터 전처리 후 시간이 남으면 모델 만들어 적용해 보기</a:t>
            </a:r>
            <a:endParaRPr sz="9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920">
                <a:solidFill>
                  <a:srgbClr val="2C2C2C"/>
                </a:solidFill>
              </a:rPr>
              <a:t>- </a:t>
            </a:r>
            <a:r>
              <a:rPr lang="ko" sz="920">
                <a:solidFill>
                  <a:srgbClr val="2C2C2C"/>
                </a:solidFill>
              </a:rPr>
              <a:t>데이터 전처리에 관한 논의 및 시행착오</a:t>
            </a:r>
            <a:endParaRPr sz="9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920">
                <a:solidFill>
                  <a:srgbClr val="2C2C2C"/>
                </a:solidFill>
              </a:rPr>
              <a:t>- </a:t>
            </a:r>
            <a:r>
              <a:rPr lang="ko" sz="920">
                <a:solidFill>
                  <a:srgbClr val="2C2C2C"/>
                </a:solidFill>
              </a:rPr>
              <a:t>어떤 모델을 써볼지, 어떤 식으로 조정을 해볼지에 대한 논의 진행</a:t>
            </a:r>
            <a:endParaRPr sz="10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ko" sz="1020">
                <a:solidFill>
                  <a:srgbClr val="2C2C2C"/>
                </a:solidFill>
              </a:rPr>
              <a:t>2일차</a:t>
            </a:r>
            <a:endParaRPr b="1" sz="9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920">
                <a:solidFill>
                  <a:srgbClr val="2C2C2C"/>
                </a:solidFill>
              </a:rPr>
              <a:t>- 일반 대화가 불필요하다는 것을 인지 </a:t>
            </a:r>
            <a:endParaRPr sz="9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920">
                <a:solidFill>
                  <a:srgbClr val="2C2C2C"/>
                </a:solidFill>
              </a:rPr>
              <a:t>- 데이터 전처리 후 모델 작성 및 실험 시작 (KoBERT)</a:t>
            </a:r>
            <a:endParaRPr sz="9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920">
                <a:solidFill>
                  <a:srgbClr val="2C2C2C"/>
                </a:solidFill>
              </a:rPr>
              <a:t>- 성능 미달로 다른 모델 작성 및 실험 시작 (KoBERT-KoELECTRA Ensemble)</a:t>
            </a:r>
            <a:endParaRPr sz="9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920">
                <a:solidFill>
                  <a:srgbClr val="2C2C2C"/>
                </a:solidFill>
              </a:rPr>
              <a:t>- 추가 성능 개선 위해 다른 모델 작성 및 실험 시작 (KoELECTRA-KLUE BERT) </a:t>
            </a:r>
            <a:endParaRPr sz="92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ko" sz="920">
                <a:solidFill>
                  <a:srgbClr val="2C2C2C"/>
                </a:solidFill>
              </a:rPr>
              <a:t>- 시행착오를 거치며 목표 설정 및 다양한 모델로 실험 진행 (목표: 리더보드 1위)</a:t>
            </a:r>
            <a:endParaRPr sz="920">
              <a:solidFill>
                <a:srgbClr val="2C2C2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Identifying Task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1303800" y="1344925"/>
            <a:ext cx="55461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Char char="-"/>
            </a:pPr>
            <a:r>
              <a:rPr lang="ko">
                <a:solidFill>
                  <a:srgbClr val="2C2C2C"/>
                </a:solidFill>
              </a:rPr>
              <a:t>입력데이터는 무엇이고, 무엇을 예측하려 하는가?</a:t>
            </a:r>
            <a:endParaRPr>
              <a:solidFill>
                <a:srgbClr val="2C2C2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문장을 읽고, 대화가 어떤 유형에 속하는지 맞추는</a:t>
            </a:r>
            <a:r>
              <a:rPr lang="ko"/>
              <a:t> </a:t>
            </a:r>
            <a:r>
              <a:rPr lang="ko"/>
              <a:t>문제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input : 문장, output : label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Classification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언어의 속성 : 한국어 _ 특수한 처리가 필요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띄어쓰기단위로 토큰화 한 뒤, 추가적인 ‘불용어 처리' 필요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추가적인 데이터 확보의 필요성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‘일반 대화’ DataSet을 추가했었지만, 삭제함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Finding Solution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1303800" y="1405575"/>
            <a:ext cx="52206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Classification 문제라는 것은 확인하였다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Encoder vs Decoder?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Encoder는 문장을 이해하는데 높은 성과를 보이고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Decoder는 문장의 생성에 높은 성과를 보인다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(왜 그런지 좀 더 자세하게 추가하면 좋음)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Encoder 문제라면, 기존에 있는 모델로 해결이 가능한가?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Yes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그렇다면 어떤 모델을 사용할 것인가?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BERT, ELMo, ELECTRA 중 </a:t>
            </a:r>
            <a:r>
              <a:rPr b="1" lang="ko"/>
              <a:t>BERT</a:t>
            </a:r>
            <a:r>
              <a:rPr lang="ko"/>
              <a:t>를 채택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About </a:t>
            </a:r>
            <a:r>
              <a:rPr lang="ko" sz="577" strike="sngStrike"/>
              <a:t>time</a:t>
            </a:r>
            <a:r>
              <a:rPr lang="ko"/>
              <a:t>Data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75" y="1277850"/>
            <a:ext cx="7249423" cy="30406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1359150" y="4553150"/>
            <a:ext cx="6919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- </a:t>
            </a:r>
            <a:r>
              <a:rPr lang="ko" sz="1100"/>
              <a:t>Data</a:t>
            </a:r>
            <a:r>
              <a:rPr lang="ko" sz="1100"/>
              <a:t>의 분포가 유사하기 때문에 균형이 맞는 것으로 판단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About Data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47900"/>
            <a:ext cx="6612251" cy="34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Selecting Model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359250"/>
            <a:ext cx="67128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C2C2C"/>
                </a:solidFill>
              </a:rPr>
              <a:t>Q) RNN, LSTM, S2S은 어떨까?</a:t>
            </a:r>
            <a:endParaRPr sz="1600">
              <a:solidFill>
                <a:srgbClr val="2C2C2C"/>
              </a:solidFill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2C2C2C"/>
              </a:buClr>
              <a:buSzPct val="100000"/>
              <a:buChar char="-"/>
            </a:pPr>
            <a:r>
              <a:rPr lang="ko" sz="1500">
                <a:solidFill>
                  <a:srgbClr val="2C2C2C"/>
                </a:solidFill>
              </a:rPr>
              <a:t>Data의 문장 길이를 봤을 때, RNN과 LSTM은 </a:t>
            </a:r>
            <a:r>
              <a:rPr lang="ko" sz="1500">
                <a:solidFill>
                  <a:srgbClr val="2C2C2C"/>
                </a:solidFill>
                <a:highlight>
                  <a:srgbClr val="FFFFFF"/>
                </a:highlight>
              </a:rPr>
              <a:t>Vanishing Gradients문제가 발생할 수 있다고 판단.</a:t>
            </a:r>
            <a:endParaRPr sz="1500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2C2C2C"/>
              </a:buClr>
              <a:buSzPct val="100000"/>
              <a:buChar char="-"/>
            </a:pPr>
            <a:r>
              <a:rPr lang="ko" sz="1500">
                <a:solidFill>
                  <a:srgbClr val="2C2C2C"/>
                </a:solidFill>
                <a:highlight>
                  <a:srgbClr val="FFFFFF"/>
                </a:highlight>
              </a:rPr>
              <a:t>S2S는 ContextVector를 사용하기 때문에, 고정된 크기로 전달하는데 한계가 발생 &amp; BottleNeck</a:t>
            </a:r>
            <a:endParaRPr sz="1500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2C2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C2C2C"/>
                </a:solidFill>
              </a:rPr>
              <a:t>Q) 왜 BERT를 사용했을까?</a:t>
            </a:r>
            <a:endParaRPr sz="1600">
              <a:solidFill>
                <a:srgbClr val="2C2C2C"/>
              </a:solidFill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2C2C2C"/>
              </a:buClr>
              <a:buSzPct val="100000"/>
              <a:buChar char="-"/>
            </a:pPr>
            <a:r>
              <a:rPr lang="ko" sz="1500">
                <a:solidFill>
                  <a:srgbClr val="2C2C2C"/>
                </a:solidFill>
              </a:rPr>
              <a:t>먼저 Classification에는 encoder 구조가 유리</a:t>
            </a:r>
            <a:endParaRPr sz="1500">
              <a:solidFill>
                <a:srgbClr val="2C2C2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2C2C"/>
              </a:solidFill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2C2C2C"/>
              </a:buClr>
              <a:buSzPct val="100000"/>
              <a:buChar char="-"/>
            </a:pPr>
            <a:r>
              <a:rPr lang="ko" sz="1500">
                <a:solidFill>
                  <a:srgbClr val="2C2C2C"/>
                </a:solidFill>
              </a:rPr>
              <a:t>ELMo, ELECTRA보다는 BERT의 </a:t>
            </a:r>
            <a:r>
              <a:rPr lang="ko" sz="1500">
                <a:solidFill>
                  <a:srgbClr val="2C2C2C"/>
                </a:solidFill>
                <a:highlight>
                  <a:srgbClr val="FFFFFF"/>
                </a:highlight>
              </a:rPr>
              <a:t>Bidirectional이 유효하게 작용할 것이라 생각</a:t>
            </a:r>
            <a:endParaRPr sz="1500">
              <a:solidFill>
                <a:srgbClr val="2C2C2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6</a:t>
            </a:r>
            <a:r>
              <a:rPr lang="ko" sz="2500"/>
              <a:t>. Selecting Model-</a:t>
            </a:r>
            <a:r>
              <a:rPr lang="ko" sz="2500"/>
              <a:t>Ko-BERT</a:t>
            </a:r>
            <a:endParaRPr sz="2500"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135300"/>
            <a:ext cx="67359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BERT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: 구글이 제안한 모델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-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사전 학습된 대용량의 레이블링 되지 않는 데이터를 이용하여 언어 모델을 학습하고 이를 토대로 특정 작업을 위한 신경망을 추가하는 전이 학습 방법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-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기본적으로 대량의 단어 임베딩 등에 대해 사전 학습이 되어 있는 모델을 제공하기 때문에 상대적으로 적은 자원만으로 여러 task 수행 가능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SKT에서 공개한 위키피디아, 뉴스 등에서 수집한 5천만개의 문장으로 학습된 모델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한국어의 불규칙한 언어 변화의 특성을 반영하기 위해 데이터 기반 토큰화 (SentencePiece tokenizer) 기법을 적용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vocab 크기 8002, 모델 파라미터 크기 92M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-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실성능이 좋지 않았음 (ACC 0.6 대)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