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355" r:id="rId3"/>
    <p:sldId id="357" r:id="rId4"/>
    <p:sldId id="358" r:id="rId5"/>
    <p:sldId id="359" r:id="rId6"/>
    <p:sldId id="364" r:id="rId7"/>
    <p:sldId id="361" r:id="rId8"/>
    <p:sldId id="363" r:id="rId9"/>
    <p:sldId id="352" r:id="rId10"/>
    <p:sldId id="365" r:id="rId11"/>
    <p:sldId id="356" r:id="rId12"/>
    <p:sldId id="366" r:id="rId13"/>
    <p:sldId id="368" r:id="rId14"/>
    <p:sldId id="369" r:id="rId15"/>
    <p:sldId id="370" r:id="rId16"/>
    <p:sldId id="371" r:id="rId17"/>
    <p:sldId id="372" r:id="rId18"/>
    <p:sldId id="373" r:id="rId19"/>
    <p:sldId id="374" r:id="rId20"/>
    <p:sldId id="35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34"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err="1">
              <a:solidFill>
                <a:schemeClr val="tx1"/>
              </a:solidFill>
            </a:rPr>
            <a:t>StandardScaler</a:t>
          </a:r>
          <a:r>
            <a:rPr lang="en-US" sz="1600" dirty="0">
              <a:solidFill>
                <a:schemeClr val="tx1"/>
              </a:solidFill>
            </a:rPr>
            <a:t>()</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PCA()</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err="1">
              <a:solidFill>
                <a:schemeClr val="tx1"/>
              </a:solidFill>
            </a:rPr>
            <a:t>LogisticRegression</a:t>
          </a:r>
          <a:r>
            <a:rPr lang="en-US" sz="1600" dirty="0">
              <a:solidFill>
                <a:schemeClr val="tx1"/>
              </a:solidFill>
            </a:rPr>
            <a:t>()</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ln>
          <a:noFill/>
        </a:ln>
      </dgm:spPr>
    </dgm:pt>
    <dgm:pt modelId="{F7010F18-F6C1-6244-999C-6F4826BFEE21}" type="pres">
      <dgm:prSet presAssocID="{15F858BE-12F3-4653-B340-0B188B98203C}" presName="txNode" presStyleLbl="node1" presStyleIdx="0" presStyleCnt="3" custScaleY="100000" custLinFactNeighborX="-232" custLinFactNeighborY="-47941">
        <dgm:presLayoutVars>
          <dgm:bulletEnabled val="1"/>
        </dgm:presLayoutVars>
      </dgm:prSet>
      <dgm:spPr/>
    </dgm:pt>
    <dgm:pt modelId="{B48CEBB2-ABEF-3441-AEA3-83AB1BDCA6CB}" type="pres">
      <dgm:prSet presAssocID="{BAF7F54C-54BB-4E32-A3BE-70FDDE1ACC7A}" presName="sibTrans" presStyleLbl="sibTrans2D1" presStyleIdx="0" presStyleCnt="2" custLinFactNeighborY="4135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ln>
          <a:noFill/>
        </a:ln>
      </dgm:spPr>
    </dgm:pt>
    <dgm:pt modelId="{81E0535B-114E-6F49-902E-9793A88FD7A2}" type="pres">
      <dgm:prSet presAssocID="{18935234-F39B-4F64-9D3E-ECC198090598}" presName="txNode" presStyleLbl="node1" presStyleIdx="1" presStyleCnt="3" custScaleY="100000" custLinFactNeighborX="-1134" custLinFactNeighborY="-47941">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custLinFactNeighborX="-4000" custLinFactNeighborY="41352"/>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noFill/>
        <a:ln>
          <a:noFill/>
        </a:ln>
      </dgm:spPr>
    </dgm:pt>
    <dgm:pt modelId="{6F26F383-AACD-1A41-8F77-717FC223BEE0}" type="pres">
      <dgm:prSet presAssocID="{3CA3A262-78E2-46B9-86B9-EC5A18FB14DE}" presName="txNode" presStyleLbl="node1" presStyleIdx="2" presStyleCnt="3" custScaleY="100000" custLinFactNeighborX="256" custLinFactNeighborY="-47941">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solidFill>
          <a:schemeClr val="accent1">
            <a:tint val="5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314" y="9941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StandardScaler</a:t>
          </a:r>
          <a:r>
            <a:rPr lang="en-US" sz="1600" kern="1200" dirty="0">
              <a:solidFill>
                <a:schemeClr val="tx1"/>
              </a:solidFill>
            </a:rPr>
            <a:t>()</a:t>
          </a:r>
        </a:p>
      </dsp:txBody>
      <dsp:txXfrm>
        <a:off x="69158" y="168263"/>
        <a:ext cx="2523269" cy="2212804"/>
      </dsp:txXfrm>
    </dsp:sp>
    <dsp:sp modelId="{B48CEBB2-ABEF-3441-AEA3-83AB1BDCA6CB}">
      <dsp:nvSpPr>
        <dsp:cNvPr id="0" name=""/>
        <dsp:cNvSpPr/>
      </dsp:nvSpPr>
      <dsp:spPr>
        <a:xfrm>
          <a:off x="2841908" y="954964"/>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1082842"/>
        <a:ext cx="533905" cy="383634"/>
      </dsp:txXfrm>
    </dsp:sp>
    <dsp:sp modelId="{E284C749-1295-0C4F-B1FC-783A25129564}">
      <dsp:nvSpPr>
        <dsp:cNvPr id="0" name=""/>
        <dsp:cNvSpPr/>
      </dsp:nvSpPr>
      <dsp:spPr>
        <a:xfrm>
          <a:off x="4189679" y="203064"/>
          <a:ext cx="1618740" cy="1614388"/>
        </a:xfrm>
        <a:prstGeom prst="roundRect">
          <a:avLst>
            <a:gd name="adj" fmla="val 10000"/>
          </a:avLst>
        </a:prstGeom>
        <a:solidFill>
          <a:schemeClr val="accent1">
            <a:tint val="50000"/>
            <a:hueOff val="-209057"/>
            <a:satOff val="29953"/>
            <a:lumOff val="1103"/>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68545" y="9941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PCA()</a:t>
          </a:r>
        </a:p>
      </dsp:txBody>
      <dsp:txXfrm>
        <a:off x="3737389" y="168263"/>
        <a:ext cx="2523269" cy="2212804"/>
      </dsp:txXfrm>
    </dsp:sp>
    <dsp:sp modelId="{F44E78FC-A2BF-B94F-9C95-C81B202ABE44}">
      <dsp:nvSpPr>
        <dsp:cNvPr id="0" name=""/>
        <dsp:cNvSpPr/>
      </dsp:nvSpPr>
      <dsp:spPr>
        <a:xfrm>
          <a:off x="6571981" y="909248"/>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571981" y="1055413"/>
        <a:ext cx="414390" cy="438493"/>
      </dsp:txXfrm>
    </dsp:sp>
    <dsp:sp modelId="{1CADC06F-09C6-D742-9130-63CA66649117}">
      <dsp:nvSpPr>
        <dsp:cNvPr id="0" name=""/>
        <dsp:cNvSpPr/>
      </dsp:nvSpPr>
      <dsp:spPr>
        <a:xfrm>
          <a:off x="7881912" y="203064"/>
          <a:ext cx="1618740" cy="1614388"/>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7442" y="9941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LogisticRegression</a:t>
          </a:r>
          <a:r>
            <a:rPr lang="en-US" sz="1600" kern="1200" dirty="0">
              <a:solidFill>
                <a:schemeClr val="tx1"/>
              </a:solidFill>
            </a:rPr>
            <a:t>()</a:t>
          </a:r>
        </a:p>
      </dsp:txBody>
      <dsp:txXfrm>
        <a:off x="7466286" y="168263"/>
        <a:ext cx="2523269" cy="22128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4/16/2021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4/16/2021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4/16/2021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4/16/2021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4/16/2021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4/16/2021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4/16/2021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4/16/2021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Live odds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A League of legends data science project</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1. Dominant feature/s</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Simply put, remember that we are using the data from finished games, so by just looking at it, we can most likely deduce which team finished with better stats and in return won. Another way to look at it: A minimal number of towers you have to destroy before getting to nexus is 5, so a team that has 4 towers simply cannot finish as a winner. In some cases it can, if the other team surrendered but then we can just look at the gold and see which team had the upper hand.</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a:xfrm>
            <a:off x="6270171" y="2057400"/>
            <a:ext cx="4885509" cy="736282"/>
          </a:xfrm>
        </p:spPr>
        <p:txBody>
          <a:bodyPr/>
          <a:lstStyle/>
          <a:p>
            <a:r>
              <a:rPr lang="en-US" dirty="0"/>
              <a:t>2. Features are highly correlated</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a:xfrm>
            <a:off x="6270171" y="2958273"/>
            <a:ext cx="4885509" cy="2910821"/>
          </a:xfrm>
        </p:spPr>
        <p:txBody>
          <a:bodyPr/>
          <a:lstStyle/>
          <a:p>
            <a:r>
              <a:rPr lang="en-US" dirty="0">
                <a:solidFill>
                  <a:schemeClr val="tx1"/>
                </a:solidFill>
              </a:rPr>
              <a:t>As we will see later (or as if you guessed if you played the game), all of the features are fully or partially tied to the “Total Gold” features, since gold is the core of making your team stronger and everything results in a bounty. This results in all the features carrying similar information</a:t>
            </a:r>
            <a:r>
              <a:rPr lang="en-US" dirty="0"/>
              <a:t> so that means that the first splits and thus the dominant feature/s are most likely determined by chance or statistically insignificant higher margin of predictive power. Both problems are dealt with as we go on.</a:t>
            </a: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THE FEATURE PROBLEM</a:t>
            </a:r>
          </a:p>
        </p:txBody>
      </p:sp>
    </p:spTree>
    <p:extLst>
      <p:ext uri="{BB962C8B-B14F-4D97-AF65-F5344CB8AC3E}">
        <p14:creationId xmlns:p14="http://schemas.microsoft.com/office/powerpoint/2010/main" val="356092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DRAGONS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5443870" y="1756230"/>
            <a:ext cx="5711810" cy="4475236"/>
          </a:xfrm>
        </p:spPr>
        <p:txBody>
          <a:bodyPr>
            <a:normAutofit/>
          </a:bodyPr>
          <a:lstStyle/>
          <a:p>
            <a:pPr marL="0" indent="0">
              <a:buNone/>
            </a:pPr>
            <a:r>
              <a:rPr lang="en-US" dirty="0"/>
              <a:t>	As can be seen in the 5</a:t>
            </a:r>
            <a:r>
              <a:rPr lang="en-US" baseline="30000" dirty="0"/>
              <a:t>th</a:t>
            </a:r>
            <a:r>
              <a:rPr lang="en-US" dirty="0"/>
              <a:t> cell of Models notebook, by repetitively removing the most dominant feature, retraining the model and showing feature </a:t>
            </a:r>
            <a:r>
              <a:rPr lang="en-US" dirty="0" err="1"/>
              <a:t>importances</a:t>
            </a:r>
            <a:r>
              <a:rPr lang="en-US" dirty="0"/>
              <a:t> again, the “Dragon” features never seem to show their importance which is counterintuitive since they give permanent buff (+4% bonus damage per dragon kill for example). </a:t>
            </a:r>
          </a:p>
          <a:p>
            <a:pPr marL="0" indent="0">
              <a:buNone/>
            </a:pPr>
            <a:r>
              <a:rPr lang="en-US" dirty="0"/>
              <a:t>	Different experiments didn’t yield any definitive conclusion so the only reasoning behind this behavior I can think of is that these bonuses only matter in the very late stages of the game when gold isn’t that big of a factor anymore (since you can only hold up to 6 items you buy with gold). There could be more research done on this topic but those sorts of very late games present a very small part of population so just keeping (in order to preserve information) and penalizing the features seems like a more practical and time-efficient solution.</a:t>
            </a:r>
          </a:p>
        </p:txBody>
      </p:sp>
      <p:pic>
        <p:nvPicPr>
          <p:cNvPr id="8" name="Picture 7">
            <a:extLst>
              <a:ext uri="{FF2B5EF4-FFF2-40B4-BE49-F238E27FC236}">
                <a16:creationId xmlns:a16="http://schemas.microsoft.com/office/drawing/2014/main" id="{66381747-A155-4729-864E-E099A42D9B3F}"/>
              </a:ext>
            </a:extLst>
          </p:cNvPr>
          <p:cNvPicPr>
            <a:picLocks noChangeAspect="1"/>
          </p:cNvPicPr>
          <p:nvPr/>
        </p:nvPicPr>
        <p:blipFill>
          <a:blip r:embed="rId2"/>
          <a:stretch>
            <a:fillRect/>
          </a:stretch>
        </p:blipFill>
        <p:spPr>
          <a:xfrm>
            <a:off x="729955" y="633875"/>
            <a:ext cx="4589130" cy="2414125"/>
          </a:xfrm>
          <a:prstGeom prst="rect">
            <a:avLst/>
          </a:prstGeom>
        </p:spPr>
      </p:pic>
      <p:pic>
        <p:nvPicPr>
          <p:cNvPr id="10" name="Picture 9">
            <a:extLst>
              <a:ext uri="{FF2B5EF4-FFF2-40B4-BE49-F238E27FC236}">
                <a16:creationId xmlns:a16="http://schemas.microsoft.com/office/drawing/2014/main" id="{E6823142-B4CE-488A-9372-DB3D4B7A5635}"/>
              </a:ext>
            </a:extLst>
          </p:cNvPr>
          <p:cNvPicPr>
            <a:picLocks noChangeAspect="1"/>
          </p:cNvPicPr>
          <p:nvPr/>
        </p:nvPicPr>
        <p:blipFill>
          <a:blip r:embed="rId3"/>
          <a:stretch>
            <a:fillRect/>
          </a:stretch>
        </p:blipFill>
        <p:spPr>
          <a:xfrm>
            <a:off x="729954" y="3605645"/>
            <a:ext cx="4464343" cy="2631316"/>
          </a:xfrm>
          <a:prstGeom prst="rect">
            <a:avLst/>
          </a:prstGeom>
        </p:spPr>
      </p:pic>
      <p:sp>
        <p:nvSpPr>
          <p:cNvPr id="11" name="TextBox 10">
            <a:extLst>
              <a:ext uri="{FF2B5EF4-FFF2-40B4-BE49-F238E27FC236}">
                <a16:creationId xmlns:a16="http://schemas.microsoft.com/office/drawing/2014/main" id="{C71C3DD3-4E9D-4E6B-98BD-B1B138C79693}"/>
              </a:ext>
            </a:extLst>
          </p:cNvPr>
          <p:cNvSpPr txBox="1"/>
          <p:nvPr/>
        </p:nvSpPr>
        <p:spPr>
          <a:xfrm>
            <a:off x="1082444" y="3126767"/>
            <a:ext cx="3759362" cy="400110"/>
          </a:xfrm>
          <a:prstGeom prst="rect">
            <a:avLst/>
          </a:prstGeom>
          <a:noFill/>
        </p:spPr>
        <p:txBody>
          <a:bodyPr wrap="none" rtlCol="0">
            <a:spAutoFit/>
          </a:bodyPr>
          <a:lstStyle/>
          <a:p>
            <a:r>
              <a:rPr lang="en-US" sz="1000" dirty="0"/>
              <a:t>--- using other features to predict the number of dragons, </a:t>
            </a:r>
          </a:p>
          <a:p>
            <a:r>
              <a:rPr lang="en-US" sz="1000" dirty="0"/>
              <a:t>explains correlation of “Dragon” with other features ---</a:t>
            </a:r>
          </a:p>
        </p:txBody>
      </p:sp>
    </p:spTree>
    <p:extLst>
      <p:ext uri="{BB962C8B-B14F-4D97-AF65-F5344CB8AC3E}">
        <p14:creationId xmlns:p14="http://schemas.microsoft.com/office/powerpoint/2010/main" val="90924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normAutofit/>
          </a:bodyPr>
          <a:lstStyle/>
          <a:p>
            <a:r>
              <a:rPr lang="en-US" dirty="0"/>
              <a:t>A better look at feature </a:t>
            </a:r>
            <a:r>
              <a:rPr lang="en-US" dirty="0" err="1"/>
              <a:t>importances</a:t>
            </a:r>
            <a:br>
              <a:rPr lang="en-US" dirty="0"/>
            </a:br>
            <a:r>
              <a:rPr lang="en-US" sz="2000" dirty="0"/>
              <a:t>(some things to note)</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35620"/>
            <a:ext cx="4157296" cy="4090636"/>
          </a:xfrm>
        </p:spPr>
        <p:txBody>
          <a:bodyPr>
            <a:normAutofit/>
          </a:bodyPr>
          <a:lstStyle/>
          <a:p>
            <a:r>
              <a:rPr lang="en-US" dirty="0"/>
              <a:t>	</a:t>
            </a:r>
            <a:r>
              <a:rPr lang="en-US" dirty="0" err="1"/>
              <a:t>XGBoost</a:t>
            </a:r>
            <a:r>
              <a:rPr lang="en-US" dirty="0"/>
              <a:t> with default hyperparameters doesn’t seem like the best option for now since it finds the most dominant features in the upper nodes and then it doesn’t matter what it does later (this approach will probably generalize poorly).</a:t>
            </a:r>
          </a:p>
          <a:p>
            <a:r>
              <a:rPr lang="en-US" dirty="0"/>
              <a:t>	If we look at the Logistic Regression Coefficient column it seems that some features’ parameters converged at “opposite” values (</a:t>
            </a:r>
            <a:r>
              <a:rPr lang="en-US" dirty="0" err="1"/>
              <a:t>Blue_KillsBaron</a:t>
            </a:r>
            <a:r>
              <a:rPr lang="en-US" dirty="0"/>
              <a:t> should clearly be in the positive). At this point, focusing on dealing with feature collinearity should be the top priority.</a:t>
            </a:r>
          </a:p>
        </p:txBody>
      </p:sp>
      <p:sp>
        <p:nvSpPr>
          <p:cNvPr id="5" name="Picture Placeholder 4">
            <a:extLst>
              <a:ext uri="{FF2B5EF4-FFF2-40B4-BE49-F238E27FC236}">
                <a16:creationId xmlns:a16="http://schemas.microsoft.com/office/drawing/2014/main" id="{C80B6FB5-E384-45F0-864C-D26ADF417867}"/>
              </a:ext>
            </a:extLst>
          </p:cNvPr>
          <p:cNvSpPr>
            <a:spLocks noGrp="1"/>
          </p:cNvSpPr>
          <p:nvPr>
            <p:ph type="pic" sz="quarter" idx="13"/>
          </p:nvPr>
        </p:nvSpPr>
        <p:spPr>
          <a:xfrm>
            <a:off x="5924550" y="633875"/>
            <a:ext cx="5632450" cy="5591175"/>
          </a:xfrm>
        </p:spPr>
      </p:sp>
      <p:pic>
        <p:nvPicPr>
          <p:cNvPr id="7" name="Picture 6">
            <a:extLst>
              <a:ext uri="{FF2B5EF4-FFF2-40B4-BE49-F238E27FC236}">
                <a16:creationId xmlns:a16="http://schemas.microsoft.com/office/drawing/2014/main" id="{353D2065-202C-4C4E-B63F-582AA4FD346A}"/>
              </a:ext>
            </a:extLst>
          </p:cNvPr>
          <p:cNvPicPr>
            <a:picLocks noChangeAspect="1"/>
          </p:cNvPicPr>
          <p:nvPr/>
        </p:nvPicPr>
        <p:blipFill>
          <a:blip r:embed="rId2"/>
          <a:stretch>
            <a:fillRect/>
          </a:stretch>
        </p:blipFill>
        <p:spPr>
          <a:xfrm>
            <a:off x="5924550" y="642489"/>
            <a:ext cx="5632450" cy="5272639"/>
          </a:xfrm>
          <a:prstGeom prst="rect">
            <a:avLst/>
          </a:prstGeom>
        </p:spPr>
      </p:pic>
      <p:sp>
        <p:nvSpPr>
          <p:cNvPr id="9" name="TextBox 8">
            <a:extLst>
              <a:ext uri="{FF2B5EF4-FFF2-40B4-BE49-F238E27FC236}">
                <a16:creationId xmlns:a16="http://schemas.microsoft.com/office/drawing/2014/main" id="{33B915DE-66AB-4AD8-93A1-CDCC2D7A90C2}"/>
              </a:ext>
            </a:extLst>
          </p:cNvPr>
          <p:cNvSpPr txBox="1"/>
          <p:nvPr/>
        </p:nvSpPr>
        <p:spPr>
          <a:xfrm>
            <a:off x="5879416" y="5948986"/>
            <a:ext cx="5727700" cy="246221"/>
          </a:xfrm>
          <a:prstGeom prst="rect">
            <a:avLst/>
          </a:prstGeom>
          <a:noFill/>
        </p:spPr>
        <p:txBody>
          <a:bodyPr wrap="square" rtlCol="0">
            <a:spAutoFit/>
          </a:bodyPr>
          <a:lstStyle/>
          <a:p>
            <a:r>
              <a:rPr lang="en-US" sz="1000" dirty="0">
                <a:solidFill>
                  <a:schemeClr val="bg1"/>
                </a:solidFill>
              </a:rPr>
              <a:t>--- XGB feature </a:t>
            </a:r>
            <a:r>
              <a:rPr lang="en-US" sz="1000" dirty="0" err="1">
                <a:solidFill>
                  <a:schemeClr val="bg1"/>
                </a:solidFill>
              </a:rPr>
              <a:t>importances</a:t>
            </a:r>
            <a:r>
              <a:rPr lang="en-US" sz="1000" dirty="0">
                <a:solidFill>
                  <a:schemeClr val="bg1"/>
                </a:solidFill>
              </a:rPr>
              <a:t>, logistic regression coefficient and simple correlation with </a:t>
            </a:r>
            <a:r>
              <a:rPr lang="en-US" sz="1000" i="1" dirty="0">
                <a:solidFill>
                  <a:schemeClr val="bg1"/>
                </a:solidFill>
              </a:rPr>
              <a:t>y ---</a:t>
            </a:r>
            <a:endParaRPr lang="en-US" sz="1000" dirty="0">
              <a:solidFill>
                <a:schemeClr val="bg1"/>
              </a:solidFill>
            </a:endParaRPr>
          </a:p>
        </p:txBody>
      </p:sp>
    </p:spTree>
    <p:extLst>
      <p:ext uri="{BB962C8B-B14F-4D97-AF65-F5344CB8AC3E}">
        <p14:creationId xmlns:p14="http://schemas.microsoft.com/office/powerpoint/2010/main" val="97987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122987" y="2021980"/>
            <a:ext cx="4886854" cy="587584"/>
          </a:xfrm>
        </p:spPr>
        <p:txBody>
          <a:bodyPr>
            <a:noAutofit/>
          </a:bodyPr>
          <a:lstStyle/>
          <a:p>
            <a:r>
              <a:rPr lang="en-US" sz="2500" dirty="0"/>
              <a:t>Solution: taking difference as</a:t>
            </a:r>
            <a:br>
              <a:rPr lang="en-US" sz="2500" dirty="0"/>
            </a:br>
            <a:r>
              <a:rPr lang="en-US" sz="2500" dirty="0"/>
              <a:t>“blue team features” </a:t>
            </a:r>
            <a:br>
              <a:rPr lang="en-US" sz="2500" dirty="0"/>
            </a:br>
            <a:r>
              <a:rPr lang="en-US" sz="2500" dirty="0"/>
              <a:t>– </a:t>
            </a:r>
            <a:br>
              <a:rPr lang="en-US" sz="2500" dirty="0"/>
            </a:br>
            <a:r>
              <a:rPr lang="en-US" sz="2500" dirty="0"/>
              <a:t>“</a:t>
            </a:r>
            <a:r>
              <a:rPr lang="en-US" sz="2500" dirty="0" err="1"/>
              <a:t>pruple</a:t>
            </a:r>
            <a:r>
              <a:rPr lang="en-US" sz="2500" dirty="0"/>
              <a:t> team features” </a:t>
            </a:r>
            <a:br>
              <a:rPr lang="en-US" sz="2500" dirty="0"/>
            </a:br>
            <a:r>
              <a:rPr lang="en-US" sz="2500" dirty="0"/>
              <a:t>= </a:t>
            </a:r>
            <a:br>
              <a:rPr lang="en-US" sz="2500" dirty="0"/>
            </a:br>
            <a:r>
              <a:rPr lang="en-US" sz="2500" dirty="0"/>
              <a:t>“difference data”</a:t>
            </a:r>
            <a:endParaRPr lang="en-US" sz="2500" dirty="0">
              <a:solidFill>
                <a:schemeClr val="tx1"/>
              </a:solidFill>
            </a:endParaRPr>
          </a:p>
        </p:txBody>
      </p:sp>
      <p:sp>
        <p:nvSpPr>
          <p:cNvPr id="2" name="TextBox 1">
            <a:extLst>
              <a:ext uri="{FF2B5EF4-FFF2-40B4-BE49-F238E27FC236}">
                <a16:creationId xmlns:a16="http://schemas.microsoft.com/office/drawing/2014/main" id="{521BC150-F822-431F-A4B8-FA956683DA49}"/>
              </a:ext>
            </a:extLst>
          </p:cNvPr>
          <p:cNvSpPr txBox="1"/>
          <p:nvPr/>
        </p:nvSpPr>
        <p:spPr>
          <a:xfrm>
            <a:off x="6122987" y="3943636"/>
            <a:ext cx="4886854" cy="1477328"/>
          </a:xfrm>
          <a:prstGeom prst="rect">
            <a:avLst/>
          </a:prstGeom>
          <a:noFill/>
        </p:spPr>
        <p:txBody>
          <a:bodyPr wrap="square" rtlCol="0">
            <a:spAutoFit/>
          </a:bodyPr>
          <a:lstStyle/>
          <a:p>
            <a:r>
              <a:rPr lang="en-US" dirty="0"/>
              <a:t>	By doing this, we are cutting the feature space in half, which will help with model complexity, training time and most importantly, it will help with the reduction of between-the-feature correlation.</a:t>
            </a:r>
          </a:p>
        </p:txBody>
      </p:sp>
      <p:pic>
        <p:nvPicPr>
          <p:cNvPr id="8" name="Picture 7">
            <a:extLst>
              <a:ext uri="{FF2B5EF4-FFF2-40B4-BE49-F238E27FC236}">
                <a16:creationId xmlns:a16="http://schemas.microsoft.com/office/drawing/2014/main" id="{DAE85545-4AAC-4F56-9E03-019B8F533B1F}"/>
              </a:ext>
            </a:extLst>
          </p:cNvPr>
          <p:cNvPicPr>
            <a:picLocks noChangeAspect="1"/>
          </p:cNvPicPr>
          <p:nvPr/>
        </p:nvPicPr>
        <p:blipFill>
          <a:blip r:embed="rId2"/>
          <a:stretch>
            <a:fillRect/>
          </a:stretch>
        </p:blipFill>
        <p:spPr>
          <a:xfrm>
            <a:off x="666443" y="1437036"/>
            <a:ext cx="5456544" cy="3355179"/>
          </a:xfrm>
          <a:prstGeom prst="rect">
            <a:avLst/>
          </a:prstGeom>
        </p:spPr>
      </p:pic>
      <p:sp>
        <p:nvSpPr>
          <p:cNvPr id="9" name="TextBox 8">
            <a:extLst>
              <a:ext uri="{FF2B5EF4-FFF2-40B4-BE49-F238E27FC236}">
                <a16:creationId xmlns:a16="http://schemas.microsoft.com/office/drawing/2014/main" id="{1F98EDEA-28D4-41AD-A128-B48E2A576F78}"/>
              </a:ext>
            </a:extLst>
          </p:cNvPr>
          <p:cNvSpPr txBox="1"/>
          <p:nvPr/>
        </p:nvSpPr>
        <p:spPr>
          <a:xfrm>
            <a:off x="1182159" y="5142451"/>
            <a:ext cx="4589467" cy="276999"/>
          </a:xfrm>
          <a:prstGeom prst="rect">
            <a:avLst/>
          </a:prstGeom>
          <a:noFill/>
        </p:spPr>
        <p:txBody>
          <a:bodyPr wrap="square" rtlCol="0">
            <a:spAutoFit/>
          </a:bodyPr>
          <a:lstStyle/>
          <a:p>
            <a:pPr algn="ctr"/>
            <a:r>
              <a:rPr lang="en-US" sz="1200" dirty="0"/>
              <a:t>--- Features in the Difference Data ---</a:t>
            </a:r>
          </a:p>
        </p:txBody>
      </p:sp>
    </p:spTree>
    <p:extLst>
      <p:ext uri="{BB962C8B-B14F-4D97-AF65-F5344CB8AC3E}">
        <p14:creationId xmlns:p14="http://schemas.microsoft.com/office/powerpoint/2010/main" val="359197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Things to note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pPr>
              <a:buFont typeface="Arial" panose="020B0604020202020204" pitchFamily="34" charset="0"/>
              <a:buChar char="•"/>
            </a:pPr>
            <a:r>
              <a:rPr lang="en-US" dirty="0"/>
              <a:t>In contrast to the pre-taking difference features, Gold now became the single most important feature in XGB Classifier</a:t>
            </a:r>
          </a:p>
          <a:p>
            <a:pPr>
              <a:buFont typeface="Arial" panose="020B0604020202020204" pitchFamily="34" charset="0"/>
              <a:buChar char="•"/>
            </a:pPr>
            <a:r>
              <a:rPr lang="en-US" dirty="0"/>
              <a:t>There are still some collinearity problems (all values in </a:t>
            </a:r>
            <a:r>
              <a:rPr lang="en-US" dirty="0" err="1"/>
              <a:t>Log.Reg.Coef</a:t>
            </a:r>
            <a:r>
              <a:rPr lang="en-US" dirty="0"/>
              <a:t>. column should be positive since the difference we are taking has the form of “Blue” – “</a:t>
            </a:r>
            <a:r>
              <a:rPr lang="en-US" dirty="0" err="1"/>
              <a:t>Purp</a:t>
            </a:r>
            <a:r>
              <a:rPr lang="en-US" dirty="0"/>
              <a:t>”)</a:t>
            </a:r>
          </a:p>
          <a:p>
            <a:pPr>
              <a:buFont typeface="Arial" panose="020B0604020202020204" pitchFamily="34" charset="0"/>
              <a:buChar char="•"/>
            </a:pPr>
            <a:r>
              <a:rPr lang="en-US" dirty="0"/>
              <a:t>Target correlation is significantly better</a:t>
            </a:r>
          </a:p>
        </p:txBody>
      </p:sp>
    </p:spTree>
    <p:extLst>
      <p:ext uri="{BB962C8B-B14F-4D97-AF65-F5344CB8AC3E}">
        <p14:creationId xmlns:p14="http://schemas.microsoft.com/office/powerpoint/2010/main" val="272154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normAutofit/>
          </a:bodyPr>
          <a:lstStyle/>
          <a:p>
            <a:r>
              <a:rPr lang="en-US" sz="2500" dirty="0"/>
              <a:t>Underlying correlation with gold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4157296" cy="1680743"/>
          </a:xfrm>
        </p:spPr>
        <p:txBody>
          <a:bodyPr/>
          <a:lstStyle/>
          <a:p>
            <a:r>
              <a:rPr lang="en-US" dirty="0"/>
              <a:t>	Using other features to predict the </a:t>
            </a:r>
            <a:r>
              <a:rPr lang="en-US" dirty="0" err="1"/>
              <a:t>Diff_Gold</a:t>
            </a:r>
            <a:r>
              <a:rPr lang="en-US" dirty="0"/>
              <a:t> feature is the best example of how tied all the features are. Simple linear regression gives an RMSE of 2300 gold which is a relatively amazing number.</a:t>
            </a:r>
          </a:p>
        </p:txBody>
      </p:sp>
      <p:sp>
        <p:nvSpPr>
          <p:cNvPr id="3" name="Picture Placeholder 2">
            <a:extLst>
              <a:ext uri="{FF2B5EF4-FFF2-40B4-BE49-F238E27FC236}">
                <a16:creationId xmlns:a16="http://schemas.microsoft.com/office/drawing/2014/main" id="{410B664D-FA89-4618-A4E3-3DC6B5C9C947}"/>
              </a:ext>
            </a:extLst>
          </p:cNvPr>
          <p:cNvSpPr>
            <a:spLocks noGrp="1"/>
          </p:cNvSpPr>
          <p:nvPr>
            <p:ph type="pic" sz="quarter" idx="13"/>
          </p:nvPr>
        </p:nvSpPr>
        <p:spPr/>
      </p:sp>
      <p:pic>
        <p:nvPicPr>
          <p:cNvPr id="4" name="Picture 3">
            <a:extLst>
              <a:ext uri="{FF2B5EF4-FFF2-40B4-BE49-F238E27FC236}">
                <a16:creationId xmlns:a16="http://schemas.microsoft.com/office/drawing/2014/main" id="{3E5A55B1-D0E6-4EB7-BCC3-C758E7791A7B}"/>
              </a:ext>
            </a:extLst>
          </p:cNvPr>
          <p:cNvPicPr>
            <a:picLocks noChangeAspect="1"/>
          </p:cNvPicPr>
          <p:nvPr/>
        </p:nvPicPr>
        <p:blipFill>
          <a:blip r:embed="rId2"/>
          <a:stretch>
            <a:fillRect/>
          </a:stretch>
        </p:blipFill>
        <p:spPr>
          <a:xfrm>
            <a:off x="5924548" y="632950"/>
            <a:ext cx="5632451" cy="5143736"/>
          </a:xfrm>
          <a:prstGeom prst="rect">
            <a:avLst/>
          </a:prstGeom>
        </p:spPr>
      </p:pic>
      <p:graphicFrame>
        <p:nvGraphicFramePr>
          <p:cNvPr id="5" name="Object 4">
            <a:extLst>
              <a:ext uri="{FF2B5EF4-FFF2-40B4-BE49-F238E27FC236}">
                <a16:creationId xmlns:a16="http://schemas.microsoft.com/office/drawing/2014/main" id="{7A07A41E-8EED-4205-8F0F-5E3DB83AED97}"/>
              </a:ext>
            </a:extLst>
          </p:cNvPr>
          <p:cNvGraphicFramePr>
            <a:graphicFrameLocks noChangeAspect="1"/>
          </p:cNvGraphicFramePr>
          <p:nvPr>
            <p:extLst>
              <p:ext uri="{D42A27DB-BD31-4B8C-83A1-F6EECF244321}">
                <p14:modId xmlns:p14="http://schemas.microsoft.com/office/powerpoint/2010/main" val="3907126919"/>
              </p:ext>
            </p:extLst>
          </p:nvPr>
        </p:nvGraphicFramePr>
        <p:xfrm>
          <a:off x="1195753" y="3967625"/>
          <a:ext cx="2452914" cy="2257425"/>
        </p:xfrm>
        <a:graphic>
          <a:graphicData uri="http://schemas.openxmlformats.org/presentationml/2006/ole">
            <mc:AlternateContent xmlns:mc="http://schemas.openxmlformats.org/markup-compatibility/2006">
              <mc:Choice xmlns:v="urn:schemas-microsoft-com:vml" Requires="v">
                <p:oleObj name="Image" r:id="rId3" imgW="2362320" imgH="2257560" progId="Photoshop.Image.13">
                  <p:embed/>
                </p:oleObj>
              </mc:Choice>
              <mc:Fallback>
                <p:oleObj name="Image" r:id="rId3" imgW="2362320" imgH="2257560" progId="Photoshop.Image.13">
                  <p:embed/>
                  <p:pic>
                    <p:nvPicPr>
                      <p:cNvPr id="0" name=""/>
                      <p:cNvPicPr/>
                      <p:nvPr/>
                    </p:nvPicPr>
                    <p:blipFill>
                      <a:blip r:embed="rId4"/>
                      <a:stretch>
                        <a:fillRect/>
                      </a:stretch>
                    </p:blipFill>
                    <p:spPr>
                      <a:xfrm>
                        <a:off x="1195753" y="3967625"/>
                        <a:ext cx="2452914" cy="22574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722F4283-EE87-411D-93C7-70951098D7F3}"/>
              </a:ext>
            </a:extLst>
          </p:cNvPr>
          <p:cNvSpPr txBox="1"/>
          <p:nvPr/>
        </p:nvSpPr>
        <p:spPr>
          <a:xfrm>
            <a:off x="3703933" y="4896282"/>
            <a:ext cx="1593850" cy="400110"/>
          </a:xfrm>
          <a:prstGeom prst="rect">
            <a:avLst/>
          </a:prstGeom>
          <a:noFill/>
        </p:spPr>
        <p:txBody>
          <a:bodyPr wrap="square" rtlCol="0">
            <a:spAutoFit/>
          </a:bodyPr>
          <a:lstStyle/>
          <a:p>
            <a:r>
              <a:rPr lang="en-US" sz="1000" dirty="0"/>
              <a:t>--- Linear Regression</a:t>
            </a:r>
          </a:p>
          <a:p>
            <a:pPr algn="ctr"/>
            <a:r>
              <a:rPr lang="en-US" sz="1000" dirty="0"/>
              <a:t>Coefficients ---</a:t>
            </a:r>
          </a:p>
        </p:txBody>
      </p:sp>
      <p:sp>
        <p:nvSpPr>
          <p:cNvPr id="7" name="TextBox 6">
            <a:extLst>
              <a:ext uri="{FF2B5EF4-FFF2-40B4-BE49-F238E27FC236}">
                <a16:creationId xmlns:a16="http://schemas.microsoft.com/office/drawing/2014/main" id="{438A070D-D619-47FD-A283-489B675D5FB9}"/>
              </a:ext>
            </a:extLst>
          </p:cNvPr>
          <p:cNvSpPr txBox="1"/>
          <p:nvPr/>
        </p:nvSpPr>
        <p:spPr>
          <a:xfrm>
            <a:off x="5942687" y="5816202"/>
            <a:ext cx="5632450" cy="338554"/>
          </a:xfrm>
          <a:prstGeom prst="rect">
            <a:avLst/>
          </a:prstGeom>
          <a:noFill/>
        </p:spPr>
        <p:txBody>
          <a:bodyPr wrap="square" rtlCol="0">
            <a:spAutoFit/>
          </a:bodyPr>
          <a:lstStyle/>
          <a:p>
            <a:pPr algn="ctr"/>
            <a:r>
              <a:rPr lang="en-US" sz="1600" dirty="0">
                <a:solidFill>
                  <a:schemeClr val="bg1"/>
                </a:solidFill>
              </a:rPr>
              <a:t>--- Waterfall chart of a sample prediction ---</a:t>
            </a:r>
          </a:p>
        </p:txBody>
      </p:sp>
    </p:spTree>
    <p:extLst>
      <p:ext uri="{BB962C8B-B14F-4D97-AF65-F5344CB8AC3E}">
        <p14:creationId xmlns:p14="http://schemas.microsoft.com/office/powerpoint/2010/main" val="97117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PCA</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119879" y="831286"/>
            <a:ext cx="4016206" cy="5195425"/>
          </a:xfrm>
        </p:spPr>
        <p:txBody>
          <a:bodyPr/>
          <a:lstStyle/>
          <a:p>
            <a:pPr marL="0" indent="0">
              <a:buFont typeface="Calibri" panose="020F0502020204030204" pitchFamily="34" charset="0"/>
              <a:buNone/>
            </a:pPr>
            <a:r>
              <a:rPr lang="en-US" spc="200" dirty="0"/>
              <a:t>Even though I don’t prefer it, in the end, the only way I could effectively deal with between-the-feature correlation was shrinking data to 4 principal components in the modeling pipeline with minimal prediction power loses.</a:t>
            </a:r>
            <a:endParaRPr lang="en-US" spc="200" dirty="0">
              <a:solidFill>
                <a:schemeClr val="tx1"/>
              </a:solidFill>
            </a:endParaRPr>
          </a:p>
        </p:txBody>
      </p:sp>
    </p:spTree>
    <p:extLst>
      <p:ext uri="{BB962C8B-B14F-4D97-AF65-F5344CB8AC3E}">
        <p14:creationId xmlns:p14="http://schemas.microsoft.com/office/powerpoint/2010/main" val="251750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Evaluation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97280" y="4645152"/>
            <a:ext cx="10459453" cy="1143000"/>
          </a:xfrm>
        </p:spPr>
        <p:txBody>
          <a:bodyPr>
            <a:normAutofit/>
          </a:bodyPr>
          <a:lstStyle/>
          <a:p>
            <a:r>
              <a:rPr lang="en-US" sz="2300" dirty="0"/>
              <a:t>Evaluation on professional games</a:t>
            </a:r>
          </a:p>
        </p:txBody>
      </p:sp>
    </p:spTree>
    <p:extLst>
      <p:ext uri="{BB962C8B-B14F-4D97-AF65-F5344CB8AC3E}">
        <p14:creationId xmlns:p14="http://schemas.microsoft.com/office/powerpoint/2010/main" val="63762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224535993"/>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err="1"/>
              <a:t>Ml</a:t>
            </a:r>
            <a:r>
              <a:rPr lang="en-US" dirty="0"/>
              <a:t> pipeline</a:t>
            </a:r>
          </a:p>
        </p:txBody>
      </p:sp>
    </p:spTree>
    <p:extLst>
      <p:ext uri="{BB962C8B-B14F-4D97-AF65-F5344CB8AC3E}">
        <p14:creationId xmlns:p14="http://schemas.microsoft.com/office/powerpoint/2010/main" val="379877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66800" y="845312"/>
            <a:ext cx="10058400" cy="1143000"/>
          </a:xfrm>
        </p:spPr>
        <p:txBody>
          <a:bodyPr>
            <a:normAutofit fontScale="90000"/>
          </a:bodyPr>
          <a:lstStyle/>
          <a:p>
            <a:pPr algn="ctr"/>
            <a:r>
              <a:rPr lang="en-US" dirty="0"/>
              <a:t>note</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66800" y="1857829"/>
            <a:ext cx="10058400" cy="4319959"/>
          </a:xfrm>
        </p:spPr>
        <p:txBody>
          <a:bodyPr>
            <a:normAutofit/>
          </a:bodyPr>
          <a:lstStyle/>
          <a:p>
            <a:pPr algn="ctr"/>
            <a:r>
              <a:rPr lang="en-US" dirty="0"/>
              <a:t>There is a caveat that has to be considered while evaluating a model. The test data was sampled from live games and that means that the samples are not independent. The way I dealt with this is taking folds of data where every fold consists of a single random sample from each game (22 games in total in my dataset). Another thing to note with this approach is that some games have only several instances (4 in some cases) so attention should be paid to not oversample those games (in this case, I resampled the data 5 times).</a:t>
            </a:r>
          </a:p>
        </p:txBody>
      </p:sp>
    </p:spTree>
    <p:extLst>
      <p:ext uri="{BB962C8B-B14F-4D97-AF65-F5344CB8AC3E}">
        <p14:creationId xmlns:p14="http://schemas.microsoft.com/office/powerpoint/2010/main" val="388186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sz="4400" dirty="0">
                <a:solidFill>
                  <a:schemeClr val="tx1">
                    <a:lumMod val="85000"/>
                    <a:lumOff val="15000"/>
                  </a:schemeClr>
                </a:solidFill>
              </a:rPr>
              <a:t>The goal of this presentation</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045494" y="831286"/>
            <a:ext cx="4016206" cy="5195425"/>
          </a:xfrm>
        </p:spPr>
        <p:txBody>
          <a:bodyPr/>
          <a:lstStyle/>
          <a:p>
            <a:pPr marL="0" indent="0">
              <a:buFont typeface="Calibri" panose="020F0502020204030204" pitchFamily="34" charset="0"/>
              <a:buNone/>
            </a:pPr>
            <a:r>
              <a:rPr lang="en-US" spc="200" dirty="0"/>
              <a:t>This presentation has the goal to present the entire contents of the whole project in a 20-40 minute read, communicating ideas, thinking, findings and final results. Not all notebooks and datasets are going to be discussed (refer to README file for a more detailed description of every file in the directory).</a:t>
            </a:r>
            <a:endParaRPr lang="en-US" spc="200" dirty="0">
              <a:solidFill>
                <a:schemeClr val="tx1"/>
              </a:solidFill>
            </a:endParaRPr>
          </a:p>
        </p:txBody>
      </p:sp>
    </p:spTree>
    <p:extLst>
      <p:ext uri="{BB962C8B-B14F-4D97-AF65-F5344CB8AC3E}">
        <p14:creationId xmlns:p14="http://schemas.microsoft.com/office/powerpoint/2010/main" val="126608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33EE-D4F3-41B0-92B7-CCD4568F9F43}"/>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E4C29330-DD9A-44EF-9328-73ADB756AD37}"/>
              </a:ext>
            </a:extLst>
          </p:cNvPr>
          <p:cNvSpPr>
            <a:spLocks noGrp="1"/>
          </p:cNvSpPr>
          <p:nvPr>
            <p:ph sz="half" idx="2"/>
          </p:nvPr>
        </p:nvSpPr>
        <p:spPr/>
        <p:txBody>
          <a:bodyPr anchor="ctr">
            <a:normAutofit/>
          </a:bodyPr>
          <a:lstStyle/>
          <a:p>
            <a:pPr marL="201168" lvl="1" indent="0">
              <a:buNone/>
            </a:pPr>
            <a:r>
              <a:rPr lang="en-US" sz="1800" dirty="0"/>
              <a:t>	</a:t>
            </a:r>
            <a:r>
              <a:rPr lang="en-US" sz="1800" i="1" dirty="0"/>
              <a:t>Accuracy score</a:t>
            </a:r>
            <a:r>
              <a:rPr lang="en-US" sz="1800" dirty="0"/>
              <a:t> and </a:t>
            </a:r>
            <a:r>
              <a:rPr lang="en-US" sz="1800" i="1" dirty="0"/>
              <a:t>Brier’s </a:t>
            </a:r>
            <a:r>
              <a:rPr lang="en-US" sz="1800" i="1"/>
              <a:t>score </a:t>
            </a:r>
            <a:r>
              <a:rPr lang="en-US" sz="1800"/>
              <a:t>(~MSE</a:t>
            </a:r>
            <a:r>
              <a:rPr lang="en-US" sz="1800" dirty="0"/>
              <a:t>) were used for evaluation of every data subsample and those results were averaged.</a:t>
            </a:r>
          </a:p>
          <a:p>
            <a:pPr marL="201168" lvl="1" indent="0" algn="ctr">
              <a:buNone/>
            </a:pPr>
            <a:r>
              <a:rPr lang="en-US" sz="1800" dirty="0"/>
              <a:t>	The final results are somewhat shocking given so many things the model could be improved on (more these things in the README file).</a:t>
            </a:r>
          </a:p>
        </p:txBody>
      </p:sp>
      <p:sp>
        <p:nvSpPr>
          <p:cNvPr id="4" name="Content Placeholder 3">
            <a:extLst>
              <a:ext uri="{FF2B5EF4-FFF2-40B4-BE49-F238E27FC236}">
                <a16:creationId xmlns:a16="http://schemas.microsoft.com/office/drawing/2014/main" id="{07CCAC4A-268E-48A1-B614-DFA9A75207DC}"/>
              </a:ext>
            </a:extLst>
          </p:cNvPr>
          <p:cNvSpPr>
            <a:spLocks noGrp="1"/>
          </p:cNvSpPr>
          <p:nvPr>
            <p:ph sz="half" idx="14"/>
          </p:nvPr>
        </p:nvSpPr>
        <p:spPr/>
        <p:txBody>
          <a:bodyPr/>
          <a:lstStyle/>
          <a:p>
            <a:endParaRPr lang="en-US" dirty="0"/>
          </a:p>
        </p:txBody>
      </p:sp>
      <p:pic>
        <p:nvPicPr>
          <p:cNvPr id="8" name="Picture 7">
            <a:extLst>
              <a:ext uri="{FF2B5EF4-FFF2-40B4-BE49-F238E27FC236}">
                <a16:creationId xmlns:a16="http://schemas.microsoft.com/office/drawing/2014/main" id="{285824D3-A35C-4733-AA18-B67E56B44D0A}"/>
              </a:ext>
            </a:extLst>
          </p:cNvPr>
          <p:cNvPicPr>
            <a:picLocks noChangeAspect="1"/>
          </p:cNvPicPr>
          <p:nvPr/>
        </p:nvPicPr>
        <p:blipFill>
          <a:blip r:embed="rId2"/>
          <a:stretch>
            <a:fillRect/>
          </a:stretch>
        </p:blipFill>
        <p:spPr>
          <a:xfrm>
            <a:off x="829805" y="901724"/>
            <a:ext cx="4139860" cy="5054551"/>
          </a:xfrm>
          <a:prstGeom prst="rect">
            <a:avLst/>
          </a:prstGeom>
        </p:spPr>
      </p:pic>
      <p:sp>
        <p:nvSpPr>
          <p:cNvPr id="9" name="Rectangle 8">
            <a:extLst>
              <a:ext uri="{FF2B5EF4-FFF2-40B4-BE49-F238E27FC236}">
                <a16:creationId xmlns:a16="http://schemas.microsoft.com/office/drawing/2014/main" id="{D678F282-8980-436A-B3D7-F08AE2C90529}"/>
              </a:ext>
            </a:extLst>
          </p:cNvPr>
          <p:cNvSpPr/>
          <p:nvPr/>
        </p:nvSpPr>
        <p:spPr>
          <a:xfrm>
            <a:off x="605170" y="621039"/>
            <a:ext cx="4589130" cy="2806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519E42-431A-425B-AC6F-FBB729099120}"/>
              </a:ext>
            </a:extLst>
          </p:cNvPr>
          <p:cNvSpPr/>
          <p:nvPr/>
        </p:nvSpPr>
        <p:spPr>
          <a:xfrm>
            <a:off x="605170" y="901724"/>
            <a:ext cx="224635" cy="53352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6A9669-05A9-41C3-9DED-9350DF5D50F1}"/>
              </a:ext>
            </a:extLst>
          </p:cNvPr>
          <p:cNvSpPr/>
          <p:nvPr/>
        </p:nvSpPr>
        <p:spPr>
          <a:xfrm>
            <a:off x="4969665" y="901724"/>
            <a:ext cx="224635" cy="53352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45C5FF-F596-4DD9-AC76-3CF739BA62B0}"/>
              </a:ext>
            </a:extLst>
          </p:cNvPr>
          <p:cNvSpPr/>
          <p:nvPr/>
        </p:nvSpPr>
        <p:spPr>
          <a:xfrm>
            <a:off x="829805" y="5956275"/>
            <a:ext cx="4139860" cy="280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356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4" y="675047"/>
            <a:ext cx="4157296" cy="1292750"/>
          </a:xfrm>
        </p:spPr>
        <p:txBody>
          <a:bodyPr/>
          <a:lstStyle/>
          <a:p>
            <a:r>
              <a:rPr lang="en-US" dirty="0"/>
              <a:t>First, a bit about league of legends</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1824457"/>
            <a:ext cx="4157296" cy="4119143"/>
          </a:xfrm>
        </p:spPr>
        <p:txBody>
          <a:bodyPr>
            <a:normAutofit fontScale="92500" lnSpcReduction="20000"/>
          </a:bodyPr>
          <a:lstStyle/>
          <a:p>
            <a:r>
              <a:rPr lang="en-US" dirty="0"/>
              <a:t>	Getting to know the basics of the game is crucial to understanding the project. </a:t>
            </a:r>
            <a:r>
              <a:rPr lang="en-GB" dirty="0"/>
              <a:t>League of Legends (or </a:t>
            </a:r>
            <a:r>
              <a:rPr lang="en-GB" dirty="0" err="1"/>
              <a:t>LoL</a:t>
            </a:r>
            <a:r>
              <a:rPr lang="en-GB" dirty="0"/>
              <a:t> for short) is a team-based game, usually played 5v5. The team that destroys the opponents main building, called Nexus, wins. Every players plays one, unique champion, each with 4 abilities. In order to destroy the nexus, you have to get gold - to be able to buy items to increase your stats, and experience - to gain levels to upgrade your abilities. You can do this by killing small NPC units called Minions, by killing an enemy champion or killing neutral monsters. </a:t>
            </a:r>
          </a:p>
          <a:p>
            <a:r>
              <a:rPr lang="en-GB" dirty="0"/>
              <a:t>	As you make your way to the enemy Nexus you have to destroy multiple other buildings, namely towers and inhibitors. Destroying turrets gives the entire team a bit more gold whereas destroying an inhibitor causes your team to spawn stronger minions to help you destroy the Nexus.</a:t>
            </a:r>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pic>
        <p:nvPicPr>
          <p:cNvPr id="1026" name="Picture 2" descr="League of Legends: 3 tips before you start - EarlyGame">
            <a:extLst>
              <a:ext uri="{FF2B5EF4-FFF2-40B4-BE49-F238E27FC236}">
                <a16:creationId xmlns:a16="http://schemas.microsoft.com/office/drawing/2014/main" id="{AF470424-11AC-473E-97EA-B07AF2216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632950"/>
            <a:ext cx="563245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35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sz="4400" dirty="0">
                <a:solidFill>
                  <a:schemeClr val="tx1">
                    <a:lumMod val="85000"/>
                    <a:lumOff val="15000"/>
                  </a:schemeClr>
                </a:solidFill>
              </a:rPr>
              <a:t>The modeling goal</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045494" y="831286"/>
            <a:ext cx="4016206" cy="5195425"/>
          </a:xfrm>
        </p:spPr>
        <p:txBody>
          <a:bodyPr/>
          <a:lstStyle/>
          <a:p>
            <a:pPr marL="0" indent="0">
              <a:buFont typeface="Calibri" panose="020F0502020204030204" pitchFamily="34" charset="0"/>
              <a:buNone/>
            </a:pPr>
            <a:r>
              <a:rPr lang="en-US" spc="200" dirty="0"/>
              <a:t>The goal of the model I built here is to match, or even beat the probabilities that the bookies* present on their betting sites. With the </a:t>
            </a:r>
            <a:r>
              <a:rPr lang="en-US" i="1" spc="200" dirty="0"/>
              <a:t>“y” </a:t>
            </a:r>
            <a:r>
              <a:rPr lang="en-US" spc="200" dirty="0"/>
              <a:t>being the probability of the “Blue-side” team winning the game at the current point in the game, thus live odds are the numbers of interest.</a:t>
            </a:r>
            <a:endParaRPr lang="en-US" i="1" spc="200" dirty="0">
              <a:solidFill>
                <a:schemeClr val="tx1"/>
              </a:solidFill>
            </a:endParaRPr>
          </a:p>
        </p:txBody>
      </p:sp>
      <p:sp>
        <p:nvSpPr>
          <p:cNvPr id="2" name="TextBox 1">
            <a:extLst>
              <a:ext uri="{FF2B5EF4-FFF2-40B4-BE49-F238E27FC236}">
                <a16:creationId xmlns:a16="http://schemas.microsoft.com/office/drawing/2014/main" id="{426AF609-60E0-4117-9B8D-564B8C531521}"/>
              </a:ext>
            </a:extLst>
          </p:cNvPr>
          <p:cNvSpPr txBox="1"/>
          <p:nvPr/>
        </p:nvSpPr>
        <p:spPr>
          <a:xfrm>
            <a:off x="8712200" y="5903600"/>
            <a:ext cx="3175000" cy="246221"/>
          </a:xfrm>
          <a:prstGeom prst="rect">
            <a:avLst/>
          </a:prstGeom>
          <a:noFill/>
        </p:spPr>
        <p:txBody>
          <a:bodyPr wrap="square" rtlCol="0">
            <a:spAutoFit/>
          </a:bodyPr>
          <a:lstStyle/>
          <a:p>
            <a:r>
              <a:rPr lang="en-US" sz="1000" dirty="0"/>
              <a:t>*site of reference:  https://www.lsbet.com</a:t>
            </a:r>
          </a:p>
        </p:txBody>
      </p:sp>
    </p:spTree>
    <p:extLst>
      <p:ext uri="{BB962C8B-B14F-4D97-AF65-F5344CB8AC3E}">
        <p14:creationId xmlns:p14="http://schemas.microsoft.com/office/powerpoint/2010/main" val="316781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66800" y="845312"/>
            <a:ext cx="10058400" cy="1143000"/>
          </a:xfrm>
        </p:spPr>
        <p:txBody>
          <a:bodyPr>
            <a:normAutofit fontScale="90000"/>
          </a:bodyPr>
          <a:lstStyle/>
          <a:p>
            <a:pPr algn="ctr"/>
            <a:r>
              <a:rPr lang="en-US" dirty="0"/>
              <a:t>note</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66800" y="2153412"/>
            <a:ext cx="10058400" cy="4024376"/>
          </a:xfrm>
        </p:spPr>
        <p:txBody>
          <a:bodyPr>
            <a:normAutofit lnSpcReduction="10000"/>
          </a:bodyPr>
          <a:lstStyle/>
          <a:p>
            <a:pPr algn="ctr"/>
            <a:r>
              <a:rPr lang="en-US" dirty="0"/>
              <a:t>The first important thing to note is that the professional games are the games of interest and riot games (league of legends’ publisher) does not provide an official </a:t>
            </a:r>
            <a:r>
              <a:rPr lang="en-US" dirty="0" err="1"/>
              <a:t>api</a:t>
            </a:r>
            <a:r>
              <a:rPr lang="en-US" dirty="0"/>
              <a:t> to those games and long story short, that data is really hard to get your hands on. Even though I managed to get enough instances for the testing from professional games, the entire training data consists of amateur games that have an readily available </a:t>
            </a:r>
            <a:r>
              <a:rPr lang="en-US" dirty="0" err="1"/>
              <a:t>api</a:t>
            </a:r>
            <a:r>
              <a:rPr lang="en-US" dirty="0"/>
              <a:t> which makes it that much more practical. That means that the entire testing data is extrapolated.</a:t>
            </a:r>
          </a:p>
        </p:txBody>
      </p:sp>
    </p:spTree>
    <p:extLst>
      <p:ext uri="{BB962C8B-B14F-4D97-AF65-F5344CB8AC3E}">
        <p14:creationId xmlns:p14="http://schemas.microsoft.com/office/powerpoint/2010/main" val="361813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Modeling &amp; </a:t>
            </a:r>
            <a:r>
              <a:rPr lang="en-US" dirty="0" err="1"/>
              <a:t>eda</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97280" y="4645152"/>
            <a:ext cx="10459453" cy="1143000"/>
          </a:xfrm>
        </p:spPr>
        <p:txBody>
          <a:bodyPr>
            <a:normAutofit/>
          </a:bodyPr>
          <a:lstStyle/>
          <a:p>
            <a:r>
              <a:rPr lang="en-US" sz="2300" dirty="0"/>
              <a:t>Baseline modeling, feature selection and exploration</a:t>
            </a:r>
          </a:p>
        </p:txBody>
      </p:sp>
    </p:spTree>
    <p:extLst>
      <p:ext uri="{BB962C8B-B14F-4D97-AF65-F5344CB8AC3E}">
        <p14:creationId xmlns:p14="http://schemas.microsoft.com/office/powerpoint/2010/main" val="281092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Baseline data columns are as it follows: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fontScale="92500" lnSpcReduction="20000"/>
          </a:bodyPr>
          <a:lstStyle/>
          <a:p>
            <a:r>
              <a:rPr lang="en-US" dirty="0" err="1"/>
              <a:t>Blue_KillsTower</a:t>
            </a:r>
            <a:r>
              <a:rPr lang="en-US" dirty="0"/>
              <a:t> – Amount of towers the blue team has destroyed.</a:t>
            </a:r>
          </a:p>
          <a:p>
            <a:r>
              <a:rPr lang="en-US" dirty="0" err="1"/>
              <a:t>Blue_KillsInhib</a:t>
            </a:r>
            <a:r>
              <a:rPr lang="en-US" dirty="0"/>
              <a:t> – Amount of inhibitors the blue team has destroyed.</a:t>
            </a:r>
          </a:p>
          <a:p>
            <a:r>
              <a:rPr lang="en-US" dirty="0" err="1"/>
              <a:t>Blue_KillsBaron</a:t>
            </a:r>
            <a:r>
              <a:rPr lang="en-US" dirty="0"/>
              <a:t> – Amount of Barons* the blue team has killed.</a:t>
            </a:r>
          </a:p>
          <a:p>
            <a:r>
              <a:rPr lang="en-US" dirty="0" err="1"/>
              <a:t>Blue_KillsDragon</a:t>
            </a:r>
            <a:r>
              <a:rPr lang="en-US" dirty="0"/>
              <a:t> – Amount of dragons** the blue team has killed.</a:t>
            </a:r>
          </a:p>
          <a:p>
            <a:r>
              <a:rPr lang="en-US" dirty="0" err="1"/>
              <a:t>Purp_KillsTower</a:t>
            </a:r>
            <a:endParaRPr lang="en-US" dirty="0"/>
          </a:p>
          <a:p>
            <a:r>
              <a:rPr lang="en-US" dirty="0" err="1"/>
              <a:t>Purp_KillsInhib</a:t>
            </a:r>
            <a:endParaRPr lang="en-US" dirty="0"/>
          </a:p>
          <a:p>
            <a:r>
              <a:rPr lang="en-US" dirty="0" err="1"/>
              <a:t>Purp_KillsBaron</a:t>
            </a:r>
            <a:endParaRPr lang="en-US" dirty="0"/>
          </a:p>
          <a:p>
            <a:r>
              <a:rPr lang="en-US" dirty="0" err="1"/>
              <a:t>Purp_KillsDragon</a:t>
            </a:r>
            <a:endParaRPr lang="en-US" dirty="0"/>
          </a:p>
          <a:p>
            <a:r>
              <a:rPr lang="en-US" dirty="0" err="1"/>
              <a:t>Blue_Kills</a:t>
            </a:r>
            <a:r>
              <a:rPr lang="en-US" dirty="0"/>
              <a:t> – Amount of kills*** the blue team has.</a:t>
            </a:r>
          </a:p>
          <a:p>
            <a:r>
              <a:rPr lang="en-US" dirty="0" err="1"/>
              <a:t>Blue_Assists</a:t>
            </a:r>
            <a:r>
              <a:rPr lang="en-US" dirty="0"/>
              <a:t> – Amount of assists’ the blue team has.</a:t>
            </a:r>
          </a:p>
          <a:p>
            <a:r>
              <a:rPr lang="en-US" dirty="0" err="1"/>
              <a:t>Blue_Gold</a:t>
            </a:r>
            <a:r>
              <a:rPr lang="en-US" dirty="0"/>
              <a:t> – Amount of gold the blue team has.</a:t>
            </a:r>
          </a:p>
          <a:p>
            <a:r>
              <a:rPr lang="en-US" dirty="0" err="1"/>
              <a:t>Purp_Kills</a:t>
            </a:r>
            <a:endParaRPr lang="en-US" dirty="0"/>
          </a:p>
          <a:p>
            <a:r>
              <a:rPr lang="en-US" dirty="0" err="1"/>
              <a:t>Purp_Assists</a:t>
            </a:r>
            <a:endParaRPr lang="en-US" dirty="0"/>
          </a:p>
          <a:p>
            <a:r>
              <a:rPr lang="en-US" dirty="0" err="1"/>
              <a:t>Purp_Gold</a:t>
            </a:r>
            <a:endParaRPr lang="en-US" dirty="0"/>
          </a:p>
        </p:txBody>
      </p:sp>
    </p:spTree>
    <p:extLst>
      <p:ext uri="{BB962C8B-B14F-4D97-AF65-F5344CB8AC3E}">
        <p14:creationId xmlns:p14="http://schemas.microsoft.com/office/powerpoint/2010/main" val="255103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asterisks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*Baron is a neutral monster that once killed, gives a crucial team buff for a short period of time</a:t>
            </a:r>
          </a:p>
          <a:p>
            <a:r>
              <a:rPr lang="en-US" dirty="0"/>
              <a:t>**Dragons are neutral monsters that once killed, give a permanent, stacking team buff</a:t>
            </a:r>
          </a:p>
          <a:p>
            <a:r>
              <a:rPr lang="en-US" dirty="0"/>
              <a:t>***A kill (and with it, kill gold,) is awarded when your team kills an enemy player; A kill is awarded to the player that deals the killing blow</a:t>
            </a:r>
          </a:p>
          <a:p>
            <a:r>
              <a:rPr lang="en-US" dirty="0"/>
              <a:t>‘An assist (and with it, assist gold,) is awarded when you help your teammate kill an enemy player</a:t>
            </a:r>
          </a:p>
        </p:txBody>
      </p:sp>
    </p:spTree>
    <p:extLst>
      <p:ext uri="{BB962C8B-B14F-4D97-AF65-F5344CB8AC3E}">
        <p14:creationId xmlns:p14="http://schemas.microsoft.com/office/powerpoint/2010/main" val="311225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3D0B-9F34-4ADE-A800-DF7E9D51475F}"/>
              </a:ext>
            </a:extLst>
          </p:cNvPr>
          <p:cNvSpPr>
            <a:spLocks noGrp="1"/>
          </p:cNvSpPr>
          <p:nvPr>
            <p:ph type="title"/>
          </p:nvPr>
        </p:nvSpPr>
        <p:spPr/>
        <p:txBody>
          <a:bodyPr/>
          <a:lstStyle/>
          <a:p>
            <a:r>
              <a:rPr lang="en-US" dirty="0"/>
              <a:t>“BIRDS EYE VIEW”</a:t>
            </a:r>
          </a:p>
        </p:txBody>
      </p:sp>
      <p:sp>
        <p:nvSpPr>
          <p:cNvPr id="3" name="Content Placeholder 2">
            <a:extLst>
              <a:ext uri="{FF2B5EF4-FFF2-40B4-BE49-F238E27FC236}">
                <a16:creationId xmlns:a16="http://schemas.microsoft.com/office/drawing/2014/main" id="{AB476630-014F-4893-A0C7-3E7C6DAE855C}"/>
              </a:ext>
            </a:extLst>
          </p:cNvPr>
          <p:cNvSpPr>
            <a:spLocks noGrp="1"/>
          </p:cNvSpPr>
          <p:nvPr>
            <p:ph sz="half" idx="2"/>
          </p:nvPr>
        </p:nvSpPr>
        <p:spPr>
          <a:xfrm>
            <a:off x="5443870" y="1698170"/>
            <a:ext cx="5711810" cy="4538791"/>
          </a:xfrm>
        </p:spPr>
        <p:txBody>
          <a:bodyPr>
            <a:normAutofit/>
          </a:bodyPr>
          <a:lstStyle/>
          <a:p>
            <a:pPr marL="201168" lvl="1" indent="0">
              <a:buNone/>
            </a:pPr>
            <a:r>
              <a:rPr lang="en-US" sz="1800" dirty="0"/>
              <a:t>	Baseline model performance of a simple XGB classifier (Accuracy mean, std: 0.985, 0.002) doesn’t mean much for now since we are predicting on the games that are already finished (dataset consists of finished games’ stats). As I said, we are extrapolating and much more attention has to be paid to how models interact with features and less to how the model performs on training data.</a:t>
            </a:r>
          </a:p>
          <a:p>
            <a:pPr marL="201168" lvl="1" indent="0">
              <a:buNone/>
            </a:pPr>
            <a:endParaRPr lang="en-US" sz="1800" dirty="0"/>
          </a:p>
          <a:p>
            <a:pPr marL="201168" lvl="1" indent="0">
              <a:buNone/>
            </a:pPr>
            <a:r>
              <a:rPr lang="en-US" sz="1800" dirty="0"/>
              <a:t>	As we can see on the picture, one feature prevails over the others: there are 2 likely explanations:</a:t>
            </a:r>
          </a:p>
        </p:txBody>
      </p:sp>
      <p:sp>
        <p:nvSpPr>
          <p:cNvPr id="4" name="Content Placeholder 3">
            <a:extLst>
              <a:ext uri="{FF2B5EF4-FFF2-40B4-BE49-F238E27FC236}">
                <a16:creationId xmlns:a16="http://schemas.microsoft.com/office/drawing/2014/main" id="{BD6DAF2C-0E39-49A6-B486-20D7C9CC8680}"/>
              </a:ext>
            </a:extLst>
          </p:cNvPr>
          <p:cNvSpPr>
            <a:spLocks noGrp="1"/>
          </p:cNvSpPr>
          <p:nvPr>
            <p:ph sz="half" idx="14"/>
          </p:nvPr>
        </p:nvSpPr>
        <p:spPr/>
        <p:txBody>
          <a:bodyPr/>
          <a:lstStyle/>
          <a:p>
            <a:endParaRPr lang="en-US" dirty="0"/>
          </a:p>
        </p:txBody>
      </p:sp>
      <p:pic>
        <p:nvPicPr>
          <p:cNvPr id="6" name="Picture 5">
            <a:extLst>
              <a:ext uri="{FF2B5EF4-FFF2-40B4-BE49-F238E27FC236}">
                <a16:creationId xmlns:a16="http://schemas.microsoft.com/office/drawing/2014/main" id="{CBEF90D3-49F7-4CAC-A4DA-6EA8BE1BC9C9}"/>
              </a:ext>
            </a:extLst>
          </p:cNvPr>
          <p:cNvPicPr>
            <a:picLocks noChangeAspect="1"/>
          </p:cNvPicPr>
          <p:nvPr/>
        </p:nvPicPr>
        <p:blipFill>
          <a:blip r:embed="rId2"/>
          <a:stretch>
            <a:fillRect/>
          </a:stretch>
        </p:blipFill>
        <p:spPr>
          <a:xfrm>
            <a:off x="821878" y="892045"/>
            <a:ext cx="4155713" cy="4623383"/>
          </a:xfrm>
          <a:prstGeom prst="rect">
            <a:avLst/>
          </a:prstGeom>
        </p:spPr>
      </p:pic>
      <p:sp>
        <p:nvSpPr>
          <p:cNvPr id="7" name="Rectangle 6">
            <a:extLst>
              <a:ext uri="{FF2B5EF4-FFF2-40B4-BE49-F238E27FC236}">
                <a16:creationId xmlns:a16="http://schemas.microsoft.com/office/drawing/2014/main" id="{CAC3106D-7CB7-4D7C-9654-847C8A058F76}"/>
              </a:ext>
            </a:extLst>
          </p:cNvPr>
          <p:cNvSpPr/>
          <p:nvPr/>
        </p:nvSpPr>
        <p:spPr>
          <a:xfrm>
            <a:off x="605170" y="621039"/>
            <a:ext cx="4589130" cy="321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98D0DDD-9ADA-4812-822A-BFCE745CD19D}"/>
              </a:ext>
            </a:extLst>
          </p:cNvPr>
          <p:cNvSpPr/>
          <p:nvPr/>
        </p:nvSpPr>
        <p:spPr>
          <a:xfrm>
            <a:off x="605170" y="621039"/>
            <a:ext cx="216708" cy="56159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F20905-A17E-454A-A09F-2DEAFC236D7E}"/>
              </a:ext>
            </a:extLst>
          </p:cNvPr>
          <p:cNvSpPr/>
          <p:nvPr/>
        </p:nvSpPr>
        <p:spPr>
          <a:xfrm>
            <a:off x="605170" y="5965954"/>
            <a:ext cx="4589130" cy="2710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5FDC8D-0B7E-4267-AAD4-017A84D5441B}"/>
              </a:ext>
            </a:extLst>
          </p:cNvPr>
          <p:cNvSpPr/>
          <p:nvPr/>
        </p:nvSpPr>
        <p:spPr>
          <a:xfrm>
            <a:off x="4977591" y="762000"/>
            <a:ext cx="216709" cy="5346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868FA8D-A7C8-4E28-A516-DD2DBAFCEF3C}"/>
              </a:ext>
            </a:extLst>
          </p:cNvPr>
          <p:cNvSpPr txBox="1"/>
          <p:nvPr/>
        </p:nvSpPr>
        <p:spPr>
          <a:xfrm>
            <a:off x="946663" y="5556025"/>
            <a:ext cx="3906143" cy="369332"/>
          </a:xfrm>
          <a:prstGeom prst="rect">
            <a:avLst/>
          </a:prstGeom>
          <a:noFill/>
        </p:spPr>
        <p:txBody>
          <a:bodyPr wrap="square" rtlCol="0">
            <a:spAutoFit/>
          </a:bodyPr>
          <a:lstStyle/>
          <a:p>
            <a:pPr algn="ctr"/>
            <a:r>
              <a:rPr lang="en-US" dirty="0"/>
              <a:t>--- Feature correlation with </a:t>
            </a:r>
            <a:r>
              <a:rPr lang="en-US" i="1" dirty="0"/>
              <a:t>y </a:t>
            </a:r>
            <a:r>
              <a:rPr lang="en-US" dirty="0"/>
              <a:t>---</a:t>
            </a:r>
          </a:p>
        </p:txBody>
      </p:sp>
    </p:spTree>
    <p:extLst>
      <p:ext uri="{BB962C8B-B14F-4D97-AF65-F5344CB8AC3E}">
        <p14:creationId xmlns:p14="http://schemas.microsoft.com/office/powerpoint/2010/main" val="31672280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529</TotalTime>
  <Words>1676</Words>
  <Application>Microsoft Office PowerPoint</Application>
  <PresentationFormat>Widescreen</PresentationFormat>
  <Paragraphs>78</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Century Gothic</vt:lpstr>
      <vt:lpstr>RetrospectVTI</vt:lpstr>
      <vt:lpstr>Image</vt:lpstr>
      <vt:lpstr>Live odds</vt:lpstr>
      <vt:lpstr>The goal of this presentation</vt:lpstr>
      <vt:lpstr>First, a bit about league of legends</vt:lpstr>
      <vt:lpstr>The modeling goal</vt:lpstr>
      <vt:lpstr>note</vt:lpstr>
      <vt:lpstr>Modeling &amp; eda</vt:lpstr>
      <vt:lpstr>Baseline data columns are as it follows:</vt:lpstr>
      <vt:lpstr>asterisks</vt:lpstr>
      <vt:lpstr>“BIRDS EYE VIEW”</vt:lpstr>
      <vt:lpstr>THE FEATURE PROBLEM</vt:lpstr>
      <vt:lpstr>DRAGONS</vt:lpstr>
      <vt:lpstr>A better look at feature importances (some things to note)</vt:lpstr>
      <vt:lpstr>Solution: taking difference as “blue team features”  –  “pruple team features”  =  “difference data”</vt:lpstr>
      <vt:lpstr>Things to note</vt:lpstr>
      <vt:lpstr>Underlying correlation with gold</vt:lpstr>
      <vt:lpstr>PCA</vt:lpstr>
      <vt:lpstr>Evaluation</vt:lpstr>
      <vt:lpstr>Ml pipeline</vt:lpstr>
      <vt:lpstr>note</vt:lpstr>
      <vt:lpstr>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odds</dc:title>
  <dc:creator>Vuk Zivkovic</dc:creator>
  <cp:lastModifiedBy>Vuk Zivkovic</cp:lastModifiedBy>
  <cp:revision>32</cp:revision>
  <dcterms:created xsi:type="dcterms:W3CDTF">2020-12-07T10:46:36Z</dcterms:created>
  <dcterms:modified xsi:type="dcterms:W3CDTF">2021-04-16T12:49:10Z</dcterms:modified>
</cp:coreProperties>
</file>