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70"/>
  </p:handoutMasterIdLst>
  <p:sldIdLst>
    <p:sldId id="605" r:id="rId3"/>
    <p:sldId id="319" r:id="rId5"/>
    <p:sldId id="257" r:id="rId6"/>
    <p:sldId id="462" r:id="rId7"/>
    <p:sldId id="474" r:id="rId8"/>
    <p:sldId id="522" r:id="rId9"/>
    <p:sldId id="475" r:id="rId10"/>
    <p:sldId id="476" r:id="rId11"/>
    <p:sldId id="523" r:id="rId12"/>
    <p:sldId id="477" r:id="rId13"/>
    <p:sldId id="478" r:id="rId14"/>
    <p:sldId id="479" r:id="rId15"/>
    <p:sldId id="480" r:id="rId16"/>
    <p:sldId id="514" r:id="rId17"/>
    <p:sldId id="481" r:id="rId18"/>
    <p:sldId id="483" r:id="rId19"/>
    <p:sldId id="484" r:id="rId20"/>
    <p:sldId id="485" r:id="rId21"/>
    <p:sldId id="518" r:id="rId22"/>
    <p:sldId id="486" r:id="rId23"/>
    <p:sldId id="487" r:id="rId24"/>
    <p:sldId id="488" r:id="rId25"/>
    <p:sldId id="489" r:id="rId26"/>
    <p:sldId id="490" r:id="rId27"/>
    <p:sldId id="491" r:id="rId28"/>
    <p:sldId id="492" r:id="rId29"/>
    <p:sldId id="493" r:id="rId30"/>
    <p:sldId id="494" r:id="rId31"/>
    <p:sldId id="495" r:id="rId32"/>
    <p:sldId id="529" r:id="rId33"/>
    <p:sldId id="496" r:id="rId34"/>
    <p:sldId id="497" r:id="rId35"/>
    <p:sldId id="520" r:id="rId36"/>
    <p:sldId id="572" r:id="rId37"/>
    <p:sldId id="573" r:id="rId38"/>
    <p:sldId id="574" r:id="rId39"/>
    <p:sldId id="575" r:id="rId40"/>
    <p:sldId id="576" r:id="rId41"/>
    <p:sldId id="577" r:id="rId42"/>
    <p:sldId id="578" r:id="rId43"/>
    <p:sldId id="579" r:id="rId44"/>
    <p:sldId id="580" r:id="rId45"/>
    <p:sldId id="581" r:id="rId46"/>
    <p:sldId id="582" r:id="rId47"/>
    <p:sldId id="498" r:id="rId48"/>
    <p:sldId id="499" r:id="rId49"/>
    <p:sldId id="500" r:id="rId50"/>
    <p:sldId id="501" r:id="rId51"/>
    <p:sldId id="502" r:id="rId52"/>
    <p:sldId id="517" r:id="rId53"/>
    <p:sldId id="503" r:id="rId54"/>
    <p:sldId id="504" r:id="rId55"/>
    <p:sldId id="516" r:id="rId56"/>
    <p:sldId id="505" r:id="rId57"/>
    <p:sldId id="506" r:id="rId58"/>
    <p:sldId id="507" r:id="rId59"/>
    <p:sldId id="508" r:id="rId60"/>
    <p:sldId id="515" r:id="rId61"/>
    <p:sldId id="509" r:id="rId62"/>
    <p:sldId id="473" r:id="rId63"/>
    <p:sldId id="510" r:id="rId64"/>
    <p:sldId id="511" r:id="rId65"/>
    <p:sldId id="512" r:id="rId66"/>
    <p:sldId id="445" r:id="rId67"/>
    <p:sldId id="446" r:id="rId68"/>
    <p:sldId id="513" r:id="rId69"/>
  </p:sldIdLst>
  <p:sldSz cx="9144000" cy="6858000" type="screen4x3"/>
  <p:notesSz cx="6858000" cy="9144000"/>
  <p:custDataLst>
    <p:tags r:id="rId74"/>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FFFF"/>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FFFF"/>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FFFF"/>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FFFF"/>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FFFF"/>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FFFF"/>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FFFF"/>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FFFF"/>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FFFCC"/>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49"/>
    <p:restoredTop sz="75401"/>
  </p:normalViewPr>
  <p:slideViewPr>
    <p:cSldViewPr showGuides="1">
      <p:cViewPr varScale="1">
        <p:scale>
          <a:sx n="48" d="100"/>
          <a:sy n="48" d="100"/>
        </p:scale>
        <p:origin x="1760" y="28"/>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gs" Target="tags/tag1.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8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28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28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0535A1C-CBD0-4137-8F65-A27F3F7BDDAC}"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45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45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59C6F0A-5E22-4EF4-9CAE-A83F02268469}"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6147" name="Rectangle 2"/>
          <p:cNvSpPr>
            <a:spLocks noRot="1" noTextEdit="1"/>
          </p:cNvSpPr>
          <p:nvPr>
            <p:ph type="sldImg"/>
          </p:nvPr>
        </p:nvSpPr>
        <p:spPr/>
      </p:sp>
      <p:sp>
        <p:nvSpPr>
          <p:cNvPr id="6148" name="Rectangle 3"/>
          <p:cNvSpPr>
            <a:spLocks noGrp="1"/>
          </p:cNvSpPr>
          <p:nvPr>
            <p:ph type="body" idx="1"/>
          </p:nvPr>
        </p:nvSpPr>
        <p:spPr/>
        <p:txBody>
          <a:bodyPr wrap="square" lIns="91440" tIns="45720" rIns="91440" bIns="45720" anchor="t" anchorCtr="0"/>
          <a:p>
            <a:pPr lvl="0" eaLnBrk="1" hangingPunct="1"/>
            <a:endParaRPr lang="es-EC" altLang="zh-CN"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23555" name="Rectangle 2"/>
          <p:cNvSpPr>
            <a:spLocks noRot="1" noTextEdit="1"/>
          </p:cNvSpPr>
          <p:nvPr>
            <p:ph type="sldImg"/>
          </p:nvPr>
        </p:nvSpPr>
        <p:spPr/>
      </p:sp>
      <p:sp>
        <p:nvSpPr>
          <p:cNvPr id="23556"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25603" name="Rectangle 2"/>
          <p:cNvSpPr>
            <a:spLocks noRot="1" noTextEdit="1"/>
          </p:cNvSpPr>
          <p:nvPr>
            <p:ph type="sldImg"/>
          </p:nvPr>
        </p:nvSpPr>
        <p:spPr/>
      </p:sp>
      <p:sp>
        <p:nvSpPr>
          <p:cNvPr id="25604"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27651" name="Rectangle 2"/>
          <p:cNvSpPr>
            <a:spLocks noRot="1" noTextEdit="1"/>
          </p:cNvSpPr>
          <p:nvPr>
            <p:ph type="sldImg"/>
          </p:nvPr>
        </p:nvSpPr>
        <p:spPr/>
      </p:sp>
      <p:sp>
        <p:nvSpPr>
          <p:cNvPr id="27652"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29699" name="Rectangle 2"/>
          <p:cNvSpPr>
            <a:spLocks noRot="1" noTextEdit="1"/>
          </p:cNvSpPr>
          <p:nvPr>
            <p:ph type="sldImg"/>
          </p:nvPr>
        </p:nvSpPr>
        <p:spPr/>
      </p:sp>
      <p:sp>
        <p:nvSpPr>
          <p:cNvPr id="29700"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31747" name="Rectangle 2"/>
          <p:cNvSpPr>
            <a:spLocks noRot="1"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33795" name="Rectangle 2"/>
          <p:cNvSpPr>
            <a:spLocks noRot="1"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35843" name="Rectangle 2"/>
          <p:cNvSpPr>
            <a:spLocks noRot="1" noTextEdit="1"/>
          </p:cNvSpPr>
          <p:nvPr>
            <p:ph type="sldImg"/>
          </p:nvPr>
        </p:nvSpPr>
        <p:spPr/>
      </p:sp>
      <p:sp>
        <p:nvSpPr>
          <p:cNvPr id="35844" name="Rectangle 3"/>
          <p:cNvSpPr>
            <a:spLocks noGrp="1"/>
          </p:cNvSpPr>
          <p:nvPr>
            <p:ph type="body" idx="1"/>
          </p:nvPr>
        </p:nvSpPr>
        <p:spPr/>
        <p:txBody>
          <a:bodyPr wrap="square" lIns="91440" tIns="45720" rIns="91440" bIns="45720" anchor="t" anchorCtr="0"/>
          <a:p>
            <a:pPr lvl="0" eaLnBrk="1" hangingPunct="1"/>
            <a:endParaRPr lang="en-US" altLang="zh-CN"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37891" name="Rectangle 2"/>
          <p:cNvSpPr>
            <a:spLocks noRot="1" noTextEdit="1"/>
          </p:cNvSpPr>
          <p:nvPr>
            <p:ph type="sldImg"/>
          </p:nvPr>
        </p:nvSpPr>
        <p:spPr/>
      </p:sp>
      <p:sp>
        <p:nvSpPr>
          <p:cNvPr id="37892"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40963" name="Rectangle 2"/>
          <p:cNvSpPr>
            <a:spLocks noRot="1" noTextEdit="1"/>
          </p:cNvSpPr>
          <p:nvPr>
            <p:ph type="sldImg"/>
          </p:nvPr>
        </p:nvSpPr>
        <p:spPr/>
      </p:sp>
      <p:sp>
        <p:nvSpPr>
          <p:cNvPr id="40964"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43011" name="Rectangle 2"/>
          <p:cNvSpPr>
            <a:spLocks noRot="1" noTextEdit="1"/>
          </p:cNvSpPr>
          <p:nvPr>
            <p:ph type="sldImg"/>
          </p:nvPr>
        </p:nvSpPr>
        <p:spPr/>
      </p:sp>
      <p:sp>
        <p:nvSpPr>
          <p:cNvPr id="43012"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6147" name="Rectangle 2"/>
          <p:cNvSpPr>
            <a:spLocks noRot="1" noTextEdit="1"/>
          </p:cNvSpPr>
          <p:nvPr>
            <p:ph type="sldImg"/>
          </p:nvPr>
        </p:nvSpPr>
        <p:spPr/>
      </p:sp>
      <p:sp>
        <p:nvSpPr>
          <p:cNvPr id="6148" name="Rectangle 3"/>
          <p:cNvSpPr>
            <a:spLocks noGrp="1"/>
          </p:cNvSpPr>
          <p:nvPr>
            <p:ph type="body" idx="1"/>
          </p:nvPr>
        </p:nvSpPr>
        <p:spPr/>
        <p:txBody>
          <a:bodyPr wrap="square" lIns="91440" tIns="45720" rIns="91440" bIns="45720" anchor="t" anchorCtr="0"/>
          <a:p>
            <a:pPr lvl="0" eaLnBrk="1" hangingPunct="1"/>
            <a:endParaRPr lang="es-EC" altLang="zh-CN" dirty="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45059" name="Rectangle 2"/>
          <p:cNvSpPr>
            <a:spLocks noRot="1" noTextEdit="1"/>
          </p:cNvSpPr>
          <p:nvPr>
            <p:ph type="sldImg"/>
          </p:nvPr>
        </p:nvSpPr>
        <p:spPr/>
      </p:sp>
      <p:sp>
        <p:nvSpPr>
          <p:cNvPr id="45060"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47107" name="Rectangle 2"/>
          <p:cNvSpPr>
            <a:spLocks noRot="1" noTextEdit="1"/>
          </p:cNvSpPr>
          <p:nvPr>
            <p:ph type="sldImg"/>
          </p:nvPr>
        </p:nvSpPr>
        <p:spPr/>
      </p:sp>
      <p:sp>
        <p:nvSpPr>
          <p:cNvPr id="4710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49155" name="Rectangle 2"/>
          <p:cNvSpPr>
            <a:spLocks noRot="1" noTextEdit="1"/>
          </p:cNvSpPr>
          <p:nvPr>
            <p:ph type="sldImg"/>
          </p:nvPr>
        </p:nvSpPr>
        <p:spPr/>
      </p:sp>
      <p:sp>
        <p:nvSpPr>
          <p:cNvPr id="49156"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51203" name="Rectangle 2"/>
          <p:cNvSpPr>
            <a:spLocks noRot="1" noTextEdit="1"/>
          </p:cNvSpPr>
          <p:nvPr>
            <p:ph type="sldImg"/>
          </p:nvPr>
        </p:nvSpPr>
        <p:spPr/>
      </p:sp>
      <p:sp>
        <p:nvSpPr>
          <p:cNvPr id="51204"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55299" name="Rectangle 2"/>
          <p:cNvSpPr>
            <a:spLocks noRot="1" noTextEdit="1"/>
          </p:cNvSpPr>
          <p:nvPr>
            <p:ph type="sldImg"/>
          </p:nvPr>
        </p:nvSpPr>
        <p:spPr/>
      </p:sp>
      <p:sp>
        <p:nvSpPr>
          <p:cNvPr id="55300"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57347" name="Rectangle 2"/>
          <p:cNvSpPr>
            <a:spLocks noRot="1" noTextEdit="1"/>
          </p:cNvSpPr>
          <p:nvPr>
            <p:ph type="sldImg"/>
          </p:nvPr>
        </p:nvSpPr>
        <p:spPr/>
      </p:sp>
      <p:sp>
        <p:nvSpPr>
          <p:cNvPr id="5734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59395" name="Rectangle 2"/>
          <p:cNvSpPr>
            <a:spLocks noRot="1" noTextEdit="1"/>
          </p:cNvSpPr>
          <p:nvPr>
            <p:ph type="sldImg"/>
          </p:nvPr>
        </p:nvSpPr>
        <p:spPr/>
      </p:sp>
      <p:sp>
        <p:nvSpPr>
          <p:cNvPr id="59396"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61443" name="Rectangle 2"/>
          <p:cNvSpPr>
            <a:spLocks noRot="1" noTextEdit="1"/>
          </p:cNvSpPr>
          <p:nvPr>
            <p:ph type="sldImg"/>
          </p:nvPr>
        </p:nvSpPr>
        <p:spPr/>
      </p:sp>
      <p:sp>
        <p:nvSpPr>
          <p:cNvPr id="61444"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63491" name="Rectangle 2"/>
          <p:cNvSpPr>
            <a:spLocks noRot="1" noTextEdit="1"/>
          </p:cNvSpPr>
          <p:nvPr>
            <p:ph type="sldImg"/>
          </p:nvPr>
        </p:nvSpPr>
        <p:spPr/>
      </p:sp>
      <p:sp>
        <p:nvSpPr>
          <p:cNvPr id="63492" name="Rectangle 3"/>
          <p:cNvSpPr>
            <a:spLocks noGrp="1"/>
          </p:cNvSpPr>
          <p:nvPr>
            <p:ph type="body" idx="1"/>
          </p:nvPr>
        </p:nvSpPr>
        <p:spPr/>
        <p:txBody>
          <a:bodyPr wrap="square" lIns="91440" tIns="45720" rIns="91440" bIns="45720" anchor="t" anchorCtr="0"/>
          <a:p>
            <a:pPr lvl="0" eaLnBrk="1" hangingPunct="1"/>
            <a:r>
              <a:rPr lang="en-US" altLang="zh-CN"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8195" name="Rectangle 2"/>
          <p:cNvSpPr>
            <a:spLocks noRot="1"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CA" altLang="zh-CN" dirty="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65539" name="Rectangle 2"/>
          <p:cNvSpPr>
            <a:spLocks noRot="1" noTextEdit="1"/>
          </p:cNvSpPr>
          <p:nvPr>
            <p:ph type="sldImg"/>
          </p:nvPr>
        </p:nvSpPr>
        <p:spPr/>
      </p:sp>
      <p:sp>
        <p:nvSpPr>
          <p:cNvPr id="65540"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7411" name="Rectangle 2"/>
          <p:cNvSpPr>
            <a:spLocks noGrp="1" noRot="1" noChangeAspect="1"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eaLnBrk="1" hangingPunct="1"/>
            <a:endParaRPr lang="es-EC" altLang="zh-CN"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7411" name="Rectangle 2"/>
          <p:cNvSpPr>
            <a:spLocks noGrp="1" noRot="1" noChangeAspect="1"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eaLnBrk="1" hangingPunct="1"/>
            <a:endParaRPr lang="es-EC" altLang="zh-CN" dirty="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68611" name="Rectangle 2"/>
          <p:cNvSpPr>
            <a:spLocks noRot="1" noTextEdit="1"/>
          </p:cNvSpPr>
          <p:nvPr>
            <p:ph type="sldImg"/>
          </p:nvPr>
        </p:nvSpPr>
        <p:spPr/>
      </p:sp>
      <p:sp>
        <p:nvSpPr>
          <p:cNvPr id="68612"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70659" name="Rectangle 2"/>
          <p:cNvSpPr>
            <a:spLocks noRot="1" noTextEdit="1"/>
          </p:cNvSpPr>
          <p:nvPr>
            <p:ph type="sldImg"/>
          </p:nvPr>
        </p:nvSpPr>
        <p:spPr/>
      </p:sp>
      <p:sp>
        <p:nvSpPr>
          <p:cNvPr id="70660"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72707" name="Rectangle 2"/>
          <p:cNvSpPr>
            <a:spLocks noRot="1" noTextEdit="1"/>
          </p:cNvSpPr>
          <p:nvPr>
            <p:ph type="sldImg"/>
          </p:nvPr>
        </p:nvSpPr>
        <p:spPr/>
      </p:sp>
      <p:sp>
        <p:nvSpPr>
          <p:cNvPr id="7270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74755" name="Rectangle 2"/>
          <p:cNvSpPr>
            <a:spLocks noRot="1" noTextEdit="1"/>
          </p:cNvSpPr>
          <p:nvPr>
            <p:ph type="sldImg"/>
          </p:nvPr>
        </p:nvSpPr>
        <p:spPr/>
      </p:sp>
      <p:sp>
        <p:nvSpPr>
          <p:cNvPr id="74756"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76803" name="Rectangle 2"/>
          <p:cNvSpPr>
            <a:spLocks noRot="1" noTextEdit="1"/>
          </p:cNvSpPr>
          <p:nvPr>
            <p:ph type="sldImg"/>
          </p:nvPr>
        </p:nvSpPr>
        <p:spPr/>
      </p:sp>
      <p:sp>
        <p:nvSpPr>
          <p:cNvPr id="76804"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78851" name="Rectangle 2"/>
          <p:cNvSpPr>
            <a:spLocks noRot="1" noTextEdit="1"/>
          </p:cNvSpPr>
          <p:nvPr>
            <p:ph type="sldImg"/>
          </p:nvPr>
        </p:nvSpPr>
        <p:spPr/>
      </p:sp>
      <p:sp>
        <p:nvSpPr>
          <p:cNvPr id="78852"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80899" name="Rectangle 2"/>
          <p:cNvSpPr>
            <a:spLocks noRot="1" noTextEdit="1"/>
          </p:cNvSpPr>
          <p:nvPr>
            <p:ph type="sldImg"/>
          </p:nvPr>
        </p:nvSpPr>
        <p:spPr/>
      </p:sp>
      <p:sp>
        <p:nvSpPr>
          <p:cNvPr id="80900"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0243" name="Rectangle 2"/>
          <p:cNvSpPr>
            <a:spLocks noRot="1" noTextEdit="1"/>
          </p:cNvSpPr>
          <p:nvPr>
            <p:ph type="sldImg"/>
          </p:nvPr>
        </p:nvSpPr>
        <p:spPr/>
      </p:sp>
      <p:sp>
        <p:nvSpPr>
          <p:cNvPr id="10244"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82947" name="Rectangle 2"/>
          <p:cNvSpPr>
            <a:spLocks noRot="1" noTextEdit="1"/>
          </p:cNvSpPr>
          <p:nvPr>
            <p:ph type="sldImg"/>
          </p:nvPr>
        </p:nvSpPr>
        <p:spPr/>
      </p:sp>
      <p:sp>
        <p:nvSpPr>
          <p:cNvPr id="8294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84995" name="Rectangle 1026"/>
          <p:cNvSpPr>
            <a:spLocks noRot="1" noTextEdit="1"/>
          </p:cNvSpPr>
          <p:nvPr>
            <p:ph type="sldImg"/>
          </p:nvPr>
        </p:nvSpPr>
        <p:spPr/>
      </p:sp>
      <p:sp>
        <p:nvSpPr>
          <p:cNvPr id="84996" name="Rectangle 1027"/>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87043" name="Rectangle 2"/>
          <p:cNvSpPr>
            <a:spLocks noRot="1" noTextEdit="1"/>
          </p:cNvSpPr>
          <p:nvPr>
            <p:ph type="sldImg"/>
          </p:nvPr>
        </p:nvSpPr>
        <p:spPr/>
      </p:sp>
      <p:sp>
        <p:nvSpPr>
          <p:cNvPr id="87044"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89091" name="Rectangle 2"/>
          <p:cNvSpPr>
            <a:spLocks noRot="1" noTextEdit="1"/>
          </p:cNvSpPr>
          <p:nvPr>
            <p:ph type="sldImg"/>
          </p:nvPr>
        </p:nvSpPr>
        <p:spPr/>
      </p:sp>
      <p:sp>
        <p:nvSpPr>
          <p:cNvPr id="89092"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91139" name="Rectangle 2"/>
          <p:cNvSpPr>
            <a:spLocks noRot="1" noTextEdit="1"/>
          </p:cNvSpPr>
          <p:nvPr>
            <p:ph type="sldImg"/>
          </p:nvPr>
        </p:nvSpPr>
        <p:spPr/>
      </p:sp>
      <p:sp>
        <p:nvSpPr>
          <p:cNvPr id="91140"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93187" name="Rectangle 2"/>
          <p:cNvSpPr>
            <a:spLocks noRot="1" noTextEdit="1"/>
          </p:cNvSpPr>
          <p:nvPr>
            <p:ph type="sldImg"/>
          </p:nvPr>
        </p:nvSpPr>
        <p:spPr/>
      </p:sp>
      <p:sp>
        <p:nvSpPr>
          <p:cNvPr id="9318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95235" name="Rectangle 2"/>
          <p:cNvSpPr>
            <a:spLocks noRot="1" noTextEdit="1"/>
          </p:cNvSpPr>
          <p:nvPr>
            <p:ph type="sldImg"/>
          </p:nvPr>
        </p:nvSpPr>
        <p:spPr/>
      </p:sp>
      <p:sp>
        <p:nvSpPr>
          <p:cNvPr id="95236"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97283" name="Rectangle 2"/>
          <p:cNvSpPr>
            <a:spLocks noRot="1" noTextEdit="1"/>
          </p:cNvSpPr>
          <p:nvPr>
            <p:ph type="sldImg"/>
          </p:nvPr>
        </p:nvSpPr>
        <p:spPr/>
      </p:sp>
      <p:sp>
        <p:nvSpPr>
          <p:cNvPr id="97284"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99331" name="Rectangle 2"/>
          <p:cNvSpPr>
            <a:spLocks noRot="1" noTextEdit="1"/>
          </p:cNvSpPr>
          <p:nvPr>
            <p:ph type="sldImg"/>
          </p:nvPr>
        </p:nvSpPr>
        <p:spPr/>
      </p:sp>
      <p:sp>
        <p:nvSpPr>
          <p:cNvPr id="99332"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01379" name="Rectangle 2"/>
          <p:cNvSpPr>
            <a:spLocks noRot="1" noTextEdit="1"/>
          </p:cNvSpPr>
          <p:nvPr>
            <p:ph type="sldImg"/>
          </p:nvPr>
        </p:nvSpPr>
        <p:spPr/>
      </p:sp>
      <p:sp>
        <p:nvSpPr>
          <p:cNvPr id="101380"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2291" name="Rectangle 2"/>
          <p:cNvSpPr>
            <a:spLocks noRot="1" noTextEdit="1"/>
          </p:cNvSpPr>
          <p:nvPr>
            <p:ph type="sldImg"/>
          </p:nvPr>
        </p:nvSpPr>
        <p:spPr/>
      </p:sp>
      <p:sp>
        <p:nvSpPr>
          <p:cNvPr id="12292"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包括了</a:t>
            </a:r>
            <a:r>
              <a:rPr lang="en-US" altLang="zh-CN" dirty="0">
                <a:ea typeface="宋体" panose="02010600030101010101" pitchFamily="2" charset="-122"/>
              </a:rPr>
              <a:t>18000</a:t>
            </a:r>
            <a:r>
              <a:rPr lang="zh-CN" altLang="en-US" dirty="0">
                <a:ea typeface="宋体" panose="02010600030101010101" pitchFamily="2" charset="-122"/>
              </a:rPr>
              <a:t>个真空电子管，质量约为</a:t>
            </a:r>
            <a:r>
              <a:rPr lang="en-US" altLang="zh-CN" dirty="0">
                <a:ea typeface="宋体" panose="02010600030101010101" pitchFamily="2" charset="-122"/>
              </a:rPr>
              <a:t>30 000</a:t>
            </a:r>
            <a:r>
              <a:rPr lang="zh-CN" altLang="en-US" dirty="0">
                <a:ea typeface="宋体" panose="02010600030101010101" pitchFamily="2" charset="-122"/>
              </a:rPr>
              <a:t>千克。每秒能执行</a:t>
            </a:r>
            <a:r>
              <a:rPr lang="en-US" altLang="zh-CN" dirty="0">
                <a:ea typeface="宋体" panose="02010600030101010101" pitchFamily="2" charset="-122"/>
              </a:rPr>
              <a:t>5000</a:t>
            </a:r>
            <a:r>
              <a:rPr lang="zh-CN" altLang="en-US" dirty="0">
                <a:ea typeface="宋体" panose="02010600030101010101" pitchFamily="2" charset="-122"/>
              </a:rPr>
              <a:t>次加法或</a:t>
            </a:r>
            <a:r>
              <a:rPr lang="en-US" altLang="zh-CN" dirty="0">
                <a:ea typeface="宋体" panose="02010600030101010101" pitchFamily="2" charset="-122"/>
              </a:rPr>
              <a:t>360</a:t>
            </a:r>
            <a:r>
              <a:rPr lang="zh-CN" altLang="en-US" dirty="0">
                <a:ea typeface="宋体" panose="02010600030101010101" pitchFamily="2" charset="-122"/>
              </a:rPr>
              <a:t>次乘法</a:t>
            </a:r>
            <a:endParaRPr lang="zh-CN" altLang="en-US" dirty="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03427" name="Rectangle 2"/>
          <p:cNvSpPr>
            <a:spLocks noRot="1" noTextEdit="1"/>
          </p:cNvSpPr>
          <p:nvPr>
            <p:ph type="sldImg"/>
          </p:nvPr>
        </p:nvSpPr>
        <p:spPr/>
      </p:sp>
      <p:sp>
        <p:nvSpPr>
          <p:cNvPr id="10342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05475" name="Rectangle 2"/>
          <p:cNvSpPr>
            <a:spLocks noRot="1" noTextEdit="1"/>
          </p:cNvSpPr>
          <p:nvPr>
            <p:ph type="sldImg"/>
          </p:nvPr>
        </p:nvSpPr>
        <p:spPr/>
      </p:sp>
      <p:sp>
        <p:nvSpPr>
          <p:cNvPr id="105476"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07523" name="Rectangle 2"/>
          <p:cNvSpPr>
            <a:spLocks noRot="1" noTextEdit="1"/>
          </p:cNvSpPr>
          <p:nvPr>
            <p:ph type="sldImg"/>
          </p:nvPr>
        </p:nvSpPr>
        <p:spPr/>
      </p:sp>
      <p:sp>
        <p:nvSpPr>
          <p:cNvPr id="107524" name="Rectangle 3"/>
          <p:cNvSpPr>
            <a:spLocks noGrp="1"/>
          </p:cNvSpPr>
          <p:nvPr>
            <p:ph type="body" idx="1"/>
          </p:nvPr>
        </p:nvSpPr>
        <p:spPr/>
        <p:txBody>
          <a:bodyPr wrap="square" lIns="91440" tIns="45720" rIns="91440" bIns="45720" anchor="t" anchorCtr="0"/>
          <a:p>
            <a:pPr lvl="0" eaLnBrk="1" hangingPunct="1"/>
            <a:endParaRPr lang="es-EC" altLang="zh-CN" dirty="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09571" name="Rectangle 2"/>
          <p:cNvSpPr>
            <a:spLocks noRot="1" noTextEdit="1"/>
          </p:cNvSpPr>
          <p:nvPr>
            <p:ph type="sldImg"/>
          </p:nvPr>
        </p:nvSpPr>
        <p:spPr/>
      </p:sp>
      <p:sp>
        <p:nvSpPr>
          <p:cNvPr id="109572" name="Rectangle 3"/>
          <p:cNvSpPr>
            <a:spLocks noGrp="1"/>
          </p:cNvSpPr>
          <p:nvPr>
            <p:ph type="body" idx="1"/>
          </p:nvPr>
        </p:nvSpPr>
        <p:spPr/>
        <p:txBody>
          <a:bodyPr wrap="square" lIns="91440" tIns="45720" rIns="91440" bIns="45720" anchor="t" anchorCtr="0"/>
          <a:p>
            <a:pPr lvl="0" eaLnBrk="1" hangingPunct="1"/>
            <a:endParaRPr lang="es-EC" altLang="zh-CN" dirty="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11619" name="Rectangle 2"/>
          <p:cNvSpPr>
            <a:spLocks noRot="1" noTextEdit="1"/>
          </p:cNvSpPr>
          <p:nvPr>
            <p:ph type="sldImg"/>
          </p:nvPr>
        </p:nvSpPr>
        <p:spPr/>
      </p:sp>
      <p:sp>
        <p:nvSpPr>
          <p:cNvPr id="111620"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p:txBody>
          <a:bodyPr wrap="square" lIns="91440" tIns="45720" rIns="91440" bIns="45720" anchor="t" anchorCtr="0"/>
          <a:p>
            <a:pPr lvl="0"/>
            <a:endParaRPr lang="zh-CN" altLang="en-US" dirty="0">
              <a:ea typeface="宋体" panose="02010600030101010101" pitchFamily="2" charset="-122"/>
            </a:endParaRPr>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solidFill>
                  <a:schemeClr val="tx1"/>
                </a:solidFill>
                <a:ea typeface="宋体" panose="02010600030101010101" pitchFamily="2" charset="-122"/>
              </a:rPr>
            </a:fld>
            <a:endParaRPr lang="zh-CN" altLang="en-US" sz="1200" dirty="0">
              <a:solidFill>
                <a:schemeClr val="tx1"/>
              </a:solidFill>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6387" name="Rectangle 2"/>
          <p:cNvSpPr>
            <a:spLocks noRot="1" noTextEdit="1"/>
          </p:cNvSpPr>
          <p:nvPr>
            <p:ph type="sldImg"/>
          </p:nvPr>
        </p:nvSpPr>
        <p:spPr/>
      </p:sp>
      <p:sp>
        <p:nvSpPr>
          <p:cNvPr id="1638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18435" name="Rectangle 2"/>
          <p:cNvSpPr>
            <a:spLocks noRot="1" noTextEdit="1"/>
          </p:cNvSpPr>
          <p:nvPr>
            <p:ph type="sldImg"/>
          </p:nvPr>
        </p:nvSpPr>
        <p:spPr/>
      </p:sp>
      <p:sp>
        <p:nvSpPr>
          <p:cNvPr id="18436"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
        <p:nvSpPr>
          <p:cNvPr id="21507" name="Rectangle 2"/>
          <p:cNvSpPr>
            <a:spLocks noRot="1" noTextEdit="1"/>
          </p:cNvSpPr>
          <p:nvPr>
            <p:ph type="sldImg"/>
          </p:nvPr>
        </p:nvSpPr>
        <p:spPr/>
      </p:sp>
      <p:sp>
        <p:nvSpPr>
          <p:cNvPr id="2150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pPr lvl="0"/>
            <a:r>
              <a:rPr lang="en-US" altLang="zh-CN" noProof="0"/>
              <a:t>Click to edit Master title style</a:t>
            </a:r>
            <a:endParaRPr lang="en-US" altLang="zh-CN" noProof="0"/>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pPr lvl="0"/>
            <a:r>
              <a:rPr lang="en-US" altLang="zh-CN" noProof="0"/>
              <a:t>Click to edit Master subtitle style</a:t>
            </a:r>
            <a:endParaRPr lang="en-US" altLang="zh-CN" noProof="0"/>
          </a:p>
        </p:txBody>
      </p:sp>
      <p:sp>
        <p:nvSpPr>
          <p:cNvPr id="6" name="Rectangle 4"/>
          <p:cNvSpPr>
            <a:spLocks noGrp="1" noChangeArrowheads="1"/>
          </p:cNvSpPr>
          <p:nvPr>
            <p:ph type="dt" sz="half" idx="2"/>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solidFill>
                  <a:srgbClr val="222222"/>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mn-cs"/>
              </a:rPr>
              <a:t>Linux+ Guide to Linux Certification, Second Edition</a:t>
            </a:r>
            <a:endParaRPr kumimoji="0" lang="en-US" altLang="zh-CN" sz="1400" b="0" i="0" u="none" strike="noStrike" kern="120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mn-cs"/>
            </a:endParaRPr>
          </a:p>
        </p:txBody>
      </p:sp>
      <p:sp>
        <p:nvSpPr>
          <p:cNvPr id="7" name="Rectangle 5"/>
          <p:cNvSpPr>
            <a:spLocks noGrp="1" noChangeArrowheads="1"/>
          </p:cNvSpPr>
          <p:nvPr>
            <p:ph type="ftr" sz="quarter" idx="3"/>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mn-cs"/>
            </a:endParaRPr>
          </a:p>
        </p:txBody>
      </p:sp>
      <p:sp>
        <p:nvSpPr>
          <p:cNvPr id="8" name="Rectangle 6"/>
          <p:cNvSpPr>
            <a:spLocks noGrp="1" noChangeArrowheads="1"/>
          </p:cNvSpPr>
          <p:nvPr>
            <p:ph type="sldNum" sz="quarter" idx="4"/>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3055BD-7C5D-4B16-87AD-1B992E335E37}" type="slidenum">
              <a:rPr kumimoji="0" lang="zh-CN" altLang="en-US" sz="1400" b="0" i="0" u="none" strike="noStrike" kern="120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381000"/>
            <a:ext cx="2019300" cy="5867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3400" y="381000"/>
            <a:ext cx="5905500" cy="5867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676400"/>
            <a:ext cx="39624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76400"/>
            <a:ext cx="39624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6764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33400" y="40386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6764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33400" y="4038600"/>
            <a:ext cx="80772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
            <a:ext cx="8077200" cy="1143000"/>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533400" y="1444727"/>
            <a:ext cx="8077200" cy="4572000"/>
          </a:xfrm>
        </p:spPr>
        <p:txBody>
          <a:bodyPr/>
          <a:lstStyle>
            <a:lvl1pPr>
              <a:spcAft>
                <a:spcPts val="1200"/>
              </a:spcAft>
              <a:defRPr/>
            </a:lvl1pPr>
            <a:lvl2pPr>
              <a:spcAft>
                <a:spcPts val="1200"/>
              </a:spcAft>
              <a:defRPr/>
            </a:lvl2pPr>
            <a:lvl3pPr>
              <a:spcAft>
                <a:spcPts val="1200"/>
              </a:spcAft>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rgbClr val="22222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2"/>
          <p:cNvSpPr>
            <a:spLocks noGrp="1"/>
          </p:cNvSpPr>
          <p:nvPr>
            <p:ph type="title"/>
          </p:nvPr>
        </p:nvSpPr>
        <p:spPr>
          <a:xfrm>
            <a:off x="533400" y="381000"/>
            <a:ext cx="80772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idx="1"/>
          </p:nvPr>
        </p:nvSpPr>
        <p:spPr>
          <a:xfrm>
            <a:off x="533400" y="1676400"/>
            <a:ext cx="8077200" cy="4572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solidFill>
                  <a:srgbClr val="222222"/>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solidFill>
                  <a:srgbClr val="222222"/>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5268A3-5495-40A0-8C36-9B06A05024A7}" type="slidenum">
              <a:rPr kumimoji="0" lang="zh-CN" altLang="en-US"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222222"/>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panose="020B0604020202020204" pitchFamily="34" charset="0"/>
        </a:defRPr>
      </a:lvl2pPr>
      <a:lvl3pPr algn="ctr" rtl="0" eaLnBrk="0" fontAlgn="base" hangingPunct="0">
        <a:spcBef>
          <a:spcPct val="0"/>
        </a:spcBef>
        <a:spcAft>
          <a:spcPct val="0"/>
        </a:spcAft>
        <a:defRPr sz="3600">
          <a:solidFill>
            <a:srgbClr val="222222"/>
          </a:solidFill>
          <a:latin typeface="Arial" panose="020B0604020202020204" pitchFamily="34" charset="0"/>
        </a:defRPr>
      </a:lvl3pPr>
      <a:lvl4pPr algn="ctr" rtl="0" eaLnBrk="0" fontAlgn="base" hangingPunct="0">
        <a:spcBef>
          <a:spcPct val="0"/>
        </a:spcBef>
        <a:spcAft>
          <a:spcPct val="0"/>
        </a:spcAft>
        <a:defRPr sz="3600">
          <a:solidFill>
            <a:srgbClr val="222222"/>
          </a:solidFill>
          <a:latin typeface="Arial" panose="020B0604020202020204" pitchFamily="34" charset="0"/>
        </a:defRPr>
      </a:lvl4pPr>
      <a:lvl5pPr algn="ctr" rtl="0" eaLnBrk="0" fontAlgn="base" hangingPunct="0">
        <a:spcBef>
          <a:spcPct val="0"/>
        </a:spcBef>
        <a:spcAft>
          <a:spcPct val="0"/>
        </a:spcAft>
        <a:defRPr sz="3600">
          <a:solidFill>
            <a:srgbClr val="222222"/>
          </a:solidFill>
          <a:latin typeface="Arial" panose="020B0604020202020204" pitchFamily="34" charset="0"/>
        </a:defRPr>
      </a:lvl5pPr>
      <a:lvl6pPr marL="457200" algn="ctr" rtl="0" fontAlgn="base">
        <a:spcBef>
          <a:spcPct val="0"/>
        </a:spcBef>
        <a:spcAft>
          <a:spcPct val="0"/>
        </a:spcAft>
        <a:defRPr sz="3600">
          <a:solidFill>
            <a:srgbClr val="222222"/>
          </a:solidFill>
          <a:latin typeface="Arial" panose="020B0604020202020204" pitchFamily="34" charset="0"/>
        </a:defRPr>
      </a:lvl6pPr>
      <a:lvl7pPr marL="914400" algn="ctr" rtl="0" fontAlgn="base">
        <a:spcBef>
          <a:spcPct val="0"/>
        </a:spcBef>
        <a:spcAft>
          <a:spcPct val="0"/>
        </a:spcAft>
        <a:defRPr sz="3600">
          <a:solidFill>
            <a:srgbClr val="222222"/>
          </a:solidFill>
          <a:latin typeface="Arial" panose="020B0604020202020204" pitchFamily="34" charset="0"/>
        </a:defRPr>
      </a:lvl7pPr>
      <a:lvl8pPr marL="1371600" algn="ctr" rtl="0" fontAlgn="base">
        <a:spcBef>
          <a:spcPct val="0"/>
        </a:spcBef>
        <a:spcAft>
          <a:spcPct val="0"/>
        </a:spcAft>
        <a:defRPr sz="3600">
          <a:solidFill>
            <a:srgbClr val="222222"/>
          </a:solidFill>
          <a:latin typeface="Arial" panose="020B0604020202020204" pitchFamily="34" charset="0"/>
        </a:defRPr>
      </a:lvl8pPr>
      <a:lvl9pPr marL="1828800" algn="ctr" rtl="0" fontAlgn="base">
        <a:spcBef>
          <a:spcPct val="0"/>
        </a:spcBef>
        <a:spcAft>
          <a:spcPct val="0"/>
        </a:spcAft>
        <a:defRPr sz="3600">
          <a:solidFill>
            <a:srgbClr val="22222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fontAlgn="base">
        <a:spcBef>
          <a:spcPct val="20000"/>
        </a:spcBef>
        <a:spcAft>
          <a:spcPct val="0"/>
        </a:spcAft>
        <a:buChar char="»"/>
        <a:defRPr sz="2000">
          <a:solidFill>
            <a:schemeClr val="tx1"/>
          </a:solidFill>
          <a:latin typeface="Times New Roman" panose="02020603050405020304" pitchFamily="18" charset="0"/>
        </a:defRPr>
      </a:lvl6pPr>
      <a:lvl7pPr marL="2971800" indent="-228600" algn="l" rtl="0" fontAlgn="base">
        <a:spcBef>
          <a:spcPct val="20000"/>
        </a:spcBef>
        <a:spcAft>
          <a:spcPct val="0"/>
        </a:spcAft>
        <a:buChar char="»"/>
        <a:defRPr sz="2000">
          <a:solidFill>
            <a:schemeClr val="tx1"/>
          </a:solidFill>
          <a:latin typeface="Times New Roman" panose="02020603050405020304" pitchFamily="18" charset="0"/>
        </a:defRPr>
      </a:lvl7pPr>
      <a:lvl8pPr marL="3429000" indent="-228600" algn="l" rtl="0" fontAlgn="base">
        <a:spcBef>
          <a:spcPct val="20000"/>
        </a:spcBef>
        <a:spcAft>
          <a:spcPct val="0"/>
        </a:spcAft>
        <a:buChar char="»"/>
        <a:defRPr sz="2000">
          <a:solidFill>
            <a:schemeClr val="tx1"/>
          </a:solidFill>
          <a:latin typeface="Times New Roman" panose="02020603050405020304" pitchFamily="18" charset="0"/>
        </a:defRPr>
      </a:lvl8pPr>
      <a:lvl9pPr marL="3886200" indent="-228600" algn="l" rtl="0" fontAlgn="base">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1.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4.xml"/><Relationship Id="rId1" Type="http://schemas.openxmlformats.org/officeDocument/2006/relationships/image" Target="../media/image2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609600" y="1447800"/>
            <a:ext cx="8001000" cy="2209800"/>
          </a:xfrm>
        </p:spPr>
        <p:txBody>
          <a:bodyPr vert="horz" wrap="square" lIns="91440" tIns="45720" rIns="91440" bIns="45720" anchor="ctr" anchorCtr="0"/>
          <a:p>
            <a:pPr eaLnBrk="1" hangingPunct="1">
              <a:buClrTx/>
              <a:buSzTx/>
              <a:buFontTx/>
            </a:pPr>
            <a:r>
              <a:rPr lang="en-US" altLang="zh-CN" dirty="0">
                <a:latin typeface="+mj-lt"/>
                <a:ea typeface="宋体" panose="02010600030101010101" pitchFamily="2" charset="-122"/>
                <a:cs typeface="+mj-cs"/>
              </a:rPr>
              <a:t>A First Book of ANSI C</a:t>
            </a:r>
            <a:br>
              <a:rPr lang="en-US" altLang="zh-CN" dirty="0">
                <a:latin typeface="+mj-lt"/>
                <a:ea typeface="宋体" panose="02010600030101010101" pitchFamily="2" charset="-122"/>
                <a:cs typeface="+mj-cs"/>
              </a:rPr>
            </a:br>
            <a:r>
              <a:rPr lang="en-US" altLang="zh-CN" sz="3200" i="1" dirty="0">
                <a:latin typeface="+mj-lt"/>
                <a:ea typeface="宋体" panose="02010600030101010101" pitchFamily="2" charset="-122"/>
                <a:cs typeface="+mj-cs"/>
              </a:rPr>
              <a:t>Fourth Edition</a:t>
            </a:r>
            <a:endParaRPr lang="en-US" altLang="zh-CN" sz="3200" i="1" dirty="0">
              <a:latin typeface="+mj-lt"/>
              <a:ea typeface="宋体" panose="02010600030101010101" pitchFamily="2" charset="-122"/>
              <a:cs typeface="+mj-cs"/>
            </a:endParaRPr>
          </a:p>
        </p:txBody>
      </p:sp>
      <p:sp>
        <p:nvSpPr>
          <p:cNvPr id="5123" name="Rectangle 3"/>
          <p:cNvSpPr>
            <a:spLocks noGrp="1"/>
          </p:cNvSpPr>
          <p:nvPr>
            <p:ph type="subTitle" idx="1"/>
          </p:nvPr>
        </p:nvSpPr>
        <p:spPr>
          <a:xfrm>
            <a:off x="609600" y="4419600"/>
            <a:ext cx="8077200" cy="1447800"/>
          </a:xfrm>
        </p:spPr>
        <p:txBody>
          <a:bodyPr vert="horz" wrap="square" lIns="91440" tIns="45720" rIns="91440" bIns="45720" anchor="t" anchorCtr="0"/>
          <a:p>
            <a:pPr eaLnBrk="1" hangingPunct="1">
              <a:lnSpc>
                <a:spcPct val="90000"/>
              </a:lnSpc>
              <a:buClrTx/>
              <a:buSzTx/>
            </a:pPr>
            <a:r>
              <a:rPr lang="en-US" altLang="zh-CN" sz="3400" b="0" i="1" dirty="0">
                <a:latin typeface="+mn-lt"/>
                <a:ea typeface="宋体" panose="02010600030101010101" pitchFamily="2" charset="-122"/>
                <a:cs typeface="+mn-cs"/>
              </a:rPr>
              <a:t>Chapter 1</a:t>
            </a:r>
            <a:endParaRPr lang="en-US" altLang="zh-CN" sz="3400" b="0" i="1" dirty="0">
              <a:latin typeface="+mn-lt"/>
              <a:ea typeface="宋体" panose="02010600030101010101" pitchFamily="2" charset="-122"/>
              <a:cs typeface="+mn-cs"/>
            </a:endParaRPr>
          </a:p>
          <a:p>
            <a:pPr eaLnBrk="1" hangingPunct="1">
              <a:lnSpc>
                <a:spcPct val="90000"/>
              </a:lnSpc>
              <a:buClrTx/>
              <a:buSzTx/>
            </a:pPr>
            <a:r>
              <a:rPr lang="en-US" altLang="zh-CN" sz="3400" b="0" i="1" dirty="0">
                <a:latin typeface="+mn-lt"/>
                <a:ea typeface="宋体" panose="02010600030101010101" pitchFamily="2" charset="-122"/>
                <a:cs typeface="+mn-cs"/>
              </a:rPr>
              <a:t>Introduction to Computer Programming</a:t>
            </a:r>
            <a:endParaRPr lang="en-US" altLang="zh-CN" sz="3400" b="0" i="1" dirty="0">
              <a:latin typeface="+mn-lt"/>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952500" y="152400"/>
            <a:ext cx="7415530" cy="67062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20483"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Components</a:t>
            </a:r>
            <a:endParaRPr lang="en-US" altLang="zh-CN" dirty="0">
              <a:ea typeface="宋体" panose="02010600030101010101" pitchFamily="2" charset="-122"/>
            </a:endParaRPr>
          </a:p>
        </p:txBody>
      </p:sp>
      <p:pic>
        <p:nvPicPr>
          <p:cNvPr id="20484" name="Picture 4"/>
          <p:cNvPicPr>
            <a:picLocks noChangeAspect="1"/>
          </p:cNvPicPr>
          <p:nvPr>
            <p:ph idx="1"/>
          </p:nvPr>
        </p:nvPicPr>
        <p:blipFill>
          <a:blip r:embed="rId1"/>
          <a:srcRect/>
          <a:stretch>
            <a:fillRect/>
          </a:stretch>
        </p:blipFill>
        <p:spPr>
          <a:xfrm>
            <a:off x="2286000" y="1066800"/>
            <a:ext cx="6858000" cy="5111750"/>
          </a:xfrm>
        </p:spPr>
      </p:pic>
      <p:sp>
        <p:nvSpPr>
          <p:cNvPr id="2" name="文本框 1"/>
          <p:cNvSpPr txBox="1"/>
          <p:nvPr/>
        </p:nvSpPr>
        <p:spPr>
          <a:xfrm>
            <a:off x="152400" y="1066800"/>
            <a:ext cx="3309620" cy="1322070"/>
          </a:xfrm>
          <a:prstGeom prst="rect">
            <a:avLst/>
          </a:prstGeom>
          <a:noFill/>
        </p:spPr>
        <p:txBody>
          <a:bodyPr wrap="square" rtlCol="0" anchor="t">
            <a:spAutoFit/>
          </a:bodyPr>
          <a:p>
            <a:r>
              <a:rPr lang="zh-CN" altLang="en-US">
                <a:solidFill>
                  <a:schemeClr val="tx1"/>
                </a:solidFill>
              </a:rPr>
              <a:t>冯·诺依曼结构也称普林斯顿结构，是一种将程序指令存储器和数据存储器合并在一起的存储器结构。</a:t>
            </a:r>
            <a:endParaRPr lang="zh-CN" alt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22531"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Main Memory Unit</a:t>
            </a:r>
            <a:endParaRPr lang="en-US" altLang="zh-CN" dirty="0">
              <a:ea typeface="宋体" panose="02010600030101010101" pitchFamily="2" charset="-122"/>
            </a:endParaRPr>
          </a:p>
        </p:txBody>
      </p:sp>
      <p:sp>
        <p:nvSpPr>
          <p:cNvPr id="22532" name="Rectangle 3"/>
          <p:cNvSpPr>
            <a:spLocks noGrp="1"/>
          </p:cNvSpPr>
          <p:nvPr>
            <p:ph idx="1"/>
          </p:nvPr>
        </p:nvSpPr>
        <p:spPr>
          <a:xfrm>
            <a:off x="152400" y="1143000"/>
            <a:ext cx="8991600" cy="5334000"/>
          </a:xfrm>
        </p:spPr>
        <p:txBody>
          <a:bodyPr vert="horz" wrap="square" lIns="91440" tIns="45720" rIns="91440" bIns="45720" anchor="t" anchorCtr="0"/>
          <a:p>
            <a:pPr eaLnBrk="1" hangingPunct="1">
              <a:lnSpc>
                <a:spcPct val="95000"/>
              </a:lnSpc>
            </a:pPr>
            <a:r>
              <a:rPr lang="en-US" altLang="zh-CN" dirty="0">
                <a:latin typeface="+mn-lt"/>
                <a:ea typeface="宋体" panose="02010600030101010101" pitchFamily="2" charset="-122"/>
                <a:cs typeface="+mn-cs"/>
              </a:rPr>
              <a:t>Stores data and instructions as sequence of bytes</a:t>
            </a:r>
            <a:endParaRPr lang="en-US" altLang="zh-CN" dirty="0">
              <a:latin typeface="+mn-lt"/>
              <a:ea typeface="宋体" panose="02010600030101010101" pitchFamily="2" charset="-122"/>
              <a:cs typeface="+mn-cs"/>
            </a:endParaRPr>
          </a:p>
          <a:p>
            <a:pPr eaLnBrk="1" hangingPunct="1">
              <a:lnSpc>
                <a:spcPct val="95000"/>
              </a:lnSpc>
            </a:pPr>
            <a:r>
              <a:rPr lang="en-US" altLang="zh-CN" dirty="0">
                <a:latin typeface="+mn-lt"/>
                <a:ea typeface="宋体" panose="02010600030101010101" pitchFamily="2" charset="-122"/>
                <a:cs typeface="+mn-cs"/>
              </a:rPr>
              <a:t>A program must reside in main memory if it is to operate on the computer</a:t>
            </a:r>
            <a:endParaRPr lang="en-US" altLang="zh-CN" dirty="0">
              <a:latin typeface="+mn-lt"/>
              <a:ea typeface="宋体" panose="02010600030101010101" pitchFamily="2" charset="-122"/>
              <a:cs typeface="+mn-cs"/>
            </a:endParaRPr>
          </a:p>
          <a:p>
            <a:pPr eaLnBrk="1" hangingPunct="1">
              <a:lnSpc>
                <a:spcPct val="95000"/>
              </a:lnSpc>
            </a:pPr>
            <a:r>
              <a:rPr lang="en-US" altLang="zh-CN" dirty="0">
                <a:latin typeface="+mn-lt"/>
                <a:ea typeface="宋体" panose="02010600030101010101" pitchFamily="2" charset="-122"/>
                <a:cs typeface="+mn-cs"/>
              </a:rPr>
              <a:t>Combines 1 or more bytes into a single unit, referred to as a </a:t>
            </a:r>
            <a:r>
              <a:rPr lang="en-US" altLang="zh-CN" b="1" dirty="0">
                <a:solidFill>
                  <a:srgbClr val="FF0000"/>
                </a:solidFill>
                <a:latin typeface="+mn-lt"/>
                <a:ea typeface="宋体" panose="02010600030101010101" pitchFamily="2" charset="-122"/>
                <a:cs typeface="+mn-cs"/>
              </a:rPr>
              <a:t>word</a:t>
            </a:r>
            <a:endParaRPr lang="en-US" altLang="zh-CN" dirty="0">
              <a:solidFill>
                <a:srgbClr val="FF0000"/>
              </a:solidFill>
              <a:latin typeface="+mn-lt"/>
              <a:ea typeface="宋体" panose="02010600030101010101" pitchFamily="2" charset="-122"/>
              <a:cs typeface="+mn-cs"/>
            </a:endParaRPr>
          </a:p>
          <a:p>
            <a:pPr eaLnBrk="1" hangingPunct="1">
              <a:lnSpc>
                <a:spcPct val="95000"/>
              </a:lnSpc>
            </a:pPr>
            <a:r>
              <a:rPr lang="en-US" altLang="zh-CN" dirty="0">
                <a:latin typeface="+mn-lt"/>
                <a:ea typeface="宋体" panose="02010600030101010101" pitchFamily="2" charset="-122"/>
                <a:cs typeface="+mn-cs"/>
              </a:rPr>
              <a:t>Constructed as </a:t>
            </a:r>
            <a:r>
              <a:rPr lang="en-US" altLang="zh-CN" dirty="0">
                <a:solidFill>
                  <a:srgbClr val="0033CC"/>
                </a:solidFill>
                <a:latin typeface="+mn-lt"/>
                <a:ea typeface="宋体" panose="02010600030101010101" pitchFamily="2" charset="-122"/>
                <a:cs typeface="+mn-cs"/>
              </a:rPr>
              <a:t>random access memory</a:t>
            </a:r>
            <a:r>
              <a:rPr lang="en-US" altLang="zh-CN" dirty="0">
                <a:latin typeface="+mn-lt"/>
                <a:ea typeface="宋体" panose="02010600030101010101" pitchFamily="2" charset="-122"/>
                <a:cs typeface="+mn-cs"/>
              </a:rPr>
              <a:t>, or </a:t>
            </a:r>
            <a:r>
              <a:rPr lang="en-US" altLang="zh-CN" dirty="0">
                <a:solidFill>
                  <a:srgbClr val="FF0000"/>
                </a:solidFill>
                <a:latin typeface="+mn-lt"/>
                <a:ea typeface="宋体" panose="02010600030101010101" pitchFamily="2" charset="-122"/>
                <a:cs typeface="+mn-cs"/>
              </a:rPr>
              <a:t>RAM</a:t>
            </a:r>
            <a:endParaRPr lang="en-US" altLang="zh-CN" dirty="0">
              <a:solidFill>
                <a:srgbClr val="FF0000"/>
              </a:solidFill>
              <a:latin typeface="+mn-lt"/>
              <a:ea typeface="宋体" panose="02010600030101010101" pitchFamily="2" charset="-122"/>
              <a:cs typeface="+mn-cs"/>
            </a:endParaRPr>
          </a:p>
          <a:p>
            <a:pPr lvl="1" eaLnBrk="1" hangingPunct="1">
              <a:lnSpc>
                <a:spcPct val="95000"/>
              </a:lnSpc>
            </a:pPr>
            <a:r>
              <a:rPr lang="en-US" altLang="zh-CN" dirty="0">
                <a:latin typeface="+mn-lt"/>
                <a:ea typeface="宋体" panose="02010600030101010101" pitchFamily="2" charset="-122"/>
              </a:rPr>
              <a:t>Every section of memory can be accessed randomly as quickly as any other section</a:t>
            </a:r>
            <a:endParaRPr lang="en-US" altLang="zh-CN" dirty="0">
              <a:latin typeface="+mn-lt"/>
              <a:ea typeface="宋体" panose="02010600030101010101" pitchFamily="2" charset="-122"/>
            </a:endParaRPr>
          </a:p>
          <a:p>
            <a:pPr lvl="1" eaLnBrk="1" hangingPunct="1">
              <a:lnSpc>
                <a:spcPct val="95000"/>
              </a:lnSpc>
            </a:pPr>
            <a:r>
              <a:rPr lang="en-US" altLang="zh-CN" b="1" dirty="0">
                <a:latin typeface="+mn-lt"/>
                <a:ea typeface="宋体" panose="02010600030101010101" pitchFamily="2" charset="-122"/>
              </a:rPr>
              <a:t>Volatile:</a:t>
            </a:r>
            <a:r>
              <a:rPr lang="en-US" altLang="zh-CN" dirty="0">
                <a:latin typeface="+mn-lt"/>
                <a:ea typeface="宋体" panose="02010600030101010101" pitchFamily="2" charset="-122"/>
              </a:rPr>
              <a:t> data is lost when power is turned off</a:t>
            </a:r>
            <a:endParaRPr lang="en-US" altLang="zh-CN" dirty="0">
              <a:latin typeface="+mn-lt"/>
              <a:ea typeface="宋体" panose="02010600030101010101" pitchFamily="2" charset="-122"/>
            </a:endParaRPr>
          </a:p>
          <a:p>
            <a:pPr eaLnBrk="1" hangingPunct="1">
              <a:lnSpc>
                <a:spcPct val="95000"/>
              </a:lnSpc>
            </a:pPr>
            <a:r>
              <a:rPr lang="en-US" altLang="zh-CN" dirty="0">
                <a:latin typeface="+mn-lt"/>
                <a:ea typeface="宋体" panose="02010600030101010101" pitchFamily="2" charset="-122"/>
                <a:cs typeface="+mn-cs"/>
              </a:rPr>
              <a:t>Size is usually specified in bytes (MB or GB)</a:t>
            </a:r>
            <a:endParaRPr lang="en-US" altLang="zh-CN" dirty="0">
              <a:latin typeface="+mn-lt"/>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24579"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Central Processing Unit (CPU)</a:t>
            </a:r>
            <a:endParaRPr lang="en-US" altLang="zh-CN" dirty="0">
              <a:ea typeface="宋体" panose="02010600030101010101" pitchFamily="2" charset="-122"/>
            </a:endParaRPr>
          </a:p>
        </p:txBody>
      </p:sp>
      <p:sp>
        <p:nvSpPr>
          <p:cNvPr id="8" name="Rectangle 3"/>
          <p:cNvSpPr txBox="1">
            <a:spLocks noChangeArrowheads="1"/>
          </p:cNvSpPr>
          <p:nvPr/>
        </p:nvSpPr>
        <p:spPr bwMode="auto">
          <a:xfrm>
            <a:off x="190500" y="1181100"/>
            <a:ext cx="87630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fontAlgn="base">
              <a:spcBef>
                <a:spcPct val="20000"/>
              </a:spcBef>
              <a:spcAft>
                <a:spcPct val="0"/>
              </a:spcAft>
              <a:buChar char="»"/>
              <a:defRPr sz="2000">
                <a:solidFill>
                  <a:schemeClr val="tx1"/>
                </a:solidFill>
                <a:latin typeface="Times New Roman" panose="02020603050405020304" pitchFamily="18" charset="0"/>
              </a:defRPr>
            </a:lvl6pPr>
            <a:lvl7pPr marL="2971800" indent="-228600" algn="l" rtl="0" fontAlgn="base">
              <a:spcBef>
                <a:spcPct val="20000"/>
              </a:spcBef>
              <a:spcAft>
                <a:spcPct val="0"/>
              </a:spcAft>
              <a:buChar char="»"/>
              <a:defRPr sz="2000">
                <a:solidFill>
                  <a:schemeClr val="tx1"/>
                </a:solidFill>
                <a:latin typeface="Times New Roman" panose="02020603050405020304" pitchFamily="18" charset="0"/>
              </a:defRPr>
            </a:lvl7pPr>
            <a:lvl8pPr marL="3429000" indent="-228600" algn="l" rtl="0" fontAlgn="base">
              <a:spcBef>
                <a:spcPct val="20000"/>
              </a:spcBef>
              <a:spcAft>
                <a:spcPct val="0"/>
              </a:spcAft>
              <a:buChar char="»"/>
              <a:defRPr sz="2000">
                <a:solidFill>
                  <a:schemeClr val="tx1"/>
                </a:solidFill>
                <a:latin typeface="Times New Roman" panose="02020603050405020304" pitchFamily="18" charset="0"/>
              </a:defRPr>
            </a:lvl8pPr>
            <a:lvl9pPr marL="3886200" indent="-228600" algn="l" rtl="0" fontAlgn="base">
              <a:spcBef>
                <a:spcPct val="20000"/>
              </a:spcBef>
              <a:spcAft>
                <a:spcPct val="0"/>
              </a:spcAft>
              <a:buChar char="»"/>
              <a:defRPr sz="20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600" b="1" i="0" u="none" strike="noStrike" kern="0" cap="none" spc="0" normalizeH="0" baseline="0" noProof="0" dirty="0">
                <a:ln>
                  <a:noFill/>
                </a:ln>
                <a:solidFill>
                  <a:srgbClr val="FF0000"/>
                </a:solidFill>
                <a:effectLst/>
                <a:uLnTx/>
                <a:uFillTx/>
                <a:latin typeface="+mn-lt"/>
                <a:ea typeface="宋体" panose="02010600030101010101" pitchFamily="2" charset="-122"/>
                <a:cs typeface="+mn-cs"/>
              </a:rPr>
              <a:t>Control unit</a:t>
            </a:r>
            <a:r>
              <a:rPr kumimoji="0" lang="en-US" altLang="zh-CN" sz="26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26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directs and monitors the overall operation of the computer</a:t>
            </a:r>
            <a:endParaRPr kumimoji="0" lang="en-US" altLang="zh-CN" sz="26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rgbClr val="222222"/>
                </a:solidFill>
                <a:effectLst/>
                <a:uLnTx/>
                <a:uFillTx/>
                <a:latin typeface="+mn-lt"/>
                <a:ea typeface="宋体" panose="02010600030101010101" pitchFamily="2" charset="-122"/>
                <a:cs typeface="+mn-cs"/>
              </a:rPr>
              <a:t>Keeps track of where the next instruction resides</a:t>
            </a:r>
            <a:endParaRPr kumimoji="0" lang="en-US" altLang="zh-CN" sz="2400" b="0" i="0" u="none" strike="noStrike" kern="0" cap="none" spc="0" normalizeH="0" baseline="0" noProof="0" dirty="0">
              <a:ln>
                <a:noFill/>
              </a:ln>
              <a:solidFill>
                <a:srgbClr val="222222"/>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rgbClr val="222222"/>
                </a:solidFill>
                <a:effectLst/>
                <a:uLnTx/>
                <a:uFillTx/>
                <a:latin typeface="+mn-lt"/>
                <a:ea typeface="宋体" panose="02010600030101010101" pitchFamily="2" charset="-122"/>
                <a:cs typeface="+mn-cs"/>
              </a:rPr>
              <a:t>Issues the signals needed to both read data from and write data to other units in the system</a:t>
            </a:r>
            <a:endParaRPr kumimoji="0" lang="en-US" altLang="zh-CN" sz="2400" b="0" i="0" u="none" strike="noStrike" kern="0" cap="none" spc="0" normalizeH="0" baseline="0" noProof="0" dirty="0">
              <a:ln>
                <a:noFill/>
              </a:ln>
              <a:solidFill>
                <a:srgbClr val="222222"/>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rgbClr val="222222"/>
                </a:solidFill>
                <a:effectLst/>
                <a:uLnTx/>
                <a:uFillTx/>
                <a:latin typeface="+mn-lt"/>
                <a:ea typeface="宋体" panose="02010600030101010101" pitchFamily="2" charset="-122"/>
                <a:cs typeface="+mn-cs"/>
              </a:rPr>
              <a:t>Executes all instructions</a:t>
            </a:r>
            <a:endParaRPr kumimoji="0" lang="en-US" altLang="zh-CN" sz="2400" b="0" i="0" u="none" strike="noStrike" kern="0" cap="none" spc="0" normalizeH="0" baseline="0" noProof="0" dirty="0">
              <a:ln>
                <a:noFill/>
              </a:ln>
              <a:solidFill>
                <a:srgbClr val="222222"/>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600" b="1" i="0" u="none" strike="noStrike" kern="0" cap="none" spc="0" normalizeH="0" baseline="0" noProof="0" dirty="0">
                <a:ln>
                  <a:noFill/>
                </a:ln>
                <a:solidFill>
                  <a:srgbClr val="FF0000"/>
                </a:solidFill>
                <a:effectLst/>
                <a:uLnTx/>
                <a:uFillTx/>
                <a:latin typeface="+mn-lt"/>
                <a:ea typeface="宋体" panose="02010600030101010101" pitchFamily="2" charset="-122"/>
                <a:cs typeface="+mn-cs"/>
              </a:rPr>
              <a:t>Arithmetic and Logic Unit (ALU):</a:t>
            </a:r>
            <a:r>
              <a:rPr kumimoji="0" lang="en-US" altLang="zh-CN" sz="2600" b="0" i="0" u="none" strike="noStrike" kern="0" cap="none" spc="0" normalizeH="0" baseline="0" noProof="0" dirty="0">
                <a:ln>
                  <a:noFill/>
                </a:ln>
                <a:solidFill>
                  <a:srgbClr val="0033CC"/>
                </a:solidFill>
                <a:effectLst/>
                <a:uLnTx/>
                <a:uFillTx/>
                <a:latin typeface="+mn-lt"/>
                <a:ea typeface="宋体" panose="02010600030101010101" pitchFamily="2" charset="-122"/>
                <a:cs typeface="+mn-cs"/>
              </a:rPr>
              <a:t> </a:t>
            </a:r>
            <a:r>
              <a:rPr kumimoji="0" lang="en-US" altLang="zh-CN" sz="26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performs all of the computations, such as addition, subtraction, comparisons, and so on, that a computer provides</a:t>
            </a:r>
            <a:endParaRPr kumimoji="0" lang="en-US" altLang="zh-CN" sz="26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2600" b="0" i="0" u="none" strike="noStrike" kern="0" cap="none" spc="0" normalizeH="0" baseline="0" noProof="0" dirty="0">
                <a:ln>
                  <a:noFill/>
                </a:ln>
                <a:solidFill>
                  <a:srgbClr val="222222"/>
                </a:solidFill>
                <a:effectLst/>
                <a:uLnTx/>
                <a:uFillTx/>
                <a:latin typeface="+mn-lt"/>
                <a:ea typeface="宋体" panose="02010600030101010101" pitchFamily="2" charset="-122"/>
                <a:cs typeface="+mn-cs"/>
              </a:rPr>
              <a:t>CPUs are constructed as a single microchip, which is referred to as a </a:t>
            </a:r>
            <a:r>
              <a:rPr kumimoji="0" lang="en-US" altLang="zh-CN" sz="2600" b="1" i="0" u="none" strike="noStrike" kern="0" cap="none" spc="0" normalizeH="0" baseline="0" noProof="0" dirty="0">
                <a:ln>
                  <a:noFill/>
                </a:ln>
                <a:solidFill>
                  <a:srgbClr val="222222"/>
                </a:solidFill>
                <a:effectLst/>
                <a:uLnTx/>
                <a:uFillTx/>
                <a:latin typeface="+mn-lt"/>
                <a:ea typeface="宋体" panose="02010600030101010101" pitchFamily="2" charset="-122"/>
                <a:cs typeface="+mn-cs"/>
              </a:rPr>
              <a:t>microprocessor</a:t>
            </a:r>
            <a:endParaRPr kumimoji="0" lang="en-US" altLang="zh-CN" sz="2600" b="0" i="0" u="none" strike="noStrike" kern="0" cap="none" spc="0" normalizeH="0" baseline="0" noProof="0" dirty="0">
              <a:ln>
                <a:noFill/>
              </a:ln>
              <a:solidFill>
                <a:srgbClr val="222222"/>
              </a:solidFill>
              <a:effectLst/>
              <a:uLnTx/>
              <a:uFillTx/>
              <a:latin typeface="+mn-lt"/>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26627"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26628"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Microprocessor</a:t>
            </a:r>
            <a:endParaRPr lang="en-US" altLang="zh-CN" dirty="0">
              <a:ea typeface="宋体" panose="02010600030101010101" pitchFamily="2" charset="-122"/>
            </a:endParaRPr>
          </a:p>
        </p:txBody>
      </p:sp>
      <p:pic>
        <p:nvPicPr>
          <p:cNvPr id="26629" name="Picture 6"/>
          <p:cNvPicPr>
            <a:picLocks noChangeAspect="1"/>
          </p:cNvPicPr>
          <p:nvPr>
            <p:ph idx="1"/>
          </p:nvPr>
        </p:nvPicPr>
        <p:blipFill>
          <a:blip r:embed="rId1"/>
          <a:srcRect/>
          <a:stretch>
            <a:fillRect/>
          </a:stretch>
        </p:blipFill>
        <p:spPr>
          <a:xfrm>
            <a:off x="1084263" y="2066925"/>
            <a:ext cx="6973887" cy="37909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28675"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28676"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Input/Output Unit</a:t>
            </a:r>
            <a:endParaRPr lang="en-US" altLang="zh-CN" dirty="0">
              <a:ea typeface="宋体" panose="02010600030101010101" pitchFamily="2" charset="-122"/>
            </a:endParaRPr>
          </a:p>
        </p:txBody>
      </p:sp>
      <p:sp>
        <p:nvSpPr>
          <p:cNvPr id="28677" name="Rectangle 3"/>
          <p:cNvSpPr>
            <a:spLocks noGrp="1"/>
          </p:cNvSpPr>
          <p:nvPr>
            <p:ph idx="1"/>
          </p:nvPr>
        </p:nvSpPr>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The input/output (I/O) unit provides access to the computer, allowing it to input and output data</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It is the interface to which peripheral devices, such as keyboards, console screens, and printers, are attached</a:t>
            </a:r>
            <a:endParaRPr lang="en-US" altLang="zh-CN" dirty="0">
              <a:latin typeface="+mn-lt"/>
              <a:ea typeface="宋体" panose="02010600030101010101" pitchFamily="2" charset="-122"/>
              <a:cs typeface="+mn-cs"/>
            </a:endParaRPr>
          </a:p>
          <a:p>
            <a:pPr eaLnBrk="1" hangingPunct="1"/>
            <a:endParaRPr lang="zh-CN" altLang="en-US" dirty="0">
              <a:latin typeface="+mn-lt"/>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30723"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0724"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Secondary Storage</a:t>
            </a:r>
            <a:endParaRPr lang="en-US" altLang="zh-CN" dirty="0">
              <a:ea typeface="宋体" panose="02010600030101010101" pitchFamily="2" charset="-122"/>
            </a:endParaRPr>
          </a:p>
        </p:txBody>
      </p:sp>
      <p:sp>
        <p:nvSpPr>
          <p:cNvPr id="30725" name="Rectangle 3"/>
          <p:cNvSpPr>
            <a:spLocks noGrp="1"/>
          </p:cNvSpPr>
          <p:nvPr>
            <p:ph idx="1"/>
          </p:nvPr>
        </p:nvSpPr>
        <p:spPr>
          <a:xfrm>
            <a:off x="228600" y="1433513"/>
            <a:ext cx="8763000" cy="4572000"/>
          </a:xfrm>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Used as permanent storage for programs and data</a:t>
            </a:r>
            <a:endParaRPr lang="en-US" altLang="zh-CN" dirty="0">
              <a:latin typeface="+mn-lt"/>
              <a:ea typeface="宋体" panose="02010600030101010101" pitchFamily="2" charset="-122"/>
              <a:cs typeface="+mn-cs"/>
            </a:endParaRPr>
          </a:p>
          <a:p>
            <a:pPr lvl="1" eaLnBrk="1" hangingPunct="1"/>
            <a:r>
              <a:rPr lang="en-US" altLang="zh-CN" dirty="0">
                <a:latin typeface="+mn-lt"/>
                <a:ea typeface="宋体" panose="02010600030101010101" pitchFamily="2" charset="-122"/>
              </a:rPr>
              <a:t>Magnetic tape, magnetic disks, and CD-ROMs</a:t>
            </a:r>
            <a:endParaRPr lang="en-US" altLang="zh-CN" dirty="0">
              <a:latin typeface="+mn-lt"/>
              <a:ea typeface="宋体" panose="02010600030101010101" pitchFamily="2" charset="-122"/>
            </a:endParaRPr>
          </a:p>
          <a:p>
            <a:pPr eaLnBrk="1" hangingPunct="1"/>
            <a:r>
              <a:rPr lang="en-US" altLang="zh-CN" b="1" dirty="0">
                <a:latin typeface="+mn-lt"/>
                <a:ea typeface="宋体" panose="02010600030101010101" pitchFamily="2" charset="-122"/>
                <a:cs typeface="+mn-cs"/>
              </a:rPr>
              <a:t>Direct access storage device (DASD):</a:t>
            </a:r>
            <a:r>
              <a:rPr lang="en-US" altLang="zh-CN" dirty="0">
                <a:latin typeface="+mn-lt"/>
                <a:ea typeface="宋体" panose="02010600030101010101" pitchFamily="2" charset="-122"/>
                <a:cs typeface="+mn-cs"/>
              </a:rPr>
              <a:t> allows a computer to read or write any one file or program independent of its position on the storage medium</a:t>
            </a:r>
            <a:endParaRPr lang="en-US" altLang="zh-CN" dirty="0">
              <a:latin typeface="+mn-lt"/>
              <a:ea typeface="宋体" panose="02010600030101010101" pitchFamily="2" charset="-122"/>
              <a:cs typeface="+mn-cs"/>
            </a:endParaRPr>
          </a:p>
          <a:p>
            <a:pPr lvl="1" eaLnBrk="1" hangingPunct="1"/>
            <a:r>
              <a:rPr lang="en-US" altLang="zh-CN" b="1" dirty="0">
                <a:latin typeface="+mn-lt"/>
                <a:ea typeface="宋体" panose="02010600030101010101" pitchFamily="2" charset="-122"/>
              </a:rPr>
              <a:t>Magnetic hard disk </a:t>
            </a:r>
            <a:r>
              <a:rPr lang="en-US" altLang="zh-CN" dirty="0">
                <a:latin typeface="+mn-lt"/>
                <a:ea typeface="宋体" panose="02010600030101010101" pitchFamily="2" charset="-122"/>
              </a:rPr>
              <a:t>consists of rigid platters that spin together on a common spindle</a:t>
            </a:r>
            <a:endParaRPr lang="en-US" altLang="zh-CN" dirty="0">
              <a:latin typeface="+mn-lt"/>
              <a:ea typeface="宋体" panose="02010600030101010101" pitchFamily="2" charset="-122"/>
            </a:endParaRPr>
          </a:p>
          <a:p>
            <a:pPr lvl="1" eaLnBrk="1" hangingPunct="1"/>
            <a:r>
              <a:rPr lang="en-US" altLang="zh-CN" dirty="0">
                <a:latin typeface="+mn-lt"/>
                <a:ea typeface="宋体" panose="02010600030101010101" pitchFamily="2" charset="-122"/>
              </a:rPr>
              <a:t>Initially, the most common magnetic disk storage device was the removable </a:t>
            </a:r>
            <a:r>
              <a:rPr lang="en-US" altLang="zh-CN" b="1" dirty="0">
                <a:latin typeface="+mn-lt"/>
                <a:ea typeface="宋体" panose="02010600030101010101" pitchFamily="2" charset="-122"/>
              </a:rPr>
              <a:t>floppy disk</a:t>
            </a:r>
            <a:endParaRPr lang="en-US" altLang="zh-CN" dirty="0">
              <a:latin typeface="+mn-lt"/>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32771"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2772"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Programming Languages</a:t>
            </a:r>
            <a:endParaRPr lang="en-US" altLang="zh-CN" dirty="0">
              <a:ea typeface="宋体" panose="02010600030101010101" pitchFamily="2" charset="-122"/>
            </a:endParaRPr>
          </a:p>
        </p:txBody>
      </p:sp>
      <p:sp>
        <p:nvSpPr>
          <p:cNvPr id="32773" name="Rectangle 3"/>
          <p:cNvSpPr>
            <a:spLocks noGrp="1"/>
          </p:cNvSpPr>
          <p:nvPr>
            <p:ph idx="1"/>
          </p:nvPr>
        </p:nvSpPr>
        <p:spPr>
          <a:xfrm>
            <a:off x="0" y="1444625"/>
            <a:ext cx="8991600" cy="4572000"/>
          </a:xfrm>
        </p:spPr>
        <p:txBody>
          <a:bodyPr vert="horz" wrap="square" lIns="91440" tIns="45720" rIns="91440" bIns="45720" anchor="t" anchorCtr="0"/>
          <a:p>
            <a:pPr eaLnBrk="1" hangingPunct="1"/>
            <a:r>
              <a:rPr lang="en-US" altLang="zh-CN" b="1" dirty="0">
                <a:latin typeface="+mn-lt"/>
                <a:ea typeface="宋体" panose="02010600030101010101" pitchFamily="2" charset="-122"/>
                <a:cs typeface="+mn-cs"/>
              </a:rPr>
              <a:t>Computer program: </a:t>
            </a:r>
            <a:r>
              <a:rPr lang="en-US" altLang="zh-CN" dirty="0">
                <a:latin typeface="+mn-lt"/>
                <a:ea typeface="宋体" panose="02010600030101010101" pitchFamily="2" charset="-122"/>
                <a:cs typeface="+mn-cs"/>
              </a:rPr>
              <a:t>data and instructions used to operate a computer and produce a specific result</a:t>
            </a:r>
            <a:endParaRPr lang="en-US" altLang="zh-CN" b="1" dirty="0">
              <a:latin typeface="+mn-lt"/>
              <a:ea typeface="宋体" panose="02010600030101010101" pitchFamily="2" charset="-122"/>
              <a:cs typeface="+mn-cs"/>
            </a:endParaRPr>
          </a:p>
          <a:p>
            <a:pPr lvl="1" eaLnBrk="1" hangingPunct="1"/>
            <a:r>
              <a:rPr lang="en-US" altLang="zh-CN" dirty="0">
                <a:latin typeface="+mn-lt"/>
                <a:ea typeface="宋体" panose="02010600030101010101" pitchFamily="2" charset="-122"/>
              </a:rPr>
              <a:t>A program or set of programs is called </a:t>
            </a:r>
            <a:r>
              <a:rPr lang="en-US" altLang="zh-CN" b="1" dirty="0">
                <a:latin typeface="+mn-lt"/>
                <a:ea typeface="宋体" panose="02010600030101010101" pitchFamily="2" charset="-122"/>
              </a:rPr>
              <a:t>software</a:t>
            </a:r>
            <a:endParaRPr lang="en-US" altLang="zh-CN" b="1" dirty="0">
              <a:latin typeface="+mn-lt"/>
              <a:ea typeface="宋体" panose="02010600030101010101" pitchFamily="2" charset="-122"/>
            </a:endParaRPr>
          </a:p>
          <a:p>
            <a:pPr eaLnBrk="1" hangingPunct="1"/>
            <a:r>
              <a:rPr lang="en-US" altLang="zh-CN" b="1" dirty="0">
                <a:latin typeface="+mn-lt"/>
                <a:ea typeface="宋体" panose="02010600030101010101" pitchFamily="2" charset="-122"/>
                <a:cs typeface="+mn-cs"/>
              </a:rPr>
              <a:t>Programming:</a:t>
            </a:r>
            <a:r>
              <a:rPr lang="en-US" altLang="zh-CN" dirty="0">
                <a:latin typeface="+mn-lt"/>
                <a:ea typeface="宋体" panose="02010600030101010101" pitchFamily="2" charset="-122"/>
                <a:cs typeface="+mn-cs"/>
              </a:rPr>
              <a:t> writing instructions in a language that the computer can respond to and that other programmers can understand</a:t>
            </a:r>
            <a:endParaRPr lang="en-US" altLang="zh-CN" b="1" dirty="0">
              <a:latin typeface="+mn-lt"/>
              <a:ea typeface="宋体" panose="02010600030101010101" pitchFamily="2" charset="-122"/>
              <a:cs typeface="+mn-cs"/>
            </a:endParaRPr>
          </a:p>
          <a:p>
            <a:pPr eaLnBrk="1" hangingPunct="1"/>
            <a:r>
              <a:rPr lang="en-US" altLang="zh-CN" b="1" dirty="0">
                <a:latin typeface="+mn-lt"/>
                <a:ea typeface="宋体" panose="02010600030101010101" pitchFamily="2" charset="-122"/>
                <a:cs typeface="+mn-cs"/>
              </a:rPr>
              <a:t>Programming language:</a:t>
            </a:r>
            <a:r>
              <a:rPr lang="en-US" altLang="zh-CN" dirty="0">
                <a:latin typeface="+mn-lt"/>
                <a:ea typeface="宋体" panose="02010600030101010101" pitchFamily="2" charset="-122"/>
                <a:cs typeface="+mn-cs"/>
              </a:rPr>
              <a:t> set of instructions that can be used to construct a program</a:t>
            </a:r>
            <a:endParaRPr lang="en-US" altLang="zh-CN" dirty="0">
              <a:latin typeface="+mn-lt"/>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4819" name="Rectangle 2"/>
          <p:cNvSpPr>
            <a:spLocks noGrp="1"/>
          </p:cNvSpPr>
          <p:nvPr>
            <p:ph type="title"/>
          </p:nvPr>
        </p:nvSpPr>
        <p:spPr>
          <a:xfrm>
            <a:off x="533400" y="152400"/>
            <a:ext cx="8077200" cy="1143000"/>
          </a:xfrm>
        </p:spPr>
        <p:txBody>
          <a:bodyPr vert="horz" wrap="square" lIns="91440" tIns="45720" rIns="91440" bIns="45720" anchor="ctr" anchorCtr="0"/>
          <a:p>
            <a:pPr eaLnBrk="1" hangingPunct="1"/>
            <a:r>
              <a:rPr lang="en-US" altLang="zh-CN" dirty="0">
                <a:ea typeface="宋体" panose="02010600030101010101" pitchFamily="2" charset="-122"/>
              </a:rPr>
              <a:t>Machine Language</a:t>
            </a:r>
            <a:endParaRPr lang="en-US" altLang="zh-CN" dirty="0">
              <a:ea typeface="宋体" panose="02010600030101010101" pitchFamily="2" charset="-122"/>
            </a:endParaRPr>
          </a:p>
        </p:txBody>
      </p:sp>
      <p:sp>
        <p:nvSpPr>
          <p:cNvPr id="34820" name="Rectangle 3"/>
          <p:cNvSpPr>
            <a:spLocks noGrp="1"/>
          </p:cNvSpPr>
          <p:nvPr>
            <p:ph idx="1"/>
          </p:nvPr>
        </p:nvSpPr>
        <p:spPr>
          <a:xfrm>
            <a:off x="342900" y="1295400"/>
            <a:ext cx="8458200" cy="4572000"/>
          </a:xfrm>
        </p:spPr>
        <p:txBody>
          <a:bodyPr vert="horz" wrap="square" lIns="91440" tIns="45720" rIns="91440" bIns="45720" anchor="t" anchorCtr="0"/>
          <a:p>
            <a:pPr eaLnBrk="1" hangingPunct="1"/>
            <a:r>
              <a:rPr lang="en-US" altLang="zh-CN" b="1" dirty="0">
                <a:solidFill>
                  <a:srgbClr val="FF0000"/>
                </a:solidFill>
                <a:latin typeface="+mn-lt"/>
                <a:ea typeface="宋体" panose="02010600030101010101" pitchFamily="2" charset="-122"/>
                <a:cs typeface="+mn-cs"/>
              </a:rPr>
              <a:t>Executable program</a:t>
            </a:r>
            <a:r>
              <a:rPr lang="en-US" altLang="zh-CN" b="1" dirty="0">
                <a:latin typeface="+mn-lt"/>
                <a:ea typeface="宋体" panose="02010600030101010101" pitchFamily="2" charset="-122"/>
                <a:cs typeface="+mn-cs"/>
              </a:rPr>
              <a:t>: </a:t>
            </a:r>
            <a:r>
              <a:rPr lang="en-US" altLang="zh-CN" dirty="0">
                <a:latin typeface="+mn-lt"/>
                <a:ea typeface="宋体" panose="02010600030101010101" pitchFamily="2" charset="-122"/>
                <a:cs typeface="+mn-cs"/>
              </a:rPr>
              <a:t>program that can operate a computer</a:t>
            </a:r>
            <a:endParaRPr lang="en-US" altLang="zh-CN" b="1"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Executable programs are written with binary numbers, which is a computer’s internal language (</a:t>
            </a:r>
            <a:r>
              <a:rPr lang="en-US" altLang="zh-CN" b="1" dirty="0">
                <a:latin typeface="+mn-lt"/>
                <a:ea typeface="宋体" panose="02010600030101010101" pitchFamily="2" charset="-122"/>
                <a:cs typeface="+mn-cs"/>
              </a:rPr>
              <a:t>machine language</a:t>
            </a:r>
            <a:r>
              <a:rPr lang="en-US" altLang="zh-CN" dirty="0">
                <a:latin typeface="+mn-lt"/>
                <a:ea typeface="宋体" panose="02010600030101010101" pitchFamily="2" charset="-122"/>
                <a:cs typeface="+mn-cs"/>
              </a:rPr>
              <a:t>)</a:t>
            </a:r>
            <a:endParaRPr lang="en-US" altLang="zh-CN" b="1" dirty="0">
              <a:latin typeface="+mn-lt"/>
              <a:ea typeface="宋体" panose="02010600030101010101" pitchFamily="2" charset="-122"/>
              <a:cs typeface="+mn-cs"/>
            </a:endParaRPr>
          </a:p>
          <a:p>
            <a:pPr lvl="1" eaLnBrk="1" hangingPunct="1"/>
            <a:r>
              <a:rPr lang="en-US" altLang="zh-CN" dirty="0">
                <a:latin typeface="+mn-lt"/>
                <a:ea typeface="宋体" panose="02010600030101010101" pitchFamily="2" charset="-122"/>
              </a:rPr>
              <a:t>An example of a simple machine language program containing two instructions is:</a:t>
            </a:r>
            <a:endParaRPr lang="en-US" altLang="zh-CN" dirty="0">
              <a:latin typeface="+mn-lt"/>
              <a:ea typeface="宋体" panose="02010600030101010101" pitchFamily="2" charset="-122"/>
            </a:endParaRPr>
          </a:p>
          <a:p>
            <a:pPr lvl="2" eaLnBrk="1" hangingPunct="1">
              <a:buNone/>
            </a:pPr>
            <a:r>
              <a:rPr lang="en-US" altLang="zh-CN" sz="2000" dirty="0">
                <a:latin typeface="Courier New" panose="02070309020205020404" pitchFamily="49" charset="0"/>
                <a:ea typeface="宋体" panose="02010600030101010101" pitchFamily="2" charset="-122"/>
              </a:rPr>
              <a:t>11000000000000000001000000000010</a:t>
            </a:r>
            <a:endParaRPr lang="en-US" altLang="zh-CN" sz="2000" dirty="0">
              <a:latin typeface="Courier New" panose="02070309020205020404" pitchFamily="49" charset="0"/>
              <a:ea typeface="宋体" panose="02010600030101010101" pitchFamily="2" charset="-122"/>
            </a:endParaRPr>
          </a:p>
          <a:p>
            <a:pPr lvl="2" eaLnBrk="1" hangingPunct="1">
              <a:buNone/>
            </a:pPr>
            <a:r>
              <a:rPr lang="en-US" altLang="zh-CN" sz="2000" dirty="0">
                <a:latin typeface="Courier New" panose="02070309020205020404" pitchFamily="49" charset="0"/>
                <a:ea typeface="宋体" panose="02010600030101010101" pitchFamily="2" charset="-122"/>
              </a:rPr>
              <a:t>11110000000000000010000000000011</a:t>
            </a:r>
            <a:endParaRPr lang="en-US" altLang="zh-CN" sz="2000" dirty="0">
              <a:latin typeface="+mn-lt"/>
              <a:ea typeface="宋体" panose="02010600030101010101" pitchFamily="2" charset="-122"/>
            </a:endParaRPr>
          </a:p>
          <a:p>
            <a:pPr eaLnBrk="1" hangingPunct="1"/>
            <a:r>
              <a:rPr lang="en-US" altLang="zh-CN" b="1" dirty="0">
                <a:latin typeface="+mn-lt"/>
                <a:ea typeface="宋体" panose="02010600030101010101" pitchFamily="2" charset="-122"/>
                <a:cs typeface="+mn-cs"/>
              </a:rPr>
              <a:t>Opcode</a:t>
            </a:r>
            <a:r>
              <a:rPr lang="en-US" altLang="zh-CN" dirty="0">
                <a:latin typeface="+mn-lt"/>
                <a:ea typeface="宋体" panose="02010600030101010101" pitchFamily="2" charset="-122"/>
                <a:cs typeface="+mn-cs"/>
              </a:rPr>
              <a:t> is short for operation code; tells the computer the operation to be performed</a:t>
            </a:r>
            <a:endParaRPr lang="en-US" altLang="zh-CN" dirty="0">
              <a:latin typeface="+mn-lt"/>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686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Assembly Language</a:t>
            </a:r>
            <a:endParaRPr lang="en-US" altLang="zh-CN" dirty="0">
              <a:ea typeface="宋体" panose="02010600030101010101" pitchFamily="2" charset="-122"/>
            </a:endParaRPr>
          </a:p>
        </p:txBody>
      </p:sp>
      <p:sp>
        <p:nvSpPr>
          <p:cNvPr id="36868" name="Rectangle 3"/>
          <p:cNvSpPr>
            <a:spLocks noGrp="1"/>
          </p:cNvSpPr>
          <p:nvPr>
            <p:ph type="body" sz="half" idx="1"/>
          </p:nvPr>
        </p:nvSpPr>
        <p:spPr>
          <a:xfrm>
            <a:off x="0" y="1676400"/>
            <a:ext cx="8686800" cy="4572000"/>
          </a:xfrm>
        </p:spPr>
        <p:txBody>
          <a:bodyPr vert="horz" wrap="square" lIns="91440" tIns="45720" rIns="91440" bIns="45720" anchor="t" anchorCtr="0"/>
          <a:p>
            <a:pPr eaLnBrk="1" hangingPunct="1">
              <a:buClrTx/>
              <a:buSzTx/>
              <a:buFontTx/>
            </a:pPr>
            <a:r>
              <a:rPr lang="en-US" altLang="zh-CN" b="1" dirty="0">
                <a:ea typeface="宋体" panose="02010600030101010101" pitchFamily="2" charset="-122"/>
              </a:rPr>
              <a:t>Assembly language:</a:t>
            </a:r>
            <a:r>
              <a:rPr lang="en-US" altLang="zh-CN" dirty="0">
                <a:ea typeface="宋体" panose="02010600030101010101" pitchFamily="2" charset="-122"/>
              </a:rPr>
              <a:t> uses the substitution of word-like symbols for the opcodes, and decimal numbers and labels for memory addresses </a:t>
            </a:r>
            <a:endParaRPr lang="en-US" altLang="zh-CN" dirty="0">
              <a:ea typeface="宋体" panose="02010600030101010101" pitchFamily="2" charset="-122"/>
            </a:endParaRPr>
          </a:p>
          <a:p>
            <a:pPr lvl="2" eaLnBrk="1" hangingPunct="1">
              <a:spcBef>
                <a:spcPts val="1200"/>
              </a:spcBef>
              <a:spcAft>
                <a:spcPts val="600"/>
              </a:spcAft>
              <a:buNone/>
            </a:pPr>
            <a:r>
              <a:rPr lang="en-US" altLang="zh-CN" sz="2000" dirty="0">
                <a:latin typeface="Courier New" panose="02070309020205020404" pitchFamily="49" charset="0"/>
                <a:ea typeface="宋体" panose="02010600030101010101" pitchFamily="2" charset="-122"/>
              </a:rPr>
              <a:t>LOAD first</a:t>
            </a:r>
            <a:endParaRPr lang="en-US" altLang="zh-CN" sz="2000" dirty="0">
              <a:latin typeface="Courier New" panose="02070309020205020404" pitchFamily="49" charset="0"/>
              <a:ea typeface="宋体" panose="02010600030101010101" pitchFamily="2" charset="-122"/>
            </a:endParaRPr>
          </a:p>
          <a:p>
            <a:pPr lvl="2" eaLnBrk="1" hangingPunct="1">
              <a:buNone/>
            </a:pPr>
            <a:r>
              <a:rPr lang="en-US" altLang="zh-CN" sz="2000" dirty="0">
                <a:latin typeface="Courier New" panose="02070309020205020404" pitchFamily="49" charset="0"/>
                <a:ea typeface="宋体" panose="02010600030101010101" pitchFamily="2" charset="-122"/>
              </a:rPr>
              <a:t>ADD second</a:t>
            </a:r>
            <a:endParaRPr lang="en-US" altLang="zh-CN" sz="2000" dirty="0">
              <a:latin typeface="Courier New" panose="02070309020205020404" pitchFamily="49" charset="0"/>
              <a:ea typeface="宋体" panose="02010600030101010101" pitchFamily="2" charset="-122"/>
            </a:endParaRPr>
          </a:p>
          <a:p>
            <a:pPr lvl="2" eaLnBrk="1" hangingPunct="1">
              <a:buNone/>
            </a:pPr>
            <a:r>
              <a:rPr lang="en-US" altLang="zh-CN" sz="2000" dirty="0">
                <a:latin typeface="Courier New" panose="02070309020205020404" pitchFamily="49" charset="0"/>
                <a:ea typeface="宋体" panose="02010600030101010101" pitchFamily="2" charset="-122"/>
              </a:rPr>
              <a:t>MUL factor</a:t>
            </a:r>
            <a:endParaRPr lang="en-US" altLang="zh-CN" sz="2000" dirty="0">
              <a:latin typeface="Courier New" panose="02070309020205020404" pitchFamily="49" charset="0"/>
              <a:ea typeface="宋体" panose="02010600030101010101" pitchFamily="2" charset="-122"/>
            </a:endParaRPr>
          </a:p>
          <a:p>
            <a:pPr lvl="2" eaLnBrk="1" hangingPunct="1">
              <a:buNone/>
            </a:pPr>
            <a:r>
              <a:rPr lang="en-US" altLang="zh-CN" sz="2000" dirty="0">
                <a:latin typeface="Courier New" panose="02070309020205020404" pitchFamily="49" charset="0"/>
                <a:ea typeface="宋体" panose="02010600030101010101" pitchFamily="2" charset="-122"/>
              </a:rPr>
              <a:t>STORE answer</a:t>
            </a:r>
            <a:endParaRPr lang="en-US" altLang="zh-CN" sz="2000" dirty="0">
              <a:latin typeface="Courier New" panose="02070309020205020404" pitchFamily="49"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2"/>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38915" name="灯片编号占位符 3"/>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8916"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Assembly Language (continued)</a:t>
            </a:r>
            <a:endParaRPr lang="en-US" altLang="zh-CN" dirty="0">
              <a:ea typeface="宋体" panose="02010600030101010101" pitchFamily="2" charset="-122"/>
            </a:endParaRPr>
          </a:p>
        </p:txBody>
      </p:sp>
      <p:pic>
        <p:nvPicPr>
          <p:cNvPr id="38917" name="Picture 3"/>
          <p:cNvPicPr>
            <a:picLocks noChangeAspect="1"/>
          </p:cNvPicPr>
          <p:nvPr/>
        </p:nvPicPr>
        <p:blipFill>
          <a:blip r:embed="rId1"/>
          <a:stretch>
            <a:fillRect/>
          </a:stretch>
        </p:blipFill>
        <p:spPr>
          <a:xfrm>
            <a:off x="1371600" y="2286000"/>
            <a:ext cx="6629400" cy="25273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609600" y="1447800"/>
            <a:ext cx="8001000" cy="2209800"/>
          </a:xfrm>
        </p:spPr>
        <p:txBody>
          <a:bodyPr vert="horz" wrap="square" lIns="91440" tIns="45720" rIns="91440" bIns="45720" anchor="ctr" anchorCtr="0"/>
          <a:p>
            <a:pPr eaLnBrk="1" hangingPunct="1">
              <a:buClrTx/>
              <a:buSzTx/>
              <a:buFontTx/>
            </a:pPr>
            <a:r>
              <a:rPr lang="en-US" altLang="zh-CN" dirty="0">
                <a:latin typeface="+mj-lt"/>
                <a:ea typeface="宋体" panose="02010600030101010101" pitchFamily="2" charset="-122"/>
                <a:cs typeface="+mj-cs"/>
              </a:rPr>
              <a:t>A First Book of ANSI C</a:t>
            </a:r>
            <a:br>
              <a:rPr lang="en-US" altLang="zh-CN" dirty="0">
                <a:latin typeface="+mj-lt"/>
                <a:ea typeface="宋体" panose="02010600030101010101" pitchFamily="2" charset="-122"/>
                <a:cs typeface="+mj-cs"/>
              </a:rPr>
            </a:br>
            <a:r>
              <a:rPr lang="en-US" altLang="zh-CN" sz="3200" i="1" dirty="0">
                <a:latin typeface="+mj-lt"/>
                <a:ea typeface="宋体" panose="02010600030101010101" pitchFamily="2" charset="-122"/>
                <a:cs typeface="+mj-cs"/>
              </a:rPr>
              <a:t>Fourth Edition</a:t>
            </a:r>
            <a:endParaRPr lang="en-US" altLang="zh-CN" sz="3200" i="1" dirty="0">
              <a:latin typeface="+mj-lt"/>
              <a:ea typeface="宋体" panose="02010600030101010101" pitchFamily="2" charset="-122"/>
              <a:cs typeface="+mj-cs"/>
            </a:endParaRPr>
          </a:p>
        </p:txBody>
      </p:sp>
      <p:sp>
        <p:nvSpPr>
          <p:cNvPr id="5123" name="Rectangle 3"/>
          <p:cNvSpPr>
            <a:spLocks noGrp="1"/>
          </p:cNvSpPr>
          <p:nvPr>
            <p:ph type="subTitle" idx="1"/>
          </p:nvPr>
        </p:nvSpPr>
        <p:spPr>
          <a:xfrm>
            <a:off x="609600" y="4419600"/>
            <a:ext cx="8077200" cy="1447800"/>
          </a:xfrm>
        </p:spPr>
        <p:txBody>
          <a:bodyPr vert="horz" wrap="square" lIns="91440" tIns="45720" rIns="91440" bIns="45720" anchor="t" anchorCtr="0"/>
          <a:p>
            <a:pPr eaLnBrk="1" hangingPunct="1">
              <a:lnSpc>
                <a:spcPct val="90000"/>
              </a:lnSpc>
              <a:buClrTx/>
              <a:buSzTx/>
            </a:pPr>
            <a:r>
              <a:rPr lang="en-US" altLang="zh-CN" sz="3400" b="0" i="1" dirty="0">
                <a:latin typeface="+mn-lt"/>
                <a:ea typeface="宋体" panose="02010600030101010101" pitchFamily="2" charset="-122"/>
                <a:cs typeface="+mn-cs"/>
              </a:rPr>
              <a:t>Chapter 1</a:t>
            </a:r>
            <a:endParaRPr lang="en-US" altLang="zh-CN" sz="3400" b="0" i="1" dirty="0">
              <a:latin typeface="+mn-lt"/>
              <a:ea typeface="宋体" panose="02010600030101010101" pitchFamily="2" charset="-122"/>
              <a:cs typeface="+mn-cs"/>
            </a:endParaRPr>
          </a:p>
          <a:p>
            <a:pPr eaLnBrk="1" hangingPunct="1">
              <a:lnSpc>
                <a:spcPct val="90000"/>
              </a:lnSpc>
              <a:buClrTx/>
              <a:buSzTx/>
            </a:pPr>
            <a:r>
              <a:rPr lang="en-US" altLang="zh-CN" sz="3400" b="0" i="1" dirty="0">
                <a:latin typeface="+mn-lt"/>
                <a:ea typeface="宋体" panose="02010600030101010101" pitchFamily="2" charset="-122"/>
                <a:cs typeface="+mn-cs"/>
              </a:rPr>
              <a:t>Introduction to Computer Programming</a:t>
            </a:r>
            <a:endParaRPr lang="en-US" altLang="zh-CN" sz="3400" b="0" i="1" dirty="0">
              <a:latin typeface="+mn-lt"/>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9939"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Low- and High-Level Languages</a:t>
            </a:r>
            <a:endParaRPr lang="en-US" altLang="zh-CN" dirty="0">
              <a:ea typeface="宋体" panose="02010600030101010101" pitchFamily="2" charset="-122"/>
            </a:endParaRPr>
          </a:p>
        </p:txBody>
      </p:sp>
      <p:sp>
        <p:nvSpPr>
          <p:cNvPr id="39940" name="Rectangle 3"/>
          <p:cNvSpPr>
            <a:spLocks noGrp="1"/>
          </p:cNvSpPr>
          <p:nvPr>
            <p:ph idx="1"/>
          </p:nvPr>
        </p:nvSpPr>
        <p:spPr>
          <a:xfrm>
            <a:off x="76200" y="1203325"/>
            <a:ext cx="8839200" cy="5257800"/>
          </a:xfrm>
        </p:spPr>
        <p:txBody>
          <a:bodyPr vert="horz" wrap="square" lIns="91440" tIns="45720" rIns="91440" bIns="45720" anchor="t" anchorCtr="0"/>
          <a:p>
            <a:pPr eaLnBrk="1" hangingPunct="1">
              <a:spcBef>
                <a:spcPts val="825"/>
              </a:spcBef>
            </a:pPr>
            <a:r>
              <a:rPr lang="en-US" altLang="zh-CN" dirty="0">
                <a:latin typeface="+mn-lt"/>
                <a:ea typeface="宋体" panose="02010600030101010101" pitchFamily="2" charset="-122"/>
                <a:cs typeface="+mn-cs"/>
              </a:rPr>
              <a:t>Machine and assembly languages are </a:t>
            </a:r>
            <a:r>
              <a:rPr lang="en-US" altLang="zh-CN" b="1" dirty="0">
                <a:latin typeface="+mn-lt"/>
                <a:ea typeface="宋体" panose="02010600030101010101" pitchFamily="2" charset="-122"/>
                <a:cs typeface="+mn-cs"/>
              </a:rPr>
              <a:t>low-level languages</a:t>
            </a:r>
            <a:r>
              <a:rPr lang="en-US" altLang="zh-CN" dirty="0">
                <a:latin typeface="+mn-lt"/>
                <a:ea typeface="宋体" panose="02010600030101010101" pitchFamily="2" charset="-122"/>
                <a:cs typeface="+mn-cs"/>
              </a:rPr>
              <a:t> because they both use instructions that are directly tied to one type of computer</a:t>
            </a:r>
            <a:endParaRPr lang="en-US" altLang="zh-CN" b="1" dirty="0">
              <a:latin typeface="+mn-lt"/>
              <a:ea typeface="宋体" panose="02010600030101010101" pitchFamily="2" charset="-122"/>
              <a:cs typeface="+mn-cs"/>
            </a:endParaRPr>
          </a:p>
          <a:p>
            <a:pPr eaLnBrk="1" hangingPunct="1">
              <a:spcBef>
                <a:spcPts val="825"/>
              </a:spcBef>
            </a:pPr>
            <a:r>
              <a:rPr lang="en-US" altLang="zh-CN" dirty="0">
                <a:latin typeface="+mn-lt"/>
                <a:ea typeface="宋体" panose="02010600030101010101" pitchFamily="2" charset="-122"/>
                <a:cs typeface="+mn-cs"/>
              </a:rPr>
              <a:t>Programs written in a computer language are referred to as </a:t>
            </a:r>
            <a:r>
              <a:rPr lang="en-US" altLang="zh-CN" b="1" dirty="0">
                <a:latin typeface="+mn-lt"/>
                <a:ea typeface="宋体" panose="02010600030101010101" pitchFamily="2" charset="-122"/>
                <a:cs typeface="+mn-cs"/>
              </a:rPr>
              <a:t>source programs </a:t>
            </a:r>
            <a:r>
              <a:rPr lang="en-US" altLang="zh-CN" dirty="0">
                <a:latin typeface="+mn-lt"/>
                <a:ea typeface="宋体" panose="02010600030101010101" pitchFamily="2" charset="-122"/>
                <a:cs typeface="+mn-cs"/>
              </a:rPr>
              <a:t>and </a:t>
            </a:r>
            <a:r>
              <a:rPr lang="en-US" altLang="zh-CN" b="1" dirty="0">
                <a:latin typeface="+mn-lt"/>
                <a:ea typeface="宋体" panose="02010600030101010101" pitchFamily="2" charset="-122"/>
                <a:cs typeface="+mn-cs"/>
              </a:rPr>
              <a:t>source code</a:t>
            </a:r>
            <a:endParaRPr lang="en-US" altLang="zh-CN" b="1" dirty="0">
              <a:latin typeface="+mn-lt"/>
              <a:ea typeface="宋体" panose="02010600030101010101" pitchFamily="2" charset="-122"/>
              <a:cs typeface="+mn-cs"/>
            </a:endParaRPr>
          </a:p>
          <a:p>
            <a:pPr eaLnBrk="1" hangingPunct="1">
              <a:spcBef>
                <a:spcPts val="825"/>
              </a:spcBef>
            </a:pPr>
            <a:r>
              <a:rPr lang="en-US" altLang="zh-CN" dirty="0">
                <a:latin typeface="+mn-lt"/>
                <a:ea typeface="宋体" panose="02010600030101010101" pitchFamily="2" charset="-122"/>
                <a:cs typeface="+mn-cs"/>
              </a:rPr>
              <a:t>When each statement in a high-level source program is translated individually and executed immediately upon translation, the programming language is called an </a:t>
            </a:r>
            <a:r>
              <a:rPr lang="en-US" altLang="zh-CN" b="1" dirty="0">
                <a:latin typeface="+mn-lt"/>
                <a:ea typeface="宋体" panose="02010600030101010101" pitchFamily="2" charset="-122"/>
                <a:cs typeface="+mn-cs"/>
              </a:rPr>
              <a:t>interpreted language</a:t>
            </a:r>
            <a:endParaRPr lang="en-US" altLang="zh-CN" b="1" dirty="0">
              <a:latin typeface="+mn-lt"/>
              <a:ea typeface="宋体" panose="02010600030101010101" pitchFamily="2" charset="-122"/>
              <a:cs typeface="+mn-cs"/>
            </a:endParaRPr>
          </a:p>
          <a:p>
            <a:pPr eaLnBrk="1" hangingPunct="1">
              <a:spcBef>
                <a:spcPts val="825"/>
              </a:spcBef>
            </a:pPr>
            <a:r>
              <a:rPr lang="en-US" altLang="zh-CN" b="1" dirty="0">
                <a:latin typeface="+mn-lt"/>
                <a:ea typeface="宋体" panose="02010600030101010101" pitchFamily="2" charset="-122"/>
                <a:cs typeface="+mn-cs"/>
              </a:rPr>
              <a:t>Interpreter:</a:t>
            </a:r>
            <a:r>
              <a:rPr lang="en-US" altLang="zh-CN" dirty="0">
                <a:latin typeface="+mn-lt"/>
                <a:ea typeface="宋体" panose="02010600030101010101" pitchFamily="2" charset="-122"/>
                <a:cs typeface="+mn-cs"/>
              </a:rPr>
              <a:t> program that translates each statement in a high-level source program and executes it immediately upon translation</a:t>
            </a:r>
            <a:endParaRPr lang="en-US" altLang="zh-CN" b="1" dirty="0">
              <a:latin typeface="+mn-lt"/>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4198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Low- and High-Level Languages </a:t>
            </a:r>
            <a:endParaRPr lang="en-US" altLang="zh-CN" dirty="0">
              <a:ea typeface="宋体" panose="02010600030101010101" pitchFamily="2" charset="-122"/>
            </a:endParaRPr>
          </a:p>
        </p:txBody>
      </p:sp>
      <p:sp>
        <p:nvSpPr>
          <p:cNvPr id="41988" name="Rectangle 3"/>
          <p:cNvSpPr>
            <a:spLocks noGrp="1"/>
          </p:cNvSpPr>
          <p:nvPr>
            <p:ph idx="1"/>
          </p:nvPr>
        </p:nvSpPr>
        <p:spPr>
          <a:xfrm>
            <a:off x="0" y="1181100"/>
            <a:ext cx="9372600" cy="4572000"/>
          </a:xfrm>
        </p:spPr>
        <p:txBody>
          <a:bodyPr vert="horz" wrap="square" lIns="91440" tIns="45720" rIns="91440" bIns="45720" anchor="t" anchorCtr="0"/>
          <a:p>
            <a:pPr eaLnBrk="1" hangingPunct="1"/>
            <a:r>
              <a:rPr lang="en-US" altLang="zh-CN" b="1" dirty="0">
                <a:latin typeface="+mn-lt"/>
                <a:ea typeface="宋体" panose="02010600030101010101" pitchFamily="2" charset="-122"/>
                <a:cs typeface="+mn-cs"/>
              </a:rPr>
              <a:t>Compiled language: </a:t>
            </a:r>
            <a:r>
              <a:rPr lang="en-US" altLang="zh-CN" dirty="0">
                <a:latin typeface="+mn-lt"/>
                <a:ea typeface="宋体" panose="02010600030101010101" pitchFamily="2" charset="-122"/>
                <a:cs typeface="+mn-cs"/>
              </a:rPr>
              <a:t>the statements in a high-level source program are translated as a complete unit before any individual statement is executed</a:t>
            </a:r>
            <a:endParaRPr lang="en-US" altLang="zh-CN" b="1" dirty="0">
              <a:latin typeface="+mn-lt"/>
              <a:ea typeface="宋体" panose="02010600030101010101" pitchFamily="2" charset="-122"/>
              <a:cs typeface="+mn-cs"/>
            </a:endParaRPr>
          </a:p>
          <a:p>
            <a:pPr eaLnBrk="1" hangingPunct="1"/>
            <a:r>
              <a:rPr lang="en-US" altLang="zh-CN" b="1" dirty="0">
                <a:latin typeface="+mn-lt"/>
                <a:ea typeface="宋体" panose="02010600030101010101" pitchFamily="2" charset="-122"/>
                <a:cs typeface="+mn-cs"/>
              </a:rPr>
              <a:t>Compiler:</a:t>
            </a:r>
            <a:r>
              <a:rPr lang="en-US" altLang="zh-CN" dirty="0">
                <a:latin typeface="+mn-lt"/>
                <a:ea typeface="宋体" panose="02010600030101010101" pitchFamily="2" charset="-122"/>
                <a:cs typeface="+mn-cs"/>
              </a:rPr>
              <a:t> translates a high-level source program as a complete unit before any statement is executed</a:t>
            </a:r>
            <a:endParaRPr lang="en-US" altLang="zh-CN" b="1"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The output produced by the compiler is called an </a:t>
            </a:r>
            <a:r>
              <a:rPr lang="en-US" altLang="zh-CN" b="1" dirty="0">
                <a:latin typeface="+mn-lt"/>
                <a:ea typeface="宋体" panose="02010600030101010101" pitchFamily="2" charset="-122"/>
                <a:cs typeface="+mn-cs"/>
              </a:rPr>
              <a:t>object program </a:t>
            </a:r>
            <a:r>
              <a:rPr lang="en-US" altLang="zh-CN" dirty="0">
                <a:latin typeface="+mn-lt"/>
                <a:ea typeface="宋体" panose="02010600030101010101" pitchFamily="2" charset="-122"/>
                <a:cs typeface="+mn-cs"/>
              </a:rPr>
              <a:t>(</a:t>
            </a:r>
            <a:r>
              <a:rPr lang="en-US" altLang="zh-CN" u="sng" dirty="0">
                <a:latin typeface="+mn-lt"/>
                <a:ea typeface="宋体" panose="02010600030101010101" pitchFamily="2" charset="-122"/>
                <a:cs typeface="+mn-cs"/>
              </a:rPr>
              <a:t>machine language version of the source code</a:t>
            </a:r>
            <a:r>
              <a:rPr lang="en-US" altLang="zh-CN" dirty="0">
                <a:latin typeface="+mn-lt"/>
                <a:ea typeface="宋体" panose="02010600030101010101" pitchFamily="2" charset="-122"/>
                <a:cs typeface="+mn-cs"/>
              </a:rPr>
              <a:t>)</a:t>
            </a:r>
            <a:endParaRPr lang="en-US" altLang="zh-CN" b="1" dirty="0">
              <a:latin typeface="+mn-lt"/>
              <a:ea typeface="宋体" panose="02010600030101010101" pitchFamily="2" charset="-122"/>
              <a:cs typeface="+mn-cs"/>
            </a:endParaRPr>
          </a:p>
          <a:p>
            <a:pPr eaLnBrk="1" hangingPunct="1"/>
            <a:r>
              <a:rPr lang="en-US" altLang="zh-CN" b="1" dirty="0">
                <a:latin typeface="+mn-lt"/>
                <a:ea typeface="宋体" panose="02010600030101010101" pitchFamily="2" charset="-122"/>
                <a:cs typeface="+mn-cs"/>
              </a:rPr>
              <a:t>Linker: </a:t>
            </a:r>
            <a:r>
              <a:rPr lang="en-US" altLang="zh-CN" dirty="0">
                <a:latin typeface="+mn-lt"/>
                <a:ea typeface="宋体" panose="02010600030101010101" pitchFamily="2" charset="-122"/>
                <a:cs typeface="+mn-cs"/>
              </a:rPr>
              <a:t>combines additional machine language code with the object program to create a final executable program</a:t>
            </a:r>
            <a:endParaRPr lang="en-US" altLang="zh-CN" dirty="0">
              <a:latin typeface="+mn-lt"/>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grpSp>
        <p:nvGrpSpPr>
          <p:cNvPr id="44035" name="Group 13"/>
          <p:cNvGrpSpPr/>
          <p:nvPr/>
        </p:nvGrpSpPr>
        <p:grpSpPr>
          <a:xfrm>
            <a:off x="1965325" y="1524000"/>
            <a:ext cx="4587875" cy="4572000"/>
            <a:chOff x="1491" y="528"/>
            <a:chExt cx="3261" cy="3117"/>
          </a:xfrm>
        </p:grpSpPr>
        <p:pic>
          <p:nvPicPr>
            <p:cNvPr id="44040" name="Picture 14"/>
            <p:cNvPicPr>
              <a:picLocks noChangeAspect="1"/>
            </p:cNvPicPr>
            <p:nvPr/>
          </p:nvPicPr>
          <p:blipFill>
            <a:blip r:embed="rId1"/>
            <a:stretch>
              <a:fillRect/>
            </a:stretch>
          </p:blipFill>
          <p:spPr>
            <a:xfrm>
              <a:off x="1491" y="528"/>
              <a:ext cx="858" cy="2610"/>
            </a:xfrm>
            <a:prstGeom prst="rect">
              <a:avLst/>
            </a:prstGeom>
            <a:noFill/>
            <a:ln w="9525">
              <a:noFill/>
            </a:ln>
          </p:spPr>
        </p:pic>
        <p:pic>
          <p:nvPicPr>
            <p:cNvPr id="44041" name="Picture 15"/>
            <p:cNvPicPr>
              <a:picLocks noChangeAspect="1"/>
            </p:cNvPicPr>
            <p:nvPr/>
          </p:nvPicPr>
          <p:blipFill>
            <a:blip r:embed="rId2"/>
            <a:stretch>
              <a:fillRect/>
            </a:stretch>
          </p:blipFill>
          <p:spPr>
            <a:xfrm>
              <a:off x="3270" y="1065"/>
              <a:ext cx="1482" cy="2580"/>
            </a:xfrm>
            <a:prstGeom prst="rect">
              <a:avLst/>
            </a:prstGeom>
            <a:noFill/>
            <a:ln w="9525">
              <a:noFill/>
            </a:ln>
          </p:spPr>
        </p:pic>
        <p:grpSp>
          <p:nvGrpSpPr>
            <p:cNvPr id="44042" name="Group 16"/>
            <p:cNvGrpSpPr/>
            <p:nvPr/>
          </p:nvGrpSpPr>
          <p:grpSpPr>
            <a:xfrm>
              <a:off x="1920" y="720"/>
              <a:ext cx="2448" cy="2784"/>
              <a:chOff x="1920" y="720"/>
              <a:chExt cx="2448" cy="2784"/>
            </a:xfrm>
          </p:grpSpPr>
          <p:sp>
            <p:nvSpPr>
              <p:cNvPr id="44043" name="Line 17"/>
              <p:cNvSpPr/>
              <p:nvPr/>
            </p:nvSpPr>
            <p:spPr>
              <a:xfrm>
                <a:off x="1920" y="3120"/>
                <a:ext cx="0" cy="384"/>
              </a:xfrm>
              <a:prstGeom prst="line">
                <a:avLst/>
              </a:prstGeom>
              <a:ln w="19050" cap="flat" cmpd="sng">
                <a:solidFill>
                  <a:schemeClr val="tx1"/>
                </a:solidFill>
                <a:prstDash val="solid"/>
                <a:headEnd type="none" w="med" len="med"/>
                <a:tailEnd type="none" w="med" len="med"/>
              </a:ln>
            </p:spPr>
          </p:sp>
          <p:sp>
            <p:nvSpPr>
              <p:cNvPr id="44044" name="Line 18"/>
              <p:cNvSpPr/>
              <p:nvPr/>
            </p:nvSpPr>
            <p:spPr>
              <a:xfrm>
                <a:off x="1920" y="3504"/>
                <a:ext cx="912" cy="0"/>
              </a:xfrm>
              <a:prstGeom prst="line">
                <a:avLst/>
              </a:prstGeom>
              <a:ln w="19050" cap="flat" cmpd="sng">
                <a:solidFill>
                  <a:schemeClr val="tx1"/>
                </a:solidFill>
                <a:prstDash val="solid"/>
                <a:headEnd type="none" w="med" len="med"/>
                <a:tailEnd type="none" w="med" len="med"/>
              </a:ln>
            </p:spPr>
          </p:sp>
          <p:sp>
            <p:nvSpPr>
              <p:cNvPr id="44045" name="Line 19"/>
              <p:cNvSpPr/>
              <p:nvPr/>
            </p:nvSpPr>
            <p:spPr>
              <a:xfrm flipV="1">
                <a:off x="2832" y="720"/>
                <a:ext cx="0" cy="2784"/>
              </a:xfrm>
              <a:prstGeom prst="line">
                <a:avLst/>
              </a:prstGeom>
              <a:ln w="19050" cap="flat" cmpd="sng">
                <a:solidFill>
                  <a:schemeClr val="tx1"/>
                </a:solidFill>
                <a:prstDash val="solid"/>
                <a:headEnd type="none" w="med" len="med"/>
                <a:tailEnd type="none" w="med" len="med"/>
              </a:ln>
            </p:spPr>
          </p:sp>
          <p:sp>
            <p:nvSpPr>
              <p:cNvPr id="44046" name="Line 20"/>
              <p:cNvSpPr/>
              <p:nvPr/>
            </p:nvSpPr>
            <p:spPr>
              <a:xfrm>
                <a:off x="2832" y="720"/>
                <a:ext cx="1536" cy="0"/>
              </a:xfrm>
              <a:prstGeom prst="line">
                <a:avLst/>
              </a:prstGeom>
              <a:ln w="19050" cap="flat" cmpd="sng">
                <a:solidFill>
                  <a:schemeClr val="tx1"/>
                </a:solidFill>
                <a:prstDash val="solid"/>
                <a:headEnd type="none" w="med" len="med"/>
                <a:tailEnd type="none" w="med" len="med"/>
              </a:ln>
            </p:spPr>
          </p:sp>
          <p:sp>
            <p:nvSpPr>
              <p:cNvPr id="44047" name="Line 21"/>
              <p:cNvSpPr/>
              <p:nvPr/>
            </p:nvSpPr>
            <p:spPr>
              <a:xfrm>
                <a:off x="4368" y="720"/>
                <a:ext cx="0" cy="336"/>
              </a:xfrm>
              <a:prstGeom prst="line">
                <a:avLst/>
              </a:prstGeom>
              <a:ln w="19050" cap="flat" cmpd="sng">
                <a:solidFill>
                  <a:schemeClr val="tx1"/>
                </a:solidFill>
                <a:prstDash val="solid"/>
                <a:headEnd type="none" w="med" len="med"/>
                <a:tailEnd type="triangle" w="med" len="med"/>
              </a:ln>
            </p:spPr>
          </p:sp>
        </p:grpSp>
      </p:grpSp>
      <p:sp>
        <p:nvSpPr>
          <p:cNvPr id="44036" name="Rectangle 24"/>
          <p:cNvSpPr/>
          <p:nvPr/>
        </p:nvSpPr>
        <p:spPr>
          <a:xfrm>
            <a:off x="498475" y="85725"/>
            <a:ext cx="80772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eaLnBrk="1" hangingPunct="1">
              <a:spcBef>
                <a:spcPct val="0"/>
              </a:spcBef>
              <a:buNone/>
            </a:pPr>
            <a:r>
              <a:rPr lang="en-US" altLang="zh-CN" sz="3600" dirty="0">
                <a:ea typeface="宋体" panose="02010600030101010101" pitchFamily="2" charset="-122"/>
              </a:rPr>
              <a:t>Low- and High-Level Languages</a:t>
            </a:r>
            <a:endParaRPr lang="en-US" altLang="zh-CN" sz="3600" dirty="0">
              <a:ea typeface="宋体" panose="02010600030101010101" pitchFamily="2" charset="-122"/>
            </a:endParaRPr>
          </a:p>
        </p:txBody>
      </p:sp>
      <p:sp>
        <p:nvSpPr>
          <p:cNvPr id="44037" name="文本框 1"/>
          <p:cNvSpPr txBox="1"/>
          <p:nvPr/>
        </p:nvSpPr>
        <p:spPr>
          <a:xfrm>
            <a:off x="1219200" y="3541713"/>
            <a:ext cx="7461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spcBef>
                <a:spcPct val="0"/>
              </a:spcBef>
              <a:buNone/>
            </a:pPr>
            <a:r>
              <a:rPr lang="en-US" altLang="zh-CN" sz="2000" dirty="0">
                <a:solidFill>
                  <a:schemeClr val="tx1"/>
                </a:solidFill>
                <a:latin typeface="Times New Roman" panose="02020603050405020304" pitchFamily="18" charset="0"/>
                <a:ea typeface="宋体" panose="02010600030101010101" pitchFamily="2" charset="-122"/>
              </a:rPr>
              <a:t>*.cpp</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44038" name="文本框 14"/>
          <p:cNvSpPr txBox="1"/>
          <p:nvPr/>
        </p:nvSpPr>
        <p:spPr>
          <a:xfrm>
            <a:off x="6408738" y="2514600"/>
            <a:ext cx="5048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spcBef>
                <a:spcPct val="0"/>
              </a:spcBef>
              <a:buNone/>
            </a:pPr>
            <a:r>
              <a:rPr lang="en-US" altLang="zh-CN" sz="2000" dirty="0">
                <a:solidFill>
                  <a:schemeClr val="tx1"/>
                </a:solidFill>
                <a:latin typeface="Times New Roman" panose="02020603050405020304" pitchFamily="18" charset="0"/>
                <a:ea typeface="宋体" panose="02010600030101010101" pitchFamily="2" charset="-122"/>
              </a:rPr>
              <a:t>*.o</a:t>
            </a:r>
            <a:endParaRPr lang="zh-CN" altLang="en-US" sz="2000" dirty="0">
              <a:solidFill>
                <a:schemeClr val="tx1"/>
              </a:solidFill>
              <a:latin typeface="Times New Roman" panose="02020603050405020304" pitchFamily="18" charset="0"/>
              <a:ea typeface="宋体" panose="02010600030101010101" pitchFamily="2" charset="-122"/>
            </a:endParaRPr>
          </a:p>
        </p:txBody>
      </p:sp>
      <p:sp>
        <p:nvSpPr>
          <p:cNvPr id="44039" name="文本框 15"/>
          <p:cNvSpPr txBox="1"/>
          <p:nvPr/>
        </p:nvSpPr>
        <p:spPr>
          <a:xfrm>
            <a:off x="6477000" y="4705350"/>
            <a:ext cx="7334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spcBef>
                <a:spcPct val="0"/>
              </a:spcBef>
              <a:buNone/>
            </a:pPr>
            <a:r>
              <a:rPr lang="en-US" altLang="zh-CN" sz="2000" dirty="0">
                <a:solidFill>
                  <a:schemeClr val="tx1"/>
                </a:solidFill>
                <a:latin typeface="Times New Roman" panose="02020603050405020304" pitchFamily="18" charset="0"/>
                <a:ea typeface="宋体" panose="02010600030101010101" pitchFamily="2" charset="-122"/>
              </a:rPr>
              <a:t>*.exe</a:t>
            </a:r>
            <a:endParaRPr lang="zh-CN" altLang="en-US" sz="20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46083" name="Rectangle 2"/>
          <p:cNvSpPr>
            <a:spLocks noGrp="1"/>
          </p:cNvSpPr>
          <p:nvPr>
            <p:ph type="title"/>
          </p:nvPr>
        </p:nvSpPr>
        <p:spPr>
          <a:xfrm>
            <a:off x="-76200" y="-30162"/>
            <a:ext cx="9296400" cy="1143000"/>
          </a:xfrm>
        </p:spPr>
        <p:txBody>
          <a:bodyPr vert="horz" wrap="square" lIns="91440" tIns="45720" rIns="91440" bIns="45720" anchor="ctr" anchorCtr="0"/>
          <a:p>
            <a:pPr eaLnBrk="1" hangingPunct="1"/>
            <a:r>
              <a:rPr lang="en-US" altLang="zh-CN" sz="3400" dirty="0">
                <a:ea typeface="宋体" panose="02010600030101010101" pitchFamily="2" charset="-122"/>
              </a:rPr>
              <a:t>Procedural and Object-Oriented Languages</a:t>
            </a:r>
            <a:endParaRPr lang="en-US" altLang="zh-CN" sz="3400" dirty="0">
              <a:ea typeface="宋体" panose="02010600030101010101" pitchFamily="2" charset="-122"/>
            </a:endParaRPr>
          </a:p>
        </p:txBody>
      </p:sp>
      <p:sp>
        <p:nvSpPr>
          <p:cNvPr id="46084" name="Rectangle 3"/>
          <p:cNvSpPr>
            <a:spLocks noGrp="1"/>
          </p:cNvSpPr>
          <p:nvPr>
            <p:ph idx="1"/>
          </p:nvPr>
        </p:nvSpPr>
        <p:spPr>
          <a:xfrm>
            <a:off x="295275" y="1600200"/>
            <a:ext cx="8839200" cy="4572000"/>
          </a:xfrm>
        </p:spPr>
        <p:txBody>
          <a:bodyPr vert="horz" wrap="square" lIns="91440" tIns="45720" rIns="91440" bIns="45720" anchor="t" anchorCtr="0"/>
          <a:p>
            <a:pPr eaLnBrk="1" hangingPunct="1"/>
            <a:r>
              <a:rPr lang="en-US" altLang="zh-CN" b="1" dirty="0">
                <a:solidFill>
                  <a:srgbClr val="0033CC"/>
                </a:solidFill>
                <a:latin typeface="+mn-lt"/>
                <a:ea typeface="宋体" panose="02010600030101010101" pitchFamily="2" charset="-122"/>
                <a:cs typeface="+mn-cs"/>
              </a:rPr>
              <a:t>Procedural language</a:t>
            </a:r>
            <a:r>
              <a:rPr lang="en-US" altLang="zh-CN" b="1" dirty="0">
                <a:latin typeface="+mn-lt"/>
                <a:ea typeface="宋体" panose="02010600030101010101" pitchFamily="2" charset="-122"/>
                <a:cs typeface="+mn-cs"/>
              </a:rPr>
              <a:t>:</a:t>
            </a:r>
            <a:r>
              <a:rPr lang="en-US" altLang="zh-CN" dirty="0">
                <a:latin typeface="+mn-lt"/>
                <a:ea typeface="宋体" panose="02010600030101010101" pitchFamily="2" charset="-122"/>
                <a:cs typeface="+mn-cs"/>
              </a:rPr>
              <a:t> instructions are used to create self-contained units, called procedures</a:t>
            </a:r>
            <a:endParaRPr lang="en-US" altLang="zh-CN" b="1" dirty="0">
              <a:latin typeface="+mn-lt"/>
              <a:ea typeface="宋体" panose="02010600030101010101" pitchFamily="2" charset="-122"/>
              <a:cs typeface="+mn-cs"/>
            </a:endParaRPr>
          </a:p>
          <a:p>
            <a:pPr lvl="1" eaLnBrk="1" hangingPunct="1"/>
            <a:r>
              <a:rPr lang="en-US" altLang="zh-CN" b="1" dirty="0">
                <a:latin typeface="+mn-lt"/>
                <a:ea typeface="宋体" panose="02010600030101010101" pitchFamily="2" charset="-122"/>
              </a:rPr>
              <a:t>Procedure: </a:t>
            </a:r>
            <a:r>
              <a:rPr lang="en-US" altLang="zh-CN" dirty="0">
                <a:latin typeface="+mn-lt"/>
                <a:ea typeface="宋体" panose="02010600030101010101" pitchFamily="2" charset="-122"/>
              </a:rPr>
              <a:t>accepts data as input and transforms it in some manner to produce a specific result as output</a:t>
            </a:r>
            <a:endParaRPr lang="en-US" altLang="zh-CN" b="1" dirty="0">
              <a:latin typeface="+mn-lt"/>
              <a:ea typeface="宋体" panose="02010600030101010101" pitchFamily="2" charset="-122"/>
            </a:endParaRPr>
          </a:p>
          <a:p>
            <a:pPr lvl="2" eaLnBrk="1" hangingPunct="1"/>
            <a:r>
              <a:rPr lang="en-US" altLang="zh-CN" sz="2400" dirty="0">
                <a:latin typeface="+mn-lt"/>
                <a:ea typeface="宋体" panose="02010600030101010101" pitchFamily="2" charset="-122"/>
              </a:rPr>
              <a:t>Also called </a:t>
            </a:r>
            <a:r>
              <a:rPr lang="en-US" altLang="zh-CN" sz="2400" b="1" dirty="0">
                <a:latin typeface="+mn-lt"/>
                <a:ea typeface="宋体" panose="02010600030101010101" pitchFamily="2" charset="-122"/>
              </a:rPr>
              <a:t>function</a:t>
            </a:r>
            <a:r>
              <a:rPr lang="en-US" altLang="zh-CN" sz="2400" dirty="0">
                <a:latin typeface="+mn-lt"/>
                <a:ea typeface="宋体" panose="02010600030101010101" pitchFamily="2" charset="-122"/>
              </a:rPr>
              <a:t> or </a:t>
            </a:r>
            <a:r>
              <a:rPr lang="en-US" altLang="zh-CN" sz="2400" b="1" dirty="0">
                <a:latin typeface="+mn-lt"/>
                <a:ea typeface="宋体" panose="02010600030101010101" pitchFamily="2" charset="-122"/>
              </a:rPr>
              <a:t>method</a:t>
            </a:r>
            <a:endParaRPr lang="en-US" altLang="zh-CN" sz="2400" b="1" dirty="0">
              <a:latin typeface="+mn-lt"/>
              <a:ea typeface="宋体" panose="02010600030101010101" pitchFamily="2" charset="-122"/>
            </a:endParaRPr>
          </a:p>
          <a:p>
            <a:pPr eaLnBrk="1" hangingPunct="1"/>
            <a:r>
              <a:rPr lang="en-US" altLang="zh-CN" dirty="0">
                <a:latin typeface="+mn-lt"/>
                <a:ea typeface="宋体" panose="02010600030101010101" pitchFamily="2" charset="-122"/>
                <a:cs typeface="+mn-cs"/>
              </a:rPr>
              <a:t>Procedures conforming to structure guidelines are known as </a:t>
            </a:r>
            <a:r>
              <a:rPr lang="en-US" altLang="zh-CN" b="1" dirty="0">
                <a:latin typeface="+mn-lt"/>
                <a:ea typeface="宋体" panose="02010600030101010101" pitchFamily="2" charset="-122"/>
                <a:cs typeface="+mn-cs"/>
              </a:rPr>
              <a:t>structured procedures</a:t>
            </a:r>
            <a:endParaRPr lang="en-US" altLang="zh-CN" b="1" dirty="0">
              <a:latin typeface="+mn-lt"/>
              <a:ea typeface="宋体" panose="02010600030101010101" pitchFamily="2" charset="-122"/>
              <a:cs typeface="+mn-cs"/>
            </a:endParaRPr>
          </a:p>
          <a:p>
            <a:pPr lvl="1" eaLnBrk="1" hangingPunct="1"/>
            <a:endParaRPr lang="en-US" altLang="zh-CN" dirty="0">
              <a:latin typeface="+mn-lt"/>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48131" name="Rectangle 6"/>
          <p:cNvSpPr>
            <a:spLocks noGrp="1"/>
          </p:cNvSpPr>
          <p:nvPr>
            <p:ph type="title"/>
          </p:nvPr>
        </p:nvSpPr>
        <p:spPr>
          <a:xfrm>
            <a:off x="152400" y="501650"/>
            <a:ext cx="8610600" cy="1143000"/>
          </a:xfrm>
        </p:spPr>
        <p:txBody>
          <a:bodyPr vert="horz" wrap="square" lIns="91440" tIns="45720" rIns="91440" bIns="45720" anchor="ctr" anchorCtr="0"/>
          <a:p>
            <a:pPr eaLnBrk="1" hangingPunct="1"/>
            <a:r>
              <a:rPr lang="en-US" altLang="zh-CN" sz="3200" dirty="0">
                <a:ea typeface="宋体" panose="02010600030101010101" pitchFamily="2" charset="-122"/>
              </a:rPr>
              <a:t>Procedural and Object-Oriented Languages</a:t>
            </a:r>
            <a:endParaRPr lang="en-US" altLang="zh-CN" sz="3200" dirty="0">
              <a:ea typeface="宋体" panose="02010600030101010101" pitchFamily="2" charset="-122"/>
            </a:endParaRPr>
          </a:p>
        </p:txBody>
      </p:sp>
      <p:sp>
        <p:nvSpPr>
          <p:cNvPr id="48132" name="Rectangle 8"/>
          <p:cNvSpPr>
            <a:spLocks noGrp="1"/>
          </p:cNvSpPr>
          <p:nvPr>
            <p:ph type="body" sz="half" idx="1"/>
          </p:nvPr>
        </p:nvSpPr>
        <p:spPr>
          <a:xfrm>
            <a:off x="152400" y="2019300"/>
            <a:ext cx="8839200" cy="2819400"/>
          </a:xfrm>
        </p:spPr>
        <p:txBody>
          <a:bodyPr vert="horz" wrap="square" lIns="91440" tIns="45720" rIns="91440" bIns="45720" anchor="t" anchorCtr="0"/>
          <a:p>
            <a:pPr eaLnBrk="1" hangingPunct="1">
              <a:spcAft>
                <a:spcPts val="1200"/>
              </a:spcAft>
              <a:buClrTx/>
              <a:buSzTx/>
              <a:buFontTx/>
            </a:pPr>
            <a:r>
              <a:rPr lang="en-US" altLang="zh-CN" b="1" dirty="0">
                <a:ea typeface="宋体" panose="02010600030101010101" pitchFamily="2" charset="-122"/>
              </a:rPr>
              <a:t>Structured language:</a:t>
            </a:r>
            <a:r>
              <a:rPr lang="en-US" altLang="zh-CN" dirty="0">
                <a:ea typeface="宋体" panose="02010600030101010101" pitchFamily="2" charset="-122"/>
              </a:rPr>
              <a:t> high-level procedural language (e.g., C) that enforces structured procedures</a:t>
            </a:r>
            <a:endParaRPr lang="en-US" altLang="zh-CN" dirty="0">
              <a:ea typeface="宋体" panose="02010600030101010101" pitchFamily="2" charset="-122"/>
            </a:endParaRPr>
          </a:p>
          <a:p>
            <a:pPr eaLnBrk="1" hangingPunct="1">
              <a:spcAft>
                <a:spcPts val="1200"/>
              </a:spcAft>
              <a:buClrTx/>
              <a:buSzTx/>
              <a:buFontTx/>
            </a:pPr>
            <a:endParaRPr lang="en-US" altLang="zh-CN" dirty="0">
              <a:ea typeface="宋体" panose="02010600030101010101" pitchFamily="2" charset="-122"/>
            </a:endParaRPr>
          </a:p>
          <a:p>
            <a:pPr eaLnBrk="1" hangingPunct="1">
              <a:spcAft>
                <a:spcPts val="1200"/>
              </a:spcAft>
              <a:buClrTx/>
              <a:buSzTx/>
              <a:buFontTx/>
            </a:pPr>
            <a:endParaRPr lang="en-US" altLang="zh-CN" dirty="0">
              <a:ea typeface="宋体" panose="02010600030101010101" pitchFamily="2" charset="-122"/>
            </a:endParaRPr>
          </a:p>
          <a:p>
            <a:pPr eaLnBrk="1" hangingPunct="1">
              <a:spcAft>
                <a:spcPts val="1200"/>
              </a:spcAft>
              <a:buClrTx/>
              <a:buSzTx/>
              <a:buFontTx/>
            </a:pPr>
            <a:endParaRPr lang="en-US" altLang="zh-CN" dirty="0">
              <a:ea typeface="宋体" panose="02010600030101010101" pitchFamily="2" charset="-122"/>
            </a:endParaRPr>
          </a:p>
          <a:p>
            <a:pPr eaLnBrk="1" hangingPunct="1">
              <a:spcAft>
                <a:spcPts val="1200"/>
              </a:spcAft>
              <a:buClrTx/>
              <a:buSzTx/>
              <a:buFontTx/>
            </a:pPr>
            <a:endParaRPr lang="en-US" altLang="zh-CN" dirty="0">
              <a:ea typeface="宋体" panose="02010600030101010101" pitchFamily="2" charset="-122"/>
            </a:endParaRPr>
          </a:p>
          <a:p>
            <a:pPr eaLnBrk="1" hangingPunct="1">
              <a:spcAft>
                <a:spcPts val="1200"/>
              </a:spcAft>
              <a:buClrTx/>
              <a:buSzTx/>
              <a:buFontTx/>
            </a:pPr>
            <a:r>
              <a:rPr lang="en-US" altLang="zh-CN" b="1" dirty="0">
                <a:ea typeface="宋体" panose="02010600030101010101" pitchFamily="2" charset="-122"/>
              </a:rPr>
              <a:t>Object-oriented languages:</a:t>
            </a:r>
            <a:r>
              <a:rPr lang="en-US" altLang="zh-CN" dirty="0">
                <a:ea typeface="宋体" panose="02010600030101010101" pitchFamily="2" charset="-122"/>
              </a:rPr>
              <a:t> languages with object orientation such as C++, Java, Visual Basic, and C#</a:t>
            </a:r>
            <a:endParaRPr lang="en-US" altLang="zh-CN" dirty="0">
              <a:ea typeface="宋体" panose="02010600030101010101" pitchFamily="2" charset="-122"/>
            </a:endParaRPr>
          </a:p>
          <a:p>
            <a:pPr eaLnBrk="1" hangingPunct="1">
              <a:spcAft>
                <a:spcPts val="1200"/>
              </a:spcAft>
              <a:buClrTx/>
              <a:buSzTx/>
              <a:buFontTx/>
            </a:pPr>
            <a:endParaRPr lang="zh-CN" altLang="en-US" dirty="0">
              <a:ea typeface="宋体" panose="02010600030101010101" pitchFamily="2" charset="-122"/>
            </a:endParaRPr>
          </a:p>
        </p:txBody>
      </p:sp>
      <p:pic>
        <p:nvPicPr>
          <p:cNvPr id="48133" name="Picture 4"/>
          <p:cNvPicPr>
            <a:picLocks noChangeAspect="1"/>
          </p:cNvPicPr>
          <p:nvPr/>
        </p:nvPicPr>
        <p:blipFill>
          <a:blip r:embed="rId1"/>
          <a:stretch>
            <a:fillRect/>
          </a:stretch>
        </p:blipFill>
        <p:spPr>
          <a:xfrm>
            <a:off x="1924050" y="3365500"/>
            <a:ext cx="5295900" cy="18478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50179"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0180"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Application and System Software</a:t>
            </a:r>
            <a:endParaRPr lang="en-US" altLang="zh-CN" dirty="0">
              <a:ea typeface="宋体" panose="02010600030101010101" pitchFamily="2" charset="-122"/>
            </a:endParaRPr>
          </a:p>
        </p:txBody>
      </p:sp>
      <p:sp>
        <p:nvSpPr>
          <p:cNvPr id="50181" name="Rectangle 3"/>
          <p:cNvSpPr>
            <a:spLocks noGrp="1"/>
          </p:cNvSpPr>
          <p:nvPr>
            <p:ph idx="1"/>
          </p:nvPr>
        </p:nvSpPr>
        <p:spPr/>
        <p:txBody>
          <a:bodyPr vert="horz" wrap="square" lIns="91440" tIns="45720" rIns="91440" bIns="45720" anchor="t" anchorCtr="0"/>
          <a:p>
            <a:pPr eaLnBrk="1" hangingPunct="1"/>
            <a:r>
              <a:rPr lang="en-US" altLang="zh-CN" b="1" dirty="0">
                <a:latin typeface="+mn-lt"/>
                <a:ea typeface="宋体" panose="02010600030101010101" pitchFamily="2" charset="-122"/>
                <a:cs typeface="+mn-cs"/>
              </a:rPr>
              <a:t>Application software: </a:t>
            </a:r>
            <a:r>
              <a:rPr lang="en-US" altLang="zh-CN" dirty="0">
                <a:latin typeface="+mn-lt"/>
                <a:ea typeface="宋体" panose="02010600030101010101" pitchFamily="2" charset="-122"/>
                <a:cs typeface="+mn-cs"/>
              </a:rPr>
              <a:t>programs written to perform particular tasks required by users</a:t>
            </a:r>
            <a:endParaRPr lang="en-US" altLang="zh-CN" b="1" dirty="0">
              <a:latin typeface="+mn-lt"/>
              <a:ea typeface="宋体" panose="02010600030101010101" pitchFamily="2" charset="-122"/>
              <a:cs typeface="+mn-cs"/>
            </a:endParaRPr>
          </a:p>
          <a:p>
            <a:pPr eaLnBrk="1" hangingPunct="1"/>
            <a:r>
              <a:rPr lang="en-US" altLang="zh-CN" b="1" dirty="0">
                <a:latin typeface="+mn-lt"/>
                <a:ea typeface="宋体" panose="02010600030101010101" pitchFamily="2" charset="-122"/>
                <a:cs typeface="+mn-cs"/>
              </a:rPr>
              <a:t>System software: </a:t>
            </a:r>
            <a:r>
              <a:rPr lang="en-US" altLang="zh-CN" dirty="0">
                <a:latin typeface="+mn-lt"/>
                <a:ea typeface="宋体" panose="02010600030101010101" pitchFamily="2" charset="-122"/>
                <a:cs typeface="+mn-cs"/>
              </a:rPr>
              <a:t>collection of programs that must be readily available to any computer system to enable the computer to operate</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The </a:t>
            </a:r>
            <a:r>
              <a:rPr lang="en-US" altLang="zh-CN" b="1" dirty="0">
                <a:latin typeface="+mn-lt"/>
                <a:ea typeface="宋体" panose="02010600030101010101" pitchFamily="2" charset="-122"/>
                <a:cs typeface="+mn-cs"/>
              </a:rPr>
              <a:t>bootstrap loader </a:t>
            </a:r>
            <a:r>
              <a:rPr lang="en-US" altLang="zh-CN" dirty="0">
                <a:latin typeface="+mn-lt"/>
                <a:ea typeface="宋体" panose="02010600030101010101" pitchFamily="2" charset="-122"/>
                <a:cs typeface="+mn-cs"/>
              </a:rPr>
              <a:t>is internally contained in ROM and is a permanent, automatically executed component of the computer’s system software</a:t>
            </a:r>
            <a:endParaRPr lang="en-US" altLang="zh-CN" sz="3000" b="1" dirty="0">
              <a:latin typeface="+mn-lt"/>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222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Application and System Software</a:t>
            </a:r>
            <a:endParaRPr lang="en-US" altLang="zh-CN" dirty="0">
              <a:ea typeface="宋体" panose="02010600030101010101" pitchFamily="2" charset="-122"/>
            </a:endParaRPr>
          </a:p>
        </p:txBody>
      </p:sp>
      <p:sp>
        <p:nvSpPr>
          <p:cNvPr id="52228" name="Rectangle 3"/>
          <p:cNvSpPr>
            <a:spLocks noGrp="1"/>
          </p:cNvSpPr>
          <p:nvPr>
            <p:ph idx="1"/>
          </p:nvPr>
        </p:nvSpPr>
        <p:spPr>
          <a:xfrm>
            <a:off x="152400" y="1495425"/>
            <a:ext cx="8610600" cy="4572000"/>
          </a:xfrm>
        </p:spPr>
        <p:txBody>
          <a:bodyPr vert="horz" wrap="square" lIns="91440" tIns="45720" rIns="91440" bIns="45720" anchor="t" anchorCtr="0"/>
          <a:p>
            <a:pPr eaLnBrk="1" hangingPunct="1"/>
            <a:r>
              <a:rPr lang="en-US" altLang="zh-CN" b="1" dirty="0">
                <a:latin typeface="+mn-lt"/>
                <a:ea typeface="宋体" panose="02010600030101010101" pitchFamily="2" charset="-122"/>
                <a:cs typeface="+mn-cs"/>
              </a:rPr>
              <a:t>Operating system:</a:t>
            </a:r>
            <a:r>
              <a:rPr lang="en-US" altLang="zh-CN" dirty="0">
                <a:latin typeface="+mn-lt"/>
                <a:ea typeface="宋体" panose="02010600030101010101" pitchFamily="2" charset="-122"/>
                <a:cs typeface="+mn-cs"/>
              </a:rPr>
              <a:t> set of system programs used to operate and control a computer</a:t>
            </a:r>
            <a:endParaRPr lang="en-US" altLang="zh-CN" b="1" dirty="0">
              <a:latin typeface="+mn-lt"/>
              <a:ea typeface="宋体" panose="02010600030101010101" pitchFamily="2" charset="-122"/>
              <a:cs typeface="+mn-cs"/>
            </a:endParaRPr>
          </a:p>
          <a:p>
            <a:pPr eaLnBrk="1" hangingPunct="1"/>
            <a:r>
              <a:rPr lang="en-US" altLang="zh-CN" b="1" dirty="0">
                <a:solidFill>
                  <a:srgbClr val="FF0000"/>
                </a:solidFill>
                <a:latin typeface="+mn-lt"/>
                <a:ea typeface="宋体" panose="02010600030101010101" pitchFamily="2" charset="-122"/>
                <a:cs typeface="+mn-cs"/>
              </a:rPr>
              <a:t>Multiuser</a:t>
            </a:r>
            <a:r>
              <a:rPr lang="en-US" altLang="zh-CN" b="1" dirty="0">
                <a:latin typeface="+mn-lt"/>
                <a:ea typeface="宋体" panose="02010600030101010101" pitchFamily="2" charset="-122"/>
                <a:cs typeface="+mn-cs"/>
              </a:rPr>
              <a:t> system:</a:t>
            </a:r>
            <a:r>
              <a:rPr lang="en-US" altLang="zh-CN" dirty="0">
                <a:latin typeface="+mn-lt"/>
                <a:ea typeface="宋体" panose="02010600030101010101" pitchFamily="2" charset="-122"/>
                <a:cs typeface="+mn-cs"/>
              </a:rPr>
              <a:t> handles multiple users concurrently</a:t>
            </a:r>
            <a:endParaRPr lang="en-US" altLang="zh-CN" b="1"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Operating systems that permit each user to run multiple programs are referred to as both </a:t>
            </a:r>
            <a:r>
              <a:rPr lang="en-US" altLang="zh-CN" b="1" dirty="0">
                <a:latin typeface="+mn-lt"/>
                <a:ea typeface="宋体" panose="02010600030101010101" pitchFamily="2" charset="-122"/>
                <a:cs typeface="+mn-cs"/>
              </a:rPr>
              <a:t>multiprogrammed</a:t>
            </a:r>
            <a:r>
              <a:rPr lang="en-US" altLang="zh-CN" dirty="0">
                <a:latin typeface="+mn-lt"/>
                <a:ea typeface="宋体" panose="02010600030101010101" pitchFamily="2" charset="-122"/>
                <a:cs typeface="+mn-cs"/>
              </a:rPr>
              <a:t> and </a:t>
            </a:r>
            <a:r>
              <a:rPr lang="en-US" altLang="zh-CN" b="1" dirty="0">
                <a:solidFill>
                  <a:srgbClr val="FF0000"/>
                </a:solidFill>
                <a:latin typeface="+mn-lt"/>
                <a:ea typeface="宋体" panose="02010600030101010101" pitchFamily="2" charset="-122"/>
                <a:cs typeface="+mn-cs"/>
              </a:rPr>
              <a:t>multitasking </a:t>
            </a:r>
            <a:r>
              <a:rPr lang="en-US" altLang="zh-CN" dirty="0">
                <a:latin typeface="+mn-lt"/>
                <a:ea typeface="宋体" panose="02010600030101010101" pitchFamily="2" charset="-122"/>
                <a:cs typeface="+mn-cs"/>
              </a:rPr>
              <a:t>systems</a:t>
            </a:r>
            <a:endParaRPr lang="en-US" altLang="zh-CN" dirty="0">
              <a:latin typeface="+mn-lt"/>
              <a:ea typeface="宋体" panose="02010600030101010101" pitchFamily="2" charset="-122"/>
              <a:cs typeface="+mn-cs"/>
            </a:endParaRPr>
          </a:p>
          <a:p>
            <a:pPr eaLnBrk="1" hangingPunct="1"/>
            <a:endParaRPr lang="en-US" altLang="zh-CN" sz="2200" dirty="0">
              <a:latin typeface="+mn-lt"/>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4275"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The Development of C</a:t>
            </a:r>
            <a:endParaRPr lang="en-US" altLang="zh-CN" dirty="0">
              <a:ea typeface="宋体" panose="02010600030101010101" pitchFamily="2" charset="-122"/>
            </a:endParaRPr>
          </a:p>
        </p:txBody>
      </p:sp>
      <p:sp>
        <p:nvSpPr>
          <p:cNvPr id="54276" name="Rectangle 3"/>
          <p:cNvSpPr>
            <a:spLocks noGrp="1"/>
          </p:cNvSpPr>
          <p:nvPr>
            <p:ph idx="1"/>
          </p:nvPr>
        </p:nvSpPr>
        <p:spPr>
          <a:xfrm>
            <a:off x="152400" y="1444625"/>
            <a:ext cx="8458200" cy="4572000"/>
          </a:xfrm>
        </p:spPr>
        <p:txBody>
          <a:bodyPr vert="horz" wrap="square" lIns="91440" tIns="45720" rIns="91440" bIns="45720" anchor="t" anchorCtr="0"/>
          <a:p>
            <a:pPr eaLnBrk="1" hangingPunct="1">
              <a:lnSpc>
                <a:spcPct val="80000"/>
              </a:lnSpc>
            </a:pPr>
            <a:r>
              <a:rPr lang="en-US" altLang="zh-CN" dirty="0">
                <a:latin typeface="+mn-lt"/>
                <a:ea typeface="宋体" panose="02010600030101010101" pitchFamily="2" charset="-122"/>
                <a:cs typeface="+mn-cs"/>
              </a:rPr>
              <a:t>Developed in the 1970s at AT&amp;T Bell Laboratories by K. Thompson, D. Ritchie, and B. Kernighan</a:t>
            </a:r>
            <a:endParaRPr lang="en-US" altLang="zh-CN" dirty="0">
              <a:latin typeface="+mn-lt"/>
              <a:ea typeface="宋体" panose="02010600030101010101" pitchFamily="2" charset="-122"/>
              <a:cs typeface="+mn-cs"/>
            </a:endParaRPr>
          </a:p>
          <a:p>
            <a:pPr eaLnBrk="1" hangingPunct="1">
              <a:lnSpc>
                <a:spcPct val="80000"/>
              </a:lnSpc>
            </a:pPr>
            <a:r>
              <a:rPr lang="en-US" altLang="zh-CN" dirty="0">
                <a:latin typeface="+mn-lt"/>
                <a:ea typeface="宋体" panose="02010600030101010101" pitchFamily="2" charset="-122"/>
                <a:cs typeface="+mn-cs"/>
              </a:rPr>
              <a:t>High-level structured language</a:t>
            </a:r>
            <a:endParaRPr lang="en-US" altLang="zh-CN" dirty="0">
              <a:latin typeface="+mn-lt"/>
              <a:ea typeface="宋体" panose="02010600030101010101" pitchFamily="2" charset="-122"/>
              <a:cs typeface="+mn-cs"/>
            </a:endParaRPr>
          </a:p>
          <a:p>
            <a:pPr lvl="1" eaLnBrk="1" hangingPunct="1">
              <a:lnSpc>
                <a:spcPct val="80000"/>
              </a:lnSpc>
            </a:pPr>
            <a:r>
              <a:rPr lang="en-US" altLang="zh-CN" dirty="0">
                <a:latin typeface="+mn-lt"/>
                <a:ea typeface="宋体" panose="02010600030101010101" pitchFamily="2" charset="-122"/>
              </a:rPr>
              <a:t>Can also access the internal hardware of a computer</a:t>
            </a:r>
            <a:endParaRPr lang="en-US" altLang="zh-CN" dirty="0">
              <a:latin typeface="+mn-lt"/>
              <a:ea typeface="宋体" panose="02010600030101010101" pitchFamily="2" charset="-122"/>
            </a:endParaRPr>
          </a:p>
          <a:p>
            <a:pPr eaLnBrk="1" hangingPunct="1">
              <a:lnSpc>
                <a:spcPct val="80000"/>
              </a:lnSpc>
            </a:pPr>
            <a:r>
              <a:rPr lang="en-US" altLang="zh-CN" dirty="0">
                <a:latin typeface="+mn-lt"/>
                <a:ea typeface="宋体" panose="02010600030101010101" pitchFamily="2" charset="-122"/>
                <a:cs typeface="+mn-cs"/>
              </a:rPr>
              <a:t>C permits a programmer to “see into” a computer’s memory and directly alter data stored in it</a:t>
            </a:r>
            <a:endParaRPr lang="en-US" altLang="zh-CN" dirty="0">
              <a:latin typeface="+mn-lt"/>
              <a:ea typeface="宋体" panose="02010600030101010101" pitchFamily="2" charset="-122"/>
              <a:cs typeface="+mn-cs"/>
            </a:endParaRPr>
          </a:p>
          <a:p>
            <a:pPr eaLnBrk="1" hangingPunct="1">
              <a:lnSpc>
                <a:spcPct val="80000"/>
              </a:lnSpc>
            </a:pPr>
            <a:r>
              <a:rPr lang="en-US" altLang="zh-CN" dirty="0">
                <a:latin typeface="+mn-lt"/>
                <a:ea typeface="宋体" panose="02010600030101010101" pitchFamily="2" charset="-122"/>
                <a:cs typeface="+mn-cs"/>
              </a:rPr>
              <a:t>Standard maintained by the American National Standards Institute (ANSI)</a:t>
            </a:r>
            <a:endParaRPr lang="en-US" altLang="zh-CN" dirty="0">
              <a:latin typeface="+mn-lt"/>
              <a:ea typeface="宋体" panose="02010600030101010101" pitchFamily="2" charset="-122"/>
              <a:cs typeface="+mn-cs"/>
            </a:endParaRPr>
          </a:p>
          <a:p>
            <a:pPr eaLnBrk="1" hangingPunct="1">
              <a:lnSpc>
                <a:spcPct val="80000"/>
              </a:lnSpc>
            </a:pPr>
            <a:r>
              <a:rPr lang="en-US" altLang="zh-CN" dirty="0">
                <a:latin typeface="+mn-lt"/>
                <a:ea typeface="宋体" panose="02010600030101010101" pitchFamily="2" charset="-122"/>
                <a:cs typeface="+mn-cs"/>
              </a:rPr>
              <a:t>In the 1980s, Bjarne Stroustrup (working at AT&amp;T) developed C++</a:t>
            </a:r>
            <a:endParaRPr lang="en-US" altLang="zh-CN" dirty="0">
              <a:latin typeface="+mn-lt"/>
              <a:ea typeface="宋体" panose="02010600030101010101" pitchFamily="2" charset="-122"/>
              <a:cs typeface="+mn-cs"/>
            </a:endParaRPr>
          </a:p>
          <a:p>
            <a:pPr lvl="1" eaLnBrk="1" hangingPunct="1">
              <a:lnSpc>
                <a:spcPct val="80000"/>
              </a:lnSpc>
            </a:pPr>
            <a:r>
              <a:rPr lang="en-US" altLang="zh-CN" dirty="0">
                <a:latin typeface="+mn-lt"/>
                <a:ea typeface="宋体" panose="02010600030101010101" pitchFamily="2" charset="-122"/>
              </a:rPr>
              <a:t>C with object-oriented capabilities</a:t>
            </a:r>
            <a:endParaRPr lang="en-US" altLang="zh-CN" dirty="0">
              <a:latin typeface="+mn-lt"/>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6323"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Algorithms</a:t>
            </a:r>
            <a:endParaRPr lang="en-US" altLang="zh-CN" dirty="0">
              <a:ea typeface="宋体" panose="02010600030101010101" pitchFamily="2" charset="-122"/>
            </a:endParaRPr>
          </a:p>
        </p:txBody>
      </p:sp>
      <p:sp>
        <p:nvSpPr>
          <p:cNvPr id="56324" name="Rectangle 3"/>
          <p:cNvSpPr>
            <a:spLocks noGrp="1"/>
          </p:cNvSpPr>
          <p:nvPr>
            <p:ph idx="1"/>
          </p:nvPr>
        </p:nvSpPr>
        <p:spPr>
          <a:xfrm>
            <a:off x="152400" y="1444625"/>
            <a:ext cx="8839200" cy="4572000"/>
          </a:xfrm>
        </p:spPr>
        <p:txBody>
          <a:bodyPr vert="horz" wrap="square" lIns="91440" tIns="45720" rIns="91440" bIns="45720" anchor="t" anchorCtr="0"/>
          <a:p>
            <a:pPr eaLnBrk="1" hangingPunct="1">
              <a:lnSpc>
                <a:spcPct val="90000"/>
              </a:lnSpc>
            </a:pPr>
            <a:r>
              <a:rPr lang="en-US" altLang="zh-CN" dirty="0">
                <a:solidFill>
                  <a:srgbClr val="0033CC"/>
                </a:solidFill>
                <a:latin typeface="+mn-lt"/>
                <a:ea typeface="宋体" panose="02010600030101010101" pitchFamily="2" charset="-122"/>
                <a:cs typeface="+mn-cs"/>
              </a:rPr>
              <a:t>Algorithm</a:t>
            </a:r>
            <a:r>
              <a:rPr lang="en-US" altLang="zh-CN" dirty="0">
                <a:latin typeface="+mn-lt"/>
                <a:ea typeface="宋体" panose="02010600030101010101" pitchFamily="2" charset="-122"/>
                <a:cs typeface="+mn-cs"/>
              </a:rPr>
              <a:t>: specific steps required to produce a desired result</a:t>
            </a:r>
            <a:endParaRPr lang="en-US" altLang="zh-CN" dirty="0">
              <a:latin typeface="+mn-lt"/>
              <a:ea typeface="宋体" panose="02010600030101010101" pitchFamily="2" charset="-122"/>
              <a:cs typeface="+mn-cs"/>
            </a:endParaRPr>
          </a:p>
          <a:p>
            <a:pPr lvl="2" eaLnBrk="1" hangingPunct="1">
              <a:lnSpc>
                <a:spcPct val="80000"/>
              </a:lnSpc>
              <a:buNone/>
            </a:pPr>
            <a:r>
              <a:rPr lang="en-US" altLang="zh-CN" sz="2000" i="1" dirty="0">
                <a:latin typeface="+mn-lt"/>
                <a:ea typeface="宋体" panose="02010600030101010101" pitchFamily="2" charset="-122"/>
              </a:rPr>
              <a:t>Set n equal to 100</a:t>
            </a:r>
            <a:endParaRPr lang="en-US" altLang="zh-CN" sz="2000" i="1" dirty="0">
              <a:latin typeface="+mn-lt"/>
              <a:ea typeface="宋体" panose="02010600030101010101" pitchFamily="2" charset="-122"/>
            </a:endParaRPr>
          </a:p>
          <a:p>
            <a:pPr lvl="2" eaLnBrk="1" hangingPunct="1">
              <a:lnSpc>
                <a:spcPct val="80000"/>
              </a:lnSpc>
              <a:buNone/>
            </a:pPr>
            <a:r>
              <a:rPr lang="en-US" altLang="zh-CN" sz="2000" i="1" dirty="0">
                <a:latin typeface="+mn-lt"/>
                <a:ea typeface="宋体" panose="02010600030101010101" pitchFamily="2" charset="-122"/>
              </a:rPr>
              <a:t>Set a equal to 1</a:t>
            </a:r>
            <a:endParaRPr lang="en-US" altLang="zh-CN" sz="2000" i="1" dirty="0">
              <a:latin typeface="+mn-lt"/>
              <a:ea typeface="宋体" panose="02010600030101010101" pitchFamily="2" charset="-122"/>
            </a:endParaRPr>
          </a:p>
          <a:p>
            <a:pPr lvl="2" eaLnBrk="1" hangingPunct="1">
              <a:lnSpc>
                <a:spcPct val="80000"/>
              </a:lnSpc>
              <a:buNone/>
            </a:pPr>
            <a:r>
              <a:rPr lang="en-US" altLang="zh-CN" sz="2000" i="1" dirty="0">
                <a:latin typeface="+mn-lt"/>
                <a:ea typeface="宋体" panose="02010600030101010101" pitchFamily="2" charset="-122"/>
              </a:rPr>
              <a:t>Set b equal to 100</a:t>
            </a:r>
            <a:endParaRPr lang="en-US" altLang="zh-CN" sz="2000" i="1" dirty="0">
              <a:latin typeface="+mn-lt"/>
              <a:ea typeface="宋体" panose="02010600030101010101" pitchFamily="2" charset="-122"/>
            </a:endParaRPr>
          </a:p>
          <a:p>
            <a:pPr lvl="2" eaLnBrk="1" hangingPunct="1">
              <a:lnSpc>
                <a:spcPct val="80000"/>
              </a:lnSpc>
              <a:buNone/>
            </a:pPr>
            <a:r>
              <a:rPr lang="en-US" altLang="zh-CN" sz="2000" i="1" dirty="0">
                <a:latin typeface="+mn-lt"/>
                <a:ea typeface="宋体" panose="02010600030101010101" pitchFamily="2" charset="-122"/>
              </a:rPr>
              <a:t>Calculate sum = n(a+ b)/2</a:t>
            </a:r>
            <a:endParaRPr lang="en-US" altLang="zh-CN" sz="2000" i="1" dirty="0">
              <a:latin typeface="+mn-lt"/>
              <a:ea typeface="宋体" panose="02010600030101010101" pitchFamily="2" charset="-122"/>
            </a:endParaRPr>
          </a:p>
          <a:p>
            <a:pPr lvl="2" eaLnBrk="1" hangingPunct="1">
              <a:lnSpc>
                <a:spcPct val="80000"/>
              </a:lnSpc>
              <a:buNone/>
            </a:pPr>
            <a:r>
              <a:rPr lang="en-US" altLang="zh-CN" sz="2000" i="1" dirty="0">
                <a:latin typeface="+mn-lt"/>
                <a:ea typeface="宋体" panose="02010600030101010101" pitchFamily="2" charset="-122"/>
              </a:rPr>
              <a:t>Display the sum</a:t>
            </a:r>
            <a:endParaRPr lang="en-US" altLang="zh-CN" sz="2000" dirty="0">
              <a:latin typeface="+mn-lt"/>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pic>
        <p:nvPicPr>
          <p:cNvPr id="58371" name="Picture 5"/>
          <p:cNvPicPr>
            <a:picLocks noChangeAspect="1"/>
          </p:cNvPicPr>
          <p:nvPr/>
        </p:nvPicPr>
        <p:blipFill>
          <a:blip r:embed="rId1"/>
          <a:stretch>
            <a:fillRect/>
          </a:stretch>
        </p:blipFill>
        <p:spPr>
          <a:xfrm>
            <a:off x="990600" y="1317625"/>
            <a:ext cx="1214438" cy="2100263"/>
          </a:xfrm>
          <a:prstGeom prst="rect">
            <a:avLst/>
          </a:prstGeom>
          <a:noFill/>
          <a:ln w="9525">
            <a:noFill/>
          </a:ln>
        </p:spPr>
      </p:pic>
      <p:pic>
        <p:nvPicPr>
          <p:cNvPr id="58372" name="Picture 6"/>
          <p:cNvPicPr>
            <a:picLocks noChangeAspect="1"/>
          </p:cNvPicPr>
          <p:nvPr/>
        </p:nvPicPr>
        <p:blipFill>
          <a:blip r:embed="rId2"/>
          <a:stretch>
            <a:fillRect/>
          </a:stretch>
        </p:blipFill>
        <p:spPr>
          <a:xfrm>
            <a:off x="3394075" y="1752600"/>
            <a:ext cx="3692525" cy="4162425"/>
          </a:xfrm>
          <a:prstGeom prst="rect">
            <a:avLst/>
          </a:prstGeom>
          <a:noFill/>
          <a:ln w="9525">
            <a:noFill/>
          </a:ln>
        </p:spPr>
      </p:pic>
      <p:sp>
        <p:nvSpPr>
          <p:cNvPr id="58373" name="Rectangle 7"/>
          <p:cNvSpPr/>
          <p:nvPr/>
        </p:nvSpPr>
        <p:spPr>
          <a:xfrm>
            <a:off x="533400" y="381000"/>
            <a:ext cx="80772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eaLnBrk="1" hangingPunct="1">
              <a:spcBef>
                <a:spcPct val="0"/>
              </a:spcBef>
              <a:buNone/>
            </a:pPr>
            <a:r>
              <a:rPr lang="en-US" altLang="zh-CN" sz="3600" dirty="0">
                <a:ea typeface="宋体" panose="02010600030101010101" pitchFamily="2" charset="-122"/>
              </a:rPr>
              <a:t>Algorithms</a:t>
            </a:r>
            <a:endParaRPr lang="en-US" altLang="zh-CN" sz="36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7171"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7172"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Objectives</a:t>
            </a:r>
            <a:endParaRPr lang="en-US" altLang="zh-CN" dirty="0">
              <a:ea typeface="宋体" panose="02010600030101010101" pitchFamily="2" charset="-122"/>
            </a:endParaRPr>
          </a:p>
        </p:txBody>
      </p:sp>
      <p:sp>
        <p:nvSpPr>
          <p:cNvPr id="7173" name="Rectangle 3"/>
          <p:cNvSpPr>
            <a:spLocks noGrp="1"/>
          </p:cNvSpPr>
          <p:nvPr>
            <p:ph idx="1"/>
          </p:nvPr>
        </p:nvSpPr>
        <p:spPr>
          <a:xfrm>
            <a:off x="457200" y="1676400"/>
            <a:ext cx="8305800" cy="4572000"/>
          </a:xfrm>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History and Hardware</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Programming Languages</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Algorithms</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The Software Development Process</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Case Study: Design and Development</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Common Programming Errors</a:t>
            </a:r>
            <a:endParaRPr lang="en-US" altLang="zh-CN" dirty="0">
              <a:latin typeface="+mn-lt"/>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折角 1"/>
          <p:cNvSpPr/>
          <p:nvPr/>
        </p:nvSpPr>
        <p:spPr bwMode="auto">
          <a:xfrm>
            <a:off x="533400" y="2819400"/>
            <a:ext cx="8077200" cy="2209800"/>
          </a:xfrm>
          <a:prstGeom prst="foldedCorner">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0419"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60420"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Algorithms</a:t>
            </a:r>
            <a:endParaRPr lang="en-US" altLang="zh-CN" dirty="0">
              <a:ea typeface="宋体" panose="02010600030101010101" pitchFamily="2" charset="-122"/>
            </a:endParaRPr>
          </a:p>
        </p:txBody>
      </p:sp>
      <p:sp>
        <p:nvSpPr>
          <p:cNvPr id="60421" name="Rectangle 3"/>
          <p:cNvSpPr>
            <a:spLocks noGrp="1"/>
          </p:cNvSpPr>
          <p:nvPr>
            <p:ph idx="1"/>
          </p:nvPr>
        </p:nvSpPr>
        <p:spPr>
          <a:xfrm>
            <a:off x="533400" y="1444625"/>
            <a:ext cx="8077200" cy="1222375"/>
          </a:xfrm>
        </p:spPr>
        <p:txBody>
          <a:bodyPr vert="horz" wrap="square" lIns="91440" tIns="45720" rIns="91440" bIns="45720" anchor="t" anchorCtr="0"/>
          <a:p>
            <a:pPr eaLnBrk="1" hangingPunct="1">
              <a:lnSpc>
                <a:spcPct val="150000"/>
              </a:lnSpc>
            </a:pPr>
            <a:r>
              <a:rPr lang="en-US" altLang="zh-CN" dirty="0">
                <a:latin typeface="+mn-lt"/>
                <a:ea typeface="宋体" panose="02010600030101010101" pitchFamily="2" charset="-122"/>
                <a:cs typeface="+mn-cs"/>
              </a:rPr>
              <a:t>When English phrases are used to describe an algorithm, the description is called </a:t>
            </a:r>
            <a:r>
              <a:rPr lang="en-US" altLang="zh-CN" b="1" dirty="0">
                <a:latin typeface="+mn-lt"/>
                <a:ea typeface="宋体" panose="02010600030101010101" pitchFamily="2" charset="-122"/>
                <a:cs typeface="+mn-cs"/>
              </a:rPr>
              <a:t>pseudocode</a:t>
            </a:r>
            <a:endParaRPr lang="en-US" altLang="zh-CN" b="1" dirty="0">
              <a:latin typeface="+mn-lt"/>
              <a:ea typeface="宋体" panose="02010600030101010101" pitchFamily="2" charset="-122"/>
              <a:cs typeface="+mn-cs"/>
            </a:endParaRPr>
          </a:p>
          <a:p>
            <a:pPr lvl="1" eaLnBrk="1" hangingPunct="1">
              <a:lnSpc>
                <a:spcPct val="120000"/>
              </a:lnSpc>
              <a:buNone/>
            </a:pPr>
            <a:r>
              <a:rPr lang="en-US" altLang="zh-CN" sz="2000" i="1" dirty="0">
                <a:latin typeface="+mn-lt"/>
                <a:ea typeface="宋体" panose="02010600030101010101" pitchFamily="2" charset="-122"/>
              </a:rPr>
              <a:t>Input the three numbers into the computer</a:t>
            </a:r>
            <a:endParaRPr lang="en-US" altLang="zh-CN" sz="2000" i="1" dirty="0">
              <a:latin typeface="+mn-lt"/>
              <a:ea typeface="宋体" panose="02010600030101010101" pitchFamily="2" charset="-122"/>
            </a:endParaRPr>
          </a:p>
          <a:p>
            <a:pPr lvl="1" eaLnBrk="1" hangingPunct="1">
              <a:lnSpc>
                <a:spcPct val="90000"/>
              </a:lnSpc>
              <a:buNone/>
            </a:pPr>
            <a:r>
              <a:rPr lang="en-US" altLang="zh-CN" sz="2000" i="1" dirty="0">
                <a:latin typeface="+mn-lt"/>
                <a:ea typeface="宋体" panose="02010600030101010101" pitchFamily="2" charset="-122"/>
              </a:rPr>
              <a:t>Calculate the average by adding the numbers and dividing the sum by three</a:t>
            </a:r>
            <a:endParaRPr lang="en-US" altLang="zh-CN" sz="2000" i="1" dirty="0">
              <a:latin typeface="+mn-lt"/>
              <a:ea typeface="宋体" panose="02010600030101010101" pitchFamily="2" charset="-122"/>
            </a:endParaRPr>
          </a:p>
          <a:p>
            <a:pPr lvl="1" eaLnBrk="1" hangingPunct="1">
              <a:lnSpc>
                <a:spcPct val="90000"/>
              </a:lnSpc>
              <a:buNone/>
            </a:pPr>
            <a:r>
              <a:rPr lang="en-US" altLang="zh-CN" sz="2000" i="1" dirty="0">
                <a:latin typeface="+mn-lt"/>
                <a:ea typeface="宋体" panose="02010600030101010101" pitchFamily="2" charset="-122"/>
              </a:rPr>
              <a:t>Display the average</a:t>
            </a:r>
            <a:endParaRPr lang="en-US" altLang="zh-CN" dirty="0">
              <a:latin typeface="+mn-lt"/>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6246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Algorithms (continued)</a:t>
            </a:r>
            <a:endParaRPr lang="en-US" altLang="zh-CN" dirty="0">
              <a:ea typeface="宋体" panose="02010600030101010101" pitchFamily="2" charset="-122"/>
            </a:endParaRPr>
          </a:p>
        </p:txBody>
      </p:sp>
      <p:sp>
        <p:nvSpPr>
          <p:cNvPr id="62468" name="Rectangle 3"/>
          <p:cNvSpPr>
            <a:spLocks noGrp="1"/>
          </p:cNvSpPr>
          <p:nvPr>
            <p:ph idx="1"/>
          </p:nvPr>
        </p:nvSpPr>
        <p:spPr/>
        <p:txBody>
          <a:bodyPr vert="horz" wrap="square" lIns="91440" tIns="45720" rIns="91440" bIns="45720" anchor="t" anchorCtr="0"/>
          <a:p>
            <a:pPr eaLnBrk="1" hangingPunct="1">
              <a:lnSpc>
                <a:spcPct val="150000"/>
              </a:lnSpc>
            </a:pPr>
            <a:r>
              <a:rPr lang="en-US" altLang="zh-CN" dirty="0">
                <a:latin typeface="+mn-lt"/>
                <a:ea typeface="宋体" panose="02010600030101010101" pitchFamily="2" charset="-122"/>
                <a:cs typeface="+mn-cs"/>
              </a:rPr>
              <a:t>When mathematical equations are used to describe an algorithm, the description is called a </a:t>
            </a:r>
            <a:r>
              <a:rPr lang="en-US" altLang="zh-CN" b="1" dirty="0">
                <a:latin typeface="+mn-lt"/>
                <a:ea typeface="宋体" panose="02010600030101010101" pitchFamily="2" charset="-122"/>
                <a:cs typeface="+mn-cs"/>
              </a:rPr>
              <a:t>formula</a:t>
            </a:r>
            <a:endParaRPr lang="en-US" altLang="zh-CN" b="1" dirty="0">
              <a:latin typeface="+mn-lt"/>
              <a:ea typeface="宋体" panose="02010600030101010101" pitchFamily="2" charset="-122"/>
              <a:cs typeface="+mn-cs"/>
            </a:endParaRPr>
          </a:p>
          <a:p>
            <a:pPr eaLnBrk="1" hangingPunct="1">
              <a:lnSpc>
                <a:spcPct val="150000"/>
              </a:lnSpc>
            </a:pPr>
            <a:r>
              <a:rPr lang="en-US" altLang="zh-CN" b="1" dirty="0">
                <a:solidFill>
                  <a:srgbClr val="0033CC"/>
                </a:solidFill>
                <a:latin typeface="+mn-lt"/>
                <a:ea typeface="宋体" panose="02010600030101010101" pitchFamily="2" charset="-122"/>
                <a:cs typeface="+mn-cs"/>
              </a:rPr>
              <a:t>Flowchart</a:t>
            </a:r>
            <a:r>
              <a:rPr lang="en-US" altLang="zh-CN" b="1" dirty="0">
                <a:latin typeface="+mn-lt"/>
                <a:ea typeface="宋体" panose="02010600030101010101" pitchFamily="2" charset="-122"/>
                <a:cs typeface="+mn-cs"/>
              </a:rPr>
              <a:t>: </a:t>
            </a:r>
            <a:r>
              <a:rPr lang="en-US" altLang="zh-CN" dirty="0">
                <a:latin typeface="+mn-lt"/>
                <a:ea typeface="宋体" panose="02010600030101010101" pitchFamily="2" charset="-122"/>
                <a:cs typeface="+mn-cs"/>
              </a:rPr>
              <a:t>provides a pictorial representation of an algorithm using specifically defined shapes</a:t>
            </a:r>
            <a:endParaRPr lang="en-US" altLang="zh-CN" dirty="0">
              <a:latin typeface="+mn-lt"/>
              <a:ea typeface="宋体" panose="02010600030101010101" pitchFamily="2" charset="-122"/>
              <a:cs typeface="+mn-cs"/>
            </a:endParaRPr>
          </a:p>
          <a:p>
            <a:pPr eaLnBrk="1" hangingPunct="1">
              <a:lnSpc>
                <a:spcPct val="150000"/>
              </a:lnSpc>
            </a:pPr>
            <a:endParaRPr lang="zh-CN" altLang="en-US" sz="2200" dirty="0">
              <a:latin typeface="+mn-lt"/>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2"/>
          <p:cNvSpPr txBox="1">
            <a:spLocks noGrp="1"/>
          </p:cNvSpPr>
          <p:nvPr>
            <p:ph type="sldNum" sz="quarter" idx="11"/>
          </p:nvPr>
        </p:nvSpPr>
        <p:spPr>
          <a:xfrm>
            <a:off x="6615113" y="6392863"/>
            <a:ext cx="2057400" cy="381000"/>
          </a:xfrm>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pic>
        <p:nvPicPr>
          <p:cNvPr id="64515" name="Picture 4"/>
          <p:cNvPicPr>
            <a:picLocks noChangeAspect="1"/>
          </p:cNvPicPr>
          <p:nvPr/>
        </p:nvPicPr>
        <p:blipFill>
          <a:blip r:embed="rId1"/>
          <a:stretch>
            <a:fillRect/>
          </a:stretch>
        </p:blipFill>
        <p:spPr>
          <a:xfrm>
            <a:off x="2286000" y="274638"/>
            <a:ext cx="4324350" cy="6049962"/>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3"/>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66563" name="Rectangle 2"/>
          <p:cNvSpPr>
            <a:spLocks noGrp="1"/>
          </p:cNvSpPr>
          <p:nvPr>
            <p:ph type="title"/>
          </p:nvPr>
        </p:nvSpPr>
        <p:spPr>
          <a:xfrm>
            <a:off x="533400" y="0"/>
            <a:ext cx="8077200" cy="762000"/>
          </a:xfrm>
        </p:spPr>
        <p:txBody>
          <a:bodyPr vert="horz" wrap="square" lIns="91440" tIns="45720" rIns="91440" bIns="45720" anchor="ctr" anchorCtr="0"/>
          <a:p>
            <a:pPr eaLnBrk="1" hangingPunct="1"/>
            <a:r>
              <a:rPr lang="en-US" altLang="zh-CN" dirty="0">
                <a:ea typeface="宋体" panose="02010600030101010101" pitchFamily="2" charset="-122"/>
              </a:rPr>
              <a:t>Algorithms</a:t>
            </a:r>
            <a:endParaRPr lang="en-US" altLang="zh-CN" dirty="0">
              <a:ea typeface="宋体" panose="02010600030101010101" pitchFamily="2" charset="-122"/>
            </a:endParaRPr>
          </a:p>
        </p:txBody>
      </p:sp>
      <p:pic>
        <p:nvPicPr>
          <p:cNvPr id="66564" name="Picture 3"/>
          <p:cNvPicPr>
            <a:picLocks noChangeAspect="1"/>
          </p:cNvPicPr>
          <p:nvPr/>
        </p:nvPicPr>
        <p:blipFill>
          <a:blip r:embed="rId1"/>
          <a:stretch>
            <a:fillRect/>
          </a:stretch>
        </p:blipFill>
        <p:spPr>
          <a:xfrm>
            <a:off x="2133600" y="838200"/>
            <a:ext cx="4799013" cy="54102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714375" y="785972"/>
            <a:ext cx="8001000" cy="829945"/>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48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算法的特性</a:t>
            </a:r>
            <a:endParaRPr kumimoji="1" lang="zh-CN" altLang="en-US" sz="48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928688" y="1714500"/>
            <a:ext cx="7072312" cy="3571875"/>
          </a:xfrm>
        </p:spPr>
        <p:txBody>
          <a:bodyPr vert="horz" wrap="square" lIns="91440" tIns="45720" rIns="91440" bIns="45720" anchor="t" anchorCtr="0"/>
          <a:p>
            <a:r>
              <a:rPr kumimoji="1" lang="zh-CN" altLang="zh-CN" dirty="0">
                <a:latin typeface="+mn-lt"/>
                <a:ea typeface="+mn-ea"/>
                <a:cs typeface="+mn-cs"/>
              </a:rPr>
              <a:t>一个有效算法应该具有以下</a:t>
            </a:r>
            <a:r>
              <a:rPr kumimoji="1" lang="zh-CN" altLang="zh-CN" dirty="0">
                <a:solidFill>
                  <a:srgbClr val="C00000"/>
                </a:solidFill>
                <a:latin typeface="+mn-lt"/>
                <a:ea typeface="+mn-ea"/>
                <a:cs typeface="+mn-cs"/>
              </a:rPr>
              <a:t>特点</a:t>
            </a:r>
            <a:r>
              <a:rPr kumimoji="1" lang="zh-CN" altLang="en-US" dirty="0">
                <a:latin typeface="+mn-lt"/>
                <a:ea typeface="+mn-ea"/>
                <a:cs typeface="+mn-cs"/>
              </a:rPr>
              <a:t>：</a:t>
            </a:r>
            <a:endParaRPr kumimoji="1" lang="en-US"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(1)</a:t>
            </a:r>
            <a:r>
              <a:rPr kumimoji="1" lang="zh-CN" altLang="zh-CN" dirty="0">
                <a:latin typeface="+mn-lt"/>
                <a:ea typeface="+mn-ea"/>
              </a:rPr>
              <a:t> </a:t>
            </a:r>
            <a:r>
              <a:rPr kumimoji="1" lang="zh-CN" altLang="zh-CN" dirty="0">
                <a:solidFill>
                  <a:srgbClr val="0000CC"/>
                </a:solidFill>
                <a:latin typeface="+mn-lt"/>
                <a:ea typeface="+mn-ea"/>
              </a:rPr>
              <a:t>有穷性</a:t>
            </a:r>
            <a:r>
              <a:rPr kumimoji="1" lang="zh-CN" altLang="zh-CN" dirty="0">
                <a:latin typeface="+mn-lt"/>
                <a:ea typeface="+mn-ea"/>
              </a:rPr>
              <a:t>。一个算法应包含有限的操作步骤，而不能是无限的。</a:t>
            </a:r>
            <a:endParaRPr kumimoji="1" lang="en-US" altLang="zh-CN" dirty="0">
              <a:latin typeface="+mn-lt"/>
              <a:ea typeface="+mn-ea"/>
            </a:endParaRPr>
          </a:p>
          <a:p>
            <a:pPr lvl="1">
              <a:buFont typeface="Wingdings" panose="05000000000000000000" pitchFamily="2" charset="2"/>
              <a:buNone/>
            </a:pPr>
            <a:r>
              <a:rPr kumimoji="1" lang="en-US" altLang="zh-CN" dirty="0">
                <a:latin typeface="+mn-lt"/>
                <a:ea typeface="+mn-ea"/>
              </a:rPr>
              <a:t>(2)</a:t>
            </a:r>
            <a:r>
              <a:rPr kumimoji="1" lang="zh-CN" altLang="zh-CN" dirty="0">
                <a:latin typeface="+mn-lt"/>
                <a:ea typeface="+mn-ea"/>
              </a:rPr>
              <a:t> </a:t>
            </a:r>
            <a:r>
              <a:rPr kumimoji="1" lang="zh-CN" altLang="zh-CN" dirty="0">
                <a:solidFill>
                  <a:srgbClr val="0000CC"/>
                </a:solidFill>
                <a:latin typeface="+mn-lt"/>
                <a:ea typeface="+mn-ea"/>
              </a:rPr>
              <a:t>确定性</a:t>
            </a:r>
            <a:r>
              <a:rPr kumimoji="1" lang="zh-CN" altLang="zh-CN" dirty="0">
                <a:latin typeface="+mn-lt"/>
                <a:ea typeface="+mn-ea"/>
              </a:rPr>
              <a:t>。算法中的每一个步骤都应当是确定的，而不应当是含糊的、模棱两可的。</a:t>
            </a:r>
            <a:endParaRPr kumimoji="1" lang="zh-CN" altLang="en-US" dirty="0">
              <a:latin typeface="+mn-lt"/>
              <a:ea typeface="+mn-ea"/>
            </a:endParaRPr>
          </a:p>
        </p:txBody>
      </p:sp>
      <p:pic>
        <p:nvPicPr>
          <p:cNvPr id="88068" name="图片 4"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charRg st="0" end="16"/>
                                            </p:txEl>
                                          </p:spTgt>
                                        </p:tgtEl>
                                        <p:attrNameLst>
                                          <p:attrName>style.visibility</p:attrName>
                                        </p:attrNameLst>
                                      </p:cBhvr>
                                      <p:to>
                                        <p:strVal val="visible"/>
                                      </p:to>
                                    </p:set>
                                    <p:animEffect transition="in" filter="blinds(horizontal)">
                                      <p:cBhvr>
                                        <p:cTn id="7" dur="500"/>
                                        <p:tgtEl>
                                          <p:spTgt spid="6147">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charRg st="16" end="48"/>
                                            </p:txEl>
                                          </p:spTgt>
                                        </p:tgtEl>
                                        <p:attrNameLst>
                                          <p:attrName>style.visibility</p:attrName>
                                        </p:attrNameLst>
                                      </p:cBhvr>
                                      <p:to>
                                        <p:strVal val="visible"/>
                                      </p:to>
                                    </p:set>
                                    <p:animEffect transition="in" filter="blinds(horizontal)">
                                      <p:cBhvr>
                                        <p:cTn id="12" dur="500"/>
                                        <p:tgtEl>
                                          <p:spTgt spid="6147">
                                            <p:txEl>
                                              <p:charRg st="16"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charRg st="48" end="89"/>
                                            </p:txEl>
                                          </p:spTgt>
                                        </p:tgtEl>
                                        <p:attrNameLst>
                                          <p:attrName>style.visibility</p:attrName>
                                        </p:attrNameLst>
                                      </p:cBhvr>
                                      <p:to>
                                        <p:strVal val="visible"/>
                                      </p:to>
                                    </p:set>
                                    <p:animEffect transition="in" filter="blinds(horizontal)">
                                      <p:cBhvr>
                                        <p:cTn id="17" dur="500"/>
                                        <p:tgtEl>
                                          <p:spTgt spid="6147">
                                            <p:txEl>
                                              <p:charRg st="48"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714375" y="785972"/>
            <a:ext cx="8001000" cy="829945"/>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48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算法的特性</a:t>
            </a:r>
            <a:endParaRPr kumimoji="1" lang="zh-CN" altLang="en-US" sz="48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928688" y="1714500"/>
            <a:ext cx="7500937" cy="4714875"/>
          </a:xfrm>
        </p:spPr>
        <p:txBody>
          <a:bodyPr vert="horz" wrap="square" lIns="91440" tIns="45720" rIns="91440" bIns="45720" anchor="t" anchorCtr="0"/>
          <a:p>
            <a:r>
              <a:rPr kumimoji="1" lang="zh-CN" altLang="zh-CN" dirty="0">
                <a:latin typeface="+mn-lt"/>
                <a:ea typeface="+mn-ea"/>
                <a:cs typeface="+mn-cs"/>
              </a:rPr>
              <a:t>一个有效算法应该具有以下</a:t>
            </a:r>
            <a:r>
              <a:rPr kumimoji="1" lang="zh-CN" altLang="zh-CN" dirty="0">
                <a:solidFill>
                  <a:srgbClr val="C00000"/>
                </a:solidFill>
                <a:latin typeface="+mn-lt"/>
                <a:ea typeface="+mn-ea"/>
                <a:cs typeface="+mn-cs"/>
              </a:rPr>
              <a:t>特点</a:t>
            </a:r>
            <a:r>
              <a:rPr kumimoji="1" lang="zh-CN" altLang="en-US" dirty="0">
                <a:latin typeface="+mn-lt"/>
                <a:ea typeface="+mn-ea"/>
                <a:cs typeface="+mn-cs"/>
              </a:rPr>
              <a:t>：</a:t>
            </a:r>
            <a:endParaRPr kumimoji="1" lang="en-US" altLang="zh-CN" dirty="0">
              <a:latin typeface="+mn-lt"/>
              <a:ea typeface="+mn-ea"/>
              <a:cs typeface="+mn-cs"/>
            </a:endParaRPr>
          </a:p>
          <a:p>
            <a:pPr lvl="1">
              <a:buFont typeface="Wingdings" panose="05000000000000000000" pitchFamily="2" charset="2"/>
              <a:buNone/>
            </a:pPr>
            <a:r>
              <a:rPr kumimoji="1" lang="en-US" altLang="zh-CN" dirty="0">
                <a:latin typeface="+mn-lt"/>
                <a:ea typeface="+mn-ea"/>
              </a:rPr>
              <a:t>(3)</a:t>
            </a:r>
            <a:r>
              <a:rPr kumimoji="1" lang="zh-CN" altLang="zh-CN" dirty="0">
                <a:latin typeface="+mn-lt"/>
                <a:ea typeface="+mn-ea"/>
              </a:rPr>
              <a:t> </a:t>
            </a:r>
            <a:r>
              <a:rPr kumimoji="1" lang="zh-CN" altLang="zh-CN" dirty="0">
                <a:solidFill>
                  <a:srgbClr val="0000CC"/>
                </a:solidFill>
                <a:latin typeface="+mn-lt"/>
                <a:ea typeface="+mn-ea"/>
              </a:rPr>
              <a:t>有零个或多个输入</a:t>
            </a:r>
            <a:r>
              <a:rPr kumimoji="1" lang="zh-CN" altLang="zh-CN" dirty="0">
                <a:latin typeface="+mn-lt"/>
                <a:ea typeface="+mn-ea"/>
              </a:rPr>
              <a:t>。所谓输入是指在执行算法时需要从外界取得必要的信息。</a:t>
            </a:r>
            <a:endParaRPr kumimoji="1" lang="en-US" altLang="zh-CN" dirty="0">
              <a:latin typeface="+mn-lt"/>
              <a:ea typeface="+mn-ea"/>
            </a:endParaRPr>
          </a:p>
          <a:p>
            <a:pPr lvl="1">
              <a:buFont typeface="Wingdings" panose="05000000000000000000" pitchFamily="2" charset="2"/>
              <a:buNone/>
            </a:pPr>
            <a:r>
              <a:rPr kumimoji="1" lang="en-US" altLang="zh-CN" dirty="0">
                <a:latin typeface="+mn-lt"/>
                <a:ea typeface="+mn-ea"/>
              </a:rPr>
              <a:t>(4)</a:t>
            </a:r>
            <a:r>
              <a:rPr kumimoji="1" lang="zh-CN" altLang="zh-CN" dirty="0">
                <a:latin typeface="+mn-lt"/>
                <a:ea typeface="+mn-ea"/>
              </a:rPr>
              <a:t> </a:t>
            </a:r>
            <a:r>
              <a:rPr kumimoji="1" lang="zh-CN" altLang="zh-CN" dirty="0">
                <a:solidFill>
                  <a:srgbClr val="0000CC"/>
                </a:solidFill>
                <a:latin typeface="+mn-lt"/>
                <a:ea typeface="+mn-ea"/>
              </a:rPr>
              <a:t>有一个或多个输出</a:t>
            </a:r>
            <a:r>
              <a:rPr kumimoji="1" lang="zh-CN" altLang="zh-CN" dirty="0">
                <a:latin typeface="+mn-lt"/>
                <a:ea typeface="+mn-ea"/>
              </a:rPr>
              <a:t>。算法的目的是为了求解，“解” 就是输出。</a:t>
            </a:r>
            <a:endParaRPr kumimoji="1" lang="en-US" altLang="zh-CN" dirty="0">
              <a:latin typeface="+mn-lt"/>
              <a:ea typeface="+mn-ea"/>
            </a:endParaRPr>
          </a:p>
          <a:p>
            <a:pPr lvl="1"/>
            <a:r>
              <a:rPr kumimoji="1" lang="zh-CN" altLang="zh-CN" dirty="0">
                <a:latin typeface="+mn-lt"/>
                <a:ea typeface="+mn-ea"/>
              </a:rPr>
              <a:t>没有输出的算法是没有意义的。</a:t>
            </a:r>
            <a:endParaRPr kumimoji="1" lang="en-US" altLang="zh-CN" dirty="0">
              <a:latin typeface="+mn-lt"/>
              <a:ea typeface="+mn-ea"/>
            </a:endParaRPr>
          </a:p>
          <a:p>
            <a:pPr lvl="1">
              <a:buFont typeface="Wingdings" panose="05000000000000000000" pitchFamily="2" charset="2"/>
              <a:buNone/>
            </a:pPr>
            <a:r>
              <a:rPr kumimoji="1" lang="en-US" altLang="zh-CN" dirty="0">
                <a:latin typeface="+mn-lt"/>
                <a:ea typeface="+mn-ea"/>
              </a:rPr>
              <a:t>(5)</a:t>
            </a:r>
            <a:r>
              <a:rPr kumimoji="1" lang="zh-CN" altLang="zh-CN" dirty="0">
                <a:latin typeface="+mn-lt"/>
                <a:ea typeface="+mn-ea"/>
              </a:rPr>
              <a:t> </a:t>
            </a:r>
            <a:r>
              <a:rPr kumimoji="1" lang="zh-CN" altLang="zh-CN" dirty="0">
                <a:solidFill>
                  <a:srgbClr val="0000CC"/>
                </a:solidFill>
                <a:latin typeface="+mn-lt"/>
                <a:ea typeface="+mn-ea"/>
              </a:rPr>
              <a:t>有效性</a:t>
            </a:r>
            <a:r>
              <a:rPr kumimoji="1" lang="zh-CN" altLang="zh-CN" dirty="0">
                <a:latin typeface="+mn-lt"/>
                <a:ea typeface="+mn-ea"/>
              </a:rPr>
              <a:t>。算法中的每一个步骤都应当能有效地执行，并得到确定的结果。</a:t>
            </a:r>
            <a:endParaRPr kumimoji="1" lang="zh-CN" altLang="en-US" dirty="0">
              <a:latin typeface="+mn-lt"/>
              <a:ea typeface="+mn-ea"/>
            </a:endParaRPr>
          </a:p>
        </p:txBody>
      </p:sp>
      <p:pic>
        <p:nvPicPr>
          <p:cNvPr id="89092" name="图片 4"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charRg st="16" end="55"/>
                                            </p:txEl>
                                          </p:spTgt>
                                        </p:tgtEl>
                                        <p:attrNameLst>
                                          <p:attrName>style.visibility</p:attrName>
                                        </p:attrNameLst>
                                      </p:cBhvr>
                                      <p:to>
                                        <p:strVal val="visible"/>
                                      </p:to>
                                    </p:set>
                                    <p:animEffect transition="in" filter="blinds(horizontal)">
                                      <p:cBhvr>
                                        <p:cTn id="7" dur="500"/>
                                        <p:tgtEl>
                                          <p:spTgt spid="6147">
                                            <p:txEl>
                                              <p:charRg st="16"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charRg st="55" end="89"/>
                                            </p:txEl>
                                          </p:spTgt>
                                        </p:tgtEl>
                                        <p:attrNameLst>
                                          <p:attrName>style.visibility</p:attrName>
                                        </p:attrNameLst>
                                      </p:cBhvr>
                                      <p:to>
                                        <p:strVal val="visible"/>
                                      </p:to>
                                    </p:set>
                                    <p:animEffect transition="in" filter="blinds(horizontal)">
                                      <p:cBhvr>
                                        <p:cTn id="12" dur="500"/>
                                        <p:tgtEl>
                                          <p:spTgt spid="6147">
                                            <p:txEl>
                                              <p:charRg st="55"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charRg st="89" end="104"/>
                                            </p:txEl>
                                          </p:spTgt>
                                        </p:tgtEl>
                                        <p:attrNameLst>
                                          <p:attrName>style.visibility</p:attrName>
                                        </p:attrNameLst>
                                      </p:cBhvr>
                                      <p:to>
                                        <p:strVal val="visible"/>
                                      </p:to>
                                    </p:set>
                                    <p:animEffect transition="in" filter="blinds(horizontal)">
                                      <p:cBhvr>
                                        <p:cTn id="17" dur="500"/>
                                        <p:tgtEl>
                                          <p:spTgt spid="6147">
                                            <p:txEl>
                                              <p:charRg st="89"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charRg st="104" end="141"/>
                                            </p:txEl>
                                          </p:spTgt>
                                        </p:tgtEl>
                                        <p:attrNameLst>
                                          <p:attrName>style.visibility</p:attrName>
                                        </p:attrNameLst>
                                      </p:cBhvr>
                                      <p:to>
                                        <p:strVal val="visible"/>
                                      </p:to>
                                    </p:set>
                                    <p:animEffect transition="in" filter="blinds(horizontal)">
                                      <p:cBhvr>
                                        <p:cTn id="22" dur="500"/>
                                        <p:tgtEl>
                                          <p:spTgt spid="6147">
                                            <p:txEl>
                                              <p:charRg st="104" end="1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714375" y="785972"/>
            <a:ext cx="8001000" cy="829945"/>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48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算法的特性</a:t>
            </a:r>
            <a:endParaRPr kumimoji="1" lang="zh-CN" altLang="en-US" sz="48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90115" name="Rectangle 3"/>
          <p:cNvSpPr>
            <a:spLocks noGrp="1"/>
          </p:cNvSpPr>
          <p:nvPr>
            <p:ph idx="1"/>
          </p:nvPr>
        </p:nvSpPr>
        <p:spPr>
          <a:xfrm>
            <a:off x="928688" y="1714500"/>
            <a:ext cx="7643812" cy="4714875"/>
          </a:xfrm>
        </p:spPr>
        <p:txBody>
          <a:bodyPr vert="horz" wrap="square" lIns="91440" tIns="45720" rIns="91440" bIns="45720" anchor="t" anchorCtr="0"/>
          <a:p>
            <a:r>
              <a:rPr kumimoji="1" lang="zh-CN" altLang="zh-CN" dirty="0">
                <a:latin typeface="+mn-lt"/>
                <a:ea typeface="+mn-ea"/>
                <a:cs typeface="+mn-cs"/>
              </a:rPr>
              <a:t>对于一般最终用户来说</a:t>
            </a:r>
            <a:r>
              <a:rPr kumimoji="1" lang="en-US" altLang="zh-CN" dirty="0">
                <a:latin typeface="+mn-lt"/>
                <a:ea typeface="+mn-ea"/>
                <a:cs typeface="+mn-cs"/>
              </a:rPr>
              <a:t>:</a:t>
            </a:r>
            <a:endParaRPr kumimoji="1" lang="en-US" altLang="zh-CN" dirty="0">
              <a:latin typeface="+mn-lt"/>
              <a:ea typeface="+mn-ea"/>
              <a:cs typeface="+mn-cs"/>
            </a:endParaRPr>
          </a:p>
          <a:p>
            <a:pPr lvl="1"/>
            <a:r>
              <a:rPr kumimoji="1" lang="zh-CN" altLang="zh-CN" dirty="0">
                <a:latin typeface="+mn-lt"/>
                <a:ea typeface="+mn-ea"/>
              </a:rPr>
              <a:t>他们并不需要在处理每一个问题时都要自己设计算法和编写程序</a:t>
            </a:r>
            <a:endParaRPr kumimoji="1" lang="en-US" altLang="zh-CN" dirty="0">
              <a:latin typeface="+mn-lt"/>
              <a:ea typeface="+mn-ea"/>
            </a:endParaRPr>
          </a:p>
          <a:p>
            <a:pPr lvl="1"/>
            <a:r>
              <a:rPr kumimoji="1" lang="zh-CN" altLang="zh-CN" dirty="0">
                <a:latin typeface="+mn-lt"/>
                <a:ea typeface="+mn-ea"/>
              </a:rPr>
              <a:t>可以使用别人已设计好的现成算法和程序</a:t>
            </a:r>
            <a:endParaRPr kumimoji="1" lang="en-US" altLang="zh-CN" dirty="0">
              <a:latin typeface="+mn-lt"/>
              <a:ea typeface="+mn-ea"/>
            </a:endParaRPr>
          </a:p>
          <a:p>
            <a:pPr lvl="1"/>
            <a:r>
              <a:rPr kumimoji="1" lang="zh-CN" altLang="zh-CN" dirty="0">
                <a:latin typeface="+mn-lt"/>
                <a:ea typeface="+mn-ea"/>
              </a:rPr>
              <a:t>只需根据已知算法的要求给予必要的输入，就能得到输出的结果</a:t>
            </a:r>
            <a:endParaRPr kumimoji="1" lang="zh-CN" altLang="en-US" dirty="0">
              <a:latin typeface="+mn-lt"/>
              <a:ea typeface="+mn-ea"/>
            </a:endParaRPr>
          </a:p>
        </p:txBody>
      </p:sp>
      <p:sp>
        <p:nvSpPr>
          <p:cNvPr id="4" name="矩形 3"/>
          <p:cNvSpPr/>
          <p:nvPr/>
        </p:nvSpPr>
        <p:spPr>
          <a:xfrm>
            <a:off x="3214688" y="5143500"/>
            <a:ext cx="2714625" cy="1214438"/>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cxnSp>
        <p:nvCxnSpPr>
          <p:cNvPr id="6" name="直接箭头连接符 5"/>
          <p:cNvCxnSpPr/>
          <p:nvPr/>
        </p:nvCxnSpPr>
        <p:spPr>
          <a:xfrm>
            <a:off x="785813" y="5786438"/>
            <a:ext cx="2428875" cy="1587"/>
          </a:xfrm>
          <a:prstGeom prst="straightConnector1">
            <a:avLst/>
          </a:prstGeom>
          <a:ln w="38100" cap="flat" cmpd="sng">
            <a:solidFill>
              <a:srgbClr val="00B050"/>
            </a:solidFill>
            <a:prstDash val="solid"/>
            <a:miter/>
            <a:headEnd type="none" w="med" len="med"/>
            <a:tailEnd type="arrow" w="med" len="med"/>
          </a:ln>
        </p:spPr>
      </p:cxnSp>
      <p:sp>
        <p:nvSpPr>
          <p:cNvPr id="8" name="TextBox 7"/>
          <p:cNvSpPr txBox="1"/>
          <p:nvPr/>
        </p:nvSpPr>
        <p:spPr>
          <a:xfrm>
            <a:off x="857250" y="5214938"/>
            <a:ext cx="21431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B050"/>
                </a:solidFill>
                <a:latin typeface="Arial" panose="020B0604020202020204" pitchFamily="34" charset="0"/>
              </a:rPr>
              <a:t>输入</a:t>
            </a:r>
            <a:r>
              <a:rPr lang="en-US" altLang="zh-CN" sz="2800" dirty="0">
                <a:solidFill>
                  <a:srgbClr val="00B050"/>
                </a:solidFill>
                <a:latin typeface="Arial" panose="020B0604020202020204" pitchFamily="34" charset="0"/>
              </a:rPr>
              <a:t>3</a:t>
            </a:r>
            <a:r>
              <a:rPr lang="zh-CN" altLang="en-US" sz="2800" dirty="0">
                <a:solidFill>
                  <a:srgbClr val="00B050"/>
                </a:solidFill>
                <a:latin typeface="Arial" panose="020B0604020202020204" pitchFamily="34" charset="0"/>
              </a:rPr>
              <a:t>个数</a:t>
            </a:r>
            <a:endParaRPr lang="zh-CN" altLang="en-US" sz="2800" dirty="0">
              <a:solidFill>
                <a:srgbClr val="00B050"/>
              </a:solidFill>
              <a:latin typeface="Arial" panose="020B0604020202020204" pitchFamily="34" charset="0"/>
            </a:endParaRPr>
          </a:p>
        </p:txBody>
      </p:sp>
      <p:sp>
        <p:nvSpPr>
          <p:cNvPr id="9" name="TextBox 8"/>
          <p:cNvSpPr txBox="1"/>
          <p:nvPr/>
        </p:nvSpPr>
        <p:spPr>
          <a:xfrm>
            <a:off x="3571875" y="5500688"/>
            <a:ext cx="21431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黑箱子</a:t>
            </a:r>
            <a:endParaRPr lang="zh-CN" altLang="en-US" sz="2800" dirty="0">
              <a:latin typeface="Arial" panose="020B0604020202020204" pitchFamily="34" charset="0"/>
            </a:endParaRPr>
          </a:p>
        </p:txBody>
      </p:sp>
      <p:cxnSp>
        <p:nvCxnSpPr>
          <p:cNvPr id="10" name="直接箭头连接符 9"/>
          <p:cNvCxnSpPr/>
          <p:nvPr/>
        </p:nvCxnSpPr>
        <p:spPr>
          <a:xfrm>
            <a:off x="5929313" y="5786438"/>
            <a:ext cx="2714625" cy="1587"/>
          </a:xfrm>
          <a:prstGeom prst="straightConnector1">
            <a:avLst/>
          </a:prstGeom>
          <a:ln w="38100" cap="flat" cmpd="sng">
            <a:solidFill>
              <a:srgbClr val="00B050"/>
            </a:solidFill>
            <a:prstDash val="solid"/>
            <a:miter/>
            <a:headEnd type="none" w="med" len="med"/>
            <a:tailEnd type="arrow" w="med" len="med"/>
          </a:ln>
        </p:spPr>
      </p:cxnSp>
      <p:sp>
        <p:nvSpPr>
          <p:cNvPr id="11" name="TextBox 10"/>
          <p:cNvSpPr txBox="1"/>
          <p:nvPr/>
        </p:nvSpPr>
        <p:spPr>
          <a:xfrm>
            <a:off x="6000750" y="5214938"/>
            <a:ext cx="2857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B050"/>
                </a:solidFill>
                <a:latin typeface="Arial" panose="020B0604020202020204" pitchFamily="34" charset="0"/>
              </a:rPr>
              <a:t>3</a:t>
            </a:r>
            <a:r>
              <a:rPr lang="zh-CN" altLang="en-US" sz="2800" dirty="0">
                <a:solidFill>
                  <a:srgbClr val="00B050"/>
                </a:solidFill>
                <a:latin typeface="Arial" panose="020B0604020202020204" pitchFamily="34" charset="0"/>
              </a:rPr>
              <a:t>个数中最大数</a:t>
            </a:r>
            <a:endParaRPr lang="zh-CN" altLang="en-US" sz="2800" dirty="0">
              <a:solidFill>
                <a:srgbClr val="00B050"/>
              </a:solidFill>
              <a:latin typeface="Arial" panose="020B0604020202020204" pitchFamily="34" charset="0"/>
            </a:endParaRPr>
          </a:p>
        </p:txBody>
      </p:sp>
      <p:sp>
        <p:nvSpPr>
          <p:cNvPr id="13" name="TextBox 12"/>
          <p:cNvSpPr txBox="1"/>
          <p:nvPr/>
        </p:nvSpPr>
        <p:spPr>
          <a:xfrm>
            <a:off x="3500438" y="5260975"/>
            <a:ext cx="2143125" cy="954088"/>
          </a:xfrm>
          <a:prstGeom prst="rect">
            <a:avLst/>
          </a:prstGeom>
          <a:solidFill>
            <a:schemeClr val="accent1"/>
          </a:solid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求</a:t>
            </a:r>
            <a:r>
              <a:rPr lang="en-US" altLang="zh-CN" sz="2800" dirty="0">
                <a:latin typeface="Arial" panose="020B0604020202020204" pitchFamily="34" charset="0"/>
              </a:rPr>
              <a:t>3</a:t>
            </a:r>
            <a:r>
              <a:rPr lang="zh-CN" altLang="en-US" sz="2800" dirty="0">
                <a:latin typeface="Arial" panose="020B0604020202020204" pitchFamily="34" charset="0"/>
              </a:rPr>
              <a:t>个数的最大数</a:t>
            </a:r>
            <a:endParaRPr lang="zh-CN" altLang="en-US" sz="2800" dirty="0">
              <a:latin typeface="Arial" panose="020B0604020202020204" pitchFamily="34" charset="0"/>
            </a:endParaRPr>
          </a:p>
        </p:txBody>
      </p:sp>
      <p:pic>
        <p:nvPicPr>
          <p:cNvPr id="90123" name="图片 4" descr="Untitled.png">
            <a:hlinkClick r:id=""/>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lide(from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lide(fromLeft)">
                                      <p:cBhvr>
                                        <p:cTn id="29" dur="500"/>
                                        <p:tgtEl>
                                          <p:spTgt spid="10"/>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P spid="9" grpId="0"/>
      <p:bldP spid="11" grpId="0"/>
      <p:bldP spid="1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ctrTitle"/>
          </p:nvPr>
        </p:nvSpPr>
        <p:spPr>
          <a:xfrm>
            <a:off x="609600" y="1447800"/>
            <a:ext cx="8001000" cy="2209800"/>
          </a:xfrm>
        </p:spPr>
        <p:txBody>
          <a:bodyPr vert="horz" wrap="square" lIns="91440" tIns="45720" rIns="91440" bIns="45720" anchor="ctr" anchorCtr="0"/>
          <a:p>
            <a:pPr eaLnBrk="1" hangingPunct="1">
              <a:buClrTx/>
              <a:buSzTx/>
              <a:buFontTx/>
            </a:pPr>
            <a:r>
              <a:rPr lang="en-US" altLang="zh-CN" dirty="0">
                <a:latin typeface="+mj-lt"/>
                <a:ea typeface="宋体" panose="02010600030101010101" pitchFamily="2" charset="-122"/>
                <a:cs typeface="+mj-cs"/>
              </a:rPr>
              <a:t>A First Book of ANSI C</a:t>
            </a:r>
            <a:br>
              <a:rPr lang="en-US" altLang="zh-CN" dirty="0">
                <a:latin typeface="+mj-lt"/>
                <a:ea typeface="宋体" panose="02010600030101010101" pitchFamily="2" charset="-122"/>
                <a:cs typeface="+mj-cs"/>
              </a:rPr>
            </a:br>
            <a:r>
              <a:rPr lang="en-US" altLang="zh-CN" sz="3200" i="1" dirty="0">
                <a:latin typeface="+mj-lt"/>
                <a:ea typeface="宋体" panose="02010600030101010101" pitchFamily="2" charset="-122"/>
                <a:cs typeface="+mj-cs"/>
              </a:rPr>
              <a:t>Fourth Edition</a:t>
            </a:r>
            <a:endParaRPr lang="en-US" altLang="zh-CN" sz="3200" i="1" dirty="0">
              <a:latin typeface="+mj-lt"/>
              <a:ea typeface="宋体" panose="02010600030101010101" pitchFamily="2" charset="-122"/>
              <a:cs typeface="+mj-cs"/>
            </a:endParaRPr>
          </a:p>
        </p:txBody>
      </p:sp>
      <p:sp>
        <p:nvSpPr>
          <p:cNvPr id="16387" name="Rectangle 3"/>
          <p:cNvSpPr>
            <a:spLocks noGrp="1"/>
          </p:cNvSpPr>
          <p:nvPr>
            <p:ph type="subTitle" idx="1"/>
          </p:nvPr>
        </p:nvSpPr>
        <p:spPr>
          <a:xfrm>
            <a:off x="609600" y="4419600"/>
            <a:ext cx="8077200" cy="1447800"/>
          </a:xfrm>
        </p:spPr>
        <p:txBody>
          <a:bodyPr vert="horz" wrap="square" lIns="91440" tIns="45720" rIns="91440" bIns="45720" anchor="t" anchorCtr="0"/>
          <a:p>
            <a:pPr eaLnBrk="1" hangingPunct="1">
              <a:lnSpc>
                <a:spcPct val="90000"/>
              </a:lnSpc>
              <a:buClrTx/>
              <a:buSzTx/>
            </a:pPr>
            <a:r>
              <a:rPr lang="en-US" altLang="zh-CN" sz="3400" b="0" i="1" dirty="0">
                <a:latin typeface="+mn-lt"/>
                <a:ea typeface="宋体" panose="02010600030101010101" pitchFamily="2" charset="-122"/>
                <a:cs typeface="+mn-cs"/>
              </a:rPr>
              <a:t>Chapter 2</a:t>
            </a:r>
            <a:endParaRPr lang="en-US" altLang="zh-CN" sz="3400" b="0" i="1" dirty="0">
              <a:latin typeface="+mn-lt"/>
              <a:ea typeface="宋体" panose="02010600030101010101" pitchFamily="2" charset="-122"/>
              <a:cs typeface="+mn-cs"/>
            </a:endParaRPr>
          </a:p>
          <a:p>
            <a:pPr eaLnBrk="1" hangingPunct="1">
              <a:lnSpc>
                <a:spcPct val="90000"/>
              </a:lnSpc>
              <a:buClrTx/>
              <a:buSzTx/>
            </a:pPr>
            <a:r>
              <a:rPr lang="en-US" altLang="zh-CN" sz="3400" b="0" i="1" dirty="0">
                <a:latin typeface="+mn-lt"/>
                <a:ea typeface="宋体" panose="02010600030101010101" pitchFamily="2" charset="-122"/>
                <a:cs typeface="+mn-cs"/>
              </a:rPr>
              <a:t>Getting Started in C Programming</a:t>
            </a:r>
            <a:endParaRPr lang="en-US" altLang="zh-CN" sz="3400" b="0" i="1" dirty="0">
              <a:latin typeface="+mn-lt"/>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1513840" y="0"/>
            <a:ext cx="6948170" cy="66960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714375" y="785813"/>
            <a:ext cx="8001000" cy="830263"/>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8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2.4.2</a:t>
            </a:r>
            <a:r>
              <a:rPr kumimoji="1" lang="zh-CN" altLang="zh-CN" sz="48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用流程图表示算法</a:t>
            </a:r>
            <a:endParaRPr kumimoji="1" lang="zh-CN" altLang="en-US" sz="48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95235" name="Rectangle 3"/>
          <p:cNvSpPr>
            <a:spLocks noGrp="1"/>
          </p:cNvSpPr>
          <p:nvPr>
            <p:ph idx="1"/>
          </p:nvPr>
        </p:nvSpPr>
        <p:spPr>
          <a:xfrm>
            <a:off x="642938" y="1714500"/>
            <a:ext cx="8358187" cy="1428750"/>
          </a:xfrm>
        </p:spPr>
        <p:txBody>
          <a:bodyPr vert="horz" wrap="square" lIns="91440" tIns="45720" rIns="91440" bIns="45720" anchor="t" anchorCtr="0"/>
          <a:p>
            <a:r>
              <a:rPr kumimoji="1" lang="zh-CN" altLang="zh-CN" dirty="0">
                <a:solidFill>
                  <a:srgbClr val="C00000"/>
                </a:solidFill>
                <a:latin typeface="+mn-lt"/>
                <a:ea typeface="+mn-ea"/>
                <a:cs typeface="+mn-cs"/>
              </a:rPr>
              <a:t>流程图</a:t>
            </a:r>
            <a:r>
              <a:rPr kumimoji="1" lang="zh-CN" altLang="zh-CN" dirty="0">
                <a:latin typeface="+mn-lt"/>
                <a:ea typeface="+mn-ea"/>
                <a:cs typeface="+mn-cs"/>
              </a:rPr>
              <a:t>是用一些图框来表示各种操作</a:t>
            </a:r>
            <a:endParaRPr kumimoji="1" lang="en-US" altLang="zh-CN" dirty="0">
              <a:latin typeface="+mn-lt"/>
              <a:ea typeface="+mn-ea"/>
              <a:cs typeface="+mn-cs"/>
            </a:endParaRPr>
          </a:p>
          <a:p>
            <a:r>
              <a:rPr kumimoji="1" lang="zh-CN" altLang="zh-CN" dirty="0">
                <a:latin typeface="+mn-lt"/>
                <a:ea typeface="+mn-ea"/>
                <a:cs typeface="+mn-cs"/>
              </a:rPr>
              <a:t>用图形表示算法，直观形象，易于理解</a:t>
            </a:r>
            <a:endParaRPr kumimoji="1" lang="zh-CN" altLang="en-US" dirty="0">
              <a:latin typeface="+mn-lt"/>
              <a:ea typeface="+mn-ea"/>
              <a:cs typeface="+mn-cs"/>
            </a:endParaRPr>
          </a:p>
        </p:txBody>
      </p:sp>
      <p:sp>
        <p:nvSpPr>
          <p:cNvPr id="95236" name="流程图: 终止 3"/>
          <p:cNvSpPr/>
          <p:nvPr/>
        </p:nvSpPr>
        <p:spPr>
          <a:xfrm>
            <a:off x="1285875" y="3690938"/>
            <a:ext cx="1428750" cy="500062"/>
          </a:xfrm>
          <a:prstGeom prst="flowChartTerminator">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95237" name="TextBox 4"/>
          <p:cNvSpPr txBox="1"/>
          <p:nvPr/>
        </p:nvSpPr>
        <p:spPr>
          <a:xfrm>
            <a:off x="757238" y="4191000"/>
            <a:ext cx="142875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起止框</a:t>
            </a:r>
            <a:endParaRPr lang="zh-CN" altLang="en-US" sz="2800" dirty="0">
              <a:latin typeface="Arial" panose="020B0604020202020204" pitchFamily="34" charset="0"/>
            </a:endParaRPr>
          </a:p>
        </p:txBody>
      </p:sp>
      <p:sp>
        <p:nvSpPr>
          <p:cNvPr id="95238" name="TextBox 6"/>
          <p:cNvSpPr txBox="1"/>
          <p:nvPr/>
        </p:nvSpPr>
        <p:spPr>
          <a:xfrm>
            <a:off x="2428875" y="4191000"/>
            <a:ext cx="2214563"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输入输出框</a:t>
            </a:r>
            <a:endParaRPr lang="zh-CN" altLang="en-US" sz="2800" dirty="0">
              <a:latin typeface="Arial" panose="020B0604020202020204" pitchFamily="34" charset="0"/>
            </a:endParaRPr>
          </a:p>
        </p:txBody>
      </p:sp>
      <p:sp>
        <p:nvSpPr>
          <p:cNvPr id="95239" name="流程图: 数据 7"/>
          <p:cNvSpPr/>
          <p:nvPr/>
        </p:nvSpPr>
        <p:spPr>
          <a:xfrm>
            <a:off x="2643188" y="3690938"/>
            <a:ext cx="1785937" cy="500062"/>
          </a:xfrm>
          <a:prstGeom prst="flowChartInputOutpu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95240" name="TextBox 8"/>
          <p:cNvSpPr txBox="1"/>
          <p:nvPr/>
        </p:nvSpPr>
        <p:spPr>
          <a:xfrm>
            <a:off x="6929438" y="4048125"/>
            <a:ext cx="15716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处理框</a:t>
            </a:r>
            <a:endParaRPr lang="zh-CN" altLang="en-US" sz="2800" dirty="0">
              <a:latin typeface="Arial" panose="020B0604020202020204" pitchFamily="34" charset="0"/>
            </a:endParaRPr>
          </a:p>
        </p:txBody>
      </p:sp>
      <p:sp>
        <p:nvSpPr>
          <p:cNvPr id="95241" name="流程图: 决策 10"/>
          <p:cNvSpPr/>
          <p:nvPr/>
        </p:nvSpPr>
        <p:spPr>
          <a:xfrm>
            <a:off x="4929188" y="3317875"/>
            <a:ext cx="1643062" cy="571500"/>
          </a:xfrm>
          <a:prstGeom prst="flowChartDecision">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95242" name="流程图: 过程 11"/>
          <p:cNvSpPr/>
          <p:nvPr/>
        </p:nvSpPr>
        <p:spPr>
          <a:xfrm>
            <a:off x="7072313" y="3476625"/>
            <a:ext cx="1357312" cy="571500"/>
          </a:xfrm>
          <a:prstGeom prst="flowChartProcess">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cxnSp>
        <p:nvCxnSpPr>
          <p:cNvPr id="95243" name="直接箭头连接符 13"/>
          <p:cNvCxnSpPr/>
          <p:nvPr/>
        </p:nvCxnSpPr>
        <p:spPr>
          <a:xfrm rot="5400000">
            <a:off x="822325" y="5297488"/>
            <a:ext cx="642938" cy="1587"/>
          </a:xfrm>
          <a:prstGeom prst="straightConnector1">
            <a:avLst/>
          </a:prstGeom>
          <a:ln w="38100" cap="flat" cmpd="sng">
            <a:solidFill>
              <a:schemeClr val="tx1"/>
            </a:solidFill>
            <a:prstDash val="solid"/>
            <a:miter/>
            <a:headEnd type="none" w="med" len="med"/>
            <a:tailEnd type="arrow" w="med" len="med"/>
          </a:ln>
        </p:spPr>
      </p:cxnSp>
      <p:cxnSp>
        <p:nvCxnSpPr>
          <p:cNvPr id="95244" name="直接箭头连接符 14"/>
          <p:cNvCxnSpPr/>
          <p:nvPr/>
        </p:nvCxnSpPr>
        <p:spPr>
          <a:xfrm>
            <a:off x="1428750" y="5262563"/>
            <a:ext cx="712788" cy="1587"/>
          </a:xfrm>
          <a:prstGeom prst="straightConnector1">
            <a:avLst/>
          </a:prstGeom>
          <a:ln w="38100" cap="flat" cmpd="sng">
            <a:solidFill>
              <a:schemeClr val="tx1"/>
            </a:solidFill>
            <a:prstDash val="solid"/>
            <a:miter/>
            <a:headEnd type="none" w="med" len="med"/>
            <a:tailEnd type="arrow" w="med" len="med"/>
          </a:ln>
        </p:spPr>
      </p:cxnSp>
      <p:sp>
        <p:nvSpPr>
          <p:cNvPr id="95245" name="流程图: 联系 16"/>
          <p:cNvSpPr/>
          <p:nvPr/>
        </p:nvSpPr>
        <p:spPr>
          <a:xfrm>
            <a:off x="3143250" y="4976813"/>
            <a:ext cx="714375" cy="642937"/>
          </a:xfrm>
          <a:prstGeom prst="flowChartConnector">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95246" name="TextBox 17"/>
          <p:cNvSpPr txBox="1"/>
          <p:nvPr/>
        </p:nvSpPr>
        <p:spPr>
          <a:xfrm>
            <a:off x="5000625" y="3817938"/>
            <a:ext cx="15716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判断框</a:t>
            </a:r>
            <a:endParaRPr lang="zh-CN" altLang="en-US" sz="2800" dirty="0">
              <a:latin typeface="Arial" panose="020B0604020202020204" pitchFamily="34" charset="0"/>
            </a:endParaRPr>
          </a:p>
        </p:txBody>
      </p:sp>
      <p:sp>
        <p:nvSpPr>
          <p:cNvPr id="95247" name="TextBox 18"/>
          <p:cNvSpPr txBox="1"/>
          <p:nvPr/>
        </p:nvSpPr>
        <p:spPr>
          <a:xfrm>
            <a:off x="785813" y="5762625"/>
            <a:ext cx="15716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流程线</a:t>
            </a:r>
            <a:endParaRPr lang="zh-CN" altLang="en-US" sz="2800" dirty="0">
              <a:latin typeface="Arial" panose="020B0604020202020204" pitchFamily="34" charset="0"/>
            </a:endParaRPr>
          </a:p>
        </p:txBody>
      </p:sp>
      <p:sp>
        <p:nvSpPr>
          <p:cNvPr id="20" name="TextBox 19"/>
          <p:cNvSpPr txBox="1"/>
          <p:nvPr/>
        </p:nvSpPr>
        <p:spPr>
          <a:xfrm>
            <a:off x="2786063" y="5762625"/>
            <a:ext cx="15716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连接点</a:t>
            </a:r>
            <a:endParaRPr lang="zh-CN" altLang="en-US" sz="2800" dirty="0">
              <a:latin typeface="Arial" panose="020B0604020202020204" pitchFamily="34" charset="0"/>
            </a:endParaRPr>
          </a:p>
        </p:txBody>
      </p:sp>
      <p:cxnSp>
        <p:nvCxnSpPr>
          <p:cNvPr id="95249" name="直接连接符 21"/>
          <p:cNvCxnSpPr/>
          <p:nvPr/>
        </p:nvCxnSpPr>
        <p:spPr>
          <a:xfrm>
            <a:off x="5214938" y="5334000"/>
            <a:ext cx="785812" cy="0"/>
          </a:xfrm>
          <a:prstGeom prst="line">
            <a:avLst/>
          </a:prstGeom>
          <a:ln w="38100" cap="flat" cmpd="sng">
            <a:solidFill>
              <a:schemeClr val="tx1"/>
            </a:solidFill>
            <a:prstDash val="dash"/>
            <a:miter/>
            <a:headEnd type="none" w="med" len="med"/>
            <a:tailEnd type="none" w="med" len="med"/>
          </a:ln>
        </p:spPr>
      </p:cxnSp>
      <p:cxnSp>
        <p:nvCxnSpPr>
          <p:cNvPr id="95250" name="直接连接符 22"/>
          <p:cNvCxnSpPr/>
          <p:nvPr/>
        </p:nvCxnSpPr>
        <p:spPr>
          <a:xfrm>
            <a:off x="6000750" y="4592638"/>
            <a:ext cx="428625" cy="0"/>
          </a:xfrm>
          <a:prstGeom prst="line">
            <a:avLst/>
          </a:prstGeom>
          <a:ln w="38100" cap="flat" cmpd="sng">
            <a:solidFill>
              <a:schemeClr val="tx1"/>
            </a:solidFill>
            <a:prstDash val="solid"/>
            <a:miter/>
            <a:headEnd type="none" w="med" len="med"/>
            <a:tailEnd type="none" w="med" len="med"/>
          </a:ln>
        </p:spPr>
      </p:cxnSp>
      <p:cxnSp>
        <p:nvCxnSpPr>
          <p:cNvPr id="95251" name="直接连接符 23"/>
          <p:cNvCxnSpPr/>
          <p:nvPr/>
        </p:nvCxnSpPr>
        <p:spPr>
          <a:xfrm rot="5400000">
            <a:off x="5572125" y="5334000"/>
            <a:ext cx="857250" cy="0"/>
          </a:xfrm>
          <a:prstGeom prst="line">
            <a:avLst/>
          </a:prstGeom>
          <a:ln w="38100" cap="flat" cmpd="sng">
            <a:solidFill>
              <a:schemeClr val="tx1"/>
            </a:solidFill>
            <a:prstDash val="solid"/>
            <a:miter/>
            <a:headEnd type="none" w="med" len="med"/>
            <a:tailEnd type="none" w="med" len="med"/>
          </a:ln>
        </p:spPr>
      </p:cxnSp>
      <p:cxnSp>
        <p:nvCxnSpPr>
          <p:cNvPr id="95252" name="直接连接符 27"/>
          <p:cNvCxnSpPr/>
          <p:nvPr/>
        </p:nvCxnSpPr>
        <p:spPr>
          <a:xfrm>
            <a:off x="6000750" y="5762625"/>
            <a:ext cx="428625" cy="0"/>
          </a:xfrm>
          <a:prstGeom prst="line">
            <a:avLst/>
          </a:prstGeom>
          <a:ln w="38100" cap="flat" cmpd="sng">
            <a:solidFill>
              <a:schemeClr val="tx1"/>
            </a:solidFill>
            <a:prstDash val="solid"/>
            <a:miter/>
            <a:headEnd type="none" w="med" len="med"/>
            <a:tailEnd type="none" w="med" len="med"/>
          </a:ln>
        </p:spPr>
      </p:cxnSp>
      <p:sp>
        <p:nvSpPr>
          <p:cNvPr id="95253" name="TextBox 28"/>
          <p:cNvSpPr txBox="1"/>
          <p:nvPr/>
        </p:nvSpPr>
        <p:spPr>
          <a:xfrm>
            <a:off x="5143500" y="5762625"/>
            <a:ext cx="1571625"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latin typeface="Arial" panose="020B0604020202020204" pitchFamily="34" charset="0"/>
              </a:rPr>
              <a:t>注释框</a:t>
            </a:r>
            <a:endParaRPr lang="zh-CN" altLang="en-US" sz="2800" dirty="0">
              <a:latin typeface="Arial" panose="020B0604020202020204" pitchFamily="34" charset="0"/>
            </a:endParaRPr>
          </a:p>
        </p:txBody>
      </p:sp>
      <p:sp>
        <p:nvSpPr>
          <p:cNvPr id="95254" name="矩形 30"/>
          <p:cNvSpPr/>
          <p:nvPr/>
        </p:nvSpPr>
        <p:spPr>
          <a:xfrm>
            <a:off x="357188" y="714375"/>
            <a:ext cx="8286750" cy="3929063"/>
          </a:xfrm>
          <a:prstGeom prst="rect">
            <a:avLst/>
          </a:prstGeom>
          <a:solidFill>
            <a:schemeClr val="accent1"/>
          </a:solidFill>
          <a:ln w="9525">
            <a:noFill/>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32" name="流程图: 决策 31"/>
          <p:cNvSpPr/>
          <p:nvPr/>
        </p:nvSpPr>
        <p:spPr>
          <a:xfrm>
            <a:off x="1285875" y="2143125"/>
            <a:ext cx="1428750" cy="642938"/>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endParaRPr lang="zh-CN" altLang="en-US" dirty="0">
              <a:solidFill>
                <a:srgbClr val="0000CC"/>
              </a:solidFill>
              <a:latin typeface="Arial" panose="020B0604020202020204" pitchFamily="34" charset="0"/>
            </a:endParaRPr>
          </a:p>
        </p:txBody>
      </p:sp>
      <p:cxnSp>
        <p:nvCxnSpPr>
          <p:cNvPr id="34" name="直接箭头连接符 33"/>
          <p:cNvCxnSpPr/>
          <p:nvPr/>
        </p:nvCxnSpPr>
        <p:spPr>
          <a:xfrm rot="5400000">
            <a:off x="1765300" y="973138"/>
            <a:ext cx="428625" cy="1587"/>
          </a:xfrm>
          <a:prstGeom prst="straightConnector1">
            <a:avLst/>
          </a:prstGeom>
          <a:ln w="38100" cap="flat" cmpd="sng">
            <a:solidFill>
              <a:srgbClr val="00B050"/>
            </a:solidFill>
            <a:prstDash val="solid"/>
            <a:miter/>
            <a:headEnd type="none" w="med" len="med"/>
            <a:tailEnd type="arrow" w="med" len="med"/>
          </a:ln>
        </p:spPr>
      </p:cxnSp>
      <p:sp>
        <p:nvSpPr>
          <p:cNvPr id="35" name="TextBox 34"/>
          <p:cNvSpPr txBox="1"/>
          <p:nvPr/>
        </p:nvSpPr>
        <p:spPr>
          <a:xfrm>
            <a:off x="61913" y="2190750"/>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③</a:t>
            </a:r>
            <a:endParaRPr lang="zh-CN" altLang="en-US" sz="2800" dirty="0">
              <a:solidFill>
                <a:srgbClr val="0000CC"/>
              </a:solidFill>
              <a:latin typeface="Arial" panose="020B0604020202020204" pitchFamily="34" charset="0"/>
            </a:endParaRPr>
          </a:p>
        </p:txBody>
      </p:sp>
      <p:cxnSp>
        <p:nvCxnSpPr>
          <p:cNvPr id="36" name="直接箭头连接符 35"/>
          <p:cNvCxnSpPr/>
          <p:nvPr/>
        </p:nvCxnSpPr>
        <p:spPr>
          <a:xfrm rot="10800000">
            <a:off x="500063" y="2460625"/>
            <a:ext cx="785812" cy="1588"/>
          </a:xfrm>
          <a:prstGeom prst="straightConnector1">
            <a:avLst/>
          </a:prstGeom>
          <a:ln w="38100" cap="flat" cmpd="sng">
            <a:solidFill>
              <a:srgbClr val="00B050"/>
            </a:solidFill>
            <a:prstDash val="solid"/>
            <a:miter/>
            <a:headEnd type="none" w="med" len="med"/>
            <a:tailEnd type="arrow" w="med" len="med"/>
          </a:ln>
        </p:spPr>
      </p:cxnSp>
      <p:sp>
        <p:nvSpPr>
          <p:cNvPr id="41" name="TextBox 40"/>
          <p:cNvSpPr txBox="1"/>
          <p:nvPr/>
        </p:nvSpPr>
        <p:spPr>
          <a:xfrm>
            <a:off x="1597025" y="1189038"/>
            <a:ext cx="785813"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endParaRPr lang="zh-CN" altLang="en-US" sz="2800" dirty="0">
              <a:solidFill>
                <a:srgbClr val="00B050"/>
              </a:solidFill>
              <a:latin typeface="Arial" panose="020B0604020202020204" pitchFamily="34" charset="0"/>
            </a:endParaRPr>
          </a:p>
        </p:txBody>
      </p:sp>
      <p:cxnSp>
        <p:nvCxnSpPr>
          <p:cNvPr id="46" name="直接箭头连接符 45"/>
          <p:cNvCxnSpPr/>
          <p:nvPr/>
        </p:nvCxnSpPr>
        <p:spPr>
          <a:xfrm rot="5400000">
            <a:off x="1785938" y="1927225"/>
            <a:ext cx="428625" cy="1588"/>
          </a:xfrm>
          <a:prstGeom prst="straightConnector1">
            <a:avLst/>
          </a:prstGeom>
          <a:ln w="38100" cap="flat" cmpd="sng">
            <a:solidFill>
              <a:srgbClr val="00B050"/>
            </a:solidFill>
            <a:prstDash val="solid"/>
            <a:miter/>
            <a:headEnd type="none" w="med" len="med"/>
            <a:tailEnd type="arrow" w="med" len="med"/>
          </a:ln>
        </p:spPr>
      </p:cxnSp>
      <p:cxnSp>
        <p:nvCxnSpPr>
          <p:cNvPr id="50" name="直接箭头连接符 49"/>
          <p:cNvCxnSpPr/>
          <p:nvPr/>
        </p:nvCxnSpPr>
        <p:spPr>
          <a:xfrm rot="5400000">
            <a:off x="1785938" y="2998788"/>
            <a:ext cx="428625" cy="1587"/>
          </a:xfrm>
          <a:prstGeom prst="straightConnector1">
            <a:avLst/>
          </a:prstGeom>
          <a:ln w="38100" cap="flat" cmpd="sng">
            <a:solidFill>
              <a:srgbClr val="00B050"/>
            </a:solidFill>
            <a:prstDash val="solid"/>
            <a:miter/>
            <a:headEnd type="none" w="med" len="med"/>
            <a:tailEnd type="arrow" w="med" len="med"/>
          </a:ln>
        </p:spPr>
      </p:cxnSp>
      <p:sp>
        <p:nvSpPr>
          <p:cNvPr id="52" name="TextBox 51"/>
          <p:cNvSpPr txBox="1"/>
          <p:nvPr/>
        </p:nvSpPr>
        <p:spPr>
          <a:xfrm>
            <a:off x="1609725" y="3214688"/>
            <a:ext cx="785813"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endParaRPr lang="zh-CN" altLang="en-US" sz="2800" dirty="0">
              <a:solidFill>
                <a:srgbClr val="00B050"/>
              </a:solidFill>
              <a:latin typeface="Arial" panose="020B0604020202020204" pitchFamily="34" charset="0"/>
            </a:endParaRPr>
          </a:p>
        </p:txBody>
      </p:sp>
      <p:cxnSp>
        <p:nvCxnSpPr>
          <p:cNvPr id="53" name="直接箭头连接符 52"/>
          <p:cNvCxnSpPr/>
          <p:nvPr/>
        </p:nvCxnSpPr>
        <p:spPr>
          <a:xfrm rot="5400000">
            <a:off x="1785938" y="3960813"/>
            <a:ext cx="428625" cy="1587"/>
          </a:xfrm>
          <a:prstGeom prst="straightConnector1">
            <a:avLst/>
          </a:prstGeom>
          <a:ln w="38100" cap="flat" cmpd="sng">
            <a:solidFill>
              <a:srgbClr val="00B050"/>
            </a:solidFill>
            <a:prstDash val="solid"/>
            <a:miter/>
            <a:headEnd type="none" w="med" len="med"/>
            <a:tailEnd type="arrow" w="med" len="med"/>
          </a:ln>
        </p:spPr>
      </p:cxnSp>
      <p:sp>
        <p:nvSpPr>
          <p:cNvPr id="61" name="TextBox 60"/>
          <p:cNvSpPr txBox="1"/>
          <p:nvPr/>
        </p:nvSpPr>
        <p:spPr>
          <a:xfrm>
            <a:off x="1727200" y="4046538"/>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C00000"/>
                </a:solidFill>
                <a:latin typeface="Arial" panose="020B0604020202020204" pitchFamily="34" charset="0"/>
              </a:rPr>
              <a:t>①</a:t>
            </a:r>
            <a:endParaRPr lang="zh-CN" altLang="en-US" sz="2800" dirty="0">
              <a:solidFill>
                <a:srgbClr val="C00000"/>
              </a:solidFill>
              <a:latin typeface="Arial" panose="020B0604020202020204" pitchFamily="34" charset="0"/>
            </a:endParaRPr>
          </a:p>
        </p:txBody>
      </p:sp>
      <p:cxnSp>
        <p:nvCxnSpPr>
          <p:cNvPr id="62" name="直接箭头连接符 61"/>
          <p:cNvCxnSpPr/>
          <p:nvPr/>
        </p:nvCxnSpPr>
        <p:spPr>
          <a:xfrm rot="10800000">
            <a:off x="2000250" y="1928813"/>
            <a:ext cx="785813" cy="1587"/>
          </a:xfrm>
          <a:prstGeom prst="straightConnector1">
            <a:avLst/>
          </a:prstGeom>
          <a:ln w="38100" cap="flat" cmpd="sng">
            <a:solidFill>
              <a:srgbClr val="00B050"/>
            </a:solidFill>
            <a:prstDash val="solid"/>
            <a:miter/>
            <a:headEnd type="none" w="med" len="med"/>
            <a:tailEnd type="arrow" w="med" len="med"/>
          </a:ln>
        </p:spPr>
      </p:cxnSp>
      <p:sp>
        <p:nvSpPr>
          <p:cNvPr id="63" name="TextBox 62"/>
          <p:cNvSpPr txBox="1"/>
          <p:nvPr/>
        </p:nvSpPr>
        <p:spPr>
          <a:xfrm>
            <a:off x="2676525" y="1668463"/>
            <a:ext cx="571500" cy="522287"/>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9D138D"/>
                </a:solidFill>
                <a:latin typeface="Arial" panose="020B0604020202020204" pitchFamily="34" charset="0"/>
              </a:rPr>
              <a:t>②</a:t>
            </a:r>
            <a:endParaRPr lang="zh-CN" altLang="en-US" sz="2800" dirty="0">
              <a:solidFill>
                <a:srgbClr val="9D138D"/>
              </a:solidFill>
              <a:latin typeface="Arial" panose="020B0604020202020204" pitchFamily="34" charset="0"/>
            </a:endParaRPr>
          </a:p>
        </p:txBody>
      </p:sp>
      <p:sp>
        <p:nvSpPr>
          <p:cNvPr id="64" name="TextBox 63"/>
          <p:cNvSpPr txBox="1"/>
          <p:nvPr/>
        </p:nvSpPr>
        <p:spPr>
          <a:xfrm>
            <a:off x="4572000" y="395288"/>
            <a:ext cx="571500" cy="522287"/>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C00000"/>
                </a:solidFill>
                <a:latin typeface="Arial" panose="020B0604020202020204" pitchFamily="34" charset="0"/>
              </a:rPr>
              <a:t>①</a:t>
            </a:r>
            <a:endParaRPr lang="zh-CN" altLang="en-US" sz="2800" dirty="0">
              <a:solidFill>
                <a:srgbClr val="C00000"/>
              </a:solidFill>
              <a:latin typeface="Arial" panose="020B0604020202020204" pitchFamily="34" charset="0"/>
            </a:endParaRPr>
          </a:p>
        </p:txBody>
      </p:sp>
      <p:cxnSp>
        <p:nvCxnSpPr>
          <p:cNvPr id="65" name="直接箭头连接符 64"/>
          <p:cNvCxnSpPr/>
          <p:nvPr/>
        </p:nvCxnSpPr>
        <p:spPr>
          <a:xfrm rot="5400000">
            <a:off x="4643438" y="1019175"/>
            <a:ext cx="428625" cy="1588"/>
          </a:xfrm>
          <a:prstGeom prst="straightConnector1">
            <a:avLst/>
          </a:prstGeom>
          <a:ln w="38100" cap="flat" cmpd="sng">
            <a:solidFill>
              <a:srgbClr val="00B050"/>
            </a:solidFill>
            <a:prstDash val="solid"/>
            <a:miter/>
            <a:headEnd type="none" w="med" len="med"/>
            <a:tailEnd type="arrow" w="med" len="med"/>
          </a:ln>
        </p:spPr>
      </p:cxnSp>
      <p:cxnSp>
        <p:nvCxnSpPr>
          <p:cNvPr id="67" name="直接箭头连接符 66"/>
          <p:cNvCxnSpPr/>
          <p:nvPr/>
        </p:nvCxnSpPr>
        <p:spPr>
          <a:xfrm rot="5400000">
            <a:off x="4668838" y="1793875"/>
            <a:ext cx="428625" cy="1588"/>
          </a:xfrm>
          <a:prstGeom prst="straightConnector1">
            <a:avLst/>
          </a:prstGeom>
          <a:ln w="38100" cap="flat" cmpd="sng">
            <a:solidFill>
              <a:srgbClr val="00B050"/>
            </a:solidFill>
            <a:prstDash val="solid"/>
            <a:miter/>
            <a:headEnd type="none" w="med" len="med"/>
            <a:tailEnd type="arrow" w="med" len="med"/>
          </a:ln>
        </p:spPr>
      </p:cxnSp>
      <p:sp>
        <p:nvSpPr>
          <p:cNvPr id="68" name="TextBox 67"/>
          <p:cNvSpPr txBox="1"/>
          <p:nvPr/>
        </p:nvSpPr>
        <p:spPr>
          <a:xfrm>
            <a:off x="4500563" y="1987550"/>
            <a:ext cx="785812" cy="400050"/>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endParaRPr lang="zh-CN" altLang="en-US" sz="2000" dirty="0">
              <a:solidFill>
                <a:srgbClr val="00B050"/>
              </a:solidFill>
              <a:latin typeface="Arial" panose="020B0604020202020204" pitchFamily="34" charset="0"/>
            </a:endParaRPr>
          </a:p>
        </p:txBody>
      </p:sp>
      <p:sp>
        <p:nvSpPr>
          <p:cNvPr id="69" name="平行四边形 68"/>
          <p:cNvSpPr/>
          <p:nvPr/>
        </p:nvSpPr>
        <p:spPr>
          <a:xfrm>
            <a:off x="4143375" y="1223963"/>
            <a:ext cx="1428750" cy="357187"/>
          </a:xfrm>
          <a:prstGeom prst="parallelogram">
            <a:avLst>
              <a:gd name="adj" fmla="val 25000"/>
            </a:avLst>
          </a:prstGeom>
          <a:solidFill>
            <a:schemeClr val="accent1"/>
          </a:solidFill>
          <a:ln w="38100" cap="flat" cmpd="sng">
            <a:solidFill>
              <a:srgbClr val="00B050"/>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70" name="流程图: 决策 69"/>
          <p:cNvSpPr/>
          <p:nvPr/>
        </p:nvSpPr>
        <p:spPr>
          <a:xfrm>
            <a:off x="4156075" y="2803525"/>
            <a:ext cx="1428750" cy="500063"/>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endParaRPr lang="zh-CN" altLang="en-US" dirty="0">
              <a:solidFill>
                <a:srgbClr val="0000CC"/>
              </a:solidFill>
              <a:latin typeface="Arial" panose="020B0604020202020204" pitchFamily="34" charset="0"/>
            </a:endParaRPr>
          </a:p>
        </p:txBody>
      </p:sp>
      <p:sp>
        <p:nvSpPr>
          <p:cNvPr id="71" name="TextBox 70"/>
          <p:cNvSpPr txBox="1"/>
          <p:nvPr/>
        </p:nvSpPr>
        <p:spPr>
          <a:xfrm>
            <a:off x="2908300" y="2789238"/>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③</a:t>
            </a:r>
            <a:endParaRPr lang="zh-CN" altLang="en-US" sz="2800" dirty="0">
              <a:solidFill>
                <a:srgbClr val="0000CC"/>
              </a:solidFill>
              <a:latin typeface="Arial" panose="020B0604020202020204" pitchFamily="34" charset="0"/>
            </a:endParaRPr>
          </a:p>
        </p:txBody>
      </p:sp>
      <p:cxnSp>
        <p:nvCxnSpPr>
          <p:cNvPr id="72" name="直接箭头连接符 71"/>
          <p:cNvCxnSpPr/>
          <p:nvPr/>
        </p:nvCxnSpPr>
        <p:spPr>
          <a:xfrm rot="10800000">
            <a:off x="3344863" y="3059113"/>
            <a:ext cx="785812" cy="1587"/>
          </a:xfrm>
          <a:prstGeom prst="straightConnector1">
            <a:avLst/>
          </a:prstGeom>
          <a:ln w="38100" cap="flat" cmpd="sng">
            <a:solidFill>
              <a:srgbClr val="00B050"/>
            </a:solidFill>
            <a:prstDash val="solid"/>
            <a:miter/>
            <a:headEnd type="none" w="med" len="med"/>
            <a:tailEnd type="arrow" w="med" len="med"/>
          </a:ln>
        </p:spPr>
      </p:cxnSp>
      <p:cxnSp>
        <p:nvCxnSpPr>
          <p:cNvPr id="73" name="直接箭头连接符 72"/>
          <p:cNvCxnSpPr/>
          <p:nvPr/>
        </p:nvCxnSpPr>
        <p:spPr>
          <a:xfrm rot="5400000">
            <a:off x="4668838" y="2613025"/>
            <a:ext cx="428625" cy="1588"/>
          </a:xfrm>
          <a:prstGeom prst="straightConnector1">
            <a:avLst/>
          </a:prstGeom>
          <a:ln w="38100" cap="flat" cmpd="sng">
            <a:solidFill>
              <a:srgbClr val="00B050"/>
            </a:solidFill>
            <a:prstDash val="solid"/>
            <a:miter/>
            <a:headEnd type="none" w="med" len="med"/>
            <a:tailEnd type="arrow" w="med" len="med"/>
          </a:ln>
        </p:spPr>
      </p:cxnSp>
      <p:cxnSp>
        <p:nvCxnSpPr>
          <p:cNvPr id="74" name="直接箭头连接符 73"/>
          <p:cNvCxnSpPr/>
          <p:nvPr/>
        </p:nvCxnSpPr>
        <p:spPr>
          <a:xfrm rot="5400000">
            <a:off x="4656138" y="3516313"/>
            <a:ext cx="428625" cy="1587"/>
          </a:xfrm>
          <a:prstGeom prst="straightConnector1">
            <a:avLst/>
          </a:prstGeom>
          <a:ln w="38100" cap="flat" cmpd="sng">
            <a:solidFill>
              <a:srgbClr val="00B050"/>
            </a:solidFill>
            <a:prstDash val="solid"/>
            <a:miter/>
            <a:headEnd type="none" w="med" len="med"/>
            <a:tailEnd type="arrow" w="med" len="med"/>
          </a:ln>
        </p:spPr>
      </p:cxnSp>
      <p:sp>
        <p:nvSpPr>
          <p:cNvPr id="75" name="TextBox 74"/>
          <p:cNvSpPr txBox="1"/>
          <p:nvPr/>
        </p:nvSpPr>
        <p:spPr>
          <a:xfrm>
            <a:off x="4467225" y="3732213"/>
            <a:ext cx="785813" cy="369887"/>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endParaRPr lang="zh-CN" altLang="en-US" sz="1800" dirty="0">
              <a:solidFill>
                <a:srgbClr val="00B050"/>
              </a:solidFill>
              <a:latin typeface="Arial" panose="020B0604020202020204" pitchFamily="34" charset="0"/>
            </a:endParaRPr>
          </a:p>
        </p:txBody>
      </p:sp>
      <p:cxnSp>
        <p:nvCxnSpPr>
          <p:cNvPr id="76" name="直接箭头连接符 75"/>
          <p:cNvCxnSpPr/>
          <p:nvPr/>
        </p:nvCxnSpPr>
        <p:spPr>
          <a:xfrm rot="5400000">
            <a:off x="4681538" y="4327525"/>
            <a:ext cx="428625" cy="1588"/>
          </a:xfrm>
          <a:prstGeom prst="straightConnector1">
            <a:avLst/>
          </a:prstGeom>
          <a:ln w="38100" cap="flat" cmpd="sng">
            <a:solidFill>
              <a:srgbClr val="00B050"/>
            </a:solidFill>
            <a:prstDash val="solid"/>
            <a:miter/>
            <a:headEnd type="none" w="med" len="med"/>
            <a:tailEnd type="arrow" w="med" len="med"/>
          </a:ln>
        </p:spPr>
      </p:cxnSp>
      <p:sp>
        <p:nvSpPr>
          <p:cNvPr id="77" name="TextBox 76"/>
          <p:cNvSpPr txBox="1"/>
          <p:nvPr/>
        </p:nvSpPr>
        <p:spPr>
          <a:xfrm>
            <a:off x="4622800" y="4416425"/>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9D138D"/>
                </a:solidFill>
                <a:latin typeface="Arial" panose="020B0604020202020204" pitchFamily="34" charset="0"/>
              </a:rPr>
              <a:t>②</a:t>
            </a:r>
            <a:endParaRPr lang="zh-CN" altLang="en-US" sz="2800" dirty="0">
              <a:solidFill>
                <a:srgbClr val="9D138D"/>
              </a:solidFill>
              <a:latin typeface="Arial" panose="020B0604020202020204" pitchFamily="34" charset="0"/>
            </a:endParaRPr>
          </a:p>
        </p:txBody>
      </p:sp>
      <p:sp>
        <p:nvSpPr>
          <p:cNvPr id="78" name="TextBox 77"/>
          <p:cNvSpPr txBox="1"/>
          <p:nvPr/>
        </p:nvSpPr>
        <p:spPr>
          <a:xfrm>
            <a:off x="7059613" y="768350"/>
            <a:ext cx="571500" cy="522288"/>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③</a:t>
            </a:r>
            <a:endParaRPr lang="zh-CN" altLang="en-US" sz="2800" dirty="0">
              <a:solidFill>
                <a:srgbClr val="0000CC"/>
              </a:solidFill>
              <a:latin typeface="Arial" panose="020B0604020202020204" pitchFamily="34" charset="0"/>
            </a:endParaRPr>
          </a:p>
        </p:txBody>
      </p:sp>
      <p:cxnSp>
        <p:nvCxnSpPr>
          <p:cNvPr id="79" name="直接箭头连接符 78"/>
          <p:cNvCxnSpPr/>
          <p:nvPr/>
        </p:nvCxnSpPr>
        <p:spPr>
          <a:xfrm rot="5400000">
            <a:off x="7131050" y="1393825"/>
            <a:ext cx="428625" cy="1588"/>
          </a:xfrm>
          <a:prstGeom prst="straightConnector1">
            <a:avLst/>
          </a:prstGeom>
          <a:ln w="38100" cap="flat" cmpd="sng">
            <a:solidFill>
              <a:srgbClr val="00B050"/>
            </a:solidFill>
            <a:prstDash val="solid"/>
            <a:miter/>
            <a:headEnd type="none" w="med" len="med"/>
            <a:tailEnd type="arrow" w="med" len="med"/>
          </a:ln>
        </p:spPr>
      </p:cxnSp>
      <p:cxnSp>
        <p:nvCxnSpPr>
          <p:cNvPr id="80" name="直接箭头连接符 79"/>
          <p:cNvCxnSpPr/>
          <p:nvPr/>
        </p:nvCxnSpPr>
        <p:spPr>
          <a:xfrm rot="5400000">
            <a:off x="7156450" y="2179638"/>
            <a:ext cx="428625" cy="1587"/>
          </a:xfrm>
          <a:prstGeom prst="straightConnector1">
            <a:avLst/>
          </a:prstGeom>
          <a:ln w="38100" cap="flat" cmpd="sng">
            <a:solidFill>
              <a:srgbClr val="00B050"/>
            </a:solidFill>
            <a:prstDash val="solid"/>
            <a:miter/>
            <a:headEnd type="none" w="med" len="med"/>
            <a:tailEnd type="arrow" w="med" len="med"/>
          </a:ln>
        </p:spPr>
      </p:cxnSp>
      <p:sp>
        <p:nvSpPr>
          <p:cNvPr id="81" name="TextBox 80"/>
          <p:cNvSpPr txBox="1"/>
          <p:nvPr/>
        </p:nvSpPr>
        <p:spPr>
          <a:xfrm>
            <a:off x="6988175" y="2386013"/>
            <a:ext cx="785813" cy="400050"/>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endParaRPr lang="zh-CN" altLang="en-US" sz="2000" dirty="0">
              <a:solidFill>
                <a:srgbClr val="00B050"/>
              </a:solidFill>
              <a:latin typeface="Arial" panose="020B0604020202020204" pitchFamily="34" charset="0"/>
            </a:endParaRPr>
          </a:p>
        </p:txBody>
      </p:sp>
      <p:sp>
        <p:nvSpPr>
          <p:cNvPr id="82" name="平行四边形 81"/>
          <p:cNvSpPr/>
          <p:nvPr/>
        </p:nvSpPr>
        <p:spPr>
          <a:xfrm>
            <a:off x="6630988" y="1609725"/>
            <a:ext cx="1428750" cy="357188"/>
          </a:xfrm>
          <a:prstGeom prst="parallelogram">
            <a:avLst>
              <a:gd name="adj" fmla="val 24999"/>
            </a:avLst>
          </a:prstGeom>
          <a:solidFill>
            <a:schemeClr val="accent1"/>
          </a:solidFill>
          <a:ln w="38100" cap="flat" cmpd="sng">
            <a:solidFill>
              <a:srgbClr val="00B050"/>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endParaRPr lang="zh-CN" altLang="en-US" sz="4000" b="0" dirty="0">
              <a:latin typeface="Arial" panose="020B0604020202020204" pitchFamily="34" charset="0"/>
            </a:endParaRPr>
          </a:p>
        </p:txBody>
      </p:sp>
      <p:sp>
        <p:nvSpPr>
          <p:cNvPr id="83" name="流程图: 决策 82"/>
          <p:cNvSpPr/>
          <p:nvPr/>
        </p:nvSpPr>
        <p:spPr>
          <a:xfrm>
            <a:off x="6643688" y="3214688"/>
            <a:ext cx="1428750" cy="500062"/>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endParaRPr lang="zh-CN" altLang="en-US" dirty="0">
              <a:solidFill>
                <a:srgbClr val="0000CC"/>
              </a:solidFill>
              <a:latin typeface="Arial" panose="020B0604020202020204" pitchFamily="34" charset="0"/>
            </a:endParaRPr>
          </a:p>
        </p:txBody>
      </p:sp>
      <p:cxnSp>
        <p:nvCxnSpPr>
          <p:cNvPr id="84" name="直接箭头连接符 83"/>
          <p:cNvCxnSpPr/>
          <p:nvPr/>
        </p:nvCxnSpPr>
        <p:spPr>
          <a:xfrm rot="5400000">
            <a:off x="7156450" y="3011488"/>
            <a:ext cx="428625" cy="1587"/>
          </a:xfrm>
          <a:prstGeom prst="straightConnector1">
            <a:avLst/>
          </a:prstGeom>
          <a:ln w="38100" cap="flat" cmpd="sng">
            <a:solidFill>
              <a:srgbClr val="00B050"/>
            </a:solidFill>
            <a:prstDash val="solid"/>
            <a:miter/>
            <a:headEnd type="none" w="med" len="med"/>
            <a:tailEnd type="arrow" w="med" len="med"/>
          </a:ln>
        </p:spPr>
      </p:cxnSp>
      <p:cxnSp>
        <p:nvCxnSpPr>
          <p:cNvPr id="87" name="直接连接符 86"/>
          <p:cNvCxnSpPr/>
          <p:nvPr/>
        </p:nvCxnSpPr>
        <p:spPr>
          <a:xfrm rot="5400000">
            <a:off x="7215188" y="3857625"/>
            <a:ext cx="285750" cy="0"/>
          </a:xfrm>
          <a:prstGeom prst="line">
            <a:avLst/>
          </a:prstGeom>
          <a:ln w="38100" cap="flat" cmpd="sng">
            <a:solidFill>
              <a:srgbClr val="00B050"/>
            </a:solidFill>
            <a:prstDash val="solid"/>
            <a:miter/>
            <a:headEnd type="none" w="med" len="med"/>
            <a:tailEnd type="none" w="med" len="med"/>
          </a:ln>
        </p:spPr>
      </p:cxnSp>
      <p:cxnSp>
        <p:nvCxnSpPr>
          <p:cNvPr id="88" name="直接连接符 87"/>
          <p:cNvCxnSpPr/>
          <p:nvPr/>
        </p:nvCxnSpPr>
        <p:spPr>
          <a:xfrm rot="10800000">
            <a:off x="6357938" y="4000500"/>
            <a:ext cx="1000125" cy="0"/>
          </a:xfrm>
          <a:prstGeom prst="line">
            <a:avLst/>
          </a:prstGeom>
          <a:ln w="38100" cap="flat" cmpd="sng">
            <a:solidFill>
              <a:srgbClr val="00B050"/>
            </a:solidFill>
            <a:prstDash val="solid"/>
            <a:miter/>
            <a:headEnd type="none" w="med" len="med"/>
            <a:tailEnd type="none" w="med" len="med"/>
          </a:ln>
        </p:spPr>
      </p:cxnSp>
      <p:cxnSp>
        <p:nvCxnSpPr>
          <p:cNvPr id="91" name="直接连接符 90"/>
          <p:cNvCxnSpPr/>
          <p:nvPr/>
        </p:nvCxnSpPr>
        <p:spPr>
          <a:xfrm rot="5400000" flipH="1" flipV="1">
            <a:off x="5429250" y="3071813"/>
            <a:ext cx="1857375" cy="0"/>
          </a:xfrm>
          <a:prstGeom prst="line">
            <a:avLst/>
          </a:prstGeom>
          <a:ln w="38100" cap="flat" cmpd="sng">
            <a:solidFill>
              <a:srgbClr val="00B050"/>
            </a:solidFill>
            <a:prstDash val="solid"/>
            <a:miter/>
            <a:headEnd type="none" w="med" len="med"/>
            <a:tailEnd type="none" w="med" len="med"/>
          </a:ln>
        </p:spPr>
      </p:cxnSp>
      <p:cxnSp>
        <p:nvCxnSpPr>
          <p:cNvPr id="94" name="直接箭头连接符 93"/>
          <p:cNvCxnSpPr/>
          <p:nvPr/>
        </p:nvCxnSpPr>
        <p:spPr>
          <a:xfrm>
            <a:off x="6357938" y="2143125"/>
            <a:ext cx="1000125" cy="1588"/>
          </a:xfrm>
          <a:prstGeom prst="straightConnector1">
            <a:avLst/>
          </a:prstGeom>
          <a:ln w="38100" cap="flat" cmpd="sng">
            <a:solidFill>
              <a:srgbClr val="00B050"/>
            </a:solidFill>
            <a:prstDash val="solid"/>
            <a:miter/>
            <a:headEnd type="none" w="med" len="med"/>
            <a:tailEnd type="arrow" w="med" len="med"/>
          </a:ln>
        </p:spPr>
      </p:cxnSp>
      <p:cxnSp>
        <p:nvCxnSpPr>
          <p:cNvPr id="97" name="直接连接符 96"/>
          <p:cNvCxnSpPr/>
          <p:nvPr/>
        </p:nvCxnSpPr>
        <p:spPr>
          <a:xfrm rot="10800000">
            <a:off x="8070850" y="3467100"/>
            <a:ext cx="501650" cy="0"/>
          </a:xfrm>
          <a:prstGeom prst="line">
            <a:avLst/>
          </a:prstGeom>
          <a:ln w="38100" cap="flat" cmpd="sng">
            <a:solidFill>
              <a:srgbClr val="00B050"/>
            </a:solidFill>
            <a:prstDash val="solid"/>
            <a:miter/>
            <a:headEnd type="none" w="med" len="med"/>
            <a:tailEnd type="none" w="med" len="med"/>
          </a:ln>
        </p:spPr>
      </p:cxnSp>
      <p:cxnSp>
        <p:nvCxnSpPr>
          <p:cNvPr id="99" name="直接连接符 98"/>
          <p:cNvCxnSpPr/>
          <p:nvPr/>
        </p:nvCxnSpPr>
        <p:spPr>
          <a:xfrm rot="5400000">
            <a:off x="8178800" y="3892550"/>
            <a:ext cx="785813" cy="0"/>
          </a:xfrm>
          <a:prstGeom prst="line">
            <a:avLst/>
          </a:prstGeom>
          <a:ln w="38100" cap="flat" cmpd="sng">
            <a:solidFill>
              <a:srgbClr val="00B050"/>
            </a:solidFill>
            <a:prstDash val="solid"/>
            <a:miter/>
            <a:headEnd type="none" w="med" len="med"/>
            <a:tailEnd type="none" w="med" len="med"/>
          </a:ln>
        </p:spPr>
      </p:cxnSp>
      <p:cxnSp>
        <p:nvCxnSpPr>
          <p:cNvPr id="101" name="直接连接符 100"/>
          <p:cNvCxnSpPr/>
          <p:nvPr/>
        </p:nvCxnSpPr>
        <p:spPr>
          <a:xfrm rot="10800000">
            <a:off x="7358063" y="4286250"/>
            <a:ext cx="1216025" cy="0"/>
          </a:xfrm>
          <a:prstGeom prst="line">
            <a:avLst/>
          </a:prstGeom>
          <a:ln w="38100" cap="flat" cmpd="sng">
            <a:solidFill>
              <a:srgbClr val="00B050"/>
            </a:solidFill>
            <a:prstDash val="solid"/>
            <a:miter/>
            <a:headEnd type="none" w="med" len="med"/>
            <a:tailEnd type="none" w="med" len="med"/>
          </a:ln>
        </p:spPr>
      </p:cxnSp>
      <p:cxnSp>
        <p:nvCxnSpPr>
          <p:cNvPr id="103" name="直接箭头连接符 102"/>
          <p:cNvCxnSpPr/>
          <p:nvPr/>
        </p:nvCxnSpPr>
        <p:spPr>
          <a:xfrm rot="5400000">
            <a:off x="7143750" y="4498975"/>
            <a:ext cx="428625" cy="1588"/>
          </a:xfrm>
          <a:prstGeom prst="straightConnector1">
            <a:avLst/>
          </a:prstGeom>
          <a:ln w="38100" cap="flat" cmpd="sng">
            <a:solidFill>
              <a:srgbClr val="00B050"/>
            </a:solidFill>
            <a:prstDash val="solid"/>
            <a:miter/>
            <a:headEnd type="none" w="med" len="med"/>
            <a:tailEnd type="arrow" w="med" len="med"/>
          </a:ln>
        </p:spPr>
      </p:cxnSp>
      <p:cxnSp>
        <p:nvCxnSpPr>
          <p:cNvPr id="95295" name="直接连接符 103"/>
          <p:cNvCxnSpPr/>
          <p:nvPr/>
        </p:nvCxnSpPr>
        <p:spPr>
          <a:xfrm>
            <a:off x="6000750" y="4895850"/>
            <a:ext cx="428625" cy="0"/>
          </a:xfrm>
          <a:prstGeom prst="line">
            <a:avLst/>
          </a:prstGeom>
          <a:ln w="38100" cap="flat" cmpd="sng">
            <a:solidFill>
              <a:schemeClr val="tx1"/>
            </a:solidFill>
            <a:prstDash val="solid"/>
            <a:miter/>
            <a:headEnd type="none" w="med" len="med"/>
            <a:tailEnd type="none" w="med" len="med"/>
          </a:ln>
        </p:spPr>
      </p:cxnSp>
      <p:sp>
        <p:nvSpPr>
          <p:cNvPr id="105" name="圆角矩形标注 104"/>
          <p:cNvSpPr/>
          <p:nvPr/>
        </p:nvSpPr>
        <p:spPr>
          <a:xfrm>
            <a:off x="3000375" y="3571875"/>
            <a:ext cx="1928813" cy="642938"/>
          </a:xfrm>
          <a:prstGeom prst="wedgeRoundRectCallout">
            <a:avLst>
              <a:gd name="adj1" fmla="val -86630"/>
              <a:gd name="adj2" fmla="val 53296"/>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C00000"/>
                </a:solidFill>
                <a:latin typeface="Arial" panose="020B0604020202020204" pitchFamily="34" charset="0"/>
              </a:rPr>
              <a:t>位置不够</a:t>
            </a:r>
            <a:endParaRPr lang="zh-CN" altLang="en-US" sz="2800" dirty="0">
              <a:solidFill>
                <a:srgbClr val="C00000"/>
              </a:solidFill>
              <a:latin typeface="Arial" panose="020B0604020202020204" pitchFamily="34" charset="0"/>
            </a:endParaRPr>
          </a:p>
        </p:txBody>
      </p:sp>
      <p:sp>
        <p:nvSpPr>
          <p:cNvPr id="106" name="圆角矩形标注 105"/>
          <p:cNvSpPr/>
          <p:nvPr/>
        </p:nvSpPr>
        <p:spPr>
          <a:xfrm>
            <a:off x="5929313" y="3929063"/>
            <a:ext cx="1928812" cy="642937"/>
          </a:xfrm>
          <a:prstGeom prst="wedgeRoundRectCallout">
            <a:avLst>
              <a:gd name="adj1" fmla="val -86630"/>
              <a:gd name="adj2" fmla="val 53296"/>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C00000"/>
                </a:solidFill>
                <a:latin typeface="Arial" panose="020B0604020202020204" pitchFamily="34" charset="0"/>
              </a:rPr>
              <a:t>防止交叉</a:t>
            </a:r>
            <a:endParaRPr lang="zh-CN" altLang="en-US" sz="2800" dirty="0">
              <a:solidFill>
                <a:srgbClr val="C00000"/>
              </a:solidFill>
              <a:latin typeface="Arial" panose="020B0604020202020204" pitchFamily="34" charset="0"/>
            </a:endParaRPr>
          </a:p>
        </p:txBody>
      </p:sp>
      <p:pic>
        <p:nvPicPr>
          <p:cNvPr id="95298" name="图片 4" descr="Untitled2.png">
            <a:hlinkClick r:id=""/>
          </p:cNvPr>
          <p:cNvPicPr>
            <a:picLocks noChangeAspect="1"/>
          </p:cNvPicPr>
          <p:nvPr/>
        </p:nvPicPr>
        <p:blipFill>
          <a:blip r:embed="rId1"/>
          <a:stretch>
            <a:fillRect/>
          </a:stretch>
        </p:blipFill>
        <p:spPr>
          <a:xfrm>
            <a:off x="8429625" y="6143625"/>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xEl>
                                              <p:charRg st="0"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9" presetClass="entr" presetSubtype="0" decel="100000" fill="hold" nodeType="clickEffect">
                                  <p:stCondLst>
                                    <p:cond delay="0"/>
                                  </p:stCondLst>
                                  <p:childTnLst>
                                    <p:set>
                                      <p:cBhvr>
                                        <p:cTn id="10" dur="1" fill="hold">
                                          <p:stCondLst>
                                            <p:cond delay="0"/>
                                          </p:stCondLst>
                                        </p:cTn>
                                        <p:tgtEl>
                                          <p:spTgt spid="20">
                                            <p:txEl>
                                              <p:charRg st="0" end="4"/>
                                            </p:txEl>
                                          </p:spTgt>
                                        </p:tgtEl>
                                        <p:attrNameLst>
                                          <p:attrName>style.visibility</p:attrName>
                                        </p:attrNameLst>
                                      </p:cBhvr>
                                      <p:to>
                                        <p:strVal val="visible"/>
                                      </p:to>
                                    </p:set>
                                    <p:anim calcmode="lin" valueType="num">
                                      <p:cBhvr>
                                        <p:cTn id="11" dur="500" fill="hold"/>
                                        <p:tgtEl>
                                          <p:spTgt spid="20">
                                            <p:txEl>
                                              <p:charRg st="0" end="4"/>
                                            </p:txEl>
                                          </p:spTgt>
                                        </p:tgtEl>
                                        <p:attrNameLst>
                                          <p:attrName>ppt_w</p:attrName>
                                        </p:attrNameLst>
                                      </p:cBhvr>
                                      <p:tavLst>
                                        <p:tav tm="0">
                                          <p:val>
                                            <p:fltVal val="0.000000"/>
                                          </p:val>
                                        </p:tav>
                                        <p:tav tm="100000">
                                          <p:val>
                                            <p:strVal val="#ppt_w"/>
                                          </p:val>
                                        </p:tav>
                                      </p:tavLst>
                                    </p:anim>
                                    <p:anim calcmode="lin" valueType="num">
                                      <p:cBhvr>
                                        <p:cTn id="12" dur="500" fill="hold"/>
                                        <p:tgtEl>
                                          <p:spTgt spid="20">
                                            <p:txEl>
                                              <p:charRg st="0" end="4"/>
                                            </p:txEl>
                                          </p:spTgt>
                                        </p:tgtEl>
                                        <p:attrNameLst>
                                          <p:attrName>ppt_h</p:attrName>
                                        </p:attrNameLst>
                                      </p:cBhvr>
                                      <p:tavLst>
                                        <p:tav tm="0">
                                          <p:val>
                                            <p:fltVal val="0.000000"/>
                                          </p:val>
                                        </p:tav>
                                        <p:tav tm="100000">
                                          <p:val>
                                            <p:strVal val="#ppt_h"/>
                                          </p:val>
                                        </p:tav>
                                      </p:tavLst>
                                    </p:anim>
                                    <p:anim calcmode="lin" valueType="num">
                                      <p:cBhvr>
                                        <p:cTn id="13" dur="500" fill="hold"/>
                                        <p:tgtEl>
                                          <p:spTgt spid="20">
                                            <p:txEl>
                                              <p:charRg st="0" end="4"/>
                                            </p:txEl>
                                          </p:spTgt>
                                        </p:tgtEl>
                                        <p:attrNameLst>
                                          <p:attrName>style.rotation</p:attrName>
                                        </p:attrNameLst>
                                      </p:cBhvr>
                                      <p:tavLst>
                                        <p:tav tm="0">
                                          <p:val>
                                            <p:fltVal val="360.000000"/>
                                          </p:val>
                                        </p:tav>
                                        <p:tav tm="100000">
                                          <p:val>
                                            <p:fltVal val="0.000000"/>
                                          </p:val>
                                        </p:tav>
                                      </p:tavLst>
                                    </p:anim>
                                    <p:animEffect transition="in" filter="fade">
                                      <p:cBhvr>
                                        <p:cTn id="14" dur="500"/>
                                        <p:tgtEl>
                                          <p:spTgt spid="20">
                                            <p:txEl>
                                              <p:charRg st="0"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lide(fromTop)">
                                      <p:cBhvr>
                                        <p:cTn id="19" dur="500"/>
                                        <p:tgtEl>
                                          <p:spTgt spid="34"/>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linds(horizontal)">
                                      <p:cBhvr>
                                        <p:cTn id="23" dur="500"/>
                                        <p:tgtEl>
                                          <p:spTgt spid="41"/>
                                        </p:tgtEl>
                                      </p:cBhvr>
                                    </p:animEffect>
                                  </p:childTnLst>
                                </p:cTn>
                              </p:par>
                            </p:childTnLst>
                          </p:cTn>
                        </p:par>
                        <p:par>
                          <p:cTn id="24" fill="hold">
                            <p:stCondLst>
                              <p:cond delay="1000"/>
                            </p:stCondLst>
                            <p:childTnLst>
                              <p:par>
                                <p:cTn id="25" presetID="12" presetClass="entr" presetSubtype="1"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Top)">
                                      <p:cBhvr>
                                        <p:cTn id="27" dur="500"/>
                                        <p:tgtEl>
                                          <p:spTgt spid="46"/>
                                        </p:tgtEl>
                                      </p:cBhvr>
                                    </p:animEffect>
                                  </p:childTnLst>
                                </p:cTn>
                              </p:par>
                            </p:childTnLst>
                          </p:cTn>
                        </p:par>
                        <p:par>
                          <p:cTn id="28" fill="hold">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linds(horizontal)">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slide(fromTop)">
                                      <p:cBhvr>
                                        <p:cTn id="36" dur="500"/>
                                        <p:tgtEl>
                                          <p:spTgt spid="50"/>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blinds(horizontal)">
                                      <p:cBhvr>
                                        <p:cTn id="40" dur="500"/>
                                        <p:tgtEl>
                                          <p:spTgt spid="52"/>
                                        </p:tgtEl>
                                      </p:cBhvr>
                                    </p:animEffect>
                                  </p:childTnLst>
                                </p:cTn>
                              </p:par>
                            </p:childTnLst>
                          </p:cTn>
                        </p:par>
                        <p:par>
                          <p:cTn id="41" fill="hold">
                            <p:stCondLst>
                              <p:cond delay="1000"/>
                            </p:stCondLst>
                            <p:childTnLst>
                              <p:par>
                                <p:cTn id="42" presetID="12" presetClass="entr" presetSubtype="1"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slide(fromTop)">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blinds(horizontal)">
                                      <p:cBhvr>
                                        <p:cTn id="49" dur="500"/>
                                        <p:tgtEl>
                                          <p:spTgt spid="105"/>
                                        </p:tgtEl>
                                      </p:cBhvr>
                                    </p:animEffect>
                                  </p:childTnLst>
                                  <p:subTnLst>
                                    <p:set>
                                      <p:cBhvr override="childStyle">
                                        <p:cTn dur="1" fill="hold" display="0" masterRel="nextClick" afterEffect="1"/>
                                        <p:tgtEl>
                                          <p:spTgt spid="105"/>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blinds(horizontal)">
                                      <p:cBhvr>
                                        <p:cTn id="54" dur="500"/>
                                        <p:tgtEl>
                                          <p:spTgt spid="61"/>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blinds(horizontal)">
                                      <p:cBhvr>
                                        <p:cTn id="59" dur="500"/>
                                        <p:tgtEl>
                                          <p:spTgt spid="64"/>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1" fill="hold"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slide(fromTop)">
                                      <p:cBhvr>
                                        <p:cTn id="64" dur="500"/>
                                        <p:tgtEl>
                                          <p:spTgt spid="65"/>
                                        </p:tgtEl>
                                      </p:cBhvr>
                                    </p:animEffect>
                                  </p:childTnLst>
                                </p:cTn>
                              </p:par>
                            </p:childTnLst>
                          </p:cTn>
                        </p:par>
                        <p:par>
                          <p:cTn id="65" fill="hold">
                            <p:stCondLst>
                              <p:cond delay="500"/>
                            </p:stCondLst>
                            <p:childTnLst>
                              <p:par>
                                <p:cTn id="66" presetID="3" presetClass="entr" presetSubtype="10" fill="hold" grpId="0" nodeType="after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blinds(horizontal)">
                                      <p:cBhvr>
                                        <p:cTn id="68" dur="500"/>
                                        <p:tgtEl>
                                          <p:spTgt spid="69"/>
                                        </p:tgtEl>
                                      </p:cBhvr>
                                    </p:animEffect>
                                  </p:childTnLst>
                                </p:cTn>
                              </p:par>
                            </p:childTnLst>
                          </p:cTn>
                        </p:par>
                        <p:par>
                          <p:cTn id="69" fill="hold">
                            <p:stCondLst>
                              <p:cond delay="1000"/>
                            </p:stCondLst>
                            <p:childTnLst>
                              <p:par>
                                <p:cTn id="70" presetID="12" presetClass="entr" presetSubtype="1" fill="hold" nodeType="after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slide(fromTop)">
                                      <p:cBhvr>
                                        <p:cTn id="72" dur="500"/>
                                        <p:tgtEl>
                                          <p:spTgt spid="67"/>
                                        </p:tgtEl>
                                      </p:cBhvr>
                                    </p:animEffect>
                                  </p:childTnLst>
                                </p:cTn>
                              </p:par>
                            </p:childTnLst>
                          </p:cTn>
                        </p:par>
                        <p:par>
                          <p:cTn id="73" fill="hold">
                            <p:stCondLst>
                              <p:cond delay="1500"/>
                            </p:stCondLst>
                            <p:childTnLst>
                              <p:par>
                                <p:cTn id="74" presetID="3" presetClass="entr" presetSubtype="10" fill="hold" grpId="0" nodeType="after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blinds(horizontal)">
                                      <p:cBhvr>
                                        <p:cTn id="76" dur="500"/>
                                        <p:tgtEl>
                                          <p:spTgt spid="68"/>
                                        </p:tgtEl>
                                      </p:cBhvr>
                                    </p:animEffect>
                                  </p:childTnLst>
                                </p:cTn>
                              </p:par>
                            </p:childTnLst>
                          </p:cTn>
                        </p:par>
                        <p:par>
                          <p:cTn id="77" fill="hold">
                            <p:stCondLst>
                              <p:cond delay="2000"/>
                            </p:stCondLst>
                            <p:childTnLst>
                              <p:par>
                                <p:cTn id="78" presetID="12" presetClass="entr" presetSubtype="1" fill="hold" nodeType="after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slide(fromTop)">
                                      <p:cBhvr>
                                        <p:cTn id="80" dur="500"/>
                                        <p:tgtEl>
                                          <p:spTgt spid="73"/>
                                        </p:tgtEl>
                                      </p:cBhvr>
                                    </p:animEffect>
                                  </p:childTnLst>
                                </p:cTn>
                              </p:par>
                            </p:childTnLst>
                          </p:cTn>
                        </p:par>
                        <p:par>
                          <p:cTn id="81" fill="hold">
                            <p:stCondLst>
                              <p:cond delay="2500"/>
                            </p:stCondLst>
                            <p:childTnLst>
                              <p:par>
                                <p:cTn id="82" presetID="3" presetClass="entr" presetSubtype="10" fill="hold" grpId="0"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blinds(horizontal)">
                                      <p:cBhvr>
                                        <p:cTn id="84" dur="500"/>
                                        <p:tgtEl>
                                          <p:spTgt spid="70"/>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1" fill="hold" nodeType="click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slide(fromTop)">
                                      <p:cBhvr>
                                        <p:cTn id="89" dur="500"/>
                                        <p:tgtEl>
                                          <p:spTgt spid="74"/>
                                        </p:tgtEl>
                                      </p:cBhvr>
                                    </p:animEffect>
                                  </p:childTnLst>
                                </p:cTn>
                              </p:par>
                            </p:childTnLst>
                          </p:cTn>
                        </p:par>
                        <p:par>
                          <p:cTn id="90" fill="hold">
                            <p:stCondLst>
                              <p:cond delay="500"/>
                            </p:stCondLst>
                            <p:childTnLst>
                              <p:par>
                                <p:cTn id="91" presetID="3" presetClass="entr" presetSubtype="10" fill="hold" grpId="0" nodeType="after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blinds(horizontal)">
                                      <p:cBhvr>
                                        <p:cTn id="93" dur="500"/>
                                        <p:tgtEl>
                                          <p:spTgt spid="75"/>
                                        </p:tgtEl>
                                      </p:cBhvr>
                                    </p:animEffect>
                                  </p:childTnLst>
                                </p:cTn>
                              </p:par>
                            </p:childTnLst>
                          </p:cTn>
                        </p:par>
                        <p:par>
                          <p:cTn id="94" fill="hold">
                            <p:stCondLst>
                              <p:cond delay="1000"/>
                            </p:stCondLst>
                            <p:childTnLst>
                              <p:par>
                                <p:cTn id="95" presetID="12" presetClass="entr" presetSubtype="1" fill="hold" nodeType="after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slide(fromTop)">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06"/>
                                        </p:tgtEl>
                                        <p:attrNameLst>
                                          <p:attrName>style.visibility</p:attrName>
                                        </p:attrNameLst>
                                      </p:cBhvr>
                                      <p:to>
                                        <p:strVal val="visible"/>
                                      </p:to>
                                    </p:set>
                                    <p:animEffect transition="in" filter="blinds(horizontal)">
                                      <p:cBhvr>
                                        <p:cTn id="102"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linds(horizontal)">
                                      <p:cBhvr>
                                        <p:cTn id="107" dur="500"/>
                                        <p:tgtEl>
                                          <p:spTgt spid="7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blinds(horizontal)">
                                      <p:cBhvr>
                                        <p:cTn id="112" dur="500"/>
                                        <p:tgtEl>
                                          <p:spTgt spid="63"/>
                                        </p:tgtEl>
                                      </p:cBhvr>
                                    </p:animEffect>
                                  </p:childTnLst>
                                </p:cTn>
                              </p:par>
                            </p:childTnLst>
                          </p:cTn>
                        </p:par>
                        <p:par>
                          <p:cTn id="113" fill="hold">
                            <p:stCondLst>
                              <p:cond delay="500"/>
                            </p:stCondLst>
                            <p:childTnLst>
                              <p:par>
                                <p:cTn id="114" presetID="12" presetClass="entr" presetSubtype="2" fill="hold" nodeType="after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slide(fromRight)">
                                      <p:cBhvr>
                                        <p:cTn id="116" dur="500"/>
                                        <p:tgtEl>
                                          <p:spTgt spid="62"/>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2" fill="hold" nodeType="clickEffect">
                                  <p:stCondLst>
                                    <p:cond delay="0"/>
                                  </p:stCondLst>
                                  <p:childTnLst>
                                    <p:set>
                                      <p:cBhvr>
                                        <p:cTn id="120" dur="1" fill="hold">
                                          <p:stCondLst>
                                            <p:cond delay="0"/>
                                          </p:stCondLst>
                                        </p:cTn>
                                        <p:tgtEl>
                                          <p:spTgt spid="72"/>
                                        </p:tgtEl>
                                        <p:attrNameLst>
                                          <p:attrName>style.visibility</p:attrName>
                                        </p:attrNameLst>
                                      </p:cBhvr>
                                      <p:to>
                                        <p:strVal val="visible"/>
                                      </p:to>
                                    </p:set>
                                    <p:animEffect transition="in" filter="slide(fromRight)">
                                      <p:cBhvr>
                                        <p:cTn id="121" dur="500"/>
                                        <p:tgtEl>
                                          <p:spTgt spid="72"/>
                                        </p:tgtEl>
                                      </p:cBhvr>
                                    </p:animEffect>
                                  </p:childTnLst>
                                </p:cTn>
                              </p:par>
                            </p:childTnLst>
                          </p:cTn>
                        </p:par>
                        <p:par>
                          <p:cTn id="122" fill="hold">
                            <p:stCondLst>
                              <p:cond delay="500"/>
                            </p:stCondLst>
                            <p:childTnLst>
                              <p:par>
                                <p:cTn id="123" presetID="3" presetClass="entr" presetSubtype="10" fill="hold" grpId="0" nodeType="after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blinds(horizontal)">
                                      <p:cBhvr>
                                        <p:cTn id="125" dur="500"/>
                                        <p:tgtEl>
                                          <p:spTgt spid="71"/>
                                        </p:tgtEl>
                                      </p:cBhvr>
                                    </p:animEffect>
                                  </p:childTnLst>
                                </p:cTn>
                              </p:par>
                            </p:childTnLst>
                          </p:cTn>
                        </p:par>
                      </p:childTnLst>
                    </p:cTn>
                  </p:par>
                  <p:par>
                    <p:cTn id="126" fill="hold">
                      <p:stCondLst>
                        <p:cond delay="indefinite"/>
                      </p:stCondLst>
                      <p:childTnLst>
                        <p:par>
                          <p:cTn id="127" fill="hold">
                            <p:stCondLst>
                              <p:cond delay="0"/>
                            </p:stCondLst>
                            <p:childTnLst>
                              <p:par>
                                <p:cTn id="128" presetID="12" presetClass="entr" presetSubtype="2" fill="hold" nodeType="click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slide(fromRight)">
                                      <p:cBhvr>
                                        <p:cTn id="130" dur="500"/>
                                        <p:tgtEl>
                                          <p:spTgt spid="36"/>
                                        </p:tgtEl>
                                      </p:cBhvr>
                                    </p:animEffect>
                                  </p:childTnLst>
                                </p:cTn>
                              </p:par>
                            </p:childTnLst>
                          </p:cTn>
                        </p:par>
                        <p:par>
                          <p:cTn id="131" fill="hold">
                            <p:stCondLst>
                              <p:cond delay="500"/>
                            </p:stCondLst>
                            <p:childTnLst>
                              <p:par>
                                <p:cTn id="132" presetID="3" presetClass="entr" presetSubtype="10" fill="hold" grpId="0" nodeType="afterEffect">
                                  <p:stCondLst>
                                    <p:cond delay="0"/>
                                  </p:stCondLst>
                                  <p:childTnLst>
                                    <p:set>
                                      <p:cBhvr>
                                        <p:cTn id="133" dur="1" fill="hold">
                                          <p:stCondLst>
                                            <p:cond delay="0"/>
                                          </p:stCondLst>
                                        </p:cTn>
                                        <p:tgtEl>
                                          <p:spTgt spid="35"/>
                                        </p:tgtEl>
                                        <p:attrNameLst>
                                          <p:attrName>style.visibility</p:attrName>
                                        </p:attrNameLst>
                                      </p:cBhvr>
                                      <p:to>
                                        <p:strVal val="visible"/>
                                      </p:to>
                                    </p:set>
                                    <p:animEffect transition="in" filter="blinds(horizontal)">
                                      <p:cBhvr>
                                        <p:cTn id="134" dur="500"/>
                                        <p:tgtEl>
                                          <p:spTgt spid="35"/>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78"/>
                                        </p:tgtEl>
                                        <p:attrNameLst>
                                          <p:attrName>style.visibility</p:attrName>
                                        </p:attrNameLst>
                                      </p:cBhvr>
                                      <p:to>
                                        <p:strVal val="visible"/>
                                      </p:to>
                                    </p:set>
                                    <p:animEffect transition="in" filter="blinds(horizontal)">
                                      <p:cBhvr>
                                        <p:cTn id="139" dur="500"/>
                                        <p:tgtEl>
                                          <p:spTgt spid="78"/>
                                        </p:tgtEl>
                                      </p:cBhvr>
                                    </p:animEffect>
                                  </p:childTnLst>
                                </p:cTn>
                              </p:par>
                            </p:childTnLst>
                          </p:cTn>
                        </p:par>
                        <p:par>
                          <p:cTn id="140" fill="hold">
                            <p:stCondLst>
                              <p:cond delay="500"/>
                            </p:stCondLst>
                            <p:childTnLst>
                              <p:par>
                                <p:cTn id="141" presetID="12" presetClass="entr" presetSubtype="1" fill="hold" nodeType="afterEffect">
                                  <p:stCondLst>
                                    <p:cond delay="0"/>
                                  </p:stCondLst>
                                  <p:childTnLst>
                                    <p:set>
                                      <p:cBhvr>
                                        <p:cTn id="142" dur="1" fill="hold">
                                          <p:stCondLst>
                                            <p:cond delay="0"/>
                                          </p:stCondLst>
                                        </p:cTn>
                                        <p:tgtEl>
                                          <p:spTgt spid="79"/>
                                        </p:tgtEl>
                                        <p:attrNameLst>
                                          <p:attrName>style.visibility</p:attrName>
                                        </p:attrNameLst>
                                      </p:cBhvr>
                                      <p:to>
                                        <p:strVal val="visible"/>
                                      </p:to>
                                    </p:set>
                                    <p:animEffect transition="in" filter="slide(fromTop)">
                                      <p:cBhvr>
                                        <p:cTn id="143" dur="500"/>
                                        <p:tgtEl>
                                          <p:spTgt spid="79"/>
                                        </p:tgtEl>
                                      </p:cBhvr>
                                    </p:animEffect>
                                  </p:childTnLst>
                                </p:cTn>
                              </p:par>
                            </p:childTnLst>
                          </p:cTn>
                        </p:par>
                        <p:par>
                          <p:cTn id="144" fill="hold">
                            <p:stCondLst>
                              <p:cond delay="1000"/>
                            </p:stCondLst>
                            <p:childTnLst>
                              <p:par>
                                <p:cTn id="145" presetID="3" presetClass="entr" presetSubtype="10" fill="hold" grpId="0" nodeType="afterEffect">
                                  <p:stCondLst>
                                    <p:cond delay="0"/>
                                  </p:stCondLst>
                                  <p:childTnLst>
                                    <p:set>
                                      <p:cBhvr>
                                        <p:cTn id="146" dur="1" fill="hold">
                                          <p:stCondLst>
                                            <p:cond delay="0"/>
                                          </p:stCondLst>
                                        </p:cTn>
                                        <p:tgtEl>
                                          <p:spTgt spid="82"/>
                                        </p:tgtEl>
                                        <p:attrNameLst>
                                          <p:attrName>style.visibility</p:attrName>
                                        </p:attrNameLst>
                                      </p:cBhvr>
                                      <p:to>
                                        <p:strVal val="visible"/>
                                      </p:to>
                                    </p:set>
                                    <p:animEffect transition="in" filter="blinds(horizontal)">
                                      <p:cBhvr>
                                        <p:cTn id="147" dur="500"/>
                                        <p:tgtEl>
                                          <p:spTgt spid="82"/>
                                        </p:tgtEl>
                                      </p:cBhvr>
                                    </p:animEffect>
                                  </p:childTnLst>
                                </p:cTn>
                              </p:par>
                            </p:childTnLst>
                          </p:cTn>
                        </p:par>
                        <p:par>
                          <p:cTn id="148" fill="hold">
                            <p:stCondLst>
                              <p:cond delay="1500"/>
                            </p:stCondLst>
                            <p:childTnLst>
                              <p:par>
                                <p:cTn id="149" presetID="12" presetClass="entr" presetSubtype="1" fill="hold" nodeType="after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slide(fromTop)">
                                      <p:cBhvr>
                                        <p:cTn id="151" dur="500"/>
                                        <p:tgtEl>
                                          <p:spTgt spid="80"/>
                                        </p:tgtEl>
                                      </p:cBhvr>
                                    </p:animEffect>
                                  </p:childTnLst>
                                </p:cTn>
                              </p:par>
                            </p:childTnLst>
                          </p:cTn>
                        </p:par>
                        <p:par>
                          <p:cTn id="152" fill="hold">
                            <p:stCondLst>
                              <p:cond delay="2000"/>
                            </p:stCondLst>
                            <p:childTnLst>
                              <p:par>
                                <p:cTn id="153" presetID="3" presetClass="entr" presetSubtype="10" fill="hold" grpId="0" nodeType="afterEffect">
                                  <p:stCondLst>
                                    <p:cond delay="0"/>
                                  </p:stCondLst>
                                  <p:childTnLst>
                                    <p:set>
                                      <p:cBhvr>
                                        <p:cTn id="154" dur="1" fill="hold">
                                          <p:stCondLst>
                                            <p:cond delay="0"/>
                                          </p:stCondLst>
                                        </p:cTn>
                                        <p:tgtEl>
                                          <p:spTgt spid="81"/>
                                        </p:tgtEl>
                                        <p:attrNameLst>
                                          <p:attrName>style.visibility</p:attrName>
                                        </p:attrNameLst>
                                      </p:cBhvr>
                                      <p:to>
                                        <p:strVal val="visible"/>
                                      </p:to>
                                    </p:set>
                                    <p:animEffect transition="in" filter="blinds(horizontal)">
                                      <p:cBhvr>
                                        <p:cTn id="155" dur="500"/>
                                        <p:tgtEl>
                                          <p:spTgt spid="81"/>
                                        </p:tgtEl>
                                      </p:cBhvr>
                                    </p:animEffect>
                                  </p:childTnLst>
                                </p:cTn>
                              </p:par>
                            </p:childTnLst>
                          </p:cTn>
                        </p:par>
                        <p:par>
                          <p:cTn id="156" fill="hold">
                            <p:stCondLst>
                              <p:cond delay="2500"/>
                            </p:stCondLst>
                            <p:childTnLst>
                              <p:par>
                                <p:cTn id="157" presetID="12" presetClass="entr" presetSubtype="1" fill="hold" nodeType="afterEffect">
                                  <p:stCondLst>
                                    <p:cond delay="0"/>
                                  </p:stCondLst>
                                  <p:childTnLst>
                                    <p:set>
                                      <p:cBhvr>
                                        <p:cTn id="158" dur="1" fill="hold">
                                          <p:stCondLst>
                                            <p:cond delay="0"/>
                                          </p:stCondLst>
                                        </p:cTn>
                                        <p:tgtEl>
                                          <p:spTgt spid="84"/>
                                        </p:tgtEl>
                                        <p:attrNameLst>
                                          <p:attrName>style.visibility</p:attrName>
                                        </p:attrNameLst>
                                      </p:cBhvr>
                                      <p:to>
                                        <p:strVal val="visible"/>
                                      </p:to>
                                    </p:set>
                                    <p:animEffect transition="in" filter="slide(fromTop)">
                                      <p:cBhvr>
                                        <p:cTn id="159" dur="500"/>
                                        <p:tgtEl>
                                          <p:spTgt spid="84"/>
                                        </p:tgtEl>
                                      </p:cBhvr>
                                    </p:animEffect>
                                  </p:childTnLst>
                                </p:cTn>
                              </p:par>
                            </p:childTnLst>
                          </p:cTn>
                        </p:par>
                        <p:par>
                          <p:cTn id="160" fill="hold">
                            <p:stCondLst>
                              <p:cond delay="3000"/>
                            </p:stCondLst>
                            <p:childTnLst>
                              <p:par>
                                <p:cTn id="161" presetID="3" presetClass="entr" presetSubtype="10" fill="hold" grpId="0" nodeType="after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blinds(horizontal)">
                                      <p:cBhvr>
                                        <p:cTn id="163" dur="500"/>
                                        <p:tgtEl>
                                          <p:spTgt spid="83"/>
                                        </p:tgtEl>
                                      </p:cBhvr>
                                    </p:animEffect>
                                  </p:childTnLst>
                                </p:cTn>
                              </p:par>
                              <p:par>
                                <p:cTn id="164" presetID="12" presetClass="entr" presetSubtype="1" fill="hold" nodeType="withEffect">
                                  <p:stCondLst>
                                    <p:cond delay="0"/>
                                  </p:stCondLst>
                                  <p:childTnLst>
                                    <p:set>
                                      <p:cBhvr>
                                        <p:cTn id="165" dur="1" fill="hold">
                                          <p:stCondLst>
                                            <p:cond delay="0"/>
                                          </p:stCondLst>
                                        </p:cTn>
                                        <p:tgtEl>
                                          <p:spTgt spid="87"/>
                                        </p:tgtEl>
                                        <p:attrNameLst>
                                          <p:attrName>style.visibility</p:attrName>
                                        </p:attrNameLst>
                                      </p:cBhvr>
                                      <p:to>
                                        <p:strVal val="visible"/>
                                      </p:to>
                                    </p:set>
                                    <p:animEffect transition="in" filter="slide(fromTop)">
                                      <p:cBhvr>
                                        <p:cTn id="166" dur="500"/>
                                        <p:tgtEl>
                                          <p:spTgt spid="87"/>
                                        </p:tgtEl>
                                      </p:cBhvr>
                                    </p:animEffect>
                                  </p:childTnLst>
                                </p:cTn>
                              </p:par>
                            </p:childTnLst>
                          </p:cTn>
                        </p:par>
                        <p:par>
                          <p:cTn id="167" fill="hold">
                            <p:stCondLst>
                              <p:cond delay="3500"/>
                            </p:stCondLst>
                            <p:childTnLst>
                              <p:par>
                                <p:cTn id="168" presetID="12" presetClass="entr" presetSubtype="2" fill="hold" nodeType="afterEffect">
                                  <p:stCondLst>
                                    <p:cond delay="0"/>
                                  </p:stCondLst>
                                  <p:childTnLst>
                                    <p:set>
                                      <p:cBhvr>
                                        <p:cTn id="169" dur="1" fill="hold">
                                          <p:stCondLst>
                                            <p:cond delay="0"/>
                                          </p:stCondLst>
                                        </p:cTn>
                                        <p:tgtEl>
                                          <p:spTgt spid="88"/>
                                        </p:tgtEl>
                                        <p:attrNameLst>
                                          <p:attrName>style.visibility</p:attrName>
                                        </p:attrNameLst>
                                      </p:cBhvr>
                                      <p:to>
                                        <p:strVal val="visible"/>
                                      </p:to>
                                    </p:set>
                                    <p:animEffect transition="in" filter="slide(fromRight)">
                                      <p:cBhvr>
                                        <p:cTn id="170" dur="500"/>
                                        <p:tgtEl>
                                          <p:spTgt spid="88"/>
                                        </p:tgtEl>
                                      </p:cBhvr>
                                    </p:animEffect>
                                  </p:childTnLst>
                                </p:cTn>
                              </p:par>
                            </p:childTnLst>
                          </p:cTn>
                        </p:par>
                        <p:par>
                          <p:cTn id="171" fill="hold">
                            <p:stCondLst>
                              <p:cond delay="4000"/>
                            </p:stCondLst>
                            <p:childTnLst>
                              <p:par>
                                <p:cTn id="172" presetID="12" presetClass="entr" presetSubtype="4" fill="hold" nodeType="afterEffect">
                                  <p:stCondLst>
                                    <p:cond delay="0"/>
                                  </p:stCondLst>
                                  <p:childTnLst>
                                    <p:set>
                                      <p:cBhvr>
                                        <p:cTn id="173" dur="1" fill="hold">
                                          <p:stCondLst>
                                            <p:cond delay="0"/>
                                          </p:stCondLst>
                                        </p:cTn>
                                        <p:tgtEl>
                                          <p:spTgt spid="91"/>
                                        </p:tgtEl>
                                        <p:attrNameLst>
                                          <p:attrName>style.visibility</p:attrName>
                                        </p:attrNameLst>
                                      </p:cBhvr>
                                      <p:to>
                                        <p:strVal val="visible"/>
                                      </p:to>
                                    </p:set>
                                    <p:animEffect transition="in" filter="slide(fromBottom)">
                                      <p:cBhvr>
                                        <p:cTn id="174" dur="500"/>
                                        <p:tgtEl>
                                          <p:spTgt spid="91"/>
                                        </p:tgtEl>
                                      </p:cBhvr>
                                    </p:animEffect>
                                  </p:childTnLst>
                                </p:cTn>
                              </p:par>
                            </p:childTnLst>
                          </p:cTn>
                        </p:par>
                        <p:par>
                          <p:cTn id="175" fill="hold">
                            <p:stCondLst>
                              <p:cond delay="4500"/>
                            </p:stCondLst>
                            <p:childTnLst>
                              <p:par>
                                <p:cTn id="176" presetID="12" presetClass="entr" presetSubtype="8" fill="hold" nodeType="after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slide(fromLeft)">
                                      <p:cBhvr>
                                        <p:cTn id="178" dur="500"/>
                                        <p:tgtEl>
                                          <p:spTgt spid="94"/>
                                        </p:tgtEl>
                                      </p:cBhvr>
                                    </p:animEffect>
                                  </p:childTnLst>
                                </p:cTn>
                              </p:par>
                            </p:childTnLst>
                          </p:cTn>
                        </p:par>
                        <p:par>
                          <p:cTn id="179" fill="hold">
                            <p:stCondLst>
                              <p:cond delay="5000"/>
                            </p:stCondLst>
                            <p:childTnLst>
                              <p:par>
                                <p:cTn id="180" presetID="12" presetClass="entr" presetSubtype="8" fill="hold" nodeType="after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slide(fromLeft)">
                                      <p:cBhvr>
                                        <p:cTn id="182" dur="500"/>
                                        <p:tgtEl>
                                          <p:spTgt spid="97"/>
                                        </p:tgtEl>
                                      </p:cBhvr>
                                    </p:animEffect>
                                  </p:childTnLst>
                                </p:cTn>
                              </p:par>
                              <p:par>
                                <p:cTn id="183" presetID="12" presetClass="entr" presetSubtype="1" fill="hold" nodeType="withEffect">
                                  <p:stCondLst>
                                    <p:cond delay="0"/>
                                  </p:stCondLst>
                                  <p:childTnLst>
                                    <p:set>
                                      <p:cBhvr>
                                        <p:cTn id="184" dur="1" fill="hold">
                                          <p:stCondLst>
                                            <p:cond delay="0"/>
                                          </p:stCondLst>
                                        </p:cTn>
                                        <p:tgtEl>
                                          <p:spTgt spid="99"/>
                                        </p:tgtEl>
                                        <p:attrNameLst>
                                          <p:attrName>style.visibility</p:attrName>
                                        </p:attrNameLst>
                                      </p:cBhvr>
                                      <p:to>
                                        <p:strVal val="visible"/>
                                      </p:to>
                                    </p:set>
                                    <p:animEffect transition="in" filter="slide(fromTop)">
                                      <p:cBhvr>
                                        <p:cTn id="185" dur="500"/>
                                        <p:tgtEl>
                                          <p:spTgt spid="99"/>
                                        </p:tgtEl>
                                      </p:cBhvr>
                                    </p:animEffect>
                                  </p:childTnLst>
                                </p:cTn>
                              </p:par>
                            </p:childTnLst>
                          </p:cTn>
                        </p:par>
                        <p:par>
                          <p:cTn id="186" fill="hold">
                            <p:stCondLst>
                              <p:cond delay="5500"/>
                            </p:stCondLst>
                            <p:childTnLst>
                              <p:par>
                                <p:cTn id="187" presetID="12" presetClass="entr" presetSubtype="2" fill="hold" nodeType="afterEffect">
                                  <p:stCondLst>
                                    <p:cond delay="0"/>
                                  </p:stCondLst>
                                  <p:childTnLst>
                                    <p:set>
                                      <p:cBhvr>
                                        <p:cTn id="188" dur="1" fill="hold">
                                          <p:stCondLst>
                                            <p:cond delay="0"/>
                                          </p:stCondLst>
                                        </p:cTn>
                                        <p:tgtEl>
                                          <p:spTgt spid="101"/>
                                        </p:tgtEl>
                                        <p:attrNameLst>
                                          <p:attrName>style.visibility</p:attrName>
                                        </p:attrNameLst>
                                      </p:cBhvr>
                                      <p:to>
                                        <p:strVal val="visible"/>
                                      </p:to>
                                    </p:set>
                                    <p:animEffect transition="in" filter="slide(fromRight)">
                                      <p:cBhvr>
                                        <p:cTn id="189" dur="500"/>
                                        <p:tgtEl>
                                          <p:spTgt spid="101"/>
                                        </p:tgtEl>
                                      </p:cBhvr>
                                    </p:animEffect>
                                  </p:childTnLst>
                                </p:cTn>
                              </p:par>
                            </p:childTnLst>
                          </p:cTn>
                        </p:par>
                        <p:par>
                          <p:cTn id="190" fill="hold">
                            <p:stCondLst>
                              <p:cond delay="6000"/>
                            </p:stCondLst>
                            <p:childTnLst>
                              <p:par>
                                <p:cTn id="191" presetID="12" presetClass="entr" presetSubtype="1" fill="hold" nodeType="afterEffect">
                                  <p:stCondLst>
                                    <p:cond delay="0"/>
                                  </p:stCondLst>
                                  <p:childTnLst>
                                    <p:set>
                                      <p:cBhvr>
                                        <p:cTn id="192" dur="1" fill="hold">
                                          <p:stCondLst>
                                            <p:cond delay="0"/>
                                          </p:stCondLst>
                                        </p:cTn>
                                        <p:tgtEl>
                                          <p:spTgt spid="103"/>
                                        </p:tgtEl>
                                        <p:attrNameLst>
                                          <p:attrName>style.visibility</p:attrName>
                                        </p:attrNameLst>
                                      </p:cBhvr>
                                      <p:to>
                                        <p:strVal val="visible"/>
                                      </p:to>
                                    </p:set>
                                    <p:animEffect transition="in" filter="slide(fromTop)">
                                      <p:cBhvr>
                                        <p:cTn id="19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5" grpId="0"/>
      <p:bldP spid="41" grpId="0" bldLvl="0" animBg="1"/>
      <p:bldP spid="52" grpId="0" bldLvl="0" animBg="1"/>
      <p:bldP spid="61" grpId="0"/>
      <p:bldP spid="63" grpId="0"/>
      <p:bldP spid="64" grpId="0"/>
      <p:bldP spid="68" grpId="0" bldLvl="0" animBg="1"/>
      <p:bldP spid="69" grpId="0" bldLvl="0" animBg="1"/>
      <p:bldP spid="70" grpId="0" bldLvl="0" animBg="1"/>
      <p:bldP spid="71" grpId="0"/>
      <p:bldP spid="75" grpId="0" bldLvl="0" animBg="1"/>
      <p:bldP spid="77" grpId="0"/>
      <p:bldP spid="78" grpId="0"/>
      <p:bldP spid="81" grpId="0" bldLvl="0" animBg="1"/>
      <p:bldP spid="82" grpId="0" bldLvl="0" animBg="1"/>
      <p:bldP spid="83" grpId="0" bldLvl="0" animBg="1"/>
      <p:bldP spid="105" grpId="0" bldLvl="0" animBg="1"/>
      <p:bldP spid="10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0063" y="1500188"/>
            <a:ext cx="4389437" cy="3571875"/>
          </a:xfrm>
        </p:spPr>
        <p:txBody>
          <a:bodyPr vert="horz" wrap="square" lIns="91440" tIns="45720" rIns="91440" bIns="45720" anchor="t" anchorCtr="0"/>
          <a:p>
            <a:pPr>
              <a:buFont typeface="Wingdings" panose="05000000000000000000" pitchFamily="2" charset="2"/>
              <a:buNone/>
            </a:pPr>
            <a:r>
              <a:rPr kumimoji="1" lang="zh-CN" altLang="zh-CN" dirty="0">
                <a:latin typeface="+mn-lt"/>
                <a:ea typeface="+mn-ea"/>
                <a:cs typeface="+mn-cs"/>
              </a:rPr>
              <a:t>算法用流程图表示。</a:t>
            </a:r>
            <a:endParaRPr kumimoji="1" lang="en-US" altLang="zh-CN" dirty="0">
              <a:latin typeface="+mn-lt"/>
              <a:ea typeface="+mn-ea"/>
              <a:cs typeface="+mn-cs"/>
            </a:endParaRPr>
          </a:p>
          <a:p>
            <a:pPr>
              <a:buFont typeface="Wingdings" panose="05000000000000000000" pitchFamily="2" charset="2"/>
              <a:buNone/>
            </a:pPr>
            <a:r>
              <a:rPr kumimoji="1" lang="en-US" altLang="zh-CN" dirty="0">
                <a:latin typeface="+mn-lt"/>
                <a:ea typeface="+mn-ea"/>
                <a:cs typeface="+mn-cs"/>
              </a:rPr>
              <a:t>  </a:t>
            </a:r>
            <a:r>
              <a:rPr kumimoji="1" lang="zh-CN" altLang="zh-CN" dirty="0">
                <a:latin typeface="+mn-lt"/>
                <a:ea typeface="+mn-ea"/>
                <a:cs typeface="+mn-cs"/>
              </a:rPr>
              <a:t>求</a:t>
            </a:r>
            <a:r>
              <a:rPr kumimoji="1" lang="en-US" altLang="zh-CN" dirty="0">
                <a:latin typeface="+mn-lt"/>
                <a:ea typeface="+mn-ea"/>
                <a:cs typeface="+mn-cs"/>
              </a:rPr>
              <a:t>1</a:t>
            </a:r>
            <a:r>
              <a:rPr kumimoji="1" lang="zh-CN" altLang="zh-CN" dirty="0">
                <a:latin typeface="+mn-lt"/>
                <a:ea typeface="+mn-ea"/>
                <a:cs typeface="+mn-cs"/>
              </a:rPr>
              <a:t>×</a:t>
            </a:r>
            <a:r>
              <a:rPr kumimoji="1" lang="en-US" altLang="zh-CN" dirty="0">
                <a:latin typeface="+mn-lt"/>
                <a:ea typeface="+mn-ea"/>
                <a:cs typeface="+mn-cs"/>
              </a:rPr>
              <a:t>2</a:t>
            </a:r>
            <a:r>
              <a:rPr kumimoji="1" lang="zh-CN" altLang="zh-CN" dirty="0">
                <a:latin typeface="+mn-lt"/>
                <a:ea typeface="+mn-ea"/>
                <a:cs typeface="+mn-cs"/>
              </a:rPr>
              <a:t>×</a:t>
            </a:r>
            <a:r>
              <a:rPr kumimoji="1" lang="en-US" altLang="zh-CN" dirty="0">
                <a:latin typeface="+mn-lt"/>
                <a:ea typeface="+mn-ea"/>
                <a:cs typeface="+mn-cs"/>
              </a:rPr>
              <a:t>3</a:t>
            </a:r>
            <a:r>
              <a:rPr kumimoji="1" lang="zh-CN" altLang="zh-CN" dirty="0">
                <a:latin typeface="+mn-lt"/>
                <a:ea typeface="+mn-ea"/>
                <a:cs typeface="+mn-cs"/>
              </a:rPr>
              <a:t>×</a:t>
            </a:r>
            <a:r>
              <a:rPr kumimoji="1" lang="en-US" altLang="zh-CN" dirty="0">
                <a:latin typeface="+mn-lt"/>
                <a:ea typeface="+mn-ea"/>
                <a:cs typeface="+mn-cs"/>
              </a:rPr>
              <a:t>4</a:t>
            </a:r>
            <a:r>
              <a:rPr kumimoji="1" lang="zh-CN" altLang="zh-CN" dirty="0">
                <a:latin typeface="+mn-lt"/>
                <a:ea typeface="+mn-ea"/>
                <a:cs typeface="+mn-cs"/>
              </a:rPr>
              <a:t>×</a:t>
            </a:r>
            <a:r>
              <a:rPr kumimoji="1" lang="en-US" altLang="zh-CN" dirty="0">
                <a:latin typeface="+mn-lt"/>
                <a:ea typeface="+mn-ea"/>
                <a:cs typeface="+mn-cs"/>
              </a:rPr>
              <a:t>5</a:t>
            </a:r>
            <a:endParaRPr kumimoji="1" lang="en-US" altLang="zh-CN" dirty="0">
              <a:latin typeface="+mn-lt"/>
              <a:ea typeface="+mn-ea"/>
              <a:cs typeface="+mn-cs"/>
            </a:endParaRPr>
          </a:p>
          <a:p>
            <a:r>
              <a:rPr kumimoji="1" lang="zh-CN" altLang="zh-CN" dirty="0">
                <a:solidFill>
                  <a:srgbClr val="9D138D"/>
                </a:solidFill>
                <a:latin typeface="+mn-lt"/>
                <a:ea typeface="+mn-ea"/>
                <a:cs typeface="+mn-cs"/>
              </a:rPr>
              <a:t>如果需要将最后结果输出</a:t>
            </a:r>
            <a:r>
              <a:rPr kumimoji="1" lang="en-US" altLang="zh-CN" dirty="0">
                <a:solidFill>
                  <a:srgbClr val="9D138D"/>
                </a:solidFill>
                <a:latin typeface="+mn-lt"/>
                <a:ea typeface="+mn-ea"/>
                <a:cs typeface="+mn-cs"/>
              </a:rPr>
              <a:t>:</a:t>
            </a:r>
            <a:endParaRPr kumimoji="1" lang="zh-CN" altLang="en-US" dirty="0">
              <a:solidFill>
                <a:srgbClr val="9D138D"/>
              </a:solidFill>
              <a:latin typeface="+mn-lt"/>
              <a:ea typeface="+mn-ea"/>
              <a:cs typeface="+mn-cs"/>
            </a:endParaRPr>
          </a:p>
        </p:txBody>
      </p:sp>
      <p:cxnSp>
        <p:nvCxnSpPr>
          <p:cNvPr id="7" name="直接箭头连接符 6"/>
          <p:cNvCxnSpPr/>
          <p:nvPr/>
        </p:nvCxnSpPr>
        <p:spPr>
          <a:xfrm rot="5400000">
            <a:off x="6580188" y="998538"/>
            <a:ext cx="428625" cy="1587"/>
          </a:xfrm>
          <a:prstGeom prst="straightConnector1">
            <a:avLst/>
          </a:prstGeom>
          <a:ln w="38100" cap="flat" cmpd="sng">
            <a:solidFill>
              <a:srgbClr val="00B050"/>
            </a:solidFill>
            <a:prstDash val="solid"/>
            <a:miter/>
            <a:headEnd type="none" w="med" len="med"/>
            <a:tailEnd type="arrow" w="med" len="med"/>
          </a:ln>
        </p:spPr>
      </p:cxnSp>
      <p:cxnSp>
        <p:nvCxnSpPr>
          <p:cNvPr id="8" name="直接箭头连接符 7"/>
          <p:cNvCxnSpPr/>
          <p:nvPr/>
        </p:nvCxnSpPr>
        <p:spPr>
          <a:xfrm rot="5400000">
            <a:off x="6629400" y="2906713"/>
            <a:ext cx="428625" cy="1587"/>
          </a:xfrm>
          <a:prstGeom prst="straightConnector1">
            <a:avLst/>
          </a:prstGeom>
          <a:ln w="38100" cap="flat" cmpd="sng">
            <a:solidFill>
              <a:srgbClr val="00B050"/>
            </a:solidFill>
            <a:prstDash val="solid"/>
            <a:miter/>
            <a:headEnd type="none" w="med" len="med"/>
            <a:tailEnd type="arrow" w="med" len="med"/>
          </a:ln>
        </p:spPr>
      </p:cxnSp>
      <p:sp>
        <p:nvSpPr>
          <p:cNvPr id="9" name="TextBox 8"/>
          <p:cNvSpPr txBox="1"/>
          <p:nvPr/>
        </p:nvSpPr>
        <p:spPr>
          <a:xfrm>
            <a:off x="6307138" y="1214438"/>
            <a:ext cx="1000125"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1</a:t>
            </a:r>
            <a:r>
              <a:rPr lang="en-US" altLang="zh-CN" sz="2800" dirty="0">
                <a:solidFill>
                  <a:srgbClr val="0000CC"/>
                </a:solidFill>
                <a:latin typeface="Arial" panose="020B0604020202020204" pitchFamily="34" charset="0"/>
                <a:sym typeface="Symbol" panose="05050102010706020507" pitchFamily="18" charset="2"/>
              </a:rPr>
              <a:t>t</a:t>
            </a:r>
            <a:endParaRPr lang="zh-CN" altLang="en-US" sz="2800" dirty="0">
              <a:solidFill>
                <a:srgbClr val="0000CC"/>
              </a:solidFill>
              <a:latin typeface="Arial" panose="020B0604020202020204" pitchFamily="34" charset="0"/>
            </a:endParaRPr>
          </a:p>
        </p:txBody>
      </p:sp>
      <p:sp>
        <p:nvSpPr>
          <p:cNvPr id="11" name="流程图: 决策 10"/>
          <p:cNvSpPr/>
          <p:nvPr/>
        </p:nvSpPr>
        <p:spPr>
          <a:xfrm>
            <a:off x="5848350" y="4954588"/>
            <a:ext cx="2000250" cy="714375"/>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solidFill>
                  <a:srgbClr val="0000CC"/>
                </a:solidFill>
                <a:latin typeface="Arial" panose="020B0604020202020204" pitchFamily="34" charset="0"/>
              </a:rPr>
              <a:t>i&gt;5</a:t>
            </a:r>
            <a:endParaRPr lang="zh-CN" altLang="en-US" dirty="0">
              <a:solidFill>
                <a:srgbClr val="0000CC"/>
              </a:solidFill>
              <a:latin typeface="Arial" panose="020B0604020202020204" pitchFamily="34" charset="0"/>
            </a:endParaRPr>
          </a:p>
        </p:txBody>
      </p:sp>
      <p:cxnSp>
        <p:nvCxnSpPr>
          <p:cNvPr id="12" name="直接箭头连接符 11"/>
          <p:cNvCxnSpPr/>
          <p:nvPr/>
        </p:nvCxnSpPr>
        <p:spPr>
          <a:xfrm rot="5400000">
            <a:off x="6626225" y="4751388"/>
            <a:ext cx="428625" cy="1587"/>
          </a:xfrm>
          <a:prstGeom prst="straightConnector1">
            <a:avLst/>
          </a:prstGeom>
          <a:ln w="38100" cap="flat" cmpd="sng">
            <a:solidFill>
              <a:srgbClr val="00B050"/>
            </a:solidFill>
            <a:prstDash val="solid"/>
            <a:miter/>
            <a:headEnd type="none" w="med" len="med"/>
            <a:tailEnd type="arrow" w="med" len="med"/>
          </a:ln>
        </p:spPr>
      </p:cxnSp>
      <p:cxnSp>
        <p:nvCxnSpPr>
          <p:cNvPr id="14" name="直接连接符 13"/>
          <p:cNvCxnSpPr/>
          <p:nvPr/>
        </p:nvCxnSpPr>
        <p:spPr>
          <a:xfrm rot="10800000">
            <a:off x="5357813" y="5324475"/>
            <a:ext cx="500062" cy="0"/>
          </a:xfrm>
          <a:prstGeom prst="line">
            <a:avLst/>
          </a:prstGeom>
          <a:ln w="38100" cap="flat" cmpd="sng">
            <a:solidFill>
              <a:srgbClr val="00B050"/>
            </a:solidFill>
            <a:prstDash val="solid"/>
            <a:miter/>
            <a:headEnd type="none" w="med" len="med"/>
            <a:tailEnd type="none" w="med" len="med"/>
          </a:ln>
        </p:spPr>
      </p:cxnSp>
      <p:cxnSp>
        <p:nvCxnSpPr>
          <p:cNvPr id="15" name="直接连接符 14"/>
          <p:cNvCxnSpPr/>
          <p:nvPr/>
        </p:nvCxnSpPr>
        <p:spPr>
          <a:xfrm rot="5400000" flipH="1" flipV="1">
            <a:off x="4130675" y="4084638"/>
            <a:ext cx="2454275" cy="0"/>
          </a:xfrm>
          <a:prstGeom prst="line">
            <a:avLst/>
          </a:prstGeom>
          <a:ln w="38100" cap="flat" cmpd="sng">
            <a:solidFill>
              <a:srgbClr val="00B050"/>
            </a:solidFill>
            <a:prstDash val="solid"/>
            <a:miter/>
            <a:headEnd type="none" w="med" len="med"/>
            <a:tailEnd type="none" w="med" len="med"/>
          </a:ln>
        </p:spPr>
      </p:cxnSp>
      <p:cxnSp>
        <p:nvCxnSpPr>
          <p:cNvPr id="20" name="直接箭头连接符 19"/>
          <p:cNvCxnSpPr/>
          <p:nvPr/>
        </p:nvCxnSpPr>
        <p:spPr>
          <a:xfrm rot="5400000">
            <a:off x="6627813" y="5876925"/>
            <a:ext cx="428625" cy="1588"/>
          </a:xfrm>
          <a:prstGeom prst="straightConnector1">
            <a:avLst/>
          </a:prstGeom>
          <a:ln w="38100" cap="flat" cmpd="sng">
            <a:solidFill>
              <a:srgbClr val="00B050"/>
            </a:solidFill>
            <a:prstDash val="solid"/>
            <a:miter/>
            <a:headEnd type="none" w="med" len="med"/>
            <a:tailEnd type="arrow" w="med" len="med"/>
          </a:ln>
        </p:spPr>
      </p:cxnSp>
      <p:sp>
        <p:nvSpPr>
          <p:cNvPr id="24" name="流程图: 终止 23"/>
          <p:cNvSpPr/>
          <p:nvPr/>
        </p:nvSpPr>
        <p:spPr>
          <a:xfrm>
            <a:off x="6092825" y="214313"/>
            <a:ext cx="1428750" cy="571500"/>
          </a:xfrm>
          <a:prstGeom prst="flowChartTerminator">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开始</a:t>
            </a:r>
            <a:endParaRPr lang="zh-CN" altLang="en-US" sz="2800" dirty="0">
              <a:solidFill>
                <a:srgbClr val="0000CC"/>
              </a:solidFill>
              <a:latin typeface="Arial" panose="020B0604020202020204" pitchFamily="34" charset="0"/>
            </a:endParaRPr>
          </a:p>
        </p:txBody>
      </p:sp>
      <p:cxnSp>
        <p:nvCxnSpPr>
          <p:cNvPr id="25" name="直接箭头连接符 24"/>
          <p:cNvCxnSpPr/>
          <p:nvPr/>
        </p:nvCxnSpPr>
        <p:spPr>
          <a:xfrm rot="5400000">
            <a:off x="6596063" y="1939925"/>
            <a:ext cx="428625" cy="1588"/>
          </a:xfrm>
          <a:prstGeom prst="straightConnector1">
            <a:avLst/>
          </a:prstGeom>
          <a:ln w="38100" cap="flat" cmpd="sng">
            <a:solidFill>
              <a:srgbClr val="00B050"/>
            </a:solidFill>
            <a:prstDash val="solid"/>
            <a:miter/>
            <a:headEnd type="none" w="med" len="med"/>
            <a:tailEnd type="arrow" w="med" len="med"/>
          </a:ln>
        </p:spPr>
      </p:cxnSp>
      <p:sp>
        <p:nvSpPr>
          <p:cNvPr id="26" name="TextBox 25"/>
          <p:cNvSpPr txBox="1"/>
          <p:nvPr/>
        </p:nvSpPr>
        <p:spPr>
          <a:xfrm>
            <a:off x="6324600" y="2155825"/>
            <a:ext cx="1000125" cy="522288"/>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2</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27" name="TextBox 26"/>
          <p:cNvSpPr txBox="1"/>
          <p:nvPr/>
        </p:nvSpPr>
        <p:spPr>
          <a:xfrm>
            <a:off x="6169025" y="3084513"/>
            <a:ext cx="1357313" cy="522287"/>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t*i</a:t>
            </a:r>
            <a:r>
              <a:rPr lang="en-US" altLang="zh-CN" sz="2800" dirty="0">
                <a:solidFill>
                  <a:srgbClr val="0000CC"/>
                </a:solidFill>
                <a:latin typeface="Arial" panose="020B0604020202020204" pitchFamily="34" charset="0"/>
                <a:sym typeface="Symbol" panose="05050102010706020507" pitchFamily="18" charset="2"/>
              </a:rPr>
              <a:t>t</a:t>
            </a:r>
            <a:endParaRPr lang="zh-CN" altLang="en-US" sz="2800" dirty="0">
              <a:solidFill>
                <a:srgbClr val="0000CC"/>
              </a:solidFill>
              <a:latin typeface="Arial" panose="020B0604020202020204" pitchFamily="34" charset="0"/>
            </a:endParaRPr>
          </a:p>
        </p:txBody>
      </p:sp>
      <p:cxnSp>
        <p:nvCxnSpPr>
          <p:cNvPr id="28" name="直接箭头连接符 27"/>
          <p:cNvCxnSpPr/>
          <p:nvPr/>
        </p:nvCxnSpPr>
        <p:spPr>
          <a:xfrm rot="5400000">
            <a:off x="6638925" y="3822700"/>
            <a:ext cx="428625" cy="1588"/>
          </a:xfrm>
          <a:prstGeom prst="straightConnector1">
            <a:avLst/>
          </a:prstGeom>
          <a:ln w="38100" cap="flat" cmpd="sng">
            <a:solidFill>
              <a:srgbClr val="00B050"/>
            </a:solidFill>
            <a:prstDash val="solid"/>
            <a:miter/>
            <a:headEnd type="none" w="med" len="med"/>
            <a:tailEnd type="arrow" w="med" len="med"/>
          </a:ln>
        </p:spPr>
      </p:cxnSp>
      <p:sp>
        <p:nvSpPr>
          <p:cNvPr id="29" name="TextBox 28"/>
          <p:cNvSpPr txBox="1"/>
          <p:nvPr/>
        </p:nvSpPr>
        <p:spPr>
          <a:xfrm>
            <a:off x="6194425" y="4000500"/>
            <a:ext cx="1357313"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i+1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30" name="流程图: 终止 29"/>
          <p:cNvSpPr/>
          <p:nvPr/>
        </p:nvSpPr>
        <p:spPr>
          <a:xfrm>
            <a:off x="6130925" y="6070600"/>
            <a:ext cx="1428750" cy="571500"/>
          </a:xfrm>
          <a:prstGeom prst="flowChartTerminator">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结束</a:t>
            </a:r>
            <a:endParaRPr lang="zh-CN" altLang="en-US" sz="2800" dirty="0">
              <a:solidFill>
                <a:srgbClr val="0000CC"/>
              </a:solidFill>
              <a:latin typeface="Arial" panose="020B0604020202020204" pitchFamily="34" charset="0"/>
            </a:endParaRPr>
          </a:p>
        </p:txBody>
      </p:sp>
      <p:cxnSp>
        <p:nvCxnSpPr>
          <p:cNvPr id="38" name="直接箭头连接符 37"/>
          <p:cNvCxnSpPr/>
          <p:nvPr/>
        </p:nvCxnSpPr>
        <p:spPr>
          <a:xfrm>
            <a:off x="5357813" y="2855913"/>
            <a:ext cx="1500187" cy="1587"/>
          </a:xfrm>
          <a:prstGeom prst="straightConnector1">
            <a:avLst/>
          </a:prstGeom>
          <a:ln w="38100" cap="flat" cmpd="sng">
            <a:solidFill>
              <a:srgbClr val="00B050"/>
            </a:solidFill>
            <a:prstDash val="solid"/>
            <a:miter/>
            <a:headEnd type="none" w="med" len="med"/>
            <a:tailEnd type="arrow" w="med" len="med"/>
          </a:ln>
        </p:spPr>
      </p:cxnSp>
      <p:sp>
        <p:nvSpPr>
          <p:cNvPr id="42" name="TextBox 41"/>
          <p:cNvSpPr txBox="1"/>
          <p:nvPr/>
        </p:nvSpPr>
        <p:spPr>
          <a:xfrm>
            <a:off x="5357813" y="4833938"/>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sp>
        <p:nvSpPr>
          <p:cNvPr id="43" name="TextBox 42"/>
          <p:cNvSpPr txBox="1"/>
          <p:nvPr/>
        </p:nvSpPr>
        <p:spPr>
          <a:xfrm>
            <a:off x="6858000" y="5572125"/>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Y</a:t>
            </a:r>
            <a:endParaRPr lang="zh-CN" altLang="en-US" sz="2800" dirty="0">
              <a:solidFill>
                <a:srgbClr val="0000CC"/>
              </a:solidFill>
              <a:latin typeface="Arial" panose="020B0604020202020204" pitchFamily="34" charset="0"/>
            </a:endParaRPr>
          </a:p>
        </p:txBody>
      </p:sp>
      <p:pic>
        <p:nvPicPr>
          <p:cNvPr id="96277" name="图片 4" descr="Untitled2.png">
            <a:hlinkClick r:id=""/>
          </p:cNvPr>
          <p:cNvPicPr>
            <a:picLocks noChangeAspect="1"/>
          </p:cNvPicPr>
          <p:nvPr/>
        </p:nvPicPr>
        <p:blipFill>
          <a:blip r:embed="rId1"/>
          <a:stretch>
            <a:fillRect/>
          </a:stretch>
        </p:blipFill>
        <p:spPr>
          <a:xfrm>
            <a:off x="8429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500"/>
                                        <p:tgtEl>
                                          <p:spTgt spid="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Top)">
                                      <p:cBhvr>
                                        <p:cTn id="21" dur="500"/>
                                        <p:tgtEl>
                                          <p:spTgt spid="25"/>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lide(fromTop)">
                                      <p:cBhvr>
                                        <p:cTn id="30" dur="500"/>
                                        <p:tgtEl>
                                          <p:spTgt spid="8"/>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linds(horizontal)">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slide(fromTop)">
                                      <p:cBhvr>
                                        <p:cTn id="39" dur="500"/>
                                        <p:tgtEl>
                                          <p:spTgt spid="28"/>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linds(horizontal)">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Top)">
                                      <p:cBhvr>
                                        <p:cTn id="48" dur="500"/>
                                        <p:tgtEl>
                                          <p:spTgt spid="12"/>
                                        </p:tgtEl>
                                      </p:cBhvr>
                                    </p:animEffec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blinds(horizontal)">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slide(fromRight)">
                                      <p:cBhvr>
                                        <p:cTn id="62" dur="500"/>
                                        <p:tgtEl>
                                          <p:spTgt spid="14"/>
                                        </p:tgtEl>
                                      </p:cBhvr>
                                    </p:animEffect>
                                  </p:childTnLst>
                                </p:cTn>
                              </p:par>
                            </p:childTnLst>
                          </p:cTn>
                        </p:par>
                        <p:par>
                          <p:cTn id="63" fill="hold">
                            <p:stCondLst>
                              <p:cond delay="500"/>
                            </p:stCondLst>
                            <p:childTnLst>
                              <p:par>
                                <p:cTn id="64" presetID="12" presetClass="entr" presetSubtype="4"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slide(fromBottom)">
                                      <p:cBhvr>
                                        <p:cTn id="66" dur="500"/>
                                        <p:tgtEl>
                                          <p:spTgt spid="15"/>
                                        </p:tgtEl>
                                      </p:cBhvr>
                                    </p:animEffect>
                                  </p:childTnLst>
                                </p:cTn>
                              </p:par>
                            </p:childTnLst>
                          </p:cTn>
                        </p:par>
                        <p:par>
                          <p:cTn id="67" fill="hold">
                            <p:stCondLst>
                              <p:cond delay="1000"/>
                            </p:stCondLst>
                            <p:childTnLst>
                              <p:par>
                                <p:cTn id="68" presetID="12" presetClass="entr" presetSubtype="8" fill="hold"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slide(fromLeft)">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blinds(horizontal)">
                                      <p:cBhvr>
                                        <p:cTn id="75" dur="500"/>
                                        <p:tgtEl>
                                          <p:spTgt spid="43"/>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1" fill="hold"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slide(fromTop)">
                                      <p:cBhvr>
                                        <p:cTn id="80" dur="500"/>
                                        <p:tgtEl>
                                          <p:spTgt spid="20"/>
                                        </p:tgtEl>
                                      </p:cBhvr>
                                    </p:animEffect>
                                  </p:childTnLst>
                                </p:cTn>
                              </p:par>
                            </p:childTnLst>
                          </p:cTn>
                        </p:par>
                        <p:par>
                          <p:cTn id="81" fill="hold">
                            <p:stCondLst>
                              <p:cond delay="500"/>
                            </p:stCondLst>
                            <p:childTnLst>
                              <p:par>
                                <p:cTn id="82" presetID="3" presetClass="entr" presetSubtype="10"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blinds(horizontal)">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3">
                                            <p:txEl>
                                              <p:charRg st="36" end="49"/>
                                            </p:txEl>
                                          </p:spTgt>
                                        </p:tgtEl>
                                        <p:attrNameLst>
                                          <p:attrName>style.visibility</p:attrName>
                                        </p:attrNameLst>
                                      </p:cBhvr>
                                      <p:to>
                                        <p:strVal val="visible"/>
                                      </p:to>
                                    </p:set>
                                    <p:animEffect transition="in" filter="blinds(horizontal)">
                                      <p:cBhvr>
                                        <p:cTn id="89" dur="500"/>
                                        <p:tgtEl>
                                          <p:spTgt spid="3">
                                            <p:txEl>
                                              <p:charRg st="36"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24" grpId="0" bldLvl="0" animBg="1"/>
      <p:bldP spid="26" grpId="0" bldLvl="0" animBg="1"/>
      <p:bldP spid="27" grpId="0" bldLvl="0" animBg="1"/>
      <p:bldP spid="29" grpId="0" bldLvl="0" animBg="1"/>
      <p:bldP spid="30" grpId="0" bldLvl="0" animBg="1"/>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9219"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9220"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History and Hardware</a:t>
            </a:r>
            <a:endParaRPr lang="en-US" altLang="zh-CN" dirty="0">
              <a:ea typeface="宋体" panose="02010600030101010101" pitchFamily="2" charset="-122"/>
            </a:endParaRPr>
          </a:p>
        </p:txBody>
      </p:sp>
      <p:sp>
        <p:nvSpPr>
          <p:cNvPr id="9221" name="Rectangle 3"/>
          <p:cNvSpPr>
            <a:spLocks noGrp="1"/>
          </p:cNvSpPr>
          <p:nvPr>
            <p:ph idx="1"/>
          </p:nvPr>
        </p:nvSpPr>
        <p:spPr>
          <a:xfrm>
            <a:off x="127000" y="1055688"/>
            <a:ext cx="8077200" cy="4572000"/>
          </a:xfrm>
        </p:spPr>
        <p:txBody>
          <a:bodyPr vert="horz" wrap="square" lIns="91440" tIns="45720" rIns="91440" bIns="45720" anchor="t" anchorCtr="0"/>
          <a:p>
            <a:pPr eaLnBrk="1" hangingPunct="1">
              <a:lnSpc>
                <a:spcPct val="90000"/>
              </a:lnSpc>
            </a:pPr>
            <a:r>
              <a:rPr lang="en-US" altLang="zh-CN" dirty="0">
                <a:latin typeface="+mn-lt"/>
                <a:ea typeface="宋体" panose="02010600030101010101" pitchFamily="2" charset="-122"/>
                <a:cs typeface="+mn-cs"/>
              </a:rPr>
              <a:t>Babbage’s analytical engine (1822)</a:t>
            </a:r>
            <a:endParaRPr lang="en-US" altLang="zh-CN" dirty="0">
              <a:latin typeface="+mn-lt"/>
              <a:ea typeface="宋体" panose="02010600030101010101" pitchFamily="2" charset="-122"/>
              <a:cs typeface="+mn-cs"/>
            </a:endParaRPr>
          </a:p>
          <a:p>
            <a:pPr eaLnBrk="1" hangingPunct="1">
              <a:lnSpc>
                <a:spcPct val="90000"/>
              </a:lnSpc>
            </a:pPr>
            <a:r>
              <a:rPr lang="en-US" altLang="zh-CN" dirty="0">
                <a:latin typeface="+mn-lt"/>
                <a:ea typeface="宋体" panose="02010600030101010101" pitchFamily="2" charset="-122"/>
                <a:cs typeface="+mn-cs"/>
              </a:rPr>
              <a:t>Atanasoff-Berry Computer (ABC, 1937)</a:t>
            </a:r>
            <a:endParaRPr lang="en-US" altLang="zh-CN" dirty="0">
              <a:latin typeface="+mn-lt"/>
              <a:ea typeface="宋体" panose="02010600030101010101" pitchFamily="2" charset="-122"/>
              <a:cs typeface="+mn-cs"/>
            </a:endParaRPr>
          </a:p>
          <a:p>
            <a:pPr lvl="1" eaLnBrk="1" hangingPunct="1">
              <a:lnSpc>
                <a:spcPct val="90000"/>
              </a:lnSpc>
            </a:pPr>
            <a:r>
              <a:rPr lang="en-US" altLang="zh-CN" dirty="0">
                <a:latin typeface="+mn-lt"/>
                <a:ea typeface="宋体" panose="02010600030101010101" pitchFamily="2" charset="-122"/>
              </a:rPr>
              <a:t>Human operator manipulated external wiring</a:t>
            </a:r>
            <a:endParaRPr lang="en-US" altLang="zh-CN" dirty="0">
              <a:latin typeface="+mn-lt"/>
              <a:ea typeface="宋体" panose="02010600030101010101" pitchFamily="2" charset="-122"/>
            </a:endParaRPr>
          </a:p>
          <a:p>
            <a:pPr eaLnBrk="1" hangingPunct="1">
              <a:lnSpc>
                <a:spcPct val="90000"/>
              </a:lnSpc>
            </a:pPr>
            <a:r>
              <a:rPr lang="en-US" altLang="zh-CN" dirty="0">
                <a:latin typeface="+mn-lt"/>
                <a:ea typeface="宋体" panose="02010600030101010101" pitchFamily="2" charset="-122"/>
                <a:cs typeface="+mn-cs"/>
              </a:rPr>
              <a:t>Electrical Numerical Integrator and Computer (ENIAC, 1946)</a:t>
            </a:r>
            <a:endParaRPr lang="en-US" altLang="zh-CN" dirty="0">
              <a:latin typeface="+mn-lt"/>
              <a:ea typeface="宋体" panose="02010600030101010101" pitchFamily="2" charset="-122"/>
              <a:cs typeface="+mn-cs"/>
            </a:endParaRPr>
          </a:p>
          <a:p>
            <a:pPr lvl="1" eaLnBrk="1" hangingPunct="1">
              <a:lnSpc>
                <a:spcPct val="90000"/>
              </a:lnSpc>
            </a:pPr>
            <a:r>
              <a:rPr lang="en-US" altLang="zh-CN" dirty="0">
                <a:latin typeface="+mn-lt"/>
                <a:ea typeface="宋体" panose="02010600030101010101" pitchFamily="2" charset="-122"/>
              </a:rPr>
              <a:t>Vacuum tubes</a:t>
            </a:r>
            <a:endParaRPr lang="en-US" altLang="zh-CN" dirty="0">
              <a:latin typeface="+mn-lt"/>
              <a:ea typeface="宋体" panose="02010600030101010101" pitchFamily="2" charset="-122"/>
            </a:endParaRPr>
          </a:p>
          <a:p>
            <a:pPr eaLnBrk="1" hangingPunct="1">
              <a:lnSpc>
                <a:spcPct val="90000"/>
              </a:lnSpc>
            </a:pPr>
            <a:r>
              <a:rPr lang="en-US" altLang="zh-CN" dirty="0">
                <a:latin typeface="+mn-lt"/>
                <a:ea typeface="宋体" panose="02010600030101010101" pitchFamily="2" charset="-122"/>
                <a:cs typeface="+mn-cs"/>
              </a:rPr>
              <a:t>Mark I (1944)</a:t>
            </a:r>
            <a:endParaRPr lang="en-US" altLang="zh-CN" dirty="0">
              <a:latin typeface="+mn-lt"/>
              <a:ea typeface="宋体" panose="02010600030101010101" pitchFamily="2" charset="-122"/>
              <a:cs typeface="+mn-cs"/>
            </a:endParaRPr>
          </a:p>
          <a:p>
            <a:pPr lvl="1" eaLnBrk="1" hangingPunct="1">
              <a:lnSpc>
                <a:spcPct val="90000"/>
              </a:lnSpc>
            </a:pPr>
            <a:r>
              <a:rPr lang="en-US" altLang="zh-CN" dirty="0">
                <a:latin typeface="+mn-lt"/>
                <a:ea typeface="宋体" panose="02010600030101010101" pitchFamily="2" charset="-122"/>
              </a:rPr>
              <a:t>Mechanical relay switches</a:t>
            </a:r>
            <a:endParaRPr lang="en-US" altLang="zh-CN" dirty="0">
              <a:latin typeface="+mn-lt"/>
              <a:ea typeface="宋体" panose="02010600030101010101" pitchFamily="2" charset="-122"/>
            </a:endParaRPr>
          </a:p>
          <a:p>
            <a:pPr eaLnBrk="1" hangingPunct="1">
              <a:lnSpc>
                <a:spcPct val="90000"/>
              </a:lnSpc>
            </a:pPr>
            <a:r>
              <a:rPr lang="en-US" altLang="zh-CN" dirty="0">
                <a:latin typeface="+mn-lt"/>
                <a:ea typeface="宋体" panose="02010600030101010101" pitchFamily="2" charset="-122"/>
                <a:cs typeface="+mn-cs"/>
              </a:rPr>
              <a:t>Electronic Delayed Storage Automatic Computer (EDSAC, 1949)</a:t>
            </a:r>
            <a:endParaRPr lang="en-US" altLang="zh-CN" dirty="0">
              <a:latin typeface="+mn-lt"/>
              <a:ea typeface="宋体" panose="02010600030101010101" pitchFamily="2" charset="-122"/>
              <a:cs typeface="+mn-cs"/>
            </a:endParaRPr>
          </a:p>
          <a:p>
            <a:pPr lvl="1" eaLnBrk="1" hangingPunct="1">
              <a:lnSpc>
                <a:spcPct val="90000"/>
              </a:lnSpc>
            </a:pPr>
            <a:r>
              <a:rPr lang="en-US" altLang="zh-CN" dirty="0">
                <a:latin typeface="+mn-lt"/>
                <a:ea typeface="宋体" panose="02010600030101010101" pitchFamily="2" charset="-122"/>
              </a:rPr>
              <a:t>Incorporated a form of memory</a:t>
            </a:r>
            <a:endParaRPr lang="en-US" altLang="zh-CN" dirty="0">
              <a:latin typeface="+mn-lt"/>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6934200" y="609600"/>
            <a:ext cx="2082800" cy="17097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内容占位符 2"/>
          <p:cNvSpPr>
            <a:spLocks noGrp="1"/>
          </p:cNvSpPr>
          <p:nvPr>
            <p:ph idx="1"/>
          </p:nvPr>
        </p:nvSpPr>
        <p:spPr>
          <a:xfrm>
            <a:off x="500063" y="1500188"/>
            <a:ext cx="4389437" cy="3571875"/>
          </a:xfrm>
        </p:spPr>
        <p:txBody>
          <a:bodyPr vert="horz" wrap="square" lIns="91440" tIns="45720" rIns="91440" bIns="45720" anchor="t" anchorCtr="0"/>
          <a:p>
            <a:pPr>
              <a:buFont typeface="Wingdings" panose="05000000000000000000" pitchFamily="2" charset="2"/>
              <a:buNone/>
            </a:pPr>
            <a:r>
              <a:rPr kumimoji="1" lang="zh-CN" altLang="zh-CN" dirty="0">
                <a:latin typeface="+mn-lt"/>
                <a:ea typeface="+mn-ea"/>
                <a:cs typeface="+mn-cs"/>
              </a:rPr>
              <a:t>算法用流程图表示。</a:t>
            </a:r>
            <a:endParaRPr kumimoji="1" lang="en-US" altLang="zh-CN" dirty="0">
              <a:latin typeface="+mn-lt"/>
              <a:ea typeface="+mn-ea"/>
              <a:cs typeface="+mn-cs"/>
            </a:endParaRPr>
          </a:p>
          <a:p>
            <a:pPr>
              <a:buFont typeface="Wingdings" panose="05000000000000000000" pitchFamily="2" charset="2"/>
              <a:buNone/>
            </a:pPr>
            <a:r>
              <a:rPr kumimoji="1" lang="en-US" altLang="zh-CN" dirty="0">
                <a:latin typeface="+mn-lt"/>
                <a:ea typeface="+mn-ea"/>
                <a:cs typeface="+mn-cs"/>
              </a:rPr>
              <a:t>  </a:t>
            </a:r>
            <a:r>
              <a:rPr kumimoji="1" lang="zh-CN" altLang="zh-CN" dirty="0">
                <a:latin typeface="+mn-lt"/>
                <a:ea typeface="+mn-ea"/>
                <a:cs typeface="+mn-cs"/>
              </a:rPr>
              <a:t>求</a:t>
            </a:r>
            <a:r>
              <a:rPr kumimoji="1" lang="en-US" altLang="zh-CN" dirty="0">
                <a:latin typeface="+mn-lt"/>
                <a:ea typeface="+mn-ea"/>
                <a:cs typeface="+mn-cs"/>
              </a:rPr>
              <a:t>1</a:t>
            </a:r>
            <a:r>
              <a:rPr kumimoji="1" lang="zh-CN" altLang="zh-CN" dirty="0">
                <a:latin typeface="+mn-lt"/>
                <a:ea typeface="+mn-ea"/>
                <a:cs typeface="+mn-cs"/>
              </a:rPr>
              <a:t>×</a:t>
            </a:r>
            <a:r>
              <a:rPr kumimoji="1" lang="en-US" altLang="zh-CN" dirty="0">
                <a:latin typeface="+mn-lt"/>
                <a:ea typeface="+mn-ea"/>
                <a:cs typeface="+mn-cs"/>
              </a:rPr>
              <a:t>2</a:t>
            </a:r>
            <a:r>
              <a:rPr kumimoji="1" lang="zh-CN" altLang="zh-CN" dirty="0">
                <a:latin typeface="+mn-lt"/>
                <a:ea typeface="+mn-ea"/>
                <a:cs typeface="+mn-cs"/>
              </a:rPr>
              <a:t>×</a:t>
            </a:r>
            <a:r>
              <a:rPr kumimoji="1" lang="en-US" altLang="zh-CN" dirty="0">
                <a:latin typeface="+mn-lt"/>
                <a:ea typeface="+mn-ea"/>
                <a:cs typeface="+mn-cs"/>
              </a:rPr>
              <a:t>3</a:t>
            </a:r>
            <a:r>
              <a:rPr kumimoji="1" lang="zh-CN" altLang="zh-CN" dirty="0">
                <a:latin typeface="+mn-lt"/>
                <a:ea typeface="+mn-ea"/>
                <a:cs typeface="+mn-cs"/>
              </a:rPr>
              <a:t>×</a:t>
            </a:r>
            <a:r>
              <a:rPr kumimoji="1" lang="en-US" altLang="zh-CN" dirty="0">
                <a:latin typeface="+mn-lt"/>
                <a:ea typeface="+mn-ea"/>
                <a:cs typeface="+mn-cs"/>
              </a:rPr>
              <a:t>4</a:t>
            </a:r>
            <a:r>
              <a:rPr kumimoji="1" lang="zh-CN" altLang="zh-CN" dirty="0">
                <a:latin typeface="+mn-lt"/>
                <a:ea typeface="+mn-ea"/>
                <a:cs typeface="+mn-cs"/>
              </a:rPr>
              <a:t>×</a:t>
            </a:r>
            <a:r>
              <a:rPr kumimoji="1" lang="en-US" altLang="zh-CN" dirty="0">
                <a:latin typeface="+mn-lt"/>
                <a:ea typeface="+mn-ea"/>
                <a:cs typeface="+mn-cs"/>
              </a:rPr>
              <a:t>5</a:t>
            </a:r>
            <a:endParaRPr kumimoji="1" lang="en-US" altLang="zh-CN" dirty="0">
              <a:latin typeface="+mn-lt"/>
              <a:ea typeface="+mn-ea"/>
              <a:cs typeface="+mn-cs"/>
            </a:endParaRPr>
          </a:p>
          <a:p>
            <a:r>
              <a:rPr kumimoji="1" lang="zh-CN" altLang="zh-CN" dirty="0">
                <a:solidFill>
                  <a:srgbClr val="9D138D"/>
                </a:solidFill>
                <a:latin typeface="+mn-lt"/>
                <a:ea typeface="+mn-ea"/>
                <a:cs typeface="+mn-cs"/>
              </a:rPr>
              <a:t>如果需要将最后结果输出</a:t>
            </a:r>
            <a:r>
              <a:rPr kumimoji="1" lang="en-US" altLang="zh-CN" dirty="0">
                <a:solidFill>
                  <a:srgbClr val="9D138D"/>
                </a:solidFill>
                <a:latin typeface="+mn-lt"/>
                <a:ea typeface="+mn-ea"/>
                <a:cs typeface="+mn-cs"/>
              </a:rPr>
              <a:t>:</a:t>
            </a:r>
            <a:endParaRPr kumimoji="1" lang="zh-CN" altLang="en-US" dirty="0">
              <a:solidFill>
                <a:srgbClr val="9D138D"/>
              </a:solidFill>
              <a:latin typeface="+mn-lt"/>
              <a:ea typeface="+mn-ea"/>
              <a:cs typeface="+mn-cs"/>
            </a:endParaRPr>
          </a:p>
        </p:txBody>
      </p:sp>
      <p:cxnSp>
        <p:nvCxnSpPr>
          <p:cNvPr id="97283" name="直接箭头连接符 6"/>
          <p:cNvCxnSpPr/>
          <p:nvPr/>
        </p:nvCxnSpPr>
        <p:spPr>
          <a:xfrm rot="5400000">
            <a:off x="6580188" y="998538"/>
            <a:ext cx="428625" cy="1587"/>
          </a:xfrm>
          <a:prstGeom prst="straightConnector1">
            <a:avLst/>
          </a:prstGeom>
          <a:ln w="38100" cap="flat" cmpd="sng">
            <a:solidFill>
              <a:srgbClr val="00B050"/>
            </a:solidFill>
            <a:prstDash val="solid"/>
            <a:miter/>
            <a:headEnd type="none" w="med" len="med"/>
            <a:tailEnd type="arrow" w="med" len="med"/>
          </a:ln>
        </p:spPr>
      </p:cxnSp>
      <p:cxnSp>
        <p:nvCxnSpPr>
          <p:cNvPr id="97284" name="直接箭头连接符 7"/>
          <p:cNvCxnSpPr/>
          <p:nvPr/>
        </p:nvCxnSpPr>
        <p:spPr>
          <a:xfrm rot="5400000">
            <a:off x="6629400" y="2906713"/>
            <a:ext cx="428625" cy="1587"/>
          </a:xfrm>
          <a:prstGeom prst="straightConnector1">
            <a:avLst/>
          </a:prstGeom>
          <a:ln w="38100" cap="flat" cmpd="sng">
            <a:solidFill>
              <a:srgbClr val="00B050"/>
            </a:solidFill>
            <a:prstDash val="solid"/>
            <a:miter/>
            <a:headEnd type="none" w="med" len="med"/>
            <a:tailEnd type="arrow" w="med" len="med"/>
          </a:ln>
        </p:spPr>
      </p:cxnSp>
      <p:sp>
        <p:nvSpPr>
          <p:cNvPr id="97285" name="TextBox 8"/>
          <p:cNvSpPr txBox="1"/>
          <p:nvPr/>
        </p:nvSpPr>
        <p:spPr>
          <a:xfrm>
            <a:off x="6307138" y="1214438"/>
            <a:ext cx="1000125"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1</a:t>
            </a:r>
            <a:r>
              <a:rPr lang="en-US" altLang="zh-CN" sz="2800" dirty="0">
                <a:solidFill>
                  <a:srgbClr val="0000CC"/>
                </a:solidFill>
                <a:latin typeface="Arial" panose="020B0604020202020204" pitchFamily="34" charset="0"/>
                <a:sym typeface="Symbol" panose="05050102010706020507" pitchFamily="18" charset="2"/>
              </a:rPr>
              <a:t>t</a:t>
            </a:r>
            <a:endParaRPr lang="zh-CN" altLang="en-US" sz="2800" dirty="0">
              <a:solidFill>
                <a:srgbClr val="0000CC"/>
              </a:solidFill>
              <a:latin typeface="Arial" panose="020B0604020202020204" pitchFamily="34" charset="0"/>
            </a:endParaRPr>
          </a:p>
        </p:txBody>
      </p:sp>
      <p:sp>
        <p:nvSpPr>
          <p:cNvPr id="10" name="平行四边形 9"/>
          <p:cNvSpPr/>
          <p:nvPr/>
        </p:nvSpPr>
        <p:spPr>
          <a:xfrm>
            <a:off x="6000750" y="6072188"/>
            <a:ext cx="1571625" cy="571500"/>
          </a:xfrm>
          <a:prstGeom prst="parallelogram">
            <a:avLst>
              <a:gd name="adj" fmla="val 25005"/>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9D138D"/>
                </a:solidFill>
                <a:latin typeface="Arial" panose="020B0604020202020204" pitchFamily="34" charset="0"/>
              </a:rPr>
              <a:t>输出</a:t>
            </a:r>
            <a:r>
              <a:rPr lang="en-US" altLang="zh-CN" sz="2800" dirty="0">
                <a:solidFill>
                  <a:srgbClr val="9D138D"/>
                </a:solidFill>
                <a:latin typeface="Arial" panose="020B0604020202020204" pitchFamily="34" charset="0"/>
              </a:rPr>
              <a:t>t</a:t>
            </a:r>
            <a:endParaRPr lang="zh-CN" altLang="en-US" sz="2800" dirty="0">
              <a:solidFill>
                <a:srgbClr val="9D138D"/>
              </a:solidFill>
              <a:latin typeface="Arial" panose="020B0604020202020204" pitchFamily="34" charset="0"/>
            </a:endParaRPr>
          </a:p>
        </p:txBody>
      </p:sp>
      <p:sp>
        <p:nvSpPr>
          <p:cNvPr id="97287" name="流程图: 决策 10"/>
          <p:cNvSpPr/>
          <p:nvPr/>
        </p:nvSpPr>
        <p:spPr>
          <a:xfrm>
            <a:off x="5848350" y="4954588"/>
            <a:ext cx="2000250" cy="714375"/>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solidFill>
                  <a:srgbClr val="0000CC"/>
                </a:solidFill>
                <a:latin typeface="Arial" panose="020B0604020202020204" pitchFamily="34" charset="0"/>
              </a:rPr>
              <a:t>i&gt;5</a:t>
            </a:r>
            <a:endParaRPr lang="zh-CN" altLang="en-US" dirty="0">
              <a:solidFill>
                <a:srgbClr val="0000CC"/>
              </a:solidFill>
              <a:latin typeface="Arial" panose="020B0604020202020204" pitchFamily="34" charset="0"/>
            </a:endParaRPr>
          </a:p>
        </p:txBody>
      </p:sp>
      <p:cxnSp>
        <p:nvCxnSpPr>
          <p:cNvPr id="97288" name="直接箭头连接符 11"/>
          <p:cNvCxnSpPr/>
          <p:nvPr/>
        </p:nvCxnSpPr>
        <p:spPr>
          <a:xfrm rot="5400000">
            <a:off x="6626225" y="4751388"/>
            <a:ext cx="428625" cy="1587"/>
          </a:xfrm>
          <a:prstGeom prst="straightConnector1">
            <a:avLst/>
          </a:prstGeom>
          <a:ln w="38100" cap="flat" cmpd="sng">
            <a:solidFill>
              <a:srgbClr val="00B050"/>
            </a:solidFill>
            <a:prstDash val="solid"/>
            <a:miter/>
            <a:headEnd type="none" w="med" len="med"/>
            <a:tailEnd type="arrow" w="med" len="med"/>
          </a:ln>
        </p:spPr>
      </p:cxnSp>
      <p:cxnSp>
        <p:nvCxnSpPr>
          <p:cNvPr id="97289" name="直接连接符 13"/>
          <p:cNvCxnSpPr/>
          <p:nvPr/>
        </p:nvCxnSpPr>
        <p:spPr>
          <a:xfrm rot="10800000">
            <a:off x="5357813" y="5324475"/>
            <a:ext cx="500062" cy="0"/>
          </a:xfrm>
          <a:prstGeom prst="line">
            <a:avLst/>
          </a:prstGeom>
          <a:ln w="38100" cap="flat" cmpd="sng">
            <a:solidFill>
              <a:srgbClr val="00B050"/>
            </a:solidFill>
            <a:prstDash val="solid"/>
            <a:miter/>
            <a:headEnd type="none" w="med" len="med"/>
            <a:tailEnd type="none" w="med" len="med"/>
          </a:ln>
        </p:spPr>
      </p:cxnSp>
      <p:cxnSp>
        <p:nvCxnSpPr>
          <p:cNvPr id="97290" name="直接连接符 14"/>
          <p:cNvCxnSpPr/>
          <p:nvPr/>
        </p:nvCxnSpPr>
        <p:spPr>
          <a:xfrm rot="5400000" flipH="1" flipV="1">
            <a:off x="4130675" y="4084638"/>
            <a:ext cx="2454275" cy="0"/>
          </a:xfrm>
          <a:prstGeom prst="line">
            <a:avLst/>
          </a:prstGeom>
          <a:ln w="38100" cap="flat" cmpd="sng">
            <a:solidFill>
              <a:srgbClr val="00B050"/>
            </a:solidFill>
            <a:prstDash val="solid"/>
            <a:miter/>
            <a:headEnd type="none" w="med" len="med"/>
            <a:tailEnd type="none" w="med" len="med"/>
          </a:ln>
        </p:spPr>
      </p:cxnSp>
      <p:cxnSp>
        <p:nvCxnSpPr>
          <p:cNvPr id="97291" name="直接箭头连接符 19"/>
          <p:cNvCxnSpPr/>
          <p:nvPr/>
        </p:nvCxnSpPr>
        <p:spPr>
          <a:xfrm rot="5400000">
            <a:off x="6627813" y="5876925"/>
            <a:ext cx="428625" cy="1588"/>
          </a:xfrm>
          <a:prstGeom prst="straightConnector1">
            <a:avLst/>
          </a:prstGeom>
          <a:ln w="38100" cap="flat" cmpd="sng">
            <a:solidFill>
              <a:srgbClr val="00B050"/>
            </a:solidFill>
            <a:prstDash val="solid"/>
            <a:miter/>
            <a:headEnd type="none" w="med" len="med"/>
            <a:tailEnd type="arrow" w="med" len="med"/>
          </a:ln>
        </p:spPr>
      </p:cxnSp>
      <p:sp>
        <p:nvSpPr>
          <p:cNvPr id="97292" name="流程图: 终止 23"/>
          <p:cNvSpPr/>
          <p:nvPr/>
        </p:nvSpPr>
        <p:spPr>
          <a:xfrm>
            <a:off x="6092825" y="214313"/>
            <a:ext cx="1428750" cy="571500"/>
          </a:xfrm>
          <a:prstGeom prst="flowChartTerminator">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开始</a:t>
            </a:r>
            <a:endParaRPr lang="zh-CN" altLang="en-US" sz="2800" dirty="0">
              <a:solidFill>
                <a:srgbClr val="0000CC"/>
              </a:solidFill>
              <a:latin typeface="Arial" panose="020B0604020202020204" pitchFamily="34" charset="0"/>
            </a:endParaRPr>
          </a:p>
        </p:txBody>
      </p:sp>
      <p:cxnSp>
        <p:nvCxnSpPr>
          <p:cNvPr id="97293" name="直接箭头连接符 24"/>
          <p:cNvCxnSpPr/>
          <p:nvPr/>
        </p:nvCxnSpPr>
        <p:spPr>
          <a:xfrm rot="5400000">
            <a:off x="6596063" y="1939925"/>
            <a:ext cx="428625" cy="1588"/>
          </a:xfrm>
          <a:prstGeom prst="straightConnector1">
            <a:avLst/>
          </a:prstGeom>
          <a:ln w="38100" cap="flat" cmpd="sng">
            <a:solidFill>
              <a:srgbClr val="00B050"/>
            </a:solidFill>
            <a:prstDash val="solid"/>
            <a:miter/>
            <a:headEnd type="none" w="med" len="med"/>
            <a:tailEnd type="arrow" w="med" len="med"/>
          </a:ln>
        </p:spPr>
      </p:cxnSp>
      <p:sp>
        <p:nvSpPr>
          <p:cNvPr id="97294" name="TextBox 25"/>
          <p:cNvSpPr txBox="1"/>
          <p:nvPr/>
        </p:nvSpPr>
        <p:spPr>
          <a:xfrm>
            <a:off x="6324600" y="2155825"/>
            <a:ext cx="1000125" cy="522288"/>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2</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97295" name="TextBox 26"/>
          <p:cNvSpPr txBox="1"/>
          <p:nvPr/>
        </p:nvSpPr>
        <p:spPr>
          <a:xfrm>
            <a:off x="6169025" y="3084513"/>
            <a:ext cx="1357313" cy="522287"/>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t*i</a:t>
            </a:r>
            <a:r>
              <a:rPr lang="en-US" altLang="zh-CN" sz="2800" dirty="0">
                <a:solidFill>
                  <a:srgbClr val="0000CC"/>
                </a:solidFill>
                <a:latin typeface="Arial" panose="020B0604020202020204" pitchFamily="34" charset="0"/>
                <a:sym typeface="Symbol" panose="05050102010706020507" pitchFamily="18" charset="2"/>
              </a:rPr>
              <a:t>t</a:t>
            </a:r>
            <a:endParaRPr lang="zh-CN" altLang="en-US" sz="2800" dirty="0">
              <a:solidFill>
                <a:srgbClr val="0000CC"/>
              </a:solidFill>
              <a:latin typeface="Arial" panose="020B0604020202020204" pitchFamily="34" charset="0"/>
            </a:endParaRPr>
          </a:p>
        </p:txBody>
      </p:sp>
      <p:cxnSp>
        <p:nvCxnSpPr>
          <p:cNvPr id="97296" name="直接箭头连接符 27"/>
          <p:cNvCxnSpPr/>
          <p:nvPr/>
        </p:nvCxnSpPr>
        <p:spPr>
          <a:xfrm rot="5400000">
            <a:off x="6638925" y="3822700"/>
            <a:ext cx="428625" cy="1588"/>
          </a:xfrm>
          <a:prstGeom prst="straightConnector1">
            <a:avLst/>
          </a:prstGeom>
          <a:ln w="38100" cap="flat" cmpd="sng">
            <a:solidFill>
              <a:srgbClr val="00B050"/>
            </a:solidFill>
            <a:prstDash val="solid"/>
            <a:miter/>
            <a:headEnd type="none" w="med" len="med"/>
            <a:tailEnd type="arrow" w="med" len="med"/>
          </a:ln>
        </p:spPr>
      </p:cxnSp>
      <p:sp>
        <p:nvSpPr>
          <p:cNvPr id="97297" name="TextBox 28"/>
          <p:cNvSpPr txBox="1"/>
          <p:nvPr/>
        </p:nvSpPr>
        <p:spPr>
          <a:xfrm>
            <a:off x="6194425" y="4000500"/>
            <a:ext cx="1357313"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i+1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30" name="流程图: 终止 29"/>
          <p:cNvSpPr/>
          <p:nvPr/>
        </p:nvSpPr>
        <p:spPr>
          <a:xfrm>
            <a:off x="3643313" y="6072188"/>
            <a:ext cx="1428750" cy="571500"/>
          </a:xfrm>
          <a:prstGeom prst="flowChartTerminator">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结束</a:t>
            </a:r>
            <a:endParaRPr lang="zh-CN" altLang="en-US" sz="2800" dirty="0">
              <a:solidFill>
                <a:srgbClr val="0000CC"/>
              </a:solidFill>
              <a:latin typeface="Arial" panose="020B0604020202020204" pitchFamily="34" charset="0"/>
            </a:endParaRPr>
          </a:p>
        </p:txBody>
      </p:sp>
      <p:cxnSp>
        <p:nvCxnSpPr>
          <p:cNvPr id="97299" name="直接箭头连接符 37"/>
          <p:cNvCxnSpPr/>
          <p:nvPr/>
        </p:nvCxnSpPr>
        <p:spPr>
          <a:xfrm>
            <a:off x="5357813" y="2855913"/>
            <a:ext cx="1500187" cy="1587"/>
          </a:xfrm>
          <a:prstGeom prst="straightConnector1">
            <a:avLst/>
          </a:prstGeom>
          <a:ln w="38100" cap="flat" cmpd="sng">
            <a:solidFill>
              <a:srgbClr val="00B050"/>
            </a:solidFill>
            <a:prstDash val="solid"/>
            <a:miter/>
            <a:headEnd type="none" w="med" len="med"/>
            <a:tailEnd type="arrow" w="med" len="med"/>
          </a:ln>
        </p:spPr>
      </p:cxnSp>
      <p:sp>
        <p:nvSpPr>
          <p:cNvPr id="97300" name="TextBox 41"/>
          <p:cNvSpPr txBox="1"/>
          <p:nvPr/>
        </p:nvSpPr>
        <p:spPr>
          <a:xfrm>
            <a:off x="5357813" y="4833938"/>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cxnSp>
        <p:nvCxnSpPr>
          <p:cNvPr id="23" name="直接箭头连接符 22"/>
          <p:cNvCxnSpPr>
            <a:stCxn id="10" idx="5"/>
          </p:cNvCxnSpPr>
          <p:nvPr/>
        </p:nvCxnSpPr>
        <p:spPr>
          <a:xfrm rot="10800000">
            <a:off x="5000625" y="6357938"/>
            <a:ext cx="1071563" cy="1587"/>
          </a:xfrm>
          <a:prstGeom prst="straightConnector1">
            <a:avLst/>
          </a:prstGeom>
          <a:ln w="38100" cap="flat" cmpd="sng">
            <a:solidFill>
              <a:srgbClr val="9D138D"/>
            </a:solidFill>
            <a:prstDash val="solid"/>
            <a:miter/>
            <a:headEnd type="none" w="med" len="med"/>
            <a:tailEnd type="arrow" w="med" len="med"/>
          </a:ln>
        </p:spPr>
      </p:cxnSp>
      <p:sp>
        <p:nvSpPr>
          <p:cNvPr id="97302" name="TextBox 30"/>
          <p:cNvSpPr txBox="1"/>
          <p:nvPr/>
        </p:nvSpPr>
        <p:spPr>
          <a:xfrm>
            <a:off x="6858000" y="5572125"/>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Y</a:t>
            </a:r>
            <a:endParaRPr lang="zh-CN" altLang="en-US" sz="2800" dirty="0">
              <a:solidFill>
                <a:srgbClr val="0000CC"/>
              </a:solidFill>
              <a:latin typeface="Arial" panose="020B0604020202020204" pitchFamily="34" charset="0"/>
            </a:endParaRPr>
          </a:p>
        </p:txBody>
      </p:sp>
      <p:pic>
        <p:nvPicPr>
          <p:cNvPr id="97303" name="图片 4" descr="Untitled2.png">
            <a:hlinkClick r:id=""/>
          </p:cNvPr>
          <p:cNvPicPr>
            <a:picLocks noChangeAspect="1"/>
          </p:cNvPicPr>
          <p:nvPr/>
        </p:nvPicPr>
        <p:blipFill>
          <a:blip r:embed="rId1"/>
          <a:stretch>
            <a:fillRect/>
          </a:stretch>
        </p:blipFill>
        <p:spPr>
          <a:xfrm>
            <a:off x="8429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lide(fromRight)">
                                      <p:cBhvr>
                                        <p:cTn id="11" dur="500"/>
                                        <p:tgtEl>
                                          <p:spTgt spid="23"/>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3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内容占位符 2"/>
          <p:cNvSpPr>
            <a:spLocks noGrp="1"/>
          </p:cNvSpPr>
          <p:nvPr>
            <p:ph idx="1"/>
          </p:nvPr>
        </p:nvSpPr>
        <p:spPr/>
        <p:txBody>
          <a:bodyPr vert="horz" wrap="square" lIns="91440" tIns="45720" rIns="91440" bIns="45720" anchor="t" anchorCtr="0"/>
          <a:p>
            <a:pPr>
              <a:buFont typeface="Wingdings" panose="05000000000000000000" pitchFamily="2" charset="2"/>
              <a:buNone/>
            </a:pPr>
            <a:r>
              <a:rPr kumimoji="1" lang="zh-CN" altLang="zh-CN" dirty="0">
                <a:latin typeface="+mn-lt"/>
                <a:ea typeface="+mn-ea"/>
                <a:cs typeface="+mn-cs"/>
              </a:rPr>
              <a:t>有</a:t>
            </a:r>
            <a:r>
              <a:rPr kumimoji="1" lang="en-US" altLang="zh-CN" dirty="0">
                <a:latin typeface="+mn-lt"/>
                <a:ea typeface="+mn-ea"/>
                <a:cs typeface="+mn-cs"/>
              </a:rPr>
              <a:t>50</a:t>
            </a:r>
            <a:r>
              <a:rPr kumimoji="1" lang="zh-CN" altLang="zh-CN" dirty="0">
                <a:latin typeface="+mn-lt"/>
                <a:ea typeface="+mn-ea"/>
                <a:cs typeface="+mn-cs"/>
              </a:rPr>
              <a:t>个学生，要求将成绩在</a:t>
            </a:r>
            <a:r>
              <a:rPr kumimoji="1" lang="en-US" altLang="zh-CN" dirty="0">
                <a:latin typeface="+mn-lt"/>
                <a:ea typeface="+mn-ea"/>
                <a:cs typeface="+mn-cs"/>
              </a:rPr>
              <a:t>80</a:t>
            </a:r>
            <a:r>
              <a:rPr kumimoji="1" lang="zh-CN" altLang="zh-CN" dirty="0">
                <a:latin typeface="+mn-lt"/>
                <a:ea typeface="+mn-ea"/>
                <a:cs typeface="+mn-cs"/>
              </a:rPr>
              <a:t>分以上的学生的学号和成绩输出。</a:t>
            </a:r>
            <a:endParaRPr kumimoji="1" lang="zh-CN" altLang="en-US" dirty="0">
              <a:latin typeface="+mn-lt"/>
              <a:ea typeface="+mn-ea"/>
              <a:cs typeface="+mn-cs"/>
            </a:endParaRPr>
          </a:p>
        </p:txBody>
      </p:sp>
      <p:pic>
        <p:nvPicPr>
          <p:cNvPr id="98307" name="图片 4" descr="Untitled2.png">
            <a:hlinkClick r:id=""/>
          </p:cNvPr>
          <p:cNvPicPr>
            <a:picLocks noChangeAspect="1"/>
          </p:cNvPicPr>
          <p:nvPr/>
        </p:nvPicPr>
        <p:blipFill>
          <a:blip r:embed="rId1"/>
          <a:stretch>
            <a:fillRect/>
          </a:stretch>
        </p:blipFill>
        <p:spPr>
          <a:xfrm>
            <a:off x="8429625" y="6143625"/>
            <a:ext cx="469900" cy="469900"/>
          </a:xfrm>
          <a:prstGeom prst="rect">
            <a:avLst/>
          </a:prstGeom>
          <a:noFill/>
          <a:ln w="9525">
            <a:no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rot="5400000">
            <a:off x="1985963" y="1760538"/>
            <a:ext cx="428625" cy="1587"/>
          </a:xfrm>
          <a:prstGeom prst="straightConnector1">
            <a:avLst/>
          </a:prstGeom>
          <a:ln w="38100" cap="flat" cmpd="sng">
            <a:solidFill>
              <a:srgbClr val="00B050"/>
            </a:solidFill>
            <a:prstDash val="solid"/>
            <a:miter/>
            <a:headEnd type="none" w="med" len="med"/>
            <a:tailEnd type="arrow" w="med" len="med"/>
          </a:ln>
        </p:spPr>
      </p:cxnSp>
      <p:cxnSp>
        <p:nvCxnSpPr>
          <p:cNvPr id="5" name="直接箭头连接符 4"/>
          <p:cNvCxnSpPr/>
          <p:nvPr/>
        </p:nvCxnSpPr>
        <p:spPr>
          <a:xfrm rot="5400000">
            <a:off x="1941513" y="3692525"/>
            <a:ext cx="428625" cy="1588"/>
          </a:xfrm>
          <a:prstGeom prst="straightConnector1">
            <a:avLst/>
          </a:prstGeom>
          <a:ln w="38100" cap="flat" cmpd="sng">
            <a:solidFill>
              <a:srgbClr val="00B050"/>
            </a:solidFill>
            <a:prstDash val="solid"/>
            <a:miter/>
            <a:headEnd type="none" w="med" len="med"/>
            <a:tailEnd type="arrow" w="med" len="med"/>
          </a:ln>
        </p:spPr>
      </p:cxnSp>
      <p:sp>
        <p:nvSpPr>
          <p:cNvPr id="6" name="TextBox 5"/>
          <p:cNvSpPr txBox="1"/>
          <p:nvPr/>
        </p:nvSpPr>
        <p:spPr>
          <a:xfrm>
            <a:off x="1714500" y="1976438"/>
            <a:ext cx="1000125" cy="522287"/>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7" name="流程图: 决策 6"/>
          <p:cNvSpPr/>
          <p:nvPr/>
        </p:nvSpPr>
        <p:spPr>
          <a:xfrm>
            <a:off x="1071563" y="4821238"/>
            <a:ext cx="2295525" cy="714375"/>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solidFill>
                  <a:srgbClr val="0000CC"/>
                </a:solidFill>
                <a:latin typeface="Arial" panose="020B0604020202020204" pitchFamily="34" charset="0"/>
              </a:rPr>
              <a:t>i&gt;50</a:t>
            </a:r>
            <a:endParaRPr lang="zh-CN" altLang="en-US" dirty="0">
              <a:solidFill>
                <a:srgbClr val="0000CC"/>
              </a:solidFill>
              <a:latin typeface="Arial" panose="020B0604020202020204" pitchFamily="34" charset="0"/>
            </a:endParaRPr>
          </a:p>
        </p:txBody>
      </p:sp>
      <p:cxnSp>
        <p:nvCxnSpPr>
          <p:cNvPr id="8" name="直接箭头连接符 7"/>
          <p:cNvCxnSpPr/>
          <p:nvPr/>
        </p:nvCxnSpPr>
        <p:spPr>
          <a:xfrm rot="5400000">
            <a:off x="1982788" y="4618038"/>
            <a:ext cx="428625" cy="1587"/>
          </a:xfrm>
          <a:prstGeom prst="straightConnector1">
            <a:avLst/>
          </a:prstGeom>
          <a:ln w="38100" cap="flat" cmpd="sng">
            <a:solidFill>
              <a:srgbClr val="00B050"/>
            </a:solidFill>
            <a:prstDash val="solid"/>
            <a:miter/>
            <a:headEnd type="none" w="med" len="med"/>
            <a:tailEnd type="arrow" w="med" len="med"/>
          </a:ln>
        </p:spPr>
      </p:cxnSp>
      <p:cxnSp>
        <p:nvCxnSpPr>
          <p:cNvPr id="9" name="直接连接符 8"/>
          <p:cNvCxnSpPr/>
          <p:nvPr/>
        </p:nvCxnSpPr>
        <p:spPr>
          <a:xfrm rot="10800000">
            <a:off x="642938" y="5191125"/>
            <a:ext cx="428625" cy="0"/>
          </a:xfrm>
          <a:prstGeom prst="line">
            <a:avLst/>
          </a:prstGeom>
          <a:ln w="38100" cap="flat" cmpd="sng">
            <a:solidFill>
              <a:srgbClr val="00B050"/>
            </a:solidFill>
            <a:prstDash val="solid"/>
            <a:miter/>
            <a:headEnd type="none" w="med" len="med"/>
            <a:tailEnd type="none" w="med" len="med"/>
          </a:ln>
        </p:spPr>
      </p:cxnSp>
      <p:cxnSp>
        <p:nvCxnSpPr>
          <p:cNvPr id="10" name="直接连接符 9"/>
          <p:cNvCxnSpPr/>
          <p:nvPr/>
        </p:nvCxnSpPr>
        <p:spPr>
          <a:xfrm rot="5400000" flipH="1" flipV="1">
            <a:off x="-606425" y="3940175"/>
            <a:ext cx="2500313" cy="0"/>
          </a:xfrm>
          <a:prstGeom prst="line">
            <a:avLst/>
          </a:prstGeom>
          <a:ln w="38100" cap="flat" cmpd="sng">
            <a:solidFill>
              <a:srgbClr val="00B050"/>
            </a:solidFill>
            <a:prstDash val="solid"/>
            <a:miter/>
            <a:headEnd type="none" w="med" len="med"/>
            <a:tailEnd type="none" w="med" len="med"/>
          </a:ln>
        </p:spPr>
      </p:cxnSp>
      <p:cxnSp>
        <p:nvCxnSpPr>
          <p:cNvPr id="11" name="直接箭头连接符 10"/>
          <p:cNvCxnSpPr/>
          <p:nvPr/>
        </p:nvCxnSpPr>
        <p:spPr>
          <a:xfrm rot="5400000">
            <a:off x="1987550" y="5773738"/>
            <a:ext cx="452438" cy="0"/>
          </a:xfrm>
          <a:prstGeom prst="straightConnector1">
            <a:avLst/>
          </a:prstGeom>
          <a:ln w="38100" cap="flat" cmpd="sng">
            <a:solidFill>
              <a:srgbClr val="00B050"/>
            </a:solidFill>
            <a:prstDash val="solid"/>
            <a:miter/>
            <a:headEnd type="none" w="med" len="med"/>
            <a:tailEnd type="arrow" w="med" len="med"/>
          </a:ln>
        </p:spPr>
      </p:cxnSp>
      <p:sp>
        <p:nvSpPr>
          <p:cNvPr id="12" name="流程图: 终止 11"/>
          <p:cNvSpPr/>
          <p:nvPr/>
        </p:nvSpPr>
        <p:spPr>
          <a:xfrm>
            <a:off x="1500188" y="976313"/>
            <a:ext cx="1428750" cy="571500"/>
          </a:xfrm>
          <a:prstGeom prst="flowChartTerminator">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开始</a:t>
            </a:r>
            <a:endParaRPr lang="zh-CN" altLang="en-US" sz="2800" dirty="0">
              <a:solidFill>
                <a:srgbClr val="0000CC"/>
              </a:solidFill>
              <a:latin typeface="Arial" panose="020B0604020202020204" pitchFamily="34" charset="0"/>
            </a:endParaRPr>
          </a:p>
        </p:txBody>
      </p:sp>
      <p:cxnSp>
        <p:nvCxnSpPr>
          <p:cNvPr id="13" name="直接箭头连接符 12"/>
          <p:cNvCxnSpPr/>
          <p:nvPr/>
        </p:nvCxnSpPr>
        <p:spPr>
          <a:xfrm rot="5400000">
            <a:off x="1952625" y="2701925"/>
            <a:ext cx="428625" cy="1588"/>
          </a:xfrm>
          <a:prstGeom prst="straightConnector1">
            <a:avLst/>
          </a:prstGeom>
          <a:ln w="38100" cap="flat" cmpd="sng">
            <a:solidFill>
              <a:srgbClr val="00B050"/>
            </a:solidFill>
            <a:prstDash val="solid"/>
            <a:miter/>
            <a:headEnd type="none" w="med" len="med"/>
            <a:tailEnd type="arrow" w="med" len="med"/>
          </a:ln>
        </p:spPr>
      </p:cxnSp>
      <p:sp>
        <p:nvSpPr>
          <p:cNvPr id="17" name="TextBox 16"/>
          <p:cNvSpPr txBox="1"/>
          <p:nvPr/>
        </p:nvSpPr>
        <p:spPr>
          <a:xfrm>
            <a:off x="1500188" y="3903663"/>
            <a:ext cx="1357312"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i+1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18" name="流程图: 终止 17"/>
          <p:cNvSpPr/>
          <p:nvPr/>
        </p:nvSpPr>
        <p:spPr>
          <a:xfrm>
            <a:off x="6000750" y="6072188"/>
            <a:ext cx="1428750" cy="571500"/>
          </a:xfrm>
          <a:prstGeom prst="flowChartTerminator">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结束</a:t>
            </a:r>
            <a:endParaRPr lang="zh-CN" altLang="en-US" sz="2800" dirty="0">
              <a:solidFill>
                <a:srgbClr val="0000CC"/>
              </a:solidFill>
              <a:latin typeface="Arial" panose="020B0604020202020204" pitchFamily="34" charset="0"/>
            </a:endParaRPr>
          </a:p>
        </p:txBody>
      </p:sp>
      <p:cxnSp>
        <p:nvCxnSpPr>
          <p:cNvPr id="19" name="直接箭头连接符 18"/>
          <p:cNvCxnSpPr/>
          <p:nvPr/>
        </p:nvCxnSpPr>
        <p:spPr>
          <a:xfrm>
            <a:off x="642938" y="2690813"/>
            <a:ext cx="1500187" cy="1587"/>
          </a:xfrm>
          <a:prstGeom prst="straightConnector1">
            <a:avLst/>
          </a:prstGeom>
          <a:ln w="38100" cap="flat" cmpd="sng">
            <a:solidFill>
              <a:srgbClr val="00B050"/>
            </a:solidFill>
            <a:prstDash val="solid"/>
            <a:miter/>
            <a:headEnd type="none" w="med" len="med"/>
            <a:tailEnd type="arrow" w="med" len="med"/>
          </a:ln>
        </p:spPr>
      </p:cxnSp>
      <p:sp>
        <p:nvSpPr>
          <p:cNvPr id="20" name="TextBox 19"/>
          <p:cNvSpPr txBox="1"/>
          <p:nvPr/>
        </p:nvSpPr>
        <p:spPr>
          <a:xfrm>
            <a:off x="642938" y="4691063"/>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sp>
        <p:nvSpPr>
          <p:cNvPr id="21" name="TextBox 20"/>
          <p:cNvSpPr txBox="1"/>
          <p:nvPr/>
        </p:nvSpPr>
        <p:spPr>
          <a:xfrm>
            <a:off x="6643688" y="5597525"/>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Y</a:t>
            </a:r>
            <a:endParaRPr lang="zh-CN" altLang="en-US" sz="2800" dirty="0">
              <a:solidFill>
                <a:srgbClr val="0000CC"/>
              </a:solidFill>
              <a:latin typeface="Arial" panose="020B0604020202020204" pitchFamily="34" charset="0"/>
            </a:endParaRPr>
          </a:p>
        </p:txBody>
      </p:sp>
      <p:sp>
        <p:nvSpPr>
          <p:cNvPr id="22" name="平行四边形 21"/>
          <p:cNvSpPr/>
          <p:nvPr/>
        </p:nvSpPr>
        <p:spPr>
          <a:xfrm>
            <a:off x="974725" y="2905125"/>
            <a:ext cx="2428875" cy="571500"/>
          </a:xfrm>
          <a:prstGeom prst="parallelogram">
            <a:avLst>
              <a:gd name="adj" fmla="val 25007"/>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输入</a:t>
            </a:r>
            <a:r>
              <a:rPr lang="en-US" altLang="zh-CN" sz="2800" dirty="0">
                <a:solidFill>
                  <a:srgbClr val="0000CC"/>
                </a:solidFill>
                <a:latin typeface="Arial" panose="020B0604020202020204" pitchFamily="34" charset="0"/>
              </a:rPr>
              <a:t>n</a:t>
            </a:r>
            <a:r>
              <a:rPr lang="en-US" altLang="zh-CN" sz="2800" baseline="-25000" dirty="0">
                <a:solidFill>
                  <a:srgbClr val="0000CC"/>
                </a:solidFill>
                <a:latin typeface="Arial" panose="020B0604020202020204" pitchFamily="34" charset="0"/>
              </a:rPr>
              <a:t>i</a:t>
            </a:r>
            <a:r>
              <a:rPr lang="zh-CN" altLang="en-US" sz="2800" dirty="0">
                <a:solidFill>
                  <a:srgbClr val="0000CC"/>
                </a:solidFill>
                <a:latin typeface="Arial" panose="020B0604020202020204" pitchFamily="34" charset="0"/>
              </a:rPr>
              <a:t>、</a:t>
            </a:r>
            <a:r>
              <a:rPr lang="en-US" altLang="zh-CN" sz="2800" dirty="0">
                <a:solidFill>
                  <a:srgbClr val="0000CC"/>
                </a:solidFill>
                <a:latin typeface="Arial" panose="020B0604020202020204" pitchFamily="34" charset="0"/>
              </a:rPr>
              <a:t>g</a:t>
            </a:r>
            <a:r>
              <a:rPr lang="en-US" altLang="zh-CN" sz="2800" baseline="-25000" dirty="0">
                <a:solidFill>
                  <a:srgbClr val="0000CC"/>
                </a:solidFill>
                <a:latin typeface="Arial" panose="020B0604020202020204" pitchFamily="34" charset="0"/>
              </a:rPr>
              <a:t>i</a:t>
            </a:r>
            <a:endParaRPr lang="zh-CN" altLang="en-US" sz="2800" baseline="-25000" dirty="0">
              <a:solidFill>
                <a:srgbClr val="0000CC"/>
              </a:solidFill>
              <a:latin typeface="Arial" panose="020B0604020202020204" pitchFamily="34" charset="0"/>
            </a:endParaRPr>
          </a:p>
        </p:txBody>
      </p:sp>
      <p:sp>
        <p:nvSpPr>
          <p:cNvPr id="29" name="TextBox 28"/>
          <p:cNvSpPr txBox="1"/>
          <p:nvPr/>
        </p:nvSpPr>
        <p:spPr>
          <a:xfrm>
            <a:off x="6164263" y="1012825"/>
            <a:ext cx="1000125"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30" name="流程图: 终止 29"/>
          <p:cNvSpPr/>
          <p:nvPr/>
        </p:nvSpPr>
        <p:spPr>
          <a:xfrm>
            <a:off x="5929313" y="142875"/>
            <a:ext cx="1428750" cy="571500"/>
          </a:xfrm>
          <a:prstGeom prst="flowChartTerminator">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开始</a:t>
            </a:r>
            <a:endParaRPr lang="zh-CN" altLang="en-US" sz="2800" dirty="0">
              <a:solidFill>
                <a:srgbClr val="0000CC"/>
              </a:solidFill>
              <a:latin typeface="Arial" panose="020B0604020202020204" pitchFamily="34" charset="0"/>
            </a:endParaRPr>
          </a:p>
        </p:txBody>
      </p:sp>
      <p:cxnSp>
        <p:nvCxnSpPr>
          <p:cNvPr id="31" name="直接箭头连接符 30"/>
          <p:cNvCxnSpPr/>
          <p:nvPr/>
        </p:nvCxnSpPr>
        <p:spPr>
          <a:xfrm rot="5400000">
            <a:off x="6453188" y="1738313"/>
            <a:ext cx="428625" cy="1587"/>
          </a:xfrm>
          <a:prstGeom prst="straightConnector1">
            <a:avLst/>
          </a:prstGeom>
          <a:ln w="38100" cap="flat" cmpd="sng">
            <a:solidFill>
              <a:srgbClr val="00B050"/>
            </a:solidFill>
            <a:prstDash val="solid"/>
            <a:miter/>
            <a:headEnd type="none" w="med" len="med"/>
            <a:tailEnd type="arrow" w="med" len="med"/>
          </a:ln>
        </p:spPr>
      </p:cxnSp>
      <p:sp>
        <p:nvSpPr>
          <p:cNvPr id="32" name="流程图: 决策 31"/>
          <p:cNvSpPr/>
          <p:nvPr/>
        </p:nvSpPr>
        <p:spPr>
          <a:xfrm>
            <a:off x="5500688" y="1941513"/>
            <a:ext cx="2357437" cy="928687"/>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solidFill>
                  <a:srgbClr val="0000CC"/>
                </a:solidFill>
                <a:latin typeface="Arial" panose="020B0604020202020204" pitchFamily="34" charset="0"/>
              </a:rPr>
              <a:t>g</a:t>
            </a:r>
            <a:r>
              <a:rPr lang="en-US" altLang="zh-CN" baseline="-25000" dirty="0">
                <a:solidFill>
                  <a:srgbClr val="0000CC"/>
                </a:solidFill>
                <a:latin typeface="Arial" panose="020B0604020202020204" pitchFamily="34" charset="0"/>
              </a:rPr>
              <a:t>i</a:t>
            </a:r>
            <a:r>
              <a:rPr lang="en-US" altLang="zh-CN" dirty="0">
                <a:solidFill>
                  <a:srgbClr val="0000CC"/>
                </a:solidFill>
                <a:latin typeface="Arial" panose="020B0604020202020204" pitchFamily="34" charset="0"/>
              </a:rPr>
              <a:t>≧80</a:t>
            </a:r>
            <a:endParaRPr lang="zh-CN" altLang="en-US" dirty="0">
              <a:solidFill>
                <a:srgbClr val="0000CC"/>
              </a:solidFill>
              <a:latin typeface="Arial" panose="020B0604020202020204" pitchFamily="34" charset="0"/>
            </a:endParaRPr>
          </a:p>
        </p:txBody>
      </p:sp>
      <p:cxnSp>
        <p:nvCxnSpPr>
          <p:cNvPr id="33" name="直接连接符 32"/>
          <p:cNvCxnSpPr/>
          <p:nvPr/>
        </p:nvCxnSpPr>
        <p:spPr>
          <a:xfrm rot="10800000">
            <a:off x="5038725" y="2403475"/>
            <a:ext cx="428625" cy="0"/>
          </a:xfrm>
          <a:prstGeom prst="line">
            <a:avLst/>
          </a:prstGeom>
          <a:ln w="38100" cap="flat" cmpd="sng">
            <a:solidFill>
              <a:srgbClr val="00B050"/>
            </a:solidFill>
            <a:prstDash val="solid"/>
            <a:miter/>
            <a:headEnd type="none" w="med" len="med"/>
            <a:tailEnd type="none" w="med" len="med"/>
          </a:ln>
        </p:spPr>
      </p:cxnSp>
      <p:cxnSp>
        <p:nvCxnSpPr>
          <p:cNvPr id="34" name="直接连接符 33"/>
          <p:cNvCxnSpPr/>
          <p:nvPr/>
        </p:nvCxnSpPr>
        <p:spPr>
          <a:xfrm rot="10800000">
            <a:off x="7858125" y="2395538"/>
            <a:ext cx="428625" cy="0"/>
          </a:xfrm>
          <a:prstGeom prst="line">
            <a:avLst/>
          </a:prstGeom>
          <a:ln w="38100" cap="flat" cmpd="sng">
            <a:solidFill>
              <a:srgbClr val="00B050"/>
            </a:solidFill>
            <a:prstDash val="solid"/>
            <a:miter/>
            <a:headEnd type="none" w="med" len="med"/>
            <a:tailEnd type="none" w="med" len="med"/>
          </a:ln>
        </p:spPr>
      </p:cxnSp>
      <p:cxnSp>
        <p:nvCxnSpPr>
          <p:cNvPr id="35" name="直接箭头连接符 34"/>
          <p:cNvCxnSpPr/>
          <p:nvPr/>
        </p:nvCxnSpPr>
        <p:spPr>
          <a:xfrm rot="5400000">
            <a:off x="4692650" y="2703513"/>
            <a:ext cx="642938" cy="1587"/>
          </a:xfrm>
          <a:prstGeom prst="straightConnector1">
            <a:avLst/>
          </a:prstGeom>
          <a:ln w="38100" cap="flat" cmpd="sng">
            <a:solidFill>
              <a:srgbClr val="00B050"/>
            </a:solidFill>
            <a:prstDash val="solid"/>
            <a:miter/>
            <a:headEnd type="none" w="med" len="med"/>
            <a:tailEnd type="arrow" w="med" len="med"/>
          </a:ln>
        </p:spPr>
      </p:cxnSp>
      <p:sp>
        <p:nvSpPr>
          <p:cNvPr id="36" name="平行四边形 35"/>
          <p:cNvSpPr/>
          <p:nvPr/>
        </p:nvSpPr>
        <p:spPr>
          <a:xfrm>
            <a:off x="4143375" y="3013075"/>
            <a:ext cx="2428875" cy="571500"/>
          </a:xfrm>
          <a:prstGeom prst="parallelogram">
            <a:avLst>
              <a:gd name="adj" fmla="val 25007"/>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输出</a:t>
            </a:r>
            <a:r>
              <a:rPr lang="en-US" altLang="zh-CN" sz="2800" dirty="0">
                <a:solidFill>
                  <a:srgbClr val="0000CC"/>
                </a:solidFill>
                <a:latin typeface="Arial" panose="020B0604020202020204" pitchFamily="34" charset="0"/>
              </a:rPr>
              <a:t>n</a:t>
            </a:r>
            <a:r>
              <a:rPr lang="en-US" altLang="zh-CN" sz="2800" baseline="-25000" dirty="0">
                <a:solidFill>
                  <a:srgbClr val="0000CC"/>
                </a:solidFill>
                <a:latin typeface="Arial" panose="020B0604020202020204" pitchFamily="34" charset="0"/>
              </a:rPr>
              <a:t>i</a:t>
            </a:r>
            <a:r>
              <a:rPr lang="zh-CN" altLang="en-US" sz="2800" dirty="0">
                <a:solidFill>
                  <a:srgbClr val="0000CC"/>
                </a:solidFill>
                <a:latin typeface="Arial" panose="020B0604020202020204" pitchFamily="34" charset="0"/>
              </a:rPr>
              <a:t>、</a:t>
            </a:r>
            <a:r>
              <a:rPr lang="en-US" altLang="zh-CN" sz="2800" dirty="0">
                <a:solidFill>
                  <a:srgbClr val="0000CC"/>
                </a:solidFill>
                <a:latin typeface="Arial" panose="020B0604020202020204" pitchFamily="34" charset="0"/>
              </a:rPr>
              <a:t>g</a:t>
            </a:r>
            <a:r>
              <a:rPr lang="en-US" altLang="zh-CN" sz="2800" baseline="-25000" dirty="0">
                <a:solidFill>
                  <a:srgbClr val="0000CC"/>
                </a:solidFill>
                <a:latin typeface="Arial" panose="020B0604020202020204" pitchFamily="34" charset="0"/>
              </a:rPr>
              <a:t>i</a:t>
            </a:r>
            <a:endParaRPr lang="zh-CN" altLang="en-US" sz="2800" baseline="-25000" dirty="0">
              <a:solidFill>
                <a:srgbClr val="0000CC"/>
              </a:solidFill>
              <a:latin typeface="Arial" panose="020B0604020202020204" pitchFamily="34" charset="0"/>
            </a:endParaRPr>
          </a:p>
        </p:txBody>
      </p:sp>
      <p:cxnSp>
        <p:nvCxnSpPr>
          <p:cNvPr id="37" name="直接连接符 36"/>
          <p:cNvCxnSpPr/>
          <p:nvPr/>
        </p:nvCxnSpPr>
        <p:spPr>
          <a:xfrm rot="5400000" flipH="1" flipV="1">
            <a:off x="7548563" y="3133725"/>
            <a:ext cx="1476375" cy="0"/>
          </a:xfrm>
          <a:prstGeom prst="line">
            <a:avLst/>
          </a:prstGeom>
          <a:ln w="38100" cap="flat" cmpd="sng">
            <a:solidFill>
              <a:srgbClr val="00B050"/>
            </a:solidFill>
            <a:prstDash val="solid"/>
            <a:miter/>
            <a:headEnd type="none" w="med" len="med"/>
            <a:tailEnd type="none" w="med" len="med"/>
          </a:ln>
        </p:spPr>
      </p:cxnSp>
      <p:cxnSp>
        <p:nvCxnSpPr>
          <p:cNvPr id="39" name="直接连接符 38"/>
          <p:cNvCxnSpPr/>
          <p:nvPr/>
        </p:nvCxnSpPr>
        <p:spPr>
          <a:xfrm rot="5400000" flipH="1" flipV="1">
            <a:off x="5000625" y="3727450"/>
            <a:ext cx="285750" cy="0"/>
          </a:xfrm>
          <a:prstGeom prst="line">
            <a:avLst/>
          </a:prstGeom>
          <a:ln w="38100" cap="flat" cmpd="sng">
            <a:solidFill>
              <a:srgbClr val="00B050"/>
            </a:solidFill>
            <a:prstDash val="solid"/>
            <a:miter/>
            <a:headEnd type="none" w="med" len="med"/>
            <a:tailEnd type="none" w="med" len="med"/>
          </a:ln>
        </p:spPr>
      </p:cxnSp>
      <p:cxnSp>
        <p:nvCxnSpPr>
          <p:cNvPr id="41" name="直接连接符 40"/>
          <p:cNvCxnSpPr/>
          <p:nvPr/>
        </p:nvCxnSpPr>
        <p:spPr>
          <a:xfrm rot="10800000">
            <a:off x="5143500" y="3870325"/>
            <a:ext cx="3143250" cy="0"/>
          </a:xfrm>
          <a:prstGeom prst="line">
            <a:avLst/>
          </a:prstGeom>
          <a:ln w="38100" cap="flat" cmpd="sng">
            <a:solidFill>
              <a:srgbClr val="00B050"/>
            </a:solidFill>
            <a:prstDash val="solid"/>
            <a:miter/>
            <a:headEnd type="none" w="med" len="med"/>
            <a:tailEnd type="none" w="med" len="med"/>
          </a:ln>
        </p:spPr>
      </p:cxnSp>
      <p:cxnSp>
        <p:nvCxnSpPr>
          <p:cNvPr id="45" name="直接箭头连接符 44"/>
          <p:cNvCxnSpPr/>
          <p:nvPr/>
        </p:nvCxnSpPr>
        <p:spPr>
          <a:xfrm rot="5400000">
            <a:off x="6572250" y="4013200"/>
            <a:ext cx="285750" cy="1588"/>
          </a:xfrm>
          <a:prstGeom prst="straightConnector1">
            <a:avLst/>
          </a:prstGeom>
          <a:ln w="38100" cap="flat" cmpd="sng">
            <a:solidFill>
              <a:srgbClr val="00B050"/>
            </a:solidFill>
            <a:prstDash val="solid"/>
            <a:miter/>
            <a:headEnd type="none" w="med" len="med"/>
            <a:tailEnd type="arrow" w="med" len="med"/>
          </a:ln>
        </p:spPr>
      </p:cxnSp>
      <p:sp>
        <p:nvSpPr>
          <p:cNvPr id="46" name="TextBox 45"/>
          <p:cNvSpPr txBox="1"/>
          <p:nvPr/>
        </p:nvSpPr>
        <p:spPr>
          <a:xfrm>
            <a:off x="6046788" y="4156075"/>
            <a:ext cx="1357312"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i+1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47" name="流程图: 决策 46"/>
          <p:cNvSpPr/>
          <p:nvPr/>
        </p:nvSpPr>
        <p:spPr>
          <a:xfrm>
            <a:off x="5584825" y="4954588"/>
            <a:ext cx="2295525" cy="714375"/>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solidFill>
                  <a:srgbClr val="0000CC"/>
                </a:solidFill>
                <a:latin typeface="Arial" panose="020B0604020202020204" pitchFamily="34" charset="0"/>
              </a:rPr>
              <a:t>i&gt;50</a:t>
            </a:r>
            <a:endParaRPr lang="zh-CN" altLang="en-US" dirty="0">
              <a:solidFill>
                <a:srgbClr val="0000CC"/>
              </a:solidFill>
              <a:latin typeface="Arial" panose="020B0604020202020204" pitchFamily="34" charset="0"/>
            </a:endParaRPr>
          </a:p>
        </p:txBody>
      </p:sp>
      <p:cxnSp>
        <p:nvCxnSpPr>
          <p:cNvPr id="49" name="直接连接符 48"/>
          <p:cNvCxnSpPr>
            <a:stCxn id="47" idx="1"/>
          </p:cNvCxnSpPr>
          <p:nvPr/>
        </p:nvCxnSpPr>
        <p:spPr>
          <a:xfrm rot="10800000">
            <a:off x="3916363" y="5311775"/>
            <a:ext cx="1668462" cy="0"/>
          </a:xfrm>
          <a:prstGeom prst="line">
            <a:avLst/>
          </a:prstGeom>
          <a:ln w="38100" cap="flat" cmpd="sng">
            <a:solidFill>
              <a:srgbClr val="00B050"/>
            </a:solidFill>
            <a:prstDash val="solid"/>
            <a:miter/>
            <a:headEnd type="none" w="med" len="med"/>
            <a:tailEnd type="none" w="med" len="med"/>
          </a:ln>
        </p:spPr>
      </p:cxnSp>
      <p:cxnSp>
        <p:nvCxnSpPr>
          <p:cNvPr id="50" name="直接连接符 49"/>
          <p:cNvCxnSpPr/>
          <p:nvPr/>
        </p:nvCxnSpPr>
        <p:spPr>
          <a:xfrm rot="5400000" flipH="1" flipV="1">
            <a:off x="2143125" y="3513138"/>
            <a:ext cx="3571875" cy="0"/>
          </a:xfrm>
          <a:prstGeom prst="line">
            <a:avLst/>
          </a:prstGeom>
          <a:ln w="38100" cap="flat" cmpd="sng">
            <a:solidFill>
              <a:srgbClr val="00B050"/>
            </a:solidFill>
            <a:prstDash val="solid"/>
            <a:miter/>
            <a:headEnd type="none" w="med" len="med"/>
            <a:tailEnd type="none" w="med" len="med"/>
          </a:ln>
        </p:spPr>
      </p:cxnSp>
      <p:cxnSp>
        <p:nvCxnSpPr>
          <p:cNvPr id="51" name="直接箭头连接符 50"/>
          <p:cNvCxnSpPr/>
          <p:nvPr/>
        </p:nvCxnSpPr>
        <p:spPr>
          <a:xfrm>
            <a:off x="3929063" y="1727200"/>
            <a:ext cx="2714625" cy="1588"/>
          </a:xfrm>
          <a:prstGeom prst="straightConnector1">
            <a:avLst/>
          </a:prstGeom>
          <a:ln w="38100" cap="flat" cmpd="sng">
            <a:solidFill>
              <a:srgbClr val="00B050"/>
            </a:solidFill>
            <a:prstDash val="solid"/>
            <a:miter/>
            <a:headEnd type="none" w="med" len="med"/>
            <a:tailEnd type="arrow" w="med" len="med"/>
          </a:ln>
        </p:spPr>
      </p:cxnSp>
      <p:sp>
        <p:nvSpPr>
          <p:cNvPr id="52" name="TextBox 51"/>
          <p:cNvSpPr txBox="1"/>
          <p:nvPr/>
        </p:nvSpPr>
        <p:spPr>
          <a:xfrm>
            <a:off x="4929188" y="4762500"/>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sp>
        <p:nvSpPr>
          <p:cNvPr id="54" name="TextBox 53"/>
          <p:cNvSpPr txBox="1"/>
          <p:nvPr/>
        </p:nvSpPr>
        <p:spPr>
          <a:xfrm>
            <a:off x="2143125" y="5500688"/>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Y</a:t>
            </a:r>
            <a:endParaRPr lang="zh-CN" altLang="en-US" sz="2800" dirty="0">
              <a:solidFill>
                <a:srgbClr val="0000CC"/>
              </a:solidFill>
              <a:latin typeface="Arial" panose="020B0604020202020204" pitchFamily="34" charset="0"/>
            </a:endParaRPr>
          </a:p>
        </p:txBody>
      </p:sp>
      <p:sp>
        <p:nvSpPr>
          <p:cNvPr id="55" name="TextBox 54"/>
          <p:cNvSpPr txBox="1"/>
          <p:nvPr/>
        </p:nvSpPr>
        <p:spPr>
          <a:xfrm>
            <a:off x="5000625" y="1928813"/>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Y</a:t>
            </a:r>
            <a:endParaRPr lang="zh-CN" altLang="en-US" sz="2800" dirty="0">
              <a:solidFill>
                <a:srgbClr val="0000CC"/>
              </a:solidFill>
              <a:latin typeface="Arial" panose="020B0604020202020204" pitchFamily="34" charset="0"/>
            </a:endParaRPr>
          </a:p>
        </p:txBody>
      </p:sp>
      <p:sp>
        <p:nvSpPr>
          <p:cNvPr id="56" name="TextBox 55"/>
          <p:cNvSpPr txBox="1"/>
          <p:nvPr/>
        </p:nvSpPr>
        <p:spPr>
          <a:xfrm>
            <a:off x="7715250" y="1870075"/>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cxnSp>
        <p:nvCxnSpPr>
          <p:cNvPr id="67" name="直接箭头连接符 66"/>
          <p:cNvCxnSpPr/>
          <p:nvPr/>
        </p:nvCxnSpPr>
        <p:spPr>
          <a:xfrm rot="5400000">
            <a:off x="6488113" y="5881688"/>
            <a:ext cx="428625" cy="1587"/>
          </a:xfrm>
          <a:prstGeom prst="straightConnector1">
            <a:avLst/>
          </a:prstGeom>
          <a:ln w="38100" cap="flat" cmpd="sng">
            <a:solidFill>
              <a:srgbClr val="00B050"/>
            </a:solidFill>
            <a:prstDash val="solid"/>
            <a:miter/>
            <a:headEnd type="none" w="med" len="med"/>
            <a:tailEnd type="arrow" w="med" len="med"/>
          </a:ln>
        </p:spPr>
      </p:cxnSp>
      <p:cxnSp>
        <p:nvCxnSpPr>
          <p:cNvPr id="77" name="直接箭头连接符 76"/>
          <p:cNvCxnSpPr/>
          <p:nvPr/>
        </p:nvCxnSpPr>
        <p:spPr>
          <a:xfrm rot="5400000">
            <a:off x="6572250" y="4822825"/>
            <a:ext cx="285750" cy="1588"/>
          </a:xfrm>
          <a:prstGeom prst="straightConnector1">
            <a:avLst/>
          </a:prstGeom>
          <a:ln w="38100" cap="flat" cmpd="sng">
            <a:solidFill>
              <a:srgbClr val="00B050"/>
            </a:solidFill>
            <a:prstDash val="solid"/>
            <a:miter/>
            <a:headEnd type="none" w="med" len="med"/>
            <a:tailEnd type="arrow" w="med" len="med"/>
          </a:ln>
        </p:spPr>
      </p:cxnSp>
      <p:cxnSp>
        <p:nvCxnSpPr>
          <p:cNvPr id="79" name="直接箭头连接符 78"/>
          <p:cNvCxnSpPr/>
          <p:nvPr/>
        </p:nvCxnSpPr>
        <p:spPr>
          <a:xfrm rot="5400000">
            <a:off x="6500813" y="868363"/>
            <a:ext cx="285750" cy="1587"/>
          </a:xfrm>
          <a:prstGeom prst="straightConnector1">
            <a:avLst/>
          </a:prstGeom>
          <a:ln w="38100" cap="flat" cmpd="sng">
            <a:solidFill>
              <a:srgbClr val="00B050"/>
            </a:solidFill>
            <a:prstDash val="solid"/>
            <a:miter/>
            <a:headEnd type="none" w="med" len="med"/>
            <a:tailEnd type="arrow" w="med" len="med"/>
          </a:ln>
        </p:spPr>
      </p:cxnSp>
      <p:sp>
        <p:nvSpPr>
          <p:cNvPr id="81" name="TextBox 80"/>
          <p:cNvSpPr txBox="1"/>
          <p:nvPr/>
        </p:nvSpPr>
        <p:spPr>
          <a:xfrm>
            <a:off x="357188" y="214313"/>
            <a:ext cx="4071937" cy="523875"/>
          </a:xfrm>
          <a:prstGeom prst="rect">
            <a:avLst/>
          </a:prstGeom>
          <a:solidFill>
            <a:srgbClr val="FFFFCC"/>
          </a:solid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zh-CN" sz="2800" dirty="0">
                <a:solidFill>
                  <a:srgbClr val="C00000"/>
                </a:solidFill>
                <a:latin typeface="Arial" panose="020B0604020202020204" pitchFamily="34" charset="0"/>
              </a:rPr>
              <a:t>如果包括输入数据部分</a:t>
            </a:r>
            <a:endParaRPr lang="zh-CN" altLang="en-US" sz="2800" dirty="0">
              <a:solidFill>
                <a:srgbClr val="C00000"/>
              </a:solidFill>
              <a:latin typeface="Arial" panose="020B0604020202020204" pitchFamily="34" charset="0"/>
            </a:endParaRPr>
          </a:p>
        </p:txBody>
      </p:sp>
      <p:sp>
        <p:nvSpPr>
          <p:cNvPr id="83" name="TextBox 82"/>
          <p:cNvSpPr txBox="1"/>
          <p:nvPr/>
        </p:nvSpPr>
        <p:spPr>
          <a:xfrm>
            <a:off x="1857375" y="5861050"/>
            <a:ext cx="714375" cy="646113"/>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3600" dirty="0">
                <a:solidFill>
                  <a:srgbClr val="FF0000"/>
                </a:solidFill>
                <a:latin typeface="Arial" panose="020B0604020202020204" pitchFamily="34" charset="0"/>
              </a:rPr>
              <a:t>①</a:t>
            </a:r>
            <a:endParaRPr lang="zh-CN" altLang="en-US" sz="3600" dirty="0">
              <a:solidFill>
                <a:srgbClr val="FF0000"/>
              </a:solidFill>
              <a:latin typeface="Arial" panose="020B0604020202020204" pitchFamily="34" charset="0"/>
            </a:endParaRPr>
          </a:p>
        </p:txBody>
      </p:sp>
      <p:pic>
        <p:nvPicPr>
          <p:cNvPr id="99372" name="图片 4" descr="Untitled2.png">
            <a:hlinkClick r:id=""/>
          </p:cNvPr>
          <p:cNvPicPr>
            <a:picLocks noChangeAspect="1"/>
          </p:cNvPicPr>
          <p:nvPr/>
        </p:nvPicPr>
        <p:blipFill>
          <a:blip r:embed="rId1"/>
          <a:stretch>
            <a:fillRect/>
          </a:stretch>
        </p:blipFill>
        <p:spPr>
          <a:xfrm>
            <a:off x="8429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slide(fromTop)">
                                      <p:cBhvr>
                                        <p:cTn id="12" dur="500"/>
                                        <p:tgtEl>
                                          <p:spTgt spid="79"/>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slide(fromTop)">
                                      <p:cBhvr>
                                        <p:cTn id="21" dur="500"/>
                                        <p:tgtEl>
                                          <p:spTgt spid="3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blinds(horizontal)">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slide(fromRight)">
                                      <p:cBhvr>
                                        <p:cTn id="35" dur="500"/>
                                        <p:tgtEl>
                                          <p:spTgt spid="33"/>
                                        </p:tgtEl>
                                      </p:cBhvr>
                                    </p:animEffect>
                                  </p:childTnLst>
                                </p:cTn>
                              </p:par>
                            </p:childTnLst>
                          </p:cTn>
                        </p:par>
                        <p:par>
                          <p:cTn id="36" fill="hold">
                            <p:stCondLst>
                              <p:cond delay="500"/>
                            </p:stCondLst>
                            <p:childTnLst>
                              <p:par>
                                <p:cTn id="37" presetID="12" presetClass="entr" presetSubtype="1"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slide(fromTop)">
                                      <p:cBhvr>
                                        <p:cTn id="39" dur="500"/>
                                        <p:tgtEl>
                                          <p:spTgt spid="35"/>
                                        </p:tgtEl>
                                      </p:cBhvr>
                                    </p:animEffect>
                                  </p:childTnLst>
                                </p:cTn>
                              </p:par>
                            </p:childTnLst>
                          </p:cTn>
                        </p:par>
                        <p:par>
                          <p:cTn id="40" fill="hold">
                            <p:stCondLst>
                              <p:cond delay="1000"/>
                            </p:stCondLst>
                            <p:childTnLst>
                              <p:par>
                                <p:cTn id="41" presetID="3" presetClass="entr" presetSubtype="1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linds(horizontal)">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linds(horizontal)">
                                      <p:cBhvr>
                                        <p:cTn id="48" dur="5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slide(fromLeft)">
                                      <p:cBhvr>
                                        <p:cTn id="53" dur="500"/>
                                        <p:tgtEl>
                                          <p:spTgt spid="34"/>
                                        </p:tgtEl>
                                      </p:cBhvr>
                                    </p:animEffect>
                                  </p:childTnLst>
                                </p:cTn>
                              </p:par>
                            </p:childTnLst>
                          </p:cTn>
                        </p:par>
                        <p:par>
                          <p:cTn id="54" fill="hold">
                            <p:stCondLst>
                              <p:cond delay="500"/>
                            </p:stCondLst>
                            <p:childTnLst>
                              <p:par>
                                <p:cTn id="55" presetID="12" presetClass="entr" presetSubtype="1" fill="hold"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slide(fromTop)">
                                      <p:cBhvr>
                                        <p:cTn id="57" dur="500"/>
                                        <p:tgtEl>
                                          <p:spTgt spid="39"/>
                                        </p:tgtEl>
                                      </p:cBhvr>
                                    </p:animEffect>
                                  </p:childTnLst>
                                </p:cTn>
                              </p:par>
                            </p:childTnLst>
                          </p:cTn>
                        </p:par>
                        <p:par>
                          <p:cTn id="58" fill="hold">
                            <p:stCondLst>
                              <p:cond delay="1000"/>
                            </p:stCondLst>
                            <p:childTnLst>
                              <p:par>
                                <p:cTn id="59" presetID="12" presetClass="entr" presetSubtype="1"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slide(fromTop)">
                                      <p:cBhvr>
                                        <p:cTn id="61" dur="500"/>
                                        <p:tgtEl>
                                          <p:spTgt spid="37"/>
                                        </p:tgtEl>
                                      </p:cBhvr>
                                    </p:animEffect>
                                  </p:childTnLst>
                                </p:cTn>
                              </p:par>
                            </p:childTnLst>
                          </p:cTn>
                        </p:par>
                        <p:par>
                          <p:cTn id="62" fill="hold">
                            <p:stCondLst>
                              <p:cond delay="1500"/>
                            </p:stCondLst>
                            <p:childTnLst>
                              <p:par>
                                <p:cTn id="63" presetID="12" presetClass="entr" presetSubtype="1"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slide(fromTop)">
                                      <p:cBhvr>
                                        <p:cTn id="65" dur="500"/>
                                        <p:tgtEl>
                                          <p:spTgt spid="41"/>
                                        </p:tgtEl>
                                      </p:cBhvr>
                                    </p:animEffect>
                                  </p:childTnLst>
                                </p:cTn>
                              </p:par>
                            </p:childTnLst>
                          </p:cTn>
                        </p:par>
                        <p:par>
                          <p:cTn id="66" fill="hold">
                            <p:stCondLst>
                              <p:cond delay="2000"/>
                            </p:stCondLst>
                            <p:childTnLst>
                              <p:par>
                                <p:cTn id="67" presetID="12" presetClass="entr" presetSubtype="1" fill="hold"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slide(fromTop)">
                                      <p:cBhvr>
                                        <p:cTn id="69" dur="5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blinds(horizontal)">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1" fill="hold" nodeType="click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slide(fromTop)">
                                      <p:cBhvr>
                                        <p:cTn id="79" dur="500"/>
                                        <p:tgtEl>
                                          <p:spTgt spid="77"/>
                                        </p:tgtEl>
                                      </p:cBhvr>
                                    </p:animEffect>
                                  </p:childTnLst>
                                </p:cTn>
                              </p:par>
                            </p:childTnLst>
                          </p:cTn>
                        </p:par>
                        <p:par>
                          <p:cTn id="80" fill="hold">
                            <p:stCondLst>
                              <p:cond delay="500"/>
                            </p:stCondLst>
                            <p:childTnLst>
                              <p:par>
                                <p:cTn id="81" presetID="3" presetClass="entr" presetSubtype="1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blinds(horizontal)">
                                      <p:cBhvr>
                                        <p:cTn id="88" dur="500"/>
                                        <p:tgtEl>
                                          <p:spTgt spid="52"/>
                                        </p:tgtEl>
                                      </p:cBhvr>
                                    </p:animEffect>
                                  </p:childTnLst>
                                </p:cTn>
                              </p:par>
                            </p:childTnLst>
                          </p:cTn>
                        </p:par>
                        <p:par>
                          <p:cTn id="89" fill="hold">
                            <p:stCondLst>
                              <p:cond delay="500"/>
                            </p:stCondLst>
                            <p:childTnLst>
                              <p:par>
                                <p:cTn id="90" presetID="12" presetClass="entr" presetSubtype="2" fill="hold" nodeType="after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slide(fromRight)">
                                      <p:cBhvr>
                                        <p:cTn id="92" dur="500"/>
                                        <p:tgtEl>
                                          <p:spTgt spid="49"/>
                                        </p:tgtEl>
                                      </p:cBhvr>
                                    </p:animEffect>
                                  </p:childTnLst>
                                </p:cTn>
                              </p:par>
                            </p:childTnLst>
                          </p:cTn>
                        </p:par>
                        <p:par>
                          <p:cTn id="93" fill="hold">
                            <p:stCondLst>
                              <p:cond delay="1000"/>
                            </p:stCondLst>
                            <p:childTnLst>
                              <p:par>
                                <p:cTn id="94" presetID="12" presetClass="entr" presetSubtype="4" fill="hold" nodeType="after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slide(fromBottom)">
                                      <p:cBhvr>
                                        <p:cTn id="96" dur="500"/>
                                        <p:tgtEl>
                                          <p:spTgt spid="50"/>
                                        </p:tgtEl>
                                      </p:cBhvr>
                                    </p:animEffect>
                                  </p:childTnLst>
                                </p:cTn>
                              </p:par>
                            </p:childTnLst>
                          </p:cTn>
                        </p:par>
                        <p:par>
                          <p:cTn id="97" fill="hold">
                            <p:stCondLst>
                              <p:cond delay="1500"/>
                            </p:stCondLst>
                            <p:childTnLst>
                              <p:par>
                                <p:cTn id="98" presetID="12" presetClass="entr" presetSubtype="8" fill="hold" nodeType="after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slide(fromLeft)">
                                      <p:cBhvr>
                                        <p:cTn id="100" dur="500"/>
                                        <p:tgtEl>
                                          <p:spTgt spid="51"/>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21">
                                            <p:txEl>
                                              <p:charRg st="0" end="2"/>
                                            </p:txEl>
                                          </p:spTgt>
                                        </p:tgtEl>
                                        <p:attrNameLst>
                                          <p:attrName>style.visibility</p:attrName>
                                        </p:attrNameLst>
                                      </p:cBhvr>
                                      <p:to>
                                        <p:strVal val="visible"/>
                                      </p:to>
                                    </p:set>
                                    <p:animEffect transition="in" filter="blinds(horizontal)">
                                      <p:cBhvr>
                                        <p:cTn id="105" dur="500"/>
                                        <p:tgtEl>
                                          <p:spTgt spid="21">
                                            <p:txEl>
                                              <p:charRg st="0" end="2"/>
                                            </p:txEl>
                                          </p:spTgt>
                                        </p:tgtEl>
                                      </p:cBhvr>
                                    </p:animEffect>
                                  </p:childTnLst>
                                </p:cTn>
                              </p:par>
                            </p:childTnLst>
                          </p:cTn>
                        </p:par>
                        <p:par>
                          <p:cTn id="106" fill="hold">
                            <p:stCondLst>
                              <p:cond delay="500"/>
                            </p:stCondLst>
                            <p:childTnLst>
                              <p:par>
                                <p:cTn id="107" presetID="12" presetClass="entr" presetSubtype="1" fill="hold"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slide(fromTop)">
                                      <p:cBhvr>
                                        <p:cTn id="109" dur="500"/>
                                        <p:tgtEl>
                                          <p:spTgt spid="67"/>
                                        </p:tgtEl>
                                      </p:cBhvr>
                                    </p:animEffect>
                                  </p:childTnLst>
                                </p:cTn>
                              </p:par>
                            </p:childTnLst>
                          </p:cTn>
                        </p:par>
                        <p:par>
                          <p:cTn id="110" fill="hold">
                            <p:stCondLst>
                              <p:cond delay="1000"/>
                            </p:stCondLst>
                            <p:childTnLst>
                              <p:par>
                                <p:cTn id="111" presetID="3" presetClass="entr" presetSubtype="10" fill="hold" grpId="0" nodeType="after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blinds(horizontal)">
                                      <p:cBhvr>
                                        <p:cTn id="113" dur="500"/>
                                        <p:tgtEl>
                                          <p:spTgt spid="1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81"/>
                                        </p:tgtEl>
                                        <p:attrNameLst>
                                          <p:attrName>style.visibility</p:attrName>
                                        </p:attrNameLst>
                                      </p:cBhvr>
                                      <p:to>
                                        <p:strVal val="visible"/>
                                      </p:to>
                                    </p:set>
                                    <p:animEffect transition="in" filter="blinds(horizontal)">
                                      <p:cBhvr>
                                        <p:cTn id="118" dur="500"/>
                                        <p:tgtEl>
                                          <p:spTgt spid="81"/>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blinds(horizontal)">
                                      <p:cBhvr>
                                        <p:cTn id="123" dur="500"/>
                                        <p:tgtEl>
                                          <p:spTgt spid="12"/>
                                        </p:tgtEl>
                                      </p:cBhvr>
                                    </p:animEffect>
                                  </p:childTnLst>
                                </p:cTn>
                              </p:par>
                            </p:childTnLst>
                          </p:cTn>
                        </p:par>
                        <p:par>
                          <p:cTn id="124" fill="hold">
                            <p:stCondLst>
                              <p:cond delay="500"/>
                            </p:stCondLst>
                            <p:childTnLst>
                              <p:par>
                                <p:cTn id="125" presetID="12" presetClass="entr" presetSubtype="1" fill="hold" nodeType="after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slide(fromTop)">
                                      <p:cBhvr>
                                        <p:cTn id="127" dur="500"/>
                                        <p:tgtEl>
                                          <p:spTgt spid="4"/>
                                        </p:tgtEl>
                                      </p:cBhvr>
                                    </p:animEffect>
                                  </p:childTnLst>
                                </p:cTn>
                              </p:par>
                            </p:childTnLst>
                          </p:cTn>
                        </p:par>
                        <p:par>
                          <p:cTn id="128" fill="hold">
                            <p:stCondLst>
                              <p:cond delay="1000"/>
                            </p:stCondLst>
                            <p:childTnLst>
                              <p:par>
                                <p:cTn id="129" presetID="3" presetClass="entr" presetSubtype="10" fill="hold" grpId="0" nodeType="after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blinds(horizontal)">
                                      <p:cBhvr>
                                        <p:cTn id="131" dur="500"/>
                                        <p:tgtEl>
                                          <p:spTgt spid="6"/>
                                        </p:tgtEl>
                                      </p:cBhvr>
                                    </p:animEffect>
                                  </p:childTnLst>
                                </p:cTn>
                              </p:par>
                            </p:childTnLst>
                          </p:cTn>
                        </p:par>
                      </p:childTnLst>
                    </p:cTn>
                  </p:par>
                  <p:par>
                    <p:cTn id="132" fill="hold">
                      <p:stCondLst>
                        <p:cond delay="indefinite"/>
                      </p:stCondLst>
                      <p:childTnLst>
                        <p:par>
                          <p:cTn id="133" fill="hold">
                            <p:stCondLst>
                              <p:cond delay="0"/>
                            </p:stCondLst>
                            <p:childTnLst>
                              <p:par>
                                <p:cTn id="134" presetID="12" presetClass="entr" presetSubtype="1" fill="hold" nodeType="clickEffect">
                                  <p:stCondLst>
                                    <p:cond delay="0"/>
                                  </p:stCondLst>
                                  <p:childTnLst>
                                    <p:set>
                                      <p:cBhvr>
                                        <p:cTn id="135" dur="1" fill="hold">
                                          <p:stCondLst>
                                            <p:cond delay="0"/>
                                          </p:stCondLst>
                                        </p:cTn>
                                        <p:tgtEl>
                                          <p:spTgt spid="13"/>
                                        </p:tgtEl>
                                        <p:attrNameLst>
                                          <p:attrName>style.visibility</p:attrName>
                                        </p:attrNameLst>
                                      </p:cBhvr>
                                      <p:to>
                                        <p:strVal val="visible"/>
                                      </p:to>
                                    </p:set>
                                    <p:animEffect transition="in" filter="slide(fromTop)">
                                      <p:cBhvr>
                                        <p:cTn id="136" dur="500"/>
                                        <p:tgtEl>
                                          <p:spTgt spid="13"/>
                                        </p:tgtEl>
                                      </p:cBhvr>
                                    </p:animEffect>
                                  </p:childTnLst>
                                </p:cTn>
                              </p:par>
                            </p:childTnLst>
                          </p:cTn>
                        </p:par>
                        <p:par>
                          <p:cTn id="137" fill="hold">
                            <p:stCondLst>
                              <p:cond delay="500"/>
                            </p:stCondLst>
                            <p:childTnLst>
                              <p:par>
                                <p:cTn id="138" presetID="3" presetClass="entr" presetSubtype="10" fill="hold" grpId="0" nodeType="after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blinds(horizontal)">
                                      <p:cBhvr>
                                        <p:cTn id="140" dur="500"/>
                                        <p:tgtEl>
                                          <p:spTgt spid="22"/>
                                        </p:tgtEl>
                                      </p:cBhvr>
                                    </p:animEffect>
                                  </p:childTnLst>
                                </p:cTn>
                              </p:par>
                            </p:childTnLst>
                          </p:cTn>
                        </p:par>
                      </p:childTnLst>
                    </p:cTn>
                  </p:par>
                  <p:par>
                    <p:cTn id="141" fill="hold">
                      <p:stCondLst>
                        <p:cond delay="indefinite"/>
                      </p:stCondLst>
                      <p:childTnLst>
                        <p:par>
                          <p:cTn id="142" fill="hold">
                            <p:stCondLst>
                              <p:cond delay="0"/>
                            </p:stCondLst>
                            <p:childTnLst>
                              <p:par>
                                <p:cTn id="143" presetID="12" presetClass="entr" presetSubtype="1" fill="hold" nodeType="clickEffect">
                                  <p:stCondLst>
                                    <p:cond delay="0"/>
                                  </p:stCondLst>
                                  <p:childTnLst>
                                    <p:set>
                                      <p:cBhvr>
                                        <p:cTn id="144" dur="1" fill="hold">
                                          <p:stCondLst>
                                            <p:cond delay="0"/>
                                          </p:stCondLst>
                                        </p:cTn>
                                        <p:tgtEl>
                                          <p:spTgt spid="5"/>
                                        </p:tgtEl>
                                        <p:attrNameLst>
                                          <p:attrName>style.visibility</p:attrName>
                                        </p:attrNameLst>
                                      </p:cBhvr>
                                      <p:to>
                                        <p:strVal val="visible"/>
                                      </p:to>
                                    </p:set>
                                    <p:animEffect transition="in" filter="slide(fromTop)">
                                      <p:cBhvr>
                                        <p:cTn id="145" dur="500"/>
                                        <p:tgtEl>
                                          <p:spTgt spid="5"/>
                                        </p:tgtEl>
                                      </p:cBhvr>
                                    </p:animEffect>
                                  </p:childTnLst>
                                </p:cTn>
                              </p:par>
                            </p:childTnLst>
                          </p:cTn>
                        </p:par>
                        <p:par>
                          <p:cTn id="146" fill="hold">
                            <p:stCondLst>
                              <p:cond delay="500"/>
                            </p:stCondLst>
                            <p:childTnLst>
                              <p:par>
                                <p:cTn id="147" presetID="3" presetClass="entr" presetSubtype="10" fill="hold" grpId="0" nodeType="afterEffect">
                                  <p:stCondLst>
                                    <p:cond delay="0"/>
                                  </p:stCondLst>
                                  <p:childTnLst>
                                    <p:set>
                                      <p:cBhvr>
                                        <p:cTn id="148" dur="1" fill="hold">
                                          <p:stCondLst>
                                            <p:cond delay="0"/>
                                          </p:stCondLst>
                                        </p:cTn>
                                        <p:tgtEl>
                                          <p:spTgt spid="17"/>
                                        </p:tgtEl>
                                        <p:attrNameLst>
                                          <p:attrName>style.visibility</p:attrName>
                                        </p:attrNameLst>
                                      </p:cBhvr>
                                      <p:to>
                                        <p:strVal val="visible"/>
                                      </p:to>
                                    </p:set>
                                    <p:animEffect transition="in" filter="blinds(horizontal)">
                                      <p:cBhvr>
                                        <p:cTn id="149" dur="500"/>
                                        <p:tgtEl>
                                          <p:spTgt spid="17"/>
                                        </p:tgtEl>
                                      </p:cBhvr>
                                    </p:animEffect>
                                  </p:childTnLst>
                                </p:cTn>
                              </p:par>
                            </p:childTnLst>
                          </p:cTn>
                        </p:par>
                      </p:childTnLst>
                    </p:cTn>
                  </p:par>
                  <p:par>
                    <p:cTn id="150" fill="hold">
                      <p:stCondLst>
                        <p:cond delay="indefinite"/>
                      </p:stCondLst>
                      <p:childTnLst>
                        <p:par>
                          <p:cTn id="151" fill="hold">
                            <p:stCondLst>
                              <p:cond delay="0"/>
                            </p:stCondLst>
                            <p:childTnLst>
                              <p:par>
                                <p:cTn id="152" presetID="12" presetClass="entr" presetSubtype="1" fill="hold" nodeType="clickEffect">
                                  <p:stCondLst>
                                    <p:cond delay="0"/>
                                  </p:stCondLst>
                                  <p:childTnLst>
                                    <p:set>
                                      <p:cBhvr>
                                        <p:cTn id="153" dur="1" fill="hold">
                                          <p:stCondLst>
                                            <p:cond delay="0"/>
                                          </p:stCondLst>
                                        </p:cTn>
                                        <p:tgtEl>
                                          <p:spTgt spid="8"/>
                                        </p:tgtEl>
                                        <p:attrNameLst>
                                          <p:attrName>style.visibility</p:attrName>
                                        </p:attrNameLst>
                                      </p:cBhvr>
                                      <p:to>
                                        <p:strVal val="visible"/>
                                      </p:to>
                                    </p:set>
                                    <p:animEffect transition="in" filter="slide(fromTop)">
                                      <p:cBhvr>
                                        <p:cTn id="154" dur="500"/>
                                        <p:tgtEl>
                                          <p:spTgt spid="8"/>
                                        </p:tgtEl>
                                      </p:cBhvr>
                                    </p:animEffect>
                                  </p:childTnLst>
                                </p:cTn>
                              </p:par>
                            </p:childTnLst>
                          </p:cTn>
                        </p:par>
                        <p:par>
                          <p:cTn id="155" fill="hold">
                            <p:stCondLst>
                              <p:cond delay="500"/>
                            </p:stCondLst>
                            <p:childTnLst>
                              <p:par>
                                <p:cTn id="156" presetID="3" presetClass="entr" presetSubtype="10" fill="hold" grpId="0" nodeType="afterEffect">
                                  <p:stCondLst>
                                    <p:cond delay="0"/>
                                  </p:stCondLst>
                                  <p:childTnLst>
                                    <p:set>
                                      <p:cBhvr>
                                        <p:cTn id="157" dur="1" fill="hold">
                                          <p:stCondLst>
                                            <p:cond delay="0"/>
                                          </p:stCondLst>
                                        </p:cTn>
                                        <p:tgtEl>
                                          <p:spTgt spid="7"/>
                                        </p:tgtEl>
                                        <p:attrNameLst>
                                          <p:attrName>style.visibility</p:attrName>
                                        </p:attrNameLst>
                                      </p:cBhvr>
                                      <p:to>
                                        <p:strVal val="visible"/>
                                      </p:to>
                                    </p:set>
                                    <p:animEffect transition="in" filter="blinds(horizontal)">
                                      <p:cBhvr>
                                        <p:cTn id="158" dur="500"/>
                                        <p:tgtEl>
                                          <p:spTgt spid="7"/>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blinds(horizontal)">
                                      <p:cBhvr>
                                        <p:cTn id="163" dur="500"/>
                                        <p:tgtEl>
                                          <p:spTgt spid="20"/>
                                        </p:tgtEl>
                                      </p:cBhvr>
                                    </p:animEffect>
                                  </p:childTnLst>
                                </p:cTn>
                              </p:par>
                            </p:childTnLst>
                          </p:cTn>
                        </p:par>
                        <p:par>
                          <p:cTn id="164" fill="hold">
                            <p:stCondLst>
                              <p:cond delay="500"/>
                            </p:stCondLst>
                            <p:childTnLst>
                              <p:par>
                                <p:cTn id="165" presetID="12" presetClass="entr" presetSubtype="2" fill="hold" nodeType="afterEffect">
                                  <p:stCondLst>
                                    <p:cond delay="0"/>
                                  </p:stCondLst>
                                  <p:childTnLst>
                                    <p:set>
                                      <p:cBhvr>
                                        <p:cTn id="166" dur="1" fill="hold">
                                          <p:stCondLst>
                                            <p:cond delay="0"/>
                                          </p:stCondLst>
                                        </p:cTn>
                                        <p:tgtEl>
                                          <p:spTgt spid="9"/>
                                        </p:tgtEl>
                                        <p:attrNameLst>
                                          <p:attrName>style.visibility</p:attrName>
                                        </p:attrNameLst>
                                      </p:cBhvr>
                                      <p:to>
                                        <p:strVal val="visible"/>
                                      </p:to>
                                    </p:set>
                                    <p:animEffect transition="in" filter="slide(fromRight)">
                                      <p:cBhvr>
                                        <p:cTn id="167" dur="500"/>
                                        <p:tgtEl>
                                          <p:spTgt spid="9"/>
                                        </p:tgtEl>
                                      </p:cBhvr>
                                    </p:animEffect>
                                  </p:childTnLst>
                                </p:cTn>
                              </p:par>
                            </p:childTnLst>
                          </p:cTn>
                        </p:par>
                        <p:par>
                          <p:cTn id="168" fill="hold">
                            <p:stCondLst>
                              <p:cond delay="1000"/>
                            </p:stCondLst>
                            <p:childTnLst>
                              <p:par>
                                <p:cTn id="169" presetID="12" presetClass="entr" presetSubtype="4" fill="hold" nodeType="afterEffect">
                                  <p:stCondLst>
                                    <p:cond delay="0"/>
                                  </p:stCondLst>
                                  <p:childTnLst>
                                    <p:set>
                                      <p:cBhvr>
                                        <p:cTn id="170" dur="1" fill="hold">
                                          <p:stCondLst>
                                            <p:cond delay="0"/>
                                          </p:stCondLst>
                                        </p:cTn>
                                        <p:tgtEl>
                                          <p:spTgt spid="10"/>
                                        </p:tgtEl>
                                        <p:attrNameLst>
                                          <p:attrName>style.visibility</p:attrName>
                                        </p:attrNameLst>
                                      </p:cBhvr>
                                      <p:to>
                                        <p:strVal val="visible"/>
                                      </p:to>
                                    </p:set>
                                    <p:animEffect transition="in" filter="slide(fromBottom)">
                                      <p:cBhvr>
                                        <p:cTn id="171" dur="500"/>
                                        <p:tgtEl>
                                          <p:spTgt spid="10"/>
                                        </p:tgtEl>
                                      </p:cBhvr>
                                    </p:animEffect>
                                  </p:childTnLst>
                                </p:cTn>
                              </p:par>
                            </p:childTnLst>
                          </p:cTn>
                        </p:par>
                        <p:par>
                          <p:cTn id="172" fill="hold">
                            <p:stCondLst>
                              <p:cond delay="1500"/>
                            </p:stCondLst>
                            <p:childTnLst>
                              <p:par>
                                <p:cTn id="173" presetID="12" presetClass="entr" presetSubtype="8" fill="hold" nodeType="afterEffect">
                                  <p:stCondLst>
                                    <p:cond delay="0"/>
                                  </p:stCondLst>
                                  <p:childTnLst>
                                    <p:set>
                                      <p:cBhvr>
                                        <p:cTn id="174" dur="1" fill="hold">
                                          <p:stCondLst>
                                            <p:cond delay="0"/>
                                          </p:stCondLst>
                                        </p:cTn>
                                        <p:tgtEl>
                                          <p:spTgt spid="19"/>
                                        </p:tgtEl>
                                        <p:attrNameLst>
                                          <p:attrName>style.visibility</p:attrName>
                                        </p:attrNameLst>
                                      </p:cBhvr>
                                      <p:to>
                                        <p:strVal val="visible"/>
                                      </p:to>
                                    </p:set>
                                    <p:animEffect transition="in" filter="slide(fromLeft)">
                                      <p:cBhvr>
                                        <p:cTn id="175" dur="500"/>
                                        <p:tgtEl>
                                          <p:spTgt spid="19"/>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54"/>
                                        </p:tgtEl>
                                        <p:attrNameLst>
                                          <p:attrName>style.visibility</p:attrName>
                                        </p:attrNameLst>
                                      </p:cBhvr>
                                      <p:to>
                                        <p:strVal val="visible"/>
                                      </p:to>
                                    </p:set>
                                    <p:animEffect transition="in" filter="blinds(horizontal)">
                                      <p:cBhvr>
                                        <p:cTn id="180" dur="500"/>
                                        <p:tgtEl>
                                          <p:spTgt spid="54"/>
                                        </p:tgtEl>
                                      </p:cBhvr>
                                    </p:animEffect>
                                  </p:childTnLst>
                                </p:cTn>
                              </p:par>
                            </p:childTnLst>
                          </p:cTn>
                        </p:par>
                        <p:par>
                          <p:cTn id="181" fill="hold">
                            <p:stCondLst>
                              <p:cond delay="500"/>
                            </p:stCondLst>
                            <p:childTnLst>
                              <p:par>
                                <p:cTn id="182" presetID="12" presetClass="entr" presetSubtype="1" fill="hold" nodeType="afterEffect">
                                  <p:stCondLst>
                                    <p:cond delay="0"/>
                                  </p:stCondLst>
                                  <p:childTnLst>
                                    <p:set>
                                      <p:cBhvr>
                                        <p:cTn id="183" dur="1" fill="hold">
                                          <p:stCondLst>
                                            <p:cond delay="0"/>
                                          </p:stCondLst>
                                        </p:cTn>
                                        <p:tgtEl>
                                          <p:spTgt spid="11"/>
                                        </p:tgtEl>
                                        <p:attrNameLst>
                                          <p:attrName>style.visibility</p:attrName>
                                        </p:attrNameLst>
                                      </p:cBhvr>
                                      <p:to>
                                        <p:strVal val="visible"/>
                                      </p:to>
                                    </p:set>
                                    <p:animEffect transition="in" filter="slide(fromTop)">
                                      <p:cBhvr>
                                        <p:cTn id="184" dur="500"/>
                                        <p:tgtEl>
                                          <p:spTgt spid="11"/>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83"/>
                                        </p:tgtEl>
                                        <p:attrNameLst>
                                          <p:attrName>style.visibility</p:attrName>
                                        </p:attrNameLst>
                                      </p:cBhvr>
                                      <p:to>
                                        <p:strVal val="visible"/>
                                      </p:to>
                                    </p:set>
                                    <p:animEffect transition="in" filter="blinds(horizontal)">
                                      <p:cBhvr>
                                        <p:cTn id="18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12" grpId="0" bldLvl="0" animBg="1"/>
      <p:bldP spid="17" grpId="0" bldLvl="0" animBg="1"/>
      <p:bldP spid="18" grpId="0" bldLvl="0" animBg="1"/>
      <p:bldP spid="20" grpId="0"/>
      <p:bldP spid="22" grpId="0" bldLvl="0" animBg="1"/>
      <p:bldP spid="29" grpId="0" bldLvl="0" animBg="1"/>
      <p:bldP spid="30" grpId="0" bldLvl="0" animBg="1"/>
      <p:bldP spid="32" grpId="0" bldLvl="0" animBg="1"/>
      <p:bldP spid="36" grpId="0" bldLvl="0" animBg="1"/>
      <p:bldP spid="46" grpId="0" bldLvl="0" animBg="1"/>
      <p:bldP spid="47" grpId="0" bldLvl="0" animBg="1"/>
      <p:bldP spid="52" grpId="0"/>
      <p:bldP spid="54" grpId="0"/>
      <p:bldP spid="55" grpId="0"/>
      <p:bldP spid="56" grpId="0"/>
      <p:bldP spid="81" grpId="0" bldLvl="0" animBg="1"/>
      <p:bldP spid="8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00354" name="直接箭头连接符 3"/>
          <p:cNvCxnSpPr/>
          <p:nvPr/>
        </p:nvCxnSpPr>
        <p:spPr>
          <a:xfrm rot="5400000">
            <a:off x="1985963" y="1760538"/>
            <a:ext cx="428625" cy="1587"/>
          </a:xfrm>
          <a:prstGeom prst="straightConnector1">
            <a:avLst/>
          </a:prstGeom>
          <a:ln w="38100" cap="flat" cmpd="sng">
            <a:solidFill>
              <a:srgbClr val="00B050"/>
            </a:solidFill>
            <a:prstDash val="solid"/>
            <a:miter/>
            <a:headEnd type="none" w="med" len="med"/>
            <a:tailEnd type="arrow" w="med" len="med"/>
          </a:ln>
        </p:spPr>
      </p:cxnSp>
      <p:cxnSp>
        <p:nvCxnSpPr>
          <p:cNvPr id="100355" name="直接箭头连接符 4"/>
          <p:cNvCxnSpPr/>
          <p:nvPr/>
        </p:nvCxnSpPr>
        <p:spPr>
          <a:xfrm rot="5400000">
            <a:off x="1941513" y="3692525"/>
            <a:ext cx="428625" cy="1588"/>
          </a:xfrm>
          <a:prstGeom prst="straightConnector1">
            <a:avLst/>
          </a:prstGeom>
          <a:ln w="38100" cap="flat" cmpd="sng">
            <a:solidFill>
              <a:srgbClr val="00B050"/>
            </a:solidFill>
            <a:prstDash val="solid"/>
            <a:miter/>
            <a:headEnd type="none" w="med" len="med"/>
            <a:tailEnd type="arrow" w="med" len="med"/>
          </a:ln>
        </p:spPr>
      </p:cxnSp>
      <p:sp>
        <p:nvSpPr>
          <p:cNvPr id="100356" name="TextBox 5"/>
          <p:cNvSpPr txBox="1"/>
          <p:nvPr/>
        </p:nvSpPr>
        <p:spPr>
          <a:xfrm>
            <a:off x="1714500" y="1976438"/>
            <a:ext cx="1000125" cy="522287"/>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100357" name="流程图: 决策 6"/>
          <p:cNvSpPr/>
          <p:nvPr/>
        </p:nvSpPr>
        <p:spPr>
          <a:xfrm>
            <a:off x="1071563" y="4821238"/>
            <a:ext cx="2295525" cy="714375"/>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solidFill>
                  <a:srgbClr val="0000CC"/>
                </a:solidFill>
                <a:latin typeface="Arial" panose="020B0604020202020204" pitchFamily="34" charset="0"/>
              </a:rPr>
              <a:t>i&gt;50</a:t>
            </a:r>
            <a:endParaRPr lang="zh-CN" altLang="en-US" dirty="0">
              <a:solidFill>
                <a:srgbClr val="0000CC"/>
              </a:solidFill>
              <a:latin typeface="Arial" panose="020B0604020202020204" pitchFamily="34" charset="0"/>
            </a:endParaRPr>
          </a:p>
        </p:txBody>
      </p:sp>
      <p:cxnSp>
        <p:nvCxnSpPr>
          <p:cNvPr id="100358" name="直接箭头连接符 7"/>
          <p:cNvCxnSpPr/>
          <p:nvPr/>
        </p:nvCxnSpPr>
        <p:spPr>
          <a:xfrm rot="5400000">
            <a:off x="1982788" y="4618038"/>
            <a:ext cx="428625" cy="1587"/>
          </a:xfrm>
          <a:prstGeom prst="straightConnector1">
            <a:avLst/>
          </a:prstGeom>
          <a:ln w="38100" cap="flat" cmpd="sng">
            <a:solidFill>
              <a:srgbClr val="00B050"/>
            </a:solidFill>
            <a:prstDash val="solid"/>
            <a:miter/>
            <a:headEnd type="none" w="med" len="med"/>
            <a:tailEnd type="arrow" w="med" len="med"/>
          </a:ln>
        </p:spPr>
      </p:cxnSp>
      <p:cxnSp>
        <p:nvCxnSpPr>
          <p:cNvPr id="100359" name="直接连接符 8"/>
          <p:cNvCxnSpPr/>
          <p:nvPr/>
        </p:nvCxnSpPr>
        <p:spPr>
          <a:xfrm rot="10800000">
            <a:off x="642938" y="5191125"/>
            <a:ext cx="428625" cy="0"/>
          </a:xfrm>
          <a:prstGeom prst="line">
            <a:avLst/>
          </a:prstGeom>
          <a:ln w="38100" cap="flat" cmpd="sng">
            <a:solidFill>
              <a:srgbClr val="00B050"/>
            </a:solidFill>
            <a:prstDash val="solid"/>
            <a:miter/>
            <a:headEnd type="none" w="med" len="med"/>
            <a:tailEnd type="none" w="med" len="med"/>
          </a:ln>
        </p:spPr>
      </p:cxnSp>
      <p:cxnSp>
        <p:nvCxnSpPr>
          <p:cNvPr id="100360" name="直接连接符 9"/>
          <p:cNvCxnSpPr/>
          <p:nvPr/>
        </p:nvCxnSpPr>
        <p:spPr>
          <a:xfrm rot="5400000" flipH="1" flipV="1">
            <a:off x="-606425" y="3940175"/>
            <a:ext cx="2500313" cy="0"/>
          </a:xfrm>
          <a:prstGeom prst="line">
            <a:avLst/>
          </a:prstGeom>
          <a:ln w="38100" cap="flat" cmpd="sng">
            <a:solidFill>
              <a:srgbClr val="00B050"/>
            </a:solidFill>
            <a:prstDash val="solid"/>
            <a:miter/>
            <a:headEnd type="none" w="med" len="med"/>
            <a:tailEnd type="none" w="med" len="med"/>
          </a:ln>
        </p:spPr>
      </p:cxnSp>
      <p:cxnSp>
        <p:nvCxnSpPr>
          <p:cNvPr id="100361" name="直接箭头连接符 10"/>
          <p:cNvCxnSpPr/>
          <p:nvPr/>
        </p:nvCxnSpPr>
        <p:spPr>
          <a:xfrm rot="5400000">
            <a:off x="1987550" y="5773738"/>
            <a:ext cx="452438" cy="0"/>
          </a:xfrm>
          <a:prstGeom prst="straightConnector1">
            <a:avLst/>
          </a:prstGeom>
          <a:ln w="38100" cap="flat" cmpd="sng">
            <a:solidFill>
              <a:srgbClr val="00B050"/>
            </a:solidFill>
            <a:prstDash val="solid"/>
            <a:miter/>
            <a:headEnd type="none" w="med" len="med"/>
            <a:tailEnd type="arrow" w="med" len="med"/>
          </a:ln>
        </p:spPr>
      </p:cxnSp>
      <p:sp>
        <p:nvSpPr>
          <p:cNvPr id="100362" name="流程图: 终止 11"/>
          <p:cNvSpPr/>
          <p:nvPr/>
        </p:nvSpPr>
        <p:spPr>
          <a:xfrm>
            <a:off x="1500188" y="976313"/>
            <a:ext cx="1428750" cy="571500"/>
          </a:xfrm>
          <a:prstGeom prst="flowChartTerminator">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开始</a:t>
            </a:r>
            <a:endParaRPr lang="zh-CN" altLang="en-US" sz="2800" dirty="0">
              <a:solidFill>
                <a:srgbClr val="0000CC"/>
              </a:solidFill>
              <a:latin typeface="Arial" panose="020B0604020202020204" pitchFamily="34" charset="0"/>
            </a:endParaRPr>
          </a:p>
        </p:txBody>
      </p:sp>
      <p:cxnSp>
        <p:nvCxnSpPr>
          <p:cNvPr id="100363" name="直接箭头连接符 12"/>
          <p:cNvCxnSpPr/>
          <p:nvPr/>
        </p:nvCxnSpPr>
        <p:spPr>
          <a:xfrm rot="5400000">
            <a:off x="1952625" y="2701925"/>
            <a:ext cx="428625" cy="1588"/>
          </a:xfrm>
          <a:prstGeom prst="straightConnector1">
            <a:avLst/>
          </a:prstGeom>
          <a:ln w="38100" cap="flat" cmpd="sng">
            <a:solidFill>
              <a:srgbClr val="00B050"/>
            </a:solidFill>
            <a:prstDash val="solid"/>
            <a:miter/>
            <a:headEnd type="none" w="med" len="med"/>
            <a:tailEnd type="arrow" w="med" len="med"/>
          </a:ln>
        </p:spPr>
      </p:cxnSp>
      <p:sp>
        <p:nvSpPr>
          <p:cNvPr id="100364" name="TextBox 16"/>
          <p:cNvSpPr txBox="1"/>
          <p:nvPr/>
        </p:nvSpPr>
        <p:spPr>
          <a:xfrm>
            <a:off x="1500188" y="3903663"/>
            <a:ext cx="1357312"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i+1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100365" name="流程图: 终止 17"/>
          <p:cNvSpPr/>
          <p:nvPr/>
        </p:nvSpPr>
        <p:spPr>
          <a:xfrm>
            <a:off x="6000750" y="6072188"/>
            <a:ext cx="1428750" cy="571500"/>
          </a:xfrm>
          <a:prstGeom prst="flowChartTerminator">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结束</a:t>
            </a:r>
            <a:endParaRPr lang="zh-CN" altLang="en-US" sz="2800" dirty="0">
              <a:solidFill>
                <a:srgbClr val="0000CC"/>
              </a:solidFill>
              <a:latin typeface="Arial" panose="020B0604020202020204" pitchFamily="34" charset="0"/>
            </a:endParaRPr>
          </a:p>
        </p:txBody>
      </p:sp>
      <p:cxnSp>
        <p:nvCxnSpPr>
          <p:cNvPr id="100366" name="直接箭头连接符 18"/>
          <p:cNvCxnSpPr/>
          <p:nvPr/>
        </p:nvCxnSpPr>
        <p:spPr>
          <a:xfrm>
            <a:off x="642938" y="2690813"/>
            <a:ext cx="1500187" cy="1587"/>
          </a:xfrm>
          <a:prstGeom prst="straightConnector1">
            <a:avLst/>
          </a:prstGeom>
          <a:ln w="38100" cap="flat" cmpd="sng">
            <a:solidFill>
              <a:srgbClr val="00B050"/>
            </a:solidFill>
            <a:prstDash val="solid"/>
            <a:miter/>
            <a:headEnd type="none" w="med" len="med"/>
            <a:tailEnd type="arrow" w="med" len="med"/>
          </a:ln>
        </p:spPr>
      </p:cxnSp>
      <p:sp>
        <p:nvSpPr>
          <p:cNvPr id="100367" name="TextBox 19"/>
          <p:cNvSpPr txBox="1"/>
          <p:nvPr/>
        </p:nvSpPr>
        <p:spPr>
          <a:xfrm>
            <a:off x="642938" y="4691063"/>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sp>
        <p:nvSpPr>
          <p:cNvPr id="100368" name="TextBox 20"/>
          <p:cNvSpPr txBox="1"/>
          <p:nvPr/>
        </p:nvSpPr>
        <p:spPr>
          <a:xfrm>
            <a:off x="6643688" y="5597525"/>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Y</a:t>
            </a:r>
            <a:endParaRPr lang="zh-CN" altLang="en-US" sz="2800" dirty="0">
              <a:solidFill>
                <a:srgbClr val="0000CC"/>
              </a:solidFill>
              <a:latin typeface="Arial" panose="020B0604020202020204" pitchFamily="34" charset="0"/>
            </a:endParaRPr>
          </a:p>
        </p:txBody>
      </p:sp>
      <p:sp>
        <p:nvSpPr>
          <p:cNvPr id="100369" name="平行四边形 21"/>
          <p:cNvSpPr/>
          <p:nvPr/>
        </p:nvSpPr>
        <p:spPr>
          <a:xfrm>
            <a:off x="974725" y="2905125"/>
            <a:ext cx="2428875" cy="571500"/>
          </a:xfrm>
          <a:prstGeom prst="parallelogram">
            <a:avLst>
              <a:gd name="adj" fmla="val 25007"/>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输入</a:t>
            </a:r>
            <a:r>
              <a:rPr lang="en-US" altLang="zh-CN" sz="2800" dirty="0">
                <a:solidFill>
                  <a:srgbClr val="0000CC"/>
                </a:solidFill>
                <a:latin typeface="Arial" panose="020B0604020202020204" pitchFamily="34" charset="0"/>
              </a:rPr>
              <a:t>n</a:t>
            </a:r>
            <a:r>
              <a:rPr lang="en-US" altLang="zh-CN" sz="2800" baseline="-25000" dirty="0">
                <a:solidFill>
                  <a:srgbClr val="0000CC"/>
                </a:solidFill>
                <a:latin typeface="Arial" panose="020B0604020202020204" pitchFamily="34" charset="0"/>
              </a:rPr>
              <a:t>i</a:t>
            </a:r>
            <a:r>
              <a:rPr lang="zh-CN" altLang="en-US" sz="2800" dirty="0">
                <a:solidFill>
                  <a:srgbClr val="0000CC"/>
                </a:solidFill>
                <a:latin typeface="Arial" panose="020B0604020202020204" pitchFamily="34" charset="0"/>
              </a:rPr>
              <a:t>、</a:t>
            </a:r>
            <a:r>
              <a:rPr lang="en-US" altLang="zh-CN" sz="2800" dirty="0">
                <a:solidFill>
                  <a:srgbClr val="0000CC"/>
                </a:solidFill>
                <a:latin typeface="Arial" panose="020B0604020202020204" pitchFamily="34" charset="0"/>
              </a:rPr>
              <a:t>g</a:t>
            </a:r>
            <a:r>
              <a:rPr lang="en-US" altLang="zh-CN" sz="2800" baseline="-25000" dirty="0">
                <a:solidFill>
                  <a:srgbClr val="0000CC"/>
                </a:solidFill>
                <a:latin typeface="Arial" panose="020B0604020202020204" pitchFamily="34" charset="0"/>
              </a:rPr>
              <a:t>i</a:t>
            </a:r>
            <a:endParaRPr lang="zh-CN" altLang="en-US" sz="2800" baseline="-25000" dirty="0">
              <a:solidFill>
                <a:srgbClr val="0000CC"/>
              </a:solidFill>
              <a:latin typeface="Arial" panose="020B0604020202020204" pitchFamily="34" charset="0"/>
            </a:endParaRPr>
          </a:p>
        </p:txBody>
      </p:sp>
      <p:sp>
        <p:nvSpPr>
          <p:cNvPr id="100370" name="TextBox 28"/>
          <p:cNvSpPr txBox="1"/>
          <p:nvPr/>
        </p:nvSpPr>
        <p:spPr>
          <a:xfrm>
            <a:off x="6164263" y="1012825"/>
            <a:ext cx="1000125"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cxnSp>
        <p:nvCxnSpPr>
          <p:cNvPr id="100371" name="直接箭头连接符 30"/>
          <p:cNvCxnSpPr/>
          <p:nvPr/>
        </p:nvCxnSpPr>
        <p:spPr>
          <a:xfrm rot="5400000">
            <a:off x="6453188" y="1738313"/>
            <a:ext cx="428625" cy="1587"/>
          </a:xfrm>
          <a:prstGeom prst="straightConnector1">
            <a:avLst/>
          </a:prstGeom>
          <a:ln w="38100" cap="flat" cmpd="sng">
            <a:solidFill>
              <a:srgbClr val="00B050"/>
            </a:solidFill>
            <a:prstDash val="solid"/>
            <a:miter/>
            <a:headEnd type="none" w="med" len="med"/>
            <a:tailEnd type="arrow" w="med" len="med"/>
          </a:ln>
        </p:spPr>
      </p:cxnSp>
      <p:sp>
        <p:nvSpPr>
          <p:cNvPr id="100372" name="流程图: 决策 31"/>
          <p:cNvSpPr/>
          <p:nvPr/>
        </p:nvSpPr>
        <p:spPr>
          <a:xfrm>
            <a:off x="5500688" y="1941513"/>
            <a:ext cx="2357437" cy="928687"/>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solidFill>
                  <a:srgbClr val="0000CC"/>
                </a:solidFill>
                <a:latin typeface="Arial" panose="020B0604020202020204" pitchFamily="34" charset="0"/>
              </a:rPr>
              <a:t>g</a:t>
            </a:r>
            <a:r>
              <a:rPr lang="en-US" altLang="zh-CN" baseline="-25000" dirty="0">
                <a:solidFill>
                  <a:srgbClr val="0000CC"/>
                </a:solidFill>
                <a:latin typeface="Arial" panose="020B0604020202020204" pitchFamily="34" charset="0"/>
              </a:rPr>
              <a:t>i</a:t>
            </a:r>
            <a:r>
              <a:rPr lang="en-US" altLang="zh-CN" dirty="0">
                <a:solidFill>
                  <a:srgbClr val="0000CC"/>
                </a:solidFill>
                <a:latin typeface="Arial" panose="020B0604020202020204" pitchFamily="34" charset="0"/>
              </a:rPr>
              <a:t>≧80</a:t>
            </a:r>
            <a:endParaRPr lang="zh-CN" altLang="en-US" dirty="0">
              <a:solidFill>
                <a:srgbClr val="0000CC"/>
              </a:solidFill>
              <a:latin typeface="Arial" panose="020B0604020202020204" pitchFamily="34" charset="0"/>
            </a:endParaRPr>
          </a:p>
        </p:txBody>
      </p:sp>
      <p:cxnSp>
        <p:nvCxnSpPr>
          <p:cNvPr id="100373" name="直接连接符 32"/>
          <p:cNvCxnSpPr/>
          <p:nvPr/>
        </p:nvCxnSpPr>
        <p:spPr>
          <a:xfrm rot="10800000">
            <a:off x="5038725" y="2403475"/>
            <a:ext cx="428625" cy="0"/>
          </a:xfrm>
          <a:prstGeom prst="line">
            <a:avLst/>
          </a:prstGeom>
          <a:ln w="38100" cap="flat" cmpd="sng">
            <a:solidFill>
              <a:srgbClr val="00B050"/>
            </a:solidFill>
            <a:prstDash val="solid"/>
            <a:miter/>
            <a:headEnd type="none" w="med" len="med"/>
            <a:tailEnd type="none" w="med" len="med"/>
          </a:ln>
        </p:spPr>
      </p:cxnSp>
      <p:cxnSp>
        <p:nvCxnSpPr>
          <p:cNvPr id="100374" name="直接连接符 33"/>
          <p:cNvCxnSpPr/>
          <p:nvPr/>
        </p:nvCxnSpPr>
        <p:spPr>
          <a:xfrm rot="10800000">
            <a:off x="7858125" y="2395538"/>
            <a:ext cx="428625" cy="0"/>
          </a:xfrm>
          <a:prstGeom prst="line">
            <a:avLst/>
          </a:prstGeom>
          <a:ln w="38100" cap="flat" cmpd="sng">
            <a:solidFill>
              <a:srgbClr val="00B050"/>
            </a:solidFill>
            <a:prstDash val="solid"/>
            <a:miter/>
            <a:headEnd type="none" w="med" len="med"/>
            <a:tailEnd type="none" w="med" len="med"/>
          </a:ln>
        </p:spPr>
      </p:cxnSp>
      <p:cxnSp>
        <p:nvCxnSpPr>
          <p:cNvPr id="100375" name="直接箭头连接符 34"/>
          <p:cNvCxnSpPr/>
          <p:nvPr/>
        </p:nvCxnSpPr>
        <p:spPr>
          <a:xfrm rot="5400000">
            <a:off x="4692650" y="2703513"/>
            <a:ext cx="642938" cy="1587"/>
          </a:xfrm>
          <a:prstGeom prst="straightConnector1">
            <a:avLst/>
          </a:prstGeom>
          <a:ln w="38100" cap="flat" cmpd="sng">
            <a:solidFill>
              <a:srgbClr val="00B050"/>
            </a:solidFill>
            <a:prstDash val="solid"/>
            <a:miter/>
            <a:headEnd type="none" w="med" len="med"/>
            <a:tailEnd type="arrow" w="med" len="med"/>
          </a:ln>
        </p:spPr>
      </p:cxnSp>
      <p:sp>
        <p:nvSpPr>
          <p:cNvPr id="100376" name="平行四边形 35"/>
          <p:cNvSpPr/>
          <p:nvPr/>
        </p:nvSpPr>
        <p:spPr>
          <a:xfrm>
            <a:off x="4143375" y="3013075"/>
            <a:ext cx="2428875" cy="571500"/>
          </a:xfrm>
          <a:prstGeom prst="parallelogram">
            <a:avLst>
              <a:gd name="adj" fmla="val 25007"/>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zh-CN" altLang="en-US" sz="2800" dirty="0">
                <a:solidFill>
                  <a:srgbClr val="0000CC"/>
                </a:solidFill>
                <a:latin typeface="Arial" panose="020B0604020202020204" pitchFamily="34" charset="0"/>
              </a:rPr>
              <a:t>输出</a:t>
            </a:r>
            <a:r>
              <a:rPr lang="en-US" altLang="zh-CN" sz="2800" dirty="0">
                <a:solidFill>
                  <a:srgbClr val="0000CC"/>
                </a:solidFill>
                <a:latin typeface="Arial" panose="020B0604020202020204" pitchFamily="34" charset="0"/>
              </a:rPr>
              <a:t>n</a:t>
            </a:r>
            <a:r>
              <a:rPr lang="en-US" altLang="zh-CN" sz="2800" baseline="-25000" dirty="0">
                <a:solidFill>
                  <a:srgbClr val="0000CC"/>
                </a:solidFill>
                <a:latin typeface="Arial" panose="020B0604020202020204" pitchFamily="34" charset="0"/>
              </a:rPr>
              <a:t>i</a:t>
            </a:r>
            <a:r>
              <a:rPr lang="zh-CN" altLang="en-US" sz="2800" dirty="0">
                <a:solidFill>
                  <a:srgbClr val="0000CC"/>
                </a:solidFill>
                <a:latin typeface="Arial" panose="020B0604020202020204" pitchFamily="34" charset="0"/>
              </a:rPr>
              <a:t>、</a:t>
            </a:r>
            <a:r>
              <a:rPr lang="en-US" altLang="zh-CN" sz="2800" dirty="0">
                <a:solidFill>
                  <a:srgbClr val="0000CC"/>
                </a:solidFill>
                <a:latin typeface="Arial" panose="020B0604020202020204" pitchFamily="34" charset="0"/>
              </a:rPr>
              <a:t>g</a:t>
            </a:r>
            <a:r>
              <a:rPr lang="en-US" altLang="zh-CN" sz="2800" baseline="-25000" dirty="0">
                <a:solidFill>
                  <a:srgbClr val="0000CC"/>
                </a:solidFill>
                <a:latin typeface="Arial" panose="020B0604020202020204" pitchFamily="34" charset="0"/>
              </a:rPr>
              <a:t>i</a:t>
            </a:r>
            <a:endParaRPr lang="zh-CN" altLang="en-US" sz="2800" baseline="-25000" dirty="0">
              <a:solidFill>
                <a:srgbClr val="0000CC"/>
              </a:solidFill>
              <a:latin typeface="Arial" panose="020B0604020202020204" pitchFamily="34" charset="0"/>
            </a:endParaRPr>
          </a:p>
        </p:txBody>
      </p:sp>
      <p:cxnSp>
        <p:nvCxnSpPr>
          <p:cNvPr id="100377" name="直接连接符 36"/>
          <p:cNvCxnSpPr/>
          <p:nvPr/>
        </p:nvCxnSpPr>
        <p:spPr>
          <a:xfrm rot="5400000" flipH="1" flipV="1">
            <a:off x="7548563" y="3133725"/>
            <a:ext cx="1476375" cy="0"/>
          </a:xfrm>
          <a:prstGeom prst="line">
            <a:avLst/>
          </a:prstGeom>
          <a:ln w="38100" cap="flat" cmpd="sng">
            <a:solidFill>
              <a:srgbClr val="00B050"/>
            </a:solidFill>
            <a:prstDash val="solid"/>
            <a:miter/>
            <a:headEnd type="none" w="med" len="med"/>
            <a:tailEnd type="none" w="med" len="med"/>
          </a:ln>
        </p:spPr>
      </p:cxnSp>
      <p:cxnSp>
        <p:nvCxnSpPr>
          <p:cNvPr id="100378" name="直接连接符 38"/>
          <p:cNvCxnSpPr/>
          <p:nvPr/>
        </p:nvCxnSpPr>
        <p:spPr>
          <a:xfrm rot="5400000" flipH="1" flipV="1">
            <a:off x="5000625" y="3727450"/>
            <a:ext cx="285750" cy="0"/>
          </a:xfrm>
          <a:prstGeom prst="line">
            <a:avLst/>
          </a:prstGeom>
          <a:ln w="38100" cap="flat" cmpd="sng">
            <a:solidFill>
              <a:srgbClr val="00B050"/>
            </a:solidFill>
            <a:prstDash val="solid"/>
            <a:miter/>
            <a:headEnd type="none" w="med" len="med"/>
            <a:tailEnd type="none" w="med" len="med"/>
          </a:ln>
        </p:spPr>
      </p:cxnSp>
      <p:cxnSp>
        <p:nvCxnSpPr>
          <p:cNvPr id="100379" name="直接连接符 40"/>
          <p:cNvCxnSpPr/>
          <p:nvPr/>
        </p:nvCxnSpPr>
        <p:spPr>
          <a:xfrm rot="10800000">
            <a:off x="5143500" y="3870325"/>
            <a:ext cx="3143250" cy="0"/>
          </a:xfrm>
          <a:prstGeom prst="line">
            <a:avLst/>
          </a:prstGeom>
          <a:ln w="38100" cap="flat" cmpd="sng">
            <a:solidFill>
              <a:srgbClr val="00B050"/>
            </a:solidFill>
            <a:prstDash val="solid"/>
            <a:miter/>
            <a:headEnd type="none" w="med" len="med"/>
            <a:tailEnd type="none" w="med" len="med"/>
          </a:ln>
        </p:spPr>
      </p:cxnSp>
      <p:cxnSp>
        <p:nvCxnSpPr>
          <p:cNvPr id="100380" name="直接箭头连接符 44"/>
          <p:cNvCxnSpPr/>
          <p:nvPr/>
        </p:nvCxnSpPr>
        <p:spPr>
          <a:xfrm rot="5400000">
            <a:off x="6572250" y="4013200"/>
            <a:ext cx="285750" cy="1588"/>
          </a:xfrm>
          <a:prstGeom prst="straightConnector1">
            <a:avLst/>
          </a:prstGeom>
          <a:ln w="38100" cap="flat" cmpd="sng">
            <a:solidFill>
              <a:srgbClr val="00B050"/>
            </a:solidFill>
            <a:prstDash val="solid"/>
            <a:miter/>
            <a:headEnd type="none" w="med" len="med"/>
            <a:tailEnd type="arrow" w="med" len="med"/>
          </a:ln>
        </p:spPr>
      </p:cxnSp>
      <p:sp>
        <p:nvSpPr>
          <p:cNvPr id="100381" name="TextBox 45"/>
          <p:cNvSpPr txBox="1"/>
          <p:nvPr/>
        </p:nvSpPr>
        <p:spPr>
          <a:xfrm>
            <a:off x="6046788" y="4156075"/>
            <a:ext cx="1357312" cy="523875"/>
          </a:xfrm>
          <a:prstGeom prst="rect">
            <a:avLst/>
          </a:prstGeom>
          <a:noFill/>
          <a:ln w="38100"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i+1</a:t>
            </a:r>
            <a:r>
              <a:rPr lang="en-US" altLang="zh-CN" sz="2800" dirty="0">
                <a:solidFill>
                  <a:srgbClr val="0000CC"/>
                </a:solidFill>
                <a:latin typeface="Arial" panose="020B0604020202020204" pitchFamily="34" charset="0"/>
                <a:sym typeface="Symbol" panose="05050102010706020507" pitchFamily="18" charset="2"/>
              </a:rPr>
              <a:t>i</a:t>
            </a:r>
            <a:endParaRPr lang="zh-CN" altLang="en-US" sz="2800" dirty="0">
              <a:solidFill>
                <a:srgbClr val="0000CC"/>
              </a:solidFill>
              <a:latin typeface="Arial" panose="020B0604020202020204" pitchFamily="34" charset="0"/>
            </a:endParaRPr>
          </a:p>
        </p:txBody>
      </p:sp>
      <p:sp>
        <p:nvSpPr>
          <p:cNvPr id="100382" name="流程图: 决策 46"/>
          <p:cNvSpPr/>
          <p:nvPr/>
        </p:nvSpPr>
        <p:spPr>
          <a:xfrm>
            <a:off x="5584825" y="4954588"/>
            <a:ext cx="2295525" cy="714375"/>
          </a:xfrm>
          <a:prstGeom prst="flowChartDecision">
            <a:avLst/>
          </a:prstGeom>
          <a:solidFill>
            <a:schemeClr val="accent1"/>
          </a:solidFill>
          <a:ln w="38100" cap="flat" cmpd="sng">
            <a:solidFill>
              <a:srgbClr val="00B050"/>
            </a:solidFill>
            <a:prstDash val="solid"/>
            <a:miter/>
            <a:headEnd type="none" w="med" len="med"/>
            <a:tailEnd type="none" w="med" len="med"/>
          </a:ln>
        </p:spPr>
        <p:txBody>
          <a:bodyPr wrap="none" lIns="0" tIns="0" rIns="0" bIns="0"/>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dirty="0">
                <a:solidFill>
                  <a:srgbClr val="0000CC"/>
                </a:solidFill>
                <a:latin typeface="Arial" panose="020B0604020202020204" pitchFamily="34" charset="0"/>
              </a:rPr>
              <a:t>i&gt;50</a:t>
            </a:r>
            <a:endParaRPr lang="zh-CN" altLang="en-US" dirty="0">
              <a:solidFill>
                <a:srgbClr val="0000CC"/>
              </a:solidFill>
              <a:latin typeface="Arial" panose="020B0604020202020204" pitchFamily="34" charset="0"/>
            </a:endParaRPr>
          </a:p>
        </p:txBody>
      </p:sp>
      <p:cxnSp>
        <p:nvCxnSpPr>
          <p:cNvPr id="100383" name="直接连接符 48"/>
          <p:cNvCxnSpPr>
            <a:stCxn id="100382" idx="1"/>
          </p:cNvCxnSpPr>
          <p:nvPr/>
        </p:nvCxnSpPr>
        <p:spPr>
          <a:xfrm rot="10800000">
            <a:off x="3916363" y="5311775"/>
            <a:ext cx="1668462" cy="0"/>
          </a:xfrm>
          <a:prstGeom prst="line">
            <a:avLst/>
          </a:prstGeom>
          <a:ln w="38100" cap="flat" cmpd="sng">
            <a:solidFill>
              <a:srgbClr val="00B050"/>
            </a:solidFill>
            <a:prstDash val="solid"/>
            <a:miter/>
            <a:headEnd type="none" w="med" len="med"/>
            <a:tailEnd type="none" w="med" len="med"/>
          </a:ln>
        </p:spPr>
      </p:cxnSp>
      <p:cxnSp>
        <p:nvCxnSpPr>
          <p:cNvPr id="100384" name="直接连接符 49"/>
          <p:cNvCxnSpPr/>
          <p:nvPr/>
        </p:nvCxnSpPr>
        <p:spPr>
          <a:xfrm rot="5400000" flipH="1" flipV="1">
            <a:off x="2143125" y="3513138"/>
            <a:ext cx="3571875" cy="0"/>
          </a:xfrm>
          <a:prstGeom prst="line">
            <a:avLst/>
          </a:prstGeom>
          <a:ln w="38100" cap="flat" cmpd="sng">
            <a:solidFill>
              <a:srgbClr val="00B050"/>
            </a:solidFill>
            <a:prstDash val="solid"/>
            <a:miter/>
            <a:headEnd type="none" w="med" len="med"/>
            <a:tailEnd type="none" w="med" len="med"/>
          </a:ln>
        </p:spPr>
      </p:cxnSp>
      <p:cxnSp>
        <p:nvCxnSpPr>
          <p:cNvPr id="100385" name="直接箭头连接符 50"/>
          <p:cNvCxnSpPr/>
          <p:nvPr/>
        </p:nvCxnSpPr>
        <p:spPr>
          <a:xfrm>
            <a:off x="3929063" y="1727200"/>
            <a:ext cx="2714625" cy="1588"/>
          </a:xfrm>
          <a:prstGeom prst="straightConnector1">
            <a:avLst/>
          </a:prstGeom>
          <a:ln w="38100" cap="flat" cmpd="sng">
            <a:solidFill>
              <a:srgbClr val="00B050"/>
            </a:solidFill>
            <a:prstDash val="solid"/>
            <a:miter/>
            <a:headEnd type="none" w="med" len="med"/>
            <a:tailEnd type="arrow" w="med" len="med"/>
          </a:ln>
        </p:spPr>
      </p:cxnSp>
      <p:sp>
        <p:nvSpPr>
          <p:cNvPr id="100386" name="TextBox 51"/>
          <p:cNvSpPr txBox="1"/>
          <p:nvPr/>
        </p:nvSpPr>
        <p:spPr>
          <a:xfrm>
            <a:off x="4929188" y="4762500"/>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sp>
        <p:nvSpPr>
          <p:cNvPr id="100387" name="TextBox 53"/>
          <p:cNvSpPr txBox="1"/>
          <p:nvPr/>
        </p:nvSpPr>
        <p:spPr>
          <a:xfrm>
            <a:off x="2143125" y="5500688"/>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Y</a:t>
            </a:r>
            <a:endParaRPr lang="zh-CN" altLang="en-US" sz="2800" dirty="0">
              <a:solidFill>
                <a:srgbClr val="0000CC"/>
              </a:solidFill>
              <a:latin typeface="Arial" panose="020B0604020202020204" pitchFamily="34" charset="0"/>
            </a:endParaRPr>
          </a:p>
        </p:txBody>
      </p:sp>
      <p:sp>
        <p:nvSpPr>
          <p:cNvPr id="100388" name="TextBox 54"/>
          <p:cNvSpPr txBox="1"/>
          <p:nvPr/>
        </p:nvSpPr>
        <p:spPr>
          <a:xfrm>
            <a:off x="5000625" y="1928813"/>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Y</a:t>
            </a:r>
            <a:endParaRPr lang="zh-CN" altLang="en-US" sz="2800" dirty="0">
              <a:solidFill>
                <a:srgbClr val="0000CC"/>
              </a:solidFill>
              <a:latin typeface="Arial" panose="020B0604020202020204" pitchFamily="34" charset="0"/>
            </a:endParaRPr>
          </a:p>
        </p:txBody>
      </p:sp>
      <p:sp>
        <p:nvSpPr>
          <p:cNvPr id="100389" name="TextBox 55"/>
          <p:cNvSpPr txBox="1"/>
          <p:nvPr/>
        </p:nvSpPr>
        <p:spPr>
          <a:xfrm>
            <a:off x="7715250" y="1870075"/>
            <a:ext cx="571500" cy="5238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2800" dirty="0">
                <a:solidFill>
                  <a:srgbClr val="0000CC"/>
                </a:solidFill>
                <a:latin typeface="Arial" panose="020B0604020202020204" pitchFamily="34" charset="0"/>
              </a:rPr>
              <a:t>N</a:t>
            </a:r>
            <a:endParaRPr lang="zh-CN" altLang="en-US" sz="2800" dirty="0">
              <a:solidFill>
                <a:srgbClr val="0000CC"/>
              </a:solidFill>
              <a:latin typeface="Arial" panose="020B0604020202020204" pitchFamily="34" charset="0"/>
            </a:endParaRPr>
          </a:p>
        </p:txBody>
      </p:sp>
      <p:cxnSp>
        <p:nvCxnSpPr>
          <p:cNvPr id="100390" name="直接箭头连接符 66"/>
          <p:cNvCxnSpPr/>
          <p:nvPr/>
        </p:nvCxnSpPr>
        <p:spPr>
          <a:xfrm rot="5400000">
            <a:off x="6488113" y="5881688"/>
            <a:ext cx="428625" cy="1587"/>
          </a:xfrm>
          <a:prstGeom prst="straightConnector1">
            <a:avLst/>
          </a:prstGeom>
          <a:ln w="38100" cap="flat" cmpd="sng">
            <a:solidFill>
              <a:srgbClr val="00B050"/>
            </a:solidFill>
            <a:prstDash val="solid"/>
            <a:miter/>
            <a:headEnd type="none" w="med" len="med"/>
            <a:tailEnd type="arrow" w="med" len="med"/>
          </a:ln>
        </p:spPr>
      </p:cxnSp>
      <p:cxnSp>
        <p:nvCxnSpPr>
          <p:cNvPr id="100391" name="直接箭头连接符 76"/>
          <p:cNvCxnSpPr/>
          <p:nvPr/>
        </p:nvCxnSpPr>
        <p:spPr>
          <a:xfrm rot="5400000">
            <a:off x="6572250" y="4822825"/>
            <a:ext cx="285750" cy="1588"/>
          </a:xfrm>
          <a:prstGeom prst="straightConnector1">
            <a:avLst/>
          </a:prstGeom>
          <a:ln w="38100" cap="flat" cmpd="sng">
            <a:solidFill>
              <a:srgbClr val="00B050"/>
            </a:solidFill>
            <a:prstDash val="solid"/>
            <a:miter/>
            <a:headEnd type="none" w="med" len="med"/>
            <a:tailEnd type="arrow" w="med" len="med"/>
          </a:ln>
        </p:spPr>
      </p:cxnSp>
      <p:cxnSp>
        <p:nvCxnSpPr>
          <p:cNvPr id="100392" name="直接箭头连接符 78"/>
          <p:cNvCxnSpPr/>
          <p:nvPr/>
        </p:nvCxnSpPr>
        <p:spPr>
          <a:xfrm rot="5400000">
            <a:off x="6500813" y="868363"/>
            <a:ext cx="285750" cy="1587"/>
          </a:xfrm>
          <a:prstGeom prst="straightConnector1">
            <a:avLst/>
          </a:prstGeom>
          <a:ln w="38100" cap="flat" cmpd="sng">
            <a:solidFill>
              <a:srgbClr val="00B050"/>
            </a:solidFill>
            <a:prstDash val="solid"/>
            <a:miter/>
            <a:headEnd type="none" w="med" len="med"/>
            <a:tailEnd type="arrow" w="med" len="med"/>
          </a:ln>
        </p:spPr>
      </p:cxnSp>
      <p:sp>
        <p:nvSpPr>
          <p:cNvPr id="100393" name="TextBox 80"/>
          <p:cNvSpPr txBox="1"/>
          <p:nvPr/>
        </p:nvSpPr>
        <p:spPr>
          <a:xfrm>
            <a:off x="357188" y="214313"/>
            <a:ext cx="4071937" cy="523875"/>
          </a:xfrm>
          <a:prstGeom prst="rect">
            <a:avLst/>
          </a:prstGeom>
          <a:solidFill>
            <a:srgbClr val="FFFFCC"/>
          </a:solid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eaLnBrk="1" hangingPunct="1">
              <a:lnSpc>
                <a:spcPct val="100000"/>
              </a:lnSpc>
              <a:spcBef>
                <a:spcPct val="0"/>
              </a:spcBef>
              <a:buFontTx/>
              <a:buNone/>
            </a:pPr>
            <a:r>
              <a:rPr lang="zh-CN" altLang="zh-CN" sz="2800" dirty="0">
                <a:solidFill>
                  <a:srgbClr val="C00000"/>
                </a:solidFill>
                <a:latin typeface="Arial" panose="020B0604020202020204" pitchFamily="34" charset="0"/>
              </a:rPr>
              <a:t>如果包括输入数据部分</a:t>
            </a:r>
            <a:endParaRPr lang="zh-CN" altLang="en-US" sz="2800" dirty="0">
              <a:solidFill>
                <a:srgbClr val="C00000"/>
              </a:solidFill>
              <a:latin typeface="Arial" panose="020B0604020202020204" pitchFamily="34" charset="0"/>
            </a:endParaRPr>
          </a:p>
        </p:txBody>
      </p:sp>
      <p:sp>
        <p:nvSpPr>
          <p:cNvPr id="100394" name="TextBox 82"/>
          <p:cNvSpPr txBox="1"/>
          <p:nvPr/>
        </p:nvSpPr>
        <p:spPr>
          <a:xfrm>
            <a:off x="1857375" y="5861050"/>
            <a:ext cx="714375" cy="646113"/>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3600" dirty="0">
                <a:solidFill>
                  <a:srgbClr val="FF0000"/>
                </a:solidFill>
                <a:latin typeface="Arial" panose="020B0604020202020204" pitchFamily="34" charset="0"/>
              </a:rPr>
              <a:t>①</a:t>
            </a:r>
            <a:endParaRPr lang="zh-CN" altLang="en-US" sz="3600" dirty="0">
              <a:solidFill>
                <a:srgbClr val="FF0000"/>
              </a:solidFill>
              <a:latin typeface="Arial" panose="020B0604020202020204" pitchFamily="34" charset="0"/>
            </a:endParaRPr>
          </a:p>
        </p:txBody>
      </p:sp>
      <p:sp>
        <p:nvSpPr>
          <p:cNvPr id="44" name="TextBox 43"/>
          <p:cNvSpPr txBox="1"/>
          <p:nvPr/>
        </p:nvSpPr>
        <p:spPr>
          <a:xfrm>
            <a:off x="6299200" y="190500"/>
            <a:ext cx="714375" cy="646113"/>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stStyle>
          <a:p>
            <a:pPr marL="0" lvl="0" indent="0" algn="ctr" eaLnBrk="1" hangingPunct="1">
              <a:lnSpc>
                <a:spcPct val="100000"/>
              </a:lnSpc>
              <a:spcBef>
                <a:spcPct val="0"/>
              </a:spcBef>
              <a:buFontTx/>
              <a:buNone/>
            </a:pPr>
            <a:r>
              <a:rPr lang="en-US" altLang="zh-CN" sz="3600" dirty="0">
                <a:solidFill>
                  <a:srgbClr val="FF0000"/>
                </a:solidFill>
                <a:latin typeface="Arial" panose="020B0604020202020204" pitchFamily="34" charset="0"/>
              </a:rPr>
              <a:t>①</a:t>
            </a:r>
            <a:endParaRPr lang="zh-CN" altLang="en-US" sz="3600" dirty="0">
              <a:solidFill>
                <a:srgbClr val="FF0000"/>
              </a:solidFill>
              <a:latin typeface="Arial" panose="020B0604020202020204" pitchFamily="34" charset="0"/>
            </a:endParaRPr>
          </a:p>
        </p:txBody>
      </p:sp>
      <p:pic>
        <p:nvPicPr>
          <p:cNvPr id="100396" name="图片 4" descr="Untitled2.png">
            <a:hlinkClick r:id=""/>
          </p:cNvPr>
          <p:cNvPicPr>
            <a:picLocks noChangeAspect="1"/>
          </p:cNvPicPr>
          <p:nvPr/>
        </p:nvPicPr>
        <p:blipFill>
          <a:blip r:embed="rId1"/>
          <a:stretch>
            <a:fillRect/>
          </a:stretch>
        </p:blipFill>
        <p:spPr>
          <a:xfrm>
            <a:off x="8429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000000"/>
                                          </p:val>
                                        </p:tav>
                                        <p:tav tm="100000">
                                          <p:val>
                                            <p:strVal val="#ppt_w"/>
                                          </p:val>
                                        </p:tav>
                                      </p:tavLst>
                                    </p:anim>
                                    <p:anim calcmode="lin" valueType="num">
                                      <p:cBhvr>
                                        <p:cTn id="8" dur="500" fill="hold"/>
                                        <p:tgtEl>
                                          <p:spTgt spid="44"/>
                                        </p:tgtEl>
                                        <p:attrNameLst>
                                          <p:attrName>ppt_h</p:attrName>
                                        </p:attrNameLst>
                                      </p:cBhvr>
                                      <p:tavLst>
                                        <p:tav tm="0">
                                          <p:val>
                                            <p:fltVal val="0.000000"/>
                                          </p:val>
                                        </p:tav>
                                        <p:tav tm="100000">
                                          <p:val>
                                            <p:strVal val="#ppt_h"/>
                                          </p:val>
                                        </p:tav>
                                      </p:tavLst>
                                    </p:anim>
                                    <p:anim calcmode="lin" valueType="num">
                                      <p:cBhvr>
                                        <p:cTn id="9" dur="500" fill="hold"/>
                                        <p:tgtEl>
                                          <p:spTgt spid="44"/>
                                        </p:tgtEl>
                                        <p:attrNameLst>
                                          <p:attrName>style.rotation</p:attrName>
                                        </p:attrNameLst>
                                      </p:cBhvr>
                                      <p:tavLst>
                                        <p:tav tm="0">
                                          <p:val>
                                            <p:fltVal val="360.000000"/>
                                          </p:val>
                                        </p:tav>
                                        <p:tav tm="100000">
                                          <p:val>
                                            <p:fltVal val="0.000000"/>
                                          </p:val>
                                        </p:tav>
                                      </p:tavLst>
                                    </p:anim>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ctrTitle"/>
          </p:nvPr>
        </p:nvSpPr>
        <p:spPr>
          <a:xfrm>
            <a:off x="609600" y="1447800"/>
            <a:ext cx="8001000" cy="2209800"/>
          </a:xfrm>
        </p:spPr>
        <p:txBody>
          <a:bodyPr vert="horz" wrap="square" lIns="91440" tIns="45720" rIns="91440" bIns="45720" anchor="ctr" anchorCtr="0"/>
          <a:p>
            <a:pPr eaLnBrk="1" hangingPunct="1">
              <a:buClrTx/>
              <a:buSzTx/>
              <a:buFontTx/>
            </a:pPr>
            <a:r>
              <a:rPr lang="en-US" altLang="zh-CN" dirty="0">
                <a:latin typeface="+mj-lt"/>
                <a:ea typeface="宋体" panose="02010600030101010101" pitchFamily="2" charset="-122"/>
                <a:cs typeface="+mj-cs"/>
              </a:rPr>
              <a:t>A First Book of ANSI C</a:t>
            </a:r>
            <a:br>
              <a:rPr lang="en-US" altLang="zh-CN" dirty="0">
                <a:latin typeface="+mj-lt"/>
                <a:ea typeface="宋体" panose="02010600030101010101" pitchFamily="2" charset="-122"/>
                <a:cs typeface="+mj-cs"/>
              </a:rPr>
            </a:br>
            <a:r>
              <a:rPr lang="en-US" altLang="zh-CN" sz="3200" i="1" dirty="0">
                <a:latin typeface="+mj-lt"/>
                <a:ea typeface="宋体" panose="02010600030101010101" pitchFamily="2" charset="-122"/>
                <a:cs typeface="+mj-cs"/>
              </a:rPr>
              <a:t>Fourth Edition</a:t>
            </a:r>
            <a:endParaRPr lang="en-US" altLang="zh-CN" sz="3200" i="1" dirty="0">
              <a:latin typeface="+mj-lt"/>
              <a:ea typeface="宋体" panose="02010600030101010101" pitchFamily="2" charset="-122"/>
              <a:cs typeface="+mj-cs"/>
            </a:endParaRPr>
          </a:p>
        </p:txBody>
      </p:sp>
      <p:sp>
        <p:nvSpPr>
          <p:cNvPr id="16387" name="Rectangle 3"/>
          <p:cNvSpPr>
            <a:spLocks noGrp="1"/>
          </p:cNvSpPr>
          <p:nvPr>
            <p:ph type="subTitle" idx="1"/>
          </p:nvPr>
        </p:nvSpPr>
        <p:spPr>
          <a:xfrm>
            <a:off x="609600" y="4419600"/>
            <a:ext cx="8077200" cy="1447800"/>
          </a:xfrm>
        </p:spPr>
        <p:txBody>
          <a:bodyPr vert="horz" wrap="square" lIns="91440" tIns="45720" rIns="91440" bIns="45720" anchor="t" anchorCtr="0"/>
          <a:p>
            <a:pPr eaLnBrk="1" hangingPunct="1">
              <a:lnSpc>
                <a:spcPct val="90000"/>
              </a:lnSpc>
              <a:buClrTx/>
              <a:buSzTx/>
            </a:pPr>
            <a:r>
              <a:rPr lang="en-US" altLang="zh-CN" sz="3400" b="0" i="1" dirty="0">
                <a:latin typeface="+mn-lt"/>
                <a:ea typeface="宋体" panose="02010600030101010101" pitchFamily="2" charset="-122"/>
                <a:cs typeface="+mn-cs"/>
              </a:rPr>
              <a:t>Chapter 2</a:t>
            </a:r>
            <a:endParaRPr lang="en-US" altLang="zh-CN" sz="3400" b="0" i="1" dirty="0">
              <a:latin typeface="+mn-lt"/>
              <a:ea typeface="宋体" panose="02010600030101010101" pitchFamily="2" charset="-122"/>
              <a:cs typeface="+mn-cs"/>
            </a:endParaRPr>
          </a:p>
          <a:p>
            <a:pPr eaLnBrk="1" hangingPunct="1">
              <a:lnSpc>
                <a:spcPct val="90000"/>
              </a:lnSpc>
              <a:buClrTx/>
              <a:buSzTx/>
            </a:pPr>
            <a:r>
              <a:rPr lang="en-US" altLang="zh-CN" sz="3400" b="0" i="1" dirty="0">
                <a:latin typeface="+mn-lt"/>
                <a:ea typeface="宋体" panose="02010600030101010101" pitchFamily="2" charset="-122"/>
                <a:cs typeface="+mn-cs"/>
              </a:rPr>
              <a:t>Getting Started in C Programming</a:t>
            </a:r>
            <a:endParaRPr lang="en-US" altLang="zh-CN" sz="3400" b="0" i="1" dirty="0">
              <a:latin typeface="+mn-lt"/>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1294130" y="299085"/>
            <a:ext cx="6943725" cy="585406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67587" name="Rectangle 2"/>
          <p:cNvSpPr>
            <a:spLocks noGrp="1"/>
          </p:cNvSpPr>
          <p:nvPr>
            <p:ph type="title"/>
          </p:nvPr>
        </p:nvSpPr>
        <p:spPr>
          <a:xfrm>
            <a:off x="533400" y="152400"/>
            <a:ext cx="8077200" cy="1143000"/>
          </a:xfrm>
        </p:spPr>
        <p:txBody>
          <a:bodyPr vert="horz" wrap="square" lIns="91440" tIns="45720" rIns="91440" bIns="45720" anchor="ctr" anchorCtr="0"/>
          <a:p>
            <a:pPr eaLnBrk="1" hangingPunct="1"/>
            <a:r>
              <a:rPr lang="en-US" altLang="zh-CN" dirty="0">
                <a:ea typeface="宋体" panose="02010600030101010101" pitchFamily="2" charset="-122"/>
              </a:rPr>
              <a:t>Algorithms </a:t>
            </a:r>
            <a:endParaRPr lang="en-US" altLang="zh-CN" dirty="0">
              <a:ea typeface="宋体" panose="02010600030101010101" pitchFamily="2" charset="-122"/>
            </a:endParaRPr>
          </a:p>
        </p:txBody>
      </p:sp>
      <p:sp>
        <p:nvSpPr>
          <p:cNvPr id="67588" name="Rectangle 6"/>
          <p:cNvSpPr>
            <a:spLocks noGrp="1"/>
          </p:cNvSpPr>
          <p:nvPr>
            <p:ph type="body" sz="half" idx="1"/>
          </p:nvPr>
        </p:nvSpPr>
        <p:spPr>
          <a:xfrm>
            <a:off x="258763" y="1295400"/>
            <a:ext cx="8382000" cy="2819400"/>
          </a:xfrm>
        </p:spPr>
        <p:txBody>
          <a:bodyPr vert="horz" wrap="square" lIns="91440" tIns="45720" rIns="91440" bIns="45720" anchor="t" anchorCtr="0"/>
          <a:p>
            <a:pPr eaLnBrk="1" hangingPunct="1">
              <a:buClrTx/>
              <a:buSzTx/>
              <a:buFontTx/>
            </a:pPr>
            <a:r>
              <a:rPr lang="en-US" altLang="zh-CN" dirty="0">
                <a:ea typeface="宋体" panose="02010600030101010101" pitchFamily="2" charset="-122"/>
              </a:rPr>
              <a:t>Converting an algorithm into a computer program, using a language such as C, is called </a:t>
            </a:r>
            <a:r>
              <a:rPr lang="en-US" altLang="zh-CN" b="1" dirty="0">
                <a:ea typeface="宋体" panose="02010600030101010101" pitchFamily="2" charset="-122"/>
              </a:rPr>
              <a:t>coding the algorithm</a:t>
            </a:r>
            <a:endParaRPr lang="en-US" altLang="zh-CN" b="1" dirty="0">
              <a:ea typeface="宋体" panose="02010600030101010101" pitchFamily="2" charset="-122"/>
            </a:endParaRPr>
          </a:p>
          <a:p>
            <a:pPr eaLnBrk="1" hangingPunct="1">
              <a:lnSpc>
                <a:spcPct val="150000"/>
              </a:lnSpc>
              <a:spcAft>
                <a:spcPts val="1200"/>
              </a:spcAft>
              <a:buClrTx/>
              <a:buSzTx/>
              <a:buFontTx/>
            </a:pPr>
            <a:r>
              <a:rPr lang="en-US" altLang="zh-CN" dirty="0">
                <a:ea typeface="宋体" panose="02010600030101010101" pitchFamily="2" charset="-122"/>
              </a:rPr>
              <a:t>The program instructions resulting from coding an algorithm are called </a:t>
            </a:r>
            <a:r>
              <a:rPr lang="en-US" altLang="zh-CN" b="1" dirty="0">
                <a:ea typeface="宋体" panose="02010600030101010101" pitchFamily="2" charset="-122"/>
              </a:rPr>
              <a:t>program code</a:t>
            </a:r>
            <a:r>
              <a:rPr lang="en-US" altLang="zh-CN" dirty="0">
                <a:ea typeface="宋体" panose="02010600030101010101" pitchFamily="2" charset="-122"/>
              </a:rPr>
              <a:t>, or simply </a:t>
            </a:r>
            <a:r>
              <a:rPr lang="en-US" altLang="zh-CN" b="1" dirty="0">
                <a:ea typeface="宋体" panose="02010600030101010101" pitchFamily="2" charset="-122"/>
              </a:rPr>
              <a:t>code</a:t>
            </a:r>
            <a:endParaRPr lang="en-US" altLang="zh-CN" dirty="0">
              <a:ea typeface="宋体" panose="02010600030101010101" pitchFamily="2" charset="-122"/>
            </a:endParaRPr>
          </a:p>
        </p:txBody>
      </p:sp>
      <p:pic>
        <p:nvPicPr>
          <p:cNvPr id="67589" name="Picture 3"/>
          <p:cNvPicPr>
            <a:picLocks noChangeAspect="1"/>
          </p:cNvPicPr>
          <p:nvPr/>
        </p:nvPicPr>
        <p:blipFill>
          <a:blip r:embed="rId1"/>
          <a:stretch>
            <a:fillRect/>
          </a:stretch>
        </p:blipFill>
        <p:spPr>
          <a:xfrm>
            <a:off x="685800" y="4114800"/>
            <a:ext cx="7772400" cy="2081213"/>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69635"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69636"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The Software Development Process</a:t>
            </a:r>
            <a:endParaRPr lang="en-US" altLang="zh-CN" dirty="0">
              <a:ea typeface="宋体" panose="02010600030101010101" pitchFamily="2" charset="-122"/>
            </a:endParaRPr>
          </a:p>
        </p:txBody>
      </p:sp>
      <p:sp>
        <p:nvSpPr>
          <p:cNvPr id="69637" name="Rectangle 3"/>
          <p:cNvSpPr>
            <a:spLocks noGrp="1"/>
          </p:cNvSpPr>
          <p:nvPr>
            <p:ph idx="1"/>
          </p:nvPr>
        </p:nvSpPr>
        <p:spPr>
          <a:xfrm>
            <a:off x="228600" y="1444625"/>
            <a:ext cx="8686800" cy="4572000"/>
          </a:xfrm>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Each field of study has a name for the systematic method used to design solutions to problems</a:t>
            </a:r>
            <a:endParaRPr lang="en-US" altLang="zh-CN" dirty="0">
              <a:latin typeface="+mn-lt"/>
              <a:ea typeface="宋体" panose="02010600030101010101" pitchFamily="2" charset="-122"/>
              <a:cs typeface="+mn-cs"/>
            </a:endParaRPr>
          </a:p>
          <a:p>
            <a:pPr lvl="1" eaLnBrk="1" hangingPunct="1"/>
            <a:r>
              <a:rPr lang="en-US" altLang="zh-CN" dirty="0">
                <a:latin typeface="+mn-lt"/>
                <a:ea typeface="宋体" panose="02010600030101010101" pitchFamily="2" charset="-122"/>
              </a:rPr>
              <a:t>In science: called the </a:t>
            </a:r>
            <a:r>
              <a:rPr lang="en-US" altLang="zh-CN" b="1" dirty="0">
                <a:solidFill>
                  <a:srgbClr val="FF0000"/>
                </a:solidFill>
                <a:latin typeface="+mn-lt"/>
                <a:ea typeface="宋体" panose="02010600030101010101" pitchFamily="2" charset="-122"/>
              </a:rPr>
              <a:t>scientifi</a:t>
            </a:r>
            <a:r>
              <a:rPr lang="en-US" altLang="zh-CN" b="1" dirty="0">
                <a:latin typeface="+mn-lt"/>
                <a:ea typeface="宋体" panose="02010600030101010101" pitchFamily="2" charset="-122"/>
              </a:rPr>
              <a:t>c method</a:t>
            </a:r>
            <a:endParaRPr lang="en-US" altLang="zh-CN" dirty="0">
              <a:latin typeface="+mn-lt"/>
              <a:ea typeface="宋体" panose="02010600030101010101" pitchFamily="2" charset="-122"/>
            </a:endParaRPr>
          </a:p>
          <a:p>
            <a:pPr lvl="1" eaLnBrk="1" hangingPunct="1"/>
            <a:r>
              <a:rPr lang="en-US" altLang="zh-CN" dirty="0">
                <a:latin typeface="+mn-lt"/>
                <a:ea typeface="宋体" panose="02010600030101010101" pitchFamily="2" charset="-122"/>
              </a:rPr>
              <a:t>In engineering: called the </a:t>
            </a:r>
            <a:r>
              <a:rPr lang="en-US" altLang="zh-CN" b="1" dirty="0">
                <a:solidFill>
                  <a:srgbClr val="FF0000"/>
                </a:solidFill>
                <a:latin typeface="+mn-lt"/>
                <a:ea typeface="宋体" panose="02010600030101010101" pitchFamily="2" charset="-122"/>
              </a:rPr>
              <a:t>systems</a:t>
            </a:r>
            <a:r>
              <a:rPr lang="en-US" altLang="zh-CN" b="1" dirty="0">
                <a:latin typeface="+mn-lt"/>
                <a:ea typeface="宋体" panose="02010600030101010101" pitchFamily="2" charset="-122"/>
              </a:rPr>
              <a:t> approach</a:t>
            </a:r>
            <a:endParaRPr lang="en-US" altLang="zh-CN" b="1" dirty="0">
              <a:latin typeface="+mn-lt"/>
              <a:ea typeface="宋体" panose="02010600030101010101" pitchFamily="2" charset="-122"/>
            </a:endParaRPr>
          </a:p>
          <a:p>
            <a:pPr eaLnBrk="1" hangingPunct="1"/>
            <a:r>
              <a:rPr lang="en-US" altLang="zh-CN" dirty="0">
                <a:latin typeface="+mn-lt"/>
                <a:ea typeface="宋体" panose="02010600030101010101" pitchFamily="2" charset="-122"/>
                <a:cs typeface="+mn-cs"/>
              </a:rPr>
              <a:t>The technique used by professional software developers for understanding the problem that is being </a:t>
            </a:r>
            <a:r>
              <a:rPr lang="en-US" altLang="zh-CN" dirty="0">
                <a:solidFill>
                  <a:srgbClr val="0070C0"/>
                </a:solidFill>
                <a:latin typeface="+mn-lt"/>
                <a:ea typeface="宋体" panose="02010600030101010101" pitchFamily="2" charset="-122"/>
                <a:cs typeface="+mn-cs"/>
              </a:rPr>
              <a:t>solved and for creating an effective and appropriate software solution</a:t>
            </a:r>
            <a:r>
              <a:rPr lang="en-US" altLang="zh-CN" dirty="0">
                <a:latin typeface="+mn-lt"/>
                <a:ea typeface="宋体" panose="02010600030101010101" pitchFamily="2" charset="-122"/>
                <a:cs typeface="+mn-cs"/>
              </a:rPr>
              <a:t> is called the </a:t>
            </a:r>
            <a:r>
              <a:rPr lang="en-US" altLang="zh-CN" b="1" dirty="0">
                <a:solidFill>
                  <a:srgbClr val="0033CC"/>
                </a:solidFill>
                <a:latin typeface="+mn-lt"/>
                <a:ea typeface="宋体" panose="02010600030101010101" pitchFamily="2" charset="-122"/>
                <a:cs typeface="+mn-cs"/>
              </a:rPr>
              <a:t>software development process</a:t>
            </a:r>
            <a:endParaRPr lang="en-US" altLang="zh-CN" dirty="0">
              <a:solidFill>
                <a:srgbClr val="0033CC"/>
              </a:solidFill>
              <a:latin typeface="+mn-lt"/>
              <a:ea typeface="宋体" panose="02010600030101010101" pitchFamily="2"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pic>
        <p:nvPicPr>
          <p:cNvPr id="71683" name="Picture 4"/>
          <p:cNvPicPr>
            <a:picLocks noChangeAspect="1"/>
          </p:cNvPicPr>
          <p:nvPr>
            <p:ph idx="1"/>
          </p:nvPr>
        </p:nvPicPr>
        <p:blipFill>
          <a:blip r:embed="rId1"/>
          <a:srcRect/>
          <a:stretch>
            <a:fillRect/>
          </a:stretch>
        </p:blipFill>
        <p:spPr>
          <a:xfrm>
            <a:off x="2514600" y="1524000"/>
            <a:ext cx="3787775" cy="4800600"/>
          </a:xfrm>
        </p:spPr>
      </p:pic>
      <p:sp>
        <p:nvSpPr>
          <p:cNvPr id="71684" name="Rectangle 6"/>
          <p:cNvSpPr/>
          <p:nvPr/>
        </p:nvSpPr>
        <p:spPr>
          <a:xfrm>
            <a:off x="542925" y="38100"/>
            <a:ext cx="80772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eaLnBrk="1" hangingPunct="1">
              <a:spcBef>
                <a:spcPct val="0"/>
              </a:spcBef>
              <a:buNone/>
            </a:pPr>
            <a:r>
              <a:rPr lang="en-US" altLang="zh-CN" sz="3200" dirty="0">
                <a:ea typeface="宋体" panose="02010600030101010101" pitchFamily="2" charset="-122"/>
              </a:rPr>
              <a:t>The Software Development Process</a:t>
            </a:r>
            <a:endParaRPr lang="en-US" altLang="zh-CN" sz="3200" dirty="0">
              <a:ea typeface="宋体" panose="02010600030101010101" pitchFamily="2" charset="-122"/>
            </a:endParaRPr>
          </a:p>
        </p:txBody>
      </p:sp>
      <p:sp>
        <p:nvSpPr>
          <p:cNvPr id="71685" name="文本框 1"/>
          <p:cNvSpPr txBox="1"/>
          <p:nvPr/>
        </p:nvSpPr>
        <p:spPr>
          <a:xfrm>
            <a:off x="3260725" y="1600200"/>
            <a:ext cx="4127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spcBef>
                <a:spcPct val="0"/>
              </a:spcBef>
              <a:buNone/>
            </a:pPr>
            <a:r>
              <a:rPr lang="en-US" altLang="zh-CN" sz="2000" dirty="0">
                <a:solidFill>
                  <a:srgbClr val="0033CC"/>
                </a:solidFill>
                <a:latin typeface="Times New Roman" panose="02020603050405020304" pitchFamily="18" charset="0"/>
                <a:ea typeface="宋体" panose="02010600030101010101" pitchFamily="2" charset="-122"/>
                <a:sym typeface="Wingdings 2" panose="05020102010507070707" pitchFamily="18" charset="2"/>
              </a:rPr>
              <a:t></a:t>
            </a:r>
            <a:endParaRPr lang="zh-CN" altLang="en-US" sz="2000" dirty="0">
              <a:solidFill>
                <a:srgbClr val="0033CC"/>
              </a:solidFill>
              <a:latin typeface="Times New Roman" panose="02020603050405020304" pitchFamily="18" charset="0"/>
              <a:ea typeface="宋体" panose="02010600030101010101" pitchFamily="2" charset="-122"/>
            </a:endParaRPr>
          </a:p>
        </p:txBody>
      </p:sp>
      <p:sp>
        <p:nvSpPr>
          <p:cNvPr id="71686" name="文本框 6"/>
          <p:cNvSpPr txBox="1"/>
          <p:nvPr/>
        </p:nvSpPr>
        <p:spPr>
          <a:xfrm>
            <a:off x="2100263" y="3657600"/>
            <a:ext cx="41433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spcBef>
                <a:spcPct val="0"/>
              </a:spcBef>
              <a:buNone/>
            </a:pPr>
            <a:r>
              <a:rPr lang="en-US" altLang="zh-CN" sz="2000" dirty="0">
                <a:solidFill>
                  <a:srgbClr val="0033CC"/>
                </a:solidFill>
                <a:latin typeface="Times New Roman" panose="02020603050405020304" pitchFamily="18" charset="0"/>
                <a:ea typeface="宋体" panose="02010600030101010101" pitchFamily="2" charset="-122"/>
                <a:sym typeface="Wingdings 2" panose="05020102010507070707" pitchFamily="18" charset="2"/>
              </a:rPr>
              <a:t></a:t>
            </a:r>
            <a:endParaRPr lang="zh-CN" altLang="en-US" sz="2000" dirty="0">
              <a:solidFill>
                <a:srgbClr val="0033CC"/>
              </a:solidFill>
              <a:latin typeface="Times New Roman" panose="02020603050405020304" pitchFamily="18" charset="0"/>
              <a:ea typeface="宋体" panose="02010600030101010101" pitchFamily="2" charset="-122"/>
            </a:endParaRPr>
          </a:p>
        </p:txBody>
      </p:sp>
      <p:sp>
        <p:nvSpPr>
          <p:cNvPr id="71687" name="文本框 7"/>
          <p:cNvSpPr txBox="1"/>
          <p:nvPr/>
        </p:nvSpPr>
        <p:spPr>
          <a:xfrm>
            <a:off x="6400800" y="1676400"/>
            <a:ext cx="4143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spcBef>
                <a:spcPct val="0"/>
              </a:spcBef>
              <a:buNone/>
            </a:pPr>
            <a:r>
              <a:rPr lang="en-US" altLang="zh-CN" sz="2000" dirty="0">
                <a:solidFill>
                  <a:srgbClr val="0033CC"/>
                </a:solidFill>
                <a:latin typeface="Times New Roman" panose="02020603050405020304" pitchFamily="18" charset="0"/>
                <a:ea typeface="宋体" panose="02010600030101010101" pitchFamily="2" charset="-122"/>
                <a:sym typeface="Wingdings 2" panose="05020102010507070707" pitchFamily="18" charset="2"/>
              </a:rPr>
              <a:t></a:t>
            </a:r>
            <a:endParaRPr lang="zh-CN" altLang="en-US" sz="2000" dirty="0">
              <a:solidFill>
                <a:srgbClr val="0033CC"/>
              </a:solidFill>
              <a:latin typeface="Times New Roman" panose="02020603050405020304" pitchFamily="18" charset="0"/>
              <a:ea typeface="宋体" panose="02010600030101010101" pitchFamily="2" charset="-122"/>
            </a:endParaRPr>
          </a:p>
        </p:txBody>
      </p:sp>
      <p:sp>
        <p:nvSpPr>
          <p:cNvPr id="71688" name="文本框 8"/>
          <p:cNvSpPr txBox="1"/>
          <p:nvPr/>
        </p:nvSpPr>
        <p:spPr>
          <a:xfrm>
            <a:off x="3260725" y="5648325"/>
            <a:ext cx="4127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spcBef>
                <a:spcPct val="0"/>
              </a:spcBef>
              <a:buNone/>
            </a:pPr>
            <a:r>
              <a:rPr lang="en-US" altLang="zh-CN" sz="2000" dirty="0">
                <a:solidFill>
                  <a:srgbClr val="0033CC"/>
                </a:solidFill>
                <a:latin typeface="Times New Roman" panose="02020603050405020304" pitchFamily="18" charset="0"/>
                <a:ea typeface="宋体" panose="02010600030101010101" pitchFamily="2" charset="-122"/>
                <a:sym typeface="Wingdings 2" panose="05020102010507070707" pitchFamily="18" charset="2"/>
              </a:rPr>
              <a:t></a:t>
            </a:r>
            <a:endParaRPr lang="zh-CN" altLang="en-US" sz="2000" dirty="0">
              <a:solidFill>
                <a:srgbClr val="0033CC"/>
              </a:solidFill>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73731" name="Rectangle 2"/>
          <p:cNvSpPr>
            <a:spLocks noGrp="1"/>
          </p:cNvSpPr>
          <p:nvPr>
            <p:ph type="title"/>
          </p:nvPr>
        </p:nvSpPr>
        <p:spPr>
          <a:xfrm>
            <a:off x="228600" y="147638"/>
            <a:ext cx="8686800" cy="1143000"/>
          </a:xfrm>
        </p:spPr>
        <p:txBody>
          <a:bodyPr vert="horz" wrap="square" lIns="91440" tIns="45720" rIns="91440" bIns="45720" anchor="ctr" anchorCtr="0"/>
          <a:p>
            <a:pPr eaLnBrk="1" hangingPunct="1"/>
            <a:r>
              <a:rPr lang="en-US" altLang="zh-CN" sz="3200" b="1" dirty="0">
                <a:solidFill>
                  <a:srgbClr val="0033CC"/>
                </a:solidFill>
                <a:ea typeface="宋体" panose="02010600030101010101" pitchFamily="2" charset="-122"/>
              </a:rPr>
              <a:t>Phase I</a:t>
            </a:r>
            <a:r>
              <a:rPr lang="en-US" altLang="zh-CN" sz="3200" dirty="0">
                <a:ea typeface="宋体" panose="02010600030101010101" pitchFamily="2" charset="-122"/>
              </a:rPr>
              <a:t>: Specify the Program’s Requirements</a:t>
            </a:r>
            <a:endParaRPr lang="en-US" altLang="zh-CN" sz="3200" dirty="0">
              <a:ea typeface="宋体" panose="02010600030101010101" pitchFamily="2" charset="-122"/>
            </a:endParaRPr>
          </a:p>
        </p:txBody>
      </p:sp>
      <p:sp>
        <p:nvSpPr>
          <p:cNvPr id="73732" name="Rectangle 3"/>
          <p:cNvSpPr>
            <a:spLocks noGrp="1"/>
          </p:cNvSpPr>
          <p:nvPr>
            <p:ph idx="1"/>
          </p:nvPr>
        </p:nvSpPr>
        <p:spPr>
          <a:xfrm>
            <a:off x="228600" y="1444625"/>
            <a:ext cx="8686800" cy="4572000"/>
          </a:xfrm>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Begins with a problem statement or a specific request for a program, which is called a </a:t>
            </a:r>
            <a:r>
              <a:rPr lang="en-US" altLang="zh-CN" b="1" dirty="0">
                <a:latin typeface="+mn-lt"/>
                <a:ea typeface="宋体" panose="02010600030101010101" pitchFamily="2" charset="-122"/>
                <a:cs typeface="+mn-cs"/>
              </a:rPr>
              <a:t>program requirement</a:t>
            </a:r>
            <a:endParaRPr lang="en-US" altLang="zh-CN" b="1"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Suppose you receive an e-mail from your supervisor that says: </a:t>
            </a:r>
            <a:r>
              <a:rPr lang="en-US" altLang="zh-CN" i="1" dirty="0">
                <a:latin typeface="+mn-lt"/>
                <a:ea typeface="宋体" panose="02010600030101010101" pitchFamily="2" charset="-122"/>
                <a:cs typeface="+mn-cs"/>
              </a:rPr>
              <a:t>We need a program to provide information about circles</a:t>
            </a:r>
            <a:endParaRPr lang="en-US" altLang="zh-CN" dirty="0">
              <a:latin typeface="+mn-lt"/>
              <a:ea typeface="宋体" panose="02010600030101010101" pitchFamily="2" charset="-122"/>
              <a:cs typeface="+mn-cs"/>
            </a:endParaRPr>
          </a:p>
          <a:p>
            <a:pPr lvl="1" eaLnBrk="1" hangingPunct="1"/>
            <a:r>
              <a:rPr lang="en-US" altLang="zh-CN" dirty="0">
                <a:latin typeface="+mn-lt"/>
                <a:ea typeface="宋体" panose="02010600030101010101" pitchFamily="2" charset="-122"/>
              </a:rPr>
              <a:t>This is not a clearly defined requirement</a:t>
            </a:r>
            <a:endParaRPr lang="en-US" altLang="zh-CN" dirty="0">
              <a:latin typeface="+mn-lt"/>
              <a:ea typeface="宋体" panose="02010600030101010101" pitchFamily="2" charset="-122"/>
            </a:endParaRPr>
          </a:p>
          <a:p>
            <a:pPr lvl="1" eaLnBrk="1" hangingPunct="1"/>
            <a:r>
              <a:rPr lang="en-US" altLang="zh-CN" dirty="0">
                <a:latin typeface="+mn-lt"/>
                <a:ea typeface="宋体" panose="02010600030101010101" pitchFamily="2" charset="-122"/>
              </a:rPr>
              <a:t>To clarify and define the problem statement, your first step would be to contact your supervisor to define exactly what information is to be produced (its outputs) and what data is to be provided (the inputs)</a:t>
            </a:r>
            <a:endParaRPr lang="en-US" altLang="zh-CN" dirty="0">
              <a:latin typeface="+mn-lt"/>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5"/>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75779" name="Rectangle 2"/>
          <p:cNvSpPr>
            <a:spLocks noGrp="1"/>
          </p:cNvSpPr>
          <p:nvPr>
            <p:ph type="title"/>
          </p:nvPr>
        </p:nvSpPr>
        <p:spPr/>
        <p:txBody>
          <a:bodyPr vert="horz" wrap="square" lIns="91440" tIns="45720" rIns="91440" bIns="45720" anchor="ctr" anchorCtr="0"/>
          <a:p>
            <a:pPr eaLnBrk="1" hangingPunct="1"/>
            <a:r>
              <a:rPr lang="en-US" altLang="zh-CN" b="1" dirty="0">
                <a:solidFill>
                  <a:srgbClr val="0033CC"/>
                </a:solidFill>
                <a:ea typeface="宋体" panose="02010600030101010101" pitchFamily="2" charset="-122"/>
              </a:rPr>
              <a:t>Phase II</a:t>
            </a:r>
            <a:r>
              <a:rPr lang="en-US" altLang="zh-CN" dirty="0">
                <a:ea typeface="宋体" panose="02010600030101010101" pitchFamily="2" charset="-122"/>
              </a:rPr>
              <a:t>: Design and Development</a:t>
            </a:r>
            <a:endParaRPr lang="en-US" altLang="zh-CN" dirty="0">
              <a:ea typeface="宋体" panose="02010600030101010101" pitchFamily="2" charset="-122"/>
            </a:endParaRPr>
          </a:p>
        </p:txBody>
      </p:sp>
      <p:sp>
        <p:nvSpPr>
          <p:cNvPr id="75780" name="Rectangle 3"/>
          <p:cNvSpPr>
            <a:spLocks noGrp="1"/>
          </p:cNvSpPr>
          <p:nvPr>
            <p:ph type="body" sz="half" idx="1"/>
          </p:nvPr>
        </p:nvSpPr>
        <p:spPr>
          <a:xfrm>
            <a:off x="533400" y="1676400"/>
            <a:ext cx="8153400" cy="4572000"/>
          </a:xfrm>
        </p:spPr>
        <p:txBody>
          <a:bodyPr vert="horz" wrap="square" lIns="91440" tIns="45720" rIns="91440" bIns="45720" anchor="t" anchorCtr="0"/>
          <a:p>
            <a:pPr eaLnBrk="1" hangingPunct="1">
              <a:lnSpc>
                <a:spcPct val="150000"/>
              </a:lnSpc>
              <a:buClrTx/>
              <a:buSzTx/>
              <a:buFontTx/>
            </a:pPr>
            <a:r>
              <a:rPr lang="en-US" altLang="zh-CN" dirty="0">
                <a:ea typeface="宋体" panose="02010600030101010101" pitchFamily="2" charset="-122"/>
              </a:rPr>
              <a:t>Step 1: Analyze the problem. You must understand:</a:t>
            </a:r>
            <a:endParaRPr lang="en-US" altLang="zh-CN" dirty="0">
              <a:ea typeface="宋体" panose="02010600030101010101" pitchFamily="2" charset="-122"/>
            </a:endParaRPr>
          </a:p>
          <a:p>
            <a:pPr lvl="1" eaLnBrk="1" hangingPunct="1">
              <a:lnSpc>
                <a:spcPct val="150000"/>
              </a:lnSpc>
            </a:pPr>
            <a:r>
              <a:rPr lang="en-US" altLang="zh-CN" dirty="0">
                <a:ea typeface="宋体" panose="02010600030101010101" pitchFamily="2" charset="-122"/>
              </a:rPr>
              <a:t>The outputs that must be produced</a:t>
            </a:r>
            <a:endParaRPr lang="en-US" altLang="zh-CN" dirty="0">
              <a:ea typeface="宋体" panose="02010600030101010101" pitchFamily="2" charset="-122"/>
            </a:endParaRPr>
          </a:p>
          <a:p>
            <a:pPr lvl="1" eaLnBrk="1" hangingPunct="1">
              <a:lnSpc>
                <a:spcPct val="150000"/>
              </a:lnSpc>
            </a:pPr>
            <a:r>
              <a:rPr lang="en-US" altLang="zh-CN" dirty="0">
                <a:ea typeface="宋体" panose="02010600030101010101" pitchFamily="2" charset="-122"/>
              </a:rPr>
              <a:t>The input data required to create the desired outputs</a:t>
            </a:r>
            <a:endParaRPr lang="en-US" altLang="zh-CN" dirty="0">
              <a:ea typeface="宋体" panose="02010600030101010101" pitchFamily="2" charset="-122"/>
            </a:endParaRPr>
          </a:p>
          <a:p>
            <a:pPr lvl="1" eaLnBrk="1" hangingPunct="1">
              <a:lnSpc>
                <a:spcPct val="150000"/>
              </a:lnSpc>
            </a:pPr>
            <a:r>
              <a:rPr lang="en-US" altLang="zh-CN" dirty="0">
                <a:ea typeface="宋体" panose="02010600030101010101" pitchFamily="2" charset="-122"/>
              </a:rPr>
              <a:t>The formulas relating the inputs to the outputs</a:t>
            </a:r>
            <a:endParaRPr lang="en-US" altLang="zh-CN" dirty="0">
              <a:ea typeface="宋体" panose="02010600030101010101" pitchFamily="2" charset="-122"/>
            </a:endParaRPr>
          </a:p>
          <a:p>
            <a:pPr eaLnBrk="1" hangingPunct="1">
              <a:lnSpc>
                <a:spcPct val="150000"/>
              </a:lnSpc>
              <a:buClrTx/>
              <a:buSzTx/>
              <a:buFontTx/>
            </a:pPr>
            <a:r>
              <a:rPr lang="en-US" altLang="zh-CN" dirty="0">
                <a:ea typeface="宋体" panose="02010600030101010101" pitchFamily="2" charset="-122"/>
              </a:rPr>
              <a:t>Step 2: Select an overall solution algorithm</a:t>
            </a:r>
            <a:endParaRPr lang="en-US" altLang="zh-CN"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1"/>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11267"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pic>
        <p:nvPicPr>
          <p:cNvPr id="11268" name="Picture 5"/>
          <p:cNvPicPr>
            <a:picLocks noChangeAspect="1"/>
          </p:cNvPicPr>
          <p:nvPr/>
        </p:nvPicPr>
        <p:blipFill>
          <a:blip r:embed="rId1"/>
          <a:stretch>
            <a:fillRect/>
          </a:stretch>
        </p:blipFill>
        <p:spPr>
          <a:xfrm>
            <a:off x="4133850" y="2132013"/>
            <a:ext cx="4838700" cy="3856037"/>
          </a:xfrm>
          <a:prstGeom prst="rect">
            <a:avLst/>
          </a:prstGeom>
          <a:noFill/>
          <a:ln w="9525">
            <a:noFill/>
          </a:ln>
        </p:spPr>
      </p:pic>
      <p:sp>
        <p:nvSpPr>
          <p:cNvPr id="11269" name="Rectangle 6"/>
          <p:cNvSpPr/>
          <p:nvPr/>
        </p:nvSpPr>
        <p:spPr>
          <a:xfrm>
            <a:off x="685800" y="11113"/>
            <a:ext cx="80772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eaLnBrk="1" hangingPunct="1">
              <a:spcBef>
                <a:spcPct val="0"/>
              </a:spcBef>
              <a:buNone/>
            </a:pPr>
            <a:r>
              <a:rPr lang="en-US" altLang="zh-CN" sz="3600" dirty="0">
                <a:ea typeface="宋体" panose="02010600030101010101" pitchFamily="2" charset="-122"/>
              </a:rPr>
              <a:t>History and Hardware (continued)</a:t>
            </a:r>
            <a:endParaRPr lang="en-US" altLang="zh-CN" sz="3600" dirty="0">
              <a:ea typeface="宋体" panose="02010600030101010101" pitchFamily="2" charset="-122"/>
            </a:endParaRPr>
          </a:p>
        </p:txBody>
      </p:sp>
      <p:sp>
        <p:nvSpPr>
          <p:cNvPr id="11270" name="矩形 5"/>
          <p:cNvSpPr/>
          <p:nvPr/>
        </p:nvSpPr>
        <p:spPr>
          <a:xfrm>
            <a:off x="300038" y="1395413"/>
            <a:ext cx="88773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eaLnBrk="1" hangingPunct="1">
              <a:spcBef>
                <a:spcPct val="0"/>
              </a:spcBef>
              <a:buNone/>
            </a:pPr>
            <a:r>
              <a:rPr lang="en-US" altLang="zh-CN" sz="2000" dirty="0">
                <a:solidFill>
                  <a:schemeClr val="tx1"/>
                </a:solidFill>
                <a:latin typeface="Times New Roman" panose="02020603050405020304" pitchFamily="18" charset="0"/>
                <a:ea typeface="宋体" panose="02010600030101010101" pitchFamily="2" charset="-122"/>
              </a:rPr>
              <a:t>Electronic Delayed Storage Automatic Computer (EDSAC, 1949)</a:t>
            </a:r>
            <a:endParaRPr lang="en-US" altLang="zh-CN" sz="2000" dirty="0">
              <a:solidFill>
                <a:schemeClr val="tx1"/>
              </a:solidFill>
              <a:latin typeface="Times New Roman" panose="02020603050405020304" pitchFamily="18" charset="0"/>
              <a:ea typeface="宋体" panose="02010600030101010101" pitchFamily="2" charset="-122"/>
            </a:endParaRPr>
          </a:p>
        </p:txBody>
      </p:sp>
      <p:pic>
        <p:nvPicPr>
          <p:cNvPr id="100" name="图片 99"/>
          <p:cNvPicPr/>
          <p:nvPr/>
        </p:nvPicPr>
        <p:blipFill>
          <a:blip r:embed="rId2"/>
          <a:stretch>
            <a:fillRect/>
          </a:stretch>
        </p:blipFill>
        <p:spPr>
          <a:xfrm>
            <a:off x="0" y="2117725"/>
            <a:ext cx="5026660" cy="3644265"/>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7782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Phase II: Design and Development</a:t>
            </a:r>
            <a:endParaRPr lang="en-US" altLang="zh-CN" dirty="0">
              <a:ea typeface="宋体" panose="02010600030101010101" pitchFamily="2" charset="-122"/>
            </a:endParaRPr>
          </a:p>
        </p:txBody>
      </p:sp>
      <p:pic>
        <p:nvPicPr>
          <p:cNvPr id="77828" name="Picture 4"/>
          <p:cNvPicPr>
            <a:picLocks noChangeAspect="1"/>
          </p:cNvPicPr>
          <p:nvPr>
            <p:ph sz="half" idx="2"/>
          </p:nvPr>
        </p:nvPicPr>
        <p:blipFill>
          <a:blip r:embed="rId1"/>
          <a:srcRect/>
          <a:stretch>
            <a:fillRect/>
          </a:stretch>
        </p:blipFill>
        <p:spPr>
          <a:xfrm>
            <a:off x="1143000" y="1981200"/>
            <a:ext cx="7086600" cy="3243263"/>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79875"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Phase II: Design and Development</a:t>
            </a:r>
            <a:endParaRPr lang="en-US" altLang="zh-CN" dirty="0">
              <a:ea typeface="宋体" panose="02010600030101010101" pitchFamily="2" charset="-122"/>
            </a:endParaRPr>
          </a:p>
        </p:txBody>
      </p:sp>
      <p:sp>
        <p:nvSpPr>
          <p:cNvPr id="79876" name="Rectangle 3"/>
          <p:cNvSpPr>
            <a:spLocks noGrp="1"/>
          </p:cNvSpPr>
          <p:nvPr>
            <p:ph idx="1"/>
          </p:nvPr>
        </p:nvSpPr>
        <p:spPr>
          <a:xfrm>
            <a:off x="228600" y="1295400"/>
            <a:ext cx="8610600" cy="4572000"/>
          </a:xfrm>
        </p:spPr>
        <p:txBody>
          <a:bodyPr vert="horz" wrap="square" lIns="91440" tIns="45720" rIns="91440" bIns="45720" anchor="t" anchorCtr="0"/>
          <a:p>
            <a:pPr eaLnBrk="1" hangingPunct="1">
              <a:lnSpc>
                <a:spcPct val="120000"/>
              </a:lnSpc>
            </a:pPr>
            <a:r>
              <a:rPr lang="en-US" altLang="zh-CN" dirty="0">
                <a:latin typeface="+mn-lt"/>
                <a:ea typeface="宋体" panose="02010600030101010101" pitchFamily="2" charset="-122"/>
                <a:cs typeface="+mn-cs"/>
              </a:rPr>
              <a:t>For larger programs you will have to </a:t>
            </a:r>
            <a:r>
              <a:rPr lang="en-US" altLang="zh-CN" dirty="0">
                <a:solidFill>
                  <a:srgbClr val="0033CC"/>
                </a:solidFill>
                <a:latin typeface="+mn-lt"/>
                <a:ea typeface="宋体" panose="02010600030101010101" pitchFamily="2" charset="-122"/>
                <a:cs typeface="+mn-cs"/>
              </a:rPr>
              <a:t>refine the initial algorithm</a:t>
            </a:r>
            <a:r>
              <a:rPr lang="en-US" altLang="zh-CN" dirty="0">
                <a:latin typeface="+mn-lt"/>
                <a:ea typeface="宋体" panose="02010600030101010101" pitchFamily="2" charset="-122"/>
                <a:cs typeface="+mn-cs"/>
              </a:rPr>
              <a:t> and </a:t>
            </a:r>
            <a:r>
              <a:rPr lang="en-US" altLang="zh-CN" dirty="0">
                <a:solidFill>
                  <a:srgbClr val="0033CC"/>
                </a:solidFill>
                <a:latin typeface="+mn-lt"/>
                <a:ea typeface="宋体" panose="02010600030101010101" pitchFamily="2" charset="-122"/>
                <a:cs typeface="+mn-cs"/>
              </a:rPr>
              <a:t>organize it into smaller algorithms</a:t>
            </a:r>
            <a:r>
              <a:rPr lang="en-US" altLang="zh-CN" dirty="0">
                <a:latin typeface="+mn-lt"/>
                <a:ea typeface="宋体" panose="02010600030101010101" pitchFamily="2" charset="-122"/>
                <a:cs typeface="+mn-cs"/>
              </a:rPr>
              <a:t>, with specifications for </a:t>
            </a:r>
            <a:r>
              <a:rPr lang="en-US" altLang="zh-CN" dirty="0">
                <a:solidFill>
                  <a:srgbClr val="0033CC"/>
                </a:solidFill>
                <a:latin typeface="+mn-lt"/>
                <a:ea typeface="宋体" panose="02010600030101010101" pitchFamily="2" charset="-122"/>
                <a:cs typeface="+mn-cs"/>
              </a:rPr>
              <a:t>how these smaller algorithms will interface with each other</a:t>
            </a:r>
            <a:endParaRPr lang="en-US" altLang="zh-CN" dirty="0">
              <a:solidFill>
                <a:srgbClr val="0033CC"/>
              </a:solidFill>
              <a:latin typeface="+mn-lt"/>
              <a:ea typeface="宋体" panose="02010600030101010101" pitchFamily="2" charset="-122"/>
              <a:cs typeface="+mn-cs"/>
            </a:endParaRPr>
          </a:p>
          <a:p>
            <a:pPr lvl="1" eaLnBrk="1" hangingPunct="1">
              <a:lnSpc>
                <a:spcPct val="120000"/>
              </a:lnSpc>
            </a:pPr>
            <a:r>
              <a:rPr lang="en-US" altLang="zh-CN" b="1" dirty="0">
                <a:latin typeface="+mn-lt"/>
                <a:ea typeface="宋体" panose="02010600030101010101" pitchFamily="2" charset="-122"/>
              </a:rPr>
              <a:t>First-level structure diagram </a:t>
            </a:r>
            <a:r>
              <a:rPr lang="en-US" altLang="zh-CN" dirty="0">
                <a:latin typeface="+mn-lt"/>
                <a:ea typeface="宋体" panose="02010600030101010101" pitchFamily="2" charset="-122"/>
              </a:rPr>
              <a:t>for an algorithm is the first attempt at a structure for a solution algorithm</a:t>
            </a:r>
            <a:endParaRPr lang="en-US" altLang="zh-CN" dirty="0">
              <a:latin typeface="+mn-lt"/>
              <a:ea typeface="宋体" panose="02010600030101010101" pitchFamily="2" charset="-122"/>
            </a:endParaRPr>
          </a:p>
          <a:p>
            <a:pPr lvl="1" eaLnBrk="1" hangingPunct="1">
              <a:lnSpc>
                <a:spcPct val="120000"/>
              </a:lnSpc>
            </a:pPr>
            <a:r>
              <a:rPr lang="en-US" altLang="zh-CN" b="1" dirty="0">
                <a:solidFill>
                  <a:srgbClr val="0033CC"/>
                </a:solidFill>
                <a:latin typeface="+mn-lt"/>
                <a:ea typeface="宋体" panose="02010600030101010101" pitchFamily="2" charset="-122"/>
              </a:rPr>
              <a:t>Top-down algorithm development </a:t>
            </a:r>
            <a:r>
              <a:rPr lang="en-US" altLang="zh-CN" dirty="0">
                <a:latin typeface="+mn-lt"/>
                <a:ea typeface="宋体" panose="02010600030101010101" pitchFamily="2" charset="-122"/>
              </a:rPr>
              <a:t>starts at the topmost level and proceeds to develop more and more detailed algorithms as it proceeds to the final set of algorithms</a:t>
            </a:r>
            <a:endParaRPr lang="en-US" altLang="zh-CN" dirty="0">
              <a:latin typeface="+mn-lt"/>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pic>
        <p:nvPicPr>
          <p:cNvPr id="81923" name="Picture 4"/>
          <p:cNvPicPr>
            <a:picLocks noChangeAspect="1"/>
          </p:cNvPicPr>
          <p:nvPr/>
        </p:nvPicPr>
        <p:blipFill>
          <a:blip r:embed="rId1"/>
          <a:stretch>
            <a:fillRect/>
          </a:stretch>
        </p:blipFill>
        <p:spPr>
          <a:xfrm>
            <a:off x="1600200" y="2209800"/>
            <a:ext cx="6019800" cy="2700338"/>
          </a:xfrm>
          <a:prstGeom prst="rect">
            <a:avLst/>
          </a:prstGeom>
          <a:noFill/>
          <a:ln w="9525">
            <a:noFill/>
          </a:ln>
        </p:spPr>
      </p:pic>
      <p:sp>
        <p:nvSpPr>
          <p:cNvPr id="81924" name="Rectangle 6"/>
          <p:cNvSpPr/>
          <p:nvPr/>
        </p:nvSpPr>
        <p:spPr>
          <a:xfrm>
            <a:off x="533400" y="381000"/>
            <a:ext cx="80772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eaLnBrk="1" hangingPunct="1">
              <a:spcBef>
                <a:spcPct val="0"/>
              </a:spcBef>
              <a:buNone/>
            </a:pPr>
            <a:r>
              <a:rPr lang="en-US" altLang="zh-CN" sz="3600" dirty="0">
                <a:ea typeface="宋体" panose="02010600030101010101" pitchFamily="2" charset="-122"/>
              </a:rPr>
              <a:t>Phase II: Design and Development</a:t>
            </a:r>
            <a:endParaRPr lang="en-US" altLang="zh-CN" sz="3600" dirty="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2"/>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pic>
        <p:nvPicPr>
          <p:cNvPr id="83971" name="Picture 3"/>
          <p:cNvPicPr>
            <a:picLocks noChangeAspect="1"/>
          </p:cNvPicPr>
          <p:nvPr/>
        </p:nvPicPr>
        <p:blipFill>
          <a:blip r:embed="rId1"/>
          <a:stretch>
            <a:fillRect/>
          </a:stretch>
        </p:blipFill>
        <p:spPr>
          <a:xfrm>
            <a:off x="1066800" y="2057400"/>
            <a:ext cx="6829425" cy="3324225"/>
          </a:xfrm>
          <a:prstGeom prst="rect">
            <a:avLst/>
          </a:prstGeom>
          <a:noFill/>
          <a:ln w="9525">
            <a:noFill/>
          </a:ln>
        </p:spPr>
      </p:pic>
      <p:sp>
        <p:nvSpPr>
          <p:cNvPr id="83972" name="Rectangle 4"/>
          <p:cNvSpPr/>
          <p:nvPr/>
        </p:nvSpPr>
        <p:spPr>
          <a:xfrm>
            <a:off x="533400" y="381000"/>
            <a:ext cx="80772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stStyle>
          <a:p>
            <a:pPr marL="0" lvl="0" indent="0" algn="ctr" eaLnBrk="1" hangingPunct="1">
              <a:spcBef>
                <a:spcPct val="0"/>
              </a:spcBef>
              <a:buNone/>
            </a:pPr>
            <a:r>
              <a:rPr lang="en-US" altLang="zh-CN" sz="3600" dirty="0">
                <a:ea typeface="宋体" panose="02010600030101010101" pitchFamily="2" charset="-122"/>
              </a:rPr>
              <a:t>Phase II: Design and Development</a:t>
            </a:r>
            <a:endParaRPr lang="en-US" altLang="zh-CN" sz="3600"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86019"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Phase II: Design and Development</a:t>
            </a:r>
            <a:endParaRPr lang="en-US" altLang="zh-CN" dirty="0">
              <a:ea typeface="宋体" panose="02010600030101010101" pitchFamily="2" charset="-122"/>
            </a:endParaRPr>
          </a:p>
        </p:txBody>
      </p:sp>
      <p:sp>
        <p:nvSpPr>
          <p:cNvPr id="86020" name="Rectangle 3"/>
          <p:cNvSpPr>
            <a:spLocks noGrp="1"/>
          </p:cNvSpPr>
          <p:nvPr>
            <p:ph idx="1"/>
          </p:nvPr>
        </p:nvSpPr>
        <p:spPr>
          <a:xfrm>
            <a:off x="152400" y="1444625"/>
            <a:ext cx="8839200" cy="5108575"/>
          </a:xfrm>
        </p:spPr>
        <p:txBody>
          <a:bodyPr vert="horz" wrap="square" lIns="91440" tIns="45720" rIns="91440" bIns="45720" anchor="t" anchorCtr="0"/>
          <a:p>
            <a:pPr eaLnBrk="1" hangingPunct="1"/>
            <a:r>
              <a:rPr lang="en-US" altLang="zh-CN" b="1" dirty="0">
                <a:latin typeface="+mn-lt"/>
                <a:ea typeface="宋体" panose="02010600030101010101" pitchFamily="2" charset="-122"/>
                <a:cs typeface="+mn-cs"/>
              </a:rPr>
              <a:t>Step 3: Write the program </a:t>
            </a:r>
            <a:r>
              <a:rPr lang="en-US" altLang="zh-CN" dirty="0">
                <a:latin typeface="+mn-lt"/>
                <a:ea typeface="宋体" panose="02010600030101010101" pitchFamily="2" charset="-122"/>
                <a:cs typeface="+mn-cs"/>
              </a:rPr>
              <a:t>(or code the algorithm)</a:t>
            </a:r>
            <a:endParaRPr lang="en-US" altLang="zh-CN" dirty="0">
              <a:latin typeface="+mn-lt"/>
              <a:ea typeface="宋体" panose="02010600030101010101" pitchFamily="2" charset="-122"/>
              <a:cs typeface="+mn-cs"/>
            </a:endParaRPr>
          </a:p>
          <a:p>
            <a:pPr lvl="1" eaLnBrk="1" hangingPunct="1"/>
            <a:r>
              <a:rPr lang="en-US" altLang="zh-CN" b="1" dirty="0">
                <a:solidFill>
                  <a:srgbClr val="0033CC"/>
                </a:solidFill>
                <a:latin typeface="+mn-lt"/>
                <a:ea typeface="宋体" panose="02010600030101010101" pitchFamily="2" charset="-122"/>
              </a:rPr>
              <a:t>Sequence</a:t>
            </a:r>
            <a:r>
              <a:rPr lang="en-US" altLang="zh-CN" b="1" dirty="0">
                <a:latin typeface="+mn-lt"/>
                <a:ea typeface="宋体" panose="02010600030101010101" pitchFamily="2" charset="-122"/>
              </a:rPr>
              <a:t> </a:t>
            </a:r>
            <a:r>
              <a:rPr lang="en-US" altLang="zh-CN" dirty="0">
                <a:solidFill>
                  <a:srgbClr val="0033CC"/>
                </a:solidFill>
                <a:latin typeface="+mn-lt"/>
                <a:ea typeface="宋体" panose="02010600030101010101" pitchFamily="2" charset="-122"/>
              </a:rPr>
              <a:t>structure</a:t>
            </a:r>
            <a:r>
              <a:rPr lang="en-US" altLang="zh-CN" dirty="0">
                <a:latin typeface="+mn-lt"/>
                <a:ea typeface="宋体" panose="02010600030101010101" pitchFamily="2" charset="-122"/>
              </a:rPr>
              <a:t> defines the order in which instructions are executed by the program</a:t>
            </a:r>
            <a:endParaRPr lang="en-US" altLang="zh-CN" b="1" dirty="0">
              <a:latin typeface="+mn-lt"/>
              <a:ea typeface="宋体" panose="02010600030101010101" pitchFamily="2" charset="-122"/>
            </a:endParaRPr>
          </a:p>
          <a:p>
            <a:pPr lvl="1" eaLnBrk="1" hangingPunct="1"/>
            <a:r>
              <a:rPr lang="en-US" altLang="zh-CN" b="1" dirty="0">
                <a:solidFill>
                  <a:srgbClr val="0033CC"/>
                </a:solidFill>
                <a:latin typeface="+mn-lt"/>
                <a:ea typeface="宋体" panose="02010600030101010101" pitchFamily="2" charset="-122"/>
              </a:rPr>
              <a:t>Selection</a:t>
            </a:r>
            <a:r>
              <a:rPr lang="en-US" altLang="zh-CN" b="1" dirty="0">
                <a:latin typeface="+mn-lt"/>
                <a:ea typeface="宋体" panose="02010600030101010101" pitchFamily="2" charset="-122"/>
              </a:rPr>
              <a:t> </a:t>
            </a:r>
            <a:r>
              <a:rPr lang="en-US" altLang="zh-CN" dirty="0">
                <a:solidFill>
                  <a:srgbClr val="0033CC"/>
                </a:solidFill>
                <a:latin typeface="+mn-lt"/>
                <a:ea typeface="宋体" panose="02010600030101010101" pitchFamily="2" charset="-122"/>
              </a:rPr>
              <a:t>structure</a:t>
            </a:r>
            <a:r>
              <a:rPr lang="en-US" altLang="zh-CN" dirty="0">
                <a:latin typeface="+mn-lt"/>
                <a:ea typeface="宋体" panose="02010600030101010101" pitchFamily="2" charset="-122"/>
              </a:rPr>
              <a:t> provides the capability to make a choice between different instructions, depending on the result of some condition</a:t>
            </a:r>
            <a:endParaRPr lang="en-US" altLang="zh-CN" b="1" dirty="0">
              <a:latin typeface="+mn-lt"/>
              <a:ea typeface="宋体" panose="02010600030101010101" pitchFamily="2" charset="-122"/>
            </a:endParaRPr>
          </a:p>
          <a:p>
            <a:pPr lvl="1" eaLnBrk="1" hangingPunct="1"/>
            <a:r>
              <a:rPr lang="en-US" altLang="zh-CN" b="1" dirty="0">
                <a:solidFill>
                  <a:srgbClr val="0033CC"/>
                </a:solidFill>
                <a:latin typeface="+mn-lt"/>
                <a:ea typeface="宋体" panose="02010600030101010101" pitchFamily="2" charset="-122"/>
              </a:rPr>
              <a:t>Repetition</a:t>
            </a:r>
            <a:r>
              <a:rPr lang="en-US" altLang="zh-CN" b="1" dirty="0">
                <a:latin typeface="+mn-lt"/>
                <a:ea typeface="宋体" panose="02010600030101010101" pitchFamily="2" charset="-122"/>
              </a:rPr>
              <a:t> </a:t>
            </a:r>
            <a:r>
              <a:rPr lang="en-US" altLang="zh-CN" dirty="0">
                <a:solidFill>
                  <a:srgbClr val="0033CC"/>
                </a:solidFill>
                <a:latin typeface="+mn-lt"/>
                <a:ea typeface="宋体" panose="02010600030101010101" pitchFamily="2" charset="-122"/>
              </a:rPr>
              <a:t>structure</a:t>
            </a:r>
            <a:r>
              <a:rPr lang="en-US" altLang="zh-CN" dirty="0">
                <a:latin typeface="+mn-lt"/>
                <a:ea typeface="宋体" panose="02010600030101010101" pitchFamily="2" charset="-122"/>
              </a:rPr>
              <a:t>, also called </a:t>
            </a:r>
            <a:r>
              <a:rPr lang="en-US" altLang="zh-CN" b="1" dirty="0">
                <a:solidFill>
                  <a:srgbClr val="0033CC"/>
                </a:solidFill>
                <a:latin typeface="+mn-lt"/>
                <a:ea typeface="宋体" panose="02010600030101010101" pitchFamily="2" charset="-122"/>
              </a:rPr>
              <a:t>looping</a:t>
            </a:r>
            <a:r>
              <a:rPr lang="en-US" altLang="zh-CN" b="1" dirty="0">
                <a:latin typeface="+mn-lt"/>
                <a:ea typeface="宋体" panose="02010600030101010101" pitchFamily="2" charset="-122"/>
              </a:rPr>
              <a:t> </a:t>
            </a:r>
            <a:r>
              <a:rPr lang="en-US" altLang="zh-CN" dirty="0">
                <a:latin typeface="+mn-lt"/>
                <a:ea typeface="宋体" panose="02010600030101010101" pitchFamily="2" charset="-122"/>
              </a:rPr>
              <a:t>or </a:t>
            </a:r>
            <a:r>
              <a:rPr lang="en-US" altLang="zh-CN" b="1" dirty="0">
                <a:solidFill>
                  <a:srgbClr val="0033CC"/>
                </a:solidFill>
                <a:latin typeface="+mn-lt"/>
                <a:ea typeface="宋体" panose="02010600030101010101" pitchFamily="2" charset="-122"/>
              </a:rPr>
              <a:t>iteration</a:t>
            </a:r>
            <a:r>
              <a:rPr lang="en-US" altLang="zh-CN" dirty="0">
                <a:latin typeface="+mn-lt"/>
                <a:ea typeface="宋体" panose="02010600030101010101" pitchFamily="2" charset="-122"/>
              </a:rPr>
              <a:t>, provides the ability for the same operation to be repeated based on the value of a condition</a:t>
            </a:r>
            <a:endParaRPr lang="en-US" altLang="zh-CN" b="1" dirty="0">
              <a:latin typeface="+mn-lt"/>
              <a:ea typeface="宋体" panose="02010600030101010101" pitchFamily="2" charset="-122"/>
            </a:endParaRPr>
          </a:p>
          <a:p>
            <a:pPr lvl="1" eaLnBrk="1" hangingPunct="1"/>
            <a:r>
              <a:rPr lang="en-US" altLang="zh-CN" b="1" dirty="0">
                <a:solidFill>
                  <a:srgbClr val="0033CC"/>
                </a:solidFill>
                <a:latin typeface="+mn-lt"/>
                <a:ea typeface="宋体" panose="02010600030101010101" pitchFamily="2" charset="-122"/>
              </a:rPr>
              <a:t>Invocation </a:t>
            </a:r>
            <a:r>
              <a:rPr lang="en-US" altLang="zh-CN" dirty="0">
                <a:solidFill>
                  <a:srgbClr val="0033CC"/>
                </a:solidFill>
                <a:latin typeface="+mn-lt"/>
                <a:ea typeface="宋体" panose="02010600030101010101" pitchFamily="2" charset="-122"/>
              </a:rPr>
              <a:t>structure</a:t>
            </a:r>
            <a:r>
              <a:rPr lang="en-US" altLang="zh-CN" dirty="0">
                <a:latin typeface="+mn-lt"/>
                <a:ea typeface="宋体" panose="02010600030101010101" pitchFamily="2" charset="-122"/>
              </a:rPr>
              <a:t> involves invoking specific sections of code as they are needed</a:t>
            </a:r>
            <a:endParaRPr lang="en-US" altLang="zh-CN" dirty="0">
              <a:latin typeface="+mn-lt"/>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8806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Phase II: Design and Development</a:t>
            </a:r>
            <a:endParaRPr lang="en-US" altLang="zh-CN" dirty="0">
              <a:ea typeface="宋体" panose="02010600030101010101" pitchFamily="2" charset="-122"/>
            </a:endParaRPr>
          </a:p>
        </p:txBody>
      </p:sp>
      <p:sp>
        <p:nvSpPr>
          <p:cNvPr id="88068" name="Rectangle 3"/>
          <p:cNvSpPr>
            <a:spLocks noGrp="1"/>
          </p:cNvSpPr>
          <p:nvPr>
            <p:ph idx="1"/>
          </p:nvPr>
        </p:nvSpPr>
        <p:spPr>
          <a:xfrm>
            <a:off x="0" y="1444625"/>
            <a:ext cx="8915400" cy="4572000"/>
          </a:xfrm>
        </p:spPr>
        <p:txBody>
          <a:bodyPr vert="horz" wrap="square" lIns="91440" tIns="45720" rIns="91440" bIns="45720" anchor="t" anchorCtr="0"/>
          <a:p>
            <a:pPr eaLnBrk="1" hangingPunct="1"/>
            <a:r>
              <a:rPr lang="en-US" altLang="zh-CN" b="1" dirty="0">
                <a:latin typeface="+mn-lt"/>
                <a:ea typeface="宋体" panose="02010600030101010101" pitchFamily="2" charset="-122"/>
                <a:cs typeface="+mn-cs"/>
              </a:rPr>
              <a:t>Step 4: Test and correct the program</a:t>
            </a:r>
            <a:endParaRPr lang="en-US" altLang="zh-CN" b="1" dirty="0">
              <a:latin typeface="+mn-lt"/>
              <a:ea typeface="宋体" panose="02010600030101010101" pitchFamily="2" charset="-122"/>
              <a:cs typeface="+mn-cs"/>
            </a:endParaRPr>
          </a:p>
          <a:p>
            <a:pPr lvl="1" eaLnBrk="1" hangingPunct="1"/>
            <a:r>
              <a:rPr lang="en-US" altLang="zh-CN" dirty="0">
                <a:latin typeface="+mn-lt"/>
                <a:ea typeface="宋体" panose="02010600030101010101" pitchFamily="2" charset="-122"/>
              </a:rPr>
              <a:t>A program error is called a bug</a:t>
            </a:r>
            <a:endParaRPr lang="en-US" altLang="zh-CN" dirty="0">
              <a:latin typeface="+mn-lt"/>
              <a:ea typeface="宋体" panose="02010600030101010101" pitchFamily="2" charset="-122"/>
            </a:endParaRPr>
          </a:p>
          <a:p>
            <a:pPr lvl="1" eaLnBrk="1" hangingPunct="1"/>
            <a:r>
              <a:rPr lang="en-US" altLang="zh-CN" dirty="0">
                <a:latin typeface="+mn-lt"/>
                <a:ea typeface="宋体" panose="02010600030101010101" pitchFamily="2" charset="-122"/>
              </a:rPr>
              <a:t>Testing attempts to ensure that a program works correctly and produces meaningful results</a:t>
            </a:r>
            <a:endParaRPr lang="en-US" altLang="zh-CN" dirty="0">
              <a:latin typeface="+mn-lt"/>
              <a:ea typeface="宋体" panose="02010600030101010101" pitchFamily="2" charset="-122"/>
            </a:endParaRPr>
          </a:p>
          <a:p>
            <a:pPr lvl="1" eaLnBrk="1" hangingPunct="1"/>
            <a:r>
              <a:rPr lang="en-US" altLang="zh-CN" dirty="0">
                <a:latin typeface="+mn-lt"/>
                <a:ea typeface="宋体" panose="02010600030101010101" pitchFamily="2" charset="-122"/>
              </a:rPr>
              <a:t>If you find an error, initiate debugging: locating, correcting, and verifying the correction</a:t>
            </a:r>
            <a:endParaRPr lang="en-US" altLang="zh-CN" dirty="0">
              <a:latin typeface="+mn-lt"/>
              <a:ea typeface="宋体" panose="02010600030101010101" pitchFamily="2" charset="-122"/>
            </a:endParaRPr>
          </a:p>
          <a:p>
            <a:pPr lvl="1" eaLnBrk="1" hangingPunct="1"/>
            <a:r>
              <a:rPr lang="en-US" altLang="zh-CN" dirty="0">
                <a:latin typeface="+mn-lt"/>
                <a:ea typeface="宋体" panose="02010600030101010101" pitchFamily="2" charset="-122"/>
              </a:rPr>
              <a:t>Develop a set of test data that determines whether the program gives correct answers</a:t>
            </a:r>
            <a:endParaRPr lang="en-US" altLang="zh-CN" dirty="0">
              <a:latin typeface="+mn-lt"/>
              <a:ea typeface="宋体" panose="02010600030101010101" pitchFamily="2" charset="-122"/>
            </a:endParaRPr>
          </a:p>
          <a:p>
            <a:pPr lvl="1" eaLnBrk="1" hangingPunct="1"/>
            <a:r>
              <a:rPr lang="en-US" altLang="zh-CN" dirty="0">
                <a:latin typeface="+mn-lt"/>
                <a:ea typeface="宋体" panose="02010600030101010101" pitchFamily="2" charset="-122"/>
              </a:rPr>
              <a:t>The tests should examine every possible situation under which a program will be used</a:t>
            </a:r>
            <a:endParaRPr lang="en-US" altLang="zh-CN" sz="2800" dirty="0">
              <a:latin typeface="+mn-lt"/>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90115" name="Rectangle 2"/>
          <p:cNvSpPr>
            <a:spLocks noGrp="1"/>
          </p:cNvSpPr>
          <p:nvPr>
            <p:ph type="title"/>
          </p:nvPr>
        </p:nvSpPr>
        <p:spPr/>
        <p:txBody>
          <a:bodyPr vert="horz" wrap="square" lIns="91440" tIns="45720" rIns="91440" bIns="45720" anchor="ctr" anchorCtr="0"/>
          <a:p>
            <a:pPr eaLnBrk="1" hangingPunct="1"/>
            <a:r>
              <a:rPr lang="en-US" altLang="zh-CN" dirty="0">
                <a:solidFill>
                  <a:srgbClr val="0033CC"/>
                </a:solidFill>
                <a:ea typeface="宋体" panose="02010600030101010101" pitchFamily="2" charset="-122"/>
              </a:rPr>
              <a:t>Phase III</a:t>
            </a:r>
            <a:r>
              <a:rPr lang="en-US" altLang="zh-CN" dirty="0">
                <a:ea typeface="宋体" panose="02010600030101010101" pitchFamily="2" charset="-122"/>
              </a:rPr>
              <a:t>:  Documentation</a:t>
            </a:r>
            <a:endParaRPr lang="en-US" altLang="zh-CN" dirty="0">
              <a:ea typeface="宋体" panose="02010600030101010101" pitchFamily="2" charset="-122"/>
            </a:endParaRPr>
          </a:p>
        </p:txBody>
      </p:sp>
      <p:sp>
        <p:nvSpPr>
          <p:cNvPr id="90116" name="Rectangle 3"/>
          <p:cNvSpPr>
            <a:spLocks noGrp="1"/>
          </p:cNvSpPr>
          <p:nvPr>
            <p:ph idx="1"/>
          </p:nvPr>
        </p:nvSpPr>
        <p:spPr>
          <a:xfrm>
            <a:off x="0" y="1441450"/>
            <a:ext cx="9067800" cy="4572000"/>
          </a:xfrm>
        </p:spPr>
        <p:txBody>
          <a:bodyPr vert="horz" wrap="square" lIns="91440" tIns="45720" rIns="91440" bIns="45720" anchor="t" anchorCtr="0"/>
          <a:p>
            <a:pPr marL="419100" indent="-419100" eaLnBrk="1" hangingPunct="1">
              <a:lnSpc>
                <a:spcPct val="90000"/>
              </a:lnSpc>
            </a:pPr>
            <a:r>
              <a:rPr lang="en-US" altLang="zh-CN" b="1" dirty="0">
                <a:latin typeface="+mn-lt"/>
                <a:ea typeface="宋体" panose="02010600030101010101" pitchFamily="2" charset="-122"/>
                <a:cs typeface="+mn-cs"/>
              </a:rPr>
              <a:t>Six documents for every problem solution</a:t>
            </a:r>
            <a:r>
              <a:rPr lang="en-US" altLang="zh-CN" dirty="0">
                <a:latin typeface="+mn-lt"/>
                <a:ea typeface="宋体" panose="02010600030101010101" pitchFamily="2" charset="-122"/>
                <a:cs typeface="+mn-cs"/>
              </a:rPr>
              <a:t>:</a:t>
            </a:r>
            <a:endParaRPr lang="en-US" altLang="zh-CN" dirty="0">
              <a:latin typeface="+mn-lt"/>
              <a:ea typeface="宋体" panose="02010600030101010101" pitchFamily="2" charset="-122"/>
              <a:cs typeface="+mn-cs"/>
            </a:endParaRPr>
          </a:p>
          <a:p>
            <a:pPr marL="838200" lvl="1" indent="-381000" eaLnBrk="1" hangingPunct="1">
              <a:lnSpc>
                <a:spcPct val="90000"/>
              </a:lnSpc>
              <a:buFontTx/>
              <a:buAutoNum type="arabicPeriod"/>
            </a:pPr>
            <a:r>
              <a:rPr lang="en-US" altLang="zh-CN" dirty="0">
                <a:latin typeface="+mn-lt"/>
                <a:ea typeface="宋体" panose="02010600030101010101" pitchFamily="2" charset="-122"/>
              </a:rPr>
              <a:t>The requirements statement</a:t>
            </a:r>
            <a:endParaRPr lang="en-US" altLang="zh-CN" dirty="0">
              <a:latin typeface="+mn-lt"/>
              <a:ea typeface="宋体" panose="02010600030101010101" pitchFamily="2" charset="-122"/>
            </a:endParaRPr>
          </a:p>
          <a:p>
            <a:pPr marL="838200" lvl="1" indent="-381000" eaLnBrk="1" hangingPunct="1">
              <a:lnSpc>
                <a:spcPct val="90000"/>
              </a:lnSpc>
              <a:buFontTx/>
              <a:buAutoNum type="arabicPeriod"/>
            </a:pPr>
            <a:r>
              <a:rPr lang="en-US" altLang="zh-CN" dirty="0">
                <a:latin typeface="+mn-lt"/>
                <a:ea typeface="宋体" panose="02010600030101010101" pitchFamily="2" charset="-122"/>
              </a:rPr>
              <a:t>A description of the algorithms that were coded</a:t>
            </a:r>
            <a:endParaRPr lang="en-US" altLang="zh-CN" dirty="0">
              <a:latin typeface="+mn-lt"/>
              <a:ea typeface="宋体" panose="02010600030101010101" pitchFamily="2" charset="-122"/>
            </a:endParaRPr>
          </a:p>
          <a:p>
            <a:pPr marL="838200" lvl="1" indent="-381000" eaLnBrk="1" hangingPunct="1">
              <a:lnSpc>
                <a:spcPct val="90000"/>
              </a:lnSpc>
              <a:buFontTx/>
              <a:buAutoNum type="arabicPeriod"/>
            </a:pPr>
            <a:r>
              <a:rPr lang="en-US" altLang="zh-CN" dirty="0">
                <a:latin typeface="+mn-lt"/>
                <a:ea typeface="宋体" panose="02010600030101010101" pitchFamily="2" charset="-122"/>
              </a:rPr>
              <a:t>Comments within the code itself</a:t>
            </a:r>
            <a:endParaRPr lang="en-US" altLang="zh-CN" dirty="0">
              <a:latin typeface="+mn-lt"/>
              <a:ea typeface="宋体" panose="02010600030101010101" pitchFamily="2" charset="-122"/>
            </a:endParaRPr>
          </a:p>
          <a:p>
            <a:pPr marL="838200" lvl="1" indent="-381000" eaLnBrk="1" hangingPunct="1">
              <a:lnSpc>
                <a:spcPct val="90000"/>
              </a:lnSpc>
              <a:buFontTx/>
              <a:buAutoNum type="arabicPeriod"/>
            </a:pPr>
            <a:r>
              <a:rPr lang="en-US" altLang="zh-CN" dirty="0">
                <a:latin typeface="+mn-lt"/>
                <a:ea typeface="宋体" panose="02010600030101010101" pitchFamily="2" charset="-122"/>
              </a:rPr>
              <a:t>A description of modification and changes made over time</a:t>
            </a:r>
            <a:endParaRPr lang="en-US" altLang="zh-CN" dirty="0">
              <a:latin typeface="+mn-lt"/>
              <a:ea typeface="宋体" panose="02010600030101010101" pitchFamily="2" charset="-122"/>
            </a:endParaRPr>
          </a:p>
          <a:p>
            <a:pPr marL="838200" lvl="1" indent="-381000" eaLnBrk="1" hangingPunct="1">
              <a:lnSpc>
                <a:spcPct val="90000"/>
              </a:lnSpc>
              <a:buFontTx/>
              <a:buAutoNum type="arabicPeriod"/>
            </a:pPr>
            <a:r>
              <a:rPr lang="en-US" altLang="zh-CN" dirty="0">
                <a:latin typeface="+mn-lt"/>
                <a:ea typeface="宋体" panose="02010600030101010101" pitchFamily="2" charset="-122"/>
              </a:rPr>
              <a:t>Sample test runs, which include the inputs used for each run and the output obtained from the run</a:t>
            </a:r>
            <a:endParaRPr lang="en-US" altLang="zh-CN" dirty="0">
              <a:latin typeface="+mn-lt"/>
              <a:ea typeface="宋体" panose="02010600030101010101" pitchFamily="2" charset="-122"/>
            </a:endParaRPr>
          </a:p>
          <a:p>
            <a:pPr marL="838200" lvl="1" indent="-381000" eaLnBrk="1" hangingPunct="1">
              <a:lnSpc>
                <a:spcPct val="90000"/>
              </a:lnSpc>
              <a:buFontTx/>
              <a:buAutoNum type="arabicPeriod"/>
            </a:pPr>
            <a:r>
              <a:rPr lang="en-US" altLang="zh-CN" dirty="0">
                <a:latin typeface="+mn-lt"/>
                <a:ea typeface="宋体" panose="02010600030101010101" pitchFamily="2" charset="-122"/>
              </a:rPr>
              <a:t>A user’s manual, which is a detailed explanation of how to use the program</a:t>
            </a:r>
            <a:endParaRPr lang="en-US" altLang="zh-CN" dirty="0">
              <a:latin typeface="+mn-lt"/>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4"/>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92163" name="灯片编号占位符 5"/>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92164" name="Rectangle 2"/>
          <p:cNvSpPr>
            <a:spLocks noGrp="1"/>
          </p:cNvSpPr>
          <p:nvPr>
            <p:ph type="title"/>
          </p:nvPr>
        </p:nvSpPr>
        <p:spPr/>
        <p:txBody>
          <a:bodyPr vert="horz" wrap="square" lIns="91440" tIns="45720" rIns="91440" bIns="45720" anchor="ctr" anchorCtr="0"/>
          <a:p>
            <a:pPr eaLnBrk="1" hangingPunct="1"/>
            <a:r>
              <a:rPr lang="en-US" altLang="zh-CN" dirty="0">
                <a:solidFill>
                  <a:srgbClr val="0033CC"/>
                </a:solidFill>
                <a:ea typeface="宋体" panose="02010600030101010101" pitchFamily="2" charset="-122"/>
              </a:rPr>
              <a:t>Phase IV</a:t>
            </a:r>
            <a:r>
              <a:rPr lang="en-US" altLang="zh-CN" dirty="0">
                <a:ea typeface="宋体" panose="02010600030101010101" pitchFamily="2" charset="-122"/>
              </a:rPr>
              <a:t>:   Maintenance</a:t>
            </a:r>
            <a:endParaRPr lang="en-US" altLang="zh-CN" dirty="0">
              <a:ea typeface="宋体" panose="02010600030101010101" pitchFamily="2" charset="-122"/>
            </a:endParaRPr>
          </a:p>
        </p:txBody>
      </p:sp>
      <p:sp>
        <p:nvSpPr>
          <p:cNvPr id="92165" name="Rectangle 6"/>
          <p:cNvSpPr>
            <a:spLocks noGrp="1"/>
          </p:cNvSpPr>
          <p:nvPr>
            <p:ph type="body" sz="half" idx="2"/>
          </p:nvPr>
        </p:nvSpPr>
        <p:spPr>
          <a:xfrm>
            <a:off x="533400" y="1600200"/>
            <a:ext cx="8229600" cy="1828800"/>
          </a:xfrm>
        </p:spPr>
        <p:txBody>
          <a:bodyPr vert="horz" wrap="square" lIns="91440" tIns="45720" rIns="91440" bIns="45720" anchor="t" anchorCtr="0"/>
          <a:p>
            <a:pPr eaLnBrk="1" hangingPunct="1">
              <a:lnSpc>
                <a:spcPct val="150000"/>
              </a:lnSpc>
              <a:buClrTx/>
              <a:buSzTx/>
              <a:buFontTx/>
            </a:pPr>
            <a:r>
              <a:rPr lang="en-US" altLang="zh-CN" dirty="0">
                <a:ea typeface="宋体" panose="02010600030101010101" pitchFamily="2" charset="-122"/>
              </a:rPr>
              <a:t>How easily a program can be maintained (corrected, modified, or enhanced) is related to the ease with which the program can be read and understood</a:t>
            </a:r>
            <a:endParaRPr lang="en-US" altLang="zh-CN"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5"/>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94211"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Phase IV: Maintenance (continued)</a:t>
            </a:r>
            <a:endParaRPr lang="en-US" altLang="zh-CN" dirty="0">
              <a:ea typeface="宋体" panose="02010600030101010101" pitchFamily="2" charset="-122"/>
            </a:endParaRPr>
          </a:p>
        </p:txBody>
      </p:sp>
      <p:pic>
        <p:nvPicPr>
          <p:cNvPr id="94212" name="Picture 3"/>
          <p:cNvPicPr>
            <a:picLocks noChangeAspect="1"/>
          </p:cNvPicPr>
          <p:nvPr>
            <p:ph sz="half" idx="1"/>
          </p:nvPr>
        </p:nvPicPr>
        <p:blipFill>
          <a:blip r:embed="rId1"/>
          <a:srcRect/>
          <a:stretch>
            <a:fillRect/>
          </a:stretch>
        </p:blipFill>
        <p:spPr>
          <a:xfrm>
            <a:off x="1981200" y="1565275"/>
            <a:ext cx="4876800" cy="4986338"/>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96259"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Backup</a:t>
            </a:r>
            <a:endParaRPr lang="en-US" altLang="zh-CN" b="1" dirty="0">
              <a:ea typeface="宋体" panose="02010600030101010101" pitchFamily="2" charset="-122"/>
            </a:endParaRPr>
          </a:p>
        </p:txBody>
      </p:sp>
      <p:sp>
        <p:nvSpPr>
          <p:cNvPr id="96260" name="Rectangle 3"/>
          <p:cNvSpPr>
            <a:spLocks noGrp="1"/>
          </p:cNvSpPr>
          <p:nvPr>
            <p:ph idx="1"/>
          </p:nvPr>
        </p:nvSpPr>
        <p:spPr>
          <a:xfrm>
            <a:off x="304800" y="1444625"/>
            <a:ext cx="8305800" cy="4572000"/>
          </a:xfrm>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Making and keeping backup copies of your work when writing a program  is critical</a:t>
            </a:r>
            <a:endParaRPr lang="en-US" altLang="zh-CN" dirty="0">
              <a:latin typeface="+mn-lt"/>
              <a:ea typeface="宋体" panose="02010600030101010101" pitchFamily="2" charset="-122"/>
              <a:cs typeface="+mn-cs"/>
            </a:endParaRPr>
          </a:p>
          <a:p>
            <a:pPr lvl="1" eaLnBrk="1" hangingPunct="1"/>
            <a:r>
              <a:rPr lang="en-US" altLang="zh-CN" dirty="0">
                <a:latin typeface="+mn-lt"/>
                <a:ea typeface="宋体" panose="02010600030101010101" pitchFamily="2" charset="-122"/>
              </a:rPr>
              <a:t>Not part of the formal software development process</a:t>
            </a:r>
            <a:endParaRPr lang="en-US" altLang="zh-CN" dirty="0">
              <a:latin typeface="+mn-lt"/>
              <a:ea typeface="宋体" panose="02010600030101010101" pitchFamily="2" charset="-122"/>
            </a:endParaRPr>
          </a:p>
          <a:p>
            <a:pPr eaLnBrk="1" hangingPunct="1"/>
            <a:r>
              <a:rPr lang="en-US" altLang="zh-CN" dirty="0">
                <a:latin typeface="+mn-lt"/>
                <a:ea typeface="宋体" panose="02010600030101010101" pitchFamily="2" charset="-122"/>
                <a:cs typeface="+mn-cs"/>
              </a:rPr>
              <a:t>Backup is unimportant if you don’t mind starting all over again</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Many organizations keep at least one backup on site where it can be easily retrieved, and another backup copy either in a fireproof safe or at a remote location</a:t>
            </a:r>
            <a:endParaRPr lang="en-US" altLang="zh-CN" dirty="0">
              <a:latin typeface="+mn-lt"/>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2"/>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13315" name="灯片编号占位符 3"/>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pic>
        <p:nvPicPr>
          <p:cNvPr id="13316" name="Rectangle 19459"/>
          <p:cNvPicPr>
            <a:picLocks noChangeAspect="1"/>
          </p:cNvPicPr>
          <p:nvPr/>
        </p:nvPicPr>
        <p:blipFill>
          <a:blip r:embed="rId1"/>
          <a:stretch>
            <a:fillRect/>
          </a:stretch>
        </p:blipFill>
        <p:spPr>
          <a:xfrm>
            <a:off x="876300" y="2447925"/>
            <a:ext cx="3771900" cy="2733675"/>
          </a:xfrm>
          <a:prstGeom prst="rect">
            <a:avLst/>
          </a:prstGeom>
          <a:noFill/>
          <a:ln w="9525">
            <a:noFill/>
          </a:ln>
        </p:spPr>
      </p:pic>
      <p:pic>
        <p:nvPicPr>
          <p:cNvPr id="13317" name="Rectangle 19460"/>
          <p:cNvPicPr>
            <a:picLocks noChangeAspect="1"/>
          </p:cNvPicPr>
          <p:nvPr/>
        </p:nvPicPr>
        <p:blipFill>
          <a:blip r:embed="rId2"/>
          <a:stretch>
            <a:fillRect/>
          </a:stretch>
        </p:blipFill>
        <p:spPr>
          <a:xfrm>
            <a:off x="4648200" y="3048000"/>
            <a:ext cx="3752850" cy="2724150"/>
          </a:xfrm>
          <a:prstGeom prst="rect">
            <a:avLst/>
          </a:prstGeom>
          <a:noFill/>
          <a:ln w="9525">
            <a:noFill/>
          </a:ln>
        </p:spPr>
      </p:pic>
      <p:sp>
        <p:nvSpPr>
          <p:cNvPr id="13318" name="Rectangle 6"/>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Hardware: The Size Does Matter</a:t>
            </a:r>
            <a:endParaRPr lang="en-US" altLang="zh-CN"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9830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Case Study: Design and Development</a:t>
            </a:r>
            <a:endParaRPr lang="en-US" altLang="zh-CN" dirty="0">
              <a:ea typeface="宋体" panose="02010600030101010101" pitchFamily="2" charset="-122"/>
            </a:endParaRPr>
          </a:p>
        </p:txBody>
      </p:sp>
      <p:sp>
        <p:nvSpPr>
          <p:cNvPr id="98308" name="Rectangle 9"/>
          <p:cNvSpPr>
            <a:spLocks noGrp="1"/>
          </p:cNvSpPr>
          <p:nvPr>
            <p:ph idx="1"/>
          </p:nvPr>
        </p:nvSpPr>
        <p:spPr>
          <a:xfrm>
            <a:off x="152400" y="1444625"/>
            <a:ext cx="8763000" cy="4572000"/>
          </a:xfrm>
        </p:spPr>
        <p:txBody>
          <a:bodyPr vert="horz" wrap="square" lIns="91440" tIns="45720" rIns="91440" bIns="45720" anchor="t" anchorCtr="0"/>
          <a:p>
            <a:pPr eaLnBrk="1" hangingPunct="1"/>
            <a:r>
              <a:rPr lang="en-US" altLang="zh-CN" i="1" dirty="0">
                <a:latin typeface="+mn-lt"/>
                <a:ea typeface="宋体" panose="02010600030101010101" pitchFamily="2" charset="-122"/>
                <a:cs typeface="+mn-cs"/>
              </a:rPr>
              <a:t>The circumference, C, of a circle is given by the formula </a:t>
            </a:r>
            <a:r>
              <a:rPr lang="en-US" altLang="zh-CN" i="1" dirty="0">
                <a:solidFill>
                  <a:srgbClr val="0070C0"/>
                </a:solidFill>
                <a:latin typeface="+mn-lt"/>
                <a:ea typeface="宋体" panose="02010600030101010101" pitchFamily="2" charset="-122"/>
                <a:cs typeface="+mn-cs"/>
              </a:rPr>
              <a:t>C = 2</a:t>
            </a:r>
            <a:r>
              <a:rPr lang="en-US" altLang="zh-CN" i="1" dirty="0">
                <a:solidFill>
                  <a:srgbClr val="0070C0"/>
                </a:solidFill>
                <a:latin typeface="+mn-lt"/>
                <a:ea typeface="宋体" panose="02010600030101010101" pitchFamily="2" charset="-122"/>
                <a:cs typeface="+mn-cs"/>
                <a:sym typeface="Symbol" panose="05050102010706020507" pitchFamily="18" charset="2"/>
              </a:rPr>
              <a:t> </a:t>
            </a:r>
            <a:r>
              <a:rPr lang="en-US" altLang="zh-CN" i="1" dirty="0">
                <a:solidFill>
                  <a:srgbClr val="0070C0"/>
                </a:solidFill>
                <a:latin typeface="+mn-lt"/>
                <a:ea typeface="宋体" panose="02010600030101010101" pitchFamily="2" charset="-122"/>
                <a:cs typeface="+mn-cs"/>
              </a:rPr>
              <a:t>r</a:t>
            </a:r>
            <a:r>
              <a:rPr lang="en-US" altLang="zh-CN" i="1" dirty="0">
                <a:latin typeface="+mn-lt"/>
                <a:ea typeface="宋体" panose="02010600030101010101" pitchFamily="2" charset="-122"/>
                <a:cs typeface="+mn-cs"/>
              </a:rPr>
              <a:t>, where </a:t>
            </a:r>
            <a:r>
              <a:rPr lang="en-US" altLang="zh-CN" i="1" dirty="0">
                <a:latin typeface="+mn-lt"/>
                <a:ea typeface="宋体" panose="02010600030101010101" pitchFamily="2" charset="-122"/>
                <a:cs typeface="+mn-cs"/>
                <a:sym typeface="Symbol" panose="05050102010706020507" pitchFamily="18" charset="2"/>
              </a:rPr>
              <a:t></a:t>
            </a:r>
            <a:r>
              <a:rPr lang="en-US" altLang="zh-CN" dirty="0">
                <a:latin typeface="+mn-lt"/>
                <a:ea typeface="宋体" panose="02010600030101010101" pitchFamily="2" charset="-122"/>
                <a:cs typeface="+mn-cs"/>
              </a:rPr>
              <a:t> </a:t>
            </a:r>
            <a:r>
              <a:rPr lang="en-US" altLang="zh-CN" i="1" dirty="0">
                <a:latin typeface="+mn-lt"/>
                <a:ea typeface="宋体" panose="02010600030101010101" pitchFamily="2" charset="-122"/>
                <a:cs typeface="+mn-cs"/>
              </a:rPr>
              <a:t>is the constant 3.1416, and r is the radius of the circle. Using this information, write a C program to </a:t>
            </a:r>
            <a:r>
              <a:rPr lang="en-US" altLang="zh-CN" b="1" i="1" dirty="0">
                <a:solidFill>
                  <a:srgbClr val="FF0000"/>
                </a:solidFill>
                <a:latin typeface="+mn-lt"/>
                <a:ea typeface="宋体" panose="02010600030101010101" pitchFamily="2" charset="-122"/>
                <a:cs typeface="+mn-cs"/>
              </a:rPr>
              <a:t>calculate</a:t>
            </a:r>
            <a:r>
              <a:rPr lang="en-US" altLang="zh-CN" i="1" dirty="0">
                <a:latin typeface="+mn-lt"/>
                <a:ea typeface="宋体" panose="02010600030101010101" pitchFamily="2" charset="-122"/>
                <a:cs typeface="+mn-cs"/>
              </a:rPr>
              <a:t> </a:t>
            </a:r>
            <a:r>
              <a:rPr lang="en-US" altLang="zh-CN" i="1" dirty="0">
                <a:solidFill>
                  <a:srgbClr val="00B050"/>
                </a:solidFill>
                <a:latin typeface="+mn-lt"/>
                <a:ea typeface="宋体" panose="02010600030101010101" pitchFamily="2" charset="-122"/>
                <a:cs typeface="+mn-cs"/>
              </a:rPr>
              <a:t>the circumference of a circle </a:t>
            </a:r>
            <a:r>
              <a:rPr lang="en-US" altLang="zh-CN" i="1" dirty="0">
                <a:latin typeface="+mn-lt"/>
                <a:ea typeface="宋体" panose="02010600030101010101" pitchFamily="2" charset="-122"/>
                <a:cs typeface="+mn-cs"/>
              </a:rPr>
              <a:t>that has </a:t>
            </a:r>
            <a:r>
              <a:rPr lang="en-US" altLang="zh-CN" i="1" dirty="0">
                <a:solidFill>
                  <a:srgbClr val="0033CC"/>
                </a:solidFill>
                <a:latin typeface="+mn-lt"/>
                <a:ea typeface="宋体" panose="02010600030101010101" pitchFamily="2" charset="-122"/>
                <a:cs typeface="+mn-cs"/>
              </a:rPr>
              <a:t>a 2-inch radius</a:t>
            </a:r>
            <a:r>
              <a:rPr lang="en-US" altLang="zh-CN" i="1" dirty="0">
                <a:latin typeface="+mn-lt"/>
                <a:ea typeface="宋体" panose="02010600030101010101" pitchFamily="2" charset="-122"/>
                <a:cs typeface="+mn-cs"/>
              </a:rPr>
              <a:t>.</a:t>
            </a:r>
            <a:endParaRPr lang="en-US" altLang="zh-CN" i="1" dirty="0">
              <a:latin typeface="+mn-lt"/>
              <a:ea typeface="宋体" panose="02010600030101010101" pitchFamily="2" charset="-122"/>
              <a:cs typeface="+mn-cs"/>
            </a:endParaRPr>
          </a:p>
          <a:p>
            <a:pPr eaLnBrk="1" hangingPunct="1"/>
            <a:r>
              <a:rPr lang="en-US" altLang="zh-CN" dirty="0">
                <a:solidFill>
                  <a:srgbClr val="0033CC"/>
                </a:solidFill>
                <a:latin typeface="+mn-lt"/>
                <a:ea typeface="宋体" panose="02010600030101010101" pitchFamily="2" charset="-122"/>
                <a:cs typeface="+mn-cs"/>
              </a:rPr>
              <a:t>Step 1: Analyze the problem</a:t>
            </a:r>
            <a:endParaRPr lang="en-US" altLang="zh-CN" dirty="0">
              <a:solidFill>
                <a:srgbClr val="0033CC"/>
              </a:solidFill>
              <a:latin typeface="+mn-lt"/>
              <a:ea typeface="宋体" panose="02010600030101010101" pitchFamily="2" charset="-122"/>
              <a:cs typeface="+mn-cs"/>
            </a:endParaRPr>
          </a:p>
          <a:p>
            <a:pPr lvl="1" eaLnBrk="1" hangingPunct="1">
              <a:spcBef>
                <a:spcPct val="0"/>
              </a:spcBef>
              <a:spcAft>
                <a:spcPts val="600"/>
              </a:spcAft>
            </a:pPr>
            <a:r>
              <a:rPr lang="en-US" altLang="zh-CN" dirty="0">
                <a:latin typeface="+mn-lt"/>
                <a:ea typeface="宋体" panose="02010600030101010101" pitchFamily="2" charset="-122"/>
              </a:rPr>
              <a:t>Determine the desired outputs</a:t>
            </a:r>
            <a:endParaRPr lang="en-US" altLang="zh-CN" dirty="0">
              <a:latin typeface="+mn-lt"/>
              <a:ea typeface="宋体" panose="02010600030101010101" pitchFamily="2" charset="-122"/>
            </a:endParaRPr>
          </a:p>
          <a:p>
            <a:pPr lvl="1" eaLnBrk="1" hangingPunct="1">
              <a:spcBef>
                <a:spcPct val="0"/>
              </a:spcBef>
              <a:spcAft>
                <a:spcPts val="600"/>
              </a:spcAft>
            </a:pPr>
            <a:r>
              <a:rPr lang="en-US" altLang="zh-CN" dirty="0">
                <a:latin typeface="+mn-lt"/>
                <a:ea typeface="宋体" panose="02010600030101010101" pitchFamily="2" charset="-122"/>
              </a:rPr>
              <a:t>Determine the input items</a:t>
            </a:r>
            <a:endParaRPr lang="en-US" altLang="zh-CN" dirty="0">
              <a:latin typeface="+mn-lt"/>
              <a:ea typeface="宋体" panose="02010600030101010101" pitchFamily="2" charset="-122"/>
            </a:endParaRPr>
          </a:p>
          <a:p>
            <a:pPr lvl="1" eaLnBrk="1" hangingPunct="1">
              <a:spcBef>
                <a:spcPct val="0"/>
              </a:spcBef>
              <a:spcAft>
                <a:spcPts val="600"/>
              </a:spcAft>
            </a:pPr>
            <a:r>
              <a:rPr lang="en-US" altLang="zh-CN" dirty="0">
                <a:latin typeface="+mn-lt"/>
                <a:ea typeface="宋体" panose="02010600030101010101" pitchFamily="2" charset="-122"/>
              </a:rPr>
              <a:t>List the formulas relating the inputs to the outputs</a:t>
            </a:r>
            <a:endParaRPr lang="en-US" altLang="zh-CN" dirty="0">
              <a:latin typeface="+mn-lt"/>
              <a:ea typeface="宋体" panose="02010600030101010101" pitchFamily="2" charset="-122"/>
            </a:endParaRPr>
          </a:p>
          <a:p>
            <a:pPr lvl="1" eaLnBrk="1" hangingPunct="1">
              <a:spcBef>
                <a:spcPct val="0"/>
              </a:spcBef>
              <a:spcAft>
                <a:spcPts val="600"/>
              </a:spcAft>
            </a:pPr>
            <a:r>
              <a:rPr lang="en-US" altLang="zh-CN" dirty="0">
                <a:latin typeface="+mn-lt"/>
                <a:ea typeface="宋体" panose="02010600030101010101" pitchFamily="2" charset="-122"/>
              </a:rPr>
              <a:t>Perform a hand calculation</a:t>
            </a:r>
            <a:endParaRPr lang="en-US" altLang="zh-CN" dirty="0">
              <a:latin typeface="+mn-lt"/>
              <a:ea typeface="宋体" panose="02010600030101010101" pitchFamily="2" charset="-122"/>
            </a:endParaRPr>
          </a:p>
        </p:txBody>
      </p:sp>
      <p:sp>
        <p:nvSpPr>
          <p:cNvPr id="2" name="文本框 1"/>
          <p:cNvSpPr txBox="1">
            <a:spLocks noRot="1" noChangeAspect="1" noMove="1" noResize="1" noEditPoints="1" noAdjustHandles="1" noChangeArrowheads="1" noChangeShapeType="1" noTextEdit="1"/>
          </p:cNvSpPr>
          <p:nvPr/>
        </p:nvSpPr>
        <p:spPr>
          <a:xfrm>
            <a:off x="1295400" y="6207323"/>
            <a:ext cx="5027467" cy="369332"/>
          </a:xfrm>
          <a:prstGeom prst="rect">
            <a:avLst/>
          </a:prstGeom>
          <a:blipFill>
            <a:blip r:embed="rId1"/>
            <a:stretch>
              <a:fillRect l="-971" r="-1092" b="-9836"/>
            </a:stretch>
          </a:blipFill>
        </p:spPr>
        <p:txBody>
          <a:bodyPr/>
          <a:lstStyle/>
          <a:p>
            <a:pPr marR="0" defTabSz="914400">
              <a:buClrTx/>
              <a:buSzTx/>
              <a:buFontTx/>
              <a:buNone/>
              <a:defRPr/>
            </a:pPr>
            <a:r>
              <a:rPr kumimoji="0" lang="zh-CN" altLang="en-US" kern="1200" cap="none" spc="0" normalizeH="0" baseline="0" noProof="0">
                <a:noFill/>
                <a:latin typeface="Times New Roman" panose="02020603050405020304" pitchFamily="18" charset="0"/>
                <a:ea typeface="+mn-ea"/>
                <a:cs typeface="+mn-cs"/>
              </a:rPr>
              <a:t> </a:t>
            </a:r>
            <a:endParaRPr kumimoji="0" lang="zh-CN" altLang="en-US" kern="1200" cap="none" spc="0" normalizeH="0" baseline="0" noProof="0">
              <a:noFill/>
              <a:latin typeface="Times New Roman" panose="02020603050405020304" pitchFamily="18" charset="0"/>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00355"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Case Study: Design and Development</a:t>
            </a:r>
            <a:endParaRPr lang="en-US" altLang="zh-CN" dirty="0">
              <a:ea typeface="宋体" panose="02010600030101010101" pitchFamily="2" charset="-122"/>
            </a:endParaRPr>
          </a:p>
        </p:txBody>
      </p:sp>
      <p:sp>
        <p:nvSpPr>
          <p:cNvPr id="100356" name="Rectangle 3"/>
          <p:cNvSpPr>
            <a:spLocks noGrp="1"/>
          </p:cNvSpPr>
          <p:nvPr>
            <p:ph idx="1"/>
          </p:nvPr>
        </p:nvSpPr>
        <p:spPr>
          <a:xfrm>
            <a:off x="76200" y="1466850"/>
            <a:ext cx="9067800" cy="5238750"/>
          </a:xfrm>
        </p:spPr>
        <p:txBody>
          <a:bodyPr vert="horz" wrap="square" lIns="91440" tIns="45720" rIns="91440" bIns="45720" anchor="t" anchorCtr="0"/>
          <a:p>
            <a:pPr eaLnBrk="1" hangingPunct="1"/>
            <a:r>
              <a:rPr lang="en-US" altLang="zh-CN" dirty="0">
                <a:solidFill>
                  <a:srgbClr val="0033CC"/>
                </a:solidFill>
                <a:latin typeface="+mn-lt"/>
                <a:ea typeface="宋体" panose="02010600030101010101" pitchFamily="2" charset="-122"/>
                <a:cs typeface="+mn-cs"/>
              </a:rPr>
              <a:t>Step 2: Select an overall solution algorithm</a:t>
            </a:r>
            <a:endParaRPr lang="en-US" altLang="zh-CN" dirty="0">
              <a:solidFill>
                <a:srgbClr val="0033CC"/>
              </a:solidFill>
              <a:latin typeface="+mn-lt"/>
              <a:ea typeface="宋体" panose="02010600030101010101" pitchFamily="2" charset="-122"/>
              <a:cs typeface="+mn-cs"/>
            </a:endParaRPr>
          </a:p>
          <a:p>
            <a:pPr lvl="1" eaLnBrk="1" hangingPunct="1"/>
            <a:r>
              <a:rPr lang="en-US" altLang="zh-CN" sz="2000" i="1" dirty="0">
                <a:latin typeface="+mn-lt"/>
                <a:ea typeface="宋体" panose="02010600030101010101" pitchFamily="2" charset="-122"/>
              </a:rPr>
              <a:t>Set the radius value to 2</a:t>
            </a:r>
            <a:endParaRPr lang="en-US" altLang="zh-CN" sz="2000" i="1" dirty="0">
              <a:latin typeface="+mn-lt"/>
              <a:ea typeface="宋体" panose="02010600030101010101" pitchFamily="2" charset="-122"/>
            </a:endParaRPr>
          </a:p>
          <a:p>
            <a:pPr lvl="1" eaLnBrk="1" hangingPunct="1"/>
            <a:r>
              <a:rPr lang="en-US" altLang="zh-CN" sz="2000" i="1" dirty="0">
                <a:latin typeface="+mn-lt"/>
                <a:ea typeface="宋体" panose="02010600030101010101" pitchFamily="2" charset="-122"/>
              </a:rPr>
              <a:t>Calculate the circumference, C, using the formula C = 2 </a:t>
            </a:r>
            <a:r>
              <a:rPr lang="en-US" altLang="zh-CN" sz="2000" i="1" dirty="0">
                <a:latin typeface="+mn-lt"/>
                <a:ea typeface="宋体" panose="02010600030101010101" pitchFamily="2" charset="-122"/>
                <a:sym typeface="Symbol" panose="05050102010706020507" pitchFamily="18" charset="2"/>
              </a:rPr>
              <a:t></a:t>
            </a:r>
            <a:r>
              <a:rPr lang="en-US" altLang="zh-CN" sz="2000" dirty="0">
                <a:latin typeface="+mn-lt"/>
                <a:ea typeface="宋体" panose="02010600030101010101" pitchFamily="2" charset="-122"/>
              </a:rPr>
              <a:t> </a:t>
            </a:r>
            <a:r>
              <a:rPr lang="en-US" altLang="zh-CN" sz="2000" i="1" dirty="0">
                <a:latin typeface="+mn-lt"/>
                <a:ea typeface="宋体" panose="02010600030101010101" pitchFamily="2" charset="-122"/>
              </a:rPr>
              <a:t>r</a:t>
            </a:r>
            <a:endParaRPr lang="en-US" altLang="zh-CN" sz="2000" i="1" dirty="0">
              <a:latin typeface="+mn-lt"/>
              <a:ea typeface="宋体" panose="02010600030101010101" pitchFamily="2" charset="-122"/>
            </a:endParaRPr>
          </a:p>
          <a:p>
            <a:pPr lvl="1" eaLnBrk="1" hangingPunct="1"/>
            <a:r>
              <a:rPr lang="en-US" altLang="zh-CN" sz="2000" i="1" dirty="0">
                <a:latin typeface="+mn-lt"/>
                <a:ea typeface="宋体" panose="02010600030101010101" pitchFamily="2" charset="-122"/>
              </a:rPr>
              <a:t>Display the calculated value for C</a:t>
            </a:r>
            <a:endParaRPr lang="en-US" altLang="zh-CN" sz="2000" dirty="0">
              <a:latin typeface="+mn-lt"/>
              <a:ea typeface="宋体" panose="02010600030101010101" pitchFamily="2" charset="-122"/>
            </a:endParaRPr>
          </a:p>
          <a:p>
            <a:pPr eaLnBrk="1" hangingPunct="1"/>
            <a:r>
              <a:rPr lang="en-US" altLang="zh-CN" dirty="0">
                <a:solidFill>
                  <a:srgbClr val="0033CC"/>
                </a:solidFill>
                <a:latin typeface="+mn-lt"/>
                <a:ea typeface="宋体" panose="02010600030101010101" pitchFamily="2" charset="-122"/>
                <a:cs typeface="+mn-cs"/>
              </a:rPr>
              <a:t>Step 3: Write the program </a:t>
            </a:r>
            <a:r>
              <a:rPr lang="en-US" altLang="zh-CN" dirty="0">
                <a:latin typeface="+mn-lt"/>
                <a:ea typeface="宋体" panose="02010600030101010101" pitchFamily="2" charset="-122"/>
                <a:cs typeface="+mn-cs"/>
              </a:rPr>
              <a:t>(see next slide)</a:t>
            </a:r>
            <a:endParaRPr lang="en-US" altLang="zh-CN" dirty="0">
              <a:latin typeface="+mn-lt"/>
              <a:ea typeface="宋体" panose="02010600030101010101" pitchFamily="2" charset="-122"/>
              <a:cs typeface="+mn-cs"/>
            </a:endParaRPr>
          </a:p>
          <a:p>
            <a:pPr eaLnBrk="1" hangingPunct="1"/>
            <a:r>
              <a:rPr lang="en-US" altLang="zh-CN" dirty="0">
                <a:solidFill>
                  <a:srgbClr val="0033CC"/>
                </a:solidFill>
                <a:latin typeface="+mn-lt"/>
                <a:ea typeface="宋体" panose="02010600030101010101" pitchFamily="2" charset="-122"/>
                <a:cs typeface="+mn-cs"/>
              </a:rPr>
              <a:t>Step 4: Test and correct the program</a:t>
            </a:r>
            <a:endParaRPr lang="en-US" altLang="zh-CN" dirty="0">
              <a:solidFill>
                <a:srgbClr val="0033CC"/>
              </a:solidFill>
              <a:latin typeface="+mn-lt"/>
              <a:ea typeface="宋体" panose="02010600030101010101" pitchFamily="2" charset="-122"/>
              <a:cs typeface="+mn-cs"/>
            </a:endParaRPr>
          </a:p>
          <a:p>
            <a:pPr lvl="1" eaLnBrk="1" hangingPunct="1"/>
            <a:r>
              <a:rPr lang="en-US" altLang="zh-CN" sz="2000" b="1" dirty="0">
                <a:solidFill>
                  <a:schemeClr val="tx1"/>
                </a:solidFill>
                <a:latin typeface="Courier New" panose="02070309020205020404" pitchFamily="49" charset="0"/>
                <a:ea typeface="宋体" panose="02010600030101010101" pitchFamily="2" charset="-122"/>
              </a:rPr>
              <a:t>The circumference of the circle is 12.566400</a:t>
            </a:r>
            <a:endParaRPr lang="en-US" altLang="zh-CN" sz="2000" b="1" dirty="0">
              <a:solidFill>
                <a:schemeClr val="tx1"/>
              </a:solidFill>
              <a:latin typeface="Courier New" panose="02070309020205020404" pitchFamily="49" charset="0"/>
              <a:ea typeface="宋体" panose="02010600030101010101" pitchFamily="2" charset="-122"/>
            </a:endParaRPr>
          </a:p>
          <a:p>
            <a:pPr lvl="1" eaLnBrk="1" hangingPunct="1"/>
            <a:r>
              <a:rPr lang="en-US" altLang="zh-CN" dirty="0">
                <a:latin typeface="+mn-lt"/>
                <a:ea typeface="宋体" panose="02010600030101010101" pitchFamily="2" charset="-122"/>
              </a:rPr>
              <a:t>Because only one calculation is performed by the program, testing Program 1.1 really means verifying that the single output is correct</a:t>
            </a:r>
            <a:endParaRPr lang="en-US" altLang="zh-CN" dirty="0">
              <a:latin typeface="+mn-lt"/>
              <a:ea typeface="宋体" panose="02010600030101010101" pitchFamily="2" charset="-122"/>
            </a:endParaRPr>
          </a:p>
          <a:p>
            <a:pPr eaLnBrk="1" hangingPunct="1">
              <a:buNone/>
            </a:pPr>
            <a:endParaRPr lang="zh-CN" altLang="en-US" dirty="0">
              <a:latin typeface="+mn-lt"/>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102403"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02404" name="Rectangle 6"/>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Case Study: Design and Development</a:t>
            </a:r>
            <a:endParaRPr lang="en-US" altLang="zh-CN" dirty="0">
              <a:ea typeface="宋体" panose="02010600030101010101" pitchFamily="2" charset="-122"/>
            </a:endParaRPr>
          </a:p>
        </p:txBody>
      </p:sp>
      <p:pic>
        <p:nvPicPr>
          <p:cNvPr id="102405" name="Picture 5"/>
          <p:cNvPicPr>
            <a:picLocks noChangeAspect="1"/>
          </p:cNvPicPr>
          <p:nvPr>
            <p:ph idx="1"/>
          </p:nvPr>
        </p:nvPicPr>
        <p:blipFill>
          <a:blip r:embed="rId1">
            <a:grayscl/>
          </a:blip>
          <a:srcRect/>
          <a:stretch>
            <a:fillRect/>
          </a:stretch>
        </p:blipFill>
        <p:spPr>
          <a:xfrm>
            <a:off x="50800" y="1600200"/>
            <a:ext cx="9093200" cy="4038600"/>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104451"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04452"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Common Programming Errors</a:t>
            </a:r>
            <a:endParaRPr lang="en-US" altLang="zh-CN" dirty="0">
              <a:ea typeface="宋体" panose="02010600030101010101" pitchFamily="2" charset="-122"/>
            </a:endParaRPr>
          </a:p>
        </p:txBody>
      </p:sp>
      <p:sp>
        <p:nvSpPr>
          <p:cNvPr id="104453" name="Rectangle 3"/>
          <p:cNvSpPr>
            <a:spLocks noGrp="1"/>
          </p:cNvSpPr>
          <p:nvPr>
            <p:ph idx="1"/>
          </p:nvPr>
        </p:nvSpPr>
        <p:spPr>
          <a:xfrm>
            <a:off x="152400" y="1444625"/>
            <a:ext cx="8686800" cy="4572000"/>
          </a:xfrm>
        </p:spPr>
        <p:txBody>
          <a:bodyPr vert="horz" wrap="square" lIns="91440" tIns="45720" rIns="91440" bIns="45720" anchor="t" anchorCtr="0"/>
          <a:p>
            <a:pPr eaLnBrk="1" hangingPunct="1">
              <a:spcBef>
                <a:spcPts val="1200"/>
              </a:spcBef>
            </a:pPr>
            <a:r>
              <a:rPr lang="en-US" altLang="zh-CN" dirty="0">
                <a:latin typeface="+mn-lt"/>
                <a:ea typeface="宋体" panose="02010600030101010101" pitchFamily="2" charset="-122"/>
                <a:cs typeface="+mn-cs"/>
              </a:rPr>
              <a:t>Rushing to write and execute a program without spending sufficient time learning about the problem or designing an appropriate algorithm</a:t>
            </a:r>
            <a:endParaRPr lang="en-US" altLang="zh-CN" dirty="0">
              <a:latin typeface="+mn-lt"/>
              <a:ea typeface="宋体" panose="02010600030101010101" pitchFamily="2" charset="-122"/>
              <a:cs typeface="+mn-cs"/>
            </a:endParaRPr>
          </a:p>
          <a:p>
            <a:pPr eaLnBrk="1" hangingPunct="1">
              <a:spcBef>
                <a:spcPts val="1200"/>
              </a:spcBef>
            </a:pPr>
            <a:r>
              <a:rPr lang="en-US" altLang="zh-CN" dirty="0">
                <a:solidFill>
                  <a:srgbClr val="0033CC"/>
                </a:solidFill>
                <a:latin typeface="+mn-lt"/>
                <a:ea typeface="宋体" panose="02010600030101010101" pitchFamily="2" charset="-122"/>
                <a:cs typeface="+mn-cs"/>
              </a:rPr>
              <a:t>Forgetting to back up a program</a:t>
            </a:r>
            <a:endParaRPr lang="en-US" altLang="zh-CN" dirty="0">
              <a:solidFill>
                <a:srgbClr val="0033CC"/>
              </a:solidFill>
              <a:latin typeface="+mn-lt"/>
              <a:ea typeface="宋体" panose="02010600030101010101" pitchFamily="2" charset="-122"/>
              <a:cs typeface="+mn-cs"/>
            </a:endParaRPr>
          </a:p>
          <a:p>
            <a:pPr eaLnBrk="1" hangingPunct="1">
              <a:spcBef>
                <a:spcPts val="1200"/>
              </a:spcBef>
            </a:pPr>
            <a:r>
              <a:rPr lang="en-US" altLang="zh-CN" dirty="0">
                <a:latin typeface="+mn-lt"/>
                <a:ea typeface="宋体" panose="02010600030101010101" pitchFamily="2" charset="-122"/>
                <a:cs typeface="+mn-cs"/>
              </a:rPr>
              <a:t>Not understanding that computers respond only to explicitly defined algorithms</a:t>
            </a:r>
            <a:endParaRPr lang="en-US" altLang="zh-CN" dirty="0">
              <a:latin typeface="+mn-lt"/>
              <a:ea typeface="宋体" panose="02010600030101010101" pitchFamily="2" charset="-122"/>
              <a:cs typeface="+mn-cs"/>
            </a:endParaRPr>
          </a:p>
          <a:p>
            <a:pPr eaLnBrk="1" hangingPunct="1"/>
            <a:endParaRPr lang="en-US" altLang="zh-CN" dirty="0">
              <a:latin typeface="+mn-lt"/>
              <a:ea typeface="宋体" panose="02010600030101010101" pitchFamily="2" charset="-122"/>
              <a:cs typeface="+mn-cs"/>
            </a:endParaRPr>
          </a:p>
          <a:p>
            <a:pPr eaLnBrk="1" hangingPunct="1"/>
            <a:endParaRPr lang="zh-CN" altLang="en-US" dirty="0">
              <a:latin typeface="+mn-lt"/>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106499"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06500"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Summary</a:t>
            </a:r>
            <a:endParaRPr lang="en-US" altLang="zh-CN" dirty="0">
              <a:ea typeface="宋体" panose="02010600030101010101" pitchFamily="2" charset="-122"/>
            </a:endParaRPr>
          </a:p>
        </p:txBody>
      </p:sp>
      <p:sp>
        <p:nvSpPr>
          <p:cNvPr id="106501" name="Rectangle 3"/>
          <p:cNvSpPr>
            <a:spLocks noGrp="1"/>
          </p:cNvSpPr>
          <p:nvPr>
            <p:ph idx="1"/>
          </p:nvPr>
        </p:nvSpPr>
        <p:spPr>
          <a:xfrm>
            <a:off x="304800" y="1600200"/>
            <a:ext cx="8534400" cy="4572000"/>
          </a:xfrm>
        </p:spPr>
        <p:txBody>
          <a:bodyPr vert="horz" wrap="square" lIns="91440" tIns="45720" rIns="91440" bIns="45720" anchor="t" anchorCtr="0"/>
          <a:p>
            <a:pPr eaLnBrk="1" hangingPunct="1">
              <a:lnSpc>
                <a:spcPct val="90000"/>
              </a:lnSpc>
            </a:pPr>
            <a:r>
              <a:rPr lang="en-US" altLang="zh-CN" dirty="0">
                <a:latin typeface="+mn-lt"/>
                <a:ea typeface="宋体" panose="02010600030101010101" pitchFamily="2" charset="-122"/>
                <a:cs typeface="+mn-cs"/>
              </a:rPr>
              <a:t>The first attempt at creating a self-operating computational machine was by Charles Babbage in 1822</a:t>
            </a:r>
            <a:endParaRPr lang="en-US" altLang="zh-CN" dirty="0">
              <a:latin typeface="+mn-lt"/>
              <a:ea typeface="宋体" panose="02010600030101010101" pitchFamily="2" charset="-122"/>
              <a:cs typeface="+mn-cs"/>
            </a:endParaRPr>
          </a:p>
          <a:p>
            <a:pPr eaLnBrk="1" hangingPunct="1">
              <a:lnSpc>
                <a:spcPct val="90000"/>
              </a:lnSpc>
            </a:pPr>
            <a:r>
              <a:rPr lang="en-US" altLang="zh-CN" dirty="0">
                <a:latin typeface="+mn-lt"/>
                <a:ea typeface="宋体" panose="02010600030101010101" pitchFamily="2" charset="-122"/>
                <a:cs typeface="+mn-cs"/>
              </a:rPr>
              <a:t>The physical components used in constructing a computer are called </a:t>
            </a:r>
            <a:r>
              <a:rPr lang="en-US" altLang="zh-CN" dirty="0">
                <a:solidFill>
                  <a:srgbClr val="0033CC"/>
                </a:solidFill>
                <a:latin typeface="+mn-lt"/>
                <a:ea typeface="宋体" panose="02010600030101010101" pitchFamily="2" charset="-122"/>
                <a:cs typeface="+mn-cs"/>
              </a:rPr>
              <a:t>hardware</a:t>
            </a:r>
            <a:endParaRPr lang="en-US" altLang="zh-CN" dirty="0">
              <a:solidFill>
                <a:srgbClr val="0033CC"/>
              </a:solidFill>
              <a:latin typeface="+mn-lt"/>
              <a:ea typeface="宋体" panose="02010600030101010101" pitchFamily="2" charset="-122"/>
              <a:cs typeface="+mn-cs"/>
            </a:endParaRPr>
          </a:p>
          <a:p>
            <a:pPr eaLnBrk="1" hangingPunct="1">
              <a:lnSpc>
                <a:spcPct val="90000"/>
              </a:lnSpc>
            </a:pPr>
            <a:r>
              <a:rPr lang="en-US" altLang="zh-CN" dirty="0">
                <a:latin typeface="+mn-lt"/>
                <a:ea typeface="宋体" panose="02010600030101010101" pitchFamily="2" charset="-122"/>
                <a:cs typeface="+mn-cs"/>
              </a:rPr>
              <a:t>The programs used to operate a computer are referred to as </a:t>
            </a:r>
            <a:r>
              <a:rPr lang="en-US" altLang="zh-CN" dirty="0">
                <a:solidFill>
                  <a:srgbClr val="0033CC"/>
                </a:solidFill>
                <a:latin typeface="+mn-lt"/>
                <a:ea typeface="宋体" panose="02010600030101010101" pitchFamily="2" charset="-122"/>
                <a:cs typeface="+mn-cs"/>
              </a:rPr>
              <a:t>software</a:t>
            </a:r>
            <a:endParaRPr lang="en-US" altLang="zh-CN" dirty="0">
              <a:solidFill>
                <a:srgbClr val="0033CC"/>
              </a:solidFill>
              <a:latin typeface="+mn-lt"/>
              <a:ea typeface="宋体" panose="02010600030101010101" pitchFamily="2" charset="-122"/>
              <a:cs typeface="+mn-cs"/>
            </a:endParaRPr>
          </a:p>
          <a:p>
            <a:pPr eaLnBrk="1" hangingPunct="1">
              <a:lnSpc>
                <a:spcPct val="90000"/>
              </a:lnSpc>
            </a:pPr>
            <a:r>
              <a:rPr lang="en-US" altLang="zh-CN" dirty="0">
                <a:latin typeface="+mn-lt"/>
                <a:ea typeface="宋体" panose="02010600030101010101" pitchFamily="2" charset="-122"/>
                <a:cs typeface="+mn-cs"/>
              </a:rPr>
              <a:t>Programming languages come in a variety of forms and types</a:t>
            </a:r>
            <a:endParaRPr lang="en-US" altLang="zh-CN" dirty="0">
              <a:latin typeface="+mn-lt"/>
              <a:ea typeface="宋体" panose="02010600030101010101" pitchFamily="2" charset="-122"/>
              <a:cs typeface="+mn-cs"/>
            </a:endParaRPr>
          </a:p>
          <a:p>
            <a:pPr eaLnBrk="1" hangingPunct="1">
              <a:lnSpc>
                <a:spcPct val="90000"/>
              </a:lnSpc>
            </a:pPr>
            <a:r>
              <a:rPr lang="en-US" altLang="zh-CN" dirty="0">
                <a:latin typeface="+mn-lt"/>
                <a:ea typeface="宋体" panose="02010600030101010101" pitchFamily="2" charset="-122"/>
                <a:cs typeface="+mn-cs"/>
              </a:rPr>
              <a:t>Compiler and interpreter languages are referred to as high-level languages</a:t>
            </a:r>
            <a:endParaRPr lang="en-US" altLang="zh-CN" dirty="0">
              <a:latin typeface="+mn-lt"/>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108547"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08548"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Summary (continued)</a:t>
            </a:r>
            <a:endParaRPr lang="en-US" altLang="zh-CN" dirty="0">
              <a:ea typeface="宋体" panose="02010600030101010101" pitchFamily="2" charset="-122"/>
            </a:endParaRPr>
          </a:p>
        </p:txBody>
      </p:sp>
      <p:sp>
        <p:nvSpPr>
          <p:cNvPr id="108549" name="Rectangle 3"/>
          <p:cNvSpPr>
            <a:spLocks noGrp="1"/>
          </p:cNvSpPr>
          <p:nvPr>
            <p:ph idx="1"/>
          </p:nvPr>
        </p:nvSpPr>
        <p:spPr>
          <a:xfrm>
            <a:off x="533400" y="1600200"/>
            <a:ext cx="8077200" cy="4572000"/>
          </a:xfrm>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Algorithm: step-by-step sequence of instructions that must terminate and describes how to perform an operation to produce a desired output</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The software development procedure consists of the following four phases:</a:t>
            </a:r>
            <a:endParaRPr lang="en-US" altLang="zh-CN" dirty="0">
              <a:latin typeface="+mn-lt"/>
              <a:ea typeface="宋体" panose="02010600030101010101" pitchFamily="2" charset="-122"/>
              <a:cs typeface="+mn-cs"/>
            </a:endParaRPr>
          </a:p>
          <a:p>
            <a:pPr lvl="2" eaLnBrk="1" hangingPunct="1">
              <a:buFont typeface="宋体" panose="02010600030101010101" pitchFamily="2" charset="-122"/>
              <a:buChar char="－"/>
            </a:pPr>
            <a:r>
              <a:rPr lang="en-US" altLang="zh-CN" dirty="0">
                <a:latin typeface="+mn-lt"/>
                <a:ea typeface="宋体" panose="02010600030101010101" pitchFamily="2" charset="-122"/>
              </a:rPr>
              <a:t>Specification of the program’s requirements</a:t>
            </a:r>
            <a:endParaRPr lang="en-US" altLang="zh-CN" dirty="0">
              <a:latin typeface="+mn-lt"/>
              <a:ea typeface="宋体" panose="02010600030101010101" pitchFamily="2" charset="-122"/>
            </a:endParaRPr>
          </a:p>
          <a:p>
            <a:pPr lvl="2" eaLnBrk="1" hangingPunct="1">
              <a:buFont typeface="宋体" panose="02010600030101010101" pitchFamily="2" charset="-122"/>
              <a:buChar char="－"/>
            </a:pPr>
            <a:r>
              <a:rPr lang="en-US" altLang="zh-CN" dirty="0">
                <a:latin typeface="+mn-lt"/>
                <a:ea typeface="宋体" panose="02010600030101010101" pitchFamily="2" charset="-122"/>
              </a:rPr>
              <a:t>Design and development</a:t>
            </a:r>
            <a:endParaRPr lang="en-US" altLang="zh-CN" dirty="0">
              <a:latin typeface="+mn-lt"/>
              <a:ea typeface="宋体" panose="02010600030101010101" pitchFamily="2" charset="-122"/>
            </a:endParaRPr>
          </a:p>
          <a:p>
            <a:pPr lvl="2" eaLnBrk="1" hangingPunct="1">
              <a:buFont typeface="宋体" panose="02010600030101010101" pitchFamily="2" charset="-122"/>
              <a:buChar char="－"/>
            </a:pPr>
            <a:r>
              <a:rPr lang="en-US" altLang="zh-CN" dirty="0">
                <a:latin typeface="+mn-lt"/>
                <a:ea typeface="宋体" panose="02010600030101010101" pitchFamily="2" charset="-122"/>
              </a:rPr>
              <a:t>Documentation</a:t>
            </a:r>
            <a:endParaRPr lang="en-US" altLang="zh-CN" dirty="0">
              <a:latin typeface="+mn-lt"/>
              <a:ea typeface="宋体" panose="02010600030101010101" pitchFamily="2" charset="-122"/>
            </a:endParaRPr>
          </a:p>
          <a:p>
            <a:pPr lvl="2" eaLnBrk="1" hangingPunct="1">
              <a:buFont typeface="宋体" panose="02010600030101010101" pitchFamily="2" charset="-122"/>
              <a:buChar char="－"/>
            </a:pPr>
            <a:r>
              <a:rPr lang="en-US" altLang="zh-CN" dirty="0">
                <a:latin typeface="+mn-lt"/>
                <a:ea typeface="宋体" panose="02010600030101010101" pitchFamily="2" charset="-122"/>
              </a:rPr>
              <a:t>Maintenance</a:t>
            </a:r>
            <a:endParaRPr lang="en-US" altLang="zh-CN" dirty="0">
              <a:latin typeface="+mn-lt"/>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10595"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Summary (continued)</a:t>
            </a:r>
            <a:endParaRPr lang="en-US" altLang="zh-CN" dirty="0">
              <a:ea typeface="宋体" panose="02010600030101010101" pitchFamily="2" charset="-122"/>
            </a:endParaRPr>
          </a:p>
        </p:txBody>
      </p:sp>
      <p:sp>
        <p:nvSpPr>
          <p:cNvPr id="110596" name="Rectangle 3"/>
          <p:cNvSpPr>
            <a:spLocks noGrp="1"/>
          </p:cNvSpPr>
          <p:nvPr>
            <p:ph idx="1"/>
          </p:nvPr>
        </p:nvSpPr>
        <p:spPr>
          <a:xfrm>
            <a:off x="228600" y="1143000"/>
            <a:ext cx="8686800" cy="4572000"/>
          </a:xfrm>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Steps of the design and development phase are:</a:t>
            </a:r>
            <a:endParaRPr lang="en-US" altLang="zh-CN" dirty="0">
              <a:latin typeface="+mn-lt"/>
              <a:ea typeface="宋体" panose="02010600030101010101" pitchFamily="2" charset="-122"/>
              <a:cs typeface="+mn-cs"/>
            </a:endParaRPr>
          </a:p>
          <a:p>
            <a:pPr lvl="1" eaLnBrk="1" hangingPunct="1">
              <a:spcBef>
                <a:spcPts val="600"/>
              </a:spcBef>
              <a:spcAft>
                <a:spcPts val="600"/>
              </a:spcAft>
            </a:pPr>
            <a:r>
              <a:rPr lang="en-US" altLang="zh-CN" dirty="0">
                <a:latin typeface="+mn-lt"/>
                <a:ea typeface="宋体" panose="02010600030101010101" pitchFamily="2" charset="-122"/>
              </a:rPr>
              <a:t>Analyze the problem</a:t>
            </a:r>
            <a:endParaRPr lang="en-US" altLang="zh-CN" dirty="0">
              <a:latin typeface="+mn-lt"/>
              <a:ea typeface="宋体" panose="02010600030101010101" pitchFamily="2" charset="-122"/>
            </a:endParaRPr>
          </a:p>
          <a:p>
            <a:pPr lvl="1" eaLnBrk="1" hangingPunct="1">
              <a:spcBef>
                <a:spcPts val="600"/>
              </a:spcBef>
              <a:spcAft>
                <a:spcPts val="600"/>
              </a:spcAft>
            </a:pPr>
            <a:r>
              <a:rPr lang="en-US" altLang="zh-CN" dirty="0">
                <a:latin typeface="+mn-lt"/>
                <a:ea typeface="宋体" panose="02010600030101010101" pitchFamily="2" charset="-122"/>
              </a:rPr>
              <a:t>Select an overall solution algorithm</a:t>
            </a:r>
            <a:endParaRPr lang="en-US" altLang="zh-CN" dirty="0">
              <a:latin typeface="+mn-lt"/>
              <a:ea typeface="宋体" panose="02010600030101010101" pitchFamily="2" charset="-122"/>
            </a:endParaRPr>
          </a:p>
          <a:p>
            <a:pPr lvl="1" eaLnBrk="1" hangingPunct="1">
              <a:spcBef>
                <a:spcPts val="600"/>
              </a:spcBef>
              <a:spcAft>
                <a:spcPts val="600"/>
              </a:spcAft>
            </a:pPr>
            <a:r>
              <a:rPr lang="en-US" altLang="zh-CN" dirty="0">
                <a:latin typeface="+mn-lt"/>
                <a:ea typeface="宋体" panose="02010600030101010101" pitchFamily="2" charset="-122"/>
              </a:rPr>
              <a:t>Write the program</a:t>
            </a:r>
            <a:endParaRPr lang="en-US" altLang="zh-CN" dirty="0">
              <a:latin typeface="+mn-lt"/>
              <a:ea typeface="宋体" panose="02010600030101010101" pitchFamily="2" charset="-122"/>
            </a:endParaRPr>
          </a:p>
          <a:p>
            <a:pPr lvl="1" eaLnBrk="1" hangingPunct="1">
              <a:spcBef>
                <a:spcPts val="600"/>
              </a:spcBef>
              <a:spcAft>
                <a:spcPts val="600"/>
              </a:spcAft>
            </a:pPr>
            <a:r>
              <a:rPr lang="en-US" altLang="zh-CN" dirty="0">
                <a:latin typeface="+mn-lt"/>
                <a:ea typeface="宋体" panose="02010600030101010101" pitchFamily="2" charset="-122"/>
              </a:rPr>
              <a:t>Test and correct the program</a:t>
            </a:r>
            <a:endParaRPr lang="en-US" altLang="zh-CN" dirty="0">
              <a:latin typeface="+mn-lt"/>
              <a:ea typeface="宋体" panose="02010600030101010101" pitchFamily="2" charset="-122"/>
            </a:endParaRPr>
          </a:p>
          <a:p>
            <a:pPr eaLnBrk="1" hangingPunct="1"/>
            <a:r>
              <a:rPr lang="en-US" altLang="zh-CN" dirty="0">
                <a:latin typeface="+mn-lt"/>
                <a:ea typeface="宋体" panose="02010600030101010101" pitchFamily="2" charset="-122"/>
                <a:cs typeface="+mn-cs"/>
              </a:rPr>
              <a:t>Writing a program consists of translating the solution algorithm into a computer language</a:t>
            </a:r>
            <a:endParaRPr lang="en-US" altLang="zh-CN" dirty="0">
              <a:latin typeface="+mn-lt"/>
              <a:ea typeface="宋体" panose="02010600030101010101" pitchFamily="2" charset="-122"/>
              <a:cs typeface="+mn-cs"/>
            </a:endParaRPr>
          </a:p>
          <a:p>
            <a:pPr eaLnBrk="1" hangingPunct="1"/>
            <a:r>
              <a:rPr lang="en-US" altLang="zh-CN" dirty="0">
                <a:solidFill>
                  <a:srgbClr val="0033CC"/>
                </a:solidFill>
                <a:latin typeface="+mn-lt"/>
                <a:ea typeface="宋体" panose="02010600030101010101" pitchFamily="2" charset="-122"/>
                <a:cs typeface="+mn-cs"/>
              </a:rPr>
              <a:t>Fundamental programming control structures</a:t>
            </a:r>
            <a:endParaRPr lang="en-US" altLang="zh-CN" dirty="0">
              <a:solidFill>
                <a:srgbClr val="0033CC"/>
              </a:solidFill>
              <a:latin typeface="+mn-lt"/>
              <a:ea typeface="宋体" panose="02010600030101010101" pitchFamily="2" charset="-122"/>
              <a:cs typeface="+mn-cs"/>
            </a:endParaRPr>
          </a:p>
          <a:p>
            <a:pPr lvl="1" eaLnBrk="1" hangingPunct="1"/>
            <a:r>
              <a:rPr lang="en-US" altLang="zh-CN" dirty="0">
                <a:solidFill>
                  <a:srgbClr val="0033CC"/>
                </a:solidFill>
                <a:latin typeface="+mn-lt"/>
                <a:ea typeface="宋体" panose="02010600030101010101" pitchFamily="2" charset="-122"/>
              </a:rPr>
              <a:t>Sequence, selection, iteration and invocation</a:t>
            </a:r>
            <a:endParaRPr lang="en-US" altLang="zh-CN" dirty="0">
              <a:solidFill>
                <a:srgbClr val="0033CC"/>
              </a:solidFill>
              <a:latin typeface="+mn-lt"/>
              <a:ea typeface="宋体" panose="02010600030101010101" pitchFamily="2" charset="-122"/>
            </a:endParaRPr>
          </a:p>
          <a:p>
            <a:pPr eaLnBrk="1" hangingPunct="1"/>
            <a:r>
              <a:rPr lang="en-US" altLang="zh-CN" dirty="0">
                <a:latin typeface="+mn-lt"/>
                <a:ea typeface="宋体" panose="02010600030101010101" pitchFamily="2" charset="-122"/>
                <a:cs typeface="+mn-cs"/>
              </a:rPr>
              <a:t>You always need at least one backup of a program</a:t>
            </a:r>
            <a:endParaRPr lang="en-US" altLang="zh-CN" dirty="0">
              <a:latin typeface="+mn-lt"/>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15363"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5364"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Computer Hardware</a:t>
            </a:r>
            <a:endParaRPr lang="en-US" altLang="zh-CN" dirty="0">
              <a:ea typeface="宋体" panose="02010600030101010101" pitchFamily="2" charset="-122"/>
            </a:endParaRPr>
          </a:p>
        </p:txBody>
      </p:sp>
      <p:sp>
        <p:nvSpPr>
          <p:cNvPr id="15365" name="Rectangle 3"/>
          <p:cNvSpPr>
            <a:spLocks noGrp="1"/>
          </p:cNvSpPr>
          <p:nvPr>
            <p:ph idx="1"/>
          </p:nvPr>
        </p:nvSpPr>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Computers are constructed from physical components referred to as </a:t>
            </a:r>
            <a:r>
              <a:rPr lang="en-US" altLang="zh-CN" b="1" dirty="0">
                <a:latin typeface="+mn-lt"/>
                <a:ea typeface="宋体" panose="02010600030101010101" pitchFamily="2" charset="-122"/>
                <a:cs typeface="+mn-cs"/>
              </a:rPr>
              <a:t>hardware</a:t>
            </a:r>
            <a:endParaRPr lang="en-US" altLang="zh-CN" b="1"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Hardware facilitates the storage and processing of data under the direction of a stored program</a:t>
            </a:r>
            <a:endParaRPr lang="en-US" altLang="zh-CN" dirty="0">
              <a:latin typeface="+mn-lt"/>
              <a:ea typeface="宋体" panose="02010600030101010101" pitchFamily="2" charset="-122"/>
              <a:cs typeface="+mn-cs"/>
            </a:endParaRPr>
          </a:p>
          <a:p>
            <a:pPr eaLnBrk="1" hangingPunct="1"/>
            <a:r>
              <a:rPr lang="en-US" altLang="zh-CN" dirty="0">
                <a:latin typeface="+mn-lt"/>
                <a:ea typeface="宋体" panose="02010600030101010101" pitchFamily="2" charset="-122"/>
                <a:cs typeface="+mn-cs"/>
              </a:rPr>
              <a:t>Computer hardware does not store data using the same symbols that humans do</a:t>
            </a:r>
            <a:endParaRPr lang="en-US" altLang="zh-CN" dirty="0">
              <a:latin typeface="+mn-lt"/>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a:ln>
                <a:noFill/>
              </a:ln>
              <a:solidFill>
                <a:srgbClr val="222222"/>
              </a:solidFill>
              <a:effectLst/>
              <a:uLnTx/>
              <a:uFillTx/>
              <a:latin typeface="+mn-lt"/>
              <a:ea typeface="宋体" panose="02010600030101010101" pitchFamily="2" charset="-122"/>
              <a:cs typeface="+mn-cs"/>
            </a:endParaRPr>
          </a:p>
        </p:txBody>
      </p:sp>
      <p:sp>
        <p:nvSpPr>
          <p:cNvPr id="17411"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7412" name="Rectangle 2"/>
          <p:cNvSpPr>
            <a:spLocks noGrp="1"/>
          </p:cNvSpPr>
          <p:nvPr>
            <p:ph type="title"/>
          </p:nvPr>
        </p:nvSpPr>
        <p:spPr>
          <a:xfrm>
            <a:off x="531813" y="73025"/>
            <a:ext cx="8077200" cy="1143000"/>
          </a:xfrm>
        </p:spPr>
        <p:txBody>
          <a:bodyPr vert="horz" wrap="square" lIns="91440" tIns="45720" rIns="91440" bIns="45720" anchor="ctr" anchorCtr="0"/>
          <a:p>
            <a:pPr eaLnBrk="1" hangingPunct="1"/>
            <a:r>
              <a:rPr lang="en-US" altLang="zh-CN" dirty="0">
                <a:ea typeface="宋体" panose="02010600030101010101" pitchFamily="2" charset="-122"/>
              </a:rPr>
              <a:t>Bits and Bytes</a:t>
            </a:r>
            <a:endParaRPr lang="en-US" altLang="zh-CN" dirty="0">
              <a:ea typeface="宋体" panose="02010600030101010101" pitchFamily="2" charset="-122"/>
            </a:endParaRPr>
          </a:p>
        </p:txBody>
      </p:sp>
      <p:sp>
        <p:nvSpPr>
          <p:cNvPr id="17413" name="Rectangle 3"/>
          <p:cNvSpPr>
            <a:spLocks noGrp="1"/>
          </p:cNvSpPr>
          <p:nvPr>
            <p:ph idx="1"/>
          </p:nvPr>
        </p:nvSpPr>
        <p:spPr>
          <a:xfrm>
            <a:off x="0" y="1143000"/>
            <a:ext cx="8686800" cy="4572000"/>
          </a:xfrm>
        </p:spPr>
        <p:txBody>
          <a:bodyPr vert="horz" wrap="square" lIns="91440" tIns="45720" rIns="91440" bIns="45720" anchor="t" anchorCtr="0"/>
          <a:p>
            <a:pPr eaLnBrk="1" hangingPunct="1"/>
            <a:r>
              <a:rPr lang="en-US" altLang="zh-CN" dirty="0">
                <a:latin typeface="+mn-lt"/>
                <a:ea typeface="宋体" panose="02010600030101010101" pitchFamily="2" charset="-122"/>
                <a:cs typeface="+mn-cs"/>
              </a:rPr>
              <a:t>The smallest and most basic data item in a computer is a bit</a:t>
            </a:r>
            <a:endParaRPr lang="en-US" altLang="zh-CN" dirty="0">
              <a:latin typeface="+mn-lt"/>
              <a:ea typeface="宋体" panose="02010600030101010101" pitchFamily="2" charset="-122"/>
              <a:cs typeface="+mn-cs"/>
            </a:endParaRPr>
          </a:p>
          <a:p>
            <a:pPr lvl="1" eaLnBrk="1" hangingPunct="1">
              <a:spcBef>
                <a:spcPct val="0"/>
              </a:spcBef>
              <a:spcAft>
                <a:spcPct val="0"/>
              </a:spcAft>
            </a:pPr>
            <a:r>
              <a:rPr lang="en-US" altLang="zh-CN" dirty="0">
                <a:latin typeface="+mn-lt"/>
                <a:ea typeface="宋体" panose="02010600030101010101" pitchFamily="2" charset="-122"/>
              </a:rPr>
              <a:t>Open or closed switch</a:t>
            </a:r>
            <a:endParaRPr lang="en-US" altLang="zh-CN" dirty="0">
              <a:latin typeface="+mn-lt"/>
              <a:ea typeface="宋体" panose="02010600030101010101" pitchFamily="2" charset="-122"/>
            </a:endParaRPr>
          </a:p>
          <a:p>
            <a:pPr lvl="1" eaLnBrk="1" hangingPunct="1">
              <a:spcBef>
                <a:spcPct val="0"/>
              </a:spcBef>
              <a:spcAft>
                <a:spcPct val="0"/>
              </a:spcAft>
            </a:pPr>
            <a:r>
              <a:rPr lang="en-US" altLang="zh-CN" dirty="0">
                <a:latin typeface="+mn-lt"/>
                <a:ea typeface="宋体" panose="02010600030101010101" pitchFamily="2" charset="-122"/>
              </a:rPr>
              <a:t>0 or 1</a:t>
            </a:r>
            <a:endParaRPr lang="en-US" altLang="zh-CN" dirty="0">
              <a:latin typeface="+mn-lt"/>
              <a:ea typeface="宋体" panose="02010600030101010101" pitchFamily="2" charset="-122"/>
            </a:endParaRPr>
          </a:p>
          <a:p>
            <a:pPr eaLnBrk="1" hangingPunct="1"/>
            <a:r>
              <a:rPr lang="en-US" altLang="zh-CN" dirty="0">
                <a:latin typeface="+mn-lt"/>
                <a:ea typeface="宋体" panose="02010600030101010101" pitchFamily="2" charset="-122"/>
                <a:cs typeface="+mn-cs"/>
              </a:rPr>
              <a:t>The </a:t>
            </a:r>
            <a:r>
              <a:rPr lang="en-US" altLang="zh-CN" dirty="0">
                <a:solidFill>
                  <a:srgbClr val="FF0000"/>
                </a:solidFill>
                <a:latin typeface="+mn-lt"/>
                <a:ea typeface="宋体" panose="02010600030101010101" pitchFamily="2" charset="-122"/>
                <a:cs typeface="+mn-cs"/>
              </a:rPr>
              <a:t>grouping of 8 bits </a:t>
            </a:r>
            <a:r>
              <a:rPr lang="en-US" altLang="zh-CN" dirty="0">
                <a:latin typeface="+mn-lt"/>
                <a:ea typeface="宋体" panose="02010600030101010101" pitchFamily="2" charset="-122"/>
                <a:cs typeface="+mn-cs"/>
              </a:rPr>
              <a:t>to form a larger unit is referred to as a </a:t>
            </a:r>
            <a:r>
              <a:rPr lang="en-US" altLang="zh-CN" b="1" dirty="0">
                <a:solidFill>
                  <a:srgbClr val="FF0000"/>
                </a:solidFill>
                <a:latin typeface="+mn-lt"/>
                <a:ea typeface="宋体" panose="02010600030101010101" pitchFamily="2" charset="-122"/>
                <a:cs typeface="+mn-cs"/>
              </a:rPr>
              <a:t>byte</a:t>
            </a:r>
            <a:endParaRPr lang="en-US" altLang="zh-CN" dirty="0">
              <a:solidFill>
                <a:srgbClr val="FF0000"/>
              </a:solidFill>
              <a:latin typeface="+mn-lt"/>
              <a:ea typeface="宋体" panose="02010600030101010101" pitchFamily="2" charset="-122"/>
              <a:cs typeface="+mn-cs"/>
            </a:endParaRPr>
          </a:p>
          <a:p>
            <a:pPr lvl="1" eaLnBrk="1" hangingPunct="1"/>
            <a:r>
              <a:rPr lang="en-US" altLang="zh-CN" dirty="0">
                <a:latin typeface="+mn-lt"/>
                <a:ea typeface="宋体" panose="02010600030101010101" pitchFamily="2" charset="-122"/>
              </a:rPr>
              <a:t>Can represent any one of 256 distinct patterns</a:t>
            </a:r>
            <a:endParaRPr lang="en-US" altLang="zh-CN" dirty="0">
              <a:latin typeface="+mn-lt"/>
              <a:ea typeface="宋体" panose="02010600030101010101" pitchFamily="2" charset="-122"/>
            </a:endParaRPr>
          </a:p>
          <a:p>
            <a:pPr eaLnBrk="1" hangingPunct="1"/>
            <a:r>
              <a:rPr lang="en-US" altLang="zh-CN" dirty="0">
                <a:latin typeface="+mn-lt"/>
                <a:ea typeface="宋体" panose="02010600030101010101" pitchFamily="2" charset="-122"/>
                <a:cs typeface="+mn-cs"/>
              </a:rPr>
              <a:t>The collections of patterns consisting of 0s and 1s used to represent </a:t>
            </a:r>
            <a:r>
              <a:rPr lang="en-US" altLang="zh-CN" dirty="0">
                <a:solidFill>
                  <a:srgbClr val="0033CC"/>
                </a:solidFill>
                <a:latin typeface="+mn-lt"/>
                <a:ea typeface="宋体" panose="02010600030101010101" pitchFamily="2" charset="-122"/>
                <a:cs typeface="+mn-cs"/>
              </a:rPr>
              <a:t>letters</a:t>
            </a:r>
            <a:r>
              <a:rPr lang="en-US" altLang="zh-CN" dirty="0">
                <a:latin typeface="+mn-lt"/>
                <a:ea typeface="宋体" panose="02010600030101010101" pitchFamily="2" charset="-122"/>
                <a:cs typeface="+mn-cs"/>
              </a:rPr>
              <a:t>, </a:t>
            </a:r>
            <a:r>
              <a:rPr lang="en-US" altLang="zh-CN" dirty="0">
                <a:solidFill>
                  <a:srgbClr val="0033CC"/>
                </a:solidFill>
                <a:latin typeface="+mn-lt"/>
                <a:ea typeface="宋体" panose="02010600030101010101" pitchFamily="2" charset="-122"/>
                <a:cs typeface="+mn-cs"/>
              </a:rPr>
              <a:t>single digits</a:t>
            </a:r>
            <a:r>
              <a:rPr lang="en-US" altLang="zh-CN" dirty="0">
                <a:latin typeface="+mn-lt"/>
                <a:ea typeface="宋体" panose="02010600030101010101" pitchFamily="2" charset="-122"/>
                <a:cs typeface="+mn-cs"/>
              </a:rPr>
              <a:t>, and </a:t>
            </a:r>
            <a:r>
              <a:rPr lang="en-US" altLang="zh-CN" dirty="0">
                <a:solidFill>
                  <a:srgbClr val="0033CC"/>
                </a:solidFill>
                <a:latin typeface="+mn-lt"/>
                <a:ea typeface="宋体" panose="02010600030101010101" pitchFamily="2" charset="-122"/>
                <a:cs typeface="+mn-cs"/>
              </a:rPr>
              <a:t>other single characters</a:t>
            </a:r>
            <a:r>
              <a:rPr lang="en-US" altLang="zh-CN" dirty="0">
                <a:latin typeface="+mn-lt"/>
                <a:ea typeface="宋体" panose="02010600030101010101" pitchFamily="2" charset="-122"/>
                <a:cs typeface="+mn-cs"/>
              </a:rPr>
              <a:t> are called </a:t>
            </a:r>
            <a:r>
              <a:rPr lang="en-US" altLang="zh-CN" b="1" dirty="0">
                <a:solidFill>
                  <a:srgbClr val="FF0000"/>
                </a:solidFill>
                <a:latin typeface="+mn-lt"/>
                <a:ea typeface="宋体" panose="02010600030101010101" pitchFamily="2" charset="-122"/>
                <a:cs typeface="+mn-cs"/>
              </a:rPr>
              <a:t>character codes</a:t>
            </a:r>
            <a:endParaRPr lang="en-US" altLang="zh-CN" dirty="0">
              <a:solidFill>
                <a:srgbClr val="FF0000"/>
              </a:solidFill>
              <a:latin typeface="+mn-lt"/>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5"/>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Data Measurement Chart</a:t>
            </a:r>
            <a:endParaRPr lang="zh-CN" altLang="en-US" dirty="0">
              <a:ea typeface="宋体" panose="02010600030101010101" pitchFamily="2" charset="-122"/>
            </a:endParaRPr>
          </a:p>
        </p:txBody>
      </p:sp>
      <p:sp>
        <p:nvSpPr>
          <p:cNvPr id="4" name="页脚占位符 3"/>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rgbClr val="222222"/>
                </a:solidFill>
                <a:effectLst/>
                <a:uLnTx/>
                <a:uFillTx/>
                <a:latin typeface="+mn-lt"/>
                <a:ea typeface="宋体" panose="02010600030101010101" pitchFamily="2" charset="-122"/>
                <a:cs typeface="+mn-cs"/>
              </a:rPr>
              <a:t>A First Book of ANSI C, Fourth Edition</a:t>
            </a:r>
            <a:endParaRPr kumimoji="0" lang="en-US" altLang="zh-CN" sz="1400" b="0" i="0" u="none" strike="noStrike" kern="1200" cap="none" spc="0" normalizeH="0" baseline="0" noProof="0" dirty="0">
              <a:ln>
                <a:noFill/>
              </a:ln>
              <a:solidFill>
                <a:srgbClr val="222222"/>
              </a:solidFill>
              <a:effectLst/>
              <a:uLnTx/>
              <a:uFillTx/>
              <a:latin typeface="+mn-lt"/>
              <a:ea typeface="宋体" panose="02010600030101010101" pitchFamily="2" charset="-122"/>
              <a:cs typeface="+mn-cs"/>
            </a:endParaRPr>
          </a:p>
        </p:txBody>
      </p:sp>
      <p:sp>
        <p:nvSpPr>
          <p:cNvPr id="19460" name="灯片编号占位符 4"/>
          <p:cNvSpPr txBox="1">
            <a:spLocks noGrp="1"/>
          </p:cNvSpPr>
          <p:nvPr>
            <p:ph type="sldNum" sz="quarter" idx="11"/>
          </p:nvPr>
        </p:nvSpPr>
        <p:spPr/>
        <p:txBody>
          <a:bodyPr/>
          <a:p>
            <a:pPr marL="0" indent="0" algn="r" eaLnBrk="1" hangingPunct="1">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9461" name="内容占位符 2"/>
          <p:cNvSpPr>
            <a:spLocks noGrp="1"/>
          </p:cNvSpPr>
          <p:nvPr>
            <p:ph idx="1"/>
          </p:nvPr>
        </p:nvSpPr>
        <p:spPr>
          <a:xfrm>
            <a:off x="533400" y="990600"/>
            <a:ext cx="8077200" cy="6248400"/>
          </a:xfrm>
          <a:solidFill>
            <a:schemeClr val="bg1">
              <a:alpha val="100000"/>
            </a:schemeClr>
          </a:solidFill>
        </p:spPr>
        <p:txBody>
          <a:bodyPr vert="horz" wrap="square" lIns="91440" tIns="45720" rIns="91440" bIns="45720" anchor="t" anchorCtr="0"/>
          <a:p>
            <a:pPr eaLnBrk="1" hangingPunct="1">
              <a:lnSpc>
                <a:spcPct val="80000"/>
              </a:lnSpc>
            </a:pPr>
            <a:r>
              <a:rPr lang="en-US" altLang="zh-CN" sz="2400" dirty="0">
                <a:latin typeface="+mn-lt"/>
                <a:ea typeface="宋体" panose="02010600030101010101" pitchFamily="2" charset="-122"/>
                <a:cs typeface="+mn-cs"/>
              </a:rPr>
              <a:t>1 Byte = 8 Bits</a:t>
            </a:r>
            <a:endParaRPr lang="en-US" altLang="zh-CN"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KB (Kilobyte) = 1024 Bytes</a:t>
            </a:r>
            <a:endParaRPr lang="en-US" altLang="zh-CN"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MB (Megabyte) = 1024 KB</a:t>
            </a:r>
            <a:endParaRPr lang="en-US" altLang="zh-CN"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GB (Gigabyte) = 1024 MB</a:t>
            </a:r>
            <a:endParaRPr lang="en-US" altLang="zh-CN"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TB (Terabyte) = 1024 GB</a:t>
            </a:r>
            <a:endParaRPr lang="en-US" altLang="zh-CN"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PB (Petabyte) = 1024 TB</a:t>
            </a:r>
            <a:endParaRPr lang="en-US" altLang="zh-CN"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EB (Exabyte) = 1024 PB</a:t>
            </a:r>
            <a:endParaRPr lang="en-US" altLang="zh-CN"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ZB (Zettabyte) = 1024 EB</a:t>
            </a:r>
            <a:endParaRPr lang="en-US" altLang="zh-CN"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YB (Yottabyte) = 1024 ZB</a:t>
            </a:r>
            <a:endParaRPr lang="en-US" altLang="zh-CN"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BB(Brontobyte ) = 1024 YB</a:t>
            </a:r>
            <a:endParaRPr lang="zh-CN" altLang="en-US"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NB(NonaByte ) = 1024 BB </a:t>
            </a:r>
            <a:endParaRPr lang="zh-CN" altLang="en-US" sz="2400" dirty="0">
              <a:latin typeface="+mn-lt"/>
              <a:ea typeface="宋体" panose="02010600030101010101" pitchFamily="2" charset="-122"/>
              <a:cs typeface="+mn-cs"/>
            </a:endParaRPr>
          </a:p>
          <a:p>
            <a:pPr eaLnBrk="1" hangingPunct="1">
              <a:lnSpc>
                <a:spcPct val="80000"/>
              </a:lnSpc>
            </a:pPr>
            <a:r>
              <a:rPr lang="en-US" altLang="zh-CN" sz="2400" dirty="0">
                <a:latin typeface="+mn-lt"/>
                <a:ea typeface="宋体" panose="02010600030101010101" pitchFamily="2" charset="-122"/>
                <a:cs typeface="+mn-cs"/>
              </a:rPr>
              <a:t>1 DB(DoggaByte) = 1024 NB</a:t>
            </a:r>
            <a:endParaRPr lang="zh-CN" altLang="en-US" sz="2400" dirty="0">
              <a:latin typeface="+mn-lt"/>
              <a:ea typeface="宋体" panose="02010600030101010101" pitchFamily="2" charset="-122"/>
              <a:cs typeface="+mn-cs"/>
            </a:endParaRPr>
          </a:p>
        </p:txBody>
      </p:sp>
    </p:spTree>
  </p:cSld>
  <p:clrMapOvr>
    <a:masterClrMapping/>
  </p:clrMapOvr>
</p:sld>
</file>

<file path=ppt/tags/tag1.xml><?xml version="1.0" encoding="utf-8"?>
<p:tagLst xmlns:p="http://schemas.openxmlformats.org/presentationml/2006/main">
  <p:tag name="COMMONDATA" val="eyJoZGlkIjoiNTAwNWM3MTZjOThjZjU3OGUxMWNjMTI0NzgxMzZlZTAifQ=="/>
  <p:tag name="KSO_WPP_MARK_KEY" val="9b64a439-1543-4837-b2d0-34031cb04786"/>
</p:tagLst>
</file>

<file path=ppt/theme/theme1.xml><?xml version="1.0" encoding="utf-8"?>
<a:theme xmlns:a="http://schemas.openxmlformats.org/drawingml/2006/main" name="Default Design">
  <a:themeElements>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2000" b="0" i="0" u="none" strike="noStrike" cap="none" normalizeH="0" baseline="0" smtClean="0">
            <a:ln>
              <a:noFill/>
            </a:ln>
            <a:solidFill>
              <a:srgbClr val="FFFFFF"/>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2000" b="0" i="0" u="none" strike="noStrike" cap="none" normalizeH="0" baseline="0" smtClean="0">
            <a:ln>
              <a:noFill/>
            </a:ln>
            <a:solidFill>
              <a:srgbClr val="FFFFFF"/>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15668</Words>
  <Application>WPS 演示</Application>
  <PresentationFormat>全屏显示(4:3)</PresentationFormat>
  <Paragraphs>720</Paragraphs>
  <Slides>66</Slides>
  <Notes>51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66</vt:i4>
      </vt:variant>
    </vt:vector>
  </HeadingPairs>
  <TitlesOfParts>
    <vt:vector size="77" baseType="lpstr">
      <vt:lpstr>Arial</vt:lpstr>
      <vt:lpstr>宋体</vt:lpstr>
      <vt:lpstr>Wingdings</vt:lpstr>
      <vt:lpstr>Times New Roman</vt:lpstr>
      <vt:lpstr>微软雅黑</vt:lpstr>
      <vt:lpstr>Arial Unicode MS</vt:lpstr>
      <vt:lpstr>Courier New</vt:lpstr>
      <vt:lpstr>黑体</vt:lpstr>
      <vt:lpstr>Symbol</vt:lpstr>
      <vt:lpstr>Wingdings 2</vt:lpstr>
      <vt:lpstr>Default Design</vt:lpstr>
      <vt:lpstr>A First Book of ANSI C Fourth Edition</vt:lpstr>
      <vt:lpstr>A First Book of ANSI C Fourth Edition</vt:lpstr>
      <vt:lpstr>Objectives</vt:lpstr>
      <vt:lpstr>History and Hardware</vt:lpstr>
      <vt:lpstr>PowerPoint 演示文稿</vt:lpstr>
      <vt:lpstr>Hardware: The Size Does Matter</vt:lpstr>
      <vt:lpstr>Computer Hardware</vt:lpstr>
      <vt:lpstr>Bits and Bytes</vt:lpstr>
      <vt:lpstr>Data Measurement Chart</vt:lpstr>
      <vt:lpstr>Components</vt:lpstr>
      <vt:lpstr>Main Memory Unit</vt:lpstr>
      <vt:lpstr>Central Processing Unit (CPU)</vt:lpstr>
      <vt:lpstr>Microprocessor</vt:lpstr>
      <vt:lpstr>Input/Output Unit</vt:lpstr>
      <vt:lpstr>Secondary Storage</vt:lpstr>
      <vt:lpstr>Programming Languages</vt:lpstr>
      <vt:lpstr>Machine Language</vt:lpstr>
      <vt:lpstr>Assembly Language</vt:lpstr>
      <vt:lpstr>Assembly Language (continued)</vt:lpstr>
      <vt:lpstr>Low- and High-Level Languages</vt:lpstr>
      <vt:lpstr>Low- and High-Level Languages </vt:lpstr>
      <vt:lpstr>PowerPoint 演示文稿</vt:lpstr>
      <vt:lpstr>Procedural and Object-Oriented Languages</vt:lpstr>
      <vt:lpstr>Procedural and Object-Oriented Languages</vt:lpstr>
      <vt:lpstr>Application and System Software</vt:lpstr>
      <vt:lpstr>Application and System Software</vt:lpstr>
      <vt:lpstr>The Development of C</vt:lpstr>
      <vt:lpstr>Algorithms</vt:lpstr>
      <vt:lpstr>PowerPoint 演示文稿</vt:lpstr>
      <vt:lpstr>Algorithms</vt:lpstr>
      <vt:lpstr>Algorithms (continued)</vt:lpstr>
      <vt:lpstr>PowerPoint 演示文稿</vt:lpstr>
      <vt:lpstr>Algorithms</vt:lpstr>
      <vt:lpstr>算法的特性</vt:lpstr>
      <vt:lpstr>算法的特性</vt:lpstr>
      <vt:lpstr>算法的特性</vt:lpstr>
      <vt:lpstr>A First Book of ANSI C Fourth Edition</vt:lpstr>
      <vt:lpstr>2.4.2用流程图表示算法</vt:lpstr>
      <vt:lpstr>PowerPoint 演示文稿</vt:lpstr>
      <vt:lpstr>PowerPoint 演示文稿</vt:lpstr>
      <vt:lpstr>PowerPoint 演示文稿</vt:lpstr>
      <vt:lpstr>PowerPoint 演示文稿</vt:lpstr>
      <vt:lpstr>PowerPoint 演示文稿</vt:lpstr>
      <vt:lpstr>A First Book of ANSI C Fourth Edition</vt:lpstr>
      <vt:lpstr>Algorithms </vt:lpstr>
      <vt:lpstr>The Software Development Process</vt:lpstr>
      <vt:lpstr>PowerPoint 演示文稿</vt:lpstr>
      <vt:lpstr>Phase I: Specify the Program’s Requirements</vt:lpstr>
      <vt:lpstr>Phase II: Design and Development</vt:lpstr>
      <vt:lpstr>Phase II: Design and Development</vt:lpstr>
      <vt:lpstr>Phase II: Design and Development</vt:lpstr>
      <vt:lpstr>PowerPoint 演示文稿</vt:lpstr>
      <vt:lpstr>PowerPoint 演示文稿</vt:lpstr>
      <vt:lpstr>Phase II: Design and Development</vt:lpstr>
      <vt:lpstr>Phase II: Design and Development</vt:lpstr>
      <vt:lpstr>Phase III:  Documentation</vt:lpstr>
      <vt:lpstr>Phase IV:   Maintenance</vt:lpstr>
      <vt:lpstr>Phase IV: Maintenance (continued)</vt:lpstr>
      <vt:lpstr>Backup</vt:lpstr>
      <vt:lpstr>Case Study: Design and Development</vt:lpstr>
      <vt:lpstr>Case Study: Design and Development</vt:lpstr>
      <vt:lpstr>Case Study: Design and Development</vt:lpstr>
      <vt:lpstr>Common Programming Errors</vt:lpstr>
      <vt:lpstr>Summary</vt:lpstr>
      <vt:lpstr>Summary (continued)</vt:lpstr>
      <vt:lpstr>Summary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lastModifiedBy>章耘舟爸爸</cp:lastModifiedBy>
  <cp:revision>514</cp:revision>
  <dcterms:created xsi:type="dcterms:W3CDTF">2002-09-27T23:29:00Z</dcterms:created>
  <dcterms:modified xsi:type="dcterms:W3CDTF">2023-09-11T03:24:48Z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9A2541126296412CA69419F0C5630102_13</vt:lpwstr>
  </property>
  <property fmtid="{D5CDD505-2E9C-101B-9397-08002B2CF9AE}" pid="3" name="KSOProductBuildVer">
    <vt:lpwstr>2052-11.1.0.14309</vt:lpwstr>
  </property>
</Properties>
</file>