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1"/>
  </p:handoutMasterIdLst>
  <p:sldIdLst>
    <p:sldId id="319" r:id="rId3"/>
    <p:sldId id="257" r:id="rId5"/>
    <p:sldId id="461" r:id="rId6"/>
    <p:sldId id="462" r:id="rId7"/>
    <p:sldId id="463" r:id="rId8"/>
    <p:sldId id="464" r:id="rId9"/>
    <p:sldId id="466" r:id="rId10"/>
    <p:sldId id="465" r:id="rId11"/>
    <p:sldId id="525" r:id="rId12"/>
    <p:sldId id="467" r:id="rId13"/>
    <p:sldId id="468" r:id="rId14"/>
    <p:sldId id="544" r:id="rId15"/>
    <p:sldId id="470" r:id="rId16"/>
    <p:sldId id="471" r:id="rId17"/>
    <p:sldId id="472" r:id="rId18"/>
    <p:sldId id="473" r:id="rId19"/>
    <p:sldId id="475" r:id="rId20"/>
    <p:sldId id="474" r:id="rId21"/>
    <p:sldId id="477" r:id="rId22"/>
    <p:sldId id="479" r:id="rId23"/>
    <p:sldId id="480" r:id="rId24"/>
    <p:sldId id="481" r:id="rId25"/>
    <p:sldId id="482" r:id="rId26"/>
    <p:sldId id="483" r:id="rId27"/>
    <p:sldId id="528" r:id="rId28"/>
    <p:sldId id="484" r:id="rId29"/>
    <p:sldId id="485" r:id="rId30"/>
    <p:sldId id="486" r:id="rId31"/>
    <p:sldId id="487" r:id="rId32"/>
    <p:sldId id="781" r:id="rId33"/>
    <p:sldId id="782" r:id="rId34"/>
    <p:sldId id="783" r:id="rId35"/>
    <p:sldId id="784" r:id="rId36"/>
    <p:sldId id="785" r:id="rId37"/>
    <p:sldId id="688" r:id="rId38"/>
    <p:sldId id="529" r:id="rId39"/>
    <p:sldId id="540" r:id="rId40"/>
    <p:sldId id="489" r:id="rId41"/>
    <p:sldId id="490" r:id="rId42"/>
    <p:sldId id="491" r:id="rId43"/>
    <p:sldId id="493" r:id="rId44"/>
    <p:sldId id="530" r:id="rId45"/>
    <p:sldId id="531" r:id="rId46"/>
    <p:sldId id="494" r:id="rId47"/>
    <p:sldId id="495" r:id="rId48"/>
    <p:sldId id="496" r:id="rId49"/>
    <p:sldId id="786" r:id="rId50"/>
    <p:sldId id="787" r:id="rId51"/>
    <p:sldId id="788" r:id="rId52"/>
    <p:sldId id="789" r:id="rId53"/>
    <p:sldId id="790" r:id="rId54"/>
    <p:sldId id="791" r:id="rId55"/>
    <p:sldId id="792" r:id="rId56"/>
    <p:sldId id="793" r:id="rId57"/>
    <p:sldId id="794" r:id="rId58"/>
    <p:sldId id="795" r:id="rId59"/>
    <p:sldId id="796" r:id="rId60"/>
    <p:sldId id="797" r:id="rId61"/>
    <p:sldId id="798" r:id="rId62"/>
    <p:sldId id="497" r:id="rId63"/>
    <p:sldId id="532" r:id="rId64"/>
    <p:sldId id="498" r:id="rId65"/>
    <p:sldId id="533" r:id="rId66"/>
    <p:sldId id="737" r:id="rId67"/>
    <p:sldId id="736" r:id="rId68"/>
    <p:sldId id="500" r:id="rId69"/>
    <p:sldId id="501" r:id="rId70"/>
    <p:sldId id="502" r:id="rId71"/>
    <p:sldId id="503" r:id="rId72"/>
    <p:sldId id="504" r:id="rId73"/>
    <p:sldId id="541" r:id="rId74"/>
    <p:sldId id="505" r:id="rId75"/>
    <p:sldId id="506" r:id="rId76"/>
    <p:sldId id="534" r:id="rId77"/>
    <p:sldId id="507" r:id="rId78"/>
    <p:sldId id="508" r:id="rId79"/>
    <p:sldId id="509" r:id="rId80"/>
    <p:sldId id="543" r:id="rId81"/>
    <p:sldId id="510" r:id="rId82"/>
    <p:sldId id="537" r:id="rId83"/>
    <p:sldId id="511" r:id="rId84"/>
    <p:sldId id="538" r:id="rId85"/>
    <p:sldId id="512" r:id="rId86"/>
    <p:sldId id="516" r:id="rId87"/>
    <p:sldId id="517" r:id="rId88"/>
    <p:sldId id="513" r:id="rId89"/>
    <p:sldId id="514" r:id="rId90"/>
    <p:sldId id="515" r:id="rId91"/>
    <p:sldId id="518" r:id="rId92"/>
    <p:sldId id="519" r:id="rId93"/>
    <p:sldId id="520" r:id="rId94"/>
    <p:sldId id="539" r:id="rId95"/>
    <p:sldId id="521" r:id="rId96"/>
    <p:sldId id="522" r:id="rId97"/>
    <p:sldId id="445" r:id="rId98"/>
    <p:sldId id="446" r:id="rId99"/>
    <p:sldId id="523" r:id="rId100"/>
  </p:sldIdLst>
  <p:sldSz cx="9144000" cy="6858000" type="screen4x3"/>
  <p:notesSz cx="6858000" cy="9144000"/>
  <p:custDataLst>
    <p:tags r:id="rId105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DDDDD"/>
    <a:srgbClr val="FF0000"/>
    <a:srgbClr val="222222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0"/>
    <p:restoredTop sz="81818"/>
  </p:normalViewPr>
  <p:slideViewPr>
    <p:cSldViewPr showGuides="1">
      <p:cViewPr varScale="1">
        <p:scale>
          <a:sx n="52" d="100"/>
          <a:sy n="52" d="100"/>
        </p:scale>
        <p:origin x="16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5" Type="http://schemas.openxmlformats.org/officeDocument/2006/relationships/tags" Target="tags/tag2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handoutMaster" Target="handoutMasters/handoutMaster1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D41B3B-80E0-4579-8A26-CBC6D283403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D9BCCA-539F-45FC-B26E-DD4D2619F14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s-EC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Parentheses[pəˈren</a:t>
            </a:r>
            <a:r>
              <a:rPr lang="el-GR" altLang="zh-CN" dirty="0">
                <a:ea typeface="宋体" panose="02010600030101010101" pitchFamily="2" charset="-122"/>
              </a:rPr>
              <a:t>θ</a:t>
            </a:r>
            <a:r>
              <a:rPr lang="en-US" altLang="zh-CN" dirty="0">
                <a:ea typeface="宋体" panose="02010600030101010101" pitchFamily="2" charset="-122"/>
              </a:rPr>
              <a:t>əsi:z]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Main</a:t>
            </a:r>
            <a:r>
              <a:rPr lang="zh-CN" altLang="en-US" dirty="0">
                <a:ea typeface="宋体" panose="02010600030101010101" pitchFamily="2" charset="-122"/>
              </a:rPr>
              <a:t>（）函数提供函数以及每一条语句的有序定位和执行。它会通知其他函数将要操作的顺序。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每个函数总是返回到开始执行它的函数。</a:t>
            </a:r>
            <a:r>
              <a:rPr lang="en-US" altLang="zh-CN" dirty="0">
                <a:ea typeface="宋体" panose="02010600030101010101" pitchFamily="2" charset="-122"/>
              </a:rPr>
              <a:t>Main</a:t>
            </a:r>
            <a:r>
              <a:rPr lang="zh-CN" altLang="en-US" dirty="0">
                <a:ea typeface="宋体" panose="02010600030101010101" pitchFamily="2" charset="-122"/>
              </a:rPr>
              <a:t>函数也是这样，它把控制返回给有效地开始</a:t>
            </a:r>
            <a:r>
              <a:rPr lang="en-US" altLang="zh-CN" dirty="0">
                <a:ea typeface="宋体" panose="02010600030101010101" pitchFamily="2" charset="-122"/>
              </a:rPr>
              <a:t>main()</a:t>
            </a:r>
            <a:r>
              <a:rPr lang="zh-CN" altLang="en-US" dirty="0">
                <a:ea typeface="宋体" panose="02010600030101010101" pitchFamily="2" charset="-122"/>
              </a:rPr>
              <a:t>函数的操作系统。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语言一个非常有用的函数</a:t>
            </a:r>
            <a:r>
              <a:rPr lang="en-US" altLang="zh-CN" dirty="0">
                <a:ea typeface="宋体" panose="02010600030101010101" pitchFamily="2" charset="-122"/>
              </a:rPr>
              <a:t>printf</a:t>
            </a:r>
            <a:r>
              <a:rPr lang="zh-CN" altLang="en-US" dirty="0">
                <a:ea typeface="宋体" panose="02010600030101010101" pitchFamily="2" charset="-122"/>
              </a:rPr>
              <a:t>（），正如其名字一样，用来打印格式化数据到系统显示设备上，也就是显示器的屏幕上。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Syntax【sintex】</a:t>
            </a:r>
            <a:r>
              <a:rPr lang="zh-CN" altLang="en-US" dirty="0">
                <a:ea typeface="宋体" panose="02010600030101010101" pitchFamily="2" charset="-122"/>
              </a:rPr>
              <a:t>语法： </a:t>
            </a:r>
            <a:r>
              <a:rPr lang="en-US" altLang="zh-CN" dirty="0">
                <a:ea typeface="宋体" panose="02010600030101010101" pitchFamily="2" charset="-122"/>
              </a:rPr>
              <a:t>quote【kwot】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printf()</a:t>
            </a:r>
            <a:r>
              <a:rPr lang="zh-CN" altLang="en-US" dirty="0">
                <a:ea typeface="宋体" panose="02010600030101010101" pitchFamily="2" charset="-122"/>
              </a:rPr>
              <a:t>格式的数据并将其发送给显示设备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即标准系统。监控器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输入数据或消息传递数据到一个函数里称为</a:t>
            </a:r>
            <a:r>
              <a:rPr lang="en-US" altLang="zh-CN" b="1" dirty="0">
                <a:ea typeface="宋体" panose="02010600030101010101" pitchFamily="2" charset="-122"/>
              </a:rPr>
              <a:t>passing data to the function</a:t>
            </a:r>
            <a:r>
              <a:rPr lang="zh-CN" altLang="en-US" dirty="0">
                <a:ea typeface="宋体" panose="02010600030101010101" pitchFamily="2" charset="-122"/>
              </a:rPr>
              <a:t>传递数据到函数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　　</a:t>
            </a:r>
            <a:r>
              <a:rPr lang="en-US" altLang="zh-CN" dirty="0">
                <a:ea typeface="宋体" panose="02010600030101010101" pitchFamily="2" charset="-122"/>
              </a:rPr>
              <a:t>printf("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Hello there world</a:t>
            </a:r>
            <a:r>
              <a:rPr lang="en-US" altLang="zh-CN" dirty="0">
                <a:ea typeface="宋体" panose="02010600030101010101" pitchFamily="2" charset="-122"/>
              </a:rPr>
              <a:t>! ");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语法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设定规则用来表达语句 也是“语法修正”的语言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消息被称为字符串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　　一串字符是双引号包围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　　</a:t>
            </a:r>
            <a:r>
              <a:rPr lang="en-US" altLang="zh-CN" dirty="0">
                <a:ea typeface="宋体" panose="02010600030101010101" pitchFamily="2" charset="-122"/>
              </a:rPr>
              <a:t>printf("</a:t>
            </a:r>
            <a:r>
              <a:rPr lang="zh-CN" altLang="en-US" dirty="0">
                <a:ea typeface="宋体" panose="02010600030101010101" pitchFamily="2" charset="-122"/>
              </a:rPr>
              <a:t>你好世界</a:t>
            </a:r>
            <a:r>
              <a:rPr lang="en-US" altLang="zh-CN" dirty="0">
                <a:ea typeface="宋体" panose="02010600030101010101" pitchFamily="2" charset="-122"/>
              </a:rPr>
              <a:t>! "); 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开始于</a:t>
            </a:r>
            <a:r>
              <a:rPr lang="en-US" altLang="zh-CN" dirty="0">
                <a:ea typeface="宋体" panose="02010600030101010101" pitchFamily="2" charset="-122"/>
              </a:rPr>
              <a:t>#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include</a:t>
            </a:r>
            <a:r>
              <a:rPr lang="zh-CN" altLang="en-US" dirty="0">
                <a:ea typeface="宋体" panose="02010600030101010101" pitchFamily="2" charset="-122"/>
              </a:rPr>
              <a:t>，文件包含处理是指在一个源文件中，通过</a:t>
            </a:r>
            <a:r>
              <a:rPr lang="en-US" altLang="zh-CN" dirty="0">
                <a:ea typeface="宋体" panose="02010600030101010101" pitchFamily="2" charset="-122"/>
              </a:rPr>
              <a:t>include</a:t>
            </a:r>
            <a:r>
              <a:rPr lang="zh-CN" altLang="en-US" dirty="0">
                <a:ea typeface="宋体" panose="02010600030101010101" pitchFamily="2" charset="-122"/>
              </a:rPr>
              <a:t>命令将另一个源文件的内容全部包含在此文件中。在源文件编译时，连同被包含进来的文件一同编译，生成目标目标文件。 </a:t>
            </a:r>
            <a:r>
              <a:rPr lang="en-US" altLang="zh-CN" dirty="0">
                <a:ea typeface="宋体" panose="02010600030101010101" pitchFamily="2" charset="-122"/>
              </a:rPr>
              <a:t>#include &lt;stdio.h&gt;</a:t>
            </a:r>
            <a:r>
              <a:rPr lang="zh-CN" altLang="en-US" dirty="0">
                <a:ea typeface="宋体" panose="02010600030101010101" pitchFamily="2" charset="-122"/>
              </a:rPr>
              <a:t>没有用分号；结束。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escape [ɪˈskeɪp] </a:t>
            </a:r>
            <a:r>
              <a:rPr lang="en-US" altLang="zh-CN" dirty="0">
                <a:ea typeface="宋体" panose="02010600030101010101" pitchFamily="2" charset="-122"/>
              </a:rPr>
              <a:t>\n</a:t>
            </a:r>
            <a:r>
              <a:rPr lang="zh-CN" altLang="en-US" dirty="0">
                <a:ea typeface="宋体" panose="02010600030101010101" pitchFamily="2" charset="-122"/>
              </a:rPr>
              <a:t>组合在一起代表的是下一行。必须放在</a:t>
            </a:r>
            <a:r>
              <a:rPr lang="en-US" altLang="zh-CN" dirty="0">
                <a:ea typeface="宋体" panose="02010600030101010101" pitchFamily="2" charset="-122"/>
              </a:rPr>
              <a:t>printf</a:t>
            </a:r>
            <a:r>
              <a:rPr lang="zh-CN" altLang="en-US" dirty="0">
                <a:ea typeface="宋体" panose="02010600030101010101" pitchFamily="2" charset="-122"/>
              </a:rPr>
              <a:t>函数的</a:t>
            </a:r>
            <a:r>
              <a:rPr lang="en-US" altLang="zh-CN" dirty="0">
                <a:ea typeface="宋体" panose="02010600030101010101" pitchFamily="2" charset="-122"/>
              </a:rPr>
              <a:t>message</a:t>
            </a:r>
            <a:r>
              <a:rPr lang="zh-CN" altLang="en-US" dirty="0">
                <a:ea typeface="宋体" panose="02010600030101010101" pitchFamily="2" charset="-122"/>
              </a:rPr>
              <a:t>的字符串里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可以把多条语句放在一行上，也可以一条语句跨越多行。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clarify</a:t>
            </a:r>
            <a:r>
              <a:rPr lang="zh-CN" altLang="en-US" dirty="0">
                <a:ea typeface="宋体" panose="02010600030101010101" pitchFamily="2" charset="-122"/>
              </a:rPr>
              <a:t>英 </a:t>
            </a:r>
            <a:r>
              <a:rPr lang="en-US" altLang="zh-CN" dirty="0">
                <a:ea typeface="宋体" panose="02010600030101010101" pitchFamily="2" charset="-122"/>
              </a:rPr>
              <a:t>[ˈklærəfaɪ] </a:t>
            </a:r>
            <a:r>
              <a:rPr lang="zh-CN" altLang="en-US" dirty="0">
                <a:ea typeface="宋体" panose="02010600030101010101" pitchFamily="2" charset="-122"/>
              </a:rPr>
              <a:t>克拉若</a:t>
            </a:r>
            <a:r>
              <a:rPr lang="en-US" altLang="zh-CN" dirty="0">
                <a:ea typeface="宋体" panose="02010600030101010101" pitchFamily="2" charset="-122"/>
              </a:rPr>
              <a:t>fai    / </a:t>
            </a:r>
            <a:r>
              <a:rPr lang="zh-CN" altLang="en-US" dirty="0">
                <a:ea typeface="宋体" panose="02010600030101010101" pitchFamily="2" charset="-122"/>
              </a:rPr>
              <a:t>用英文表示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slash  </a:t>
            </a:r>
            <a:r>
              <a:rPr lang="zh-CN" altLang="en-US" dirty="0">
                <a:ea typeface="宋体" panose="02010600030101010101" pitchFamily="2" charset="-122"/>
              </a:rPr>
              <a:t>*是</a:t>
            </a:r>
            <a:r>
              <a:rPr lang="en-US" altLang="zh-CN" dirty="0">
                <a:ea typeface="宋体" panose="02010600030101010101" pitchFamily="2" charset="-122"/>
              </a:rPr>
              <a:t>asterisk </a:t>
            </a:r>
            <a:r>
              <a:rPr lang="zh-CN" altLang="en-US" dirty="0">
                <a:ea typeface="宋体" panose="02010600030101010101" pitchFamily="2" charset="-122"/>
              </a:rPr>
              <a:t>英 </a:t>
            </a:r>
            <a:r>
              <a:rPr lang="en-US" altLang="zh-CN" dirty="0">
                <a:ea typeface="宋体" panose="02010600030101010101" pitchFamily="2" charset="-122"/>
              </a:rPr>
              <a:t>[ˈæstərɪsk] #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number sign   designate [ˈdezɪgneɪt] </a:t>
            </a:r>
            <a:r>
              <a:rPr lang="zh-CN" altLang="en-US" dirty="0">
                <a:ea typeface="宋体" panose="02010600030101010101" pitchFamily="2" charset="-122"/>
              </a:rPr>
              <a:t>指明  </a:t>
            </a:r>
            <a:r>
              <a:rPr lang="en-US" altLang="zh-CN" dirty="0">
                <a:ea typeface="宋体" panose="02010600030101010101" pitchFamily="2" charset="-122"/>
              </a:rPr>
              <a:t>dai, zi, ge nait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execution</a:t>
            </a:r>
            <a:r>
              <a:rPr lang="zh-CN" altLang="en-US" dirty="0">
                <a:ea typeface="宋体" panose="02010600030101010101" pitchFamily="2" charset="-122"/>
              </a:rPr>
              <a:t>英 </a:t>
            </a:r>
            <a:r>
              <a:rPr lang="en-US" altLang="zh-CN" dirty="0">
                <a:ea typeface="宋体" panose="02010600030101010101" pitchFamily="2" charset="-122"/>
              </a:rPr>
              <a:t>[ˌeksɪˈkju:ʃn] 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Nested </a:t>
            </a:r>
            <a:r>
              <a:rPr lang="zh-CN" altLang="en-US" dirty="0">
                <a:ea typeface="宋体" panose="02010600030101010101" pitchFamily="2" charset="-122"/>
              </a:rPr>
              <a:t>嵌套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、允许的数据的类型和为每种类型定义的适当的的运算。一组值和能够应用于这些值的一些操作，被定义为数据类型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内置数据类型，集成在编程语言里一起提供的数据类型。也称为基本类型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Literal </a:t>
            </a:r>
            <a:r>
              <a:rPr lang="zh-CN" altLang="en-US" dirty="0">
                <a:ea typeface="宋体" panose="02010600030101010101" pitchFamily="2" charset="-122"/>
              </a:rPr>
              <a:t>文字是一种可接受的值的数据类型   </a:t>
            </a:r>
            <a:r>
              <a:rPr lang="en-US" altLang="zh-CN" dirty="0">
                <a:ea typeface="宋体" panose="02010600030101010101" pitchFamily="2" charset="-122"/>
              </a:rPr>
              <a:t>literally </a:t>
            </a:r>
            <a:r>
              <a:rPr lang="zh-CN" altLang="en-US" dirty="0">
                <a:ea typeface="宋体" panose="02010600030101010101" pitchFamily="2" charset="-122"/>
              </a:rPr>
              <a:t>逐字地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整数可以有负号，但是不允许有逗号，小数点或专用符号。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comma</a:t>
            </a:r>
            <a:r>
              <a:rPr lang="zh-CN" altLang="en-US" dirty="0">
                <a:ea typeface="宋体" panose="02010600030101010101" pitchFamily="2" charset="-122"/>
              </a:rPr>
              <a:t>英 </a:t>
            </a:r>
            <a:r>
              <a:rPr lang="en-US" altLang="zh-CN" dirty="0">
                <a:ea typeface="宋体" panose="02010600030101010101" pitchFamily="2" charset="-122"/>
              </a:rPr>
              <a:t>[ˈkɒmə],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Commas 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decimal points, special symbols</a:t>
            </a:r>
            <a:r>
              <a:rPr lang="zh-CN" altLang="en-US" dirty="0">
                <a:ea typeface="宋体" panose="02010600030101010101" pitchFamily="2" charset="-122"/>
              </a:rPr>
              <a:t>逗号、小数点、特殊符号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ASCII  :</a:t>
            </a:r>
            <a:r>
              <a:rPr lang="zh-CN" altLang="en-US" dirty="0">
                <a:ea typeface="宋体" panose="02010600030101010101" pitchFamily="2" charset="-122"/>
              </a:rPr>
              <a:t>读音，</a:t>
            </a:r>
            <a:r>
              <a:rPr lang="en-US" altLang="zh-CN" dirty="0">
                <a:ea typeface="宋体" panose="02010600030101010101" pitchFamily="2" charset="-122"/>
              </a:rPr>
              <a:t>Ass kee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American Standard Code for Information Interchange </a:t>
            </a:r>
            <a:r>
              <a:rPr lang="zh-CN" altLang="en-US" dirty="0">
                <a:ea typeface="宋体" panose="02010600030101010101" pitchFamily="2" charset="-122"/>
              </a:rPr>
              <a:t>美国标准信息交换码。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数字的</a:t>
            </a:r>
            <a:r>
              <a:rPr lang="en-US" altLang="zh-CN" dirty="0">
                <a:ea typeface="宋体" panose="02010600030101010101" pitchFamily="2" charset="-122"/>
              </a:rPr>
              <a:t>ASCII</a:t>
            </a:r>
            <a:r>
              <a:rPr lang="zh-CN" altLang="en-US" dirty="0">
                <a:ea typeface="宋体" panose="02010600030101010101" pitchFamily="2" charset="-122"/>
              </a:rPr>
              <a:t>码</a:t>
            </a:r>
            <a:r>
              <a:rPr lang="en-US" altLang="zh-CN" dirty="0">
                <a:ea typeface="宋体" panose="02010600030101010101" pitchFamily="2" charset="-122"/>
              </a:rPr>
              <a:t>&lt;</a:t>
            </a:r>
            <a:r>
              <a:rPr lang="zh-CN" altLang="en-US" dirty="0">
                <a:ea typeface="宋体" panose="02010600030101010101" pitchFamily="2" charset="-122"/>
              </a:rPr>
              <a:t>大写字母</a:t>
            </a:r>
            <a:r>
              <a:rPr lang="en-US" altLang="zh-CN" dirty="0">
                <a:ea typeface="宋体" panose="02010600030101010101" pitchFamily="2" charset="-122"/>
              </a:rPr>
              <a:t>&lt;</a:t>
            </a:r>
            <a:r>
              <a:rPr lang="zh-CN" altLang="en-US" dirty="0">
                <a:ea typeface="宋体" panose="02010600030101010101" pitchFamily="2" charset="-122"/>
              </a:rPr>
              <a:t>小写字母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ASCII  :</a:t>
            </a:r>
            <a:r>
              <a:rPr lang="zh-CN" altLang="en-US" dirty="0">
                <a:ea typeface="宋体" panose="02010600030101010101" pitchFamily="2" charset="-122"/>
              </a:rPr>
              <a:t>读音，</a:t>
            </a:r>
            <a:r>
              <a:rPr lang="en-US" altLang="zh-CN" dirty="0">
                <a:ea typeface="宋体" panose="02010600030101010101" pitchFamily="2" charset="-122"/>
              </a:rPr>
              <a:t>Ass kee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American Standard Code for Information Interchange </a:t>
            </a:r>
            <a:r>
              <a:rPr lang="zh-CN" altLang="en-US" dirty="0">
                <a:ea typeface="宋体" panose="02010600030101010101" pitchFamily="2" charset="-122"/>
              </a:rPr>
              <a:t>美国标准信息交换码。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数字的</a:t>
            </a:r>
            <a:r>
              <a:rPr lang="en-US" altLang="zh-CN" dirty="0">
                <a:ea typeface="宋体" panose="02010600030101010101" pitchFamily="2" charset="-122"/>
              </a:rPr>
              <a:t>ASCII</a:t>
            </a:r>
            <a:r>
              <a:rPr lang="zh-CN" altLang="en-US" dirty="0">
                <a:ea typeface="宋体" panose="02010600030101010101" pitchFamily="2" charset="-122"/>
              </a:rPr>
              <a:t>码</a:t>
            </a:r>
            <a:r>
              <a:rPr lang="en-US" altLang="zh-CN" dirty="0">
                <a:ea typeface="宋体" panose="02010600030101010101" pitchFamily="2" charset="-122"/>
              </a:rPr>
              <a:t>&lt;</a:t>
            </a:r>
            <a:r>
              <a:rPr lang="zh-CN" altLang="en-US" dirty="0">
                <a:ea typeface="宋体" panose="02010600030101010101" pitchFamily="2" charset="-122"/>
              </a:rPr>
              <a:t>大写字母</a:t>
            </a:r>
            <a:r>
              <a:rPr lang="en-US" altLang="zh-CN" dirty="0">
                <a:ea typeface="宋体" panose="02010600030101010101" pitchFamily="2" charset="-122"/>
              </a:rPr>
              <a:t>&lt;</a:t>
            </a:r>
            <a:r>
              <a:rPr lang="zh-CN" altLang="en-US" dirty="0">
                <a:ea typeface="宋体" panose="02010600030101010101" pitchFamily="2" charset="-122"/>
              </a:rPr>
              <a:t>小写字母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Escape</a:t>
            </a:r>
            <a:r>
              <a:rPr lang="zh-CN" altLang="en-US" dirty="0">
                <a:ea typeface="宋体" panose="02010600030101010101" pitchFamily="2" charset="-122"/>
              </a:rPr>
              <a:t>使规避问题的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57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很简单，只要在格式控制符里输入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个 </a:t>
            </a:r>
            <a:r>
              <a:rPr lang="en-US" altLang="zh-CN" dirty="0">
                <a:ea typeface="宋体" panose="02010600030101010101" pitchFamily="2" charset="-122"/>
              </a:rPr>
              <a:t>%% </a:t>
            </a:r>
            <a:r>
              <a:rPr lang="zh-CN" altLang="en-US" dirty="0">
                <a:ea typeface="宋体" panose="02010600030101010101" pitchFamily="2" charset="-122"/>
              </a:rPr>
              <a:t>就可以了，例如：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#include &lt;stdio.h&gt; 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int main()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{ 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int a=90; 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printf("%d%%\n",a); 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return 0; 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这样就会在屏幕上得到 </a:t>
            </a:r>
            <a:r>
              <a:rPr lang="en-US" altLang="zh-CN" dirty="0">
                <a:ea typeface="宋体" panose="02010600030101010101" pitchFamily="2" charset="-122"/>
              </a:rPr>
              <a:t>90%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Presicion </a:t>
            </a:r>
            <a:r>
              <a:rPr lang="zh-CN" altLang="en-US" dirty="0">
                <a:ea typeface="宋体" panose="02010600030101010101" pitchFamily="2" charset="-122"/>
              </a:rPr>
              <a:t>精度  </a:t>
            </a:r>
            <a:r>
              <a:rPr lang="en-US" altLang="zh-CN" dirty="0">
                <a:ea typeface="宋体" panose="02010600030101010101" pitchFamily="2" charset="-122"/>
              </a:rPr>
              <a:t>[prɪ'sɪʒn]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单精度实数在内存中占</a:t>
            </a:r>
            <a:r>
              <a:rPr lang="en-US" altLang="zh-CN" dirty="0">
                <a:ea typeface="宋体" panose="02010600030101010101" pitchFamily="2" charset="-122"/>
              </a:rPr>
              <a:t>32bit </a:t>
            </a:r>
            <a:r>
              <a:rPr lang="zh-CN" altLang="en-US" dirty="0">
                <a:ea typeface="宋体" panose="02010600030101010101" pitchFamily="2" charset="-122"/>
              </a:rPr>
              <a:t>有效数字为</a:t>
            </a:r>
            <a:r>
              <a:rPr lang="en-US" altLang="zh-CN" dirty="0">
                <a:ea typeface="宋体" panose="02010600030101010101" pitchFamily="2" charset="-122"/>
              </a:rPr>
              <a:t>6~7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双精度实数占内存单元为</a:t>
            </a:r>
            <a:r>
              <a:rPr lang="en-US" altLang="zh-CN" dirty="0">
                <a:ea typeface="宋体" panose="02010600030101010101" pitchFamily="2" charset="-122"/>
              </a:rPr>
              <a:t>64bit </a:t>
            </a:r>
            <a:r>
              <a:rPr lang="zh-CN" altLang="en-US" dirty="0">
                <a:ea typeface="宋体" panose="02010600030101010101" pitchFamily="2" charset="-122"/>
              </a:rPr>
              <a:t>有效数字为</a:t>
            </a:r>
            <a:r>
              <a:rPr lang="en-US" altLang="zh-CN" dirty="0">
                <a:ea typeface="宋体" panose="02010600030101010101" pitchFamily="2" charset="-122"/>
              </a:rPr>
              <a:t>15~16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大写字母</a:t>
            </a:r>
            <a:r>
              <a:rPr lang="en-US" altLang="zh-CN" dirty="0">
                <a:ea typeface="宋体" panose="02010600030101010101" pitchFamily="2" charset="-122"/>
              </a:rPr>
              <a:t>Captial letter   </a:t>
            </a:r>
            <a:r>
              <a:rPr lang="zh-CN" altLang="en-US" dirty="0">
                <a:ea typeface="宋体" panose="02010600030101010101" pitchFamily="2" charset="-122"/>
              </a:rPr>
              <a:t>小写字母</a:t>
            </a:r>
            <a:r>
              <a:rPr lang="en-US" altLang="zh-CN" dirty="0">
                <a:ea typeface="宋体" panose="02010600030101010101" pitchFamily="2" charset="-122"/>
              </a:rPr>
              <a:t>lower-case letter</a:t>
            </a:r>
            <a:r>
              <a:rPr lang="zh-CN" altLang="en-US" dirty="0">
                <a:ea typeface="宋体" panose="02010600030101010101" pitchFamily="2" charset="-122"/>
              </a:rPr>
              <a:t>或者</a:t>
            </a:r>
            <a:r>
              <a:rPr lang="en-US" altLang="zh-CN" dirty="0">
                <a:ea typeface="宋体" panose="02010600030101010101" pitchFamily="2" charset="-122"/>
              </a:rPr>
              <a:t>small letter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numerical</a:t>
            </a:r>
            <a:r>
              <a:rPr lang="zh-CN" altLang="en-US" dirty="0">
                <a:ea typeface="宋体" panose="02010600030101010101" pitchFamily="2" charset="-122"/>
              </a:rPr>
              <a:t>英 </a:t>
            </a:r>
            <a:r>
              <a:rPr lang="en-US" altLang="zh-CN" dirty="0">
                <a:ea typeface="宋体" panose="02010600030101010101" pitchFamily="2" charset="-122"/>
              </a:rPr>
              <a:t>[nju:ˈmerɪkl] </a:t>
            </a:r>
            <a:r>
              <a:rPr lang="zh-CN" altLang="en-US" dirty="0">
                <a:ea typeface="宋体" panose="02010600030101010101" pitchFamily="2" charset="-122"/>
              </a:rPr>
              <a:t>数字的，数值的   </a:t>
            </a:r>
            <a:r>
              <a:rPr lang="en-US" altLang="zh-CN" dirty="0">
                <a:ea typeface="宋体" panose="02010600030101010101" pitchFamily="2" charset="-122"/>
              </a:rPr>
              <a:t>accuracy</a:t>
            </a:r>
            <a:r>
              <a:rPr lang="zh-CN" altLang="en-US" dirty="0">
                <a:ea typeface="宋体" panose="02010600030101010101" pitchFamily="2" charset="-122"/>
              </a:rPr>
              <a:t>英 </a:t>
            </a:r>
            <a:r>
              <a:rPr lang="en-US" altLang="zh-CN" dirty="0">
                <a:ea typeface="宋体" panose="02010600030101010101" pitchFamily="2" charset="-122"/>
              </a:rPr>
              <a:t>[ˈækjərəsi]  </a:t>
            </a:r>
            <a:r>
              <a:rPr lang="zh-CN" altLang="en-US" dirty="0">
                <a:ea typeface="宋体" panose="02010600030101010101" pitchFamily="2" charset="-122"/>
              </a:rPr>
              <a:t>艾克瑞</a:t>
            </a:r>
            <a:r>
              <a:rPr lang="en-US" altLang="zh-CN" dirty="0">
                <a:ea typeface="宋体" panose="02010600030101010101" pitchFamily="2" charset="-122"/>
              </a:rPr>
              <a:t>sei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浮点数在计算机是按照指数形式存储的。系统把一个浮点型数据分成小数部分和指数部分。分别存放。小数部分占的位越多，数的有效数字愈多，精度也就越高。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指数部分占的位愈多，则表示的数值范围越大。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单精度（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float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）在计算机中存储占用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字节，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32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位，有效位数为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位（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位小数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小数点）。</a:t>
            </a:r>
            <a:b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双精度（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double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）在计算机中存储占用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字节，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64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位，有效位数为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16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位（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位小数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小数点）。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double </a:t>
            </a:r>
            <a:r>
              <a:rPr lang="zh-CN" altLang="zh-CN" dirty="0">
                <a:ea typeface="宋体" panose="02010600030101010101" pitchFamily="2" charset="-122"/>
              </a:rPr>
              <a:t>尾数部分</a:t>
            </a:r>
            <a:r>
              <a:rPr lang="en-US" altLang="zh-CN" dirty="0">
                <a:ea typeface="宋体" panose="02010600030101010101" pitchFamily="2" charset="-122"/>
              </a:rPr>
              <a:t>52</a:t>
            </a:r>
            <a:r>
              <a:rPr lang="zh-CN" altLang="zh-CN" dirty="0">
                <a:ea typeface="宋体" panose="02010600030101010101" pitchFamily="2" charset="-122"/>
              </a:rPr>
              <a:t>位，最小为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-52</a:t>
            </a:r>
            <a:r>
              <a:rPr lang="zh-CN" altLang="zh-CN" dirty="0">
                <a:ea typeface="宋体" panose="02010600030101010101" pitchFamily="2" charset="-122"/>
              </a:rPr>
              <a:t>次方，约为</a:t>
            </a:r>
            <a:r>
              <a:rPr lang="en-US" altLang="zh-CN" dirty="0">
                <a:ea typeface="宋体" panose="02010600030101010101" pitchFamily="2" charset="-122"/>
              </a:rPr>
              <a:t>2.22</a:t>
            </a:r>
            <a:r>
              <a:rPr lang="zh-CN" altLang="zh-CN" dirty="0">
                <a:ea typeface="宋体" panose="02010600030101010101" pitchFamily="2" charset="-122"/>
              </a:rPr>
              <a:t>乘以</a:t>
            </a:r>
            <a:r>
              <a:rPr lang="en-US" altLang="zh-CN" dirty="0">
                <a:ea typeface="宋体" panose="02010600030101010101" pitchFamily="2" charset="-122"/>
              </a:rPr>
              <a:t>10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-16</a:t>
            </a:r>
            <a:r>
              <a:rPr lang="zh-CN" altLang="zh-CN" dirty="0">
                <a:ea typeface="宋体" panose="02010600030101010101" pitchFamily="2" charset="-122"/>
              </a:rPr>
              <a:t>次方，所以精确到小数点后</a:t>
            </a:r>
            <a:r>
              <a:rPr lang="en-US" altLang="zh-CN" dirty="0">
                <a:ea typeface="宋体" panose="02010600030101010101" pitchFamily="2" charset="-122"/>
              </a:rPr>
              <a:t>15</a:t>
            </a:r>
            <a:r>
              <a:rPr lang="zh-CN" altLang="zh-CN" dirty="0">
                <a:ea typeface="宋体" panose="02010600030101010101" pitchFamily="2" charset="-122"/>
              </a:rPr>
              <a:t>位，有效位数为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zh-CN" dirty="0">
                <a:ea typeface="宋体" panose="02010600030101010101" pitchFamily="2" charset="-122"/>
              </a:rPr>
              <a:t>位。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zh-CN" dirty="0">
                <a:ea typeface="宋体" panose="02010600030101010101" pitchFamily="2" charset="-122"/>
              </a:rPr>
              <a:t>从运行结果可以看出，单精度浮点数小数部分只有前</a:t>
            </a:r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zh-CN" dirty="0">
                <a:ea typeface="宋体" panose="02010600030101010101" pitchFamily="2" charset="-122"/>
              </a:rPr>
              <a:t>位是准确的，后三位是不准确的。双精度小数部分</a:t>
            </a:r>
            <a:r>
              <a:rPr lang="en-US" altLang="zh-CN" dirty="0">
                <a:ea typeface="宋体" panose="02010600030101010101" pitchFamily="2" charset="-122"/>
              </a:rPr>
              <a:t>9</a:t>
            </a:r>
            <a:r>
              <a:rPr lang="zh-CN" altLang="zh-CN" dirty="0">
                <a:ea typeface="宋体" panose="02010600030101010101" pitchFamily="2" charset="-122"/>
              </a:rPr>
              <a:t>位都是准确的。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zh-CN" dirty="0">
                <a:ea typeface="宋体" panose="02010600030101010101" pitchFamily="2" charset="-122"/>
              </a:rPr>
              <a:t>精度主要取决于尾数部分的位数，</a:t>
            </a:r>
            <a:r>
              <a:rPr lang="en-US" altLang="zh-CN" dirty="0">
                <a:ea typeface="宋体" panose="02010600030101010101" pitchFamily="2" charset="-122"/>
              </a:rPr>
              <a:t>float</a:t>
            </a:r>
            <a:r>
              <a:rPr lang="zh-CN" altLang="zh-CN" dirty="0">
                <a:ea typeface="宋体" panose="02010600030101010101" pitchFamily="2" charset="-122"/>
              </a:rPr>
              <a:t>为</a:t>
            </a:r>
            <a:r>
              <a:rPr lang="en-US" altLang="zh-CN" dirty="0">
                <a:ea typeface="宋体" panose="02010600030101010101" pitchFamily="2" charset="-122"/>
              </a:rPr>
              <a:t>23</a:t>
            </a:r>
            <a:r>
              <a:rPr lang="zh-CN" altLang="zh-CN" dirty="0">
                <a:ea typeface="宋体" panose="02010600030101010101" pitchFamily="2" charset="-122"/>
              </a:rPr>
              <a:t>位，最小为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-23</a:t>
            </a:r>
            <a:r>
              <a:rPr lang="zh-CN" altLang="zh-CN" dirty="0">
                <a:ea typeface="宋体" panose="02010600030101010101" pitchFamily="2" charset="-122"/>
              </a:rPr>
              <a:t>次方，约等于</a:t>
            </a:r>
            <a:r>
              <a:rPr lang="en-US" altLang="zh-CN" dirty="0">
                <a:ea typeface="宋体" panose="02010600030101010101" pitchFamily="2" charset="-122"/>
              </a:rPr>
              <a:t>1.19</a:t>
            </a:r>
            <a:r>
              <a:rPr lang="zh-CN" altLang="zh-CN" dirty="0">
                <a:ea typeface="宋体" panose="02010600030101010101" pitchFamily="2" charset="-122"/>
              </a:rPr>
              <a:t>乘以</a:t>
            </a:r>
            <a:r>
              <a:rPr lang="en-US" altLang="zh-CN" dirty="0">
                <a:ea typeface="宋体" panose="02010600030101010101" pitchFamily="2" charset="-122"/>
              </a:rPr>
              <a:t>10</a:t>
            </a:r>
            <a:r>
              <a:rPr lang="zh-CN" altLang="zh-CN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-7</a:t>
            </a:r>
            <a:r>
              <a:rPr lang="zh-CN" altLang="zh-CN" dirty="0">
                <a:ea typeface="宋体" panose="02010600030101010101" pitchFamily="2" charset="-122"/>
              </a:rPr>
              <a:t>次方，所以</a:t>
            </a:r>
            <a:r>
              <a:rPr lang="en-US" altLang="zh-CN" dirty="0">
                <a:ea typeface="宋体" panose="02010600030101010101" pitchFamily="2" charset="-122"/>
              </a:rPr>
              <a:t>float</a:t>
            </a:r>
            <a:r>
              <a:rPr lang="zh-CN" altLang="zh-CN" dirty="0">
                <a:ea typeface="宋体" panose="02010600030101010101" pitchFamily="2" charset="-122"/>
              </a:rPr>
              <a:t>小数部分只能精确到后面</a:t>
            </a:r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zh-CN" dirty="0">
                <a:ea typeface="宋体" panose="02010600030101010101" pitchFamily="2" charset="-122"/>
              </a:rPr>
              <a:t>位，加上小数点算做一位，即有效数字为</a:t>
            </a:r>
            <a:r>
              <a:rPr lang="en-US" altLang="zh-CN" dirty="0">
                <a:ea typeface="宋体" panose="02010600030101010101" pitchFamily="2" charset="-122"/>
              </a:rPr>
              <a:t>7</a:t>
            </a:r>
            <a:r>
              <a:rPr lang="zh-CN" altLang="zh-CN" dirty="0">
                <a:ea typeface="宋体" panose="02010600030101010101" pitchFamily="2" charset="-122"/>
              </a:rPr>
              <a:t>位。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7.31e-3 </a:t>
            </a:r>
            <a:r>
              <a:rPr lang="zh-CN" altLang="en-US" dirty="0">
                <a:ea typeface="宋体" panose="02010600030101010101" pitchFamily="2" charset="-122"/>
              </a:rPr>
              <a:t>， </a:t>
            </a: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zh-CN" altLang="en-US" dirty="0">
                <a:ea typeface="宋体" panose="02010600030101010101" pitchFamily="2" charset="-122"/>
              </a:rPr>
              <a:t>就是</a:t>
            </a:r>
            <a:r>
              <a:rPr lang="en-US" altLang="zh-CN" dirty="0">
                <a:ea typeface="宋体" panose="02010600030101010101" pitchFamily="2" charset="-122"/>
              </a:rPr>
              <a:t>10n</a:t>
            </a:r>
            <a:r>
              <a:rPr lang="zh-CN" altLang="en-US" dirty="0">
                <a:ea typeface="宋体" panose="02010600030101010101" pitchFamily="2" charset="-122"/>
              </a:rPr>
              <a:t>次方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80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% percent signs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图 </a:t>
            </a:r>
            <a:r>
              <a:rPr lang="en-US" altLang="zh-CN" dirty="0">
                <a:ea typeface="宋体" panose="02010600030101010101" pitchFamily="2" charset="-122"/>
              </a:rPr>
              <a:t>2.2 </a:t>
            </a:r>
            <a:r>
              <a:rPr lang="zh-CN" altLang="en-US" dirty="0">
                <a:ea typeface="宋体" panose="02010600030101010101" pitchFamily="2" charset="-122"/>
              </a:rPr>
              <a:t>外界与这个函数的接口是它接收的输入以及产生的输出。输入转换为输出的过程，被封装和隐藏在函数内部。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83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4451" name="Rectangle 1026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2" name="Rectangle 1027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evaluate</a:t>
            </a:r>
            <a:r>
              <a:rPr lang="zh-CN" altLang="en-US" dirty="0">
                <a:ea typeface="宋体" panose="02010600030101010101" pitchFamily="2" charset="-122"/>
              </a:rPr>
              <a:t>英 </a:t>
            </a:r>
            <a:r>
              <a:rPr lang="en-US" altLang="zh-CN" dirty="0">
                <a:ea typeface="宋体" panose="02010600030101010101" pitchFamily="2" charset="-122"/>
              </a:rPr>
              <a:t>[ɪˈvæljueɪt] operand </a:t>
            </a:r>
            <a:r>
              <a:rPr lang="zh-CN" altLang="en-US" dirty="0">
                <a:ea typeface="宋体" panose="02010600030101010101" pitchFamily="2" charset="-122"/>
              </a:rPr>
              <a:t>操作数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e.g.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for example    </a:t>
            </a:r>
            <a:r>
              <a:rPr lang="fi-FI" altLang="zh-CN" dirty="0">
                <a:ea typeface="宋体" panose="02010600030101010101" pitchFamily="2" charset="-122"/>
              </a:rPr>
              <a:t>minus sign</a:t>
            </a:r>
            <a:r>
              <a:rPr lang="zh-CN" altLang="fi-FI" dirty="0">
                <a:ea typeface="宋体" panose="02010600030101010101" pitchFamily="2" charset="-122"/>
              </a:rPr>
              <a:t>英 </a:t>
            </a:r>
            <a:r>
              <a:rPr lang="fi-FI" altLang="zh-CN" dirty="0">
                <a:ea typeface="宋体" panose="02010600030101010101" pitchFamily="2" charset="-122"/>
              </a:rPr>
              <a:t>[ˈmainəs sain]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precedence</a:t>
            </a:r>
            <a:r>
              <a:rPr lang="zh-CN" altLang="en-US" dirty="0">
                <a:ea typeface="宋体" panose="02010600030101010101" pitchFamily="2" charset="-122"/>
              </a:rPr>
              <a:t>英 </a:t>
            </a:r>
            <a:r>
              <a:rPr lang="en-US" altLang="zh-CN" dirty="0">
                <a:ea typeface="宋体" panose="02010600030101010101" pitchFamily="2" charset="-122"/>
              </a:rPr>
              <a:t>[ˈpresɪdəns]  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parentheses</a:t>
            </a:r>
            <a:r>
              <a:rPr lang="zh-CN" altLang="en-US" dirty="0">
                <a:ea typeface="宋体" panose="02010600030101010101" pitchFamily="2" charset="-122"/>
              </a:rPr>
              <a:t>英 </a:t>
            </a:r>
            <a:r>
              <a:rPr lang="en-US" altLang="zh-CN" dirty="0">
                <a:ea typeface="宋体" panose="02010600030101010101" pitchFamily="2" charset="-122"/>
              </a:rPr>
              <a:t>[pəˈrenθəsi:z]  p </a:t>
            </a:r>
            <a:r>
              <a:rPr lang="zh-CN" altLang="en-US" dirty="0">
                <a:ea typeface="宋体" panose="02010600030101010101" pitchFamily="2" charset="-122"/>
              </a:rPr>
              <a:t>额 </a:t>
            </a:r>
            <a:r>
              <a:rPr lang="en-US" altLang="zh-CN" dirty="0">
                <a:ea typeface="宋体" panose="02010600030101010101" pitchFamily="2" charset="-122"/>
              </a:rPr>
              <a:t>ren </a:t>
            </a:r>
            <a:r>
              <a:rPr lang="zh-CN" altLang="en-US" dirty="0">
                <a:ea typeface="宋体" panose="02010600030101010101" pitchFamily="2" charset="-122"/>
              </a:rPr>
              <a:t>色 戏子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Assert.h </a:t>
            </a:r>
            <a:r>
              <a:rPr lang="zh-CN" altLang="en-US" dirty="0">
                <a:ea typeface="宋体" panose="02010600030101010101" pitchFamily="2" charset="-122"/>
              </a:rPr>
              <a:t>断言库函数 </a:t>
            </a:r>
            <a:r>
              <a:rPr lang="en-US" altLang="zh-CN" dirty="0">
                <a:ea typeface="宋体" panose="02010600030101010101" pitchFamily="2" charset="-122"/>
              </a:rPr>
              <a:t>assert</a:t>
            </a:r>
            <a:r>
              <a:rPr lang="zh-CN" altLang="en-US" dirty="0">
                <a:ea typeface="宋体" panose="02010600030101010101" pitchFamily="2" charset="-122"/>
              </a:rPr>
              <a:t>宏用于为程序增加诊断功能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float.h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数学函数 </a:t>
            </a:r>
            <a:r>
              <a:rPr lang="en-US" altLang="zh-CN" dirty="0">
                <a:ea typeface="宋体" panose="02010600030101010101" pitchFamily="2" charset="-122"/>
              </a:rPr>
              <a:t>math.h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 stdarg.h  stdlib.h 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zh-CN" altLang="zh-CN" dirty="0">
                <a:ea typeface="宋体" panose="02010600030101010101" pitchFamily="2" charset="-122"/>
              </a:rPr>
              <a:t>动态存储分配函数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ctype.h</a:t>
            </a:r>
            <a:r>
              <a:rPr lang="zh-CN" altLang="en-US" dirty="0">
                <a:ea typeface="宋体" panose="02010600030101010101" pitchFamily="2" charset="-122"/>
              </a:rPr>
              <a:t>字符函数原型在</a:t>
            </a:r>
            <a:r>
              <a:rPr lang="en-US" altLang="zh-CN" dirty="0">
                <a:ea typeface="宋体" panose="02010600030101010101" pitchFamily="2" charset="-122"/>
              </a:rPr>
              <a:t>ctype.h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 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 limits.h  setjmp.h  string.h (</a:t>
            </a:r>
            <a:r>
              <a:rPr lang="zh-CN" altLang="en-US" dirty="0">
                <a:ea typeface="宋体" panose="02010600030101010101" pitchFamily="2" charset="-122"/>
              </a:rPr>
              <a:t>字符串函数</a:t>
            </a:r>
            <a:r>
              <a:rPr lang="en-US" altLang="zh-CN" dirty="0">
                <a:ea typeface="宋体" panose="02010600030101010101" pitchFamily="2" charset="-122"/>
              </a:rPr>
              <a:t>) signal.h stdio.h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zh-CN" altLang="zh-CN" dirty="0">
                <a:ea typeface="宋体" panose="02010600030101010101" pitchFamily="2" charset="-122"/>
              </a:rPr>
              <a:t>输入输出函数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en-US" altLang="zh-CN" dirty="0">
                <a:ea typeface="宋体" panose="02010600030101010101" pitchFamily="2" charset="-122"/>
              </a:rPr>
              <a:t>  time.h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57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77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98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18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每组内存单元中的第一个地址是需要的，因为它提供了存储或取回的起始点。一旦这个起始点已知，则为每种值类型所保留的单元地址就能自动获得。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39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变量的意思：因为存储在变量中的值能够改变或修改。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59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80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00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6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系统先把</a:t>
            </a:r>
            <a:r>
              <a:rPr lang="en-US" altLang="zh-CN" dirty="0">
                <a:ea typeface="宋体" panose="02010600030101010101" pitchFamily="2" charset="-122"/>
              </a:rPr>
              <a:t>85.5</a:t>
            </a:r>
            <a:r>
              <a:rPr lang="zh-CN" altLang="en-US" dirty="0">
                <a:ea typeface="宋体" panose="02010600030101010101" pitchFamily="2" charset="-122"/>
              </a:rPr>
              <a:t>作为双精度数，然后计算，得到的和也是一个双精度数，最后取其前</a:t>
            </a:r>
            <a:r>
              <a:rPr lang="en-US" altLang="zh-CN" dirty="0">
                <a:ea typeface="宋体" panose="02010600030101010101" pitchFamily="2" charset="-122"/>
              </a:rPr>
              <a:t>7</a:t>
            </a:r>
            <a:r>
              <a:rPr lang="zh-CN" altLang="en-US" dirty="0">
                <a:ea typeface="宋体" panose="02010600030101010101" pitchFamily="2" charset="-122"/>
              </a:rPr>
              <a:t>位赋给浮点型变量。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当变量</a:t>
            </a:r>
            <a:r>
              <a:rPr lang="en-US" altLang="zh-CN" dirty="0">
                <a:ea typeface="宋体" panose="02010600030101010101" pitchFamily="2" charset="-122"/>
              </a:rPr>
              <a:t>average</a:t>
            </a:r>
            <a:r>
              <a:rPr lang="zh-CN" altLang="en-US" dirty="0">
                <a:ea typeface="宋体" panose="02010600030101010101" pitchFamily="2" charset="-122"/>
              </a:rPr>
              <a:t>作为参数传递到</a:t>
            </a:r>
            <a:r>
              <a:rPr lang="en-US" altLang="zh-CN" dirty="0">
                <a:ea typeface="宋体" panose="02010600030101010101" pitchFamily="2" charset="-122"/>
              </a:rPr>
              <a:t>Printf</a:t>
            </a:r>
            <a:r>
              <a:rPr lang="zh-CN" altLang="en-US" dirty="0">
                <a:ea typeface="宋体" panose="02010600030101010101" pitchFamily="2" charset="-122"/>
              </a:rPr>
              <a:t>（）函数里，</a:t>
            </a:r>
            <a:r>
              <a:rPr lang="en-US" altLang="zh-CN" dirty="0">
                <a:ea typeface="宋体" panose="02010600030101010101" pitchFamily="2" charset="-122"/>
              </a:rPr>
              <a:t>printf</a:t>
            </a:r>
            <a:r>
              <a:rPr lang="zh-CN" altLang="en-US" dirty="0">
                <a:ea typeface="宋体" panose="02010600030101010101" pitchFamily="2" charset="-122"/>
              </a:rPr>
              <a:t>函数只是取的是存储在变量里的数值的拷贝。也就是函数调用的时候，遇到参数的变量名，它首先转向这个变量并取得这个变量所保存的值，把这个值传递给函数。</a:t>
            </a:r>
            <a:r>
              <a:rPr lang="en-US" altLang="zh-CN" dirty="0">
                <a:ea typeface="宋体" panose="02010600030101010101" pitchFamily="2" charset="-122"/>
              </a:rPr>
              <a:t>Printf</a:t>
            </a:r>
            <a:r>
              <a:rPr lang="zh-CN" altLang="en-US" dirty="0">
                <a:ea typeface="宋体" panose="02010600030101010101" pitchFamily="2" charset="-122"/>
              </a:rPr>
              <a:t>显示的是这个值。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82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approximately</a:t>
            </a:r>
            <a:r>
              <a:rPr lang="zh-CN" altLang="en-US" dirty="0">
                <a:ea typeface="宋体" panose="02010600030101010101" pitchFamily="2" charset="-122"/>
              </a:rPr>
              <a:t>英 </a:t>
            </a:r>
            <a:r>
              <a:rPr lang="en-US" altLang="zh-CN" dirty="0">
                <a:ea typeface="宋体" panose="02010600030101010101" pitchFamily="2" charset="-122"/>
              </a:rPr>
              <a:t>[əˈprɒksɪmətli]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02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Qualifier </a:t>
            </a:r>
            <a:r>
              <a:rPr lang="zh-CN" altLang="en-US" dirty="0">
                <a:ea typeface="宋体" panose="02010600030101010101" pitchFamily="2" charset="-122"/>
              </a:rPr>
              <a:t>限定语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23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43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Celsius</a:t>
            </a:r>
            <a:r>
              <a:rPr lang="zh-CN" altLang="en-US" dirty="0">
                <a:ea typeface="宋体" panose="02010600030101010101" pitchFamily="2" charset="-122"/>
              </a:rPr>
              <a:t>英 </a:t>
            </a:r>
            <a:r>
              <a:rPr lang="en-US" altLang="zh-CN" dirty="0">
                <a:ea typeface="宋体" panose="02010600030101010101" pitchFamily="2" charset="-122"/>
              </a:rPr>
              <a:t>[ˈselsiəs]  sale s yi a 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64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8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parentheses</a:t>
            </a:r>
            <a:r>
              <a:rPr lang="zh-CN" altLang="en-US" dirty="0">
                <a:ea typeface="宋体" panose="02010600030101010101" pitchFamily="2" charset="-122"/>
              </a:rPr>
              <a:t>英 </a:t>
            </a:r>
            <a:r>
              <a:rPr lang="en-US" altLang="zh-CN" dirty="0">
                <a:ea typeface="宋体" panose="02010600030101010101" pitchFamily="2" charset="-122"/>
              </a:rPr>
              <a:t>[pəˈrenθəsi:z] signify[ˈsɪgnɪfaɪ]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05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semicolon</a:t>
            </a:r>
            <a:r>
              <a:rPr lang="zh-CN" altLang="en-US" dirty="0">
                <a:ea typeface="宋体" panose="02010600030101010101" pitchFamily="2" charset="-122"/>
              </a:rPr>
              <a:t>英 </a:t>
            </a:r>
            <a:r>
              <a:rPr lang="en-US" altLang="zh-CN" dirty="0">
                <a:ea typeface="宋体" panose="02010600030101010101" pitchFamily="2" charset="-122"/>
              </a:rPr>
              <a:t>[ˌsemiˈkəʊlən]   </a:t>
            </a:r>
            <a:r>
              <a:rPr lang="zh-CN" altLang="en-US" dirty="0">
                <a:ea typeface="宋体" panose="02010600030101010101" pitchFamily="2" charset="-122"/>
              </a:rPr>
              <a:t>美 </a:t>
            </a:r>
            <a:r>
              <a:rPr lang="en-US" altLang="zh-CN" dirty="0">
                <a:ea typeface="宋体" panose="02010600030101010101" pitchFamily="2" charset="-122"/>
              </a:rPr>
              <a:t>[ˈsemikoʊlən]  n.</a:t>
            </a:r>
            <a:r>
              <a:rPr lang="zh-CN" altLang="en-US" dirty="0">
                <a:ea typeface="宋体" panose="02010600030101010101" pitchFamily="2" charset="-122"/>
              </a:rPr>
              <a:t>分号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25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5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7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9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9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s-EC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1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s-EC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222222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Linux+ Guide to Linux Certification, Second Edition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CE6333-8509-499B-8C95-A9450FA740B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BAFA52-2693-43FB-887D-C99FE62E34F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CECCF9-A9B8-42EB-8981-7094006437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448AC4-BEBC-4800-BD9D-DC52B7F4518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4F6D0-8EFF-49A7-84BB-BA906E2008C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300B50-F64C-46A3-8972-921E7756797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D7611C-FF87-42EF-9CDA-9A4B6F3BE5B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022A02-ECE2-4DAA-BFC6-1E1DDC0F1F3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9875C6-3304-43FA-A67A-F391FFAE4A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769807-613E-407C-9B76-2918E23EA8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1604D2-8322-4040-B9AE-6B25215A9C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B0126-7CE9-47C2-9A27-D060CFC46D0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796123-F3AE-469E-A621-483546938B1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64F6D0-8EFF-49A7-84BB-BA906E2008C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hyperlink" Target="..\program\2.2.cpp" TargetMode="Externa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wmf"/><Relationship Id="rId3" Type="http://schemas.openxmlformats.org/officeDocument/2006/relationships/hyperlink" Target="..\program\2.3.cpp" TargetMode="Externa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wmf"/><Relationship Id="rId3" Type="http://schemas.openxmlformats.org/officeDocument/2006/relationships/hyperlink" Target="..\program\2.4.cpp" TargetMode="Externa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hyperlink" Target="..\program\2.1.cpp" TargetMode="Externa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wmf"/><Relationship Id="rId2" Type="http://schemas.openxmlformats.org/officeDocument/2006/relationships/hyperlink" Target="..\program\2.5.cpp" TargetMode="External"/><Relationship Id="rId1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wmf"/><Relationship Id="rId2" Type="http://schemas.openxmlformats.org/officeDocument/2006/relationships/hyperlink" Target="..\program\2.6.cpp" TargetMode="External"/><Relationship Id="rId1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7.wmf"/><Relationship Id="rId2" Type="http://schemas.openxmlformats.org/officeDocument/2006/relationships/image" Target="../media/image6.wmf"/><Relationship Id="rId1" Type="http://schemas.openxmlformats.org/officeDocument/2006/relationships/hyperlink" Target="..\program\2.6.cpp" TargetMode="Externa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8.wmf"/><Relationship Id="rId2" Type="http://schemas.openxmlformats.org/officeDocument/2006/relationships/image" Target="../media/image6.wmf"/><Relationship Id="rId1" Type="http://schemas.openxmlformats.org/officeDocument/2006/relationships/hyperlink" Target="..\program\2.6.cpp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6.png"/></Relationships>
</file>

<file path=ppt/slides/_rels/slide8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hyperlink" Target="..\program\2.8.cpp" TargetMode="External"/><Relationship Id="rId3" Type="http://schemas.openxmlformats.org/officeDocument/2006/relationships/image" Target="../media/image6.wmf"/><Relationship Id="rId2" Type="http://schemas.openxmlformats.org/officeDocument/2006/relationships/hyperlink" Target="..\program\2.7.cpp" TargetMode="External"/><Relationship Id="rId1" Type="http://schemas.openxmlformats.org/officeDocument/2006/relationships/image" Target="../media/image4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hyperlink" Target="..\program\2.9.cpp" TargetMode="External"/><Relationship Id="rId1" Type="http://schemas.openxmlformats.org/officeDocument/2006/relationships/image" Target="../media/image48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9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+mj-lt"/>
                <a:ea typeface="宋体" panose="02010600030101010101" pitchFamily="2" charset="-122"/>
                <a:cs typeface="+mj-cs"/>
              </a:rPr>
              <a:t>A First Book of ANSI C</a:t>
            </a:r>
            <a:br>
              <a:rPr lang="en-US" altLang="zh-CN" dirty="0">
                <a:latin typeface="+mj-lt"/>
                <a:ea typeface="宋体" panose="02010600030101010101" pitchFamily="2" charset="-122"/>
                <a:cs typeface="+mj-cs"/>
              </a:rPr>
            </a:br>
            <a:r>
              <a:rPr lang="en-US" altLang="zh-CN" sz="3200" i="1" dirty="0">
                <a:latin typeface="+mj-lt"/>
                <a:ea typeface="宋体" panose="02010600030101010101" pitchFamily="2" charset="-122"/>
                <a:cs typeface="+mj-cs"/>
              </a:rPr>
              <a:t>Fourth Edition</a:t>
            </a:r>
            <a:endParaRPr lang="en-US" altLang="zh-CN" sz="3200" i="1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Tx/>
              <a:buSzTx/>
            </a:pPr>
            <a:r>
              <a:rPr lang="en-US" altLang="zh-CN" sz="3400" b="0" i="1" dirty="0">
                <a:latin typeface="+mn-lt"/>
                <a:ea typeface="宋体" panose="02010600030101010101" pitchFamily="2" charset="-122"/>
                <a:cs typeface="+mn-cs"/>
              </a:rPr>
              <a:t>Chapter 2</a:t>
            </a:r>
            <a:endParaRPr lang="en-US" altLang="zh-CN" sz="3400" b="0" i="1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ClrTx/>
              <a:buSzTx/>
            </a:pPr>
            <a:r>
              <a:rPr lang="en-US" altLang="zh-CN" sz="3400" b="0" i="1" dirty="0">
                <a:latin typeface="+mn-lt"/>
                <a:ea typeface="宋体" panose="02010600030101010101" pitchFamily="2" charset="-122"/>
                <a:cs typeface="+mn-cs"/>
              </a:rPr>
              <a:t>Getting Started in C Programming</a:t>
            </a:r>
            <a:endParaRPr lang="en-US" altLang="zh-CN" sz="3400" b="0" i="1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灯片编号占位符 5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609600" y="125413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Identifiers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89050"/>
            <a:ext cx="8577263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Standard identifiers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words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predefined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in C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Most of the standard identifiers are the names of functions that are provided in the C standard library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文本框 1"/>
          <p:cNvSpPr txBox="1"/>
          <p:nvPr/>
        </p:nvSpPr>
        <p:spPr>
          <a:xfrm>
            <a:off x="233363" y="5099050"/>
            <a:ext cx="8577262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It is good programming practice to use standard identifiers only for their intended purpose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3799" name="Picture 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261938" y="2986088"/>
            <a:ext cx="8577262" cy="1909762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Identifiers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5" name="Rectangle 3"/>
          <p:cNvSpPr>
            <a:spLocks noGrp="1"/>
          </p:cNvSpPr>
          <p:nvPr>
            <p:ph idx="1"/>
          </p:nvPr>
        </p:nvSpPr>
        <p:spPr>
          <a:xfrm>
            <a:off x="39688" y="1295400"/>
            <a:ext cx="9104312" cy="4572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Programmer-created identifiers:</a:t>
            </a:r>
            <a:r>
              <a:rPr lang="en-US" altLang="zh-CN" dirty="0">
                <a:ea typeface="宋体" panose="02010600030101010101" pitchFamily="2" charset="-122"/>
              </a:rPr>
              <a:t> selected by the programmer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Also called </a:t>
            </a:r>
            <a:r>
              <a:rPr lang="en-US" altLang="zh-CN" b="1" dirty="0">
                <a:ea typeface="宋体" panose="02010600030101010101" pitchFamily="2" charset="-122"/>
              </a:rPr>
              <a:t>programmer-created names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Used for naming data and functions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Must conform to C’s identifier rules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Can be any combination of letters, digits, or underscores ( _ )   subject to the following rules: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spcAft>
                <a:spcPts val="600"/>
              </a:spcAft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Identifiers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39688" y="1295400"/>
            <a:ext cx="9104312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Can be any combination of letters, digits, or underscores ( _ )   subject to the following rules: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zh-CN" sz="2600" b="1" u="sng" dirty="0">
                <a:solidFill>
                  <a:srgbClr val="FF0000"/>
                </a:solidFill>
                <a:ea typeface="宋体" panose="02010600030101010101" pitchFamily="2" charset="-122"/>
              </a:rPr>
              <a:t>First character 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must be a letter or underscore (_)</a:t>
            </a:r>
            <a:endParaRPr lang="en-US" altLang="zh-CN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Only letters, digits, or underscores may follow the initial character</a:t>
            </a:r>
            <a:endParaRPr lang="en-US" altLang="zh-CN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Blank spaces are not allowed</a:t>
            </a:r>
            <a:endParaRPr lang="en-US" altLang="zh-CN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zh-CN" sz="2600" i="1" dirty="0">
                <a:solidFill>
                  <a:srgbClr val="FF0000"/>
                </a:solidFill>
                <a:ea typeface="宋体" panose="02010600030101010101" pitchFamily="2" charset="-122"/>
              </a:rPr>
              <a:t>Cannot 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be a reserved word</a:t>
            </a:r>
            <a:endParaRPr lang="en-US" altLang="zh-CN" sz="26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152400" y="180975"/>
            <a:ext cx="8620125" cy="59150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Examples of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invalid</a:t>
            </a:r>
            <a:r>
              <a:rPr lang="en-US" altLang="zh-CN" dirty="0">
                <a:ea typeface="宋体" panose="02010600030101010101" pitchFamily="2" charset="-122"/>
              </a:rPr>
              <a:t> C programmer-created names: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4ab7</a:t>
            </a:r>
            <a:endParaRPr lang="en-US" altLang="zh-CN" sz="22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calculate total</a:t>
            </a:r>
            <a:endParaRPr lang="en-US" altLang="zh-CN" sz="22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endParaRPr lang="en-US" altLang="zh-CN" sz="22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All uppercase letters used to indicate a constant</a:t>
            </a:r>
            <a:endParaRPr lang="en-US" altLang="zh-CN" b="1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function name must be followed by parentheses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identifier should be descriptive: </a:t>
            </a:r>
            <a:r>
              <a:rPr lang="en-US" altLang="zh-CN" sz="22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degToRadians()</a:t>
            </a:r>
            <a:endParaRPr lang="en-US" altLang="zh-CN" sz="2200" b="1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Bad identifier choices: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easy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duh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justDoIt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C is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case-sensitive</a:t>
            </a:r>
            <a:r>
              <a:rPr lang="en-US" altLang="zh-CN" dirty="0">
                <a:ea typeface="宋体" panose="02010600030101010101" pitchFamily="2" charset="-122"/>
              </a:rPr>
              <a:t> language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TOTAL</a:t>
            </a:r>
            <a:r>
              <a:rPr lang="en-US" altLang="zh-CN" dirty="0">
                <a:ea typeface="宋体" panose="02010600030101010101" pitchFamily="2" charset="-122"/>
              </a:rPr>
              <a:t>, and 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total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represent different identifiers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>
          <a:xfrm>
            <a:off x="517525" y="762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r>
              <a:rPr lang="en-US" altLang="zh-CN" dirty="0">
                <a:ea typeface="宋体" panose="02010600030101010101" pitchFamily="2" charset="-122"/>
              </a:rPr>
              <a:t> Function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1989" name="Group 8"/>
          <p:cNvGrpSpPr/>
          <p:nvPr/>
        </p:nvGrpSpPr>
        <p:grpSpPr>
          <a:xfrm>
            <a:off x="228600" y="1219200"/>
            <a:ext cx="8610600" cy="5029200"/>
            <a:chOff x="230" y="1056"/>
            <a:chExt cx="5146" cy="2880"/>
          </a:xfrm>
        </p:grpSpPr>
        <p:pic>
          <p:nvPicPr>
            <p:cNvPr id="41990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28" y="1056"/>
              <a:ext cx="3848" cy="28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991" name="Line 6"/>
            <p:cNvSpPr/>
            <p:nvPr/>
          </p:nvSpPr>
          <p:spPr>
            <a:xfrm>
              <a:off x="1440" y="2016"/>
              <a:ext cx="67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992" name="Text Box 7"/>
            <p:cNvSpPr txBox="1"/>
            <p:nvPr/>
          </p:nvSpPr>
          <p:spPr>
            <a:xfrm>
              <a:off x="230" y="1698"/>
              <a:ext cx="1258" cy="8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>
                  <a:solidFill>
                    <a:srgbClr val="22222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rgbClr val="22222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rgbClr val="22222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200">
                  <a:solidFill>
                    <a:srgbClr val="22222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0000"/>
                  </a:solidFill>
                  <a:ea typeface="宋体" panose="02010600030101010101" pitchFamily="2" charset="-122"/>
                </a:rPr>
                <a:t>Sometimes main()  referred to as a </a:t>
              </a:r>
              <a:r>
                <a:rPr lang="en-US" altLang="zh-CN" sz="2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driver function</a:t>
              </a:r>
              <a:endPara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r>
              <a:rPr lang="en-US" altLang="zh-CN" dirty="0">
                <a:ea typeface="宋体" panose="02010600030101010101" pitchFamily="2" charset="-122"/>
              </a:rPr>
              <a:t> Function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4037" name="组合 1"/>
          <p:cNvGrpSpPr/>
          <p:nvPr/>
        </p:nvGrpSpPr>
        <p:grpSpPr>
          <a:xfrm>
            <a:off x="609600" y="1500188"/>
            <a:ext cx="7759700" cy="3305175"/>
            <a:chOff x="609600" y="1905000"/>
            <a:chExt cx="7759700" cy="3305175"/>
          </a:xfrm>
        </p:grpSpPr>
        <p:pic>
          <p:nvPicPr>
            <p:cNvPr id="44038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600" y="1905000"/>
              <a:ext cx="7497763" cy="33051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4039" name="Rectangle 8"/>
            <p:cNvSpPr/>
            <p:nvPr/>
          </p:nvSpPr>
          <p:spPr>
            <a:xfrm>
              <a:off x="4359275" y="2386013"/>
              <a:ext cx="1143000" cy="2286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>
                  <a:solidFill>
                    <a:srgbClr val="22222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rgbClr val="22222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rgbClr val="22222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200">
                  <a:solidFill>
                    <a:srgbClr val="22222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0" name="Line 9"/>
            <p:cNvSpPr/>
            <p:nvPr/>
          </p:nvSpPr>
          <p:spPr>
            <a:xfrm>
              <a:off x="5562600" y="2538413"/>
              <a:ext cx="30480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041" name="Text Box 10"/>
            <p:cNvSpPr txBox="1"/>
            <p:nvPr/>
          </p:nvSpPr>
          <p:spPr>
            <a:xfrm>
              <a:off x="5883275" y="2331801"/>
              <a:ext cx="248602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>
                  <a:solidFill>
                    <a:srgbClr val="22222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rgbClr val="22222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rgbClr val="22222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200">
                  <a:solidFill>
                    <a:srgbClr val="22222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0000"/>
                  </a:solidFill>
                  <a:ea typeface="宋体" panose="02010600030101010101" pitchFamily="2" charset="-122"/>
                </a:rPr>
                <a:t>Function header line</a:t>
              </a:r>
              <a:endPara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2" name="AutoShape 11"/>
            <p:cNvSpPr/>
            <p:nvPr/>
          </p:nvSpPr>
          <p:spPr>
            <a:xfrm>
              <a:off x="6096000" y="3131664"/>
              <a:ext cx="152400" cy="1235550"/>
            </a:xfrm>
            <a:prstGeom prst="rightBrace">
              <a:avLst>
                <a:gd name="adj1" fmla="val 83324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>
                  <a:solidFill>
                    <a:srgbClr val="22222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rgbClr val="22222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rgbClr val="22222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200">
                  <a:solidFill>
                    <a:srgbClr val="22222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rgbClr val="FF0000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solidFill>
                    <a:srgbClr val="FF0000"/>
                  </a:solidFill>
                  <a:ea typeface="宋体" panose="02010600030101010101" pitchFamily="2" charset="-122"/>
                </a:rPr>
                <a:t>Executable statements</a:t>
              </a:r>
              <a:endPara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>
          <a:xfrm>
            <a:off x="533400" y="381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 dirty="0">
                <a:ea typeface="宋体" panose="02010600030101010101" pitchFamily="2" charset="-122"/>
              </a:rPr>
              <a:t> Function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formats data </a:t>
            </a:r>
            <a:r>
              <a:rPr lang="en-US" altLang="zh-CN" dirty="0">
                <a:ea typeface="宋体" panose="02010600030101010101" pitchFamily="2" charset="-122"/>
              </a:rPr>
              <a:t>and sends it to the standard system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display</a:t>
            </a:r>
            <a:r>
              <a:rPr lang="en-US" altLang="zh-CN" dirty="0">
                <a:ea typeface="宋体" panose="02010600030101010101" pitchFamily="2" charset="-122"/>
              </a:rPr>
              <a:t> device (i.e., the monitor)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Inputting data or messages to a function is called </a:t>
            </a:r>
            <a:r>
              <a:rPr lang="en-US" altLang="zh-CN" b="1" dirty="0">
                <a:ea typeface="宋体" panose="02010600030101010101" pitchFamily="2" charset="-122"/>
              </a:rPr>
              <a:t>passing data to the function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printf("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Hello there world!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Syntax: </a:t>
            </a:r>
            <a:r>
              <a:rPr lang="en-US" altLang="zh-CN" dirty="0">
                <a:ea typeface="宋体" panose="02010600030101010101" pitchFamily="2" charset="-122"/>
              </a:rPr>
              <a:t>set of rules for formulating statements that are “grammatically correct” for the language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Messages are known as </a:t>
            </a:r>
            <a:r>
              <a:rPr lang="en-US" altLang="zh-CN" b="1" dirty="0">
                <a:ea typeface="宋体" panose="02010600030101010101" pitchFamily="2" charset="-122"/>
              </a:rPr>
              <a:t>strings </a:t>
            </a:r>
            <a:r>
              <a:rPr lang="en-US" altLang="zh-CN" dirty="0">
                <a:ea typeface="宋体" panose="02010600030101010101" pitchFamily="2" charset="-122"/>
              </a:rPr>
              <a:t>in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A string of characters is surrounded by double quotes</a:t>
            </a:r>
            <a:endParaRPr lang="en-US" altLang="zh-CN" b="1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Hello there world!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1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 dirty="0">
                <a:ea typeface="宋体" panose="02010600030101010101" pitchFamily="2" charset="-122"/>
              </a:rPr>
              <a:t> Function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8133" name="Picture 5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900363" y="1800225"/>
            <a:ext cx="3343275" cy="4324350"/>
          </a:xfrm>
        </p:spPr>
      </p:pic>
      <p:sp>
        <p:nvSpPr>
          <p:cNvPr id="48134" name="Line 8"/>
          <p:cNvSpPr/>
          <p:nvPr/>
        </p:nvSpPr>
        <p:spPr>
          <a:xfrm flipH="1">
            <a:off x="4876800" y="1600200"/>
            <a:ext cx="533400" cy="228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35" name="Text Box 9"/>
          <p:cNvSpPr txBox="1"/>
          <p:nvPr/>
        </p:nvSpPr>
        <p:spPr>
          <a:xfrm>
            <a:off x="5375275" y="1401763"/>
            <a:ext cx="24272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Function arguments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8" name="Picture 5"/>
          <p:cNvPicPr>
            <a:picLocks noGrp="1" noChangeAspect="1"/>
          </p:cNvPicPr>
          <p:nvPr>
            <p:ph idx="1"/>
          </p:nvPr>
        </p:nvPicPr>
        <p:blipFill>
          <a:blip r:embed="rId1">
            <a:grayscl/>
          </a:blip>
          <a:srcRect/>
          <a:stretch>
            <a:fillRect/>
          </a:stretch>
        </p:blipFill>
        <p:spPr>
          <a:xfrm>
            <a:off x="152400" y="1543050"/>
            <a:ext cx="8915400" cy="4445000"/>
          </a:xfrm>
        </p:spPr>
      </p:pic>
      <p:sp>
        <p:nvSpPr>
          <p:cNvPr id="50179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0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1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 dirty="0">
                <a:ea typeface="宋体" panose="02010600030101010101" pitchFamily="2" charset="-122"/>
              </a:rPr>
              <a:t> Function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8" name="AutoShape 8"/>
          <p:cNvSpPr/>
          <p:nvPr/>
        </p:nvSpPr>
        <p:spPr>
          <a:xfrm>
            <a:off x="5410200" y="2514600"/>
            <a:ext cx="152400" cy="1219200"/>
          </a:xfrm>
          <a:prstGeom prst="rightBrace">
            <a:avLst>
              <a:gd name="adj1" fmla="val 66666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Comment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8919" name="Line 9"/>
          <p:cNvSpPr/>
          <p:nvPr/>
        </p:nvSpPr>
        <p:spPr>
          <a:xfrm flipH="1">
            <a:off x="2867025" y="4000500"/>
            <a:ext cx="561975" cy="228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0" name="Text Box 10"/>
          <p:cNvSpPr txBox="1"/>
          <p:nvPr/>
        </p:nvSpPr>
        <p:spPr>
          <a:xfrm>
            <a:off x="3379788" y="3810000"/>
            <a:ext cx="287813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Preprocessor command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8921" name="Line 12"/>
          <p:cNvSpPr/>
          <p:nvPr/>
        </p:nvSpPr>
        <p:spPr>
          <a:xfrm flipH="1" flipV="1">
            <a:off x="2381250" y="4410075"/>
            <a:ext cx="522288" cy="228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2" name="Text Box 13"/>
          <p:cNvSpPr txBox="1"/>
          <p:nvPr/>
        </p:nvSpPr>
        <p:spPr>
          <a:xfrm>
            <a:off x="3152775" y="4425950"/>
            <a:ext cx="14128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Header file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8923" name="Line 14"/>
          <p:cNvSpPr/>
          <p:nvPr/>
        </p:nvSpPr>
        <p:spPr>
          <a:xfrm flipH="1" flipV="1">
            <a:off x="1447800" y="5162550"/>
            <a:ext cx="990600" cy="152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4" name="Text Box 15"/>
          <p:cNvSpPr txBox="1"/>
          <p:nvPr/>
        </p:nvSpPr>
        <p:spPr>
          <a:xfrm>
            <a:off x="2381250" y="5124450"/>
            <a:ext cx="48879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Invoking or calling the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function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50189" name="Picture 4" descr="DD01009_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88" y="561975"/>
            <a:ext cx="949325" cy="703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  <p:bldP spid="38920" grpId="0"/>
      <p:bldP spid="38922" grpId="0"/>
      <p:bldP spid="389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7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Rectangle 6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 dirty="0">
                <a:ea typeface="宋体" panose="02010600030101010101" pitchFamily="2" charset="-122"/>
              </a:rPr>
              <a:t> Function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2229" name="Group 10"/>
          <p:cNvGrpSpPr/>
          <p:nvPr/>
        </p:nvGrpSpPr>
        <p:grpSpPr>
          <a:xfrm>
            <a:off x="0" y="1238250"/>
            <a:ext cx="8675688" cy="4870450"/>
            <a:chOff x="240" y="960"/>
            <a:chExt cx="5225" cy="2888"/>
          </a:xfrm>
        </p:grpSpPr>
        <p:pic>
          <p:nvPicPr>
            <p:cNvPr id="52234" name="Picture 5"/>
            <p:cNvPicPr>
              <a:picLocks noChangeAspect="1"/>
            </p:cNvPicPr>
            <p:nvPr/>
          </p:nvPicPr>
          <p:blipFill>
            <a:blip r:embed="rId1">
              <a:grayscl/>
            </a:blip>
            <a:stretch>
              <a:fillRect/>
            </a:stretch>
          </p:blipFill>
          <p:spPr>
            <a:xfrm>
              <a:off x="240" y="960"/>
              <a:ext cx="5221" cy="151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2235" name="Picture 8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240" y="2466"/>
              <a:ext cx="5225" cy="13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0966" name="Text Box 11"/>
          <p:cNvSpPr txBox="1"/>
          <p:nvPr/>
        </p:nvSpPr>
        <p:spPr>
          <a:xfrm>
            <a:off x="4572000" y="2286000"/>
            <a:ext cx="4425950" cy="95567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Output is: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Computers, computers everywhere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as far as I can C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2231" name="Line 12"/>
          <p:cNvSpPr/>
          <p:nvPr/>
        </p:nvSpPr>
        <p:spPr>
          <a:xfrm flipH="1" flipV="1">
            <a:off x="1828800" y="5280025"/>
            <a:ext cx="990600" cy="152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32" name="Text Box 13"/>
          <p:cNvSpPr txBox="1"/>
          <p:nvPr/>
        </p:nvSpPr>
        <p:spPr>
          <a:xfrm>
            <a:off x="2759075" y="5257800"/>
            <a:ext cx="31511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Newline escape sequence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52233" name="Picture 4" descr="DD01009_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988" y="304800"/>
            <a:ext cx="949325" cy="703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Objectives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7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Introduction to C Programming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Programming Style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Data Types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Arithmetic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5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Programming Style: Indentation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7" name="Rectangle 3"/>
          <p:cNvSpPr>
            <a:spLocks noGrp="1"/>
          </p:cNvSpPr>
          <p:nvPr>
            <p:ph idx="1"/>
          </p:nvPr>
        </p:nvSpPr>
        <p:spPr>
          <a:xfrm>
            <a:off x="76200" y="1584325"/>
            <a:ext cx="8763000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spcAft>
                <a:spcPts val="600"/>
              </a:spcAft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Except for strings, function names, and reserved words,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C ignores all white space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zh-CN" b="1" dirty="0">
                <a:ea typeface="宋体" panose="02010600030101010101" pitchFamily="2" charset="-122"/>
              </a:rPr>
              <a:t>White space: </a:t>
            </a:r>
            <a:r>
              <a:rPr lang="en-US" altLang="zh-CN" dirty="0">
                <a:ea typeface="宋体" panose="02010600030101010101" pitchFamily="2" charset="-122"/>
              </a:rPr>
              <a:t>any combination of one or more blank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spaces, tabs, or new lines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In standard form: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A function name is placed, with the parentheses, on a line by itself starting at the left-hand corner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The opening brace follows on the next line, under the first letter of the function name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The closing function brace is placed by itself at the start of the last line of the function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xfrm>
            <a:off x="560388" y="144463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Programming Style: Indentation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6325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724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Within the function itself, all program statements are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indented two spaces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Indentation is another sign of good programming practice, especially if the same indentation is used for similar groups of statements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Don’t do this: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){printf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("Hello there world!"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);return 0;}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1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2" name="Rectangle 2"/>
          <p:cNvSpPr>
            <a:spLocks noGrp="1"/>
          </p:cNvSpPr>
          <p:nvPr>
            <p:ph type="title"/>
          </p:nvPr>
        </p:nvSpPr>
        <p:spPr>
          <a:xfrm>
            <a:off x="519113" y="23495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Programming Style: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Comments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58373" name="Rectangle 3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946650"/>
          </a:xfrm>
        </p:spPr>
        <p:txBody>
          <a:bodyPr vert="horz" wrap="square" lIns="91440" tIns="45720" rIns="91440" bIns="45720" anchor="t" anchorCtr="0"/>
          <a:p>
            <a:pPr eaLnBrk="1" hangingPunct="1"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Comments help clarify what a program does, what a group of statements is meant to accomplish, etc.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The symbols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</a:t>
            </a:r>
            <a:r>
              <a:rPr lang="en-US" altLang="zh-CN" dirty="0">
                <a:ea typeface="宋体" panose="02010600030101010101" pitchFamily="2" charset="-122"/>
              </a:rPr>
              <a:t>, with no white space between them, designate the start of a comment;   the symbols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*/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designate the end of a comment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 this is a comment */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Comments can be placed anywhere within a program and have no effect on program execution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Under no circumstances may comments be 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nested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/* this comment is /* always */ invalid */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0" name="Rectangle 9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Programming Style: Comments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60421" name="Group 11"/>
          <p:cNvGrpSpPr/>
          <p:nvPr/>
        </p:nvGrpSpPr>
        <p:grpSpPr>
          <a:xfrm>
            <a:off x="263525" y="1536700"/>
            <a:ext cx="8616950" cy="4495800"/>
            <a:chOff x="336" y="1056"/>
            <a:chExt cx="5188" cy="2712"/>
          </a:xfrm>
        </p:grpSpPr>
        <p:pic>
          <p:nvPicPr>
            <p:cNvPr id="60423" name="Picture 8"/>
            <p:cNvPicPr>
              <a:picLocks noChangeAspect="1"/>
            </p:cNvPicPr>
            <p:nvPr/>
          </p:nvPicPr>
          <p:blipFill>
            <a:blip r:embed="rId1">
              <a:grayscl/>
            </a:blip>
            <a:stretch>
              <a:fillRect/>
            </a:stretch>
          </p:blipFill>
          <p:spPr>
            <a:xfrm>
              <a:off x="336" y="2976"/>
              <a:ext cx="5188" cy="7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0424" name="Picture 5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336" y="1056"/>
              <a:ext cx="5177" cy="1913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60422" name="Picture 4" descr="DD01009_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875" y="561975"/>
            <a:ext cx="949325" cy="703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灯片编号占位符 5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2468" name="Rectangle 2"/>
          <p:cNvSpPr>
            <a:spLocks noGrp="1"/>
          </p:cNvSpPr>
          <p:nvPr>
            <p:ph type="title"/>
          </p:nvPr>
        </p:nvSpPr>
        <p:spPr>
          <a:xfrm>
            <a:off x="533400" y="381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Data Types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9" name="Rectangle 3"/>
          <p:cNvSpPr>
            <a:spLocks noGrp="1"/>
          </p:cNvSpPr>
          <p:nvPr>
            <p:ph type="body" sz="half" idx="1"/>
          </p:nvPr>
        </p:nvSpPr>
        <p:spPr>
          <a:xfrm>
            <a:off x="238125" y="1143000"/>
            <a:ext cx="8667750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ts val="1200"/>
              </a:spcBef>
              <a:buClrTx/>
              <a:buSzTx/>
              <a:buFontTx/>
            </a:pP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Data type</a:t>
            </a:r>
            <a:r>
              <a:rPr lang="en-US" altLang="zh-CN" b="1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set of values </a:t>
            </a:r>
            <a:r>
              <a:rPr lang="en-US" altLang="zh-CN" i="1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ea typeface="宋体" panose="02010600030101010101" pitchFamily="2" charset="-122"/>
              </a:rPr>
              <a:t>a set of operations that can be applied to these values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ClrTx/>
              <a:buSzTx/>
              <a:buFontTx/>
            </a:pP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Built-in data type</a:t>
            </a:r>
            <a:r>
              <a:rPr lang="en-US" altLang="zh-CN" b="1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ea typeface="宋体" panose="02010600030101010101" pitchFamily="2" charset="-122"/>
              </a:rPr>
              <a:t>is provided as an integral part of the language; also known as </a:t>
            </a:r>
            <a:r>
              <a:rPr lang="en-US" altLang="zh-CN" b="1" dirty="0">
                <a:ea typeface="宋体" panose="02010600030101010101" pitchFamily="2" charset="-122"/>
              </a:rPr>
              <a:t>primitive type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247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3624263"/>
            <a:ext cx="4991100" cy="2725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页脚占位符 2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Data Types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451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38" y="1825625"/>
            <a:ext cx="8442325" cy="25939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4518" name="直接连接符 2"/>
          <p:cNvCxnSpPr/>
          <p:nvPr/>
        </p:nvCxnSpPr>
        <p:spPr>
          <a:xfrm>
            <a:off x="4191000" y="3429000"/>
            <a:ext cx="18288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0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Data Types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41" name="Rectangle 7"/>
          <p:cNvSpPr>
            <a:spLocks noGrp="1"/>
          </p:cNvSpPr>
          <p:nvPr>
            <p:ph type="body" sz="half" idx="2"/>
          </p:nvPr>
        </p:nvSpPr>
        <p:spPr>
          <a:xfrm>
            <a:off x="609600" y="1752600"/>
            <a:ext cx="8077200" cy="220980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1200"/>
              </a:spcBef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literal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an acceptable value for a data type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Also called a </a:t>
            </a:r>
            <a:r>
              <a:rPr lang="en-US" altLang="zh-CN" b="1" dirty="0">
                <a:ea typeface="宋体" panose="02010600030101010101" pitchFamily="2" charset="-122"/>
              </a:rPr>
              <a:t>literal value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b="1" dirty="0">
                <a:ea typeface="宋体" panose="02010600030101010101" pitchFamily="2" charset="-122"/>
              </a:rPr>
              <a:t>constant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3.6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−8.2</a:t>
            </a:r>
            <a:r>
              <a:rPr lang="en-US" altLang="zh-CN" dirty="0">
                <a:ea typeface="宋体" panose="02010600030101010101" pitchFamily="2" charset="-122"/>
              </a:rPr>
              <a:t>, and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Hello World!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dirty="0">
                <a:ea typeface="宋体" panose="02010600030101010101" pitchFamily="2" charset="-122"/>
              </a:rPr>
              <a:t> are literal values because they literally display their values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7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Integer Data Types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7589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09550" y="1752600"/>
            <a:ext cx="8429625" cy="36623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灯片编号占位符 5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Integer Data Types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9637" name="Rectangle 3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305800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ea typeface="宋体" panose="02010600030101010101" pitchFamily="2" charset="-122"/>
              </a:rPr>
              <a:t>whole numbers (integers)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example: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-10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253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-26351</a:t>
            </a:r>
            <a:endParaRPr lang="en-US" altLang="zh-CN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Not allowed: commas, decimal points, special symbols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2400"/>
              </a:spcBef>
              <a:buClrTx/>
              <a:buSzTx/>
              <a:buFontTx/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stores individual characters (ASCII)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For example: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'A'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'$'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'b'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'!'</a:t>
            </a:r>
            <a:endParaRPr lang="en-US" altLang="zh-CN" b="1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4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Integer Data Types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14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05465"/>
            <a:ext cx="7542213" cy="3743325"/>
          </a:xfrm>
        </p:spPr>
      </p:pic>
      <p:sp>
        <p:nvSpPr>
          <p:cNvPr id="71686" name="文本框 1"/>
          <p:cNvSpPr txBox="1"/>
          <p:nvPr/>
        </p:nvSpPr>
        <p:spPr>
          <a:xfrm>
            <a:off x="0" y="2057400"/>
            <a:ext cx="609600" cy="2554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97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98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endParaRPr lang="zh-CN" altLang="en-US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7" name="文本框 6"/>
          <p:cNvSpPr txBox="1"/>
          <p:nvPr/>
        </p:nvSpPr>
        <p:spPr>
          <a:xfrm>
            <a:off x="4572000" y="2051050"/>
            <a:ext cx="609600" cy="2554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66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67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69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16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r">
              <a:spcBef>
                <a:spcPct val="0"/>
              </a:spcBef>
              <a:buNone/>
            </a:pPr>
            <a:endParaRPr lang="zh-CN" altLang="en-US" sz="16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Objectives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5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Variables and Declarations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Case Study: Temperature Conversion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Common Programming and Compiler Errors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Rectangle 2"/>
          <p:cNvSpPr>
            <a:spLocks noGrp="1"/>
          </p:cNvSpPr>
          <p:nvPr>
            <p:ph type="title"/>
          </p:nvPr>
        </p:nvSpPr>
        <p:spPr>
          <a:xfrm>
            <a:off x="357188" y="436880"/>
            <a:ext cx="8429625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字符型数据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5603" name="Rectangle 7"/>
          <p:cNvSpPr>
            <a:spLocks noGrp="1"/>
          </p:cNvSpPr>
          <p:nvPr>
            <p:ph idx="1"/>
          </p:nvPr>
        </p:nvSpPr>
        <p:spPr>
          <a:xfrm>
            <a:off x="571500" y="1428750"/>
            <a:ext cx="7929563" cy="4929188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1.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字符与字符代码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SzTx/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大多数系统采用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ASCII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字符集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</a:rPr>
              <a:t>字母：</a:t>
            </a:r>
            <a:r>
              <a:rPr kumimoji="1" lang="en-US" altLang="zh-CN" dirty="0">
                <a:latin typeface="+mn-lt"/>
                <a:ea typeface="+mn-ea"/>
              </a:rPr>
              <a:t>A ~Z</a:t>
            </a:r>
            <a:r>
              <a:rPr kumimoji="1" lang="zh-CN" altLang="zh-CN" dirty="0">
                <a:latin typeface="+mn-lt"/>
                <a:ea typeface="+mn-ea"/>
              </a:rPr>
              <a:t>，</a:t>
            </a:r>
            <a:r>
              <a:rPr kumimoji="1" lang="en-US" altLang="zh-CN" dirty="0">
                <a:latin typeface="+mn-lt"/>
                <a:ea typeface="+mn-ea"/>
              </a:rPr>
              <a:t>a ~z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</a:rPr>
              <a:t>数字：</a:t>
            </a:r>
            <a:r>
              <a:rPr kumimoji="1" lang="en-US" altLang="zh-CN" dirty="0">
                <a:latin typeface="+mn-lt"/>
                <a:ea typeface="+mn-ea"/>
              </a:rPr>
              <a:t>0</a:t>
            </a:r>
            <a:r>
              <a:rPr kumimoji="1" lang="zh-CN" altLang="zh-CN" dirty="0">
                <a:latin typeface="+mn-lt"/>
                <a:ea typeface="+mn-ea"/>
              </a:rPr>
              <a:t>～</a:t>
            </a:r>
            <a:r>
              <a:rPr kumimoji="1" lang="en-US" altLang="zh-CN" dirty="0">
                <a:latin typeface="+mn-lt"/>
                <a:ea typeface="+mn-ea"/>
              </a:rPr>
              <a:t>9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</a:rPr>
              <a:t>专门符号：</a:t>
            </a:r>
            <a:r>
              <a:rPr kumimoji="1" lang="en-US" altLang="zh-CN" dirty="0">
                <a:latin typeface="+mn-lt"/>
                <a:ea typeface="+mn-ea"/>
              </a:rPr>
              <a:t>29</a:t>
            </a:r>
            <a:r>
              <a:rPr kumimoji="1" lang="zh-CN" altLang="zh-CN" dirty="0">
                <a:latin typeface="+mn-lt"/>
                <a:ea typeface="+mn-ea"/>
              </a:rPr>
              <a:t>个：</a:t>
            </a:r>
            <a:r>
              <a:rPr kumimoji="1" lang="en-US" altLang="zh-CN" dirty="0">
                <a:latin typeface="+mn-lt"/>
                <a:ea typeface="+mn-ea"/>
              </a:rPr>
              <a:t>!  ”  #  &amp;  ‘  (  )  *</a:t>
            </a:r>
            <a:r>
              <a:rPr kumimoji="1" lang="zh-CN" altLang="en-US" dirty="0">
                <a:latin typeface="+mn-lt"/>
                <a:ea typeface="+mn-ea"/>
              </a:rPr>
              <a:t>等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</a:rPr>
              <a:t>空格符：空格、水平制表符、换行</a:t>
            </a:r>
            <a:r>
              <a:rPr kumimoji="1" lang="zh-CN" altLang="en-US" dirty="0">
                <a:latin typeface="+mn-lt"/>
                <a:ea typeface="+mn-ea"/>
              </a:rPr>
              <a:t>等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</a:pPr>
            <a:r>
              <a:rPr kumimoji="1" lang="zh-CN" altLang="zh-CN" dirty="0">
                <a:latin typeface="+mn-lt"/>
                <a:ea typeface="+mn-ea"/>
              </a:rPr>
              <a:t>不能显示的字符：空</a:t>
            </a:r>
            <a:r>
              <a:rPr kumimoji="1" lang="en-US" altLang="zh-CN" dirty="0">
                <a:latin typeface="+mn-lt"/>
                <a:ea typeface="+mn-ea"/>
              </a:rPr>
              <a:t>(null)</a:t>
            </a:r>
            <a:r>
              <a:rPr kumimoji="1" lang="zh-CN" altLang="zh-CN" dirty="0">
                <a:latin typeface="+mn-lt"/>
                <a:ea typeface="+mn-ea"/>
              </a:rPr>
              <a:t>字符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zh-CN" altLang="zh-CN" dirty="0">
                <a:latin typeface="+mn-lt"/>
                <a:ea typeface="+mn-ea"/>
              </a:rPr>
              <a:t>以</a:t>
            </a:r>
            <a:r>
              <a:rPr kumimoji="1" lang="en-US" altLang="zh-CN" dirty="0">
                <a:latin typeface="+mn-lt"/>
                <a:ea typeface="+mn-ea"/>
              </a:rPr>
              <a:t>‘\0’</a:t>
            </a:r>
            <a:r>
              <a:rPr kumimoji="1" lang="zh-CN" altLang="zh-CN" dirty="0">
                <a:latin typeface="+mn-lt"/>
                <a:ea typeface="+mn-ea"/>
              </a:rPr>
              <a:t>表示</a:t>
            </a:r>
            <a:r>
              <a:rPr kumimoji="1" lang="en-US" altLang="zh-CN" dirty="0">
                <a:latin typeface="+mn-lt"/>
                <a:ea typeface="+mn-ea"/>
              </a:rPr>
              <a:t>)</a:t>
            </a:r>
            <a:r>
              <a:rPr kumimoji="1" lang="zh-CN" altLang="zh-CN" dirty="0">
                <a:latin typeface="+mn-lt"/>
                <a:ea typeface="+mn-ea"/>
              </a:rPr>
              <a:t>、警告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zh-CN" altLang="zh-CN" dirty="0">
                <a:latin typeface="+mn-lt"/>
                <a:ea typeface="+mn-ea"/>
              </a:rPr>
              <a:t>以</a:t>
            </a:r>
            <a:r>
              <a:rPr kumimoji="1" lang="en-US" altLang="zh-CN" dirty="0">
                <a:latin typeface="+mn-lt"/>
                <a:ea typeface="+mn-ea"/>
              </a:rPr>
              <a:t>‘\a’</a:t>
            </a:r>
            <a:r>
              <a:rPr kumimoji="1" lang="zh-CN" altLang="zh-CN" dirty="0">
                <a:latin typeface="+mn-lt"/>
                <a:ea typeface="+mn-ea"/>
              </a:rPr>
              <a:t>表示</a:t>
            </a:r>
            <a:r>
              <a:rPr kumimoji="1" lang="en-US" altLang="zh-CN" dirty="0">
                <a:latin typeface="+mn-lt"/>
                <a:ea typeface="+mn-ea"/>
              </a:rPr>
              <a:t>)</a:t>
            </a:r>
            <a:r>
              <a:rPr kumimoji="1" lang="zh-CN" altLang="zh-CN" dirty="0">
                <a:latin typeface="+mn-lt"/>
                <a:ea typeface="+mn-ea"/>
              </a:rPr>
              <a:t>、退格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zh-CN" altLang="zh-CN" dirty="0">
                <a:latin typeface="+mn-lt"/>
                <a:ea typeface="+mn-ea"/>
              </a:rPr>
              <a:t>以</a:t>
            </a:r>
            <a:r>
              <a:rPr kumimoji="1" lang="en-US" altLang="zh-CN" dirty="0">
                <a:latin typeface="+mn-lt"/>
                <a:ea typeface="+mn-ea"/>
              </a:rPr>
              <a:t>‘\b’</a:t>
            </a:r>
            <a:r>
              <a:rPr kumimoji="1" lang="zh-CN" altLang="zh-CN" dirty="0">
                <a:latin typeface="+mn-lt"/>
                <a:ea typeface="+mn-ea"/>
              </a:rPr>
              <a:t>表示</a:t>
            </a:r>
            <a:r>
              <a:rPr kumimoji="1" lang="en-US" altLang="zh-CN" dirty="0">
                <a:latin typeface="+mn-lt"/>
                <a:ea typeface="+mn-ea"/>
              </a:rPr>
              <a:t>)</a:t>
            </a:r>
            <a:r>
              <a:rPr kumimoji="1" lang="zh-CN" altLang="zh-CN" dirty="0">
                <a:latin typeface="+mn-lt"/>
                <a:ea typeface="+mn-ea"/>
              </a:rPr>
              <a:t>、回车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zh-CN" altLang="zh-CN" dirty="0">
                <a:latin typeface="+mn-lt"/>
                <a:ea typeface="+mn-ea"/>
              </a:rPr>
              <a:t>以</a:t>
            </a:r>
            <a:r>
              <a:rPr kumimoji="1" lang="en-US" altLang="zh-CN" dirty="0">
                <a:latin typeface="+mn-lt"/>
                <a:ea typeface="+mn-ea"/>
              </a:rPr>
              <a:t>‘\r’</a:t>
            </a:r>
            <a:r>
              <a:rPr kumimoji="1" lang="zh-CN" altLang="zh-CN" dirty="0">
                <a:latin typeface="+mn-lt"/>
                <a:ea typeface="+mn-ea"/>
              </a:rPr>
              <a:t>表示</a:t>
            </a:r>
            <a:r>
              <a:rPr kumimoji="1" lang="en-US" altLang="zh-CN" dirty="0">
                <a:latin typeface="+mn-lt"/>
                <a:ea typeface="+mn-ea"/>
              </a:rPr>
              <a:t>)</a:t>
            </a:r>
            <a:r>
              <a:rPr kumimoji="1" lang="zh-CN" altLang="zh-CN" dirty="0">
                <a:latin typeface="+mn-lt"/>
                <a:ea typeface="+mn-ea"/>
              </a:rPr>
              <a:t>等</a:t>
            </a:r>
            <a:endParaRPr kumimoji="1" lang="en-US" altLang="zh-CN" dirty="0">
              <a:latin typeface="+mn-lt"/>
              <a:ea typeface="+mn-ea"/>
            </a:endParaRPr>
          </a:p>
          <a:p>
            <a:pPr>
              <a:buSzTx/>
              <a:buFont typeface="Wingdings" panose="05000000000000000000" pitchFamily="2" charset="2"/>
              <a:buNone/>
            </a:pP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54628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5462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5463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154631" name="图片 6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1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2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charRg st="26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3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charRg st="39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4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charRg st="46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79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charRg st="79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96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charRg st="96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Rectangle 2"/>
          <p:cNvSpPr>
            <a:spLocks noGrp="1"/>
          </p:cNvSpPr>
          <p:nvPr>
            <p:ph type="title"/>
          </p:nvPr>
        </p:nvSpPr>
        <p:spPr>
          <a:xfrm>
            <a:off x="357188" y="436880"/>
            <a:ext cx="8429625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字符型数据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6071" name="Rectangle 7"/>
          <p:cNvSpPr>
            <a:spLocks noGrp="1"/>
          </p:cNvSpPr>
          <p:nvPr>
            <p:ph idx="1"/>
          </p:nvPr>
        </p:nvSpPr>
        <p:spPr>
          <a:xfrm>
            <a:off x="571500" y="1428750"/>
            <a:ext cx="7929563" cy="4071938"/>
          </a:xfrm>
        </p:spPr>
        <p:txBody>
          <a:bodyPr vert="horz" wrap="square" lIns="91440" tIns="45720" rIns="91440" bIns="45720" anchor="t" anchorCtr="0"/>
          <a:p>
            <a:pPr>
              <a:buSzTx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字符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’1’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和整数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1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是不同的概念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：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字符</a:t>
            </a:r>
            <a:r>
              <a:rPr kumimoji="1" lang="en-US" altLang="zh-CN" dirty="0">
                <a:latin typeface="+mn-lt"/>
                <a:ea typeface="+mn-ea"/>
              </a:rPr>
              <a:t>’1’</a:t>
            </a:r>
            <a:r>
              <a:rPr kumimoji="1" lang="zh-CN" altLang="zh-CN" dirty="0">
                <a:latin typeface="+mn-lt"/>
                <a:ea typeface="+mn-ea"/>
              </a:rPr>
              <a:t>只是代表一个形状为</a:t>
            </a:r>
            <a:r>
              <a:rPr kumimoji="1" lang="en-US" altLang="zh-CN" dirty="0">
                <a:latin typeface="+mn-lt"/>
                <a:ea typeface="+mn-ea"/>
              </a:rPr>
              <a:t>’1’</a:t>
            </a:r>
            <a:r>
              <a:rPr kumimoji="1" lang="zh-CN" altLang="zh-CN" dirty="0">
                <a:latin typeface="+mn-lt"/>
                <a:ea typeface="+mn-ea"/>
              </a:rPr>
              <a:t>的符号，在需要时按原样输出，在内存中以</a:t>
            </a:r>
            <a:r>
              <a:rPr kumimoji="1" lang="en-US" altLang="zh-CN" dirty="0">
                <a:latin typeface="+mn-lt"/>
                <a:ea typeface="+mn-ea"/>
              </a:rPr>
              <a:t>ASCII</a:t>
            </a:r>
            <a:r>
              <a:rPr kumimoji="1" lang="zh-CN" altLang="zh-CN" dirty="0">
                <a:latin typeface="+mn-lt"/>
                <a:ea typeface="+mn-ea"/>
              </a:rPr>
              <a:t>码形式存储，占</a:t>
            </a:r>
            <a:r>
              <a:rPr kumimoji="1" lang="en-US" altLang="zh-CN" dirty="0">
                <a:latin typeface="+mn-lt"/>
                <a:ea typeface="+mn-ea"/>
              </a:rPr>
              <a:t>1</a:t>
            </a:r>
            <a:r>
              <a:rPr kumimoji="1" lang="zh-CN" altLang="zh-CN" dirty="0">
                <a:latin typeface="+mn-lt"/>
                <a:ea typeface="+mn-ea"/>
              </a:rPr>
              <a:t>个字节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整数</a:t>
            </a:r>
            <a:r>
              <a:rPr kumimoji="1" lang="en-US" altLang="zh-CN" dirty="0">
                <a:latin typeface="+mn-lt"/>
                <a:ea typeface="+mn-ea"/>
              </a:rPr>
              <a:t>1</a:t>
            </a:r>
            <a:r>
              <a:rPr kumimoji="1" lang="zh-CN" altLang="zh-CN" dirty="0">
                <a:latin typeface="+mn-lt"/>
                <a:ea typeface="+mn-ea"/>
              </a:rPr>
              <a:t>是以整数存储方式</a:t>
            </a:r>
            <a:r>
              <a:rPr kumimoji="1" lang="en-US" altLang="zh-CN" dirty="0">
                <a:latin typeface="+mn-lt"/>
                <a:ea typeface="+mn-ea"/>
              </a:rPr>
              <a:t>(</a:t>
            </a:r>
            <a:r>
              <a:rPr kumimoji="1" lang="zh-CN" altLang="zh-CN" dirty="0">
                <a:latin typeface="+mn-lt"/>
                <a:ea typeface="+mn-ea"/>
              </a:rPr>
              <a:t>二进制补码方式</a:t>
            </a:r>
            <a:r>
              <a:rPr kumimoji="1" lang="en-US" altLang="zh-CN" dirty="0">
                <a:latin typeface="+mn-lt"/>
                <a:ea typeface="+mn-ea"/>
              </a:rPr>
              <a:t>)</a:t>
            </a:r>
            <a:r>
              <a:rPr kumimoji="1" lang="zh-CN" altLang="zh-CN" dirty="0">
                <a:latin typeface="+mn-lt"/>
                <a:ea typeface="+mn-ea"/>
              </a:rPr>
              <a:t>存储的，占</a:t>
            </a:r>
            <a:r>
              <a:rPr kumimoji="1" lang="en-US" altLang="zh-CN" dirty="0">
                <a:latin typeface="+mn-lt"/>
                <a:ea typeface="+mn-ea"/>
              </a:rPr>
              <a:t>2</a:t>
            </a:r>
            <a:r>
              <a:rPr kumimoji="1" lang="zh-CN" altLang="zh-CN" dirty="0">
                <a:latin typeface="+mn-lt"/>
                <a:ea typeface="+mn-ea"/>
              </a:rPr>
              <a:t>个或</a:t>
            </a:r>
            <a:r>
              <a:rPr kumimoji="1" lang="en-US" altLang="zh-CN" dirty="0">
                <a:latin typeface="+mn-lt"/>
                <a:ea typeface="+mn-ea"/>
              </a:rPr>
              <a:t>4</a:t>
            </a:r>
            <a:r>
              <a:rPr kumimoji="1" lang="zh-CN" altLang="zh-CN" dirty="0">
                <a:latin typeface="+mn-lt"/>
                <a:ea typeface="+mn-ea"/>
              </a:rPr>
              <a:t>个字节</a:t>
            </a:r>
            <a:endParaRPr kumimoji="1" lang="en-US" altLang="zh-CN" dirty="0">
              <a:latin typeface="+mn-lt"/>
              <a:ea typeface="+mn-ea"/>
            </a:endParaRPr>
          </a:p>
        </p:txBody>
      </p:sp>
      <p:sp>
        <p:nvSpPr>
          <p:cNvPr id="15565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5565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5565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71750" y="4543425"/>
          <a:ext cx="2928938" cy="428625"/>
        </p:xfrm>
        <a:graphic>
          <a:graphicData uri="http://schemas.openxmlformats.org/drawingml/2006/table">
            <a:tbl>
              <a:tblPr/>
              <a:tblGrid>
                <a:gridCol w="2928938"/>
              </a:tblGrid>
              <a:tr h="4286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楷体_GB2312"/>
                          <a:cs typeface="Courier New" panose="02070309020205020404"/>
                        </a:rPr>
                        <a:t>0 0 1 1 0 0 0 1 </a:t>
                      </a:r>
                      <a:endParaRPr lang="zh-CN" sz="2800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43063" y="5572125"/>
          <a:ext cx="5857876" cy="500063"/>
        </p:xfrm>
        <a:graphic>
          <a:graphicData uri="http://schemas.openxmlformats.org/drawingml/2006/table">
            <a:tbl>
              <a:tblPr/>
              <a:tblGrid>
                <a:gridCol w="2928938"/>
                <a:gridCol w="2928938"/>
              </a:tblGrid>
              <a:tr h="5000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楷体_GB2312"/>
                          <a:cs typeface="Courier New" panose="02070309020205020404"/>
                        </a:rPr>
                        <a:t>0 0 0 0 0 0 0 0</a:t>
                      </a:r>
                      <a:endParaRPr lang="zh-CN" sz="2800" kern="100" dirty="0"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latin typeface="楷体_GB2312"/>
                          <a:ea typeface="宋体" panose="02010600030101010101" pitchFamily="2" charset="-122"/>
                        </a:rPr>
                        <a:t>0 0 0 0 0 0 0 1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5669" name="图片 8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1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17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7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6071">
                                            <p:txEl>
                                              <p:charRg st="71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Rectangle 2"/>
          <p:cNvSpPr>
            <a:spLocks noGrp="1"/>
          </p:cNvSpPr>
          <p:nvPr>
            <p:ph type="title"/>
          </p:nvPr>
        </p:nvSpPr>
        <p:spPr>
          <a:xfrm>
            <a:off x="357188" y="436880"/>
            <a:ext cx="8429625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字符型数据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6071" name="Rectangle 7"/>
          <p:cNvSpPr>
            <a:spLocks noGrp="1"/>
          </p:cNvSpPr>
          <p:nvPr>
            <p:ph idx="1"/>
          </p:nvPr>
        </p:nvSpPr>
        <p:spPr>
          <a:xfrm>
            <a:off x="571500" y="1428750"/>
            <a:ext cx="8215313" cy="4572000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2.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字符变量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SzTx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用类型符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char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定义字符变量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 char c = ’?’;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</a:t>
            </a:r>
            <a:r>
              <a:rPr kumimoji="1" lang="zh-CN" altLang="zh-CN" dirty="0">
                <a:latin typeface="+mn-lt"/>
                <a:ea typeface="+mn-ea"/>
              </a:rPr>
              <a:t>系统把</a:t>
            </a:r>
            <a:r>
              <a:rPr kumimoji="1" lang="zh-CN" altLang="en-US" dirty="0">
                <a:latin typeface="+mn-lt"/>
                <a:ea typeface="+mn-ea"/>
              </a:rPr>
              <a:t>“</a:t>
            </a:r>
            <a:r>
              <a:rPr kumimoji="1" lang="en-US" altLang="zh-CN" dirty="0">
                <a:latin typeface="+mn-lt"/>
                <a:ea typeface="+mn-ea"/>
              </a:rPr>
              <a:t>?</a:t>
            </a:r>
            <a:r>
              <a:rPr kumimoji="1" lang="zh-CN" altLang="en-US" dirty="0">
                <a:latin typeface="+mn-lt"/>
                <a:ea typeface="+mn-ea"/>
              </a:rPr>
              <a:t>”的</a:t>
            </a:r>
            <a:r>
              <a:rPr kumimoji="1" lang="en-US" altLang="zh-CN" dirty="0">
                <a:latin typeface="+mn-lt"/>
                <a:ea typeface="+mn-ea"/>
              </a:rPr>
              <a:t>ASCII</a:t>
            </a:r>
            <a:r>
              <a:rPr kumimoji="1" lang="zh-CN" altLang="zh-CN" dirty="0">
                <a:latin typeface="+mn-lt"/>
                <a:ea typeface="+mn-ea"/>
              </a:rPr>
              <a:t>代码</a:t>
            </a:r>
            <a:r>
              <a:rPr kumimoji="1" lang="en-US" altLang="zh-CN" dirty="0">
                <a:latin typeface="+mn-lt"/>
                <a:ea typeface="+mn-ea"/>
              </a:rPr>
              <a:t>63</a:t>
            </a:r>
            <a:r>
              <a:rPr kumimoji="1" lang="zh-CN" altLang="zh-CN" dirty="0">
                <a:latin typeface="+mn-lt"/>
                <a:ea typeface="+mn-ea"/>
              </a:rPr>
              <a:t>赋给变量</a:t>
            </a:r>
            <a:r>
              <a:rPr kumimoji="1" lang="en-US" altLang="zh-CN" dirty="0">
                <a:latin typeface="+mn-lt"/>
                <a:ea typeface="+mn-ea"/>
              </a:rPr>
              <a:t>c</a:t>
            </a:r>
            <a:endParaRPr kumimoji="1" lang="en-US" altLang="zh-CN" dirty="0">
              <a:latin typeface="+mn-lt"/>
              <a:ea typeface="+mn-ea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printf(”</a:t>
            </a:r>
            <a:r>
              <a:rPr kumimoji="1" lang="en-US" altLang="zh-CN" dirty="0">
                <a:solidFill>
                  <a:srgbClr val="FF0000"/>
                </a:solidFill>
                <a:latin typeface="+mn-lt"/>
                <a:ea typeface="+mn-ea"/>
              </a:rPr>
              <a:t>%d  %c</a:t>
            </a:r>
            <a:r>
              <a:rPr kumimoji="1" lang="en-US" altLang="zh-CN" dirty="0">
                <a:latin typeface="+mn-lt"/>
                <a:ea typeface="+mn-ea"/>
              </a:rPr>
              <a:t>\n”,c,c);</a:t>
            </a:r>
            <a:endParaRPr kumimoji="1" lang="zh-CN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输出结果是：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63  ?</a:t>
            </a:r>
            <a:endParaRPr kumimoji="1" lang="en-US" altLang="zh-CN" dirty="0">
              <a:latin typeface="+mn-lt"/>
              <a:ea typeface="+mn-ea"/>
            </a:endParaRPr>
          </a:p>
          <a:p>
            <a:pPr>
              <a:buSzTx/>
              <a:buFont typeface="Wingdings" panose="05000000000000000000" pitchFamily="2" charset="2"/>
              <a:buNone/>
            </a:pP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5667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5667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5667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156679" name="图片 6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22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3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charRg st="37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6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charRg st="63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87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71">
                                            <p:txEl>
                                              <p:charRg st="87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94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6071">
                                            <p:txEl>
                                              <p:charRg st="94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0" name="Rectangle 2"/>
          <p:cNvSpPr>
            <a:spLocks noGrp="1"/>
          </p:cNvSpPr>
          <p:nvPr>
            <p:ph type="title"/>
          </p:nvPr>
        </p:nvSpPr>
        <p:spPr>
          <a:xfrm>
            <a:off x="357188" y="436880"/>
            <a:ext cx="8429625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65891" name="Rectangle 7"/>
          <p:cNvSpPr>
            <a:spLocks noGrp="1"/>
          </p:cNvSpPr>
          <p:nvPr>
            <p:ph idx="1"/>
          </p:nvPr>
        </p:nvSpPr>
        <p:spPr>
          <a:xfrm>
            <a:off x="357188" y="1357313"/>
            <a:ext cx="7929562" cy="1571625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给定一个大写字母，要求用小写字母输出。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6589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6589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6589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28625" y="2714625"/>
            <a:ext cx="7929563" cy="314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lnSpc>
                <a:spcPct val="12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32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解题思路：</a:t>
            </a:r>
            <a:endParaRPr kumimoji="1" lang="en-US" altLang="zh-CN" sz="32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关键是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找到大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小写字母间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内在联系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同一个字母，用小写表示的字符的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ASCII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代码比用大写表示的字符的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ASCII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代码大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5896" name="图片 7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6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charRg st="6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charRg st="24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Rectangle 2"/>
          <p:cNvSpPr>
            <a:spLocks noGrp="1"/>
          </p:cNvSpPr>
          <p:nvPr>
            <p:ph type="title"/>
          </p:nvPr>
        </p:nvSpPr>
        <p:spPr>
          <a:xfrm>
            <a:off x="357188" y="436880"/>
            <a:ext cx="8429625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66915" name="Rectangle 7"/>
          <p:cNvSpPr>
            <a:spLocks noGrp="1"/>
          </p:cNvSpPr>
          <p:nvPr>
            <p:ph idx="1"/>
          </p:nvPr>
        </p:nvSpPr>
        <p:spPr>
          <a:xfrm>
            <a:off x="1000125" y="1357313"/>
            <a:ext cx="4857750" cy="51435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 ( 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char c1,c2;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c1=’A’;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c2=c1+32;           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printf("%c\n",c2);        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printf(”%d\n”,c2);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SzTx/>
              <a:buFont typeface="Wingdings" panose="05000000000000000000" pitchFamily="2" charset="2"/>
              <a:buNone/>
            </a:pP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16691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6691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6691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1813" y="3429000"/>
            <a:ext cx="5786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将字符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‘A’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ASCII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代码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65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放到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c1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中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3313" y="3929063"/>
            <a:ext cx="43576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65+32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的</a:t>
            </a: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结果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放到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c2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中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13" y="4429125"/>
            <a:ext cx="29289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用字符形式输出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928938" y="4857750"/>
            <a:ext cx="7143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3000375" y="5357813"/>
            <a:ext cx="7143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5357813" y="4929188"/>
            <a:ext cx="33575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用十进制形式输出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136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7688" y="5683250"/>
            <a:ext cx="1006475" cy="82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6926" name="图片 14" descr="Untitled2.png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4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Integer Data Types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4343" name="图片 143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70" y="1341755"/>
            <a:ext cx="8519795" cy="4364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页脚占位符 2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1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Integer Data Types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7373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667000"/>
            <a:ext cx="6934200" cy="2254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Escape sequence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4755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spcAft>
                <a:spcPts val="1200"/>
              </a:spcAft>
            </a:pPr>
            <a:r>
              <a:rPr lang="en-US" altLang="zh-CN" dirty="0">
                <a:ea typeface="宋体" panose="02010600030101010101" pitchFamily="2" charset="-122"/>
              </a:rPr>
              <a:t>Escape character </a:t>
            </a:r>
            <a:r>
              <a:rPr lang="zh-CN" altLang="en-US" dirty="0">
                <a:ea typeface="宋体" panose="02010600030101010101" pitchFamily="2" charset="-122"/>
              </a:rPr>
              <a:t>： </a:t>
            </a:r>
            <a:r>
              <a:rPr lang="en-US" altLang="zh-CN" dirty="0">
                <a:ea typeface="宋体" panose="02010600030101010101" pitchFamily="2" charset="-122"/>
              </a:rPr>
              <a:t>The backslash character 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\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has a special meaning.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ea typeface="宋体" panose="02010600030101010101" pitchFamily="2" charset="-122"/>
              </a:rPr>
              <a:t> when the backslash is placed directly in front of a select group of characters , it tells the compiler to escape from the way these characters would normally be interpreted.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altLang="zh-CN" dirty="0">
                <a:ea typeface="宋体" panose="02010600030101010101" pitchFamily="2" charset="-122"/>
              </a:rPr>
              <a:t>Escape sequence: The combination of a backslash and these specific characters  is called an escape sequence.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4756" name="页脚占位符 2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7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页脚占位符 1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3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09625"/>
            <a:ext cx="62484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5" name="Rectangle 5"/>
          <p:cNvSpPr/>
          <p:nvPr/>
        </p:nvSpPr>
        <p:spPr>
          <a:xfrm>
            <a:off x="533400" y="0"/>
            <a:ext cx="8077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Integer Data Types (continued)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76806" name="矩形 4"/>
          <p:cNvSpPr/>
          <p:nvPr/>
        </p:nvSpPr>
        <p:spPr>
          <a:xfrm>
            <a:off x="1524000" y="4648200"/>
            <a:ext cx="2286000" cy="533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7" name="矩形 8"/>
          <p:cNvSpPr/>
          <p:nvPr/>
        </p:nvSpPr>
        <p:spPr>
          <a:xfrm>
            <a:off x="1524000" y="1371600"/>
            <a:ext cx="2286000" cy="228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1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2" name="Rectangle 2"/>
          <p:cNvSpPr>
            <a:spLocks noGrp="1"/>
          </p:cNvSpPr>
          <p:nvPr>
            <p:ph type="title"/>
          </p:nvPr>
        </p:nvSpPr>
        <p:spPr>
          <a:xfrm>
            <a:off x="533400" y="381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Floating-Point Data Types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53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floating-point value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b="1" dirty="0">
                <a:ea typeface="宋体" panose="02010600030101010101" pitchFamily="2" charset="-122"/>
              </a:rPr>
              <a:t>real number)</a:t>
            </a:r>
            <a:r>
              <a:rPr lang="en-US" altLang="zh-CN" dirty="0">
                <a:ea typeface="宋体" panose="02010600030101010101" pitchFamily="2" charset="-122"/>
              </a:rPr>
              <a:t> can be the number zero or any positive or negative number that contains a decimal point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example: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+10.625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5.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-6.2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3251.92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Not allowed: commas, special symbols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b="1" dirty="0">
                <a:ea typeface="宋体" panose="02010600030101010101" pitchFamily="2" charset="-122"/>
              </a:rPr>
              <a:t>single-precision</a:t>
            </a:r>
            <a:r>
              <a:rPr lang="en-US" altLang="zh-CN" dirty="0">
                <a:ea typeface="宋体" panose="02010600030101010101" pitchFamily="2" charset="-122"/>
              </a:rPr>
              <a:t> number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b="1" dirty="0">
                <a:ea typeface="宋体" panose="02010600030101010101" pitchFamily="2" charset="-122"/>
              </a:rPr>
              <a:t>double-precision</a:t>
            </a:r>
            <a:r>
              <a:rPr lang="en-US" altLang="zh-CN" dirty="0">
                <a:ea typeface="宋体" panose="02010600030101010101" pitchFamily="2" charset="-122"/>
              </a:rPr>
              <a:t> number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Storage allocation for each data type depends on the compiler (use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sizeof()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Introduction to C Programming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2533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66700" y="1716088"/>
            <a:ext cx="5389563" cy="3998912"/>
          </a:xfrm>
        </p:spPr>
      </p:pic>
      <p:pic>
        <p:nvPicPr>
          <p:cNvPr id="2253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24600" y="2895600"/>
            <a:ext cx="2286000" cy="266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899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00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Floating-Point Data Types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0901" name="Rectangle 8"/>
          <p:cNvSpPr>
            <a:spLocks noGrp="1"/>
          </p:cNvSpPr>
          <p:nvPr>
            <p:ph type="body" sz="half" idx="2"/>
          </p:nvPr>
        </p:nvSpPr>
        <p:spPr>
          <a:xfrm>
            <a:off x="533400" y="1981200"/>
            <a:ext cx="8077200" cy="28956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 dirty="0">
                <a:ea typeface="宋体" panose="02010600030101010101" pitchFamily="2" charset="-122"/>
              </a:rPr>
              <a:t> literal is indicated by appending an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  <a:endParaRPr lang="en-US" altLang="zh-CN" b="1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long double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created by appending an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</a:t>
            </a:r>
            <a:endParaRPr lang="en-US" altLang="zh-CN" b="1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9.234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indicates a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dirty="0">
                <a:ea typeface="宋体" panose="02010600030101010101" pitchFamily="2" charset="-122"/>
              </a:rPr>
              <a:t> literal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9.234f</a:t>
            </a:r>
            <a:r>
              <a:rPr lang="en-US" altLang="zh-CN" dirty="0">
                <a:ea typeface="宋体" panose="02010600030101010101" pitchFamily="2" charset="-122"/>
              </a:rPr>
              <a:t> indicates a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 dirty="0">
                <a:ea typeface="宋体" panose="02010600030101010101" pitchFamily="2" charset="-122"/>
              </a:rPr>
              <a:t> literal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9.234L</a:t>
            </a:r>
            <a:r>
              <a:rPr lang="en-US" altLang="zh-CN" dirty="0">
                <a:ea typeface="宋体" panose="02010600030101010101" pitchFamily="2" charset="-122"/>
              </a:rPr>
              <a:t> indicates a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long double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literal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8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Exponential Notation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2949" name="Rectangle 8"/>
          <p:cNvSpPr>
            <a:spLocks noGrp="1"/>
          </p:cNvSpPr>
          <p:nvPr>
            <p:ph type="body" sz="half" idx="2"/>
          </p:nvPr>
        </p:nvSpPr>
        <p:spPr>
          <a:xfrm>
            <a:off x="379413" y="1497013"/>
            <a:ext cx="8077200" cy="9525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In numerical theory, the term 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precision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typically refers to numerical accuracy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2950" name="图片 6" descr="http://files.jb51.net/file_images/article/201710/201710393001391.png?201793930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" y="3197225"/>
            <a:ext cx="8716963" cy="968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951" name="文本框 1"/>
          <p:cNvSpPr txBox="1"/>
          <p:nvPr/>
        </p:nvSpPr>
        <p:spPr>
          <a:xfrm>
            <a:off x="342900" y="2514600"/>
            <a:ext cx="8636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float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82952" name="图片 8" descr="http://files.jb51.net/file_images/article/201710/201710393146140.png?2017939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781550"/>
            <a:ext cx="8458200" cy="154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953" name="文本框 9"/>
          <p:cNvSpPr txBox="1"/>
          <p:nvPr/>
        </p:nvSpPr>
        <p:spPr>
          <a:xfrm>
            <a:off x="228600" y="4343400"/>
            <a:ext cx="11906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double</a:t>
            </a:r>
            <a:endParaRPr lang="zh-CN" altLang="en-US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页脚占位符 2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Floating-Point Data Types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4997" name="Picture 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533400" y="2057400"/>
            <a:ext cx="8229600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页脚占位符 2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3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Exponential Notation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7045" name="Picture 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800100" y="2000250"/>
            <a:ext cx="7542213" cy="1962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1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2" name="Rectangle 2"/>
          <p:cNvSpPr>
            <a:spLocks noGrp="1"/>
          </p:cNvSpPr>
          <p:nvPr>
            <p:ph type="title"/>
          </p:nvPr>
        </p:nvSpPr>
        <p:spPr>
          <a:xfrm>
            <a:off x="533400" y="381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Arithmetic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093" name="Rectangle 3"/>
          <p:cNvSpPr>
            <a:spLocks noGrp="1"/>
          </p:cNvSpPr>
          <p:nvPr>
            <p:ph idx="1"/>
          </p:nvPr>
        </p:nvSpPr>
        <p:spPr>
          <a:xfrm>
            <a:off x="214313" y="1447800"/>
            <a:ext cx="8701087" cy="4572000"/>
          </a:xfrm>
        </p:spPr>
        <p:txBody>
          <a:bodyPr vert="horz" wrap="square" lIns="91440" tIns="45720" rIns="91440" bIns="45720" anchor="t" anchorCtr="0"/>
          <a:p>
            <a:pPr defTabSz="914400"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Arithmetic operators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operators used for arithmetic operations: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075055" lvl="1" indent="-273050" defTabSz="914400"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Addition 	+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075055" lvl="1" indent="-273050" defTabSz="914400"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Subtraction 	-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075055" lvl="1" indent="-273050" defTabSz="914400"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Multiplication 	*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075055" lvl="1" indent="-273050" defTabSz="914400"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Division 	/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075055" lvl="1" indent="-273050" defTabSz="914400"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Modulus Division 	%</a:t>
            </a:r>
            <a:endParaRPr lang="en-US" altLang="zh-CN" dirty="0">
              <a:ea typeface="宋体" panose="02010600030101010101" pitchFamily="2" charset="-122"/>
            </a:endParaRPr>
          </a:p>
          <a:p>
            <a:pPr defTabSz="914400"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Binary operators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require two operands</a:t>
            </a:r>
            <a:endParaRPr lang="en-US" altLang="zh-CN" dirty="0">
              <a:ea typeface="宋体" panose="02010600030101010101" pitchFamily="2" charset="-122"/>
            </a:endParaRPr>
          </a:p>
          <a:p>
            <a:pPr defTabSz="914400" eaLnBrk="1" hangingPunct="1">
              <a:lnSpc>
                <a:spcPct val="90000"/>
              </a:lnSpc>
              <a:tabLst>
                <a:tab pos="3146425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operand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can be either a literal value or an identifier that has a value associated with it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39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40" name="Rectangle 2"/>
          <p:cNvSpPr>
            <a:spLocks noGrp="1"/>
          </p:cNvSpPr>
          <p:nvPr>
            <p:ph type="title"/>
          </p:nvPr>
        </p:nvSpPr>
        <p:spPr>
          <a:xfrm>
            <a:off x="561975" y="1524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Arithmetic Operations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1141" name="Rectangle 3"/>
          <p:cNvSpPr>
            <a:spLocks noGrp="1"/>
          </p:cNvSpPr>
          <p:nvPr>
            <p:ph idx="1"/>
          </p:nvPr>
        </p:nvSpPr>
        <p:spPr>
          <a:xfrm>
            <a:off x="304800" y="1466850"/>
            <a:ext cx="8458200" cy="4572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b="1" dirty="0">
                <a:ea typeface="宋体" panose="02010600030101010101" pitchFamily="2" charset="-122"/>
              </a:rPr>
              <a:t>simple binary arithmetic expression </a:t>
            </a:r>
            <a:r>
              <a:rPr lang="en-US" altLang="zh-CN" dirty="0">
                <a:ea typeface="宋体" panose="02010600030101010101" pitchFamily="2" charset="-122"/>
              </a:rPr>
              <a:t>consists of a binary arithmetic operator connecting two literal values in the form: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literalValue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i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literalValue</a:t>
            </a:r>
            <a:endParaRPr lang="en-US" altLang="zh-CN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3 + 7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12.62 - 9.8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.08 * 12.2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12.6 / 2.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Spaces around arithmetic operators are inserted for clarity and can be omitted without affecting the value of the expression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7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8" name="Rectangle 2"/>
          <p:cNvSpPr>
            <a:spLocks noGrp="1"/>
          </p:cNvSpPr>
          <p:nvPr>
            <p:ph type="title"/>
          </p:nvPr>
        </p:nvSpPr>
        <p:spPr>
          <a:xfrm>
            <a:off x="533400" y="381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Displaying Numerical Values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9" name="Rectangle 3"/>
          <p:cNvSpPr>
            <a:spLocks noGrp="1"/>
          </p:cNvSpPr>
          <p:nvPr>
            <p:ph idx="1"/>
          </p:nvPr>
        </p:nvSpPr>
        <p:spPr>
          <a:xfrm>
            <a:off x="76200" y="1466850"/>
            <a:ext cx="8686800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Arguments are separated with commas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printf("The total of 6 and 15 is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%d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200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6 + 15);</a:t>
            </a:r>
            <a:endParaRPr lang="en-US" altLang="zh-CN" sz="2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First argument of 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 must be a string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string that includes a 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conversion control sequence</a:t>
            </a:r>
            <a:r>
              <a:rPr lang="en-US" altLang="zh-CN" dirty="0">
                <a:ea typeface="宋体" panose="02010600030101010101" pitchFamily="2" charset="-122"/>
              </a:rPr>
              <a:t>, such as </a:t>
            </a:r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, is termed a </a:t>
            </a:r>
            <a:r>
              <a:rPr lang="en-US" altLang="zh-CN" b="1" dirty="0">
                <a:ea typeface="宋体" panose="02010600030101010101" pitchFamily="2" charset="-122"/>
              </a:rPr>
              <a:t>control string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Conversion control sequences are also called </a:t>
            </a:r>
            <a:r>
              <a:rPr lang="en-US" altLang="zh-CN" sz="2400" b="1" dirty="0">
                <a:ea typeface="宋体" panose="02010600030101010101" pitchFamily="2" charset="-122"/>
              </a:rPr>
              <a:t>conversion specifications </a:t>
            </a:r>
            <a:r>
              <a:rPr lang="en-US" altLang="zh-CN" sz="2400" dirty="0">
                <a:ea typeface="宋体" panose="02010600030101010101" pitchFamily="2" charset="-122"/>
              </a:rPr>
              <a:t>and </a:t>
            </a:r>
            <a:r>
              <a:rPr lang="en-US" altLang="zh-CN" sz="2400" b="1" dirty="0">
                <a:ea typeface="宋体" panose="02010600030101010101" pitchFamily="2" charset="-122"/>
              </a:rPr>
              <a:t>format specifiers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 dirty="0">
                <a:ea typeface="宋体" panose="02010600030101010101" pitchFamily="2" charset="-122"/>
              </a:rPr>
              <a:t> replaces a format specifier in its control string with the value of the next argument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In this case, 21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6629400" y="2286000"/>
            <a:ext cx="0" cy="83820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Rectangle 2"/>
          <p:cNvSpPr>
            <a:spLocks noGrp="1"/>
          </p:cNvSpPr>
          <p:nvPr>
            <p:ph type="title"/>
          </p:nvPr>
        </p:nvSpPr>
        <p:spPr>
          <a:xfrm>
            <a:off x="214313" y="643255"/>
            <a:ext cx="8786812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6071" name="Rectangle 7"/>
          <p:cNvSpPr>
            <a:spLocks noGrp="1"/>
          </p:cNvSpPr>
          <p:nvPr>
            <p:ph idx="1"/>
          </p:nvPr>
        </p:nvSpPr>
        <p:spPr>
          <a:xfrm>
            <a:off x="714375" y="1714500"/>
            <a:ext cx="7929563" cy="3000375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1.printf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函数的一般格式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algn="ctr"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printf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（格式控制，输出表列）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SzTx/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例如：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algn="ctr"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printf(</a:t>
            </a:r>
            <a:r>
              <a:rPr kumimoji="1" lang="en-US" altLang="zh-CN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”i=%d,c=%c\n”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,</a:t>
            </a:r>
            <a:r>
              <a:rPr kumimoji="1" lang="en-US" altLang="zh-CN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i,c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);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9866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9866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9866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9866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9866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9866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76700" y="3124200"/>
            <a:ext cx="501015" cy="495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886200" y="3886200"/>
            <a:ext cx="2000250" cy="642938"/>
          </a:xfrm>
          <a:prstGeom prst="wedgeRoundRectCallout">
            <a:avLst>
              <a:gd name="adj1" fmla="val -25153"/>
              <a:gd name="adj2" fmla="val -80903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格式声明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29200" y="3124200"/>
            <a:ext cx="433705" cy="495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198669" name="图片 13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34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34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3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6071">
                                            <p:txEl>
                                              <p:charRg st="38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2" name="Rectangle 2"/>
          <p:cNvSpPr>
            <a:spLocks noGrp="1"/>
          </p:cNvSpPr>
          <p:nvPr>
            <p:ph type="title"/>
          </p:nvPr>
        </p:nvSpPr>
        <p:spPr>
          <a:xfrm>
            <a:off x="214313" y="643255"/>
            <a:ext cx="8786812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99683" name="Rectangle 7"/>
          <p:cNvSpPr>
            <a:spLocks noGrp="1"/>
          </p:cNvSpPr>
          <p:nvPr>
            <p:ph idx="1"/>
          </p:nvPr>
        </p:nvSpPr>
        <p:spPr>
          <a:xfrm>
            <a:off x="714375" y="1714500"/>
            <a:ext cx="7929563" cy="3000375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1.printf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函数的一般格式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algn="ctr"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printf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（格式控制，输出表列）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SzTx/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例如：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algn="ctr"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printf(</a:t>
            </a:r>
            <a:r>
              <a:rPr kumimoji="1" lang="en-US" altLang="zh-CN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”i=%d,c=%c\n”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,</a:t>
            </a:r>
            <a:r>
              <a:rPr kumimoji="1" lang="en-US" altLang="zh-CN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i,c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);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9968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9968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9968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9968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9968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9968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61740" y="3124200"/>
            <a:ext cx="320040" cy="571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428683" y="3962400"/>
            <a:ext cx="2000250" cy="642938"/>
          </a:xfrm>
          <a:prstGeom prst="wedgeRoundRectCallout">
            <a:avLst>
              <a:gd name="adj1" fmla="val -25153"/>
              <a:gd name="adj2" fmla="val -80903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普通字符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3124200"/>
            <a:ext cx="452120" cy="571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86400" y="3067050"/>
            <a:ext cx="285750" cy="571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199694" name="图片 14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Rectangle 2"/>
          <p:cNvSpPr>
            <a:spLocks noGrp="1"/>
          </p:cNvSpPr>
          <p:nvPr>
            <p:ph type="title"/>
          </p:nvPr>
        </p:nvSpPr>
        <p:spPr>
          <a:xfrm>
            <a:off x="214313" y="642938"/>
            <a:ext cx="8786812" cy="830262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3.4.3 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00707" name="Rectangle 7"/>
          <p:cNvSpPr>
            <a:spLocks noGrp="1"/>
          </p:cNvSpPr>
          <p:nvPr>
            <p:ph idx="1"/>
          </p:nvPr>
        </p:nvSpPr>
        <p:spPr>
          <a:xfrm>
            <a:off x="714375" y="1714500"/>
            <a:ext cx="7929563" cy="3000375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1.printf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函数的一般格式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algn="ctr"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printf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（格式控制，输出表列）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>
              <a:buSzTx/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例如：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algn="ctr"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printf(</a:t>
            </a:r>
            <a:r>
              <a:rPr kumimoji="1" lang="en-US" altLang="zh-CN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”i=%d,c=%c\n”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,</a:t>
            </a:r>
            <a:r>
              <a:rPr kumimoji="1" lang="en-US" altLang="zh-CN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i,c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);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200708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070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071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071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071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071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43600" y="3143250"/>
            <a:ext cx="361950" cy="571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438400" y="4038600"/>
            <a:ext cx="5294313" cy="642938"/>
          </a:xfrm>
          <a:prstGeom prst="wedgeRoundRectCallout">
            <a:avLst>
              <a:gd name="adj1" fmla="val 19417"/>
              <a:gd name="adj2" fmla="val -86792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可以是常量、变量或表达式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00716" name="图片 12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Introduction to C Programming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981200"/>
            <a:ext cx="8839200" cy="213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 provides a comprehensive set of functions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Stored in a set of files known as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standard library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The standard library consists of 15 header files (P488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Appendix 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)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2458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4114800"/>
            <a:ext cx="8953500" cy="857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Rectangle 2"/>
          <p:cNvSpPr>
            <a:spLocks noGrp="1"/>
          </p:cNvSpPr>
          <p:nvPr>
            <p:ph type="title"/>
          </p:nvPr>
        </p:nvSpPr>
        <p:spPr>
          <a:xfrm>
            <a:off x="214313" y="643255"/>
            <a:ext cx="8786812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6071" name="Rectangle 7"/>
          <p:cNvSpPr>
            <a:spLocks noGrp="1"/>
          </p:cNvSpPr>
          <p:nvPr>
            <p:ph idx="1"/>
          </p:nvPr>
        </p:nvSpPr>
        <p:spPr>
          <a:xfrm>
            <a:off x="500063" y="1714500"/>
            <a:ext cx="8358187" cy="4000500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2. 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常用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格式字符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ｄ格式符。用来输出一个有符号的十进制整数</a:t>
            </a:r>
            <a:endParaRPr kumimoji="1" lang="en-US" altLang="zh-CN" dirty="0">
              <a:latin typeface="+mn-lt"/>
              <a:ea typeface="+mn-ea"/>
            </a:endParaRPr>
          </a:p>
          <a:p>
            <a:pPr lvl="2"/>
            <a:r>
              <a:rPr kumimoji="1" lang="zh-CN" altLang="zh-CN" dirty="0">
                <a:latin typeface="+mn-lt"/>
                <a:ea typeface="+mn-ea"/>
              </a:rPr>
              <a:t>可以在格式声明中指定输出数据的域宽</a:t>
            </a:r>
            <a:endParaRPr kumimoji="1" lang="en-US" altLang="zh-CN" dirty="0">
              <a:latin typeface="+mn-lt"/>
              <a:ea typeface="+mn-ea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printf(”%5d%5d\n”,12,-345);</a:t>
            </a:r>
            <a:endParaRPr kumimoji="1" lang="en-US" altLang="zh-CN" dirty="0">
              <a:latin typeface="+mn-lt"/>
              <a:ea typeface="+mn-ea"/>
            </a:endParaRPr>
          </a:p>
          <a:p>
            <a:pPr lvl="2"/>
            <a:r>
              <a:rPr kumimoji="1" lang="en-US" altLang="zh-CN" dirty="0">
                <a:latin typeface="+mn-lt"/>
                <a:ea typeface="+mn-ea"/>
              </a:rPr>
              <a:t>%d</a:t>
            </a:r>
            <a:r>
              <a:rPr kumimoji="1" lang="zh-CN" altLang="zh-CN" dirty="0">
                <a:latin typeface="+mn-lt"/>
                <a:ea typeface="+mn-ea"/>
              </a:rPr>
              <a:t>输出</a:t>
            </a:r>
            <a:r>
              <a:rPr kumimoji="1" lang="en-US" altLang="zh-CN" dirty="0">
                <a:latin typeface="+mn-lt"/>
                <a:ea typeface="+mn-ea"/>
              </a:rPr>
              <a:t>int</a:t>
            </a:r>
            <a:r>
              <a:rPr kumimoji="1" lang="zh-CN" altLang="zh-CN" dirty="0">
                <a:latin typeface="+mn-lt"/>
                <a:ea typeface="+mn-ea"/>
              </a:rPr>
              <a:t>型数据</a:t>
            </a:r>
            <a:endParaRPr kumimoji="1" lang="en-US" altLang="zh-CN" dirty="0">
              <a:latin typeface="+mn-lt"/>
              <a:ea typeface="+mn-ea"/>
            </a:endParaRPr>
          </a:p>
          <a:p>
            <a:pPr lvl="2"/>
            <a:r>
              <a:rPr kumimoji="1" lang="en-US" altLang="zh-CN" dirty="0">
                <a:latin typeface="+mn-lt"/>
                <a:ea typeface="+mn-ea"/>
              </a:rPr>
              <a:t>%ld</a:t>
            </a:r>
            <a:r>
              <a:rPr kumimoji="1" lang="zh-CN" altLang="zh-CN" dirty="0">
                <a:latin typeface="+mn-lt"/>
                <a:ea typeface="+mn-ea"/>
              </a:rPr>
              <a:t>输出</a:t>
            </a:r>
            <a:r>
              <a:rPr kumimoji="1" lang="en-US" altLang="zh-CN" dirty="0">
                <a:latin typeface="+mn-lt"/>
                <a:ea typeface="+mn-ea"/>
              </a:rPr>
              <a:t>long</a:t>
            </a:r>
            <a:r>
              <a:rPr kumimoji="1" lang="zh-CN" altLang="zh-CN" dirty="0">
                <a:latin typeface="+mn-lt"/>
                <a:ea typeface="+mn-ea"/>
              </a:rPr>
              <a:t>型数据</a:t>
            </a:r>
            <a:endParaRPr kumimoji="1" lang="en-US" altLang="zh-CN" dirty="0">
              <a:latin typeface="+mn-lt"/>
              <a:ea typeface="+mn-ea"/>
            </a:endParaRPr>
          </a:p>
        </p:txBody>
      </p:sp>
      <p:sp>
        <p:nvSpPr>
          <p:cNvPr id="20173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173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173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173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173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173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201738" name="图片 10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1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1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3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charRg st="31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4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charRg st="49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8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71">
                                            <p:txEl>
                                              <p:charRg st="81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9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6071">
                                            <p:txEl>
                                              <p:charRg st="92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4" name="Rectangle 2"/>
          <p:cNvSpPr>
            <a:spLocks noGrp="1"/>
          </p:cNvSpPr>
          <p:nvPr>
            <p:ph type="title"/>
          </p:nvPr>
        </p:nvSpPr>
        <p:spPr>
          <a:xfrm>
            <a:off x="214313" y="643255"/>
            <a:ext cx="8786812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6071" name="Rectangle 7"/>
          <p:cNvSpPr>
            <a:spLocks noGrp="1"/>
          </p:cNvSpPr>
          <p:nvPr>
            <p:ph idx="1"/>
          </p:nvPr>
        </p:nvSpPr>
        <p:spPr>
          <a:xfrm>
            <a:off x="500063" y="1714500"/>
            <a:ext cx="8358187" cy="3786188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2. 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常用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格式字符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ｃ格式符。用来输出一个字符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    char ch=’a’;</a:t>
            </a:r>
            <a:r>
              <a:rPr kumimoji="1" lang="zh-CN" altLang="zh-CN" dirty="0">
                <a:latin typeface="+mn-lt"/>
                <a:ea typeface="+mn-ea"/>
              </a:rPr>
              <a:t>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    printf(”%c”,ch);   </a:t>
            </a:r>
            <a:r>
              <a:rPr kumimoji="1" lang="zh-CN" altLang="en-US" dirty="0">
                <a:latin typeface="+mn-lt"/>
                <a:ea typeface="+mn-ea"/>
              </a:rPr>
              <a:t>或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    printf(”%5c”,ch);</a:t>
            </a:r>
            <a:endParaRPr kumimoji="1" lang="en-US" altLang="zh-CN" dirty="0">
              <a:latin typeface="+mn-lt"/>
              <a:ea typeface="+mn-ea"/>
            </a:endParaRPr>
          </a:p>
        </p:txBody>
      </p:sp>
      <p:sp>
        <p:nvSpPr>
          <p:cNvPr id="20275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275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275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275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276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276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8875" y="5500688"/>
            <a:ext cx="2571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输出字符</a:t>
            </a: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202763" name="图片 11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2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24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4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6071">
                                            <p:txEl>
                                              <p:charRg st="46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75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6071">
                                            <p:txEl>
                                              <p:charRg st="75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8" name="Rectangle 2"/>
          <p:cNvSpPr>
            <a:spLocks noGrp="1"/>
          </p:cNvSpPr>
          <p:nvPr>
            <p:ph type="title"/>
          </p:nvPr>
        </p:nvSpPr>
        <p:spPr>
          <a:xfrm>
            <a:off x="214313" y="643255"/>
            <a:ext cx="8786812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6071" name="Rectangle 7"/>
          <p:cNvSpPr>
            <a:spLocks noGrp="1"/>
          </p:cNvSpPr>
          <p:nvPr>
            <p:ph idx="1"/>
          </p:nvPr>
        </p:nvSpPr>
        <p:spPr>
          <a:xfrm>
            <a:off x="500063" y="1714500"/>
            <a:ext cx="8358187" cy="2500313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2. 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常用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格式字符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ｓ格式符。用来输出一个字符串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printf</a:t>
            </a:r>
            <a:r>
              <a:rPr kumimoji="1" lang="zh-CN" altLang="zh-CN" dirty="0">
                <a:latin typeface="+mn-lt"/>
                <a:ea typeface="+mn-ea"/>
              </a:rPr>
              <a:t>（</a:t>
            </a:r>
            <a:r>
              <a:rPr kumimoji="1" lang="en-US" altLang="zh-CN" dirty="0">
                <a:latin typeface="+mn-lt"/>
                <a:ea typeface="+mn-ea"/>
              </a:rPr>
              <a:t>”%s”,”CHINA”</a:t>
            </a:r>
            <a:r>
              <a:rPr kumimoji="1" lang="zh-CN" altLang="zh-CN" dirty="0">
                <a:latin typeface="+mn-lt"/>
                <a:ea typeface="+mn-ea"/>
              </a:rPr>
              <a:t>）</a:t>
            </a:r>
            <a:r>
              <a:rPr kumimoji="1" lang="en-US" altLang="zh-CN" dirty="0">
                <a:latin typeface="+mn-lt"/>
                <a:ea typeface="+mn-ea"/>
              </a:rPr>
              <a:t>; </a:t>
            </a:r>
            <a:r>
              <a:rPr kumimoji="1" lang="zh-CN" altLang="zh-CN" dirty="0">
                <a:latin typeface="+mn-lt"/>
                <a:ea typeface="+mn-ea"/>
              </a:rPr>
              <a:t>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20378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378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378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378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378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378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8875" y="3714750"/>
            <a:ext cx="3714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输出字符串</a:t>
            </a: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CHINA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203787" name="图片 11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2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25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Rectangle 2"/>
          <p:cNvSpPr>
            <a:spLocks noGrp="1"/>
          </p:cNvSpPr>
          <p:nvPr>
            <p:ph type="title"/>
          </p:nvPr>
        </p:nvSpPr>
        <p:spPr>
          <a:xfrm>
            <a:off x="214313" y="643255"/>
            <a:ext cx="8786812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6071" name="Rectangle 7"/>
          <p:cNvSpPr>
            <a:spLocks noGrp="1"/>
          </p:cNvSpPr>
          <p:nvPr>
            <p:ph idx="1"/>
          </p:nvPr>
        </p:nvSpPr>
        <p:spPr>
          <a:xfrm>
            <a:off x="500063" y="1714500"/>
            <a:ext cx="8358187" cy="4500563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2. 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常用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格式字符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f</a:t>
            </a:r>
            <a:r>
              <a:rPr kumimoji="1" lang="zh-CN" altLang="zh-CN" dirty="0">
                <a:latin typeface="+mn-lt"/>
                <a:ea typeface="+mn-ea"/>
              </a:rPr>
              <a:t>格式符。用来输出实数，以小数形式输出</a:t>
            </a:r>
            <a:endParaRPr kumimoji="1" lang="en-US" altLang="zh-CN" dirty="0">
              <a:latin typeface="+mn-lt"/>
              <a:ea typeface="+mn-ea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①</a:t>
            </a:r>
            <a:r>
              <a:rPr kumimoji="1" lang="zh-CN" altLang="en-US" dirty="0">
                <a:latin typeface="+mn-lt"/>
                <a:ea typeface="+mn-ea"/>
              </a:rPr>
              <a:t>不</a:t>
            </a:r>
            <a:r>
              <a:rPr kumimoji="1" lang="zh-CN" altLang="zh-CN" dirty="0">
                <a:latin typeface="+mn-lt"/>
                <a:ea typeface="+mn-ea"/>
              </a:rPr>
              <a:t>指定数据宽度和小数位数，用</a:t>
            </a:r>
            <a:r>
              <a:rPr kumimoji="1" lang="en-US" altLang="zh-CN" dirty="0">
                <a:latin typeface="+mn-lt"/>
                <a:ea typeface="+mn-ea"/>
              </a:rPr>
              <a:t>%f</a:t>
            </a:r>
            <a:endParaRPr kumimoji="1" lang="en-US" altLang="zh-CN" dirty="0">
              <a:latin typeface="+mn-lt"/>
              <a:ea typeface="+mn-ea"/>
            </a:endParaRPr>
          </a:p>
          <a:p>
            <a:pPr lvl="2">
              <a:buFont typeface="Wingdings" panose="05000000000000000000" pitchFamily="2" charset="2"/>
              <a:buNone/>
            </a:pPr>
            <a:endParaRPr kumimoji="1" lang="en-US" altLang="zh-CN" dirty="0">
              <a:latin typeface="+mn-lt"/>
              <a:ea typeface="+mn-ea"/>
            </a:endParaRPr>
          </a:p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3.6 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用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%f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输出实数，只能得到６位小数。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double a=1.0;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printf(”%f\n”,a/3);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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20480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480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480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480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480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480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15257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0" y="5429250"/>
            <a:ext cx="2019300" cy="500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11" name="图片 11" descr="Untitled2.png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3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3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4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charRg st="49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7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1">
                                            <p:txEl>
                                              <p:charRg st="75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9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6071">
                                            <p:txEl>
                                              <p:charRg st="96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Rectangle 2"/>
          <p:cNvSpPr>
            <a:spLocks noGrp="1"/>
          </p:cNvSpPr>
          <p:nvPr>
            <p:ph type="title"/>
          </p:nvPr>
        </p:nvSpPr>
        <p:spPr>
          <a:xfrm>
            <a:off x="214313" y="643255"/>
            <a:ext cx="8786812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6071" name="Rectangle 7"/>
          <p:cNvSpPr>
            <a:spLocks noGrp="1"/>
          </p:cNvSpPr>
          <p:nvPr>
            <p:ph idx="1"/>
          </p:nvPr>
        </p:nvSpPr>
        <p:spPr>
          <a:xfrm>
            <a:off x="500063" y="1714500"/>
            <a:ext cx="8358187" cy="3929063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2. 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常用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格式字符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f</a:t>
            </a:r>
            <a:r>
              <a:rPr kumimoji="1" lang="zh-CN" altLang="zh-CN" dirty="0">
                <a:latin typeface="+mn-lt"/>
                <a:ea typeface="+mn-ea"/>
              </a:rPr>
              <a:t>格式符。用来输出实数，以小数形式输出</a:t>
            </a:r>
            <a:endParaRPr kumimoji="1" lang="en-US" altLang="zh-CN" dirty="0">
              <a:latin typeface="+mn-lt"/>
              <a:ea typeface="+mn-ea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② 指定数据宽度和小数位数。用</a:t>
            </a:r>
            <a:r>
              <a:rPr kumimoji="1" lang="en-US" altLang="zh-CN" dirty="0">
                <a:latin typeface="+mn-lt"/>
                <a:ea typeface="+mn-ea"/>
              </a:rPr>
              <a:t>%m.nf</a:t>
            </a:r>
            <a:endParaRPr kumimoji="1" lang="en-US" altLang="zh-CN" dirty="0">
              <a:latin typeface="+mn-lt"/>
              <a:ea typeface="+mn-ea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</a:t>
            </a:r>
            <a:r>
              <a:rPr kumimoji="1" lang="en-US" altLang="zh-CN" dirty="0">
                <a:solidFill>
                  <a:srgbClr val="0000CC"/>
                </a:solidFill>
                <a:latin typeface="+mn-lt"/>
                <a:ea typeface="+mn-ea"/>
              </a:rPr>
              <a:t>printf("%20.15f\n",1/3);</a:t>
            </a:r>
            <a:endParaRPr kumimoji="1" lang="en-US" altLang="zh-CN" dirty="0">
              <a:solidFill>
                <a:srgbClr val="0000CC"/>
              </a:solidFill>
              <a:latin typeface="+mn-lt"/>
              <a:ea typeface="+mn-ea"/>
            </a:endParaRPr>
          </a:p>
          <a:p>
            <a:pPr lvl="2"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CC"/>
              </a:solidFill>
              <a:latin typeface="+mn-lt"/>
              <a:ea typeface="+mn-ea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</a:t>
            </a:r>
            <a:r>
              <a:rPr kumimoji="1" lang="en-US" altLang="zh-CN" dirty="0">
                <a:solidFill>
                  <a:srgbClr val="00B050"/>
                </a:solidFill>
                <a:latin typeface="+mn-lt"/>
                <a:ea typeface="+mn-ea"/>
              </a:rPr>
              <a:t>printf("%.0f\n”,10000/3.0);</a:t>
            </a:r>
            <a:endParaRPr kumimoji="1" lang="en-US" altLang="zh-CN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05828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582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583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583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583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583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15360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938" y="4286250"/>
            <a:ext cx="4921250" cy="500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0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5429250"/>
            <a:ext cx="1174750" cy="500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836" name="图片 12" descr="Untitled2.png">
            <a:hlinkClick r:id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3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3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5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charRg st="51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7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71">
                                            <p:txEl>
                                              <p:charRg st="79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0" name="Rectangle 2"/>
          <p:cNvSpPr>
            <a:spLocks noGrp="1"/>
          </p:cNvSpPr>
          <p:nvPr>
            <p:ph type="title"/>
          </p:nvPr>
        </p:nvSpPr>
        <p:spPr>
          <a:xfrm>
            <a:off x="214313" y="643255"/>
            <a:ext cx="8786812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6071" name="Rectangle 7"/>
          <p:cNvSpPr>
            <a:spLocks noGrp="1"/>
          </p:cNvSpPr>
          <p:nvPr>
            <p:ph idx="1"/>
          </p:nvPr>
        </p:nvSpPr>
        <p:spPr>
          <a:xfrm>
            <a:off x="500063" y="1714500"/>
            <a:ext cx="8358187" cy="3929063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2. 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常用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格式字符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f</a:t>
            </a:r>
            <a:r>
              <a:rPr kumimoji="1" lang="zh-CN" altLang="zh-CN" dirty="0">
                <a:latin typeface="+mn-lt"/>
                <a:ea typeface="+mn-ea"/>
              </a:rPr>
              <a:t>格式符。用来输出实数，以小数形式输出</a:t>
            </a:r>
            <a:endParaRPr kumimoji="1" lang="en-US" altLang="zh-CN" dirty="0">
              <a:latin typeface="+mn-lt"/>
              <a:ea typeface="+mn-ea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② 指定数据宽度和小数位数。用</a:t>
            </a:r>
            <a:r>
              <a:rPr kumimoji="1" lang="en-US" altLang="zh-CN" dirty="0">
                <a:latin typeface="+mn-lt"/>
                <a:ea typeface="+mn-ea"/>
              </a:rPr>
              <a:t>%m.nf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float a;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a=10000/3.0;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printf("%f\n",a);</a:t>
            </a:r>
            <a:endParaRPr kumimoji="1" lang="en-US" altLang="zh-CN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0685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685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685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685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685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685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15462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063" y="4786313"/>
            <a:ext cx="3286125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859" name="图片 11" descr="Untitled2.png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5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51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6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6071">
                                            <p:txEl>
                                              <p:charRg st="62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7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1">
                                            <p:txEl>
                                              <p:charRg st="77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4" name="Rectangle 2"/>
          <p:cNvSpPr>
            <a:spLocks noGrp="1"/>
          </p:cNvSpPr>
          <p:nvPr>
            <p:ph type="title"/>
          </p:nvPr>
        </p:nvSpPr>
        <p:spPr>
          <a:xfrm>
            <a:off x="214313" y="643255"/>
            <a:ext cx="8786812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6071" name="Rectangle 7"/>
          <p:cNvSpPr>
            <a:spLocks noGrp="1"/>
          </p:cNvSpPr>
          <p:nvPr>
            <p:ph idx="1"/>
          </p:nvPr>
        </p:nvSpPr>
        <p:spPr>
          <a:xfrm>
            <a:off x="500063" y="1714500"/>
            <a:ext cx="8358187" cy="3929063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2. 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常用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格式字符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f</a:t>
            </a:r>
            <a:r>
              <a:rPr kumimoji="1" lang="zh-CN" altLang="zh-CN" dirty="0">
                <a:latin typeface="+mn-lt"/>
                <a:ea typeface="+mn-ea"/>
              </a:rPr>
              <a:t>格式符。用来输出实数，以小数形式输出</a:t>
            </a:r>
            <a:endParaRPr kumimoji="1" lang="en-US" altLang="zh-CN" dirty="0">
              <a:latin typeface="+mn-lt"/>
              <a:ea typeface="+mn-ea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</a:rPr>
              <a:t>③ 输出的数据向左对齐，用</a:t>
            </a:r>
            <a:r>
              <a:rPr kumimoji="1" lang="en-US" altLang="zh-CN" dirty="0">
                <a:latin typeface="+mn-lt"/>
                <a:ea typeface="+mn-ea"/>
              </a:rPr>
              <a:t>%-m.nf</a:t>
            </a:r>
            <a:endParaRPr kumimoji="1" lang="en-US" altLang="zh-CN" dirty="0">
              <a:latin typeface="+mn-lt"/>
              <a:ea typeface="+mn-ea"/>
            </a:endParaRPr>
          </a:p>
        </p:txBody>
      </p:sp>
      <p:sp>
        <p:nvSpPr>
          <p:cNvPr id="20787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787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787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787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788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788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207882" name="图片 10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3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3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Rectangle 2"/>
          <p:cNvSpPr>
            <a:spLocks noGrp="1"/>
          </p:cNvSpPr>
          <p:nvPr>
            <p:ph type="title"/>
          </p:nvPr>
        </p:nvSpPr>
        <p:spPr>
          <a:xfrm>
            <a:off x="214313" y="643255"/>
            <a:ext cx="8786812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6071" name="Rectangle 7"/>
          <p:cNvSpPr>
            <a:spLocks noGrp="1"/>
          </p:cNvSpPr>
          <p:nvPr>
            <p:ph idx="1"/>
          </p:nvPr>
        </p:nvSpPr>
        <p:spPr>
          <a:xfrm>
            <a:off x="500063" y="1714500"/>
            <a:ext cx="8358187" cy="3929063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2. 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常用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格式字符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f</a:t>
            </a:r>
            <a:r>
              <a:rPr kumimoji="1" lang="zh-CN" altLang="zh-CN" dirty="0">
                <a:latin typeface="+mn-lt"/>
                <a:ea typeface="+mn-ea"/>
              </a:rPr>
              <a:t>格式符。用来输出实数，以小数形式输出</a:t>
            </a:r>
            <a:endParaRPr kumimoji="1" lang="en-US" altLang="zh-CN" dirty="0">
              <a:latin typeface="+mn-lt"/>
              <a:ea typeface="+mn-ea"/>
            </a:endParaRPr>
          </a:p>
          <a:p>
            <a:pPr lvl="2"/>
            <a:r>
              <a:rPr kumimoji="1" lang="en-US" altLang="zh-CN" dirty="0">
                <a:latin typeface="+mn-lt"/>
                <a:ea typeface="+mn-ea"/>
              </a:rPr>
              <a:t>float</a:t>
            </a:r>
            <a:r>
              <a:rPr kumimoji="1" lang="zh-CN" altLang="zh-CN" dirty="0">
                <a:latin typeface="+mn-lt"/>
                <a:ea typeface="+mn-ea"/>
              </a:rPr>
              <a:t>型数据只能保证</a:t>
            </a:r>
            <a:r>
              <a:rPr kumimoji="1" lang="en-US" altLang="zh-CN" dirty="0">
                <a:latin typeface="+mn-lt"/>
                <a:ea typeface="+mn-ea"/>
              </a:rPr>
              <a:t>6</a:t>
            </a:r>
            <a:r>
              <a:rPr kumimoji="1" lang="zh-CN" altLang="zh-CN" dirty="0">
                <a:latin typeface="+mn-lt"/>
                <a:ea typeface="+mn-ea"/>
              </a:rPr>
              <a:t>位有效数字</a:t>
            </a:r>
            <a:endParaRPr kumimoji="1" lang="en-US" altLang="zh-CN" dirty="0">
              <a:latin typeface="+mn-lt"/>
              <a:ea typeface="+mn-ea"/>
            </a:endParaRPr>
          </a:p>
          <a:p>
            <a:pPr lvl="2"/>
            <a:r>
              <a:rPr kumimoji="1" lang="en-US" altLang="zh-CN" dirty="0">
                <a:latin typeface="+mn-lt"/>
                <a:ea typeface="+mn-ea"/>
              </a:rPr>
              <a:t>double</a:t>
            </a:r>
            <a:r>
              <a:rPr kumimoji="1" lang="zh-CN" altLang="zh-CN" dirty="0">
                <a:latin typeface="+mn-lt"/>
                <a:ea typeface="+mn-ea"/>
              </a:rPr>
              <a:t>型数据能保证</a:t>
            </a:r>
            <a:r>
              <a:rPr kumimoji="1" lang="en-US" altLang="zh-CN" dirty="0">
                <a:latin typeface="+mn-lt"/>
                <a:ea typeface="+mn-ea"/>
              </a:rPr>
              <a:t>15</a:t>
            </a:r>
            <a:r>
              <a:rPr kumimoji="1" lang="zh-CN" altLang="zh-CN" dirty="0">
                <a:latin typeface="+mn-lt"/>
                <a:ea typeface="+mn-ea"/>
              </a:rPr>
              <a:t>位有效数字</a:t>
            </a:r>
            <a:endParaRPr kumimoji="1" lang="en-US" altLang="zh-CN" dirty="0">
              <a:latin typeface="+mn-lt"/>
              <a:ea typeface="+mn-ea"/>
            </a:endParaRPr>
          </a:p>
          <a:p>
            <a:pPr lvl="2"/>
            <a:r>
              <a:rPr kumimoji="1" lang="zh-CN" altLang="zh-CN" dirty="0">
                <a:latin typeface="+mn-lt"/>
                <a:ea typeface="+mn-ea"/>
              </a:rPr>
              <a:t>计算机输出的数字</a:t>
            </a:r>
            <a:r>
              <a:rPr kumimoji="1" lang="zh-CN" altLang="en-US" dirty="0">
                <a:latin typeface="+mn-lt"/>
                <a:ea typeface="+mn-ea"/>
              </a:rPr>
              <a:t>不都</a:t>
            </a:r>
            <a:r>
              <a:rPr kumimoji="1" lang="zh-CN" altLang="zh-CN" dirty="0">
                <a:latin typeface="+mn-lt"/>
                <a:ea typeface="+mn-ea"/>
              </a:rPr>
              <a:t>是绝对精确有效的</a:t>
            </a:r>
            <a:endParaRPr kumimoji="1" lang="en-US" altLang="zh-CN" dirty="0">
              <a:latin typeface="+mn-lt"/>
              <a:ea typeface="+mn-ea"/>
            </a:endParaRPr>
          </a:p>
        </p:txBody>
      </p:sp>
      <p:sp>
        <p:nvSpPr>
          <p:cNvPr id="20890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890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890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890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890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890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208906" name="图片 10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3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3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4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6071">
                                            <p:txEl>
                                              <p:charRg st="49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6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1">
                                            <p:txEl>
                                              <p:charRg st="69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Rectangle 2"/>
          <p:cNvSpPr>
            <a:spLocks noGrp="1"/>
          </p:cNvSpPr>
          <p:nvPr>
            <p:ph type="title"/>
          </p:nvPr>
        </p:nvSpPr>
        <p:spPr>
          <a:xfrm>
            <a:off x="214313" y="643255"/>
            <a:ext cx="8786812" cy="82994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6071" name="Rectangle 7"/>
          <p:cNvSpPr>
            <a:spLocks noGrp="1"/>
          </p:cNvSpPr>
          <p:nvPr>
            <p:ph idx="1"/>
          </p:nvPr>
        </p:nvSpPr>
        <p:spPr>
          <a:xfrm>
            <a:off x="500063" y="1714500"/>
            <a:ext cx="8358187" cy="4357688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2. 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常用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格式字符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e</a:t>
            </a:r>
            <a:r>
              <a:rPr kumimoji="1" lang="zh-CN" altLang="zh-CN" dirty="0">
                <a:latin typeface="+mn-lt"/>
                <a:ea typeface="+mn-ea"/>
              </a:rPr>
              <a:t>格式符。指定以指数形式输出实数</a:t>
            </a:r>
            <a:endParaRPr kumimoji="1" lang="en-US" altLang="zh-CN" dirty="0">
              <a:latin typeface="+mn-lt"/>
              <a:ea typeface="+mn-ea"/>
            </a:endParaRPr>
          </a:p>
          <a:p>
            <a:pPr lvl="2"/>
            <a:r>
              <a:rPr kumimoji="1" lang="en-US" altLang="zh-CN" dirty="0">
                <a:latin typeface="+mn-lt"/>
                <a:ea typeface="+mn-ea"/>
              </a:rPr>
              <a:t>%e</a:t>
            </a:r>
            <a:r>
              <a:rPr kumimoji="1" lang="zh-CN" altLang="zh-CN" dirty="0">
                <a:latin typeface="+mn-lt"/>
                <a:ea typeface="+mn-ea"/>
              </a:rPr>
              <a:t>，</a:t>
            </a:r>
            <a:r>
              <a:rPr kumimoji="1" lang="en-US" altLang="zh-CN" dirty="0">
                <a:latin typeface="+mn-lt"/>
                <a:ea typeface="+mn-ea"/>
              </a:rPr>
              <a:t>VC++</a:t>
            </a:r>
            <a:r>
              <a:rPr kumimoji="1" lang="zh-CN" altLang="zh-CN" dirty="0">
                <a:latin typeface="+mn-lt"/>
                <a:ea typeface="+mn-ea"/>
              </a:rPr>
              <a:t>给出小数位数为６位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       </a:t>
            </a:r>
            <a:r>
              <a:rPr kumimoji="1" lang="zh-CN" altLang="zh-CN" dirty="0">
                <a:latin typeface="+mn-lt"/>
                <a:ea typeface="+mn-ea"/>
              </a:rPr>
              <a:t>指数部分占</a:t>
            </a:r>
            <a:r>
              <a:rPr kumimoji="1" lang="en-US" altLang="zh-CN" dirty="0">
                <a:latin typeface="+mn-lt"/>
                <a:ea typeface="+mn-ea"/>
              </a:rPr>
              <a:t>5</a:t>
            </a:r>
            <a:r>
              <a:rPr kumimoji="1" lang="zh-CN" altLang="zh-CN" dirty="0">
                <a:latin typeface="+mn-lt"/>
                <a:ea typeface="+mn-ea"/>
              </a:rPr>
              <a:t>列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       </a:t>
            </a:r>
            <a:r>
              <a:rPr kumimoji="1" lang="zh-CN" altLang="zh-CN" dirty="0">
                <a:latin typeface="+mn-lt"/>
                <a:ea typeface="+mn-ea"/>
              </a:rPr>
              <a:t>小数点前必须有而且只有</a:t>
            </a:r>
            <a:r>
              <a:rPr kumimoji="1" lang="en-US" altLang="zh-CN" dirty="0">
                <a:latin typeface="+mn-lt"/>
                <a:ea typeface="+mn-ea"/>
              </a:rPr>
              <a:t>1</a:t>
            </a:r>
            <a:r>
              <a:rPr kumimoji="1" lang="zh-CN" altLang="zh-CN" dirty="0">
                <a:latin typeface="+mn-lt"/>
                <a:ea typeface="+mn-ea"/>
              </a:rPr>
              <a:t>位非零数字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  printf(”%e”,123.456);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  </a:t>
            </a:r>
            <a:r>
              <a:rPr kumimoji="1" lang="zh-CN" altLang="en-US" dirty="0">
                <a:latin typeface="+mn-lt"/>
                <a:ea typeface="+mn-ea"/>
              </a:rPr>
              <a:t>输出：</a:t>
            </a:r>
            <a:r>
              <a:rPr kumimoji="1" lang="en-US" altLang="zh-CN" dirty="0">
                <a:latin typeface="+mn-lt"/>
                <a:ea typeface="+mn-ea"/>
              </a:rPr>
              <a:t>1.</a:t>
            </a:r>
            <a:r>
              <a:rPr kumimoji="1" lang="en-US" altLang="zh-CN" u="sng" dirty="0">
                <a:latin typeface="+mn-lt"/>
                <a:ea typeface="+mn-ea"/>
              </a:rPr>
              <a:t>234560</a:t>
            </a:r>
            <a:r>
              <a:rPr kumimoji="1" lang="en-US" altLang="zh-CN" dirty="0">
                <a:latin typeface="+mn-lt"/>
                <a:ea typeface="+mn-ea"/>
              </a:rPr>
              <a:t> </a:t>
            </a:r>
            <a:r>
              <a:rPr kumimoji="1" lang="en-US" altLang="zh-CN" u="sng" dirty="0">
                <a:latin typeface="+mn-lt"/>
                <a:ea typeface="+mn-ea"/>
              </a:rPr>
              <a:t>e+002</a:t>
            </a:r>
            <a:endParaRPr kumimoji="1" lang="en-US" altLang="zh-CN" dirty="0">
              <a:latin typeface="+mn-lt"/>
              <a:ea typeface="+mn-ea"/>
            </a:endParaRPr>
          </a:p>
        </p:txBody>
      </p:sp>
      <p:sp>
        <p:nvSpPr>
          <p:cNvPr id="20992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992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992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992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992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0992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209930" name="图片 10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1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1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2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charRg st="27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4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1">
                                            <p:txEl>
                                              <p:charRg st="44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6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6071">
                                            <p:txEl>
                                              <p:charRg st="63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9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6071">
                                            <p:txEl>
                                              <p:charRg st="92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120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6071">
                                            <p:txEl>
                                              <p:charRg st="120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6" name="Rectangle 2"/>
          <p:cNvSpPr>
            <a:spLocks noGrp="1"/>
          </p:cNvSpPr>
          <p:nvPr>
            <p:ph type="title"/>
          </p:nvPr>
        </p:nvSpPr>
        <p:spPr>
          <a:xfrm>
            <a:off x="214313" y="642938"/>
            <a:ext cx="8786812" cy="830262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3.4.3 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用</a:t>
            </a:r>
            <a:r>
              <a:rPr lang="en-US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6071" name="Rectangle 7"/>
          <p:cNvSpPr>
            <a:spLocks noGrp="1"/>
          </p:cNvSpPr>
          <p:nvPr>
            <p:ph idx="1"/>
          </p:nvPr>
        </p:nvSpPr>
        <p:spPr>
          <a:xfrm>
            <a:off x="500063" y="1714500"/>
            <a:ext cx="8358187" cy="4357688"/>
          </a:xfrm>
        </p:spPr>
        <p:txBody>
          <a:bodyPr vert="horz" wrap="square" lIns="91440" tIns="45720" rIns="91440" bIns="45720" anchor="t" anchorCtr="0"/>
          <a:p>
            <a:pPr>
              <a:buSzTx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2. 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常用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格式字符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e</a:t>
            </a:r>
            <a:r>
              <a:rPr kumimoji="1" lang="zh-CN" altLang="zh-CN" dirty="0">
                <a:latin typeface="+mn-lt"/>
                <a:ea typeface="+mn-ea"/>
              </a:rPr>
              <a:t>格式符。指定以指数形式输出实数</a:t>
            </a:r>
            <a:endParaRPr kumimoji="1" lang="en-US" altLang="zh-CN" dirty="0">
              <a:latin typeface="+mn-lt"/>
              <a:ea typeface="+mn-ea"/>
            </a:endParaRPr>
          </a:p>
          <a:p>
            <a:pPr lvl="2"/>
            <a:r>
              <a:rPr kumimoji="1" lang="en-US" altLang="zh-CN" dirty="0">
                <a:latin typeface="+mn-lt"/>
                <a:ea typeface="+mn-ea"/>
              </a:rPr>
              <a:t>%m.ne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 printf(”%13.2e”,123.456);</a:t>
            </a:r>
            <a:endParaRPr kumimoji="1" lang="en-US" altLang="zh-CN" dirty="0">
              <a:latin typeface="+mn-lt"/>
              <a:ea typeface="+mn-ea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 </a:t>
            </a:r>
            <a:r>
              <a:rPr kumimoji="1" lang="zh-CN" altLang="en-US" dirty="0">
                <a:latin typeface="+mn-lt"/>
                <a:ea typeface="+mn-ea"/>
              </a:rPr>
              <a:t>输出：    </a:t>
            </a:r>
            <a:r>
              <a:rPr kumimoji="1" lang="en-US" altLang="zh-CN" dirty="0">
                <a:latin typeface="+mn-lt"/>
                <a:ea typeface="+mn-ea"/>
              </a:rPr>
              <a:t>1.23e+002    (</a:t>
            </a:r>
            <a:r>
              <a:rPr kumimoji="1" lang="zh-CN" altLang="zh-CN" dirty="0">
                <a:latin typeface="+mn-lt"/>
                <a:ea typeface="+mn-ea"/>
              </a:rPr>
              <a:t>前面有</a:t>
            </a:r>
            <a:r>
              <a:rPr kumimoji="1" lang="en-US" altLang="zh-CN" dirty="0">
                <a:latin typeface="+mn-lt"/>
                <a:ea typeface="+mn-ea"/>
              </a:rPr>
              <a:t>4</a:t>
            </a:r>
            <a:r>
              <a:rPr kumimoji="1" lang="zh-CN" altLang="zh-CN" dirty="0">
                <a:latin typeface="+mn-lt"/>
                <a:ea typeface="+mn-ea"/>
              </a:rPr>
              <a:t>个空格</a:t>
            </a:r>
            <a:r>
              <a:rPr kumimoji="1" lang="en-US" altLang="zh-CN" dirty="0">
                <a:latin typeface="+mn-lt"/>
                <a:ea typeface="+mn-ea"/>
              </a:rPr>
              <a:t>)</a:t>
            </a:r>
            <a:endParaRPr kumimoji="1" lang="en-US" altLang="zh-CN" dirty="0">
              <a:latin typeface="+mn-lt"/>
              <a:ea typeface="+mn-ea"/>
            </a:endParaRPr>
          </a:p>
        </p:txBody>
      </p:sp>
      <p:sp>
        <p:nvSpPr>
          <p:cNvPr id="210948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1094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1095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1095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1095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1095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210954" name="图片 10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27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27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3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charRg st="33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6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charRg st="64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Introduction to C Programming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6629" name="Picture 5"/>
          <p:cNvPicPr>
            <a:picLocks noGrp="1" noChangeAspect="1"/>
          </p:cNvPicPr>
          <p:nvPr>
            <p:ph idx="1"/>
          </p:nvPr>
        </p:nvPicPr>
        <p:blipFill>
          <a:blip r:embed="rId1">
            <a:grayscl/>
          </a:blip>
          <a:srcRect/>
          <a:stretch>
            <a:fillRect/>
          </a:stretch>
        </p:blipFill>
        <p:spPr>
          <a:xfrm>
            <a:off x="0" y="1692275"/>
            <a:ext cx="9009063" cy="4005263"/>
          </a:xfrm>
        </p:spPr>
      </p:pic>
      <p:grpSp>
        <p:nvGrpSpPr>
          <p:cNvPr id="16390" name="Group 11"/>
          <p:cNvGrpSpPr/>
          <p:nvPr/>
        </p:nvGrpSpPr>
        <p:grpSpPr>
          <a:xfrm>
            <a:off x="1905000" y="2819400"/>
            <a:ext cx="2106613" cy="750888"/>
            <a:chOff x="1440" y="1975"/>
            <a:chExt cx="1327" cy="473"/>
          </a:xfrm>
        </p:grpSpPr>
        <p:sp>
          <p:nvSpPr>
            <p:cNvPr id="26632" name="Line 8"/>
            <p:cNvSpPr/>
            <p:nvPr/>
          </p:nvSpPr>
          <p:spPr>
            <a:xfrm flipH="1">
              <a:off x="1440" y="2208"/>
              <a:ext cx="672" cy="2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33" name="Line 9"/>
            <p:cNvSpPr/>
            <p:nvPr/>
          </p:nvSpPr>
          <p:spPr>
            <a:xfrm flipH="1">
              <a:off x="2064" y="2208"/>
              <a:ext cx="48" cy="2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34" name="Text Box 10"/>
            <p:cNvSpPr txBox="1"/>
            <p:nvPr/>
          </p:nvSpPr>
          <p:spPr>
            <a:xfrm>
              <a:off x="1958" y="1975"/>
              <a:ext cx="8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>
                  <a:solidFill>
                    <a:srgbClr val="22222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rgbClr val="22222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rgbClr val="22222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200">
                  <a:solidFill>
                    <a:srgbClr val="22222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0000"/>
                  </a:solidFill>
                  <a:ea typeface="宋体" panose="02010600030101010101" pitchFamily="2" charset="-122"/>
                </a:rPr>
                <a:t>Identifiers</a:t>
              </a:r>
              <a:endPara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26631" name="Picture 4" descr="DD01009_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88" y="561975"/>
            <a:ext cx="949325" cy="703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6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Displaying Numerical Values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5237" name="Rectangle 8"/>
          <p:cNvSpPr>
            <a:spLocks noGrp="1"/>
          </p:cNvSpPr>
          <p:nvPr>
            <p:ph type="body" sz="half" idx="2"/>
          </p:nvPr>
        </p:nvSpPr>
        <p:spPr>
          <a:xfrm>
            <a:off x="228600" y="2133600"/>
            <a:ext cx="8382000" cy="685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sz="22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printf("The total of 6 and 15 is %d", 6 + 15);</a:t>
            </a:r>
            <a:endParaRPr lang="en-US" altLang="zh-CN" sz="2200" b="1" dirty="0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228600" y="3810000"/>
            <a:ext cx="8382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("The sum of %f and %f is %f", 12.2, 15.754, 12.2 + 15.754);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2876550"/>
            <a:ext cx="387826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total of 6 and 15 is</a:t>
            </a:r>
            <a:endParaRPr lang="en-US" altLang="zh-CN" sz="20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76800" y="2876550"/>
            <a:ext cx="492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21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209550" y="4838700"/>
            <a:ext cx="48196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The sum of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2424113" y="4819650"/>
            <a:ext cx="22923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12.200000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525463" y="5511800"/>
            <a:ext cx="130333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is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4195763" y="4810125"/>
            <a:ext cx="15240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and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8"/>
          <p:cNvSpPr txBox="1">
            <a:spLocks noChangeArrowheads="1"/>
          </p:cNvSpPr>
          <p:nvPr/>
        </p:nvSpPr>
        <p:spPr bwMode="auto">
          <a:xfrm>
            <a:off x="5103813" y="4845050"/>
            <a:ext cx="24384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15.754000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233488" y="5505450"/>
            <a:ext cx="238125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27.954000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页脚占位符 2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Displaying Numerical Values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7285" name="Picture 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430213" y="2133600"/>
            <a:ext cx="8180387" cy="198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页脚占位符 1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1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9332" name="Picture 5"/>
          <p:cNvPicPr>
            <a:picLocks noGrp="1" noChangeAspect="1"/>
          </p:cNvPicPr>
          <p:nvPr>
            <p:ph idx="1"/>
          </p:nvPr>
        </p:nvPicPr>
        <p:blipFill>
          <a:blip r:embed="rId1">
            <a:grayscl/>
          </a:blip>
          <a:srcRect/>
          <a:stretch>
            <a:fillRect/>
          </a:stretch>
        </p:blipFill>
        <p:spPr>
          <a:xfrm>
            <a:off x="152400" y="1731963"/>
            <a:ext cx="9001125" cy="3497262"/>
          </a:xfrm>
        </p:spPr>
      </p:pic>
      <p:sp>
        <p:nvSpPr>
          <p:cNvPr id="99333" name="Rectangle 12"/>
          <p:cNvSpPr/>
          <p:nvPr/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Displaying Numerical Values (continued)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86022" name="矩形 2"/>
          <p:cNvSpPr/>
          <p:nvPr/>
        </p:nvSpPr>
        <p:spPr>
          <a:xfrm>
            <a:off x="3098800" y="4648200"/>
            <a:ext cx="5486400" cy="1524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15.000000 plus 2. 000000 equals 17. 000000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15.000000 minus 2. 000000 equals 13. 000000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15.000000 times 2. 000000 equals 30. 000000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15.000000 divided 2. 000000 equals 7. 500000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9335" name="Picture 4" descr="DD01009_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88" y="561975"/>
            <a:ext cx="949325" cy="703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页脚占位符 2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79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1380" name="Group 3"/>
          <p:cNvGrpSpPr/>
          <p:nvPr/>
        </p:nvGrpSpPr>
        <p:grpSpPr>
          <a:xfrm>
            <a:off x="171450" y="1752600"/>
            <a:ext cx="8801100" cy="3543300"/>
            <a:chOff x="426" y="2146"/>
            <a:chExt cx="5088" cy="1838"/>
          </a:xfrm>
        </p:grpSpPr>
        <p:pic>
          <p:nvPicPr>
            <p:cNvPr id="101386" name="Picture 4"/>
            <p:cNvPicPr>
              <a:picLocks noChangeAspect="1"/>
            </p:cNvPicPr>
            <p:nvPr/>
          </p:nvPicPr>
          <p:blipFill>
            <a:blip r:embed="rId1">
              <a:grayscl/>
            </a:blip>
            <a:stretch>
              <a:fillRect/>
            </a:stretch>
          </p:blipFill>
          <p:spPr>
            <a:xfrm>
              <a:off x="426" y="2146"/>
              <a:ext cx="5088" cy="18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1387" name="Line 5"/>
            <p:cNvSpPr/>
            <p:nvPr/>
          </p:nvSpPr>
          <p:spPr>
            <a:xfrm>
              <a:off x="426" y="3984"/>
              <a:ext cx="504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1381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Displaying Numerical Values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1382" name="矩形 7"/>
          <p:cNvSpPr/>
          <p:nvPr/>
        </p:nvSpPr>
        <p:spPr>
          <a:xfrm>
            <a:off x="2667000" y="4648200"/>
            <a:ext cx="5918200" cy="1295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first letter  of the alphabet is a</a:t>
            </a: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decimal code for this letter  is 97</a:t>
            </a: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code for an uppercase A is 65</a:t>
            </a: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101383" name="直接连接符 2"/>
          <p:cNvCxnSpPr/>
          <p:nvPr/>
        </p:nvCxnSpPr>
        <p:spPr>
          <a:xfrm>
            <a:off x="5867400" y="3810000"/>
            <a:ext cx="609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1384" name="直接连接符 10"/>
          <p:cNvCxnSpPr/>
          <p:nvPr/>
        </p:nvCxnSpPr>
        <p:spPr>
          <a:xfrm>
            <a:off x="5867400" y="4114800"/>
            <a:ext cx="609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101385" name="Picture 4" descr="DD01009_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88" y="561975"/>
            <a:ext cx="949325" cy="703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页脚占位符 2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79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87" name="Line 5"/>
          <p:cNvSpPr/>
          <p:nvPr/>
        </p:nvSpPr>
        <p:spPr>
          <a:xfrm>
            <a:off x="171450" y="5295900"/>
            <a:ext cx="872871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81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Displaying Numerical Values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01385" name="Picture 4" descr="DD01009_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988" y="561975"/>
            <a:ext cx="949325" cy="703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394460"/>
            <a:ext cx="802005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页脚占位符 2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79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87" name="Line 5"/>
          <p:cNvSpPr/>
          <p:nvPr/>
        </p:nvSpPr>
        <p:spPr>
          <a:xfrm>
            <a:off x="171450" y="5295900"/>
            <a:ext cx="872871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81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Displaying Numerical Values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01385" name="Picture 4" descr="DD01009_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988" y="561975"/>
            <a:ext cx="949325" cy="703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" y="1524000"/>
            <a:ext cx="8039100" cy="489458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7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8" name="Rectangle 2"/>
          <p:cNvSpPr>
            <a:spLocks noGrp="1"/>
          </p:cNvSpPr>
          <p:nvPr>
            <p:ph type="title"/>
          </p:nvPr>
        </p:nvSpPr>
        <p:spPr>
          <a:xfrm>
            <a:off x="533400" y="381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Expression Types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3429" name="Rectangle 3"/>
          <p:cNvSpPr>
            <a:spLocks noGrp="1"/>
          </p:cNvSpPr>
          <p:nvPr>
            <p:ph idx="1"/>
          </p:nvPr>
        </p:nvSpPr>
        <p:spPr>
          <a:xfrm>
            <a:off x="152400" y="1327150"/>
            <a:ext cx="8839200" cy="4876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Expression: </a:t>
            </a:r>
            <a:r>
              <a:rPr lang="en-US" altLang="zh-CN" dirty="0">
                <a:ea typeface="宋体" panose="02010600030101010101" pitchFamily="2" charset="-122"/>
              </a:rPr>
              <a:t>any combination of operators and operands that can be evaluated to yield a value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Integer expression: </a:t>
            </a:r>
            <a:r>
              <a:rPr lang="en-US" altLang="zh-CN" dirty="0">
                <a:ea typeface="宋体" panose="02010600030101010101" pitchFamily="2" charset="-122"/>
              </a:rPr>
              <a:t>contains only integer operands; the result is an integer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Floating-point expression: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contains only floating-point operands;</a:t>
            </a:r>
            <a:r>
              <a:rPr lang="en-US" altLang="zh-CN" dirty="0">
                <a:ea typeface="宋体" panose="02010600030101010101" pitchFamily="2" charset="-122"/>
              </a:rPr>
              <a:t> the result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double-precision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 a 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mixed-mode expression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the data type of each operation is determined by the following rules: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If both operands are integers, result is an integer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If one operand is real, result is double-precision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Integer Division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547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15/2 = 7</a:t>
            </a:r>
            <a:endParaRPr lang="en-US" altLang="zh-CN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Integers cannot contain a fractional part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Remainder is truncated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%</a:t>
            </a:r>
            <a:r>
              <a:rPr lang="en-US" altLang="zh-CN" dirty="0">
                <a:ea typeface="宋体" panose="02010600030101010101" pitchFamily="2" charset="-122"/>
              </a:rPr>
              <a:t> is the </a:t>
            </a:r>
            <a:r>
              <a:rPr lang="en-US" altLang="zh-CN" b="1" dirty="0">
                <a:ea typeface="宋体" panose="02010600030101010101" pitchFamily="2" charset="-122"/>
              </a:rPr>
              <a:t>modulus </a:t>
            </a:r>
            <a:r>
              <a:rPr lang="en-US" altLang="zh-CN" dirty="0">
                <a:ea typeface="宋体" panose="02010600030101010101" pitchFamily="2" charset="-122"/>
              </a:rPr>
              <a:t>or </a:t>
            </a:r>
            <a:r>
              <a:rPr lang="en-US" altLang="zh-CN" b="1" dirty="0">
                <a:ea typeface="宋体" panose="02010600030101010101" pitchFamily="2" charset="-122"/>
              </a:rPr>
              <a:t>remainder operator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9 % 4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is 1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17 % 3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is 2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14 % 2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is 0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Negation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b="1" dirty="0">
                <a:ea typeface="宋体" panose="02010600030101010101" pitchFamily="2" charset="-122"/>
              </a:rPr>
              <a:t>unary operator </a:t>
            </a:r>
            <a:r>
              <a:rPr lang="en-US" altLang="zh-CN" dirty="0">
                <a:ea typeface="宋体" panose="02010600030101010101" pitchFamily="2" charset="-122"/>
              </a:rPr>
              <a:t>is one that operates on a single operand, e.g., negation (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-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minus sign in front of a single numerical value negates (reverses the sign of) the number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页脚占位符 1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571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9572" name="Picture 4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533400" y="1544638"/>
            <a:ext cx="7772400" cy="4484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573" name="Rectangle 5"/>
          <p:cNvSpPr/>
          <p:nvPr/>
        </p:nvSpPr>
        <p:spPr>
          <a:xfrm>
            <a:off x="533400" y="-36512"/>
            <a:ext cx="8077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Negation (continued)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Identifiers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Identifiers in C consist of three types: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Reserved words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Standard identifiers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Programmer-created identifiers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19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20" name="Rectangle 2"/>
          <p:cNvSpPr>
            <a:spLocks noGrp="1"/>
          </p:cNvSpPr>
          <p:nvPr>
            <p:ph type="title"/>
          </p:nvPr>
        </p:nvSpPr>
        <p:spPr>
          <a:xfrm>
            <a:off x="342900" y="228600"/>
            <a:ext cx="8458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Operator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Precedence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Associativity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728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562100"/>
            <a:ext cx="84582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Two binary arithmetic operator symbols must never be placed side by side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     5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*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% 6 is invalid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Parentheses may be used to form groupings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Expressions in parentheses are evaluated first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( 6 + 4 ) / ( 2 + 3 ) = 2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3667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8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2900" y="1562100"/>
            <a:ext cx="8458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Parentheses may be enclosed by other parentheses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*（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3+7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/5 = 4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Parentheses cannot be used to indicate multiplication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rather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multiplication operator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* , must be used.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(3+4)(5+1) is invalid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correct expression is (3+4)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*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(5+1)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1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2" name="Rectangle 2"/>
          <p:cNvSpPr>
            <a:spLocks noGrp="1"/>
          </p:cNvSpPr>
          <p:nvPr>
            <p:ph type="title"/>
          </p:nvPr>
        </p:nvSpPr>
        <p:spPr>
          <a:xfrm>
            <a:off x="381000" y="157163"/>
            <a:ext cx="83820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Operator Precedence and Associativity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4693" name="Rectangle 3"/>
          <p:cNvSpPr>
            <a:spLocks noGrp="1"/>
          </p:cNvSpPr>
          <p:nvPr>
            <p:ph idx="1"/>
          </p:nvPr>
        </p:nvSpPr>
        <p:spPr>
          <a:xfrm>
            <a:off x="228600" y="1525588"/>
            <a:ext cx="8534400" cy="4572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Three levels of precedence: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62000" lvl="1" indent="-3048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All negations </a:t>
            </a:r>
            <a:r>
              <a:rPr lang="en-US" altLang="zh-CN" dirty="0">
                <a:ea typeface="宋体" panose="02010600030101010101" pitchFamily="2" charset="-122"/>
              </a:rPr>
              <a:t>are done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first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marL="762000" lvl="1" indent="-3048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Multiplication, division, and modulus </a:t>
            </a:r>
            <a:r>
              <a:rPr lang="en-US" altLang="zh-CN" dirty="0">
                <a:ea typeface="宋体" panose="02010600030101010101" pitchFamily="2" charset="-122"/>
              </a:rPr>
              <a:t>operations are computed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next</a:t>
            </a:r>
            <a:r>
              <a:rPr lang="en-US" altLang="zh-CN" dirty="0">
                <a:ea typeface="宋体" panose="02010600030101010101" pitchFamily="2" charset="-122"/>
              </a:rPr>
              <a:t>; expressions containing more than one of these operators are evaluated from left to right as each operator is encountered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62000" lvl="1" indent="-304800" eaLnBrk="1" hangingPunct="1">
              <a:lnSpc>
                <a:spcPct val="110000"/>
              </a:lnSpc>
              <a:buFontTx/>
              <a:buAutoNum type="arabicPeriod"/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Addition and subtraction are computed last</a:t>
            </a:r>
            <a:r>
              <a:rPr lang="en-US" altLang="zh-CN" dirty="0">
                <a:ea typeface="宋体" panose="02010600030101010101" pitchFamily="2" charset="-122"/>
              </a:rPr>
              <a:t>; expressions containing more than one addition or subtraction are evaluated from left to right as each operator is encountered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39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40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Operator Precedence and Associativity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116741" name="Rectangle 8"/>
          <p:cNvSpPr>
            <a:spLocks noGrp="1"/>
          </p:cNvSpPr>
          <p:nvPr>
            <p:ph type="body" sz="half" idx="2"/>
          </p:nvPr>
        </p:nvSpPr>
        <p:spPr>
          <a:xfrm>
            <a:off x="533400" y="1981200"/>
            <a:ext cx="8077200" cy="22098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Example: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8 + 5 * 7 % 2 * 4 =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8 + 35 % 2 * 4 =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8 + 1 * 4 =</a:t>
            </a: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    8 + 4 = 12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页脚占位符 2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Operator Precedence and Associativity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pic>
        <p:nvPicPr>
          <p:cNvPr id="118789" name="Picture 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381000" y="2057400"/>
            <a:ext cx="8610600" cy="1957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5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6" name="Rectangle 2"/>
          <p:cNvSpPr>
            <a:spLocks noGrp="1"/>
          </p:cNvSpPr>
          <p:nvPr>
            <p:ph type="title"/>
          </p:nvPr>
        </p:nvSpPr>
        <p:spPr>
          <a:xfrm>
            <a:off x="512763" y="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Variables and Declarations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0837" name="Rectangle 7"/>
          <p:cNvSpPr>
            <a:spLocks noGrp="1"/>
          </p:cNvSpPr>
          <p:nvPr>
            <p:ph type="body" sz="half" idx="2"/>
          </p:nvPr>
        </p:nvSpPr>
        <p:spPr>
          <a:xfrm>
            <a:off x="228600" y="4265613"/>
            <a:ext cx="8534400" cy="22098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lang="en-US" altLang="zh-CN" b="1" dirty="0">
                <a:ea typeface="宋体" panose="02010600030101010101" pitchFamily="2" charset="-122"/>
              </a:rPr>
              <a:t>Variables </a:t>
            </a:r>
            <a:r>
              <a:rPr lang="en-US" altLang="zh-CN" dirty="0">
                <a:ea typeface="宋体" panose="02010600030101010101" pitchFamily="2" charset="-122"/>
              </a:rPr>
              <a:t>are names given by programmers to computer storage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</a:pPr>
            <a:r>
              <a:rPr lang="en-US" altLang="zh-CN" dirty="0">
                <a:ea typeface="宋体" panose="02010600030101010101" pitchFamily="2" charset="-122"/>
              </a:rPr>
              <a:t>Variable name usually limited to 255 characters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Variable names are case sensitive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pic>
        <p:nvPicPr>
          <p:cNvPr id="12083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1481138"/>
            <a:ext cx="4267200" cy="2557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883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884" name="Rectang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Variables and Declarations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122885" name="Rectangle 6"/>
          <p:cNvSpPr>
            <a:spLocks noGrp="1"/>
          </p:cNvSpPr>
          <p:nvPr>
            <p:ph type="body" sz="half" idx="2"/>
          </p:nvPr>
        </p:nvSpPr>
        <p:spPr>
          <a:xfrm>
            <a:off x="381000" y="1219200"/>
            <a:ext cx="8077200" cy="167640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num1 = 45;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num2 = 12;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total = num1 + num2;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</a:pPr>
            <a:endParaRPr lang="zh-CN" altLang="en-US" sz="2200" dirty="0">
              <a:ea typeface="宋体" panose="02010600030101010101" pitchFamily="2" charset="-122"/>
            </a:endParaRPr>
          </a:p>
        </p:txBody>
      </p:sp>
      <p:sp>
        <p:nvSpPr>
          <p:cNvPr id="122886" name="AutoShape 7"/>
          <p:cNvSpPr/>
          <p:nvPr/>
        </p:nvSpPr>
        <p:spPr>
          <a:xfrm>
            <a:off x="4191000" y="1295400"/>
            <a:ext cx="228600" cy="1141413"/>
          </a:xfrm>
          <a:prstGeom prst="rightBrace">
            <a:avLst>
              <a:gd name="adj1" fmla="val 58367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Assignment statements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2288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2895600"/>
            <a:ext cx="6096000" cy="2536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888" name="文本框 1"/>
          <p:cNvSpPr txBox="1"/>
          <p:nvPr/>
        </p:nvSpPr>
        <p:spPr>
          <a:xfrm>
            <a:off x="381000" y="5715000"/>
            <a:ext cx="75596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Variable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the value stored in the variable can change.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1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2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Declaration Statements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957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Naming and specifying the data type that can be stored in each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variable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accomplished using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declaration statements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datatype    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variableName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;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int sum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；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float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firstNumber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；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cxnSp>
        <p:nvCxnSpPr>
          <p:cNvPr id="124934" name="直接连接符 2"/>
          <p:cNvCxnSpPr/>
          <p:nvPr/>
        </p:nvCxnSpPr>
        <p:spPr>
          <a:xfrm>
            <a:off x="685800" y="1600200"/>
            <a:ext cx="914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4935" name="直接连接符 7"/>
          <p:cNvCxnSpPr/>
          <p:nvPr/>
        </p:nvCxnSpPr>
        <p:spPr>
          <a:xfrm>
            <a:off x="2552700" y="1573213"/>
            <a:ext cx="33147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24936" name="矩形: 折角 1"/>
          <p:cNvSpPr/>
          <p:nvPr/>
        </p:nvSpPr>
        <p:spPr>
          <a:xfrm>
            <a:off x="381000" y="2362200"/>
            <a:ext cx="5029200" cy="914400"/>
          </a:xfrm>
          <a:prstGeom prst="foldedCorner">
            <a:avLst>
              <a:gd name="adj" fmla="val 16667"/>
            </a:avLst>
          </a:prstGeom>
          <a:noFill/>
          <a:ln w="9525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79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80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Declaration Statements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6981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648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Declaration statements within a function appear immediately after the opening brace of a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function name()</a:t>
            </a:r>
            <a:endParaRPr lang="en-US" altLang="zh-CN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declaration statements;</a:t>
            </a:r>
            <a:endParaRPr lang="en-US" altLang="zh-CN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other statements;</a:t>
            </a:r>
            <a:endParaRPr lang="en-US" altLang="zh-CN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Definition statements </a:t>
            </a:r>
            <a:r>
              <a:rPr lang="en-US" altLang="zh-CN" dirty="0">
                <a:ea typeface="宋体" panose="02010600030101010101" pitchFamily="2" charset="-122"/>
              </a:rPr>
              <a:t>define or tell the compiler how much memory is needed for data storage</a:t>
            </a:r>
            <a:endParaRPr lang="en-US" altLang="zh-CN" sz="22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7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8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Declaration Statements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29029" name="Picture 5"/>
          <p:cNvPicPr>
            <a:picLocks noGrp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66800" y="1828800"/>
            <a:ext cx="6477000" cy="3962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灯片编号占位符 5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Identifiers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76400"/>
            <a:ext cx="86868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Reserved word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word that is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predefined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by the programming language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 a special purpose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and can only be used in a specified manner for its intended purpose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Also referred to as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keywords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 C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页脚占位符 2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75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Declaration Statements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3107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800" y="1752600"/>
            <a:ext cx="6705600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099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Declaration Statements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32101" name="Picture 4"/>
          <p:cNvPicPr>
            <a:picLocks noGrp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62000" y="1905000"/>
            <a:ext cx="7848600" cy="3886200"/>
          </a:xfr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页脚占位符 2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147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1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Declaration Statements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3414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90600" y="1981200"/>
            <a:ext cx="7162800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1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2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Declaration Statements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35173" name="Picture 5"/>
          <p:cNvPicPr>
            <a:picLocks noGrp="1" noChangeAspect="1"/>
          </p:cNvPicPr>
          <p:nvPr>
            <p:ph idx="1"/>
          </p:nvPr>
        </p:nvPicPr>
        <p:blipFill>
          <a:blip r:embed="rId1">
            <a:grayscl/>
          </a:blip>
          <a:srcRect/>
          <a:stretch>
            <a:fillRect/>
          </a:stretch>
        </p:blipFill>
        <p:spPr>
          <a:xfrm>
            <a:off x="228600" y="1528763"/>
            <a:ext cx="8686800" cy="4840287"/>
          </a:xfrm>
        </p:spPr>
      </p:pic>
      <p:sp>
        <p:nvSpPr>
          <p:cNvPr id="135174" name="Line 8"/>
          <p:cNvSpPr/>
          <p:nvPr/>
        </p:nvSpPr>
        <p:spPr>
          <a:xfrm flipH="1">
            <a:off x="2743200" y="4648200"/>
            <a:ext cx="12192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175" name="Text Box 9"/>
          <p:cNvSpPr txBox="1"/>
          <p:nvPr/>
        </p:nvSpPr>
        <p:spPr>
          <a:xfrm>
            <a:off x="3917950" y="4129088"/>
            <a:ext cx="481647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You can omit the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and let the compiler convert the double precision value into a float value when the assignment is made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35176" name="Picture 4" descr="DD01009_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88" y="561975"/>
            <a:ext cx="949325" cy="703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5177" name="Picture 4" descr="DD01009_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275" y="1530350"/>
            <a:ext cx="949325" cy="703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19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Selecting Variable Names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7221" name="Rectangle 3"/>
          <p:cNvSpPr>
            <a:spLocks noGrp="1"/>
          </p:cNvSpPr>
          <p:nvPr>
            <p:ph idx="1"/>
          </p:nvPr>
        </p:nvSpPr>
        <p:spPr>
          <a:xfrm>
            <a:off x="533400" y="1676400"/>
            <a:ext cx="8458200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Make variable names descriptive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Limit variable names to approximately 20 characters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Start the variable name with a letter, rather than an underscore (_)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 a variable name consisting of several words, capitalize the first letter of each word after the first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67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6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Selecting Variable Names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926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spcBef>
                <a:spcPts val="1800"/>
              </a:spcBef>
            </a:pPr>
            <a:r>
              <a:rPr lang="en-US" altLang="zh-CN" dirty="0">
                <a:ea typeface="宋体" panose="02010600030101010101" pitchFamily="2" charset="-122"/>
              </a:rPr>
              <a:t>Use variable names that indicate </a:t>
            </a:r>
            <a:r>
              <a:rPr lang="en-US" altLang="zh-CN" i="1" dirty="0">
                <a:ea typeface="宋体" panose="02010600030101010101" pitchFamily="2" charset="-122"/>
              </a:rPr>
              <a:t>what </a:t>
            </a:r>
            <a:r>
              <a:rPr lang="en-US" altLang="zh-CN" dirty="0">
                <a:ea typeface="宋体" panose="02010600030101010101" pitchFamily="2" charset="-122"/>
              </a:rPr>
              <a:t>the variable corresponds to, rather than </a:t>
            </a:r>
            <a:r>
              <a:rPr lang="en-US" altLang="zh-CN" i="1" dirty="0">
                <a:ea typeface="宋体" panose="02010600030101010101" pitchFamily="2" charset="-122"/>
              </a:rPr>
              <a:t>how </a:t>
            </a:r>
            <a:r>
              <a:rPr lang="en-US" altLang="zh-CN" dirty="0">
                <a:ea typeface="宋体" panose="02010600030101010101" pitchFamily="2" charset="-122"/>
              </a:rPr>
              <a:t>it is computed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CN" dirty="0">
                <a:ea typeface="宋体" panose="02010600030101010101" pitchFamily="2" charset="-122"/>
              </a:rPr>
              <a:t>Add qualifiers, such as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Avg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Min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Max</a:t>
            </a:r>
            <a:r>
              <a:rPr lang="en-US" altLang="zh-CN" dirty="0">
                <a:ea typeface="宋体" panose="02010600030101010101" pitchFamily="2" charset="-122"/>
              </a:rPr>
              <a:t>, and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Sum</a:t>
            </a:r>
            <a:r>
              <a:rPr lang="en-US" altLang="zh-CN" dirty="0">
                <a:ea typeface="宋体" panose="02010600030101010101" pitchFamily="2" charset="-122"/>
              </a:rPr>
              <a:t> to complete a variable’s name where appropriate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CN" dirty="0">
                <a:ea typeface="宋体" panose="02010600030101010101" pitchFamily="2" charset="-122"/>
              </a:rPr>
              <a:t>Use single-letter variable names, such as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, and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for loop indexes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15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1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Initialization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131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Declaration statements can be used to store an initial value into declared variables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numOne = 15;</a:t>
            </a:r>
            <a:endParaRPr lang="en-US" altLang="zh-CN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When a declaration statement provides an initial value, the variable is said to be </a:t>
            </a:r>
            <a:r>
              <a:rPr lang="en-US" altLang="zh-CN" b="1" dirty="0">
                <a:ea typeface="宋体" panose="02010600030101010101" pitchFamily="2" charset="-122"/>
              </a:rPr>
              <a:t>initialized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Literals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expressions using only literals </a:t>
            </a:r>
            <a:r>
              <a:rPr lang="en-US" altLang="zh-CN" dirty="0">
                <a:ea typeface="宋体" panose="02010600030101010101" pitchFamily="2" charset="-122"/>
              </a:rPr>
              <a:t>such as 87.0 + 12 − 2, and expressions using literals and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previously initialized variables </a:t>
            </a:r>
            <a:r>
              <a:rPr lang="en-US" altLang="zh-CN" dirty="0">
                <a:ea typeface="宋体" panose="02010600030101010101" pitchFamily="2" charset="-122"/>
              </a:rPr>
              <a:t>can all be used as initializers within a declaration statement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63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Case Study: Temperature Conversion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365" name="Rectangle 3"/>
          <p:cNvSpPr>
            <a:spLocks noGrp="1"/>
          </p:cNvSpPr>
          <p:nvPr>
            <p:ph idx="1"/>
          </p:nvPr>
        </p:nvSpPr>
        <p:spPr>
          <a:xfrm>
            <a:off x="15875" y="1608138"/>
            <a:ext cx="8991600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friend of yours is going to Spain, where temperatures are reported using the Celsius temperature scale.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She has asked you to provide her with a list of temperatures in degrees Fahrenheit, and the equivalent temperature in degrees Celsius.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formula relating the two temperatures is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00050" lvl="1" indent="0" eaLnBrk="1" hangingPunct="1">
              <a:buNone/>
            </a:pP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Celsius = 5/9(Fahrenheit − 32)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Initially, you are to write and test a program that correctly converts the Fahrenheit temperature of 75 degrees into its Celsius equivalent.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1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2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Case Study: Temperature Conversion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45413" name="Picture 5"/>
          <p:cNvPicPr>
            <a:picLocks noGrp="1" noChangeAspect="1"/>
          </p:cNvPicPr>
          <p:nvPr>
            <p:ph idx="1"/>
          </p:nvPr>
        </p:nvPicPr>
        <p:blipFill>
          <a:blip r:embed="rId1">
            <a:grayscl/>
          </a:blip>
          <a:srcRect/>
          <a:stretch>
            <a:fillRect/>
          </a:stretch>
        </p:blipFill>
        <p:spPr>
          <a:xfrm>
            <a:off x="0" y="1828800"/>
            <a:ext cx="8807450" cy="4038600"/>
          </a:xfrm>
        </p:spPr>
      </p:pic>
      <p:pic>
        <p:nvPicPr>
          <p:cNvPr id="145414" name="Picture 4" descr="DD01009_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88" y="1049338"/>
            <a:ext cx="949325" cy="703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459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460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Common Programming Errors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7461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305800" cy="45720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Omitting the parentheses, (), after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Omitting or incorrectly typing the opening brace, {, that signifies the start of a function body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Omitting or incorrectly typing the closing brace, }, that signifies the end of a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Misspelling the name of a function; for example, typing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print()</a:t>
            </a:r>
            <a:r>
              <a:rPr lang="en-US" altLang="zh-CN" dirty="0">
                <a:ea typeface="宋体" panose="02010600030101010101" pitchFamily="2" charset="-122"/>
              </a:rPr>
              <a:t> instead of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endParaRPr lang="en-US" altLang="zh-CN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Forgetting to close a string passed to 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 with a double quote symbol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页脚占位符 2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Identifiers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2773" name="Picture 3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304800" y="2286000"/>
            <a:ext cx="8537575" cy="2038350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507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5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Common Programming Errors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9509" name="Rectangle 3"/>
          <p:cNvSpPr>
            <a:spLocks noGrp="1"/>
          </p:cNvSpPr>
          <p:nvPr>
            <p:ph idx="1"/>
          </p:nvPr>
        </p:nvSpPr>
        <p:spPr>
          <a:xfrm>
            <a:off x="76200" y="1676400"/>
            <a:ext cx="8763000" cy="45720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130000"/>
              </a:lnSpc>
              <a:buFontTx/>
              <a:buAutoNum type="arabicPeriod" startAt="6"/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Omitting the semicolon(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) at the end of each executable statement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130000"/>
              </a:lnSpc>
              <a:buFontTx/>
              <a:buAutoNum type="arabicPeriod" startAt="6"/>
            </a:pPr>
            <a:r>
              <a:rPr lang="en-US" altLang="zh-CN" dirty="0">
                <a:ea typeface="宋体" panose="02010600030101010101" pitchFamily="2" charset="-122"/>
              </a:rPr>
              <a:t>Forgetting to include </a:t>
            </a:r>
            <a:r>
              <a:rPr lang="en-US" altLang="zh-CN" b="1" dirty="0">
                <a:solidFill>
                  <a:srgbClr val="0033CC"/>
                </a:solidFill>
                <a:ea typeface="宋体" panose="02010600030101010101" pitchFamily="2" charset="-122"/>
              </a:rPr>
              <a:t>\n</a:t>
            </a:r>
            <a:r>
              <a:rPr lang="en-US" altLang="zh-CN" dirty="0">
                <a:ea typeface="宋体" panose="02010600030101010101" pitchFamily="2" charset="-122"/>
              </a:rPr>
              <a:t> to indicate a new line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130000"/>
              </a:lnSpc>
              <a:buFontTx/>
              <a:buAutoNum type="arabicPeriod" startAt="6"/>
            </a:pPr>
            <a:r>
              <a:rPr lang="en-US" altLang="zh-CN" dirty="0">
                <a:ea typeface="宋体" panose="02010600030101010101" pitchFamily="2" charset="-122"/>
              </a:rPr>
              <a:t>Forgetting to declare all the variables used in a program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130000"/>
              </a:lnSpc>
              <a:buFontTx/>
              <a:buAutoNum type="arabicPeriod" startAt="6"/>
            </a:pPr>
            <a:r>
              <a:rPr lang="en-US" altLang="zh-CN" dirty="0">
                <a:ea typeface="宋体" panose="02010600030101010101" pitchFamily="2" charset="-122"/>
              </a:rPr>
              <a:t>Storing an incorrect data type in a declared 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14350" indent="-514350" eaLnBrk="1" hangingPunct="1">
              <a:lnSpc>
                <a:spcPct val="130000"/>
              </a:lnSpc>
              <a:buFontTx/>
              <a:buAutoNum type="arabicPeriod" startAt="6"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5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6" name="Rectangle 2"/>
          <p:cNvSpPr>
            <a:spLocks noGrp="1"/>
          </p:cNvSpPr>
          <p:nvPr>
            <p:ph type="title"/>
          </p:nvPr>
        </p:nvSpPr>
        <p:spPr>
          <a:xfrm>
            <a:off x="533400" y="-7620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Common Programming Errors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1557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72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Using a variable in an expression before a value has been assigned to the 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Dividing integer values incorrectly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  3.425+2/3 + 7.9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r>
              <a:rPr lang="en-US" altLang="zh-CN" dirty="0">
                <a:ea typeface="宋体" panose="02010600030101010101" pitchFamily="2" charset="-122"/>
              </a:rPr>
              <a:t>  2/3=0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Mixing data types in the same expression without clearly understanding the effect produced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Not including the correct conversion control sequence in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function calls for the data types of the remaining arguments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Common Programming Errors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03" name="内容占位符 2"/>
          <p:cNvSpPr>
            <a:spLocks noGrp="1"/>
          </p:cNvSpPr>
          <p:nvPr>
            <p:ph idx="1"/>
          </p:nvPr>
        </p:nvSpPr>
        <p:spPr>
          <a:xfrm>
            <a:off x="228600" y="1676400"/>
            <a:ext cx="83820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Not closing the control string in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 dirty="0">
                <a:ea typeface="宋体" panose="02010600030101010101" pitchFamily="2" charset="-122"/>
              </a:rPr>
              <a:t> with a double quote symbol followed by a comma when additional arguments are passed to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Forgetting to separate all arguments passed to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 dirty="0">
                <a:ea typeface="宋体" panose="02010600030101010101" pitchFamily="2" charset="-122"/>
              </a:rPr>
              <a:t> with commas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04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5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页脚占位符 4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27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28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Common Compiler Errors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54629" name="Group 10"/>
          <p:cNvGrpSpPr/>
          <p:nvPr/>
        </p:nvGrpSpPr>
        <p:grpSpPr>
          <a:xfrm>
            <a:off x="762000" y="914400"/>
            <a:ext cx="7315200" cy="5441950"/>
            <a:chOff x="336" y="1604"/>
            <a:chExt cx="2496" cy="1996"/>
          </a:xfrm>
        </p:grpSpPr>
        <p:pic>
          <p:nvPicPr>
            <p:cNvPr id="154630" name="Picture 6"/>
            <p:cNvPicPr/>
            <p:nvPr/>
          </p:nvPicPr>
          <p:blipFill>
            <a:blip r:embed="rId1">
              <a:grayscl/>
            </a:blip>
            <a:stretch>
              <a:fillRect/>
            </a:stretch>
          </p:blipFill>
          <p:spPr>
            <a:xfrm>
              <a:off x="336" y="1604"/>
              <a:ext cx="2496" cy="178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4631" name="Picture 7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336" y="3379"/>
              <a:ext cx="2496" cy="221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页脚占位符 1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5" name="灯片编号占位符 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6676" name="Group 13"/>
          <p:cNvGrpSpPr/>
          <p:nvPr/>
        </p:nvGrpSpPr>
        <p:grpSpPr>
          <a:xfrm>
            <a:off x="1752600" y="533400"/>
            <a:ext cx="5791200" cy="5791200"/>
            <a:chOff x="1296" y="240"/>
            <a:chExt cx="3264" cy="3744"/>
          </a:xfrm>
        </p:grpSpPr>
        <p:grpSp>
          <p:nvGrpSpPr>
            <p:cNvPr id="156678" name="Group 9"/>
            <p:cNvGrpSpPr/>
            <p:nvPr/>
          </p:nvGrpSpPr>
          <p:grpSpPr>
            <a:xfrm>
              <a:off x="1296" y="273"/>
              <a:ext cx="3204" cy="3711"/>
              <a:chOff x="576" y="432"/>
              <a:chExt cx="4764" cy="5166"/>
            </a:xfrm>
          </p:grpSpPr>
          <p:pic>
            <p:nvPicPr>
              <p:cNvPr id="156681" name="Picture 7"/>
              <p:cNvPicPr>
                <a:picLocks noChangeAspect="1"/>
              </p:cNvPicPr>
              <p:nvPr/>
            </p:nvPicPr>
            <p:blipFill>
              <a:blip r:embed="rId1">
                <a:grayscl/>
              </a:blip>
              <a:stretch>
                <a:fillRect/>
              </a:stretch>
            </p:blipFill>
            <p:spPr>
              <a:xfrm>
                <a:off x="576" y="432"/>
                <a:ext cx="4764" cy="232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56682" name="Picture 8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582" y="2748"/>
                <a:ext cx="4752" cy="285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56679" name="Rectangle 11"/>
            <p:cNvSpPr/>
            <p:nvPr/>
          </p:nvSpPr>
          <p:spPr>
            <a:xfrm>
              <a:off x="1296" y="240"/>
              <a:ext cx="326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>
                  <a:solidFill>
                    <a:srgbClr val="22222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rgbClr val="22222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>
                  <a:solidFill>
                    <a:srgbClr val="22222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200">
                  <a:solidFill>
                    <a:srgbClr val="22222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6680" name="Picture 6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1296" y="352"/>
              <a:ext cx="3204" cy="22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6677" name="Rectangle 14"/>
          <p:cNvSpPr/>
          <p:nvPr/>
        </p:nvSpPr>
        <p:spPr>
          <a:xfrm>
            <a:off x="533400" y="0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Common Compiler Errors (continued)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3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Summary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8725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72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C program consists of one or more functions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function is a C language description of an algorithm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Many functions are supplied in a standard library of functions provided with each C compiler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Simple C programs consist of the single function named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An executable statement causes some specific action to be performed when the program is executed</a:t>
            </a:r>
            <a:endParaRPr lang="en-US" altLang="zh-CN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771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7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Summary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0773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20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All executable C statements must be terminated by a semicolon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 dirty="0">
                <a:ea typeface="宋体" panose="02010600030101010101" pitchFamily="2" charset="-122"/>
              </a:rPr>
              <a:t> function displays text or numerical results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two basic numerical data types used almost exclusively in current C programs are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integers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double-precision numbers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An expression is a sequence of one or more operands separated by operators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8" name="页脚占位符 3"/>
          <p:cNvSpPr txBox="1"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First Book of ANSI C, Fourth Edition</a:t>
            </a:r>
            <a:endParaRPr lang="en-US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819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+mn-lt"/>
                <a:ea typeface="宋体" panose="02010600030101010101" pitchFamily="2" charset="-122"/>
                <a:cs typeface="+mn-cs"/>
              </a:rPr>
            </a:fld>
            <a:endParaRPr lang="zh-CN" altLang="en-US" sz="1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8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Summary (continued)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282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Expressions are evaluated according to the precedence and associativity of the operators used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printf() </a:t>
            </a:r>
            <a:r>
              <a:rPr lang="en-US" altLang="zh-CN" dirty="0">
                <a:ea typeface="宋体" panose="02010600030101010101" pitchFamily="2" charset="-122"/>
              </a:rPr>
              <a:t>can display all of C’s data types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Every variable in a C program must be 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Declared with a data type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Used after it is declared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Declaration statements inform the compiler of a function’s valid variable names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895,&quot;width&quot;:12475}"/>
</p:tagLst>
</file>

<file path=ppt/tags/tag2.xml><?xml version="1.0" encoding="utf-8"?>
<p:tagLst xmlns:p="http://schemas.openxmlformats.org/presentationml/2006/main">
  <p:tag name="KSO_WPP_MARK_KEY" val="2cda3e82-5e45-48c2-8ab6-636cc1fbc4e1"/>
  <p:tag name="COMMONDATA" val="eyJoZGlkIjoiNTAwNWM3MTZjOThjZjU3OGUxMWNjMTI0NzgxMzZlZTAifQ=="/>
</p:tagLst>
</file>

<file path=ppt/theme/theme1.xml><?xml version="1.0" encoding="utf-8"?>
<a:theme xmlns:a="http://schemas.openxmlformats.org/drawingml/2006/main" name="Default Design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19820</Words>
  <Application>WPS 演示</Application>
  <PresentationFormat>全屏显示(4:3)</PresentationFormat>
  <Paragraphs>1006</Paragraphs>
  <Slides>97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12" baseType="lpstr">
      <vt:lpstr>Arial</vt:lpstr>
      <vt:lpstr>宋体</vt:lpstr>
      <vt:lpstr>Wingdings</vt:lpstr>
      <vt:lpstr>Times New Roman</vt:lpstr>
      <vt:lpstr>黑体</vt:lpstr>
      <vt:lpstr>Symbol</vt:lpstr>
      <vt:lpstr>微软雅黑</vt:lpstr>
      <vt:lpstr>Arial Unicode MS</vt:lpstr>
      <vt:lpstr>Courier New</vt:lpstr>
      <vt:lpstr>楷体_GB2312</vt:lpstr>
      <vt:lpstr>新宋体</vt:lpstr>
      <vt:lpstr>Courier New</vt:lpstr>
      <vt:lpstr>Times New Roman</vt:lpstr>
      <vt:lpstr>Calibri</vt:lpstr>
      <vt:lpstr>Default Design</vt:lpstr>
      <vt:lpstr>A First Book of ANSI C Fourth Edition</vt:lpstr>
      <vt:lpstr>Objectives</vt:lpstr>
      <vt:lpstr>Objectives (continued)</vt:lpstr>
      <vt:lpstr>Introduction to C Programming</vt:lpstr>
      <vt:lpstr>Introduction to C Programming (continued)</vt:lpstr>
      <vt:lpstr>Introduction to C Programming (continued)</vt:lpstr>
      <vt:lpstr>Identifiers</vt:lpstr>
      <vt:lpstr>Identifiers (continued)</vt:lpstr>
      <vt:lpstr>Identifiers (continued)</vt:lpstr>
      <vt:lpstr>Identifiers (continued)</vt:lpstr>
      <vt:lpstr>Identifiers (continued)</vt:lpstr>
      <vt:lpstr>Identifiers (continued)</vt:lpstr>
      <vt:lpstr>PowerPoint 演示文稿</vt:lpstr>
      <vt:lpstr>The main() Function</vt:lpstr>
      <vt:lpstr>The main() Function (continued)</vt:lpstr>
      <vt:lpstr>The printf() Function</vt:lpstr>
      <vt:lpstr>The printf() Function (continued)</vt:lpstr>
      <vt:lpstr>The printf() Function </vt:lpstr>
      <vt:lpstr>The printf() Function</vt:lpstr>
      <vt:lpstr>Programming Style: Indentation</vt:lpstr>
      <vt:lpstr>Programming Style: Indentation</vt:lpstr>
      <vt:lpstr>Programming Style: Comments</vt:lpstr>
      <vt:lpstr>Programming Style: Comments </vt:lpstr>
      <vt:lpstr>Data Types</vt:lpstr>
      <vt:lpstr>Data Types (continued)</vt:lpstr>
      <vt:lpstr>Data Types (continued)</vt:lpstr>
      <vt:lpstr>Integer Data Types</vt:lpstr>
      <vt:lpstr>Integer Data Types (continued)</vt:lpstr>
      <vt:lpstr>Integer Data Types (continued)</vt:lpstr>
      <vt:lpstr> 字符型数据</vt:lpstr>
      <vt:lpstr>字符型数据</vt:lpstr>
      <vt:lpstr>字符型数据</vt:lpstr>
      <vt:lpstr>PowerPoint 演示文稿</vt:lpstr>
      <vt:lpstr>PowerPoint 演示文稿</vt:lpstr>
      <vt:lpstr>Integer Data Types (continued)</vt:lpstr>
      <vt:lpstr>Integer Data Types (continued)</vt:lpstr>
      <vt:lpstr>Escape sequence</vt:lpstr>
      <vt:lpstr>PowerPoint 演示文稿</vt:lpstr>
      <vt:lpstr>Floating-Point Data Types</vt:lpstr>
      <vt:lpstr>Floating-Point Data Types (continued)</vt:lpstr>
      <vt:lpstr>Exponential Notation</vt:lpstr>
      <vt:lpstr>Floating-Point Data Types (continued)</vt:lpstr>
      <vt:lpstr>Exponential Notation (continued)</vt:lpstr>
      <vt:lpstr>Arithmetic Operations</vt:lpstr>
      <vt:lpstr>Arithmetic Operations (continued)</vt:lpstr>
      <vt:lpstr>Displaying Numerical Values</vt:lpstr>
      <vt:lpstr>用printf函数输出数据</vt:lpstr>
      <vt:lpstr>用printf函数输出数据</vt:lpstr>
      <vt:lpstr>3.4.3 用printf函数输出数据</vt:lpstr>
      <vt:lpstr>用printf函数输出数据</vt:lpstr>
      <vt:lpstr>用printf函数输出数据</vt:lpstr>
      <vt:lpstr> 用printf函数输出数据</vt:lpstr>
      <vt:lpstr>用printf函数输出数据</vt:lpstr>
      <vt:lpstr>用printf函数输出数据</vt:lpstr>
      <vt:lpstr> 用printf函数输出数据</vt:lpstr>
      <vt:lpstr>用printf函数输出数据</vt:lpstr>
      <vt:lpstr>用printf函数输出数据</vt:lpstr>
      <vt:lpstr>用printf函数输出数据</vt:lpstr>
      <vt:lpstr>3.4.3 用printf函数输出数据</vt:lpstr>
      <vt:lpstr>Displaying Numerical Values (continued)</vt:lpstr>
      <vt:lpstr>Displaying Numerical Values (continued)</vt:lpstr>
      <vt:lpstr>PowerPoint 演示文稿</vt:lpstr>
      <vt:lpstr>Displaying Numerical Values (continued)</vt:lpstr>
      <vt:lpstr>Displaying Numerical Values (continued)</vt:lpstr>
      <vt:lpstr>Displaying Numerical Values (continued)</vt:lpstr>
      <vt:lpstr>Expression Types</vt:lpstr>
      <vt:lpstr>Integer Division</vt:lpstr>
      <vt:lpstr>Negation</vt:lpstr>
      <vt:lpstr>PowerPoint 演示文稿</vt:lpstr>
      <vt:lpstr>Operator Precedence and Associativity</vt:lpstr>
      <vt:lpstr>PowerPoint 演示文稿</vt:lpstr>
      <vt:lpstr>Operator Precedence and Associativity</vt:lpstr>
      <vt:lpstr>Operator Precedence and Associativity</vt:lpstr>
      <vt:lpstr>Operator Precedence and Associativity</vt:lpstr>
      <vt:lpstr>Variables and Declarations</vt:lpstr>
      <vt:lpstr>Variables and Declarations</vt:lpstr>
      <vt:lpstr>Declaration Statements</vt:lpstr>
      <vt:lpstr>Declaration Statements</vt:lpstr>
      <vt:lpstr>Declaration Statements (continued)</vt:lpstr>
      <vt:lpstr>Declaration Statements (continued)</vt:lpstr>
      <vt:lpstr>Declaration Statements (continued)</vt:lpstr>
      <vt:lpstr>Declaration Statements (continued)</vt:lpstr>
      <vt:lpstr>Declaration Statements</vt:lpstr>
      <vt:lpstr>Selecting Variable Names</vt:lpstr>
      <vt:lpstr>Selecting Variable Names (continued)</vt:lpstr>
      <vt:lpstr>Initialization</vt:lpstr>
      <vt:lpstr>Case Study: Temperature Conversion</vt:lpstr>
      <vt:lpstr>Case Study: Temperature Conversion (continued)</vt:lpstr>
      <vt:lpstr>Common Programming Errors</vt:lpstr>
      <vt:lpstr>Common Programming Errors (continued)</vt:lpstr>
      <vt:lpstr>Common Programming Errors</vt:lpstr>
      <vt:lpstr>Common Programming Errors</vt:lpstr>
      <vt:lpstr>Common Compiler Errors</vt:lpstr>
      <vt:lpstr>PowerPoint 演示文稿</vt:lpstr>
      <vt:lpstr>Summary</vt:lpstr>
      <vt:lpstr>Summary (continued)</vt:lpstr>
      <vt:lpstr>Summary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/>
  <cp:lastModifiedBy>章耘舟爸爸</cp:lastModifiedBy>
  <cp:revision>561</cp:revision>
  <dcterms:created xsi:type="dcterms:W3CDTF">2002-09-27T23:29:00Z</dcterms:created>
  <dcterms:modified xsi:type="dcterms:W3CDTF">2023-09-05T03:28:06Z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EFC9BBAA82774630BC865058AA94DAB1_13</vt:lpwstr>
  </property>
  <property fmtid="{D5CDD505-2E9C-101B-9397-08002B2CF9AE}" pid="3" name="KSOProductBuildVer">
    <vt:lpwstr>2052-11.1.0.14309</vt:lpwstr>
  </property>
</Properties>
</file>