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handoutMasterIdLst>
    <p:handoutMasterId r:id="rId75"/>
  </p:handoutMasterIdLst>
  <p:sldIdLst>
    <p:sldId id="319" r:id="rId3"/>
    <p:sldId id="257" r:id="rId5"/>
    <p:sldId id="462" r:id="rId6"/>
    <p:sldId id="463" r:id="rId7"/>
    <p:sldId id="464" r:id="rId8"/>
    <p:sldId id="492" r:id="rId9"/>
    <p:sldId id="465" r:id="rId10"/>
    <p:sldId id="466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40" r:id="rId19"/>
    <p:sldId id="541" r:id="rId20"/>
    <p:sldId id="542" r:id="rId21"/>
    <p:sldId id="543" r:id="rId22"/>
    <p:sldId id="544" r:id="rId23"/>
    <p:sldId id="467" r:id="rId24"/>
    <p:sldId id="493" r:id="rId25"/>
    <p:sldId id="468" r:id="rId26"/>
    <p:sldId id="494" r:id="rId27"/>
    <p:sldId id="469" r:id="rId28"/>
    <p:sldId id="470" r:id="rId29"/>
    <p:sldId id="495" r:id="rId30"/>
    <p:sldId id="471" r:id="rId31"/>
    <p:sldId id="472" r:id="rId32"/>
    <p:sldId id="473" r:id="rId33"/>
    <p:sldId id="474" r:id="rId34"/>
    <p:sldId id="475" r:id="rId35"/>
    <p:sldId id="476" r:id="rId36"/>
    <p:sldId id="479" r:id="rId37"/>
    <p:sldId id="478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3" r:id="rId46"/>
    <p:sldId id="480" r:id="rId47"/>
    <p:sldId id="499" r:id="rId48"/>
    <p:sldId id="481" r:id="rId49"/>
    <p:sldId id="482" r:id="rId50"/>
    <p:sldId id="484" r:id="rId51"/>
    <p:sldId id="483" r:id="rId52"/>
    <p:sldId id="485" r:id="rId53"/>
    <p:sldId id="486" r:id="rId54"/>
    <p:sldId id="500" r:id="rId55"/>
    <p:sldId id="487" r:id="rId56"/>
    <p:sldId id="554" r:id="rId57"/>
    <p:sldId id="555" r:id="rId58"/>
    <p:sldId id="556" r:id="rId59"/>
    <p:sldId id="557" r:id="rId60"/>
    <p:sldId id="558" r:id="rId61"/>
    <p:sldId id="559" r:id="rId62"/>
    <p:sldId id="560" r:id="rId63"/>
    <p:sldId id="561" r:id="rId64"/>
    <p:sldId id="562" r:id="rId65"/>
    <p:sldId id="563" r:id="rId66"/>
    <p:sldId id="488" r:id="rId67"/>
    <p:sldId id="496" r:id="rId68"/>
    <p:sldId id="489" r:id="rId69"/>
    <p:sldId id="490" r:id="rId70"/>
    <p:sldId id="491" r:id="rId71"/>
    <p:sldId id="445" r:id="rId72"/>
    <p:sldId id="446" r:id="rId73"/>
    <p:sldId id="532" r:id="rId7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222222"/>
    <a:srgbClr val="FFFFFF"/>
    <a:srgbClr val="18B2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9" autoAdjust="0"/>
    <p:restoredTop sz="88165" autoAdjust="0"/>
  </p:normalViewPr>
  <p:slideViewPr>
    <p:cSldViewPr>
      <p:cViewPr varScale="1">
        <p:scale>
          <a:sx n="56" d="100"/>
          <a:sy n="56" d="100"/>
        </p:scale>
        <p:origin x="15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42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0298724-A390-4A61-8935-98F880BC56D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619E37-9851-4730-81AE-5B119DCD47F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81DD56B-9F0C-495E-87B5-C6CD76EDAECE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只能用于单表达式。</a:t>
            </a:r>
            <a:endParaRPr lang="zh-CN" altLang="en-US"/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6EFD517-E4D2-478E-B712-8CF8BEEE0D0E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76BE6FA-DCCE-42F8-88EB-CFA79CDB06F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在计算条件式之前，变量</a:t>
            </a:r>
            <a:r>
              <a:rPr lang="en-US" altLang="zh-CN"/>
              <a:t>a,b,I,j</a:t>
            </a:r>
            <a:r>
              <a:rPr lang="zh-CN" altLang="en-US"/>
              <a:t>和</a:t>
            </a:r>
            <a:r>
              <a:rPr lang="en-US" altLang="zh-CN"/>
              <a:t>complete</a:t>
            </a:r>
            <a:r>
              <a:rPr lang="zh-CN" altLang="en-US"/>
              <a:t>的值必须已知。 </a:t>
            </a:r>
            <a:r>
              <a:rPr lang="en-US" altLang="zh-CN"/>
              <a:t>Complete =0.0 </a:t>
            </a:r>
            <a:r>
              <a:rPr lang="zh-CN" altLang="en-US"/>
              <a:t>取整数为</a:t>
            </a:r>
            <a:r>
              <a:rPr lang="en-US" altLang="zh-CN"/>
              <a:t>0 </a:t>
            </a:r>
            <a:r>
              <a:rPr lang="zh-CN" altLang="en-US"/>
              <a:t>，也就是条件值为假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7EB9E718-ED3A-43D9-9392-1C8986BBF0F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&amp;&amp; </a:t>
            </a:r>
            <a:r>
              <a:rPr lang="zh-CN" altLang="en-US"/>
              <a:t>与</a:t>
            </a:r>
            <a:r>
              <a:rPr lang="en-US" altLang="zh-CN"/>
              <a:t>|| </a:t>
            </a:r>
            <a:r>
              <a:rPr lang="zh-CN" altLang="en-US"/>
              <a:t>结合性都是从左到右。 </a:t>
            </a:r>
            <a:r>
              <a:rPr lang="en-US" altLang="zh-CN"/>
              <a:t>&amp;&amp;</a:t>
            </a:r>
            <a:r>
              <a:rPr lang="zh-CN" altLang="en-US"/>
              <a:t>比</a:t>
            </a:r>
            <a:r>
              <a:rPr lang="en-US" altLang="zh-CN"/>
              <a:t>||</a:t>
            </a:r>
            <a:r>
              <a:rPr lang="zh-CN" altLang="en-US"/>
              <a:t>优先级  高    </a:t>
            </a:r>
            <a:r>
              <a:rPr lang="en-US" altLang="zh-CN"/>
              <a:t>circuit      </a:t>
            </a:r>
            <a:r>
              <a:rPr lang="zh-CN" altLang="en-US"/>
              <a:t>英 </a:t>
            </a:r>
            <a:r>
              <a:rPr lang="en-US" altLang="zh-CN"/>
              <a:t>[ˈsɜ:kɪt] </a:t>
            </a:r>
            <a:endParaRPr lang="en-US" altLang="zh-CN"/>
          </a:p>
          <a:p>
            <a:pPr eaLnBrk="1" hangingPunct="1"/>
            <a:r>
              <a:rPr lang="en-US" altLang="zh-CN"/>
              <a:t>1 &amp;&amp; </a:t>
            </a:r>
            <a:r>
              <a:rPr lang="zh-CN" altLang="en-US"/>
              <a:t>与</a:t>
            </a:r>
            <a:r>
              <a:rPr lang="en-US" altLang="zh-CN"/>
              <a:t>||</a:t>
            </a:r>
            <a:r>
              <a:rPr lang="zh-CN" altLang="en-US"/>
              <a:t>的求值特性，也就是一旦能够决定表达式的值为假，表达式的计算就停止了。这种特性叫做短路求值。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C3AEACF-97A2-4CD3-9D1B-55F33F60900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37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Equlvalent </a:t>
            </a:r>
            <a:r>
              <a:rPr lang="zh-CN" altLang="en-US"/>
              <a:t>相同的，等价的   </a:t>
            </a:r>
            <a:r>
              <a:rPr lang="en-US" altLang="zh-CN"/>
              <a:t>m</a:t>
            </a:r>
            <a:r>
              <a:rPr lang="zh-CN" altLang="en-US"/>
              <a:t>在</a:t>
            </a:r>
            <a:r>
              <a:rPr lang="en-US" altLang="zh-CN"/>
              <a:t>ASCII</a:t>
            </a:r>
            <a:r>
              <a:rPr lang="zh-CN" altLang="en-US"/>
              <a:t>码里是</a:t>
            </a:r>
            <a:r>
              <a:rPr lang="en-US" altLang="zh-CN"/>
              <a:t>109</a:t>
            </a:r>
            <a:r>
              <a:rPr lang="zh-CN" altLang="en-US"/>
              <a:t>， </a:t>
            </a:r>
            <a:r>
              <a:rPr lang="en-US" altLang="zh-CN"/>
              <a:t>109-1=108 </a:t>
            </a:r>
            <a:r>
              <a:rPr lang="zh-CN" altLang="en-US"/>
              <a:t>是小写字母 </a:t>
            </a:r>
            <a:r>
              <a:rPr lang="en-US" altLang="zh-CN"/>
              <a:t>L</a:t>
            </a:r>
            <a:r>
              <a:rPr lang="en-US" altLang="zh-CN">
                <a:latin typeface="Bradley Hand ITC" panose="03070402050302030203" pitchFamily="66" charset="0"/>
              </a:rPr>
              <a:t> </a:t>
            </a:r>
            <a:r>
              <a:rPr lang="zh-CN" altLang="en-US"/>
              <a:t>； </a:t>
            </a:r>
            <a:r>
              <a:rPr lang="en-US" altLang="zh-CN"/>
              <a:t>p</a:t>
            </a:r>
            <a:r>
              <a:rPr lang="zh-CN" altLang="en-US"/>
              <a:t>的码是</a:t>
            </a:r>
            <a:r>
              <a:rPr lang="en-US" altLang="zh-CN"/>
              <a:t>112</a:t>
            </a: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8CBD596-8483-416A-A439-59BEAF10171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BB02372-0102-40B3-A517-0B4DB088007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A5460D3-3EA7-4230-BA92-39160BE9AC42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Compound Statements </a:t>
            </a:r>
            <a:r>
              <a:rPr lang="zh-CN" altLang="en-US"/>
              <a:t>复合语句 放在一组大括号内。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B9FA840-14BB-4CBE-BF1C-92F4D95E71C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55D73B8-018C-4B38-91DE-B01F3FB050A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3A1E4E8-CB53-470F-9E89-D9DDE8B902A8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函数名</a:t>
            </a:r>
            <a:r>
              <a:rPr lang="en-US" altLang="zh-CN"/>
              <a:t>: scanf </a:t>
            </a:r>
            <a:endParaRPr lang="en-US" altLang="zh-CN"/>
          </a:p>
          <a:p>
            <a:pPr eaLnBrk="1" hangingPunct="1"/>
            <a:r>
              <a:rPr lang="zh-CN" altLang="en-US"/>
              <a:t>功 能</a:t>
            </a:r>
            <a:r>
              <a:rPr lang="en-US" altLang="zh-CN"/>
              <a:t>: </a:t>
            </a:r>
            <a:r>
              <a:rPr lang="zh-CN" altLang="en-US"/>
              <a:t>执行格式化输入 </a:t>
            </a:r>
            <a:endParaRPr lang="zh-CN" altLang="en-US"/>
          </a:p>
          <a:p>
            <a:pPr eaLnBrk="1" hangingPunct="1"/>
            <a:r>
              <a:rPr lang="zh-CN" altLang="en-US"/>
              <a:t>用 法</a:t>
            </a:r>
            <a:r>
              <a:rPr lang="en-US" altLang="zh-CN"/>
              <a:t>: int scanf(char *format[,argument,...]);</a:t>
            </a:r>
            <a:endParaRPr lang="en-US" altLang="zh-CN"/>
          </a:p>
          <a:p>
            <a:pPr eaLnBrk="1" hangingPunct="1"/>
            <a:r>
              <a:rPr lang="en-US" altLang="zh-CN"/>
              <a:t>scanf()</a:t>
            </a:r>
            <a:r>
              <a:rPr lang="zh-CN" altLang="en-US"/>
              <a:t>函数是通用终端格式化输入函数，它从标准输入设备</a:t>
            </a:r>
            <a:r>
              <a:rPr lang="en-US" altLang="zh-CN"/>
              <a:t>(</a:t>
            </a:r>
            <a:r>
              <a:rPr lang="zh-CN" altLang="en-US"/>
              <a:t>键盘</a:t>
            </a:r>
            <a:r>
              <a:rPr lang="en-US" altLang="zh-CN"/>
              <a:t>) </a:t>
            </a:r>
            <a:r>
              <a:rPr lang="zh-CN" altLang="en-US"/>
              <a:t>读取输入的信息。可以读入任何固有类型的数据并自动把数值变换成适当的机内格式。</a:t>
            </a:r>
            <a:endParaRPr lang="zh-CN" altLang="en-US"/>
          </a:p>
          <a:p>
            <a:pPr eaLnBrk="1" hangingPunct="1"/>
            <a:r>
              <a:rPr lang="zh-CN" altLang="en-US"/>
              <a:t>其调用格式为</a:t>
            </a:r>
            <a:r>
              <a:rPr lang="en-US" altLang="zh-CN"/>
              <a:t>:      scanf("&lt;</a:t>
            </a:r>
            <a:r>
              <a:rPr lang="zh-CN" altLang="en-US"/>
              <a:t>格式化字符串</a:t>
            </a:r>
            <a:r>
              <a:rPr lang="en-US" altLang="zh-CN"/>
              <a:t>&gt;"</a:t>
            </a:r>
            <a:r>
              <a:rPr lang="zh-CN" altLang="en-US"/>
              <a:t>，</a:t>
            </a:r>
            <a:r>
              <a:rPr lang="en-US" altLang="zh-CN"/>
              <a:t>&lt;</a:t>
            </a:r>
            <a:r>
              <a:rPr lang="zh-CN" altLang="en-US"/>
              <a:t>地址表</a:t>
            </a:r>
            <a:r>
              <a:rPr lang="en-US" altLang="zh-CN"/>
              <a:t>&gt;);</a:t>
            </a:r>
            <a:endParaRPr lang="en-US" altLang="zh-CN"/>
          </a:p>
          <a:p>
            <a:pPr eaLnBrk="1" hangingPunct="1"/>
            <a:r>
              <a:rPr lang="en-US" altLang="zh-CN"/>
              <a:t>scanf()</a:t>
            </a:r>
            <a:r>
              <a:rPr lang="zh-CN" altLang="en-US"/>
              <a:t>函数返回成功赋值的数据项数，出错时则返回</a:t>
            </a:r>
            <a:r>
              <a:rPr lang="en-US" altLang="zh-CN"/>
              <a:t>EOF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zh-CN" altLang="en-US"/>
              <a:t>其控制串由三类字符构成：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。格式化说明符；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。空白符；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。非空白符；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）                格式化说明符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格式字符           说明</a:t>
            </a:r>
            <a:endParaRPr lang="zh-CN" altLang="en-US"/>
          </a:p>
          <a:p>
            <a:pPr eaLnBrk="1" hangingPunct="1"/>
            <a:r>
              <a:rPr lang="en-US" altLang="zh-CN"/>
              <a:t>%a                 </a:t>
            </a:r>
            <a:r>
              <a:rPr lang="zh-CN" altLang="en-US"/>
              <a:t>读入一个浮点值</a:t>
            </a:r>
            <a:r>
              <a:rPr lang="en-US" altLang="zh-CN"/>
              <a:t>(</a:t>
            </a:r>
            <a:r>
              <a:rPr lang="zh-CN" altLang="en-US"/>
              <a:t>仅</a:t>
            </a:r>
            <a:r>
              <a:rPr lang="en-US" altLang="zh-CN"/>
              <a:t>C99</a:t>
            </a:r>
            <a:r>
              <a:rPr lang="zh-CN" altLang="en-US"/>
              <a:t>有效</a:t>
            </a:r>
            <a:r>
              <a:rPr lang="en-US" altLang="zh-CN"/>
              <a:t>) </a:t>
            </a:r>
            <a:endParaRPr lang="en-US" altLang="zh-CN"/>
          </a:p>
          <a:p>
            <a:pPr eaLnBrk="1" hangingPunct="1"/>
            <a:r>
              <a:rPr lang="en-US" altLang="zh-CN"/>
              <a:t>%A                 </a:t>
            </a:r>
            <a:r>
              <a:rPr lang="zh-CN" altLang="en-US"/>
              <a:t>同上</a:t>
            </a:r>
            <a:endParaRPr lang="zh-CN" altLang="en-US"/>
          </a:p>
          <a:p>
            <a:pPr eaLnBrk="1" hangingPunct="1"/>
            <a:r>
              <a:rPr lang="en-US" altLang="zh-CN"/>
              <a:t>%c                 </a:t>
            </a:r>
            <a:r>
              <a:rPr lang="zh-CN" altLang="en-US"/>
              <a:t>读入一个字符</a:t>
            </a:r>
            <a:endParaRPr lang="zh-CN" altLang="en-US"/>
          </a:p>
          <a:p>
            <a:pPr eaLnBrk="1" hangingPunct="1"/>
            <a:r>
              <a:rPr lang="en-US" altLang="zh-CN"/>
              <a:t>%d                 </a:t>
            </a:r>
            <a:r>
              <a:rPr lang="zh-CN" altLang="en-US"/>
              <a:t>读入十进制整数</a:t>
            </a:r>
            <a:endParaRPr lang="zh-CN" altLang="en-US"/>
          </a:p>
          <a:p>
            <a:pPr eaLnBrk="1" hangingPunct="1"/>
            <a:r>
              <a:rPr lang="en-US" altLang="zh-CN"/>
              <a:t>%i                 </a:t>
            </a:r>
            <a:r>
              <a:rPr lang="zh-CN" altLang="en-US"/>
              <a:t>读入十进制，八进制，十六进制整数</a:t>
            </a:r>
            <a:endParaRPr lang="zh-CN" altLang="en-US"/>
          </a:p>
          <a:p>
            <a:pPr eaLnBrk="1" hangingPunct="1"/>
            <a:r>
              <a:rPr lang="en-US" altLang="zh-CN"/>
              <a:t>%o                 </a:t>
            </a:r>
            <a:r>
              <a:rPr lang="zh-CN" altLang="en-US"/>
              <a:t>读入八进制整数</a:t>
            </a:r>
            <a:endParaRPr lang="zh-CN" altLang="en-US"/>
          </a:p>
          <a:p>
            <a:pPr eaLnBrk="1" hangingPunct="1"/>
            <a:r>
              <a:rPr lang="en-US" altLang="zh-CN"/>
              <a:t>%x                 </a:t>
            </a:r>
            <a:r>
              <a:rPr lang="zh-CN" altLang="en-US"/>
              <a:t>读入十六进制整数</a:t>
            </a:r>
            <a:endParaRPr lang="zh-CN" altLang="en-US"/>
          </a:p>
          <a:p>
            <a:pPr eaLnBrk="1" hangingPunct="1"/>
            <a:r>
              <a:rPr lang="en-US" altLang="zh-CN"/>
              <a:t>%X                 </a:t>
            </a:r>
            <a:r>
              <a:rPr lang="zh-CN" altLang="en-US"/>
              <a:t>同上</a:t>
            </a:r>
            <a:endParaRPr lang="zh-CN" altLang="en-US"/>
          </a:p>
          <a:p>
            <a:pPr eaLnBrk="1" hangingPunct="1"/>
            <a:r>
              <a:rPr lang="en-US" altLang="zh-CN"/>
              <a:t>%c                 </a:t>
            </a:r>
            <a:r>
              <a:rPr lang="zh-CN" altLang="en-US"/>
              <a:t>读入一个字符</a:t>
            </a:r>
            <a:endParaRPr lang="zh-CN" altLang="en-US"/>
          </a:p>
          <a:p>
            <a:pPr eaLnBrk="1" hangingPunct="1"/>
            <a:r>
              <a:rPr lang="en-US" altLang="zh-CN"/>
              <a:t>%s                 </a:t>
            </a:r>
            <a:r>
              <a:rPr lang="zh-CN" altLang="en-US"/>
              <a:t>读入一个字符串</a:t>
            </a:r>
            <a:endParaRPr lang="zh-CN" altLang="en-US"/>
          </a:p>
          <a:p>
            <a:pPr eaLnBrk="1" hangingPunct="1"/>
            <a:r>
              <a:rPr lang="en-US" altLang="zh-CN"/>
              <a:t>%f                 </a:t>
            </a:r>
            <a:r>
              <a:rPr lang="zh-CN" altLang="en-US"/>
              <a:t>读入一个浮点数</a:t>
            </a:r>
            <a:endParaRPr lang="zh-CN" altLang="en-US"/>
          </a:p>
          <a:p>
            <a:pPr eaLnBrk="1" hangingPunct="1"/>
            <a:r>
              <a:rPr lang="en-US" altLang="zh-CN"/>
              <a:t>%F                 </a:t>
            </a:r>
            <a:r>
              <a:rPr lang="zh-CN" altLang="en-US"/>
              <a:t>同上</a:t>
            </a:r>
            <a:endParaRPr lang="zh-CN" altLang="en-US"/>
          </a:p>
          <a:p>
            <a:pPr eaLnBrk="1" hangingPunct="1"/>
            <a:r>
              <a:rPr lang="en-US" altLang="zh-CN"/>
              <a:t>%e                 </a:t>
            </a:r>
            <a:r>
              <a:rPr lang="zh-CN" altLang="en-US"/>
              <a:t>同上</a:t>
            </a:r>
            <a:endParaRPr lang="zh-CN" altLang="en-US"/>
          </a:p>
          <a:p>
            <a:pPr eaLnBrk="1" hangingPunct="1"/>
            <a:r>
              <a:rPr lang="en-US" altLang="zh-CN"/>
              <a:t>%E                 </a:t>
            </a:r>
            <a:r>
              <a:rPr lang="zh-CN" altLang="en-US"/>
              <a:t>同上</a:t>
            </a:r>
            <a:endParaRPr lang="zh-CN" altLang="en-US"/>
          </a:p>
          <a:p>
            <a:pPr eaLnBrk="1" hangingPunct="1"/>
            <a:r>
              <a:rPr lang="en-US" altLang="zh-CN"/>
              <a:t>%g                 </a:t>
            </a:r>
            <a:r>
              <a:rPr lang="zh-CN" altLang="en-US"/>
              <a:t>同上</a:t>
            </a:r>
            <a:endParaRPr lang="zh-CN" altLang="en-US"/>
          </a:p>
          <a:p>
            <a:pPr eaLnBrk="1" hangingPunct="1"/>
            <a:r>
              <a:rPr lang="en-US" altLang="zh-CN"/>
              <a:t>%G                 </a:t>
            </a:r>
            <a:r>
              <a:rPr lang="zh-CN" altLang="en-US"/>
              <a:t>同上</a:t>
            </a:r>
            <a:endParaRPr lang="zh-CN" altLang="en-US"/>
          </a:p>
          <a:p>
            <a:pPr eaLnBrk="1" hangingPunct="1"/>
            <a:r>
              <a:rPr lang="en-US" altLang="zh-CN"/>
              <a:t>%p                 </a:t>
            </a:r>
            <a:r>
              <a:rPr lang="zh-CN" altLang="en-US"/>
              <a:t>读入一个指针</a:t>
            </a:r>
            <a:endParaRPr lang="zh-CN" altLang="en-US"/>
          </a:p>
          <a:p>
            <a:pPr eaLnBrk="1" hangingPunct="1"/>
            <a:r>
              <a:rPr lang="en-US" altLang="zh-CN"/>
              <a:t>%u                 </a:t>
            </a:r>
            <a:r>
              <a:rPr lang="zh-CN" altLang="en-US"/>
              <a:t>读入一个无符号十进制整数</a:t>
            </a:r>
            <a:endParaRPr lang="zh-CN" altLang="en-US"/>
          </a:p>
          <a:p>
            <a:pPr eaLnBrk="1" hangingPunct="1"/>
            <a:r>
              <a:rPr lang="en-US" altLang="zh-CN"/>
              <a:t>%n                 </a:t>
            </a:r>
            <a:r>
              <a:rPr lang="zh-CN" altLang="en-US"/>
              <a:t>至此已读入值的等价字符数</a:t>
            </a:r>
            <a:endParaRPr lang="zh-CN" altLang="en-US"/>
          </a:p>
          <a:p>
            <a:pPr eaLnBrk="1" hangingPunct="1"/>
            <a:r>
              <a:rPr lang="en-US" altLang="zh-CN"/>
              <a:t>%[]                </a:t>
            </a:r>
            <a:r>
              <a:rPr lang="zh-CN" altLang="en-US"/>
              <a:t>扫描字符集合</a:t>
            </a:r>
            <a:endParaRPr lang="zh-CN" altLang="en-US"/>
          </a:p>
          <a:p>
            <a:pPr eaLnBrk="1" hangingPunct="1"/>
            <a:r>
              <a:rPr lang="en-US" altLang="zh-CN"/>
              <a:t>%%                 </a:t>
            </a:r>
            <a:r>
              <a:rPr lang="zh-CN" altLang="en-US"/>
              <a:t>读</a:t>
            </a:r>
            <a:r>
              <a:rPr lang="en-US" altLang="zh-CN"/>
              <a:t>%</a:t>
            </a:r>
            <a:r>
              <a:rPr lang="zh-CN" altLang="en-US"/>
              <a:t>符号</a:t>
            </a:r>
            <a:endParaRPr lang="zh-CN" altLang="en-US"/>
          </a:p>
          <a:p>
            <a:pPr eaLnBrk="1" hangingPunct="1"/>
            <a:r>
              <a:rPr lang="zh-CN" altLang="en-US"/>
              <a:t>                </a:t>
            </a:r>
            <a:endParaRPr lang="zh-CN" altLang="en-US"/>
          </a:p>
          <a:p>
            <a:pPr eaLnBrk="1" hangingPunct="1"/>
            <a:r>
              <a:rPr lang="zh-CN" altLang="en-US"/>
              <a:t>附加格式说明字符表</a:t>
            </a:r>
            <a:endParaRPr lang="zh-CN" altLang="en-US"/>
          </a:p>
          <a:p>
            <a:pPr eaLnBrk="1" hangingPunct="1"/>
            <a:r>
              <a:rPr lang="zh-CN" altLang="en-US"/>
              <a:t>修饰符                       说明</a:t>
            </a:r>
            <a:endParaRPr lang="zh-CN" altLang="en-US"/>
          </a:p>
          <a:p>
            <a:pPr eaLnBrk="1" hangingPunct="1"/>
            <a:r>
              <a:rPr lang="en-US" altLang="zh-CN"/>
              <a:t>L/l </a:t>
            </a:r>
            <a:r>
              <a:rPr lang="zh-CN" altLang="en-US"/>
              <a:t>长度修饰符               输入</a:t>
            </a:r>
            <a:r>
              <a:rPr lang="en-US" altLang="zh-CN"/>
              <a:t>"</a:t>
            </a:r>
            <a:r>
              <a:rPr lang="zh-CN" altLang="en-US"/>
              <a:t>长</a:t>
            </a:r>
            <a:r>
              <a:rPr lang="en-US" altLang="zh-CN"/>
              <a:t>"</a:t>
            </a:r>
            <a:r>
              <a:rPr lang="zh-CN" altLang="en-US"/>
              <a:t>数据</a:t>
            </a:r>
            <a:endParaRPr lang="zh-CN" altLang="en-US"/>
          </a:p>
          <a:p>
            <a:pPr eaLnBrk="1" hangingPunct="1"/>
            <a:r>
              <a:rPr lang="en-US" altLang="zh-CN"/>
              <a:t>h </a:t>
            </a:r>
            <a:r>
              <a:rPr lang="zh-CN" altLang="en-US"/>
              <a:t>长度修饰符                 输入</a:t>
            </a:r>
            <a:r>
              <a:rPr lang="en-US" altLang="zh-CN"/>
              <a:t>"</a:t>
            </a:r>
            <a:r>
              <a:rPr lang="zh-CN" altLang="en-US"/>
              <a:t>短</a:t>
            </a:r>
            <a:r>
              <a:rPr lang="en-US" altLang="zh-CN"/>
              <a:t>"</a:t>
            </a:r>
            <a:r>
              <a:rPr lang="zh-CN" altLang="en-US"/>
              <a:t>数据</a:t>
            </a:r>
            <a:endParaRPr lang="zh-CN" altLang="en-US"/>
          </a:p>
          <a:p>
            <a:pPr eaLnBrk="1" hangingPunct="1"/>
            <a:r>
              <a:rPr lang="en-US" altLang="zh-CN"/>
              <a:t>W </a:t>
            </a:r>
            <a:r>
              <a:rPr lang="zh-CN" altLang="en-US"/>
              <a:t>整型常数                   指定输入数据所占宽度</a:t>
            </a:r>
            <a:endParaRPr lang="zh-CN" altLang="en-US"/>
          </a:p>
          <a:p>
            <a:pPr eaLnBrk="1" hangingPunct="1"/>
            <a:r>
              <a:rPr lang="zh-CN" altLang="en-US"/>
              <a:t>* 星号                       空读一个数据 </a:t>
            </a:r>
            <a:endParaRPr lang="zh-CN" altLang="en-US"/>
          </a:p>
          <a:p>
            <a:pPr eaLnBrk="1" hangingPunct="1"/>
            <a:r>
              <a:rPr lang="en-US" altLang="zh-CN"/>
              <a:t>hh,ll</a:t>
            </a:r>
            <a:r>
              <a:rPr lang="zh-CN" altLang="en-US"/>
              <a:t>同上</a:t>
            </a:r>
            <a:r>
              <a:rPr lang="en-US" altLang="zh-CN"/>
              <a:t>h,l</a:t>
            </a:r>
            <a:r>
              <a:rPr lang="zh-CN" altLang="en-US"/>
              <a:t>但仅对</a:t>
            </a:r>
            <a:r>
              <a:rPr lang="en-US" altLang="zh-CN"/>
              <a:t>C99</a:t>
            </a:r>
            <a:r>
              <a:rPr lang="zh-CN" altLang="en-US"/>
              <a:t>有效。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B</a:t>
            </a:r>
            <a:r>
              <a:rPr lang="zh-CN" altLang="en-US"/>
              <a:t>）         空白字符</a:t>
            </a:r>
            <a:endParaRPr lang="zh-CN" altLang="en-US"/>
          </a:p>
          <a:p>
            <a:pPr eaLnBrk="1" hangingPunct="1"/>
            <a:r>
              <a:rPr lang="zh-CN" altLang="en-US"/>
              <a:t>空白字符会使</a:t>
            </a:r>
            <a:r>
              <a:rPr lang="en-US" altLang="zh-CN"/>
              <a:t>scanf()</a:t>
            </a:r>
            <a:r>
              <a:rPr lang="zh-CN" altLang="en-US"/>
              <a:t>函数在读操作中略去输入中的一个或多个空白字符，空白符可以是</a:t>
            </a:r>
            <a:r>
              <a:rPr lang="en-US" altLang="zh-CN"/>
              <a:t>space,tab,newline</a:t>
            </a:r>
            <a:r>
              <a:rPr lang="zh-CN" altLang="en-US"/>
              <a:t>等等，直到第一个非空白符出现为止。</a:t>
            </a:r>
            <a:endParaRPr lang="zh-CN" altLang="en-US"/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C</a:t>
            </a:r>
            <a:r>
              <a:rPr lang="zh-CN" altLang="en-US"/>
              <a:t>）        非空白字符</a:t>
            </a:r>
            <a:endParaRPr lang="zh-CN" altLang="en-US"/>
          </a:p>
          <a:p>
            <a:pPr eaLnBrk="1" hangingPunct="1"/>
            <a:r>
              <a:rPr lang="zh-CN" altLang="en-US"/>
              <a:t>一个非空白字符会使</a:t>
            </a:r>
            <a:r>
              <a:rPr lang="en-US" altLang="zh-CN"/>
              <a:t>scanf()</a:t>
            </a:r>
            <a:r>
              <a:rPr lang="zh-CN" altLang="en-US"/>
              <a:t>函数在读入时剔除掉与这个非空白字符相同的字符。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5A179A1-1490-4312-810F-353330D23E9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CA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A76D4BD-17D5-48D6-8655-CC2DA20726DF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因为上一个数值输入结束的时候使用回车符结束，回车符进入了缓冲区。所以当下一个接收字符的时候，如果</a:t>
            </a:r>
            <a:r>
              <a:rPr lang="en-US" altLang="zh-CN"/>
              <a:t>SCANF</a:t>
            </a:r>
            <a:r>
              <a:rPr lang="zh-CN" altLang="en-US"/>
              <a:t>（没有</a:t>
            </a:r>
            <a:r>
              <a:rPr lang="en-US" altLang="zh-CN"/>
              <a:t>\n</a:t>
            </a:r>
            <a:r>
              <a:rPr lang="zh-CN" altLang="en-US"/>
              <a:t>）那么，</a:t>
            </a:r>
            <a:r>
              <a:rPr lang="en-US" altLang="zh-CN"/>
              <a:t>tempType</a:t>
            </a:r>
            <a:r>
              <a:rPr lang="zh-CN" altLang="en-US"/>
              <a:t>就是回车符。所以不执行</a:t>
            </a:r>
            <a:r>
              <a:rPr lang="en-US" altLang="zh-CN"/>
              <a:t>if</a:t>
            </a:r>
            <a:r>
              <a:rPr lang="zh-CN" altLang="en-US"/>
              <a:t>语句，执行</a:t>
            </a:r>
            <a:r>
              <a:rPr lang="en-US" altLang="zh-CN"/>
              <a:t>else</a:t>
            </a:r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36E683A-C6E7-425B-B8F9-BA5B2A6ECC7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Nested </a:t>
            </a:r>
            <a:r>
              <a:rPr lang="zh-CN" altLang="en-US"/>
              <a:t> 嵌套的，内装的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是否存在缩进，编译器将在缺省情况下，将与最接近未配对的</a:t>
            </a:r>
            <a:r>
              <a:rPr lang="en-US" altLang="zh-CN"/>
              <a:t>if </a:t>
            </a:r>
            <a:r>
              <a:rPr lang="zh-CN" altLang="en-US"/>
              <a:t>与一个</a:t>
            </a:r>
            <a:r>
              <a:rPr lang="en-US" altLang="zh-CN"/>
              <a:t>else</a:t>
            </a:r>
            <a:r>
              <a:rPr lang="zh-CN" altLang="en-US"/>
              <a:t>关联</a:t>
            </a:r>
            <a:r>
              <a:rPr lang="en-US" altLang="zh-CN"/>
              <a:t>,</a:t>
            </a:r>
            <a:r>
              <a:rPr lang="zh-CN" altLang="en-US"/>
              <a:t>除非使用括号来改变这种默认配对</a:t>
            </a: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839F0F9-CF56-4FEE-AAFE-05D8EAC85415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9ABAF05-F26A-4E48-AF4F-94C5F6199990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542823CF-1F0C-49C9-AE60-AB9773B8D17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3580F3E-5153-4D8E-BF34-AC566F30676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30E055E-87AC-4CCB-BE03-186E765478C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使用了四个关键字，</a:t>
            </a:r>
            <a:r>
              <a:rPr lang="en-US" altLang="zh-CN"/>
              <a:t>switch </a:t>
            </a:r>
            <a:r>
              <a:rPr lang="zh-CN" altLang="en-US"/>
              <a:t>， </a:t>
            </a:r>
            <a:r>
              <a:rPr lang="en-US" altLang="zh-CN"/>
              <a:t>case</a:t>
            </a:r>
            <a:r>
              <a:rPr lang="zh-CN" altLang="en-US"/>
              <a:t>， </a:t>
            </a:r>
            <a:r>
              <a:rPr lang="en-US" altLang="zh-CN"/>
              <a:t>break</a:t>
            </a:r>
            <a:r>
              <a:rPr lang="zh-CN" altLang="en-US"/>
              <a:t>， </a:t>
            </a:r>
            <a:r>
              <a:rPr lang="en-US" altLang="zh-CN"/>
              <a:t>default</a:t>
            </a:r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8EE1C46-0A7D-4699-81A2-8E3CFE96C3F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A90A8AAA-625A-4C7B-9DE9-D866E3E2A8CC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56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AF7F720-ABBF-4621-A8A8-9A9DAD9E2F31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861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防御性编程是一种技术，在试图进一步处理它之前，程序包括代码用来检查不正确数据</a:t>
            </a:r>
            <a:endParaRPr lang="en-US" altLang="zh-CN"/>
          </a:p>
          <a:p>
            <a:pPr eaLnBrk="1" hangingPunct="1"/>
            <a:r>
              <a:rPr lang="zh-CN" altLang="en-US"/>
              <a:t>检查用户输入数据错误或不合理的数据称为输入数据的验证。  </a:t>
            </a:r>
            <a:r>
              <a:rPr lang="en-US" altLang="zh-CN"/>
              <a:t>erroneous</a:t>
            </a:r>
            <a:r>
              <a:rPr lang="zh-CN" altLang="en-US"/>
              <a:t>英 </a:t>
            </a:r>
            <a:r>
              <a:rPr lang="en-US" altLang="zh-CN"/>
              <a:t>[ɪˈrəʊniəs]</a:t>
            </a:r>
            <a:endParaRPr lang="en-US" altLang="zh-CN"/>
          </a:p>
          <a:p>
            <a:pPr eaLnBrk="1" hangingPunct="1"/>
            <a:r>
              <a:rPr lang="zh-CN" altLang="en-US"/>
              <a:t>需求：    </a:t>
            </a:r>
            <a:r>
              <a:rPr lang="en-US" altLang="zh-CN"/>
              <a:t>reciprocal </a:t>
            </a:r>
            <a:r>
              <a:rPr lang="zh-CN" altLang="en-US"/>
              <a:t>相互的，倒数</a:t>
            </a:r>
            <a:endParaRPr lang="en-US" altLang="zh-CN"/>
          </a:p>
          <a:p>
            <a:pPr eaLnBrk="1" hangingPunct="1"/>
            <a:r>
              <a:rPr lang="zh-CN" altLang="en-US"/>
              <a:t>编写一个程序计算平方根的倒数用户输入的号码。有效的是数字取它的平方根之前取它的平方根不能是负数，计算数的倒数之前数字不能是</a:t>
            </a:r>
            <a:r>
              <a:rPr lang="en-US" altLang="zh-CN"/>
              <a:t>0</a:t>
            </a:r>
            <a:r>
              <a:rPr lang="zh-CN" altLang="en-US"/>
              <a:t>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0CFED278-1EB9-4F60-932D-D9C02A1C26DA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24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standardized</a:t>
            </a:r>
            <a:r>
              <a:rPr lang="zh-CN" altLang="en-US"/>
              <a:t>英 </a:t>
            </a:r>
            <a:r>
              <a:rPr lang="en-US" altLang="zh-CN"/>
              <a:t>['stændədaɪzd]</a:t>
            </a:r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/>
              <a:t>reciprocal</a:t>
            </a:r>
            <a:r>
              <a:rPr lang="zh-CN" altLang="en-US"/>
              <a:t>英 </a:t>
            </a:r>
            <a:r>
              <a:rPr lang="en-US" altLang="zh-CN"/>
              <a:t>[rɪˈsɪprəkl] </a:t>
            </a:r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EEC874C1-02BC-4D81-8B46-DE246DC9214F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B7D98297-0469-424A-8470-5BE1AF75F8E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8A6D23A-C4D7-41F0-BD9A-7FFEE3B04172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使用赋值运算符</a:t>
            </a:r>
            <a:r>
              <a:rPr lang="en-US" altLang="zh-CN"/>
              <a:t>=</a:t>
            </a:r>
            <a:r>
              <a:rPr lang="zh-CN" altLang="en-US"/>
              <a:t>代替 </a:t>
            </a:r>
            <a:r>
              <a:rPr lang="en-US" altLang="zh-CN"/>
              <a:t> ==</a:t>
            </a:r>
            <a:r>
              <a:rPr lang="zh-CN" altLang="en-US"/>
              <a:t>关系操作符的地方</a:t>
            </a:r>
            <a:endParaRPr lang="en-US" altLang="zh-CN"/>
          </a:p>
          <a:p>
            <a:pPr eaLnBrk="1" hangingPunct="1"/>
            <a:r>
              <a:rPr lang="zh-CN" altLang="en-US"/>
              <a:t>让</a:t>
            </a:r>
            <a:r>
              <a:rPr lang="en-US" altLang="zh-CN"/>
              <a:t>if - else</a:t>
            </a:r>
            <a:r>
              <a:rPr lang="zh-CN" altLang="en-US"/>
              <a:t>语句似乎选择一个错误的选择</a:t>
            </a:r>
            <a:endParaRPr lang="en-US" altLang="zh-CN"/>
          </a:p>
          <a:p>
            <a:pPr eaLnBrk="1" hangingPunct="1"/>
            <a:r>
              <a:rPr lang="en-US" altLang="zh-CN"/>
              <a:t>if</a:t>
            </a:r>
            <a:r>
              <a:rPr lang="zh-CN" altLang="en-US"/>
              <a:t>语句嵌套不包括括号，来清晰地标明所需的结构</a:t>
            </a:r>
            <a:endParaRPr lang="en-US" altLang="zh-CN"/>
          </a:p>
          <a:p>
            <a:pPr eaLnBrk="1" hangingPunct="1"/>
            <a:r>
              <a:rPr lang="zh-CN" altLang="en-US"/>
              <a:t>使用单一</a:t>
            </a:r>
            <a:r>
              <a:rPr lang="en-US" altLang="zh-CN"/>
              <a:t>&amp;</a:t>
            </a:r>
            <a:r>
              <a:rPr lang="zh-CN" altLang="en-US"/>
              <a:t>或</a:t>
            </a:r>
            <a:r>
              <a:rPr lang="en-US" altLang="zh-CN"/>
              <a:t>I </a:t>
            </a:r>
            <a:r>
              <a:rPr lang="zh-CN" altLang="en-US"/>
              <a:t>来代替逻辑运算符</a:t>
            </a:r>
            <a:r>
              <a:rPr lang="en-US" altLang="zh-CN"/>
              <a:t>&amp;&amp;</a:t>
            </a:r>
            <a:r>
              <a:rPr lang="zh-CN" altLang="en-US"/>
              <a:t>或</a:t>
            </a:r>
            <a:r>
              <a:rPr lang="en-US" altLang="zh-CN"/>
              <a:t>| | </a:t>
            </a:r>
            <a:r>
              <a:rPr lang="zh-CN" altLang="en-US"/>
              <a:t>运算符</a:t>
            </a:r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B8D3D5D-E171-45E4-8586-C05E9892B383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D10BD0D0-47A3-4971-8790-033C57B25BD0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7885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C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F465B1F2-3BE8-47E4-86B5-EE0007DC9848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switch</a:t>
            </a:r>
            <a:r>
              <a:rPr lang="zh-CN" altLang="en-US"/>
              <a:t>语句是一个多路选择语句</a:t>
            </a:r>
            <a:r>
              <a:rPr lang="en-US" altLang="zh-CN"/>
              <a:t>,</a:t>
            </a:r>
            <a:r>
              <a:rPr lang="zh-CN" altLang="en-US"/>
              <a:t>程序执行转移到第一个匹配的情况下</a:t>
            </a:r>
            <a:r>
              <a:rPr lang="en-US" altLang="zh-CN"/>
              <a:t>,</a:t>
            </a:r>
            <a:r>
              <a:rPr lang="zh-CN" altLang="en-US"/>
              <a:t>持续到年底</a:t>
            </a:r>
            <a:r>
              <a:rPr lang="en-US" altLang="zh-CN"/>
              <a:t>switch</a:t>
            </a:r>
            <a:r>
              <a:rPr lang="zh-CN" altLang="en-US"/>
              <a:t>语句</a:t>
            </a:r>
            <a:r>
              <a:rPr lang="en-US" altLang="zh-CN"/>
              <a:t>,</a:t>
            </a:r>
            <a:r>
              <a:rPr lang="zh-CN" altLang="en-US"/>
              <a:t>除非遇到一个可选的</a:t>
            </a:r>
            <a:r>
              <a:rPr lang="en-US" altLang="zh-CN"/>
              <a:t>break</a:t>
            </a:r>
            <a:r>
              <a:rPr lang="zh-CN" altLang="en-US"/>
              <a:t>语句</a:t>
            </a:r>
            <a:endParaRPr lang="es-EC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19CFC8FD-5545-447F-9C2B-C3E9087195DB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229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Relational expression </a:t>
            </a:r>
            <a:r>
              <a:rPr lang="zh-CN" altLang="en-US"/>
              <a:t>关系表达式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271630EE-3BE0-4E49-BAD1-F1B5586EB639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33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Operand </a:t>
            </a:r>
            <a:r>
              <a:rPr lang="zh-CN" altLang="en-US"/>
              <a:t>操作数， 运算对象  </a:t>
            </a:r>
            <a:r>
              <a:rPr lang="en-US" altLang="zh-CN"/>
              <a:t>anatomy </a:t>
            </a:r>
            <a:r>
              <a:rPr lang="zh-CN" altLang="en-US"/>
              <a:t>英 </a:t>
            </a:r>
            <a:r>
              <a:rPr lang="en-US" altLang="zh-CN"/>
              <a:t>[əˈnætəmin.    </a:t>
            </a:r>
            <a:r>
              <a:rPr lang="zh-CN" altLang="en-US"/>
              <a:t>解剖，分解，分析</a:t>
            </a:r>
            <a:r>
              <a:rPr lang="en-US" altLang="zh-CN"/>
              <a:t>;</a:t>
            </a: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6F1BF006-7CE5-4F92-B175-8F374B005C06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字符集都是按照升序或降序排列。</a:t>
            </a:r>
            <a:r>
              <a:rPr lang="en-US" altLang="zh-CN"/>
              <a:t>B&gt;A</a:t>
            </a: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9BD7D7E0-456A-48CA-9C27-3D404367A7B4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ASCII </a:t>
            </a:r>
            <a:r>
              <a:rPr lang="zh-CN" altLang="en-US"/>
              <a:t>码，</a:t>
            </a:r>
            <a:r>
              <a:rPr lang="en-US" altLang="zh-CN"/>
              <a:t>A-Z </a:t>
            </a:r>
            <a:r>
              <a:rPr lang="zh-CN" altLang="en-US"/>
              <a:t>然后才是</a:t>
            </a:r>
            <a:r>
              <a:rPr lang="en-US" altLang="zh-CN"/>
              <a:t>a-z;  A </a:t>
            </a:r>
            <a:r>
              <a:rPr lang="zh-CN" altLang="en-US"/>
              <a:t>是</a:t>
            </a:r>
            <a:r>
              <a:rPr lang="en-US" altLang="zh-CN"/>
              <a:t>65</a:t>
            </a:r>
            <a:r>
              <a:rPr lang="zh-CN" altLang="en-US"/>
              <a:t>， </a:t>
            </a:r>
            <a:r>
              <a:rPr lang="en-US" altLang="zh-CN"/>
              <a:t>C</a:t>
            </a:r>
            <a:r>
              <a:rPr lang="zh-CN" altLang="en-US"/>
              <a:t>是</a:t>
            </a:r>
            <a:r>
              <a:rPr lang="en-US" altLang="zh-CN"/>
              <a:t>67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97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在计算机中，所有的数据在存储和运算时都要使用二进制数表示（因为计算机用高电平和低电平分别表示</a:t>
            </a:r>
            <a:r>
              <a:rPr lang="en-US" altLang="zh-CN"/>
              <a:t>1</a:t>
            </a:r>
            <a:r>
              <a:rPr lang="zh-CN" altLang="en-US"/>
              <a:t>和</a:t>
            </a:r>
            <a:r>
              <a:rPr lang="en-US" altLang="zh-CN"/>
              <a:t>0</a:t>
            </a:r>
            <a:r>
              <a:rPr lang="zh-CN" altLang="en-US"/>
              <a:t>），例如，像</a:t>
            </a:r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c</a:t>
            </a:r>
            <a:r>
              <a:rPr lang="zh-CN" altLang="en-US"/>
              <a:t>、</a:t>
            </a:r>
            <a:r>
              <a:rPr lang="en-US" altLang="zh-CN"/>
              <a:t>d</a:t>
            </a:r>
            <a:r>
              <a:rPr lang="zh-CN" altLang="en-US"/>
              <a:t>这样的</a:t>
            </a:r>
            <a:r>
              <a:rPr lang="en-US" altLang="zh-CN"/>
              <a:t>52</a:t>
            </a:r>
            <a:r>
              <a:rPr lang="zh-CN" altLang="en-US"/>
              <a:t>个字母（包括大写）、以及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等数字还有一些常用的符号（例如*、</a:t>
            </a:r>
            <a:r>
              <a:rPr lang="en-US" altLang="zh-CN"/>
              <a:t>#</a:t>
            </a:r>
            <a:r>
              <a:rPr lang="zh-CN" altLang="en-US"/>
              <a:t>、</a:t>
            </a:r>
            <a:r>
              <a:rPr lang="en-US" altLang="zh-CN"/>
              <a:t>@</a:t>
            </a:r>
            <a:r>
              <a:rPr lang="zh-CN" altLang="en-US"/>
              <a:t>等）在计算机中存储时也要使用二进制数来表示，而具体用哪些二进制数字表示哪个符号，当然每个人都可以约定自己的一套（这就叫编码），而大家如果要想互相通信而不造成混乱，那么大家就必须使用相同的编码规则，于是美国有关的标准化组织就出台了</a:t>
            </a:r>
            <a:r>
              <a:rPr lang="en-US" altLang="zh-CN"/>
              <a:t>ASCII</a:t>
            </a:r>
            <a:r>
              <a:rPr lang="zh-CN" altLang="en-US"/>
              <a:t>编码，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C9FB0C04-C7AC-468D-B89A-4142C47E3B97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fld id="{8CE9519E-3C33-49AD-96DC-53A039578813}" type="slidenum">
              <a:rPr lang="en-US" altLang="zh-CN" sz="1200" smtClean="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或运算是只有两个都是假，结果才是假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4300" b="1"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Linux+ Guide to Linux Certification, Second Edition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37E34A-21AF-4535-987D-308F0B31F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1C701-9BAA-4030-A9A1-19BB71FB46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E0FFA-7593-4175-B976-372F07DDB5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EDB96-6334-49C8-9B9E-E0615C1A16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B7C9A-7241-4F22-A8AF-4942955DC4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52399-523B-4607-B0A5-4E979F6E8C7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69D74-AAB1-4BD9-97B7-C491C8E1921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6A15-48B8-4B52-9260-BA1ADE72AEB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4B91B-CA63-4A03-93E9-455C66D358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EA7E8-9302-4BD5-A925-A4EFE6FB06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DB5408-782B-493F-BAB1-9BEB2039A7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13235-C1E2-4D06-9677-656280E49C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2B2A3-258A-4CF1-AEA4-7D3B13A22F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40D07-652D-400E-8EBE-0EDF216A856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324600"/>
            <a:ext cx="586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057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222222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26F2061-DE66-4A05-8D01-A7CC853A807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kern="12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rgbClr val="22222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rgbClr val="22222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rgbClr val="22222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hyperlink" Target="../program/4.1.cpp" TargetMode="Externa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hyperlink" Target="../program/4.2.cpp" TargetMode="External"/><Relationship Id="rId1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hyperlink" Target="../program/4.3-1.cpp" TargetMode="External"/><Relationship Id="rId3" Type="http://schemas.openxmlformats.org/officeDocument/2006/relationships/image" Target="../media/image15.wmf"/><Relationship Id="rId2" Type="http://schemas.openxmlformats.org/officeDocument/2006/relationships/hyperlink" Target="../program/4.3.cpp" TargetMode="External"/><Relationship Id="rId1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hyperlink" Target="../program/4.4.cpp" TargetMode="Externa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wmf"/><Relationship Id="rId2" Type="http://schemas.openxmlformats.org/officeDocument/2006/relationships/hyperlink" Target="../program/4.5.cpp" TargetMode="External"/><Relationship Id="rId1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wmf"/><Relationship Id="rId2" Type="http://schemas.openxmlformats.org/officeDocument/2006/relationships/hyperlink" Target="../program/4.6.cpp" TargetMode="External"/><Relationship Id="rId1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wmf"/><Relationship Id="rId3" Type="http://schemas.openxmlformats.org/officeDocument/2006/relationships/hyperlink" Target="../program/4.7.cpp" TargetMode="Externa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 First Book of ANSI C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 sz="3200" i="1">
                <a:ea typeface="宋体" panose="02010600030101010101" pitchFamily="2" charset="-122"/>
              </a:rPr>
              <a:t>Fourth Edition</a:t>
            </a:r>
            <a:endParaRPr lang="en-US" altLang="zh-CN" sz="3200" i="1"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400" b="0" i="1" dirty="0">
                <a:ea typeface="宋体" panose="02010600030101010101" pitchFamily="2" charset="-122"/>
              </a:rPr>
              <a:t>Chapter 4</a:t>
            </a:r>
            <a:endParaRPr lang="en-US" altLang="zh-CN" sz="3400" b="0" i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400" b="0" i="1" dirty="0">
                <a:ea typeface="宋体" panose="02010600030101010101" pitchFamily="2" charset="-122"/>
              </a:rPr>
              <a:t>Selection</a:t>
            </a:r>
            <a:endParaRPr lang="en-US" altLang="zh-CN" sz="3400" b="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42938" y="1714500"/>
            <a:ext cx="7786688" cy="2571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只需要做一次比较，然后进行一次交换即可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if</a:t>
            </a: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语句实现条件判断</a:t>
            </a:r>
            <a:endParaRPr kumimoji="1" lang="zh-CN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关键是怎样实现两个变量值的互换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6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57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576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7" name="圆柱形 6"/>
          <p:cNvSpPr/>
          <p:nvPr/>
        </p:nvSpPr>
        <p:spPr>
          <a:xfrm>
            <a:off x="3643313" y="4214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B050"/>
                </a:solidFill>
                <a:latin typeface="Arial" panose="020B0604020202020204" pitchFamily="34" charset="0"/>
              </a:rPr>
              <a:t>★</a:t>
            </a:r>
            <a:endParaRPr lang="zh-CN" altLang="en-US" sz="40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8" name="圆柱形 7"/>
          <p:cNvSpPr/>
          <p:nvPr/>
        </p:nvSpPr>
        <p:spPr>
          <a:xfrm>
            <a:off x="5286375" y="4214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00CC"/>
                </a:solidFill>
                <a:latin typeface="Arial" panose="020B0604020202020204" pitchFamily="34" charset="0"/>
              </a:rPr>
              <a:t>●</a:t>
            </a:r>
            <a:endParaRPr lang="zh-CN" altLang="en-US" sz="4000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43250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endParaRPr lang="zh-CN" altLang="en-US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29313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endParaRPr lang="zh-CN" altLang="en-US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8750" y="4357688"/>
            <a:ext cx="1428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互换前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圆柱形 11"/>
          <p:cNvSpPr/>
          <p:nvPr/>
        </p:nvSpPr>
        <p:spPr>
          <a:xfrm>
            <a:off x="3643313" y="5357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00CC"/>
                </a:solidFill>
                <a:latin typeface="Arial" panose="020B0604020202020204" pitchFamily="34" charset="0"/>
              </a:rPr>
              <a:t>●</a:t>
            </a:r>
            <a:endParaRPr lang="zh-CN" altLang="en-US" sz="4000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3" name="圆柱形 12"/>
          <p:cNvSpPr/>
          <p:nvPr/>
        </p:nvSpPr>
        <p:spPr>
          <a:xfrm>
            <a:off x="5286375" y="5357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B050"/>
                </a:solidFill>
                <a:latin typeface="Arial" panose="020B0604020202020204" pitchFamily="34" charset="0"/>
              </a:rPr>
              <a:t>★</a:t>
            </a:r>
            <a:endParaRPr lang="zh-CN" altLang="en-US" sz="40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43250" y="5500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endParaRPr lang="zh-CN" altLang="en-US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29313" y="5500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endParaRPr lang="zh-CN" altLang="en-US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28750" y="5500688"/>
            <a:ext cx="1428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互换后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357313" y="5265738"/>
            <a:ext cx="521493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884"/>
            <a:ext cx="9001125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 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245778" name="图片 18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charRg st="38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/>
      <p:bldP spid="10" grpId="0"/>
      <p:bldP spid="11" grpId="0"/>
      <p:bldP spid="12" grpId="0" bldLvl="0" animBg="1"/>
      <p:bldP spid="13" grpId="0" bldLvl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678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6788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6789" name="圆柱形 6"/>
          <p:cNvSpPr/>
          <p:nvPr/>
        </p:nvSpPr>
        <p:spPr>
          <a:xfrm>
            <a:off x="3643313" y="4214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B050"/>
                </a:solidFill>
                <a:latin typeface="Arial" panose="020B0604020202020204" pitchFamily="34" charset="0"/>
              </a:rPr>
              <a:t>★</a:t>
            </a:r>
            <a:endParaRPr lang="zh-CN" altLang="en-US" sz="40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46790" name="圆柱形 7"/>
          <p:cNvSpPr/>
          <p:nvPr/>
        </p:nvSpPr>
        <p:spPr>
          <a:xfrm>
            <a:off x="5286375" y="4214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00CC"/>
                </a:solidFill>
                <a:latin typeface="Arial" panose="020B0604020202020204" pitchFamily="34" charset="0"/>
              </a:rPr>
              <a:t>●</a:t>
            </a:r>
            <a:endParaRPr lang="zh-CN" altLang="en-US" sz="4000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6791" name="TextBox 8"/>
          <p:cNvSpPr txBox="1"/>
          <p:nvPr/>
        </p:nvSpPr>
        <p:spPr>
          <a:xfrm>
            <a:off x="3143250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endParaRPr lang="zh-CN" altLang="en-US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46792" name="TextBox 9"/>
          <p:cNvSpPr txBox="1"/>
          <p:nvPr/>
        </p:nvSpPr>
        <p:spPr>
          <a:xfrm>
            <a:off x="5929313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endParaRPr lang="zh-CN" altLang="en-US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0" name="圆柱形 19"/>
          <p:cNvSpPr/>
          <p:nvPr/>
        </p:nvSpPr>
        <p:spPr>
          <a:xfrm>
            <a:off x="4429125" y="2571750"/>
            <a:ext cx="571500" cy="928688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29063" y="2714625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Arial" panose="020B0604020202020204" pitchFamily="34" charset="0"/>
              </a:rPr>
              <a:t>C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24" name="上箭头 23"/>
          <p:cNvSpPr/>
          <p:nvPr/>
        </p:nvSpPr>
        <p:spPr>
          <a:xfrm rot="2133267">
            <a:off x="4052888" y="3459163"/>
            <a:ext cx="357187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91025" y="2689225"/>
            <a:ext cx="64293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B050"/>
                </a:solidFill>
                <a:latin typeface="Arial" panose="020B0604020202020204" pitchFamily="34" charset="0"/>
              </a:rPr>
              <a:t>★</a:t>
            </a:r>
            <a:endParaRPr lang="zh-CN" altLang="en-US" sz="40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884"/>
            <a:ext cx="9001125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246798" name="图片 13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  <p:bldP spid="24" grpId="0" bldLvl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781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781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7813" name="圆柱形 6"/>
          <p:cNvSpPr/>
          <p:nvPr/>
        </p:nvSpPr>
        <p:spPr>
          <a:xfrm>
            <a:off x="3643313" y="4214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B050"/>
                </a:solidFill>
                <a:latin typeface="Arial" panose="020B0604020202020204" pitchFamily="34" charset="0"/>
              </a:rPr>
              <a:t>★</a:t>
            </a:r>
            <a:endParaRPr lang="zh-CN" altLang="en-US" sz="40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47814" name="圆柱形 7"/>
          <p:cNvSpPr/>
          <p:nvPr/>
        </p:nvSpPr>
        <p:spPr>
          <a:xfrm>
            <a:off x="5286375" y="4214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00CC"/>
                </a:solidFill>
                <a:latin typeface="Arial" panose="020B0604020202020204" pitchFamily="34" charset="0"/>
              </a:rPr>
              <a:t>●</a:t>
            </a:r>
            <a:endParaRPr lang="zh-CN" altLang="en-US" sz="4000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7815" name="TextBox 8"/>
          <p:cNvSpPr txBox="1"/>
          <p:nvPr/>
        </p:nvSpPr>
        <p:spPr>
          <a:xfrm>
            <a:off x="3143250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endParaRPr lang="zh-CN" altLang="en-US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47816" name="TextBox 9"/>
          <p:cNvSpPr txBox="1"/>
          <p:nvPr/>
        </p:nvSpPr>
        <p:spPr>
          <a:xfrm>
            <a:off x="5929313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endParaRPr lang="zh-CN" altLang="en-US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7817" name="圆柱形 19"/>
          <p:cNvSpPr/>
          <p:nvPr/>
        </p:nvSpPr>
        <p:spPr>
          <a:xfrm>
            <a:off x="4429125" y="2571750"/>
            <a:ext cx="571500" cy="928688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7818" name="TextBox 20"/>
          <p:cNvSpPr txBox="1"/>
          <p:nvPr/>
        </p:nvSpPr>
        <p:spPr>
          <a:xfrm>
            <a:off x="3929063" y="2714625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Arial" panose="020B0604020202020204" pitchFamily="34" charset="0"/>
              </a:rPr>
              <a:t>C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24" name="上箭头 23"/>
          <p:cNvSpPr/>
          <p:nvPr/>
        </p:nvSpPr>
        <p:spPr>
          <a:xfrm rot="-5400000">
            <a:off x="4552950" y="4244975"/>
            <a:ext cx="357188" cy="785813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7820" name="TextBox 13"/>
          <p:cNvSpPr txBox="1"/>
          <p:nvPr/>
        </p:nvSpPr>
        <p:spPr>
          <a:xfrm>
            <a:off x="4391025" y="2689225"/>
            <a:ext cx="64293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B050"/>
                </a:solidFill>
                <a:latin typeface="Arial" panose="020B0604020202020204" pitchFamily="34" charset="0"/>
              </a:rPr>
              <a:t>★</a:t>
            </a:r>
            <a:endParaRPr lang="zh-CN" altLang="en-US" sz="40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08400" y="4365625"/>
            <a:ext cx="428625" cy="609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00CC"/>
                </a:solidFill>
                <a:latin typeface="Arial" panose="020B0604020202020204" pitchFamily="34" charset="0"/>
              </a:rPr>
              <a:t>●</a:t>
            </a:r>
            <a:endParaRPr lang="zh-CN" altLang="en-US" sz="4000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884"/>
            <a:ext cx="9001125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247823" name="图片 15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8835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8836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8837" name="圆柱形 6"/>
          <p:cNvSpPr/>
          <p:nvPr/>
        </p:nvSpPr>
        <p:spPr>
          <a:xfrm>
            <a:off x="3643313" y="4214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B05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8838" name="TextBox 8"/>
          <p:cNvSpPr txBox="1"/>
          <p:nvPr/>
        </p:nvSpPr>
        <p:spPr>
          <a:xfrm>
            <a:off x="3143250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endParaRPr lang="zh-CN" altLang="en-US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48839" name="TextBox 9"/>
          <p:cNvSpPr txBox="1"/>
          <p:nvPr/>
        </p:nvSpPr>
        <p:spPr>
          <a:xfrm>
            <a:off x="5929313" y="4357688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endParaRPr lang="zh-CN" altLang="en-US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248840" name="圆柱形 19"/>
          <p:cNvSpPr/>
          <p:nvPr/>
        </p:nvSpPr>
        <p:spPr>
          <a:xfrm>
            <a:off x="4429125" y="2571750"/>
            <a:ext cx="571500" cy="928688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8841" name="TextBox 20"/>
          <p:cNvSpPr txBox="1"/>
          <p:nvPr/>
        </p:nvSpPr>
        <p:spPr>
          <a:xfrm>
            <a:off x="3929063" y="2714625"/>
            <a:ext cx="42862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0" dirty="0">
                <a:latin typeface="Arial" panose="020B0604020202020204" pitchFamily="34" charset="0"/>
              </a:rPr>
              <a:t>C</a:t>
            </a:r>
            <a:endParaRPr lang="zh-CN" altLang="en-US" b="0" dirty="0">
              <a:latin typeface="Arial" panose="020B0604020202020204" pitchFamily="34" charset="0"/>
            </a:endParaRPr>
          </a:p>
        </p:txBody>
      </p:sp>
      <p:sp>
        <p:nvSpPr>
          <p:cNvPr id="24" name="上箭头 23"/>
          <p:cNvSpPr/>
          <p:nvPr/>
        </p:nvSpPr>
        <p:spPr>
          <a:xfrm rot="8527934">
            <a:off x="4989513" y="3455988"/>
            <a:ext cx="357187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8843" name="TextBox 12"/>
          <p:cNvSpPr txBox="1"/>
          <p:nvPr/>
        </p:nvSpPr>
        <p:spPr>
          <a:xfrm>
            <a:off x="4391025" y="2689225"/>
            <a:ext cx="642938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B050"/>
                </a:solidFill>
                <a:latin typeface="Arial" panose="020B0604020202020204" pitchFamily="34" charset="0"/>
              </a:rPr>
              <a:t>★</a:t>
            </a:r>
            <a:endParaRPr lang="zh-CN" altLang="en-US" sz="40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48844" name="圆柱形 16"/>
          <p:cNvSpPr/>
          <p:nvPr/>
        </p:nvSpPr>
        <p:spPr>
          <a:xfrm>
            <a:off x="5286375" y="4214813"/>
            <a:ext cx="571500" cy="928687"/>
          </a:xfrm>
          <a:prstGeom prst="can">
            <a:avLst>
              <a:gd name="adj" fmla="val 24995"/>
            </a:avLst>
          </a:prstGeom>
          <a:solidFill>
            <a:schemeClr val="accent1"/>
          </a:solidFill>
          <a:ln w="3810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00CC"/>
                </a:solidFill>
                <a:latin typeface="Arial" panose="020B0604020202020204" pitchFamily="34" charset="0"/>
              </a:rPr>
              <a:t>●</a:t>
            </a:r>
            <a:endParaRPr lang="zh-CN" altLang="en-US" sz="4000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2413" y="4413250"/>
            <a:ext cx="500062" cy="6159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B050"/>
                </a:solidFill>
                <a:latin typeface="Arial" panose="020B0604020202020204" pitchFamily="34" charset="0"/>
              </a:rPr>
              <a:t>★</a:t>
            </a:r>
            <a:endParaRPr lang="zh-CN" altLang="en-US" sz="4000" b="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916238" y="4010025"/>
            <a:ext cx="3714750" cy="135731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884"/>
            <a:ext cx="9001125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248848" name="图片 16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8849" name="TextBox 14"/>
          <p:cNvSpPr txBox="1"/>
          <p:nvPr/>
        </p:nvSpPr>
        <p:spPr>
          <a:xfrm>
            <a:off x="3708400" y="4365625"/>
            <a:ext cx="428625" cy="609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0" tIns="0" rIns="0" bIns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0" dirty="0">
                <a:solidFill>
                  <a:srgbClr val="0000CC"/>
                </a:solidFill>
                <a:latin typeface="Arial" panose="020B0604020202020204" pitchFamily="34" charset="0"/>
              </a:rPr>
              <a:t>●</a:t>
            </a:r>
            <a:endParaRPr lang="zh-CN" altLang="en-US" sz="4000" b="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15" grpId="0" bldLvl="0" animBg="1"/>
      <p:bldP spid="18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58" name="Rectangle 3"/>
          <p:cNvSpPr>
            <a:spLocks noGrp="1"/>
          </p:cNvSpPr>
          <p:nvPr>
            <p:ph idx="1"/>
          </p:nvPr>
        </p:nvSpPr>
        <p:spPr>
          <a:xfrm>
            <a:off x="714375" y="428625"/>
            <a:ext cx="7000875" cy="62865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float a,b,t;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scanf("%f,%f",&amp;a,&amp;b);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if(a&gt;b)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{  t=a;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a=b;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b=t;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printf("%5.2f,%5.2f\n",a,b);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4985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986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986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14688" y="3357563"/>
            <a:ext cx="3571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将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zh-CN" dirty="0">
                <a:solidFill>
                  <a:srgbClr val="0000CC"/>
                </a:solidFill>
                <a:latin typeface="Arial" panose="020B0604020202020204" pitchFamily="34" charset="0"/>
              </a:rPr>
              <a:t>的值互换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43063" y="3071813"/>
            <a:ext cx="1357312" cy="14287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382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9313" y="5643563"/>
            <a:ext cx="2424112" cy="857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3000375" y="2428875"/>
            <a:ext cx="207168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a&gt;b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49866" name="图片 9" descr="Untitled2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ldLvl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2" name="Rectangle 3"/>
          <p:cNvSpPr>
            <a:spLocks noGrp="1"/>
          </p:cNvSpPr>
          <p:nvPr>
            <p:ph idx="1"/>
          </p:nvPr>
        </p:nvSpPr>
        <p:spPr>
          <a:xfrm>
            <a:off x="714375" y="428625"/>
            <a:ext cx="7000875" cy="6286500"/>
          </a:xfrm>
        </p:spPr>
        <p:txBody>
          <a:bodyPr vert="horz" wrap="square" lIns="91440" tIns="45720" rIns="91440" bIns="45720" anchor="t" anchorCtr="0"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float a,b,t;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scanf("%f,%f",&amp;a,&amp;b);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if(a&gt;b)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{  t=a;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a=b;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   b=t;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printf("%5.2f,%5.2f\n",a,b);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5088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088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088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25" y="2500313"/>
            <a:ext cx="2214563" cy="25717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43313" y="3143250"/>
            <a:ext cx="51435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选择结构，用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if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语句实现的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50888" name="图片 7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6" name="Rectangle 3"/>
          <p:cNvSpPr>
            <a:spLocks noGrp="1"/>
          </p:cNvSpPr>
          <p:nvPr>
            <p:ph idx="1"/>
          </p:nvPr>
        </p:nvSpPr>
        <p:spPr>
          <a:xfrm>
            <a:off x="642938" y="1857375"/>
            <a:ext cx="7786687" cy="4214813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输入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3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个数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b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，要求按由小到大的顺序输出。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25190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190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190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51910" name="图片 5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285750" y="1857375"/>
            <a:ext cx="8501063" cy="4214813"/>
          </a:xfrm>
        </p:spPr>
        <p:txBody>
          <a:bodyPr vert="horz" wrap="square" lIns="91440" tIns="45720" rIns="91440" bIns="45720" anchor="t" anchorCtr="0"/>
          <a:p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解题思路：可以先用伪代码写出算法：</a:t>
            </a:r>
            <a:endParaRPr kumimoji="1" lang="zh-CN" altLang="zh-CN" dirty="0">
              <a:latin typeface="+mn-lt"/>
              <a:ea typeface="+mn-ea"/>
              <a:cs typeface="+mn-cs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if a&gt;b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 dirty="0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对换</a:t>
            </a:r>
            <a:r>
              <a:rPr kumimoji="1" lang="en-US" altLang="zh-CN" dirty="0">
                <a:latin typeface="+mn-lt"/>
                <a:ea typeface="+mn-ea"/>
              </a:rPr>
              <a:t>    </a:t>
            </a:r>
            <a:r>
              <a:rPr kumimoji="1" lang="zh-CN" altLang="zh-CN" dirty="0">
                <a:latin typeface="+mn-lt"/>
                <a:ea typeface="+mn-ea"/>
              </a:rPr>
              <a:t>（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是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、</a:t>
            </a:r>
            <a:r>
              <a:rPr kumimoji="1" lang="en-US" altLang="zh-CN" dirty="0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中的小者）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if a&gt;c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 dirty="0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对换</a:t>
            </a:r>
            <a:r>
              <a:rPr kumimoji="1" lang="en-US" altLang="zh-CN" dirty="0">
                <a:latin typeface="+mn-lt"/>
                <a:ea typeface="+mn-ea"/>
              </a:rPr>
              <a:t>     </a:t>
            </a:r>
            <a:r>
              <a:rPr kumimoji="1" lang="zh-CN" altLang="zh-CN" dirty="0">
                <a:latin typeface="+mn-lt"/>
                <a:ea typeface="+mn-ea"/>
              </a:rPr>
              <a:t>（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是三者中最小者）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en-US" altLang="zh-CN" dirty="0">
                <a:latin typeface="+mn-lt"/>
                <a:ea typeface="+mn-ea"/>
              </a:rPr>
              <a:t>if b&gt;c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 dirty="0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和</a:t>
            </a:r>
            <a:r>
              <a:rPr kumimoji="1" lang="en-US" altLang="zh-CN" dirty="0">
                <a:latin typeface="+mn-lt"/>
                <a:ea typeface="+mn-ea"/>
              </a:rPr>
              <a:t>c</a:t>
            </a:r>
            <a:r>
              <a:rPr kumimoji="1" lang="zh-CN" altLang="zh-CN" dirty="0">
                <a:latin typeface="+mn-lt"/>
                <a:ea typeface="+mn-ea"/>
              </a:rPr>
              <a:t>对换</a:t>
            </a:r>
            <a:r>
              <a:rPr kumimoji="1" lang="en-US" altLang="zh-CN" dirty="0">
                <a:latin typeface="+mn-lt"/>
                <a:ea typeface="+mn-ea"/>
              </a:rPr>
              <a:t>     </a:t>
            </a:r>
            <a:r>
              <a:rPr kumimoji="1" lang="zh-CN" altLang="zh-CN" dirty="0">
                <a:latin typeface="+mn-lt"/>
                <a:ea typeface="+mn-ea"/>
              </a:rPr>
              <a:t>（</a:t>
            </a:r>
            <a:r>
              <a:rPr kumimoji="1" lang="en-US" altLang="zh-CN" dirty="0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是三者中次小者</a:t>
            </a:r>
            <a:r>
              <a:rPr kumimoji="1" lang="zh-CN" altLang="en-US" dirty="0">
                <a:latin typeface="+mn-lt"/>
                <a:ea typeface="+mn-ea"/>
              </a:rPr>
              <a:t>）</a:t>
            </a:r>
            <a:endParaRPr kumimoji="1" lang="zh-CN" altLang="zh-CN" dirty="0">
              <a:latin typeface="+mn-lt"/>
              <a:ea typeface="+mn-ea"/>
            </a:endParaRPr>
          </a:p>
          <a:p>
            <a:pPr lvl="1"/>
            <a:r>
              <a:rPr kumimoji="1" lang="zh-CN" altLang="zh-CN" dirty="0">
                <a:latin typeface="+mn-lt"/>
                <a:ea typeface="+mn-ea"/>
              </a:rPr>
              <a:t>顺序输出</a:t>
            </a:r>
            <a:r>
              <a:rPr kumimoji="1" lang="en-US" altLang="zh-CN" dirty="0">
                <a:latin typeface="+mn-lt"/>
                <a:ea typeface="+mn-ea"/>
              </a:rPr>
              <a:t>a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 dirty="0">
                <a:latin typeface="+mn-lt"/>
                <a:ea typeface="+mn-ea"/>
              </a:rPr>
              <a:t>b</a:t>
            </a:r>
            <a:r>
              <a:rPr kumimoji="1" lang="zh-CN" altLang="zh-CN" dirty="0">
                <a:latin typeface="+mn-lt"/>
                <a:ea typeface="+mn-ea"/>
              </a:rPr>
              <a:t>，</a:t>
            </a:r>
            <a:r>
              <a:rPr kumimoji="1" lang="en-US" altLang="zh-CN" dirty="0">
                <a:latin typeface="+mn-lt"/>
                <a:ea typeface="+mn-ea"/>
              </a:rPr>
              <a:t>c</a:t>
            </a:r>
            <a:endParaRPr kumimoji="1" lang="en-US" altLang="zh-CN" dirty="0">
              <a:latin typeface="+mn-lt"/>
              <a:ea typeface="+mn-ea"/>
            </a:endParaRPr>
          </a:p>
        </p:txBody>
      </p:sp>
      <p:sp>
        <p:nvSpPr>
          <p:cNvPr id="25293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293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293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52934" name="图片 5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1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charRg st="46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02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charRg st="102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3954" name="Rectangle 3"/>
          <p:cNvSpPr>
            <a:spLocks noGrp="1"/>
          </p:cNvSpPr>
          <p:nvPr>
            <p:ph idx="1"/>
          </p:nvPr>
        </p:nvSpPr>
        <p:spPr>
          <a:xfrm>
            <a:off x="357188" y="500063"/>
            <a:ext cx="8501062" cy="6143625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float a,b,c,t;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scanf("%f,%f,%f",&amp;a,&amp;b,&amp;c);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if(a&gt;b)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{   t=a;  a=b;  b=t;   }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if(a&gt;c)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{   t=a;  a=c;  c=t;   }       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if(b&gt;c)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{   t=b;  b=c;  c=t;   }                       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printf("%5.2f,%5.2f,%5.2f\n",a,b,c);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5395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395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395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63" y="2357438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 a&gt;b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，将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对换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3" y="2786063"/>
            <a:ext cx="3143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是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中的小者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53960" name="图片 9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4978" name="Rectangle 3"/>
          <p:cNvSpPr>
            <a:spLocks noGrp="1"/>
          </p:cNvSpPr>
          <p:nvPr>
            <p:ph idx="1"/>
          </p:nvPr>
        </p:nvSpPr>
        <p:spPr>
          <a:xfrm>
            <a:off x="357188" y="500063"/>
            <a:ext cx="8501062" cy="6143625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float a,b,c,t;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scanf("%f,%f,%f",&amp;a,&amp;b,&amp;c);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if(a&gt;b)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{   t=a;  a=b;  b=t;   }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if(a&gt;c)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{   t=a;  a=c;  c=t;   }       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if(b&gt;c)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{   t=b;  b=c;  c=t;   }                       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printf("%5.2f,%5.2f,%5.2f\n",a,b,c);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5497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498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498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63" y="3262313"/>
            <a:ext cx="4857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 a&gt;c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，将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对换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3" y="3690938"/>
            <a:ext cx="3143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是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三者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中的小者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54984" name="图片 9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95B60-6608-4F1C-B6F4-FF4CC2287551}" type="slidenum">
              <a:rPr lang="en-US" altLang="zh-CN"/>
            </a:fld>
            <a:endParaRPr lang="en-US" altLang="zh-CN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Objectives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Relational Expressions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dirty="0">
                <a:ea typeface="宋体" panose="02010600030101010101" pitchFamily="2" charset="-122"/>
              </a:rPr>
              <a:t> Statements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Chain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 dirty="0">
                <a:ea typeface="宋体" panose="02010600030101010101" pitchFamily="2" charset="-122"/>
              </a:rPr>
              <a:t> Statement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Case Study: Data Validation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Common Programming and Compiler Errors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02" name="Rectangle 3"/>
          <p:cNvSpPr>
            <a:spLocks noGrp="1"/>
          </p:cNvSpPr>
          <p:nvPr>
            <p:ph idx="1"/>
          </p:nvPr>
        </p:nvSpPr>
        <p:spPr>
          <a:xfrm>
            <a:off x="357188" y="500063"/>
            <a:ext cx="8501062" cy="6143625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float a,b,c,t;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scanf("%f,%f,%f",&amp;a,&amp;b,&amp;c);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if(a&gt;b)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{   t=a;  a=b;  b=t;   }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if(a&gt;c)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{   t=a;  a=c;  c=t;   }       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if(b&gt;c)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   {   t=b;  b=c;  c=t;   }                        </a:t>
            </a:r>
            <a:endParaRPr kumimoji="1" lang="zh-CN" altLang="zh-CN" sz="28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printf("%5.2f,%5.2f,%5.2f\n",a,b,c);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5600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600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5600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63" y="4262438"/>
            <a:ext cx="4857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如果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 b&gt;c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，将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对换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57813" y="4691063"/>
            <a:ext cx="35004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是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三者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中的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次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小者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392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0" y="5786438"/>
            <a:ext cx="3548063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6009" name="图片 9" descr="Untitled2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218C39A-5D59-46C9-8D88-24CA25410851}" type="slidenum">
              <a:rPr lang="en-US" altLang="zh-CN"/>
            </a:fld>
            <a:endParaRPr lang="en-US" altLang="zh-CN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48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3434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complex conditions</a:t>
            </a:r>
            <a:r>
              <a:rPr lang="en-US" altLang="zh-CN">
                <a:ea typeface="宋体" panose="02010600030101010101" pitchFamily="2" charset="-122"/>
              </a:rPr>
              <a:t> can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be created </a:t>
            </a:r>
            <a:r>
              <a:rPr lang="en-US" altLang="zh-CN">
                <a:ea typeface="宋体" panose="02010600030101010101" pitchFamily="2" charset="-122"/>
              </a:rPr>
              <a:t>using the logical operations AND (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), OR (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||</a:t>
            </a:r>
            <a:r>
              <a:rPr lang="en-US" altLang="zh-CN">
                <a:ea typeface="宋体" panose="02010600030101010101" pitchFamily="2" charset="-122"/>
              </a:rPr>
              <a:t>), and NOT (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!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When the &amp;&amp; is used with two expressions, the condition is true only if both expressions are true by themselves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Relational operators </a:t>
            </a:r>
            <a:r>
              <a:rPr lang="en-US" altLang="zh-CN">
                <a:ea typeface="宋体" panose="02010600030101010101" pitchFamily="2" charset="-122"/>
              </a:rPr>
              <a:t>have a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higher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precedence</a:t>
            </a:r>
            <a:r>
              <a:rPr lang="en-US" altLang="zh-CN">
                <a:ea typeface="宋体" panose="02010600030101010101" pitchFamily="2" charset="-122"/>
              </a:rPr>
              <a:t> than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logical operators.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endParaRPr lang="en-US" altLang="zh-CN" sz="3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BFFB7F-41ED-4DD8-9041-417270DC20FA}" type="slidenum">
              <a:rPr lang="en-US" altLang="zh-CN"/>
            </a:fld>
            <a:endParaRPr lang="en-US" altLang="zh-CN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2533" name="Picture 3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55285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AB23F53-0579-400C-A466-D2D645FB3754}" type="slidenum">
              <a:rPr lang="en-US" altLang="zh-CN"/>
            </a:fld>
            <a:endParaRPr lang="en-US" altLang="zh-CN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355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949" y="2095500"/>
            <a:ext cx="8674101" cy="20574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F81822-6B5E-4BAC-8811-BC8D7168EFE9}" type="slidenum">
              <a:rPr lang="en-US" altLang="zh-CN"/>
            </a:fld>
            <a:endParaRPr lang="en-US" altLang="zh-CN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5605" name="Picture 3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3" y="2362200"/>
            <a:ext cx="8819637" cy="1509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818697F-C4CE-4B8A-A98E-11B9CA155666}" type="slidenum">
              <a:rPr lang="en-US" altLang="zh-CN"/>
            </a:fld>
            <a:endParaRPr lang="en-US" altLang="zh-CN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77200" cy="4419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2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i = 15, j = 30;</a:t>
            </a:r>
            <a:endParaRPr lang="en-US" altLang="zh-CN" sz="22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2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 a = 12.0, b = 2.0, complete = 0.0;</a:t>
            </a:r>
            <a:endParaRPr lang="en-US" altLang="zh-CN" sz="22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2971800"/>
            <a:ext cx="8839200" cy="1247775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CD81C5-FA4B-4232-878B-AD18D6A2192D}" type="slidenum">
              <a:rPr lang="en-US" altLang="zh-CN"/>
            </a:fld>
            <a:endParaRPr lang="en-US" altLang="zh-CN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1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76200" y="1447800"/>
            <a:ext cx="9067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evaluation feature for the &amp;&amp; and || operators that makes the evaluation of an expression stop as soon as it is determined that an expression is false is known as </a:t>
            </a:r>
            <a:r>
              <a:rPr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short-circuit evaluation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Parentheses can be used to alter the assigned operator priority</a:t>
            </a:r>
            <a:endParaRPr lang="en-US" altLang="zh-CN" sz="24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(6 * 3 == 36 / 2) &amp;&amp; (13 &lt; 3 * 3 + 4) || !(6 - 2 &lt; 5) =</a:t>
            </a:r>
            <a:endParaRPr lang="en-US" altLang="zh-CN" sz="20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(18 == 18) &amp;&amp; (13 &lt; 9 + 4) || !(4 &lt; 5) =</a:t>
            </a:r>
            <a:endParaRPr lang="en-US" altLang="zh-CN" sz="20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1 &amp;&amp; (13 &lt; 13) || !1 =</a:t>
            </a:r>
            <a:endParaRPr lang="en-US" altLang="zh-CN" sz="20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1 &amp;&amp; 0 || 0 =</a:t>
            </a:r>
            <a:endParaRPr lang="en-US" altLang="zh-CN" sz="20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0 || 0 =</a:t>
            </a:r>
            <a:endParaRPr lang="en-US" altLang="zh-CN" sz="20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0</a:t>
            </a:r>
            <a:endParaRPr lang="en-US" altLang="zh-CN" sz="14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B2BBBE-3C75-41DA-97D6-266919FA2C8E}" type="slidenum">
              <a:rPr lang="en-US" altLang="zh-CN"/>
            </a:fld>
            <a:endParaRPr lang="en-US" altLang="zh-CN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29" y="1788409"/>
            <a:ext cx="7961281" cy="267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箭头: 下 1"/>
          <p:cNvSpPr/>
          <p:nvPr/>
        </p:nvSpPr>
        <p:spPr bwMode="auto">
          <a:xfrm>
            <a:off x="8118475" y="2057400"/>
            <a:ext cx="188913" cy="240665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1751" name="文本框 2"/>
          <p:cNvSpPr txBox="1">
            <a:spLocks noChangeArrowheads="1"/>
          </p:cNvSpPr>
          <p:nvPr/>
        </p:nvSpPr>
        <p:spPr bwMode="auto">
          <a:xfrm>
            <a:off x="7713663" y="1295400"/>
            <a:ext cx="1336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precedence</a:t>
            </a:r>
            <a:endParaRPr lang="zh-CN" altLang="en-US" sz="2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2" name="文本框 5"/>
          <p:cNvSpPr txBox="1">
            <a:spLocks noChangeArrowheads="1"/>
          </p:cNvSpPr>
          <p:nvPr/>
        </p:nvSpPr>
        <p:spPr bwMode="auto">
          <a:xfrm>
            <a:off x="7845425" y="1722438"/>
            <a:ext cx="92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highest</a:t>
            </a:r>
            <a:endParaRPr lang="zh-CN" altLang="en-US" sz="2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3" name="文本框 8"/>
          <p:cNvSpPr txBox="1">
            <a:spLocks noChangeArrowheads="1"/>
          </p:cNvSpPr>
          <p:nvPr/>
        </p:nvSpPr>
        <p:spPr bwMode="auto">
          <a:xfrm>
            <a:off x="7786688" y="4464050"/>
            <a:ext cx="85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lowest</a:t>
            </a:r>
            <a:endParaRPr lang="zh-CN" altLang="en-US" sz="2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53F64DA-C004-43E5-ACE4-FB3338580A2B}" type="slidenum">
              <a:rPr lang="en-US" altLang="zh-CN"/>
            </a:fld>
            <a:endParaRPr lang="en-US" altLang="zh-CN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Operators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2773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char key = 'm';</a:t>
            </a:r>
            <a:endParaRPr lang="en-US" altLang="zh-CN" sz="20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 i = 5, j = 7, k = 12;</a:t>
            </a:r>
            <a:endParaRPr lang="en-US" altLang="zh-CN" sz="20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buFontTx/>
              <a:buNone/>
            </a:pPr>
            <a:r>
              <a:rPr lang="en-US" altLang="zh-CN" sz="2000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double x = 22.5;</a:t>
            </a:r>
            <a:endParaRPr lang="en-US" altLang="zh-CN" sz="2000" b="1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/>
            <a:endParaRPr lang="en-US" altLang="zh-CN" sz="20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32774" name="Picture 4"/>
          <p:cNvPicPr>
            <a:picLocks noChangeAspect="1" noChangeArrowheads="1"/>
          </p:cNvPicPr>
          <p:nvPr>
            <p:ph sz="half" idx="2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3225" y="2895600"/>
            <a:ext cx="8337550" cy="2743200"/>
          </a:xfrm>
          <a:noFill/>
        </p:spPr>
      </p:pic>
      <p:sp>
        <p:nvSpPr>
          <p:cNvPr id="32775" name="文本框 2"/>
          <p:cNvSpPr txBox="1">
            <a:spLocks noChangeArrowheads="1"/>
          </p:cNvSpPr>
          <p:nvPr/>
        </p:nvSpPr>
        <p:spPr bwMode="auto">
          <a:xfrm>
            <a:off x="7162800" y="1828800"/>
            <a:ext cx="255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zh-CN" altLang="en-US" sz="2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6" name="文本框 1"/>
          <p:cNvSpPr txBox="1">
            <a:spLocks noChangeArrowheads="1"/>
          </p:cNvSpPr>
          <p:nvPr/>
        </p:nvSpPr>
        <p:spPr bwMode="auto">
          <a:xfrm>
            <a:off x="6186488" y="1517650"/>
            <a:ext cx="2208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ASCII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码是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109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716A966-4B89-4E2C-8579-68A3ECF55BBB}" type="slidenum">
              <a:rPr lang="en-US" altLang="zh-CN"/>
            </a:fld>
            <a:endParaRPr lang="en-US" altLang="zh-CN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26988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4821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275" y="1066800"/>
            <a:ext cx="8231188" cy="5029200"/>
          </a:xfrm>
          <a:noFill/>
        </p:spPr>
      </p:pic>
      <p:sp>
        <p:nvSpPr>
          <p:cNvPr id="34822" name="Line 6"/>
          <p:cNvSpPr>
            <a:spLocks noChangeShapeType="1"/>
          </p:cNvSpPr>
          <p:nvPr/>
        </p:nvSpPr>
        <p:spPr bwMode="auto">
          <a:xfrm flipH="1">
            <a:off x="2971800" y="4495800"/>
            <a:ext cx="304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3352800" y="4267200"/>
            <a:ext cx="230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No semicolon here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824" name="AutoShape 8"/>
          <p:cNvSpPr/>
          <p:nvPr/>
        </p:nvSpPr>
        <p:spPr bwMode="auto">
          <a:xfrm>
            <a:off x="5867400" y="4343400"/>
            <a:ext cx="76200" cy="5334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 One-way </a:t>
            </a:r>
            <a:r>
              <a:rPr lang="en-US" altLang="zh-CN" sz="20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statement</a:t>
            </a:r>
            <a:endParaRPr lang="en-US" altLang="zh-CN" sz="20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pic>
        <p:nvPicPr>
          <p:cNvPr id="34825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619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6" name="文本框 1"/>
          <p:cNvSpPr txBox="1">
            <a:spLocks noChangeArrowheads="1"/>
          </p:cNvSpPr>
          <p:nvPr/>
        </p:nvSpPr>
        <p:spPr bwMode="auto">
          <a:xfrm>
            <a:off x="6778625" y="5610225"/>
            <a:ext cx="133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256 3562.8</a:t>
            </a:r>
            <a:endParaRPr lang="zh-CN" altLang="en-US" sz="2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7" name="文本框 10"/>
          <p:cNvSpPr txBox="1">
            <a:spLocks noChangeArrowheads="1"/>
          </p:cNvSpPr>
          <p:nvPr/>
        </p:nvSpPr>
        <p:spPr bwMode="auto">
          <a:xfrm>
            <a:off x="6815138" y="6000750"/>
            <a:ext cx="120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23 2562.3</a:t>
            </a:r>
            <a:endParaRPr lang="zh-CN" altLang="en-US" sz="2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1F91D1-358E-403F-B1A8-6498D094BFDA}" type="slidenum">
              <a:rPr lang="en-US" altLang="zh-CN"/>
            </a:fld>
            <a:endParaRPr lang="en-US" altLang="zh-CN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Introduction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43050"/>
            <a:ext cx="86868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Flow of control </a:t>
            </a:r>
            <a:r>
              <a:rPr lang="en-US" altLang="zh-CN" dirty="0">
                <a:ea typeface="宋体" panose="02010600030101010101" pitchFamily="2" charset="-122"/>
              </a:rPr>
              <a:t>refers to the order in which a program’s statements are executed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Any algorithm can be built using combinations of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four standardized flow of control structures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Normal flow of control for all programs is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sequential</a:t>
            </a:r>
            <a:endParaRPr lang="en-US" altLang="zh-CN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Selection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used to select which statements are performed next based on a condition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Repetition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used to repeat a set of statements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Invocation</a:t>
            </a:r>
            <a:r>
              <a:rPr lang="en-US" altLang="zh-CN" dirty="0">
                <a:ea typeface="宋体" panose="02010600030101010101" pitchFamily="2" charset="-122"/>
              </a:rPr>
              <a:t> is used to invoke a sequence of instructions using a single statement, as in calling a function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7779F4-C3CF-4C4B-BBCD-C6CE24E331EE}" type="slidenum">
              <a:rPr lang="en-US" altLang="zh-CN"/>
            </a:fld>
            <a:endParaRPr lang="en-US" altLang="zh-CN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5625" y="13335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6869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143000"/>
            <a:ext cx="4365625" cy="4932363"/>
          </a:xfrm>
          <a:noFill/>
        </p:spPr>
      </p:pic>
      <p:cxnSp>
        <p:nvCxnSpPr>
          <p:cNvPr id="36870" name="直接连接符 2"/>
          <p:cNvCxnSpPr>
            <a:cxnSpLocks noChangeShapeType="1"/>
          </p:cNvCxnSpPr>
          <p:nvPr/>
        </p:nvCxnSpPr>
        <p:spPr bwMode="auto">
          <a:xfrm>
            <a:off x="3352800" y="6075363"/>
            <a:ext cx="12192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7C33FAB-0818-4404-A983-BC0534C911AA}" type="slidenum">
              <a:rPr lang="en-US" altLang="zh-CN"/>
            </a:fld>
            <a:endParaRPr lang="en-US" altLang="zh-CN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Compound Statements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475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Although only a single statement is permitted in 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statement, this statement can be a single </a:t>
            </a:r>
            <a:r>
              <a:rPr lang="en-US" altLang="zh-CN" b="1">
                <a:ea typeface="宋体" panose="02010600030101010101" pitchFamily="2" charset="-122"/>
              </a:rPr>
              <a:t>compound statement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891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95600"/>
            <a:ext cx="3657600" cy="274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4323597-6863-4D74-905C-8E8DA09EE27D}" type="slidenum">
              <a:rPr lang="en-US" altLang="zh-CN"/>
            </a:fld>
            <a:endParaRPr lang="en-US" altLang="zh-CN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Compound Statements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524000"/>
            <a:ext cx="84582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 example,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2000" b="1" i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i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 1; </a:t>
            </a:r>
            <a:r>
              <a:rPr lang="en-US" altLang="zh-CN" sz="2000" b="1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/*as many statements as necessary*/</a:t>
            </a:r>
            <a:endParaRPr lang="en-US" altLang="zh-CN" sz="2000" b="1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i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 2; </a:t>
            </a:r>
            <a:r>
              <a:rPr lang="en-US" altLang="zh-CN" sz="2000" b="1" i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/*can be placed within the braces*/</a:t>
            </a:r>
            <a:endParaRPr lang="en-US" altLang="zh-CN" sz="2000" b="1" i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•      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/*each statement must end with ; */</a:t>
            </a:r>
            <a:endParaRPr lang="en-US" altLang="zh-CN" sz="2000" b="1" dirty="0">
              <a:solidFill>
                <a:srgbClr val="00B05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•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•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i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 n;</a:t>
            </a:r>
            <a:endParaRPr lang="en-US" altLang="zh-CN" sz="2000" b="1" i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For very short statements, you can code a complete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statement placed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on a single line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(grade &gt; 69) ++</a:t>
            </a:r>
            <a:r>
              <a:rPr lang="en-US" altLang="zh-CN" sz="22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passTotal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A30B159-2211-4031-817E-246E55A44565}" type="slidenum">
              <a:rPr lang="en-US" altLang="zh-CN"/>
            </a:fld>
            <a:endParaRPr lang="en-US" altLang="zh-CN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dirty="0">
                <a:ea typeface="宋体" panose="02010600030101010101" pitchFamily="2" charset="-122"/>
              </a:rPr>
              <a:t> Statement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19225"/>
            <a:ext cx="80772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most commonly used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dirty="0">
                <a:ea typeface="宋体" panose="02010600030101010101" pitchFamily="2" charset="-122"/>
              </a:rPr>
              <a:t> statement is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indent="-789305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indent="-789305" eaLnBrk="1" hangingPunct="1">
              <a:buFontTx/>
              <a:buNone/>
              <a:defRPr/>
            </a:pP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b="1" i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statement1;</a:t>
            </a:r>
            <a:endParaRPr lang="en-US" altLang="zh-CN" b="1" i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indent="-789305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en-US" altLang="zh-CN" b="1" i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indent="-789305" eaLnBrk="1" hangingPunct="1">
              <a:buFontTx/>
              <a:buNone/>
              <a:defRPr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statement2;</a:t>
            </a:r>
            <a:endParaRPr lang="en-US" altLang="zh-CN" b="1" dirty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33600"/>
            <a:ext cx="4114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5" name="文本框 1"/>
          <p:cNvSpPr txBox="1">
            <a:spLocks noChangeArrowheads="1"/>
          </p:cNvSpPr>
          <p:nvPr/>
        </p:nvSpPr>
        <p:spPr bwMode="auto">
          <a:xfrm>
            <a:off x="228600" y="4419600"/>
            <a:ext cx="49149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If the value of </a:t>
            </a:r>
            <a:r>
              <a:rPr lang="en-US" altLang="zh-CN" sz="2000" b="1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expression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is 0 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，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the statement </a:t>
            </a:r>
            <a:r>
              <a:rPr lang="zh-CN" altLang="en-US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2000" b="1" i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statement2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 after the reserved word </a:t>
            </a:r>
            <a:r>
              <a:rPr lang="en-US" altLang="zh-CN" sz="2000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else</a:t>
            </a:r>
            <a:r>
              <a:rPr lang="en-US" altLang="zh-CN" sz="2000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is executed</a:t>
            </a:r>
            <a:endParaRPr lang="en-US" altLang="zh-CN" sz="2000" b="1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039057-14B1-464C-AE91-6A6A76F263EC}" type="slidenum">
              <a:rPr lang="en-US" altLang="zh-CN"/>
            </a:fld>
            <a:endParaRPr lang="en-US" altLang="zh-CN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5061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219200"/>
            <a:ext cx="7391400" cy="5316538"/>
          </a:xfrm>
          <a:noFill/>
        </p:spPr>
      </p:pic>
      <p:pic>
        <p:nvPicPr>
          <p:cNvPr id="45062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698500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FD7319-BF8B-467A-9149-490784FEDE80}" type="slidenum">
              <a:rPr lang="en-US" altLang="zh-CN"/>
            </a:fld>
            <a:endParaRPr lang="en-US" altLang="zh-CN"/>
          </a:p>
        </p:txBody>
      </p:sp>
      <p:pic>
        <p:nvPicPr>
          <p:cNvPr id="47108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685800"/>
            <a:ext cx="7007225" cy="5638800"/>
          </a:xfrm>
          <a:noFill/>
        </p:spPr>
      </p:pic>
      <p:sp>
        <p:nvSpPr>
          <p:cNvPr id="47109" name="Rectangle 7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7620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47110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4095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4" descr="DD01009_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1169988"/>
            <a:ext cx="94932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7112" name="直接连接符 2"/>
          <p:cNvCxnSpPr>
            <a:cxnSpLocks noChangeShapeType="1"/>
          </p:cNvCxnSpPr>
          <p:nvPr/>
        </p:nvCxnSpPr>
        <p:spPr bwMode="auto">
          <a:xfrm>
            <a:off x="1600200" y="3657600"/>
            <a:ext cx="21336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785972"/>
            <a:ext cx="8001000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选择结构和条件判断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35523" name="Rectangle 3"/>
          <p:cNvSpPr>
            <a:spLocks noGrp="1"/>
          </p:cNvSpPr>
          <p:nvPr>
            <p:ph idx="1"/>
          </p:nvPr>
        </p:nvSpPr>
        <p:spPr>
          <a:xfrm>
            <a:off x="304483" y="2209800"/>
            <a:ext cx="8215312" cy="4643438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求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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                            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方程的根。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  <a:cs typeface="+mn-cs"/>
              </a:rPr>
              <a:t>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由键盘输入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a,b,c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。假设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a,b,c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的值任意，并不保证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              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。需要在程序中进行判别，如果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                        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就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计算并输出方程的两个实根，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否则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就输出“方程无实根”的信息。</a:t>
            </a:r>
            <a:r>
              <a:rPr kumimoji="1" lang="en-US" altLang="zh-CN" dirty="0">
                <a:latin typeface="+mn-lt"/>
                <a:ea typeface="+mn-ea"/>
                <a:cs typeface="+mn-cs"/>
              </a:rPr>
              <a:t> 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23552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graphicFrame>
        <p:nvGraphicFramePr>
          <p:cNvPr id="235525" name="Object 1"/>
          <p:cNvGraphicFramePr>
            <a:graphicFrameLocks noChangeAspect="1"/>
          </p:cNvGraphicFramePr>
          <p:nvPr/>
        </p:nvGraphicFramePr>
        <p:xfrm>
          <a:off x="1447800" y="2133283"/>
          <a:ext cx="26431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1016000" imgH="203200" progId="Equation.3">
                  <p:embed/>
                </p:oleObj>
              </mc:Choice>
              <mc:Fallback>
                <p:oleObj name="" r:id="rId1" imgW="1016000" imgH="203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2133283"/>
                        <a:ext cx="2643188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2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552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graphicFrame>
        <p:nvGraphicFramePr>
          <p:cNvPr id="235528" name="Object 5"/>
          <p:cNvGraphicFramePr>
            <a:graphicFrameLocks noChangeAspect="1"/>
          </p:cNvGraphicFramePr>
          <p:nvPr/>
        </p:nvGraphicFramePr>
        <p:xfrm>
          <a:off x="990600" y="3124200"/>
          <a:ext cx="2143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786765" imgH="203200" progId="Equation.3">
                  <p:embed/>
                </p:oleObj>
              </mc:Choice>
              <mc:Fallback>
                <p:oleObj name="" r:id="rId3" imgW="786765" imgH="203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124200"/>
                        <a:ext cx="21431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9" name="Object 5"/>
          <p:cNvGraphicFramePr>
            <a:graphicFrameLocks noChangeAspect="1"/>
          </p:cNvGraphicFramePr>
          <p:nvPr/>
        </p:nvGraphicFramePr>
        <p:xfrm>
          <a:off x="1142683" y="3581400"/>
          <a:ext cx="21431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786765" imgH="203200" progId="Equation.3">
                  <p:embed/>
                </p:oleObj>
              </mc:Choice>
              <mc:Fallback>
                <p:oleObj name="" r:id="rId5" imgW="786765" imgH="203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2683" y="3581400"/>
                        <a:ext cx="2143125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30" name="图片 9" descr="Untitled.png">
            <a:hlinkClick r:id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546" name="Rectangle 3"/>
          <p:cNvSpPr>
            <a:spLocks noGrp="1"/>
          </p:cNvSpPr>
          <p:nvPr>
            <p:ph idx="1"/>
          </p:nvPr>
        </p:nvSpPr>
        <p:spPr>
          <a:xfrm>
            <a:off x="357188" y="714375"/>
            <a:ext cx="2714625" cy="785813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解题思路：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23654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654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654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3286125" y="1357313"/>
            <a:ext cx="2428875" cy="500062"/>
          </a:xfrm>
          <a:prstGeom prst="parallelogram">
            <a:avLst>
              <a:gd name="adj" fmla="val 25004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输入</a:t>
            </a:r>
            <a:r>
              <a:rPr lang="en-US" altLang="zh-CN" sz="2800" dirty="0">
                <a:latin typeface="Arial" panose="020B0604020202020204" pitchFamily="34" charset="0"/>
              </a:rPr>
              <a:t>a,b,c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rot="5400000">
            <a:off x="4251325" y="1106488"/>
            <a:ext cx="500063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 rot="5400000">
            <a:off x="4251325" y="2106613"/>
            <a:ext cx="500063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1" name="流程图: 过程 10"/>
          <p:cNvSpPr/>
          <p:nvPr/>
        </p:nvSpPr>
        <p:spPr>
          <a:xfrm>
            <a:off x="3454400" y="2357438"/>
            <a:ext cx="2071688" cy="500062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计算</a:t>
            </a:r>
            <a:r>
              <a:rPr lang="en-US" altLang="zh-CN" sz="2800" dirty="0">
                <a:latin typeface="Arial" panose="020B0604020202020204" pitchFamily="34" charset="0"/>
              </a:rPr>
              <a:t>disc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rot="5400000">
            <a:off x="4251325" y="3106738"/>
            <a:ext cx="500063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3" name="流程图: 决策 12"/>
          <p:cNvSpPr/>
          <p:nvPr/>
        </p:nvSpPr>
        <p:spPr>
          <a:xfrm>
            <a:off x="3155950" y="3344863"/>
            <a:ext cx="2714625" cy="857250"/>
          </a:xfrm>
          <a:prstGeom prst="flowChartDecision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</a:rPr>
              <a:t>disc&lt;0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881188" y="4014788"/>
            <a:ext cx="500062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5" name="流程图: 过程 14"/>
          <p:cNvSpPr/>
          <p:nvPr/>
        </p:nvSpPr>
        <p:spPr>
          <a:xfrm>
            <a:off x="1084263" y="4265613"/>
            <a:ext cx="2071687" cy="500062"/>
          </a:xfrm>
          <a:prstGeom prst="flowChartProcess">
            <a:avLst/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计算</a:t>
            </a:r>
            <a:r>
              <a:rPr lang="en-US" altLang="zh-CN" sz="2800" dirty="0">
                <a:latin typeface="Arial" panose="020B0604020202020204" pitchFamily="34" charset="0"/>
              </a:rPr>
              <a:t>x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,x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endParaRPr lang="zh-CN" altLang="en-US" sz="2800" baseline="-25000" dirty="0">
              <a:latin typeface="Arial" panose="020B0604020202020204" pitchFamily="34" charset="0"/>
            </a:endParaRPr>
          </a:p>
        </p:txBody>
      </p:sp>
      <p:sp>
        <p:nvSpPr>
          <p:cNvPr id="16" name="平行四边形 15"/>
          <p:cNvSpPr/>
          <p:nvPr/>
        </p:nvSpPr>
        <p:spPr>
          <a:xfrm>
            <a:off x="5634038" y="4286250"/>
            <a:ext cx="2428875" cy="500063"/>
          </a:xfrm>
          <a:prstGeom prst="parallelogram">
            <a:avLst>
              <a:gd name="adj" fmla="val 25004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输出无实根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rot="5400000">
            <a:off x="6599238" y="4035425"/>
            <a:ext cx="500062" cy="1588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sp>
        <p:nvSpPr>
          <p:cNvPr id="18" name="平行四边形 17"/>
          <p:cNvSpPr/>
          <p:nvPr/>
        </p:nvSpPr>
        <p:spPr>
          <a:xfrm>
            <a:off x="941388" y="5265738"/>
            <a:ext cx="2428875" cy="571500"/>
          </a:xfrm>
          <a:prstGeom prst="parallelogram">
            <a:avLst>
              <a:gd name="adj" fmla="val 25007"/>
            </a:avLst>
          </a:prstGeom>
          <a:solidFill>
            <a:schemeClr val="accent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0" rIns="0" bIns="0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输出</a:t>
            </a:r>
            <a:r>
              <a:rPr lang="en-US" altLang="zh-CN" sz="2800" dirty="0">
                <a:latin typeface="Arial" panose="020B0604020202020204" pitchFamily="34" charset="0"/>
              </a:rPr>
              <a:t>x</a:t>
            </a:r>
            <a:r>
              <a:rPr lang="en-US" altLang="zh-CN" sz="2800" baseline="-25000" dirty="0"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latin typeface="Arial" panose="020B0604020202020204" pitchFamily="34" charset="0"/>
              </a:rPr>
              <a:t>,x</a:t>
            </a:r>
            <a:r>
              <a:rPr lang="en-US" altLang="zh-CN" sz="2800" baseline="-25000" dirty="0">
                <a:latin typeface="Arial" panose="020B0604020202020204" pitchFamily="34" charset="0"/>
              </a:rPr>
              <a:t>2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rot="5400000">
            <a:off x="1906588" y="5014913"/>
            <a:ext cx="500062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2" name="直接连接符 21"/>
          <p:cNvCxnSpPr/>
          <p:nvPr/>
        </p:nvCxnSpPr>
        <p:spPr>
          <a:xfrm>
            <a:off x="2143125" y="3765550"/>
            <a:ext cx="10001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/>
          <p:nvPr/>
        </p:nvCxnSpPr>
        <p:spPr>
          <a:xfrm>
            <a:off x="5857875" y="3786188"/>
            <a:ext cx="100012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4" name="直接连接符 23"/>
          <p:cNvCxnSpPr/>
          <p:nvPr/>
        </p:nvCxnSpPr>
        <p:spPr>
          <a:xfrm>
            <a:off x="2143125" y="6286500"/>
            <a:ext cx="47148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6" name="直接箭头连接符 25"/>
          <p:cNvCxnSpPr/>
          <p:nvPr/>
        </p:nvCxnSpPr>
        <p:spPr>
          <a:xfrm rot="5400000">
            <a:off x="4343400" y="6545263"/>
            <a:ext cx="500063" cy="1587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29" name="直接连接符 28"/>
          <p:cNvCxnSpPr>
            <a:endCxn id="16" idx="4"/>
          </p:cNvCxnSpPr>
          <p:nvPr/>
        </p:nvCxnSpPr>
        <p:spPr>
          <a:xfrm rot="-5400000" flipV="1">
            <a:off x="6102350" y="5530850"/>
            <a:ext cx="1500188" cy="95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2" name="直接连接符 41"/>
          <p:cNvCxnSpPr/>
          <p:nvPr/>
        </p:nvCxnSpPr>
        <p:spPr>
          <a:xfrm rot="-5400000" flipV="1">
            <a:off x="1933575" y="6067425"/>
            <a:ext cx="428625" cy="95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6" name="TextBox 45"/>
          <p:cNvSpPr txBox="1"/>
          <p:nvPr/>
        </p:nvSpPr>
        <p:spPr>
          <a:xfrm>
            <a:off x="2500313" y="3286125"/>
            <a:ext cx="500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真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00750" y="3214688"/>
            <a:ext cx="500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假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pic>
        <p:nvPicPr>
          <p:cNvPr id="236570" name="图片 26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1" grpId="0" bldLvl="0" animBg="1"/>
      <p:bldP spid="13" grpId="0" bldLvl="0" animBg="1"/>
      <p:bldP spid="15" grpId="0" bldLvl="0" animBg="1"/>
      <p:bldP spid="16" grpId="0" bldLvl="0" animBg="1"/>
      <p:bldP spid="18" grpId="0" bldLvl="0" animBg="1"/>
      <p:bldP spid="46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0" name="Rectangle 3"/>
          <p:cNvSpPr>
            <a:spLocks noGrp="1"/>
          </p:cNvSpPr>
          <p:nvPr>
            <p:ph idx="1"/>
          </p:nvPr>
        </p:nvSpPr>
        <p:spPr>
          <a:xfrm>
            <a:off x="500063" y="1143000"/>
            <a:ext cx="8215312" cy="4643438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 &lt;math.h&gt;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 ( 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{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double a,b,c,disc,x1,x2,p,q;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scanf("%lf%lf%lf",&amp;a,&amp;b,&amp;c);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disc=b*b-4*a*c;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3757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757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757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38" y="5286375"/>
            <a:ext cx="5857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计算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en-US" altLang="zh-CN" baseline="30000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-4ac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disc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的值变为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-15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757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1563" y="4643438"/>
            <a:ext cx="60721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4148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6625" y="4143375"/>
            <a:ext cx="1439863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7578" name="图片 9" descr="Untitled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Rectangle 3"/>
          <p:cNvSpPr>
            <a:spLocks noGrp="1"/>
          </p:cNvSpPr>
          <p:nvPr>
            <p:ph idx="1"/>
          </p:nvPr>
        </p:nvSpPr>
        <p:spPr>
          <a:xfrm>
            <a:off x="571500" y="785813"/>
            <a:ext cx="7858125" cy="5786437"/>
          </a:xfrm>
        </p:spPr>
        <p:txBody>
          <a:bodyPr vert="horz" wrap="square" lIns="91440" tIns="45720" rIns="91440" bIns="45720" anchor="t" anchorCtr="0"/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 (disc&lt;0)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 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printf(“has not real roots\n”);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                                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{  p=-b/(2.0*a);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q=sqrt(disc)/(2.0*a);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x1=p+q;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x2=p-q;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printf(“real roots:\nx1=%7.2f\n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                 x2=%7.2f\n”,x1,x2);  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3859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859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859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8" y="714375"/>
            <a:ext cx="2428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-15&lt;0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为真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33121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25" y="1785938"/>
            <a:ext cx="4868863" cy="555625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8" name="直接连接符 7"/>
          <p:cNvCxnSpPr/>
          <p:nvPr/>
        </p:nvCxnSpPr>
        <p:spPr>
          <a:xfrm>
            <a:off x="1214438" y="1714500"/>
            <a:ext cx="60721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238601" name="图片 8" descr="Untitled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2AA960-AE13-491B-93B0-7F80F631444C}" type="slidenum">
              <a:rPr lang="en-US" altLang="zh-CN"/>
            </a:fld>
            <a:endParaRPr lang="en-US" altLang="zh-CN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Simplest decision structure:</a:t>
            </a:r>
            <a:endParaRPr lang="en-US" altLang="zh-CN"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>
                <a:solidFill>
                  <a:srgbClr val="C00000"/>
                </a:solidFill>
                <a:ea typeface="宋体" panose="02010600030101010101" pitchFamily="2" charset="-122"/>
              </a:rPr>
              <a:t>if</a:t>
            </a:r>
            <a:r>
              <a:rPr lang="en-US" altLang="zh-CN" sz="2400" b="1" i="1">
                <a:solidFill>
                  <a:srgbClr val="0033CC"/>
                </a:solidFill>
                <a:ea typeface="宋体" panose="02010600030101010101" pitchFamily="2" charset="-122"/>
              </a:rPr>
              <a:t> (condition)</a:t>
            </a:r>
            <a:endParaRPr lang="en-US" altLang="zh-CN" sz="2400" b="1" i="1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>
                <a:solidFill>
                  <a:srgbClr val="0033CC"/>
                </a:solidFill>
                <a:ea typeface="宋体" panose="02010600030101010101" pitchFamily="2" charset="-122"/>
              </a:rPr>
              <a:t>statement executed if condition is true</a:t>
            </a:r>
            <a:endParaRPr lang="en-US" altLang="zh-CN" sz="2400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condition is evaluated to determine its numerical value, which is interpreted as either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non-zero</a:t>
            </a:r>
            <a:r>
              <a:rPr lang="en-US" altLang="zh-CN">
                <a:ea typeface="宋体" panose="02010600030101010101" pitchFamily="2" charset="-122"/>
              </a:rPr>
              <a:t>) or </a:t>
            </a:r>
            <a:r>
              <a:rPr lang="en-US" altLang="zh-CN">
                <a:solidFill>
                  <a:srgbClr val="C00000"/>
                </a:solidFill>
                <a:ea typeface="宋体" panose="02010600030101010101" pitchFamily="2" charset="-122"/>
              </a:rPr>
              <a:t>false (0)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If condition is “true” the statement following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is executed; otherwise, statement is not executed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The condition used in all of C’s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 can be any valid C expression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Most commonly, a </a:t>
            </a:r>
            <a:r>
              <a:rPr lang="en-US" altLang="zh-CN" b="1">
                <a:ea typeface="宋体" panose="02010600030101010101" pitchFamily="2" charset="-122"/>
              </a:rPr>
              <a:t>relational expression</a:t>
            </a:r>
            <a:r>
              <a:rPr lang="en-US" altLang="zh-CN">
                <a:ea typeface="宋体" panose="02010600030101010101" pitchFamily="2" charset="-122"/>
              </a:rPr>
              <a:t> (can yield only 0 or 1)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8" name="Rectangle 3"/>
          <p:cNvSpPr>
            <a:spLocks noGrp="1"/>
          </p:cNvSpPr>
          <p:nvPr>
            <p:ph idx="1"/>
          </p:nvPr>
        </p:nvSpPr>
        <p:spPr>
          <a:xfrm>
            <a:off x="500063" y="1143000"/>
            <a:ext cx="8215312" cy="4643438"/>
          </a:xfrm>
        </p:spPr>
        <p:txBody>
          <a:bodyPr vert="horz" wrap="square" lIns="91440" tIns="45720" rIns="91440" bIns="45720" anchor="t" anchorCtr="0"/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 &lt;math.h&gt;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 ( )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{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double a,b,c,disc,x1,x2,p,q;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scanf("%lf%lf%lf",&amp;a,&amp;b,&amp;c);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disc=b*b-4*a*c;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3961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962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3962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5938" y="5286375"/>
            <a:ext cx="5857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计算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b</a:t>
            </a:r>
            <a:r>
              <a:rPr lang="en-US" altLang="zh-CN" baseline="30000" dirty="0">
                <a:solidFill>
                  <a:srgbClr val="0000CC"/>
                </a:solidFill>
                <a:latin typeface="Arial" panose="020B0604020202020204" pitchFamily="34" charset="0"/>
              </a:rPr>
              <a:t>2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-4ac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，</a:t>
            </a:r>
            <a:r>
              <a:rPr lang="en-US" altLang="zh-CN" dirty="0">
                <a:solidFill>
                  <a:srgbClr val="0000CC"/>
                </a:solidFill>
                <a:latin typeface="Arial" panose="020B0604020202020204" pitchFamily="34" charset="0"/>
              </a:rPr>
              <a:t>disc</a:t>
            </a:r>
            <a:r>
              <a:rPr lang="zh-CN" altLang="en-US" dirty="0">
                <a:solidFill>
                  <a:srgbClr val="0000CC"/>
                </a:solidFill>
                <a:latin typeface="Arial" panose="020B0604020202020204" pitchFamily="34" charset="0"/>
              </a:rPr>
              <a:t>的值变为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962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071563" y="4643438"/>
            <a:ext cx="60721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517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8063" y="4214813"/>
            <a:ext cx="1585912" cy="571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9626" name="图片 9" descr="Untitled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2" name="Rectangle 3"/>
          <p:cNvSpPr>
            <a:spLocks noGrp="1"/>
          </p:cNvSpPr>
          <p:nvPr>
            <p:ph idx="1"/>
          </p:nvPr>
        </p:nvSpPr>
        <p:spPr>
          <a:xfrm>
            <a:off x="571500" y="785813"/>
            <a:ext cx="7858125" cy="5786437"/>
          </a:xfrm>
        </p:spPr>
        <p:txBody>
          <a:bodyPr vert="horz" wrap="square" lIns="91440" tIns="45720" rIns="91440" bIns="45720" anchor="t" anchorCtr="0"/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 (disc&lt;0)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printf(“has not real roots\n”);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                                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{  p=-b/(2.0*a);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q=sqrt(disc)/(2.0*a);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x1=p+q;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x2=p-q;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printf(“real roots:\nx1=%7.2f\n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                 x2=%7.2f\n”,x1,x2);  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4064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064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064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6188" y="714375"/>
            <a:ext cx="2428875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8&lt;0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为假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857250" y="2143125"/>
            <a:ext cx="928688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4572000" y="2143125"/>
            <a:ext cx="23574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的值变为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-1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00750" y="2643188"/>
            <a:ext cx="2857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q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的值变为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0.71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57313" y="2701925"/>
            <a:ext cx="28575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4" name="直接连接符 13"/>
          <p:cNvCxnSpPr/>
          <p:nvPr/>
        </p:nvCxnSpPr>
        <p:spPr>
          <a:xfrm>
            <a:off x="1357313" y="3214688"/>
            <a:ext cx="43576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6" name="TextBox 15"/>
          <p:cNvSpPr txBox="1"/>
          <p:nvPr/>
        </p:nvSpPr>
        <p:spPr>
          <a:xfrm>
            <a:off x="3556000" y="3163888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x1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的值变为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-0.29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1357313" y="3643313"/>
            <a:ext cx="18573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3556000" y="3663950"/>
            <a:ext cx="32146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x2</a:t>
            </a: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的值变为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-1.71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357313" y="4143375"/>
            <a:ext cx="1857375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3619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86250" y="5072063"/>
            <a:ext cx="2951163" cy="1357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0657" name="图片 17" descr="Untitled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6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1666" name="Rectangle 3"/>
          <p:cNvSpPr>
            <a:spLocks noGrp="1"/>
          </p:cNvSpPr>
          <p:nvPr>
            <p:ph idx="1"/>
          </p:nvPr>
        </p:nvSpPr>
        <p:spPr>
          <a:xfrm>
            <a:off x="571500" y="785813"/>
            <a:ext cx="7858125" cy="5786437"/>
          </a:xfrm>
        </p:spPr>
        <p:txBody>
          <a:bodyPr vert="horz" wrap="square" lIns="91440" tIns="45720" rIns="91440" bIns="45720" anchor="t" anchorCtr="0"/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 (disc&lt;0)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printf(“has not real roots\n”);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                                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{  p=-b/(2.0*a);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q=sqrt(disc)/(2.0*a);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x1=p+q;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x2=p-q;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printf(“real roots:\nx1=%7.2f\n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                 x2=%7.2f\n”,x1,x2);  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4166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166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166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7563" y="5715000"/>
            <a:ext cx="4929187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选择结构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if</a:t>
            </a:r>
            <a:r>
              <a:rPr lang="zh-CN" altLang="zh-CN" dirty="0">
                <a:solidFill>
                  <a:srgbClr val="FF0000"/>
                </a:solidFill>
                <a:latin typeface="Arial" panose="020B0604020202020204" pitchFamily="34" charset="0"/>
              </a:rPr>
              <a:t>语句实现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的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75" y="642938"/>
            <a:ext cx="7572375" cy="5000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41672" name="图片 7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Rectangle 3"/>
          <p:cNvSpPr>
            <a:spLocks noGrp="1"/>
          </p:cNvSpPr>
          <p:nvPr>
            <p:ph idx="1"/>
          </p:nvPr>
        </p:nvSpPr>
        <p:spPr>
          <a:xfrm>
            <a:off x="571500" y="785813"/>
            <a:ext cx="7858125" cy="5786437"/>
          </a:xfrm>
        </p:spPr>
        <p:txBody>
          <a:bodyPr vert="horz" wrap="square" lIns="91440" tIns="45720" rIns="91440" bIns="45720" anchor="t" anchorCtr="0"/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</a:t>
            </a: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if (disc&lt;0)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9D138D"/>
                </a:solidFill>
                <a:latin typeface="+mn-lt"/>
                <a:ea typeface="+mn-ea"/>
                <a:cs typeface="+mn-cs"/>
              </a:rPr>
              <a:t>     printf(“has not real roots\n”); </a:t>
            </a:r>
            <a:endParaRPr kumimoji="1" lang="zh-CN" altLang="zh-CN" sz="2800" dirty="0">
              <a:solidFill>
                <a:srgbClr val="9D138D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else                                 </a:t>
            </a:r>
            <a:r>
              <a:rPr kumimoji="1" lang="zh-CN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{  p=-b/(2.0*a);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q=sqrt(disc)/(2.0*a);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x1=p+q;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x2=p-q;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printf(“real roots:\nx1=%7.2f\n</a:t>
            </a:r>
            <a:endParaRPr kumimoji="1" lang="en-US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                      x2=%7.2f\n”,x1,x2);   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1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}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4269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269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269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6250" y="5786438"/>
            <a:ext cx="20002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复合语句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4375" y="2214563"/>
            <a:ext cx="7572375" cy="3429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42696" name="图片 7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C294716-6C9B-4AF3-B3A3-77A6FEF00713}" type="slidenum">
              <a:rPr lang="en-US" altLang="zh-CN"/>
            </a:fld>
            <a:endParaRPr lang="en-US" altLang="zh-CN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98625"/>
            <a:ext cx="80772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Nested </a:t>
            </a:r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ea typeface="宋体" panose="02010600030101010101" pitchFamily="2" charset="-122"/>
              </a:rPr>
              <a:t> statement: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20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expression1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statement1;</a:t>
            </a:r>
            <a:endParaRPr lang="en-US" altLang="zh-CN" sz="20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if (</a:t>
            </a:r>
            <a:r>
              <a:rPr lang="en-US" altLang="zh-CN" sz="20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expression2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statement2;</a:t>
            </a:r>
            <a:endParaRPr lang="en-US" altLang="zh-CN" sz="20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else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statement3;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defRPr/>
            </a:pPr>
            <a:r>
              <a:rPr lang="en-US" altLang="zh-CN" dirty="0">
                <a:ea typeface="宋体" panose="02010600030101010101" pitchFamily="2" charset="-122"/>
              </a:rPr>
              <a:t>Whether the indentation exists or not, the compiler will, by default, associate 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r>
              <a:rPr lang="en-US" altLang="zh-CN" dirty="0">
                <a:ea typeface="宋体" panose="02010600030101010101" pitchFamily="2" charset="-122"/>
              </a:rPr>
              <a:t> with the closest previous unpaired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 dirty="0">
                <a:ea typeface="宋体" panose="02010600030101010101" pitchFamily="2" charset="-122"/>
              </a:rPr>
              <a:t>, unless braces are used to alter this default pairing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5BFB32-6870-4D5C-85DB-89910D9B354C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14" y="152400"/>
            <a:ext cx="3692462" cy="20288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  <a:headEnd/>
            <a:tailEnd/>
          </a:ln>
          <a:effectLst>
            <a:innerShdw blurRad="76200">
              <a:srgbClr val="000000"/>
            </a:innerShdw>
          </a:effectLst>
        </p:spPr>
      </p:pic>
      <p:sp>
        <p:nvSpPr>
          <p:cNvPr id="51205" name="箭头: 右 7"/>
          <p:cNvSpPr>
            <a:spLocks noChangeArrowheads="1"/>
          </p:cNvSpPr>
          <p:nvPr/>
        </p:nvSpPr>
        <p:spPr bwMode="auto">
          <a:xfrm>
            <a:off x="3386138" y="2925763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6" name="文本框 8"/>
          <p:cNvSpPr txBox="1">
            <a:spLocks noChangeArrowheads="1"/>
          </p:cNvSpPr>
          <p:nvPr/>
        </p:nvSpPr>
        <p:spPr bwMode="auto">
          <a:xfrm>
            <a:off x="85725" y="2840038"/>
            <a:ext cx="3451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You want to indent the format:  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07" name="文本框 9"/>
          <p:cNvSpPr txBox="1">
            <a:spLocks noChangeArrowheads="1"/>
          </p:cNvSpPr>
          <p:nvPr/>
        </p:nvSpPr>
        <p:spPr bwMode="auto">
          <a:xfrm>
            <a:off x="-3175" y="4773613"/>
            <a:ext cx="3824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code will actually compiled as 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863" y="3684588"/>
            <a:ext cx="4129087" cy="2736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825" y="1620838"/>
            <a:ext cx="3543300" cy="18256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10" name="箭头: 右 12"/>
          <p:cNvSpPr>
            <a:spLocks noChangeArrowheads="1"/>
          </p:cNvSpPr>
          <p:nvPr/>
        </p:nvSpPr>
        <p:spPr bwMode="auto">
          <a:xfrm>
            <a:off x="3690938" y="4938713"/>
            <a:ext cx="6096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11" name="文本框 13"/>
          <p:cNvSpPr txBox="1">
            <a:spLocks noChangeArrowheads="1"/>
          </p:cNvSpPr>
          <p:nvPr/>
        </p:nvSpPr>
        <p:spPr bwMode="auto">
          <a:xfrm>
            <a:off x="8382000" y="2181225"/>
            <a:ext cx="6619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lang="zh-CN" altLang="en-US" sz="6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6FBF730-A210-412E-AF45-B45D11423F07}" type="slidenum">
              <a:rPr lang="en-US" altLang="zh-CN"/>
            </a:fld>
            <a:endParaRPr lang="en-US" altLang="zh-CN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7848600" cy="457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chain: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expression1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statement1;</a:t>
            </a:r>
            <a:endParaRPr lang="en-US" altLang="zh-CN" sz="22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 (</a:t>
            </a: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expression2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statement2;</a:t>
            </a:r>
            <a:endParaRPr lang="en-US" altLang="zh-CN" sz="22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 if (</a:t>
            </a: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expression3</a:t>
            </a: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statement3;</a:t>
            </a:r>
            <a:endParaRPr lang="en-US" altLang="zh-CN" sz="22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endParaRPr lang="en-US" altLang="zh-CN" sz="22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.</a:t>
            </a:r>
            <a:endParaRPr lang="en-US" altLang="zh-CN" sz="2200" b="1" i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else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200" b="1" i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statement4;</a:t>
            </a:r>
            <a:endParaRPr lang="en-US" altLang="zh-CN" sz="22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919480" lvl="1" eaLnBrk="1" hangingPunct="1">
              <a:defRPr/>
            </a:pP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pic>
        <p:nvPicPr>
          <p:cNvPr id="52230" name="Picture 102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295400"/>
            <a:ext cx="32924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7B56ED4-35B6-4F6F-B470-22BC451A7006}" type="slidenum">
              <a:rPr lang="en-US" altLang="zh-CN"/>
            </a:fld>
            <a:endParaRPr lang="en-US" altLang="zh-CN"/>
          </a:p>
        </p:txBody>
      </p:sp>
      <p:grpSp>
        <p:nvGrpSpPr>
          <p:cNvPr id="54276" name="Group 6"/>
          <p:cNvGrpSpPr/>
          <p:nvPr/>
        </p:nvGrpSpPr>
        <p:grpSpPr bwMode="auto">
          <a:xfrm>
            <a:off x="609600" y="762000"/>
            <a:ext cx="8296275" cy="5562600"/>
            <a:chOff x="192" y="0"/>
            <a:chExt cx="5226" cy="3600"/>
          </a:xfrm>
        </p:grpSpPr>
        <p:pic>
          <p:nvPicPr>
            <p:cNvPr id="54279" name="Picture 4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0"/>
              <a:ext cx="5220" cy="20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4280" name="Picture 5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" y="2106"/>
              <a:ext cx="5220" cy="1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4277" name="Rectangle 7"/>
          <p:cNvSpPr>
            <a:spLocks noChangeArrowheads="1"/>
          </p:cNvSpPr>
          <p:nvPr/>
        </p:nvSpPr>
        <p:spPr bwMode="auto">
          <a:xfrm>
            <a:off x="1143000" y="228600"/>
            <a:ext cx="6754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The </a:t>
            </a:r>
            <a:r>
              <a:rPr lang="en-US" altLang="zh-CN" sz="3600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sz="3600">
                <a:ea typeface="宋体" panose="02010600030101010101" pitchFamily="2" charset="-122"/>
              </a:rPr>
              <a:t> Chain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54278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619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F3251DB-AB63-4B3B-881E-A7FECCF0ED53}" type="slidenum">
              <a:rPr lang="en-US" altLang="zh-CN"/>
            </a:fld>
            <a:endParaRPr lang="en-US" altLang="zh-CN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6325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050" y="1981200"/>
            <a:ext cx="8851900" cy="3062288"/>
          </a:xfr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5439249-B1A0-4A4C-8B73-CB82DED30422}" type="slidenum">
              <a:rPr lang="en-US" altLang="zh-CN"/>
            </a:fld>
            <a:endParaRPr lang="en-US" altLang="zh-CN"/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61975"/>
            <a:ext cx="7315200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09600" y="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The </a:t>
            </a:r>
            <a:r>
              <a:rPr lang="en-US" altLang="zh-CN" sz="3600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 sz="3600">
                <a:ea typeface="宋体" panose="02010600030101010101" pitchFamily="2" charset="-122"/>
              </a:rPr>
              <a:t> Chain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58374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619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003058-C791-4BD5-8697-7824B8F7F986}" type="slidenum">
              <a:rPr lang="en-US" altLang="zh-CN"/>
            </a:fld>
            <a:endParaRPr lang="en-US" altLang="zh-CN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3317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1905000"/>
            <a:ext cx="3657600" cy="2528888"/>
          </a:xfrm>
          <a:noFill/>
        </p:spPr>
      </p:pic>
      <p:sp>
        <p:nvSpPr>
          <p:cNvPr id="13318" name="文本框 1"/>
          <p:cNvSpPr txBox="1">
            <a:spLocks noChangeArrowheads="1"/>
          </p:cNvSpPr>
          <p:nvPr/>
        </p:nvSpPr>
        <p:spPr bwMode="auto">
          <a:xfrm>
            <a:off x="1558925" y="4814888"/>
            <a:ext cx="60261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en-US" altLang="zh-CN" sz="2200" b="1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relational expression</a:t>
            </a:r>
            <a:r>
              <a:rPr lang="en-US" altLang="zh-CN" sz="2200">
                <a:solidFill>
                  <a:schemeClr val="tx1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 can yield only 0 or 1</a:t>
            </a:r>
            <a:endParaRPr lang="zh-CN" altLang="en-US" sz="2200">
              <a:solidFill>
                <a:schemeClr val="tx1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194D501-CFCA-429A-BC4F-D530E5DCBFEE}" type="slidenum">
              <a:rPr lang="en-US" altLang="zh-CN"/>
            </a:fld>
            <a:endParaRPr lang="en-US" altLang="zh-CN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57150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990600"/>
            <a:ext cx="6273800" cy="5876925"/>
          </a:xfrm>
          <a:noFill/>
        </p:spPr>
      </p:pic>
      <p:grpSp>
        <p:nvGrpSpPr>
          <p:cNvPr id="60421" name="组合 2"/>
          <p:cNvGrpSpPr/>
          <p:nvPr/>
        </p:nvGrpSpPr>
        <p:grpSpPr bwMode="auto">
          <a:xfrm>
            <a:off x="4791075" y="1295400"/>
            <a:ext cx="2828925" cy="336550"/>
            <a:chOff x="5133975" y="1479550"/>
            <a:chExt cx="2828925" cy="336550"/>
          </a:xfrm>
        </p:grpSpPr>
        <p:sp>
          <p:nvSpPr>
            <p:cNvPr id="60428" name="Line 6"/>
            <p:cNvSpPr>
              <a:spLocks noChangeShapeType="1"/>
            </p:cNvSpPr>
            <p:nvPr/>
          </p:nvSpPr>
          <p:spPr bwMode="auto">
            <a:xfrm flipH="1">
              <a:off x="5133975" y="1657350"/>
              <a:ext cx="533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Text Box 7"/>
            <p:cNvSpPr txBox="1">
              <a:spLocks noChangeArrowheads="1"/>
            </p:cNvSpPr>
            <p:nvPr/>
          </p:nvSpPr>
          <p:spPr bwMode="auto">
            <a:xfrm>
              <a:off x="5622925" y="1479550"/>
              <a:ext cx="2339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Terminated with a colon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60422" name="Line 8"/>
          <p:cNvSpPr>
            <a:spLocks noChangeShapeType="1"/>
          </p:cNvSpPr>
          <p:nvPr/>
        </p:nvSpPr>
        <p:spPr bwMode="auto">
          <a:xfrm flipH="1">
            <a:off x="4816475" y="52832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Text Box 9"/>
          <p:cNvSpPr txBox="1">
            <a:spLocks noChangeArrowheads="1"/>
          </p:cNvSpPr>
          <p:nvPr/>
        </p:nvSpPr>
        <p:spPr bwMode="auto">
          <a:xfrm>
            <a:off x="5334000" y="5119688"/>
            <a:ext cx="2009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default</a:t>
            </a:r>
            <a:r>
              <a:rPr lang="en-US" altLang="zh-CN" sz="1600">
                <a:solidFill>
                  <a:srgbClr val="FF0000"/>
                </a:solidFill>
                <a:ea typeface="宋体" panose="02010600030101010101" pitchFamily="2" charset="-122"/>
              </a:rPr>
              <a:t> is optional</a:t>
            </a:r>
            <a:endParaRPr lang="en-US" altLang="zh-CN" sz="16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60424" name="组合 3"/>
          <p:cNvGrpSpPr/>
          <p:nvPr/>
        </p:nvGrpSpPr>
        <p:grpSpPr bwMode="auto">
          <a:xfrm>
            <a:off x="4724400" y="1917700"/>
            <a:ext cx="4152900" cy="825500"/>
            <a:chOff x="4981575" y="1989138"/>
            <a:chExt cx="4152900" cy="825500"/>
          </a:xfrm>
        </p:grpSpPr>
        <p:sp>
          <p:nvSpPr>
            <p:cNvPr id="60426" name="Line 10"/>
            <p:cNvSpPr>
              <a:spLocks noChangeShapeType="1"/>
            </p:cNvSpPr>
            <p:nvPr/>
          </p:nvSpPr>
          <p:spPr bwMode="auto">
            <a:xfrm flipH="1">
              <a:off x="4981575" y="2289175"/>
              <a:ext cx="5334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5489575" y="1989138"/>
              <a:ext cx="36449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600">
                  <a:solidFill>
                    <a:srgbClr val="22222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rgbClr val="22222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rgbClr val="22222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If the </a:t>
              </a:r>
              <a:r>
                <a:rPr lang="en-US" altLang="zh-CN" sz="16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break</a:t>
              </a: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 statement was omitted, the following </a:t>
              </a:r>
              <a:r>
                <a:rPr lang="en-US" altLang="zh-CN" sz="1600">
                  <a:solidFill>
                    <a:srgbClr val="FF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case</a:t>
              </a:r>
              <a:r>
                <a:rPr lang="en-US" altLang="zh-CN" sz="1600">
                  <a:solidFill>
                    <a:srgbClr val="FF0000"/>
                  </a:solidFill>
                  <a:ea typeface="宋体" panose="02010600030101010101" pitchFamily="2" charset="-122"/>
                </a:rPr>
                <a:t> would be executed</a:t>
              </a: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1600">
                <a:solidFill>
                  <a:srgbClr val="FF0000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60425" name="直接连接符 5"/>
          <p:cNvCxnSpPr>
            <a:cxnSpLocks noChangeShapeType="1"/>
          </p:cNvCxnSpPr>
          <p:nvPr/>
        </p:nvCxnSpPr>
        <p:spPr bwMode="auto">
          <a:xfrm>
            <a:off x="3886200" y="1219200"/>
            <a:ext cx="16002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9E49227-5B84-456A-96E0-92E8F020D661}" type="slidenum">
              <a:rPr lang="en-US" altLang="zh-CN"/>
            </a:fld>
            <a:endParaRPr lang="en-US" altLang="zh-CN"/>
          </a:p>
        </p:txBody>
      </p:sp>
      <p:pic>
        <p:nvPicPr>
          <p:cNvPr id="62468" name="Picture 5"/>
          <p:cNvPicPr>
            <a:picLocks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19400" y="609600"/>
            <a:ext cx="3670300" cy="5715000"/>
          </a:xfrm>
          <a:noFill/>
        </p:spPr>
      </p:pic>
      <p:sp>
        <p:nvSpPr>
          <p:cNvPr id="62469" name="Rectangle 8"/>
          <p:cNvSpPr>
            <a:spLocks noChangeArrowheads="1"/>
          </p:cNvSpPr>
          <p:nvPr/>
        </p:nvSpPr>
        <p:spPr bwMode="auto">
          <a:xfrm>
            <a:off x="533400" y="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The </a:t>
            </a:r>
            <a:r>
              <a:rPr lang="en-US" altLang="zh-CN" sz="3600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 sz="3600">
                <a:ea typeface="宋体" panose="02010600030101010101" pitchFamily="2" charset="-122"/>
              </a:rPr>
              <a:t> Statement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DD2F3CC-91BB-42BC-8344-F9CA77B7A6E8}" type="slidenum">
              <a:rPr lang="en-US" altLang="zh-CN" smtClean="0"/>
            </a:fld>
            <a:endParaRPr lang="en-US" altLang="zh-CN"/>
          </a:p>
        </p:txBody>
      </p:sp>
      <p:pic>
        <p:nvPicPr>
          <p:cNvPr id="6451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81038"/>
            <a:ext cx="7639050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4FDCD20-D59D-430C-BB8E-E6A45B0E9EAD}" type="slidenum">
              <a:rPr lang="en-US" altLang="zh-CN"/>
            </a:fld>
            <a:endParaRPr lang="en-US" altLang="zh-CN"/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09600"/>
            <a:ext cx="608012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33400" y="0"/>
            <a:ext cx="8077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The </a:t>
            </a:r>
            <a:r>
              <a:rPr lang="en-US" altLang="zh-CN" sz="3600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 sz="3600">
                <a:ea typeface="宋体" panose="02010600030101010101" pitchFamily="2" charset="-122"/>
              </a:rPr>
              <a:t> Statement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65542" name="Picture 4" descr="DD01009_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619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5938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scanf("%c",&amp;grade);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printf("Your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switch(grade)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'D': printf("&lt;60\n");break;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default:  printf("enter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9593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594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594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594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87394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1714500"/>
            <a:ext cx="3841750" cy="428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1828800" y="2643188"/>
            <a:ext cx="1214438" cy="428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5" y="2571750"/>
            <a:ext cx="15001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值为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A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0125" y="3500438"/>
            <a:ext cx="7358063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8739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143125"/>
            <a:ext cx="3857625" cy="428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5948" name="图片 12" descr="Untitled.png">
            <a:hlinkClick r:id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62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scanf("%c",&amp;grade);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printf("Your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switch(grade)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'D': printf("&lt;60\n");break;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default:  printf("enter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9696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696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696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696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3683" y="3123883"/>
            <a:ext cx="1571625" cy="428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29438" y="2500313"/>
            <a:ext cx="150018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不能少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296969" name="图片 8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7986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scanf("%c",&amp;grade);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printf("Your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switch(grade)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'D': printf("&lt;60\n");break;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default:  printf("enter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9798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798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798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799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752600" y="2643188"/>
            <a:ext cx="1214438" cy="428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5" y="2571750"/>
            <a:ext cx="15001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值为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C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71563" y="4429125"/>
            <a:ext cx="7358062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8739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0" y="1747838"/>
            <a:ext cx="3786188" cy="419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739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538" y="2143125"/>
            <a:ext cx="3714750" cy="471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7996" name="图片 12" descr="Untitled.png">
            <a:hlinkClick r:id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10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scanf("%c",&amp;grade);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printf("Your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switch(grade)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'D': printf("&lt;60\n");break;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default:  printf("enter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29901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901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901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9901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28800" y="2643188"/>
            <a:ext cx="1214438" cy="42862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7625" y="2571750"/>
            <a:ext cx="150018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值为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F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000125" y="5357813"/>
            <a:ext cx="771525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88418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5429250"/>
            <a:ext cx="5286375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841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5786438"/>
            <a:ext cx="528637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99020" name="图片 12" descr="Untitled.png">
            <a:hlinkClick r:id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0034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6572250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#include &lt;stdio.h&gt;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int main()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{ char grade;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scanf("%c",&amp;grade);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printf("Your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switch(grade)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'D': printf("&lt;60\n");break;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default:  printf("enter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return 0;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0003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003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003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003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30003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0375" y="5429250"/>
            <a:ext cx="5286375" cy="365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004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5786438"/>
            <a:ext cx="5286375" cy="41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2928938" y="5786438"/>
            <a:ext cx="2000250" cy="500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4375" y="2143125"/>
            <a:ext cx="4572000" cy="5000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300044" name="图片 11" descr="Untitled.png">
            <a:hlinkClick r:id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5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500063" y="857250"/>
            <a:ext cx="7929562" cy="5572125"/>
          </a:xfrm>
        </p:spPr>
        <p:txBody>
          <a:bodyPr vert="horz" wrap="square" lIns="91440" tIns="45720" rIns="91440" bIns="45720" anchor="t" anchorCtr="0"/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语句的作用是根据表达式的值，使流程跳转到不同的语句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语句的一般形式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switch</a:t>
            </a:r>
            <a:r>
              <a:rPr kumimoji="1" lang="zh-CN" altLang="zh-CN" dirty="0">
                <a:latin typeface="+mn-lt"/>
                <a:ea typeface="+mn-ea"/>
              </a:rPr>
              <a:t>（表达式）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{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 dirty="0">
                <a:latin typeface="+mn-lt"/>
                <a:ea typeface="+mn-ea"/>
              </a:rPr>
              <a:t>1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 dirty="0">
                <a:latin typeface="+mn-lt"/>
                <a:ea typeface="+mn-ea"/>
              </a:rPr>
              <a:t>2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r>
              <a:rPr kumimoji="1" lang="en-US" altLang="zh-CN" dirty="0">
                <a:latin typeface="+mn-lt"/>
                <a:ea typeface="+mn-ea"/>
              </a:rPr>
              <a:t>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r>
              <a:rPr kumimoji="1" lang="en-US" altLang="zh-CN" dirty="0">
                <a:latin typeface="+mn-lt"/>
                <a:ea typeface="+mn-ea"/>
              </a:rPr>
              <a:t>   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 dirty="0">
                <a:latin typeface="+mn-lt"/>
                <a:ea typeface="+mn-ea"/>
              </a:rPr>
              <a:t>n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 dirty="0">
                <a:latin typeface="+mn-lt"/>
                <a:ea typeface="+mn-ea"/>
              </a:rPr>
              <a:t>n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default     : 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 dirty="0">
                <a:latin typeface="+mn-lt"/>
                <a:ea typeface="+mn-ea"/>
              </a:rPr>
              <a:t>n+1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}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301059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1060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1061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1062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3588" y="2709863"/>
            <a:ext cx="1143000" cy="5000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43375" y="2714625"/>
            <a:ext cx="40719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整数类型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(</a:t>
            </a:r>
            <a:r>
              <a:rPr lang="zh-CN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包括字符型</a:t>
            </a:r>
            <a:r>
              <a:rPr lang="en-US" altLang="zh-CN" sz="2800" dirty="0">
                <a:solidFill>
                  <a:srgbClr val="0000CC"/>
                </a:solidFill>
                <a:latin typeface="Arial" panose="020B0604020202020204" pitchFamily="34" charset="0"/>
              </a:rPr>
              <a:t>)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301065" name="图片 10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charRg st="47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charRg st="5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charRg st="77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charRg st="96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18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charRg st="118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charRg st="137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charRg st="162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charRg st="162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9" grpId="0" bldLvl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88D7798-022E-4F46-A67D-C8CB00F90499}" type="slidenum">
              <a:rPr lang="en-US" altLang="zh-CN"/>
            </a:fld>
            <a:endParaRPr lang="en-US" altLang="zh-CN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1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" y="1905000"/>
            <a:ext cx="8839200" cy="243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2082" name="Rectangle 3"/>
          <p:cNvSpPr>
            <a:spLocks noGrp="1"/>
          </p:cNvSpPr>
          <p:nvPr>
            <p:ph idx="1"/>
          </p:nvPr>
        </p:nvSpPr>
        <p:spPr>
          <a:xfrm>
            <a:off x="500063" y="857250"/>
            <a:ext cx="7929562" cy="5572125"/>
          </a:xfrm>
        </p:spPr>
        <p:txBody>
          <a:bodyPr vert="horz" wrap="square" lIns="91440" tIns="45720" rIns="91440" bIns="45720" anchor="t" anchorCtr="0"/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语句的作用是根据表达式的值，使流程跳转到不同的语句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r>
              <a:rPr kumimoji="1" lang="en-US" altLang="zh-CN" dirty="0">
                <a:latin typeface="+mn-lt"/>
                <a:ea typeface="+mn-ea"/>
                <a:cs typeface="+mn-cs"/>
              </a:rPr>
              <a:t>switch</a:t>
            </a:r>
            <a:r>
              <a:rPr kumimoji="1" lang="zh-CN" altLang="zh-CN" dirty="0">
                <a:latin typeface="+mn-lt"/>
                <a:ea typeface="+mn-ea"/>
                <a:cs typeface="+mn-cs"/>
              </a:rPr>
              <a:t>语句的一般形式</a:t>
            </a:r>
            <a:r>
              <a:rPr kumimoji="1" lang="zh-CN" altLang="en-US" dirty="0">
                <a:latin typeface="+mn-lt"/>
                <a:ea typeface="+mn-ea"/>
                <a:cs typeface="+mn-cs"/>
              </a:rPr>
              <a:t>：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switch</a:t>
            </a:r>
            <a:r>
              <a:rPr kumimoji="1" lang="zh-CN" altLang="zh-CN" dirty="0">
                <a:latin typeface="+mn-lt"/>
                <a:ea typeface="+mn-ea"/>
              </a:rPr>
              <a:t>（表达式）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{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 dirty="0">
                <a:latin typeface="+mn-lt"/>
                <a:ea typeface="+mn-ea"/>
              </a:rPr>
              <a:t>1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 dirty="0">
                <a:latin typeface="+mn-lt"/>
                <a:ea typeface="+mn-ea"/>
              </a:rPr>
              <a:t>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 dirty="0">
                <a:latin typeface="+mn-lt"/>
                <a:ea typeface="+mn-ea"/>
              </a:rPr>
              <a:t>2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 dirty="0">
                <a:latin typeface="+mn-lt"/>
                <a:ea typeface="+mn-ea"/>
              </a:rPr>
              <a:t>2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r>
              <a:rPr kumimoji="1" lang="en-US" altLang="zh-CN" dirty="0">
                <a:latin typeface="+mn-lt"/>
                <a:ea typeface="+mn-ea"/>
              </a:rPr>
              <a:t>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r>
              <a:rPr kumimoji="1" lang="en-US" altLang="zh-CN" dirty="0">
                <a:latin typeface="+mn-lt"/>
                <a:ea typeface="+mn-ea"/>
              </a:rPr>
              <a:t>       </a:t>
            </a:r>
            <a:r>
              <a:rPr kumimoji="1" lang="zh-CN" altLang="zh-CN" dirty="0">
                <a:latin typeface="+mn-lt"/>
                <a:ea typeface="+mn-ea"/>
              </a:rPr>
              <a:t>┇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case  </a:t>
            </a:r>
            <a:r>
              <a:rPr kumimoji="1" lang="zh-CN" altLang="zh-CN" dirty="0">
                <a:latin typeface="+mn-lt"/>
                <a:ea typeface="+mn-ea"/>
              </a:rPr>
              <a:t>常量</a:t>
            </a:r>
            <a:r>
              <a:rPr kumimoji="1" lang="en-US" altLang="zh-CN" dirty="0">
                <a:latin typeface="+mn-lt"/>
                <a:ea typeface="+mn-ea"/>
              </a:rPr>
              <a:t>n </a:t>
            </a:r>
            <a:r>
              <a:rPr kumimoji="1" lang="zh-CN" altLang="zh-CN" dirty="0">
                <a:latin typeface="+mn-lt"/>
                <a:ea typeface="+mn-ea"/>
              </a:rPr>
              <a:t>：语句</a:t>
            </a:r>
            <a:r>
              <a:rPr kumimoji="1" lang="en-US" altLang="zh-CN" dirty="0">
                <a:latin typeface="+mn-lt"/>
                <a:ea typeface="+mn-ea"/>
              </a:rPr>
              <a:t>n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    default     :  </a:t>
            </a:r>
            <a:r>
              <a:rPr kumimoji="1" lang="zh-CN" altLang="zh-CN" dirty="0">
                <a:latin typeface="+mn-lt"/>
                <a:ea typeface="+mn-ea"/>
              </a:rPr>
              <a:t>语句</a:t>
            </a:r>
            <a:r>
              <a:rPr kumimoji="1" lang="en-US" altLang="zh-CN" dirty="0">
                <a:latin typeface="+mn-lt"/>
                <a:ea typeface="+mn-ea"/>
              </a:rPr>
              <a:t>n+1</a:t>
            </a:r>
            <a:endParaRPr kumimoji="1" lang="zh-CN" altLang="zh-CN" dirty="0">
              <a:latin typeface="+mn-lt"/>
              <a:ea typeface="+mn-ea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+mn-lt"/>
                <a:ea typeface="+mn-ea"/>
              </a:rPr>
              <a:t>}</a:t>
            </a:r>
            <a:endParaRPr kumimoji="1" lang="zh-CN" altLang="zh-CN" dirty="0">
              <a:latin typeface="+mn-lt"/>
              <a:ea typeface="+mn-ea"/>
            </a:endParaRPr>
          </a:p>
        </p:txBody>
      </p:sp>
      <p:sp>
        <p:nvSpPr>
          <p:cNvPr id="302083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2084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2085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2086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57400" y="2742883"/>
            <a:ext cx="1143000" cy="200025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14875" y="4357688"/>
            <a:ext cx="20002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 panose="020B0604020202020204" pitchFamily="34" charset="0"/>
              </a:rPr>
              <a:t>不能相同</a:t>
            </a:r>
            <a:endParaRPr lang="zh-CN" altLang="en-US" sz="2800" dirty="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pic>
        <p:nvPicPr>
          <p:cNvPr id="302089" name="图片 10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3106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5929313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scanf("%c",&amp;grade);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printf("Your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switch(grade)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'D': printf("&lt;60\n");break;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default:  printf("enter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03107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3108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3109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311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409883" y="3276600"/>
            <a:ext cx="1285875" cy="2063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 flipV="1">
            <a:off x="5286375" y="3811588"/>
            <a:ext cx="1285875" cy="206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1" name="直接连接符 20"/>
          <p:cNvCxnSpPr/>
          <p:nvPr/>
        </p:nvCxnSpPr>
        <p:spPr>
          <a:xfrm flipV="1">
            <a:off x="5286058" y="4190683"/>
            <a:ext cx="1285875" cy="206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2" name="直接连接符 21"/>
          <p:cNvCxnSpPr/>
          <p:nvPr/>
        </p:nvCxnSpPr>
        <p:spPr>
          <a:xfrm flipV="1">
            <a:off x="4571683" y="4724400"/>
            <a:ext cx="1285875" cy="2063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1894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6375" y="714375"/>
            <a:ext cx="3511550" cy="2214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3116" name="图片 11" descr="Untitled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4130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5929313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scanf("%c",&amp;grade);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printf("Your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switch(grade)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{ case 'A': printf("85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100\n");break;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'B': printf("70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84\n");break;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'C':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'D': printf("&lt;60\n");break;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default:  printf("enter data error!\n");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04131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4132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4133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413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2438400" y="3276600"/>
            <a:ext cx="5357813" cy="7143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0" name="直接连接符 19"/>
          <p:cNvCxnSpPr/>
          <p:nvPr/>
        </p:nvCxnSpPr>
        <p:spPr>
          <a:xfrm flipV="1">
            <a:off x="2286000" y="3809683"/>
            <a:ext cx="5143500" cy="71437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cxnSp>
      <p:pic>
        <p:nvPicPr>
          <p:cNvPr id="304137" name="图片 8" descr="Untitled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5154" name="Rectangle 3"/>
          <p:cNvSpPr>
            <a:spLocks noGrp="1"/>
          </p:cNvSpPr>
          <p:nvPr>
            <p:ph idx="1"/>
          </p:nvPr>
        </p:nvSpPr>
        <p:spPr>
          <a:xfrm>
            <a:off x="357188" y="285750"/>
            <a:ext cx="8643937" cy="5786438"/>
          </a:xfrm>
        </p:spPr>
        <p:txBody>
          <a:bodyPr vert="horz" wrap="square" lIns="91440" tIns="45720" rIns="91440" bIns="45720" anchor="t" anchorCtr="0"/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scanf("%c",&amp;grade);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printf("Your score:");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switch(grade)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{ case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'A‘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: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'B‘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: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</a:t>
            </a:r>
            <a:r>
              <a:rPr kumimoji="1" lang="en-US" altLang="zh-CN" sz="2800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'C'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: printf("60</a:t>
            </a:r>
            <a:r>
              <a:rPr kumimoji="1" lang="zh-CN" altLang="zh-CN" sz="2800" dirty="0">
                <a:latin typeface="+mn-lt"/>
                <a:ea typeface="+mn-ea"/>
                <a:cs typeface="+mn-cs"/>
              </a:rPr>
              <a:t>～</a:t>
            </a:r>
            <a:r>
              <a:rPr kumimoji="1" lang="en-US" altLang="zh-CN" sz="2800" dirty="0">
                <a:latin typeface="+mn-lt"/>
                <a:ea typeface="+mn-ea"/>
                <a:cs typeface="+mn-cs"/>
              </a:rPr>
              <a:t>69\n");break;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  case 'D': printf("&lt;60\n");break;    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	  default:  printf("enter data error!\n");</a:t>
            </a:r>
            <a:endParaRPr kumimoji="1" lang="en-US" altLang="zh-CN" sz="2800" dirty="0">
              <a:latin typeface="+mn-lt"/>
              <a:ea typeface="+mn-ea"/>
              <a:cs typeface="+mn-cs"/>
            </a:endParaRPr>
          </a:p>
          <a:p>
            <a:pPr>
              <a:lnSpc>
                <a:spcPts val="3000"/>
              </a:lnSpc>
              <a:buFont typeface="Wingdings" panose="05000000000000000000" pitchFamily="2" charset="2"/>
              <a:buNone/>
            </a:pPr>
            <a:r>
              <a:rPr kumimoji="1" lang="en-US" altLang="zh-CN" sz="2800" dirty="0">
                <a:latin typeface="+mn-lt"/>
                <a:ea typeface="+mn-ea"/>
                <a:cs typeface="+mn-cs"/>
              </a:rPr>
              <a:t>   }</a:t>
            </a:r>
            <a:endParaRPr kumimoji="1" lang="zh-CN" altLang="zh-CN" sz="2800" dirty="0">
              <a:latin typeface="+mn-lt"/>
              <a:ea typeface="+mn-ea"/>
              <a:cs typeface="+mn-cs"/>
            </a:endParaRPr>
          </a:p>
        </p:txBody>
      </p:sp>
      <p:sp>
        <p:nvSpPr>
          <p:cNvPr id="305155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5156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5157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305158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19046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625" y="3071813"/>
            <a:ext cx="3257550" cy="7699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5160" name="图片 7" descr="Untitled.png">
            <a:hlinkClick r:id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5937250"/>
            <a:ext cx="927100" cy="920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672B803-5600-4EFD-BAC0-D52F371F1C92}" type="slidenum">
              <a:rPr lang="en-US" altLang="zh-CN"/>
            </a:fld>
            <a:endParaRPr lang="en-US" altLang="zh-CN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Case Study: Data Validation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  <a:defRPr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Defensive programming </a:t>
            </a:r>
            <a:r>
              <a:rPr lang="en-US" altLang="zh-CN" dirty="0">
                <a:ea typeface="宋体" panose="02010600030101010101" pitchFamily="2" charset="-122"/>
              </a:rPr>
              <a:t>is a technique where the program includes code to check for improper data before an attempt is made to process it further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 eaLnBrk="1" hangingPunct="1">
              <a:spcBef>
                <a:spcPts val="1800"/>
              </a:spcBef>
              <a:defRPr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Checking user input data for erroneous or unreasonable data is called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ea typeface="宋体" panose="02010600030101010101" pitchFamily="2" charset="-122"/>
              </a:rPr>
              <a:t>input data validation</a:t>
            </a:r>
            <a:endParaRPr lang="en-US" altLang="zh-CN" dirty="0">
              <a:solidFill>
                <a:schemeClr val="accent2">
                  <a:lumMod val="7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Requirements: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96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Write a program to </a:t>
            </a:r>
            <a:r>
              <a:rPr lang="en-US" altLang="zh-CN">
                <a:solidFill>
                  <a:srgbClr val="004DBF"/>
                </a:solidFill>
                <a:ea typeface="宋体" panose="02010600030101010101" pitchFamily="2" charset="-122"/>
              </a:rPr>
              <a:t>calculate the square root </a:t>
            </a:r>
            <a:r>
              <a:rPr lang="en-US" altLang="zh-CN">
                <a:ea typeface="宋体" panose="02010600030101010101" pitchFamily="2" charset="-122"/>
              </a:rPr>
              <a:t>and the </a:t>
            </a:r>
            <a:r>
              <a:rPr lang="en-US" altLang="zh-CN">
                <a:solidFill>
                  <a:srgbClr val="004DBF"/>
                </a:solidFill>
                <a:ea typeface="宋体" panose="02010600030101010101" pitchFamily="2" charset="-122"/>
              </a:rPr>
              <a:t>reciprocal of a user-entered number</a:t>
            </a:r>
            <a:r>
              <a:rPr lang="en-US" altLang="zh-CN">
                <a:ea typeface="宋体" panose="02010600030101010101" pitchFamily="2" charset="-122"/>
              </a:rPr>
              <a:t>. 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Validate that the number is </a:t>
            </a:r>
            <a:r>
              <a:rPr lang="en-US" altLang="zh-CN">
                <a:solidFill>
                  <a:srgbClr val="004DBF"/>
                </a:solidFill>
                <a:ea typeface="宋体" panose="02010600030101010101" pitchFamily="2" charset="-122"/>
              </a:rPr>
              <a:t>not negative </a:t>
            </a:r>
            <a:r>
              <a:rPr lang="en-US" altLang="zh-CN">
                <a:ea typeface="宋体" panose="02010600030101010101" pitchFamily="2" charset="-122"/>
              </a:rPr>
              <a:t>before attempting to take its square root 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zh-CN">
                <a:ea typeface="宋体" panose="02010600030101010101" pitchFamily="2" charset="-122"/>
              </a:rPr>
              <a:t>and that the number is </a:t>
            </a:r>
            <a:r>
              <a:rPr lang="en-US" altLang="zh-CN">
                <a:solidFill>
                  <a:srgbClr val="004DBF"/>
                </a:solidFill>
                <a:ea typeface="宋体" panose="02010600030101010101" pitchFamily="2" charset="-122"/>
              </a:rPr>
              <a:t>not 0</a:t>
            </a:r>
            <a:r>
              <a:rPr lang="en-US" altLang="zh-CN">
                <a:ea typeface="宋体" panose="02010600030101010101" pitchFamily="2" charset="-122"/>
              </a:rPr>
              <a:t> before calculating the number’s reciprocal value.</a:t>
            </a:r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D4A7F63-42C8-421C-99AD-C1BF9A4AF7D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0B7C170-2153-4F32-B72C-38ACCC82379A}" type="slidenum">
              <a:rPr lang="en-US" altLang="zh-CN"/>
            </a:fld>
            <a:endParaRPr lang="en-US" altLang="zh-CN"/>
          </a:p>
        </p:txBody>
      </p:sp>
      <p:grpSp>
        <p:nvGrpSpPr>
          <p:cNvPr id="71684" name="Group 7"/>
          <p:cNvGrpSpPr/>
          <p:nvPr/>
        </p:nvGrpSpPr>
        <p:grpSpPr bwMode="auto">
          <a:xfrm>
            <a:off x="457200" y="1066800"/>
            <a:ext cx="8272463" cy="5257800"/>
            <a:chOff x="288" y="0"/>
            <a:chExt cx="5211" cy="3918"/>
          </a:xfrm>
        </p:grpSpPr>
        <p:pic>
          <p:nvPicPr>
            <p:cNvPr id="71687" name="Picture 5"/>
            <p:cNvPicPr>
              <a:picLocks noChangeAspect="1" noChangeArrowheads="1"/>
            </p:cNvPicPr>
            <p:nvPr/>
          </p:nvPicPr>
          <p:blipFill>
            <a:blip r:embed="rId1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0"/>
              <a:ext cx="5202" cy="2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688" name="Picture 6"/>
            <p:cNvPicPr>
              <a:picLocks noChangeAspect="1" noChangeArrowheads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" y="2256"/>
              <a:ext cx="5202" cy="1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1685" name="Rectangle 8"/>
          <p:cNvSpPr>
            <a:spLocks noChangeArrowheads="1"/>
          </p:cNvSpPr>
          <p:nvPr/>
        </p:nvSpPr>
        <p:spPr bwMode="auto">
          <a:xfrm>
            <a:off x="533400" y="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600">
                <a:solidFill>
                  <a:srgbClr val="22222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22222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ea typeface="宋体" panose="02010600030101010101" pitchFamily="2" charset="-122"/>
              </a:rPr>
              <a:t>Case Study: Data Validation (continued)</a:t>
            </a:r>
            <a:endParaRPr lang="en-US" altLang="zh-CN" sz="3600">
              <a:ea typeface="宋体" panose="02010600030101010101" pitchFamily="2" charset="-122"/>
            </a:endParaRPr>
          </a:p>
        </p:txBody>
      </p:sp>
      <p:pic>
        <p:nvPicPr>
          <p:cNvPr id="71686" name="Picture 4" descr="DD01009_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561975"/>
            <a:ext cx="949325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20FE402-DA68-4AB6-84CD-CED59942F1AB}" type="slidenum">
              <a:rPr lang="en-US" altLang="zh-CN"/>
            </a:fld>
            <a:endParaRPr lang="en-US" altLang="zh-CN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Programming Errors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the assignment operator, =, in place of the relational operator,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==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Letting the </a:t>
            </a:r>
            <a:r>
              <a:rPr lang="en-US" altLang="zh-CN" b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appear to select an incorrect choice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Nesting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statements without including braces to clearly indicate the desired structure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Using a single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&amp;</a:t>
            </a:r>
            <a:r>
              <a:rPr lang="en-US" altLang="zh-CN">
                <a:ea typeface="宋体" panose="02010600030101010101" pitchFamily="2" charset="-122"/>
              </a:rPr>
              <a:t> or | in place of the logical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>
                <a:ea typeface="宋体" panose="02010600030101010101" pitchFamily="2" charset="-122"/>
              </a:rPr>
              <a:t> and logical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||</a:t>
            </a:r>
            <a:r>
              <a:rPr lang="en-US" altLang="zh-CN">
                <a:ea typeface="宋体" panose="02010600030101010101" pitchFamily="2" charset="-122"/>
              </a:rPr>
              <a:t> operators, respectively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1F3AA4-162D-447E-BFF0-D911769BF10A}" type="slidenum">
              <a:rPr lang="en-US" altLang="zh-CN"/>
            </a:fld>
            <a:endParaRPr lang="en-US" altLang="zh-CN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3175"/>
            <a:ext cx="80772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Common Compiler Errors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75781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990600"/>
            <a:ext cx="6019800" cy="5546725"/>
          </a:xfrm>
          <a:noFill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3E3582-55A4-4B5B-B2FB-E64296AC908A}" type="slidenum">
              <a:rPr lang="en-US" altLang="zh-CN"/>
            </a:fld>
            <a:endParaRPr lang="en-US" altLang="zh-CN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Relational expressions, which are also called simple conditions, are used to compare operands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Conditions can be constructed from relational expressions using C’s logical operators, &amp;&amp;, ||, and !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one-way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</a:t>
            </a:r>
            <a:r>
              <a:rPr lang="en-US" altLang="zh-CN">
                <a:ea typeface="宋体" panose="02010600030101010101" pitchFamily="2" charset="-122"/>
              </a:rPr>
              <a:t> statement has the general form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 (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expression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  statement;</a:t>
            </a: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 compound statement consists of any number of individual statements enclosed within braces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selects between two alternative statements based on the value of an expression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E4A8D9E-4EAD-4FAA-8A5B-E9E507178005}" type="slidenum">
              <a:rPr lang="en-US" altLang="zh-CN"/>
            </a:fld>
            <a:endParaRPr lang="en-US" altLang="zh-CN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Relational expressions are also known as </a:t>
            </a:r>
            <a:r>
              <a:rPr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conditions</a:t>
            </a:r>
            <a:endParaRPr lang="en-US" altLang="zh-CN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A relational expression evaluates to 1 (true) or 0 (false)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expression </a:t>
            </a:r>
            <a:r>
              <a:rPr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3 &lt; 4 </a:t>
            </a:r>
            <a:r>
              <a:rPr lang="en-US" altLang="zh-CN">
                <a:ea typeface="宋体" panose="02010600030101010101" pitchFamily="2" charset="-122"/>
              </a:rPr>
              <a:t>has a value of </a:t>
            </a:r>
            <a:r>
              <a:rPr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1</a:t>
            </a:r>
            <a:endParaRPr lang="en-US" altLang="zh-CN" b="1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expression </a:t>
            </a:r>
            <a:r>
              <a:rPr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2.0 &gt; 3.3 </a:t>
            </a:r>
            <a:r>
              <a:rPr lang="en-US" altLang="zh-CN">
                <a:ea typeface="宋体" panose="02010600030101010101" pitchFamily="2" charset="-122"/>
              </a:rPr>
              <a:t>has a value of </a:t>
            </a:r>
            <a:r>
              <a:rPr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0</a:t>
            </a:r>
            <a:endParaRPr lang="en-US" altLang="zh-CN" b="1">
              <a:solidFill>
                <a:srgbClr val="0033CC"/>
              </a:solidFill>
              <a:ea typeface="宋体" panose="02010600030101010101" pitchFamily="2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The value of </a:t>
            </a:r>
            <a:r>
              <a:rPr lang="en-US" altLang="zh-CN" b="1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hours</a:t>
            </a:r>
            <a:r>
              <a:rPr lang="en-US" altLang="zh-CN" b="1">
                <a:solidFill>
                  <a:srgbClr val="0033CC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&gt; 0</a:t>
            </a:r>
            <a:r>
              <a:rPr lang="en-US" altLang="zh-CN">
                <a:ea typeface="宋体" panose="02010600030101010101" pitchFamily="2" charset="-122"/>
              </a:rPr>
              <a:t> depends on </a:t>
            </a:r>
            <a:r>
              <a:rPr lang="en-US" altLang="zh-CN">
                <a:solidFill>
                  <a:srgbClr val="0033CC"/>
                </a:solidFill>
                <a:ea typeface="宋体" panose="02010600030101010101" pitchFamily="2" charset="-122"/>
              </a:rPr>
              <a:t>the value of </a:t>
            </a:r>
            <a:r>
              <a:rPr lang="en-US" altLang="zh-CN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hours</a:t>
            </a:r>
            <a:endParaRPr lang="en-US" altLang="zh-CN">
              <a:solidFill>
                <a:srgbClr val="0033CC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>
                <a:ea typeface="宋体" panose="02010600030101010101" pitchFamily="2" charset="-122"/>
              </a:rPr>
              <a:t>Character data can also be compared using relational operators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2BA33E-800C-4E06-B92D-90F2F57CB83E}" type="slidenum">
              <a:rPr lang="en-US" altLang="zh-CN"/>
            </a:fld>
            <a:endParaRPr lang="en-US" altLang="zh-CN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Summary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77200" cy="4572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An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 can contain other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statements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if-else</a:t>
            </a:r>
            <a:r>
              <a:rPr lang="en-US" altLang="zh-CN">
                <a:ea typeface="宋体" panose="02010600030101010101" pitchFamily="2" charset="-122"/>
              </a:rPr>
              <a:t> chain is a multiway selection statement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 is a multiway selection statement; program execution is transferred to the first matching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case</a:t>
            </a:r>
            <a:r>
              <a:rPr lang="en-US" altLang="zh-CN">
                <a:ea typeface="宋体" panose="02010600030101010101" pitchFamily="2" charset="-122"/>
              </a:rPr>
              <a:t> and continues through the end of the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switch</a:t>
            </a:r>
            <a:r>
              <a:rPr lang="en-US" altLang="zh-CN">
                <a:ea typeface="宋体" panose="02010600030101010101" pitchFamily="2" charset="-122"/>
              </a:rPr>
              <a:t> statement unless an optional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break</a:t>
            </a:r>
            <a:r>
              <a:rPr lang="en-US" altLang="zh-CN">
                <a:ea typeface="宋体" panose="02010600030101010101" pitchFamily="2" charset="-122"/>
              </a:rPr>
              <a:t> statement is encountered</a:t>
            </a:r>
            <a:endParaRPr lang="en-US" altLang="zh-CN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内容占位符 2"/>
          <p:cNvSpPr>
            <a:spLocks noGrp="1" noChangeArrowheads="1"/>
          </p:cNvSpPr>
          <p:nvPr>
            <p:ph idx="1"/>
          </p:nvPr>
        </p:nvSpPr>
        <p:spPr>
          <a:xfrm>
            <a:off x="533400" y="304800"/>
            <a:ext cx="8077200" cy="4572000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练习</a:t>
            </a:r>
            <a:endParaRPr lang="zh-CN" altLang="en-US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r>
              <a:rPr lang="zh-CN" altLang="en-US" sz="2000">
                <a:ea typeface="宋体" panose="02010600030101010101" pitchFamily="2" charset="-122"/>
              </a:rPr>
              <a:t>）用户输入年月时，显示这个月有多少天（使用</a:t>
            </a:r>
            <a:r>
              <a:rPr lang="en-US" altLang="zh-CN" sz="2000">
                <a:ea typeface="宋体" panose="02010600030101010101" pitchFamily="2" charset="-122"/>
              </a:rPr>
              <a:t>if </a:t>
            </a:r>
            <a:r>
              <a:rPr lang="zh-CN" altLang="en-US" sz="2000">
                <a:ea typeface="宋体" panose="02010600030101010101" pitchFamily="2" charset="-122"/>
              </a:rPr>
              <a:t>语句</a:t>
            </a:r>
            <a:r>
              <a:rPr lang="en-US" altLang="zh-CN" sz="2000">
                <a:ea typeface="宋体" panose="02010600030101010101" pitchFamily="2" charset="-122"/>
              </a:rPr>
              <a:t>  </a:t>
            </a:r>
            <a:r>
              <a:rPr lang="zh-CN" altLang="en-US" sz="2000">
                <a:ea typeface="宋体" panose="02010600030101010101" pitchFamily="2" charset="-122"/>
              </a:rPr>
              <a:t>或</a:t>
            </a:r>
            <a:r>
              <a:rPr lang="en-US" altLang="zh-CN" sz="2000">
                <a:ea typeface="宋体" panose="02010600030101010101" pitchFamily="2" charset="-122"/>
              </a:rPr>
              <a:t>  switch</a:t>
            </a:r>
            <a:r>
              <a:rPr lang="zh-CN" altLang="en-US" sz="2000">
                <a:ea typeface="宋体" panose="02010600030101010101" pitchFamily="2" charset="-122"/>
              </a:rPr>
              <a:t>语句）；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   </a:t>
            </a:r>
            <a:r>
              <a:rPr lang="zh-CN" altLang="en-US" sz="2000">
                <a:ea typeface="宋体" panose="02010600030101010101" pitchFamily="2" charset="-122"/>
              </a:rPr>
              <a:t>可选练习（扩展），用户输入当前日期，显示这个月的天数，以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zh-CN" altLang="en-US" sz="2000">
                <a:ea typeface="宋体" panose="02010600030101010101" pitchFamily="2" charset="-122"/>
              </a:rPr>
              <a:t>及当日是</a:t>
            </a:r>
            <a:r>
              <a:rPr lang="zh-CN" altLang="en-US" sz="2000">
                <a:ea typeface="宋体" panose="02010600030101010101" pitchFamily="2" charset="-122"/>
              </a:rPr>
              <a:t>周几。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en-US" altLang="zh-CN" sz="2000">
                <a:ea typeface="宋体" panose="02010600030101010101" pitchFamily="2" charset="-122"/>
              </a:rPr>
              <a:t>2</a:t>
            </a:r>
            <a:r>
              <a:rPr lang="zh-CN" altLang="en-US" sz="2000">
                <a:ea typeface="宋体" panose="02010600030101010101" pitchFamily="2" charset="-122"/>
              </a:rPr>
              <a:t>）对学过的内容进行练习，</a:t>
            </a:r>
            <a:r>
              <a:rPr lang="zh-CN" altLang="en-US" sz="2000">
                <a:ea typeface="宋体" panose="02010600030101010101" pitchFamily="2" charset="-122"/>
              </a:rPr>
              <a:t>例如</a:t>
            </a:r>
            <a:endParaRPr lang="zh-CN" altLang="en-US" sz="200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zh-CN" altLang="zh-CN" sz="2000" dirty="0">
                <a:sym typeface="+mn-ea"/>
              </a:rPr>
              <a:t>有一函数</a:t>
            </a:r>
            <a:r>
              <a:rPr kumimoji="1" lang="en-US" altLang="zh-CN" sz="2000" dirty="0">
                <a:sym typeface="+mn-ea"/>
              </a:rPr>
              <a:t>:</a:t>
            </a:r>
            <a:endParaRPr kumimoji="1" lang="en-US" altLang="zh-CN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endParaRPr kumimoji="1" lang="en-US" altLang="zh-CN" sz="2000" dirty="0"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000" dirty="0">
                <a:sym typeface="+mn-ea"/>
              </a:rPr>
              <a:t>  </a:t>
            </a:r>
            <a:r>
              <a:rPr kumimoji="1" lang="zh-CN" altLang="zh-CN" sz="2000" dirty="0">
                <a:sym typeface="+mn-ea"/>
              </a:rPr>
              <a:t>编一程序</a:t>
            </a:r>
            <a:r>
              <a:rPr kumimoji="1" lang="zh-CN" altLang="en-US" sz="2000" dirty="0">
                <a:sym typeface="+mn-ea"/>
              </a:rPr>
              <a:t>，</a:t>
            </a:r>
            <a:r>
              <a:rPr kumimoji="1" lang="zh-CN" altLang="zh-CN" sz="2000" dirty="0">
                <a:sym typeface="+mn-ea"/>
              </a:rPr>
              <a:t>输入一个</a:t>
            </a:r>
            <a:r>
              <a:rPr kumimoji="1" lang="en-US" altLang="zh-CN" sz="2000" dirty="0">
                <a:sym typeface="+mn-ea"/>
              </a:rPr>
              <a:t>x</a:t>
            </a:r>
            <a:r>
              <a:rPr kumimoji="1" lang="zh-CN" altLang="zh-CN" sz="2000" dirty="0">
                <a:sym typeface="+mn-ea"/>
              </a:rPr>
              <a:t>值</a:t>
            </a:r>
            <a:r>
              <a:rPr kumimoji="1" lang="zh-CN" altLang="en-US" sz="2000" dirty="0">
                <a:sym typeface="+mn-ea"/>
              </a:rPr>
              <a:t>，</a:t>
            </a:r>
            <a:r>
              <a:rPr kumimoji="1" lang="zh-CN" altLang="zh-CN" sz="2000" dirty="0">
                <a:sym typeface="+mn-ea"/>
              </a:rPr>
              <a:t>要求输出相应的</a:t>
            </a:r>
            <a:r>
              <a:rPr kumimoji="1" lang="en-US" altLang="zh-CN" sz="2000" dirty="0">
                <a:sym typeface="+mn-ea"/>
              </a:rPr>
              <a:t>y</a:t>
            </a:r>
            <a:r>
              <a:rPr kumimoji="1" lang="zh-CN" altLang="zh-CN" sz="2000" dirty="0">
                <a:sym typeface="+mn-ea"/>
              </a:rPr>
              <a:t>值。</a:t>
            </a:r>
            <a:endParaRPr kumimoji="1" lang="zh-CN" altLang="zh-CN" sz="2000" dirty="0">
              <a:latin typeface="+mn-lt"/>
              <a:ea typeface="+mn-ea"/>
              <a:cs typeface="+mn-cs"/>
            </a:endParaRPr>
          </a:p>
          <a:p>
            <a:pPr>
              <a:buFontTx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C3CF98-10D5-433A-91A0-96586E2EC793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287752" name="Object 1"/>
          <p:cNvGraphicFramePr>
            <a:graphicFrameLocks noChangeAspect="1"/>
          </p:cNvGraphicFramePr>
          <p:nvPr/>
        </p:nvGraphicFramePr>
        <p:xfrm>
          <a:off x="1066800" y="3809683"/>
          <a:ext cx="2500313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" imgW="1078865" imgH="711200" progId="Equation.3">
                  <p:embed/>
                </p:oleObj>
              </mc:Choice>
              <mc:Fallback>
                <p:oleObj name="" r:id="rId1" imgW="1078865" imgH="711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3809683"/>
                        <a:ext cx="2500313" cy="1658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A First Book of ANSI C, Fourth Edition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0676341-8530-48A9-97D7-B9AC39A93CEE}" type="slidenum">
              <a:rPr lang="en-US" altLang="zh-CN"/>
            </a:fld>
            <a:endParaRPr lang="en-US" altLang="zh-CN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Relational Expressions (continued)</a:t>
            </a: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>
            <p:ph idx="1"/>
          </p:nvPr>
        </p:nvPicPr>
        <p:blipFill>
          <a:blip r:embed="rId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2025650"/>
            <a:ext cx="8537575" cy="2882900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720884"/>
            <a:ext cx="9001125" cy="829945"/>
          </a:xfrm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用</a:t>
            </a:r>
            <a:r>
              <a:rPr kumimoji="1" lang="en-US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if</a:t>
            </a:r>
            <a:r>
              <a:rPr kumimoji="1" lang="zh-CN" altLang="zh-CN" sz="4800" b="1" i="0" u="none" strike="noStrike" kern="0" cap="none" spc="0" normalizeH="0" baseline="0" noProof="0" dirty="0" smtClean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+mj-cs"/>
              </a:rPr>
              <a:t>语句处理选择结构举例</a:t>
            </a:r>
            <a:endParaRPr kumimoji="1" lang="zh-CN" altLang="en-US" sz="4800" b="1" i="0" u="none" strike="noStrike" kern="0" cap="none" spc="0" normalizeH="0" baseline="0" noProof="0" dirty="0" smtClean="0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2" charset="-122"/>
              <a:cs typeface="+mj-cs"/>
            </a:endParaRPr>
          </a:p>
        </p:txBody>
      </p:sp>
      <p:sp>
        <p:nvSpPr>
          <p:cNvPr id="244739" name="Rectangle 3"/>
          <p:cNvSpPr>
            <a:spLocks noGrp="1"/>
          </p:cNvSpPr>
          <p:nvPr>
            <p:ph idx="1"/>
          </p:nvPr>
        </p:nvSpPr>
        <p:spPr>
          <a:xfrm>
            <a:off x="642938" y="1857375"/>
            <a:ext cx="7786687" cy="4214813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zh-CN" altLang="zh-CN" dirty="0">
                <a:latin typeface="+mn-lt"/>
                <a:ea typeface="+mn-ea"/>
                <a:cs typeface="+mn-cs"/>
              </a:rPr>
              <a:t>输入两个实数，按代数值由小到大的顺序输出这两个数。</a:t>
            </a:r>
            <a:endParaRPr kumimoji="1" lang="en-US" altLang="zh-CN" dirty="0">
              <a:latin typeface="+mn-lt"/>
              <a:ea typeface="+mn-ea"/>
              <a:cs typeface="+mn-cs"/>
            </a:endParaRPr>
          </a:p>
        </p:txBody>
      </p:sp>
      <p:sp>
        <p:nvSpPr>
          <p:cNvPr id="244740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4741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sp>
        <p:nvSpPr>
          <p:cNvPr id="24474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u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µ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4000" b="0" dirty="0">
              <a:latin typeface="Arial" panose="020B0604020202020204" pitchFamily="34" charset="0"/>
            </a:endParaRPr>
          </a:p>
        </p:txBody>
      </p:sp>
      <p:pic>
        <p:nvPicPr>
          <p:cNvPr id="244743" name="图片 6" descr="Untitled2.png">
            <a:hlinkClick r:id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29625" y="6143625"/>
            <a:ext cx="469900" cy="46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blinds/>
  </p:transition>
</p:sld>
</file>

<file path=ppt/theme/theme1.xml><?xml version="1.0" encoding="utf-8"?>
<a:theme xmlns:a="http://schemas.openxmlformats.org/drawingml/2006/main" name="Default Design">
  <a:themeElements>
    <a:clrScheme name="Default Design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0C0C0"/>
      </a:accent1>
      <a:accent2>
        <a:srgbClr val="0066FF"/>
      </a:accent2>
      <a:accent3>
        <a:srgbClr val="FFFFFF"/>
      </a:accent3>
      <a:accent4>
        <a:srgbClr val="000000"/>
      </a:accent4>
      <a:accent5>
        <a:srgbClr val="DCDCDC"/>
      </a:accent5>
      <a:accent6>
        <a:srgbClr val="005CE7"/>
      </a:accent6>
      <a:hlink>
        <a:srgbClr val="FF0000"/>
      </a:hlink>
      <a:folHlink>
        <a:srgbClr val="0099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13733</Words>
  <Application>WPS 演示</Application>
  <PresentationFormat>全屏显示(4:3)</PresentationFormat>
  <Paragraphs>843</Paragraphs>
  <Slides>71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Arial</vt:lpstr>
      <vt:lpstr>宋体</vt:lpstr>
      <vt:lpstr>Wingdings</vt:lpstr>
      <vt:lpstr>Times New Roman</vt:lpstr>
      <vt:lpstr>Courier New</vt:lpstr>
      <vt:lpstr>微软雅黑</vt:lpstr>
      <vt:lpstr>Arial Unicode MS</vt:lpstr>
      <vt:lpstr>Bradley Hand ITC</vt:lpstr>
      <vt:lpstr>黑体</vt:lpstr>
      <vt:lpstr>Default Design</vt:lpstr>
      <vt:lpstr>Equation.3</vt:lpstr>
      <vt:lpstr>Equation.3</vt:lpstr>
      <vt:lpstr>Equation.3</vt:lpstr>
      <vt:lpstr>Equation.3</vt:lpstr>
      <vt:lpstr>A First Book of ANSI C Fourth Edition</vt:lpstr>
      <vt:lpstr>Objectives</vt:lpstr>
      <vt:lpstr>Introduction</vt:lpstr>
      <vt:lpstr>Relational Expressions</vt:lpstr>
      <vt:lpstr>Relational Expressions (continued)</vt:lpstr>
      <vt:lpstr>Relational Expressions (continued)</vt:lpstr>
      <vt:lpstr>Relational Expressions (continued)</vt:lpstr>
      <vt:lpstr>Relational Expressions (continued)</vt:lpstr>
      <vt:lpstr>4.2.1 用if语句处理选择结构举例</vt:lpstr>
      <vt:lpstr>4.2.1 用if语句处理选择结构举例</vt:lpstr>
      <vt:lpstr>4.2.1 用if语句处理选择结构举例</vt:lpstr>
      <vt:lpstr>4.2.1 用if语句处理选择结构举例</vt:lpstr>
      <vt:lpstr>4.2.1 用if语句处理选择结构举例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Logical Operators</vt:lpstr>
      <vt:lpstr>Logical Operators (continued)</vt:lpstr>
      <vt:lpstr>Logical Operators (continued)</vt:lpstr>
      <vt:lpstr>Logical Operators (continued)</vt:lpstr>
      <vt:lpstr>Logical Operators (continued)</vt:lpstr>
      <vt:lpstr>Logical Operators (continued)</vt:lpstr>
      <vt:lpstr>Logical Operators (continued)</vt:lpstr>
      <vt:lpstr>Logical Operators (continued)</vt:lpstr>
      <vt:lpstr>The if and if-else Statements</vt:lpstr>
      <vt:lpstr>The if and if-else Statements</vt:lpstr>
      <vt:lpstr>Compound Statements</vt:lpstr>
      <vt:lpstr>Compound Statements (continued)</vt:lpstr>
      <vt:lpstr>The if-else Statement</vt:lpstr>
      <vt:lpstr>The if-else Statement (continued)</vt:lpstr>
      <vt:lpstr>The if-else Statement (continued)</vt:lpstr>
      <vt:lpstr>4.1 选择结构和条件判断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if-else Chain</vt:lpstr>
      <vt:lpstr>PowerPoint 演示文稿</vt:lpstr>
      <vt:lpstr>The if-else Chain (continued)</vt:lpstr>
      <vt:lpstr>PowerPoint 演示文稿</vt:lpstr>
      <vt:lpstr>The if-else Chain (continued)</vt:lpstr>
      <vt:lpstr>PowerPoint 演示文稿</vt:lpstr>
      <vt:lpstr>The switch Statement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Study: Data Validation</vt:lpstr>
      <vt:lpstr>Requirements:</vt:lpstr>
      <vt:lpstr>PowerPoint 演示文稿</vt:lpstr>
      <vt:lpstr>Common Programming Errors</vt:lpstr>
      <vt:lpstr>Common Compiler Errors</vt:lpstr>
      <vt:lpstr>Summary</vt:lpstr>
      <vt:lpstr>Summary (continued)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/>
  <cp:lastModifiedBy>章耘舟爸爸</cp:lastModifiedBy>
  <cp:revision>509</cp:revision>
  <dcterms:created xsi:type="dcterms:W3CDTF">2002-09-27T23:29:00Z</dcterms:created>
  <dcterms:modified xsi:type="dcterms:W3CDTF">2022-03-22T06:23:51Z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D5C707F0DBCB41059EAA43E4E457C4B2</vt:lpwstr>
  </property>
  <property fmtid="{D5CDD505-2E9C-101B-9397-08002B2CF9AE}" pid="3" name="KSOProductBuildVer">
    <vt:lpwstr>2052-11.1.0.10356</vt:lpwstr>
  </property>
</Properties>
</file>