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handoutMasterIdLst>
    <p:handoutMasterId r:id="rId76"/>
  </p:handoutMasterIdLst>
  <p:sldIdLst>
    <p:sldId id="319" r:id="rId3"/>
    <p:sldId id="257" r:id="rId5"/>
    <p:sldId id="461" r:id="rId6"/>
    <p:sldId id="462" r:id="rId7"/>
    <p:sldId id="463" r:id="rId8"/>
    <p:sldId id="464" r:id="rId9"/>
    <p:sldId id="509"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510" r:id="rId28"/>
    <p:sldId id="482" r:id="rId29"/>
    <p:sldId id="518" r:id="rId30"/>
    <p:sldId id="519" r:id="rId31"/>
    <p:sldId id="520" r:id="rId32"/>
    <p:sldId id="521" r:id="rId33"/>
    <p:sldId id="483" r:id="rId34"/>
    <p:sldId id="484" r:id="rId35"/>
    <p:sldId id="485" r:id="rId36"/>
    <p:sldId id="486" r:id="rId37"/>
    <p:sldId id="487" r:id="rId38"/>
    <p:sldId id="488" r:id="rId39"/>
    <p:sldId id="489" r:id="rId40"/>
    <p:sldId id="490" r:id="rId41"/>
    <p:sldId id="511" r:id="rId42"/>
    <p:sldId id="566" r:id="rId43"/>
    <p:sldId id="567" r:id="rId44"/>
    <p:sldId id="568" r:id="rId45"/>
    <p:sldId id="491" r:id="rId46"/>
    <p:sldId id="492" r:id="rId47"/>
    <p:sldId id="493" r:id="rId48"/>
    <p:sldId id="498" r:id="rId49"/>
    <p:sldId id="494" r:id="rId50"/>
    <p:sldId id="495" r:id="rId51"/>
    <p:sldId id="496" r:id="rId52"/>
    <p:sldId id="497" r:id="rId53"/>
    <p:sldId id="499" r:id="rId54"/>
    <p:sldId id="500" r:id="rId55"/>
    <p:sldId id="501" r:id="rId56"/>
    <p:sldId id="502" r:id="rId57"/>
    <p:sldId id="569" r:id="rId58"/>
    <p:sldId id="570" r:id="rId59"/>
    <p:sldId id="571" r:id="rId60"/>
    <p:sldId id="572" r:id="rId61"/>
    <p:sldId id="573" r:id="rId62"/>
    <p:sldId id="574" r:id="rId63"/>
    <p:sldId id="503" r:id="rId64"/>
    <p:sldId id="504" r:id="rId65"/>
    <p:sldId id="505" r:id="rId66"/>
    <p:sldId id="513" r:id="rId67"/>
    <p:sldId id="516" r:id="rId68"/>
    <p:sldId id="506" r:id="rId69"/>
    <p:sldId id="522" r:id="rId70"/>
    <p:sldId id="514" r:id="rId71"/>
    <p:sldId id="508" r:id="rId72"/>
    <p:sldId id="445" r:id="rId73"/>
    <p:sldId id="446" r:id="rId74"/>
    <p:sldId id="565" r:id="rId7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CC"/>
    <a:srgbClr val="FF0000"/>
    <a:srgbClr val="EAEAEA"/>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4" autoAdjust="0"/>
    <p:restoredTop sz="92577" autoAdjust="0"/>
  </p:normalViewPr>
  <p:slideViewPr>
    <p:cSldViewPr>
      <p:cViewPr varScale="1">
        <p:scale>
          <a:sx n="92" d="100"/>
          <a:sy n="92" d="100"/>
        </p:scale>
        <p:origin x="17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a:defRPr/>
            </a:pPr>
            <a:fld id="{AC762726-1970-44F9-A0DE-B19A613B848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a:defRPr/>
            </a:pPr>
            <a:endParaRPr lang="en-US" altLang="zh-CN"/>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a:defRPr/>
            </a:pPr>
            <a:endParaRPr lang="en-US" altLang="zh-CN"/>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a:defRPr/>
            </a:pPr>
            <a:fld id="{98C0E3CF-60CE-4A47-8405-76E28A4111E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FFE0736-85DB-4E9E-B9AB-33AF7866CA2A}" type="slidenum">
              <a:rPr lang="en-US" altLang="zh-CN" sz="1200" smtClean="0">
                <a:solidFill>
                  <a:schemeClr val="tx1"/>
                </a:solidFill>
              </a:rPr>
            </a:fld>
            <a:endParaRPr lang="en-US" altLang="zh-CN" sz="1200">
              <a:solidFill>
                <a:schemeClr val="tx1"/>
              </a:solidFill>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CAB7C67-5F91-47E2-B9CF-57AE5109B203}" type="slidenum">
              <a:rPr lang="en-US" altLang="zh-CN" sz="1200" smtClean="0">
                <a:solidFill>
                  <a:schemeClr val="tx1"/>
                </a:solidFill>
              </a:rPr>
            </a:fld>
            <a:endParaRPr lang="en-US" altLang="zh-CN" sz="1200">
              <a:solidFill>
                <a:schemeClr val="tx1"/>
              </a:solidFill>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544619B-BD81-4080-96DE-E858B6660DB6}" type="slidenum">
              <a:rPr lang="en-US" altLang="zh-CN" sz="1200" smtClean="0">
                <a:solidFill>
                  <a:schemeClr val="tx1"/>
                </a:solidFill>
              </a:rPr>
            </a:fld>
            <a:endParaRPr lang="en-US" altLang="zh-CN" sz="1200">
              <a:solidFill>
                <a:schemeClr val="tx1"/>
              </a:solidFill>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411BEDD-27CA-42DC-8AAA-86D20575DB6F}" type="slidenum">
              <a:rPr lang="en-US" altLang="zh-CN" sz="1200" smtClean="0">
                <a:solidFill>
                  <a:schemeClr val="tx1"/>
                </a:solidFill>
              </a:rPr>
            </a:fld>
            <a:endParaRPr lang="en-US" altLang="zh-CN" sz="1200">
              <a:solidFill>
                <a:schemeClr val="tx1"/>
              </a:solidFill>
            </a:endParaRPr>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558A623-7370-47F4-8614-3D01241E7F3B}" type="slidenum">
              <a:rPr lang="en-US" altLang="zh-CN" sz="1200" smtClean="0">
                <a:solidFill>
                  <a:schemeClr val="tx1"/>
                </a:solidFill>
              </a:rPr>
            </a:fld>
            <a:endParaRPr lang="en-US" altLang="zh-CN" sz="1200">
              <a:solidFill>
                <a:schemeClr val="tx1"/>
              </a:solidFill>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r>
              <a:rPr lang="zh-CN" altLang="en-US"/>
              <a:t>宏定义其作用域为宏定义命令起到源程序结束。如要终止其作用域可使用</a:t>
            </a:r>
            <a:r>
              <a:rPr lang="en-US" altLang="zh-CN"/>
              <a:t>#undef</a:t>
            </a:r>
            <a:r>
              <a:rPr lang="zh-CN" altLang="en-US"/>
              <a:t>命令。 　原来以为什么是宏？无非就是定义一个替换的量，</a:t>
            </a: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B5FD308-32E7-410E-8BD4-5383DC547B49}" type="slidenum">
              <a:rPr lang="en-US" altLang="zh-CN" sz="1200" smtClean="0">
                <a:solidFill>
                  <a:schemeClr val="tx1"/>
                </a:solidFill>
              </a:rPr>
            </a:fld>
            <a:endParaRPr lang="en-US" altLang="zh-CN" sz="1200">
              <a:solidFill>
                <a:schemeClr val="tx1"/>
              </a:solidFill>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EE8FFD0-2B72-4F16-9D8D-EF0E91C6D40C}" type="slidenum">
              <a:rPr lang="en-US" altLang="zh-CN" sz="1200" smtClean="0">
                <a:solidFill>
                  <a:schemeClr val="tx1"/>
                </a:solidFill>
              </a:rPr>
            </a:fld>
            <a:endParaRPr lang="en-US" altLang="zh-CN" sz="1200">
              <a:solidFill>
                <a:schemeClr val="tx1"/>
              </a:solidFill>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00A01D0-3274-422B-8417-6134E34D61BB}" type="slidenum">
              <a:rPr lang="en-US" altLang="zh-CN" sz="1200" smtClean="0">
                <a:solidFill>
                  <a:schemeClr val="tx1"/>
                </a:solidFill>
              </a:rPr>
            </a:fld>
            <a:endParaRPr lang="en-US" altLang="zh-CN" sz="1200">
              <a:solidFill>
                <a:schemeClr val="tx1"/>
              </a:solidFill>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83C72A4-67F8-44A8-8A8D-E010006914AC}" type="slidenum">
              <a:rPr lang="en-US" altLang="zh-CN" sz="1200" smtClean="0">
                <a:solidFill>
                  <a:schemeClr val="tx1"/>
                </a:solidFill>
              </a:rPr>
            </a:fld>
            <a:endParaRPr lang="en-US" altLang="zh-CN" sz="1200">
              <a:solidFill>
                <a:schemeClr val="tx1"/>
              </a:solidFill>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E37855CA-C38C-4054-A955-3F5D68FD548A}" type="slidenum">
              <a:rPr lang="en-US" altLang="zh-CN" sz="1200" smtClean="0">
                <a:solidFill>
                  <a:schemeClr val="tx1"/>
                </a:solidFill>
              </a:rPr>
            </a:fld>
            <a:endParaRPr lang="en-US" altLang="zh-CN" sz="1200">
              <a:solidFill>
                <a:schemeClr val="tx1"/>
              </a:solidFill>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417066B-49AB-474A-A1D8-1671EFCAAEC5}" type="slidenum">
              <a:rPr lang="en-US" altLang="zh-CN" sz="1200" smtClean="0">
                <a:solidFill>
                  <a:schemeClr val="tx1"/>
                </a:solidFill>
              </a:rPr>
            </a:fld>
            <a:endParaRPr lang="en-US" altLang="zh-CN" sz="1200">
              <a:solidFill>
                <a:schemeClr val="tx1"/>
              </a:solidFill>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r>
              <a:rPr lang="en-US" altLang="zh-CN"/>
              <a:t>Ensures…</a:t>
            </a:r>
            <a:r>
              <a:rPr lang="zh-CN" altLang="en-US"/>
              <a:t>确保任何先前的值分配给变量中存储位置全覆盖，全是从一个正确的值</a:t>
            </a: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CFA6983-1DDA-4FEB-B7D3-E17024F2302B}" type="slidenum">
              <a:rPr lang="en-US" altLang="zh-CN" sz="1200" smtClean="0">
                <a:solidFill>
                  <a:schemeClr val="tx1"/>
                </a:solidFill>
              </a:rPr>
            </a:fld>
            <a:endParaRPr lang="en-US" altLang="zh-CN" sz="1200">
              <a:solidFill>
                <a:schemeClr val="tx1"/>
              </a:solidFill>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p:spPr>
        <p:txBody>
          <a:bodyPr/>
          <a:lstStyle/>
          <a:p>
            <a:pPr eaLnBrk="1" hangingPunct="1"/>
            <a:endParaRPr lang="en-CA"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4D1665D-6190-4E78-986D-A234BBB1C573}" type="slidenum">
              <a:rPr lang="en-US" altLang="zh-CN" sz="1200" smtClean="0">
                <a:solidFill>
                  <a:schemeClr val="tx1"/>
                </a:solidFill>
              </a:rPr>
            </a:fld>
            <a:endParaRPr lang="en-US" altLang="zh-CN" sz="1200">
              <a:solidFill>
                <a:schemeClr val="tx1"/>
              </a:solidFill>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7287817-6054-4D51-8D2A-3C791FE00C50}" type="slidenum">
              <a:rPr lang="en-US" altLang="zh-CN" sz="1200" smtClean="0">
                <a:solidFill>
                  <a:schemeClr val="tx1"/>
                </a:solidFill>
              </a:rPr>
            </a:fld>
            <a:endParaRPr lang="en-US" altLang="zh-CN" sz="1200">
              <a:solidFill>
                <a:schemeClr val="tx1"/>
              </a:solidFill>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r>
              <a:rPr lang="zh-CN" altLang="en-US"/>
              <a:t>在很多情况下，程序使用数据集，不希望像程序</a:t>
            </a:r>
            <a:r>
              <a:rPr lang="en-US" altLang="zh-CN"/>
              <a:t>5.7</a:t>
            </a:r>
            <a:r>
              <a:rPr lang="zh-CN" altLang="en-US"/>
              <a:t>那样被不停地打断输入数据。这种工作也很繁琐。例如我们输入一个大量的市场调研数据。像这种情况，一般采用第二种方式。这种方式，数据被不断地输入，直到最后，用户输入一个特殊数据值来作为信号结束数据的输入。 </a:t>
            </a:r>
            <a:r>
              <a:rPr lang="en-US" altLang="zh-CN"/>
              <a:t>legitimate英 [lɪˈdʒɪtɪmət]</a:t>
            </a:r>
            <a:endParaRPr lang="en-US" altLang="zh-CN"/>
          </a:p>
          <a:p>
            <a:pPr eaLnBrk="1" hangingPunct="1"/>
            <a:r>
              <a:rPr lang="en-US" altLang="zh-CN"/>
              <a:t>Sentinel </a:t>
            </a:r>
            <a:r>
              <a:rPr lang="zh-CN" altLang="en-US"/>
              <a:t>哨兵    程序</a:t>
            </a:r>
            <a:r>
              <a:rPr lang="en-US" altLang="zh-CN"/>
              <a:t>,</a:t>
            </a:r>
            <a:r>
              <a:rPr lang="zh-CN" altLang="en-US"/>
              <a:t>如</a:t>
            </a:r>
            <a:r>
              <a:rPr lang="en-US" altLang="zh-CN"/>
              <a:t>5.7</a:t>
            </a:r>
            <a:r>
              <a:rPr lang="zh-CN" altLang="en-US"/>
              <a:t>程序</a:t>
            </a:r>
            <a:r>
              <a:rPr lang="en-US" altLang="zh-CN"/>
              <a:t>,</a:t>
            </a:r>
            <a:r>
              <a:rPr lang="zh-CN" altLang="en-US"/>
              <a:t>可以更一般的限制</a:t>
            </a:r>
            <a:r>
              <a:rPr lang="en-US" altLang="zh-CN"/>
              <a:t>, </a:t>
            </a:r>
            <a:r>
              <a:rPr lang="zh-CN" altLang="en-US"/>
              <a:t>到底是四个数字输入</a:t>
            </a:r>
            <a:endParaRPr lang="en-US" altLang="zh-CN"/>
          </a:p>
          <a:p>
            <a:pPr eaLnBrk="1" hangingPunct="1"/>
            <a:r>
              <a:rPr lang="zh-CN" altLang="en-US"/>
              <a:t>用户输入的值，用来计算多少个数进行平均</a:t>
            </a:r>
            <a:endParaRPr lang="en-US" altLang="zh-CN"/>
          </a:p>
          <a:p>
            <a:pPr eaLnBrk="1" hangingPunct="1"/>
            <a:r>
              <a:rPr lang="zh-CN" altLang="en-US"/>
              <a:t>您可以使用一个</a:t>
            </a:r>
            <a:r>
              <a:rPr lang="en-US" altLang="zh-CN"/>
              <a:t>sentinel(</a:t>
            </a:r>
            <a:r>
              <a:rPr lang="zh-CN" altLang="en-US"/>
              <a:t>一个用于一个数据系列的开始或结束的信号的数据值</a:t>
            </a:r>
            <a:r>
              <a:rPr lang="en-US" altLang="zh-CN"/>
              <a:t>)</a:t>
            </a:r>
            <a:endParaRPr lang="en-US" altLang="zh-CN"/>
          </a:p>
          <a:p>
            <a:pPr eaLnBrk="1" hangingPunct="1"/>
            <a:r>
              <a:rPr lang="zh-CN" altLang="en-US"/>
              <a:t>哨兵值必须选择不能与合法的数据值冲突的值</a:t>
            </a: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6B58C42-5814-460F-85AD-1A4F33E5239A}" type="slidenum">
              <a:rPr lang="en-US" altLang="zh-CN" sz="1200" smtClean="0">
                <a:solidFill>
                  <a:schemeClr val="tx1"/>
                </a:solidFill>
              </a:rPr>
            </a:fld>
            <a:endParaRPr lang="en-US" altLang="zh-CN" sz="1200">
              <a:solidFill>
                <a:schemeClr val="tx1"/>
              </a:solidFill>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r>
              <a:rPr lang="zh-CN" altLang="en-US"/>
              <a:t>例如，我们写一个程序，一个好的</a:t>
            </a:r>
            <a:r>
              <a:rPr lang="en-US" altLang="zh-CN"/>
              <a:t>sentinel</a:t>
            </a:r>
            <a:r>
              <a:rPr lang="zh-CN" altLang="en-US"/>
              <a:t>值最好是</a:t>
            </a:r>
            <a:r>
              <a:rPr lang="en-US" altLang="zh-CN"/>
              <a:t>0</a:t>
            </a:r>
            <a:r>
              <a:rPr lang="zh-CN" altLang="en-US"/>
              <a:t>。一旦很多小于</a:t>
            </a:r>
            <a:r>
              <a:rPr lang="en-US" altLang="zh-CN"/>
              <a:t>0</a:t>
            </a:r>
            <a:r>
              <a:rPr lang="zh-CN" altLang="en-US"/>
              <a:t>的数输入，程序就会停止接受进一步的学分。这个程序会一直输入</a:t>
            </a:r>
            <a:r>
              <a:rPr lang="en-US" altLang="zh-CN"/>
              <a:t>grade</a:t>
            </a:r>
            <a:r>
              <a:rPr lang="zh-CN" altLang="en-US"/>
              <a:t>，直到一个负的</a:t>
            </a:r>
            <a:r>
              <a:rPr lang="en-US" altLang="zh-CN"/>
              <a:t>grade</a:t>
            </a:r>
            <a:r>
              <a:rPr lang="zh-CN" altLang="en-US"/>
              <a:t>输入，程序就会跳出</a:t>
            </a:r>
            <a:r>
              <a:rPr lang="en-US" altLang="zh-CN"/>
              <a:t>while</a:t>
            </a:r>
            <a:r>
              <a:rPr lang="zh-CN" altLang="en-US"/>
              <a:t>循环，计算出整个成绩。这里程序有个小错误，</a:t>
            </a:r>
            <a:r>
              <a:rPr lang="en-US" altLang="zh-CN"/>
              <a:t>grade</a:t>
            </a:r>
            <a:r>
              <a:rPr lang="zh-CN" altLang="en-US"/>
              <a:t>和</a:t>
            </a:r>
            <a:r>
              <a:rPr lang="en-US" altLang="zh-CN"/>
              <a:t>total</a:t>
            </a:r>
            <a:r>
              <a:rPr lang="zh-CN" altLang="en-US"/>
              <a:t>初始值不能是</a:t>
            </a:r>
            <a:r>
              <a:rPr lang="en-US" altLang="zh-CN"/>
              <a:t>0.01</a:t>
            </a:r>
            <a:r>
              <a:rPr lang="zh-CN" altLang="en-US"/>
              <a:t>； </a:t>
            </a:r>
            <a:r>
              <a:rPr lang="en-US" altLang="zh-CN"/>
              <a:t>#define</a:t>
            </a:r>
            <a:r>
              <a:rPr lang="zh-CN" altLang="en-US"/>
              <a:t> 定义尽量是</a:t>
            </a:r>
            <a:r>
              <a:rPr lang="en-US" altLang="zh-CN"/>
              <a:t>local</a:t>
            </a:r>
            <a:endParaRPr lang="en-US" altLang="zh-CN"/>
          </a:p>
          <a:p>
            <a:pPr eaLnBrk="1" hangingPunct="1"/>
            <a:r>
              <a:rPr lang="zh-CN" altLang="en-US"/>
              <a:t>变量，而不是全局变量。防止某个子程序更改。</a:t>
            </a:r>
            <a:endParaRPr lang="en-US" altLang="zh-CN"/>
          </a:p>
          <a:p>
            <a:pPr eaLnBrk="1" hangingPunct="1"/>
            <a:r>
              <a:rPr lang="zh-CN" altLang="en-US" b="1"/>
              <a:t>之所以最后的语句中</a:t>
            </a:r>
            <a:r>
              <a:rPr lang="en-US" altLang="zh-CN" b="1"/>
              <a:t>total – grade</a:t>
            </a:r>
            <a:r>
              <a:rPr lang="zh-CN" altLang="en-US" b="1"/>
              <a:t>，是因为在</a:t>
            </a:r>
            <a:r>
              <a:rPr lang="en-US" altLang="zh-CN" b="1"/>
              <a:t>while</a:t>
            </a:r>
            <a:r>
              <a:rPr lang="zh-CN" altLang="en-US" b="1"/>
              <a:t>语句块中，</a:t>
            </a:r>
            <a:r>
              <a:rPr lang="en-US" altLang="zh-CN" b="1"/>
              <a:t>scanf </a:t>
            </a:r>
            <a:r>
              <a:rPr lang="zh-CN" altLang="en-US" b="1"/>
              <a:t>先输入了</a:t>
            </a:r>
            <a:r>
              <a:rPr lang="en-US" altLang="zh-CN" b="1"/>
              <a:t>grade =-1 </a:t>
            </a:r>
            <a:r>
              <a:rPr lang="zh-CN" altLang="en-US" b="1"/>
              <a:t>，然后</a:t>
            </a:r>
            <a:r>
              <a:rPr lang="en-US" altLang="zh-CN" b="1"/>
              <a:t>total</a:t>
            </a:r>
            <a:r>
              <a:rPr lang="zh-CN" altLang="en-US" b="1"/>
              <a:t>就加上了</a:t>
            </a:r>
            <a:r>
              <a:rPr lang="en-US" altLang="zh-CN" b="1"/>
              <a:t>-1</a:t>
            </a:r>
            <a:r>
              <a:rPr lang="zh-CN" altLang="en-US" b="1"/>
              <a:t>，然后再回到</a:t>
            </a:r>
            <a:r>
              <a:rPr lang="en-US" altLang="zh-CN" b="1"/>
              <a:t>while</a:t>
            </a:r>
            <a:r>
              <a:rPr lang="zh-CN" altLang="en-US" b="1"/>
              <a:t>条件里去判别</a:t>
            </a:r>
            <a:r>
              <a:rPr lang="en-US" altLang="zh-CN" b="1"/>
              <a:t>grade &gt;? -1</a:t>
            </a:r>
            <a:r>
              <a:rPr lang="zh-CN" altLang="en-US" b="1"/>
              <a:t>。而此时</a:t>
            </a:r>
            <a:r>
              <a:rPr lang="en-US" altLang="zh-CN" b="1"/>
              <a:t>grade </a:t>
            </a:r>
            <a:r>
              <a:rPr lang="zh-CN" altLang="en-US" b="1"/>
              <a:t>为</a:t>
            </a:r>
            <a:r>
              <a:rPr lang="en-US" altLang="zh-CN" b="1"/>
              <a:t>-1</a:t>
            </a:r>
            <a:r>
              <a:rPr lang="zh-CN" altLang="en-US" b="1"/>
              <a:t>，所以跳出</a:t>
            </a:r>
            <a:r>
              <a:rPr lang="en-US" altLang="zh-CN" b="1"/>
              <a:t>while</a:t>
            </a:r>
            <a:r>
              <a:rPr lang="zh-CN" altLang="en-US" b="1"/>
              <a:t>循环。</a:t>
            </a:r>
            <a:endParaRPr lang="zh-CN" altLang="zh-CN"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9285151-D170-443A-8778-D54954095A10}" type="slidenum">
              <a:rPr lang="en-US" altLang="zh-CN" sz="1200" smtClean="0">
                <a:solidFill>
                  <a:schemeClr val="tx1"/>
                </a:solidFill>
              </a:rPr>
            </a:fld>
            <a:endParaRPr lang="en-US" altLang="zh-CN" sz="1200">
              <a:solidFill>
                <a:schemeClr val="tx1"/>
              </a:solidFill>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r>
              <a:rPr lang="zh-CN" altLang="en-US"/>
              <a:t>因为在</a:t>
            </a:r>
            <a:r>
              <a:rPr lang="en-US" altLang="zh-CN"/>
              <a:t>stdio.h  </a:t>
            </a:r>
            <a:r>
              <a:rPr lang="zh-CN" altLang="en-US"/>
              <a:t>中</a:t>
            </a:r>
            <a:r>
              <a:rPr lang="en-US" altLang="zh-CN"/>
              <a:t>EOF</a:t>
            </a:r>
            <a:r>
              <a:rPr lang="zh-CN" altLang="en-US"/>
              <a:t>被定义为</a:t>
            </a:r>
            <a:r>
              <a:rPr lang="en-US" altLang="zh-CN"/>
              <a:t>-1</a:t>
            </a: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p:sp>
      <p:sp>
        <p:nvSpPr>
          <p:cNvPr id="54275" name="备注占位符 2"/>
          <p:cNvSpPr>
            <a:spLocks noGrp="1" noChangeArrowheads="1"/>
          </p:cNvSpPr>
          <p:nvPr>
            <p:ph type="body" idx="1"/>
          </p:nvPr>
        </p:nvSpPr>
        <p:spPr>
          <a:noFill/>
        </p:spPr>
        <p:txBody>
          <a:bodyPr/>
          <a:lstStyle/>
          <a:p>
            <a:r>
              <a:rPr lang="zh-CN" altLang="en-US"/>
              <a:t>不同的操作系统有自己的</a:t>
            </a:r>
            <a:r>
              <a:rPr lang="en-US" altLang="zh-CN"/>
              <a:t>EOF</a:t>
            </a:r>
            <a:r>
              <a:rPr lang="zh-CN" altLang="en-US"/>
              <a:t>代码。</a:t>
            </a:r>
            <a:r>
              <a:rPr lang="en-US" altLang="zh-CN"/>
              <a:t>UNIX</a:t>
            </a:r>
            <a:r>
              <a:rPr lang="zh-CN" altLang="en-US"/>
              <a:t>系统，</a:t>
            </a:r>
            <a:r>
              <a:rPr lang="en-US" altLang="zh-CN"/>
              <a:t>CTRL+D</a:t>
            </a:r>
            <a:r>
              <a:rPr lang="zh-CN" altLang="en-US"/>
              <a:t>同时输入时，就会产生</a:t>
            </a:r>
            <a:r>
              <a:rPr lang="en-US" altLang="zh-CN"/>
              <a:t>EOF</a:t>
            </a:r>
            <a:r>
              <a:rPr lang="zh-CN" altLang="en-US"/>
              <a:t>。而</a:t>
            </a:r>
            <a:r>
              <a:rPr lang="en-US" altLang="zh-CN"/>
              <a:t>IBM</a:t>
            </a:r>
            <a:r>
              <a:rPr lang="zh-CN" altLang="en-US"/>
              <a:t>的</a:t>
            </a:r>
            <a:r>
              <a:rPr lang="en-US" altLang="zh-CN"/>
              <a:t>DOS</a:t>
            </a:r>
            <a:r>
              <a:rPr lang="zh-CN" altLang="en-US"/>
              <a:t>系统，是</a:t>
            </a:r>
            <a:r>
              <a:rPr lang="en-US" altLang="zh-CN"/>
              <a:t>ctrl+Z</a:t>
            </a:r>
            <a:r>
              <a:rPr lang="zh-CN" altLang="en-US"/>
              <a:t>。当</a:t>
            </a:r>
            <a:r>
              <a:rPr lang="en-US" altLang="zh-CN"/>
              <a:t>C</a:t>
            </a:r>
            <a:r>
              <a:rPr lang="zh-CN" altLang="en-US"/>
              <a:t>程序探测到输入值是这个组合键后，它会自动转换成它自己系统的</a:t>
            </a:r>
            <a:r>
              <a:rPr lang="en-US" altLang="zh-CN"/>
              <a:t>EOF code</a:t>
            </a:r>
            <a:r>
              <a:rPr lang="zh-CN" altLang="en-US"/>
              <a:t>。</a:t>
            </a:r>
            <a:endParaRPr lang="en-US" altLang="zh-CN"/>
          </a:p>
          <a:p>
            <a:r>
              <a:rPr lang="zh-CN" altLang="en-US"/>
              <a:t>实际上</a:t>
            </a:r>
            <a:r>
              <a:rPr lang="en-US" altLang="zh-CN"/>
              <a:t>EOF</a:t>
            </a:r>
            <a:r>
              <a:rPr lang="zh-CN" altLang="en-US"/>
              <a:t>的定义是个常量，在</a:t>
            </a:r>
            <a:r>
              <a:rPr lang="en-US" altLang="zh-CN"/>
              <a:t>stdio.h </a:t>
            </a:r>
            <a:r>
              <a:rPr lang="zh-CN" altLang="en-US"/>
              <a:t>编译源文件中，使用</a:t>
            </a:r>
            <a:r>
              <a:rPr lang="en-US" altLang="zh-CN"/>
              <a:t>#define</a:t>
            </a:r>
            <a:r>
              <a:rPr lang="zh-CN" altLang="en-US"/>
              <a:t>说明来定义</a:t>
            </a:r>
            <a:r>
              <a:rPr lang="en-US" altLang="zh-CN"/>
              <a:t>EOF</a:t>
            </a:r>
            <a:r>
              <a:rPr lang="zh-CN" altLang="en-US"/>
              <a:t>。 这个命名的</a:t>
            </a:r>
            <a:r>
              <a:rPr lang="en-US" altLang="zh-CN"/>
              <a:t>EOF</a:t>
            </a:r>
            <a:r>
              <a:rPr lang="zh-CN" altLang="en-US"/>
              <a:t>常量包括在库函数</a:t>
            </a:r>
            <a:r>
              <a:rPr lang="en-US" altLang="zh-CN"/>
              <a:t>stdio.h</a:t>
            </a:r>
            <a:r>
              <a:rPr lang="zh-CN" altLang="en-US"/>
              <a:t>文件里</a:t>
            </a:r>
            <a:r>
              <a:rPr lang="en-US" altLang="zh-CN"/>
              <a:t>.</a:t>
            </a:r>
            <a:endParaRPr lang="zh-CN" altLang="en-US"/>
          </a:p>
        </p:txBody>
      </p:sp>
      <p:sp>
        <p:nvSpPr>
          <p:cNvPr id="54276"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7765014-75E6-4D4E-B6C2-95B03AB4CA5E}"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F66B987D-6E7D-499D-80F1-121A6AECAD6F}" type="slidenum">
              <a:rPr lang="en-US" altLang="zh-CN" sz="1200" smtClean="0">
                <a:solidFill>
                  <a:schemeClr val="tx1"/>
                </a:solidFill>
              </a:rPr>
            </a:fld>
            <a:endParaRPr lang="en-US" altLang="zh-CN" sz="1200">
              <a:solidFill>
                <a:schemeClr val="tx1"/>
              </a:solidFill>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r>
              <a:rPr lang="zh-CN" altLang="en-US"/>
              <a:t>在第一行</a:t>
            </a:r>
            <a:r>
              <a:rPr lang="en-US" altLang="zh-CN"/>
              <a:t>#include &lt;stdio.h&gt;</a:t>
            </a:r>
            <a:r>
              <a:rPr lang="zh-CN" altLang="en-US"/>
              <a:t>里声明了</a:t>
            </a:r>
            <a:r>
              <a:rPr lang="en-US" altLang="zh-CN"/>
              <a:t>EOF</a:t>
            </a:r>
            <a:r>
              <a:rPr lang="zh-CN" altLang="en-US"/>
              <a:t>常量。所以这个常量可以直接引用。</a:t>
            </a:r>
            <a:endParaRPr lang="en-US" altLang="zh-CN"/>
          </a:p>
          <a:p>
            <a:pPr eaLnBrk="1" hangingPunct="1"/>
            <a:r>
              <a:rPr lang="en-US" altLang="zh-CN"/>
              <a:t>EOF</a:t>
            </a:r>
            <a:r>
              <a:rPr lang="zh-CN" altLang="en-US"/>
              <a:t>符号常量是用来控制</a:t>
            </a:r>
            <a:r>
              <a:rPr lang="en-US" altLang="zh-CN"/>
              <a:t>while</a:t>
            </a:r>
            <a:r>
              <a:rPr lang="zh-CN" altLang="en-US"/>
              <a:t>循环的。</a:t>
            </a:r>
            <a:endParaRPr lang="en-US" altLang="zh-CN"/>
          </a:p>
          <a:p>
            <a:pPr eaLnBrk="1" hangingPunct="1"/>
            <a:r>
              <a:rPr lang="zh-CN" altLang="en-US"/>
              <a:t>如果试图读取文件结束标志，使用</a:t>
            </a:r>
            <a:r>
              <a:rPr lang="en-US" altLang="zh-CN"/>
              <a:t>scanf</a:t>
            </a:r>
            <a:r>
              <a:rPr lang="zh-CN" altLang="en-US"/>
              <a:t>（）函数返回一个</a:t>
            </a:r>
            <a:r>
              <a:rPr lang="en-US" altLang="zh-CN"/>
              <a:t>EOF</a:t>
            </a:r>
            <a:r>
              <a:rPr lang="zh-CN" altLang="en-US"/>
              <a:t>值。从用户的角度来说，假定使用</a:t>
            </a:r>
            <a:r>
              <a:rPr lang="en-US" altLang="zh-CN"/>
              <a:t>IBM</a:t>
            </a:r>
            <a:r>
              <a:rPr lang="zh-CN" altLang="en-US"/>
              <a:t>计算机，同时按下</a:t>
            </a:r>
            <a:r>
              <a:rPr lang="en-US" altLang="zh-CN"/>
              <a:t>ctrl+z</a:t>
            </a:r>
            <a:r>
              <a:rPr lang="zh-CN" altLang="en-US"/>
              <a:t>，会产生</a:t>
            </a:r>
            <a:r>
              <a:rPr lang="en-US" altLang="zh-CN"/>
              <a:t>EOF</a:t>
            </a:r>
            <a:r>
              <a:rPr lang="zh-CN" altLang="en-US"/>
              <a:t>文件标记，被</a:t>
            </a:r>
            <a:r>
              <a:rPr lang="en-US" altLang="zh-CN"/>
              <a:t>scanf</a:t>
            </a:r>
            <a:r>
              <a:rPr lang="zh-CN" altLang="en-US"/>
              <a:t>（）转化成</a:t>
            </a:r>
            <a:r>
              <a:rPr lang="en-US" altLang="zh-CN"/>
              <a:t>EOF</a:t>
            </a:r>
            <a:r>
              <a:rPr lang="zh-CN" altLang="en-US"/>
              <a:t>常量。</a:t>
            </a:r>
            <a:endParaRPr lang="en-US" altLang="zh-CN"/>
          </a:p>
          <a:p>
            <a:pPr eaLnBrk="1" hangingPunct="1"/>
            <a:r>
              <a:rPr lang="zh-CN" altLang="en-US"/>
              <a:t>例</a:t>
            </a:r>
            <a:r>
              <a:rPr lang="en-US" altLang="zh-CN"/>
              <a:t>5.9 </a:t>
            </a:r>
            <a:r>
              <a:rPr lang="zh-CN" altLang="en-US"/>
              <a:t>比</a:t>
            </a:r>
            <a:r>
              <a:rPr lang="en-US" altLang="zh-CN"/>
              <a:t>5.8</a:t>
            </a:r>
            <a:r>
              <a:rPr lang="zh-CN" altLang="en-US"/>
              <a:t>的好处在于</a:t>
            </a:r>
            <a:r>
              <a:rPr lang="en-US" altLang="zh-CN"/>
              <a:t>the sentinel</a:t>
            </a:r>
            <a:r>
              <a:rPr lang="zh-CN" altLang="en-US"/>
              <a:t>值没有被加到</a:t>
            </a:r>
            <a:r>
              <a:rPr lang="en-US" altLang="zh-CN"/>
              <a:t>total</a:t>
            </a:r>
            <a:r>
              <a:rPr lang="zh-CN" altLang="en-US"/>
              <a:t>变量里，因此它也就不需要随后被减去。这个好处从文件读数据是非常有用的。但是不便的地方就是需要用户输入一个不太熟悉的组合数据。</a:t>
            </a:r>
            <a:endParaRPr lang="en-US" altLang="zh-CN"/>
          </a:p>
          <a:p>
            <a:pPr latinLnBrk="1"/>
            <a:r>
              <a:rPr lang="en-US" altLang="zh-CN"/>
              <a:t>【scanf </a:t>
            </a:r>
            <a:r>
              <a:rPr lang="zh-CN" altLang="en-US"/>
              <a:t>函数返回值</a:t>
            </a:r>
            <a:r>
              <a:rPr lang="en-US" altLang="zh-CN"/>
              <a:t>】</a:t>
            </a:r>
            <a:br>
              <a:rPr lang="zh-CN" altLang="en-US"/>
            </a:br>
            <a:r>
              <a:rPr lang="en-US" altLang="zh-CN"/>
              <a:t>1.scanf()</a:t>
            </a:r>
            <a:r>
              <a:rPr lang="zh-CN" altLang="en-US"/>
              <a:t>函数有返回值且为</a:t>
            </a:r>
            <a:r>
              <a:rPr lang="en-US" altLang="zh-CN"/>
              <a:t>int</a:t>
            </a:r>
            <a:r>
              <a:rPr lang="zh-CN" altLang="en-US"/>
              <a:t>型。</a:t>
            </a:r>
            <a:br>
              <a:rPr lang="zh-CN" altLang="en-US"/>
            </a:br>
            <a:r>
              <a:rPr lang="en-US" altLang="zh-CN"/>
              <a:t>2.scanf()</a:t>
            </a:r>
            <a:r>
              <a:rPr lang="zh-CN" altLang="en-US"/>
              <a:t>函数返回的值为：正确按指定格式输入变量的个数；也即能正确接收到值的变量个数。</a:t>
            </a:r>
            <a:br>
              <a:rPr lang="zh-CN" altLang="en-US"/>
            </a:br>
            <a:r>
              <a:rPr lang="en-US" altLang="zh-CN"/>
              <a:t>3.</a:t>
            </a:r>
            <a:r>
              <a:rPr lang="zh-CN" altLang="en-US"/>
              <a:t>当</a:t>
            </a:r>
            <a:r>
              <a:rPr lang="en-US" altLang="zh-CN"/>
              <a:t>scanf</a:t>
            </a:r>
            <a:r>
              <a:rPr lang="zh-CN" altLang="en-US"/>
              <a:t>函数的第一个变量格式不正确时返回值为</a:t>
            </a:r>
            <a:r>
              <a:rPr lang="en-US" altLang="zh-CN"/>
              <a:t>0</a:t>
            </a:r>
            <a:r>
              <a:rPr lang="zh-CN" altLang="en-US"/>
              <a:t>，即，当</a:t>
            </a:r>
            <a:r>
              <a:rPr lang="en-US" altLang="zh-CN"/>
              <a:t>scanf</a:t>
            </a:r>
            <a:r>
              <a:rPr lang="zh-CN" altLang="en-US"/>
              <a:t>函数的第</a:t>
            </a:r>
            <a:r>
              <a:rPr lang="en-US" altLang="zh-CN"/>
              <a:t>n</a:t>
            </a:r>
            <a:r>
              <a:rPr lang="zh-CN" altLang="en-US"/>
              <a:t>个变量格式不正确时，返回值为</a:t>
            </a:r>
            <a:r>
              <a:rPr lang="en-US" altLang="zh-CN"/>
              <a:t>n-1</a:t>
            </a:r>
            <a:r>
              <a:rPr lang="zh-CN" altLang="en-US"/>
              <a:t>；</a:t>
            </a:r>
            <a:r>
              <a:rPr lang="en-US" altLang="zh-CN"/>
              <a:t>4.</a:t>
            </a:r>
            <a:r>
              <a:rPr lang="zh-CN" altLang="en-US"/>
              <a:t>如果在</a:t>
            </a:r>
            <a:r>
              <a:rPr lang="en-US" altLang="zh-CN"/>
              <a:t>scanf</a:t>
            </a:r>
            <a:r>
              <a:rPr lang="zh-CN" altLang="en-US"/>
              <a:t>的时候在终端输入</a:t>
            </a:r>
            <a:r>
              <a:rPr lang="en-US" altLang="zh-CN"/>
              <a:t>ctrl+d</a:t>
            </a:r>
            <a:r>
              <a:rPr lang="zh-CN" altLang="en-US"/>
              <a:t>，或者直接输入异常时，</a:t>
            </a:r>
            <a:r>
              <a:rPr lang="en-US" altLang="zh-CN"/>
              <a:t>scanf</a:t>
            </a:r>
            <a:r>
              <a:rPr lang="zh-CN" altLang="en-US"/>
              <a:t>的返回值将是</a:t>
            </a:r>
            <a:r>
              <a:rPr lang="en-US" altLang="zh-CN"/>
              <a:t>-1</a:t>
            </a:r>
            <a:r>
              <a:rPr lang="zh-CN" altLang="en-US"/>
              <a:t>。</a:t>
            </a:r>
            <a:endParaRPr lang="zh-CN" altLang="en-US"/>
          </a:p>
          <a:p>
            <a:pPr latinLnBrk="1"/>
            <a:br>
              <a:rPr lang="zh-CN" altLang="en-US"/>
            </a:br>
            <a:endParaRPr lang="zh-CN" altLang="en-US"/>
          </a:p>
          <a:p>
            <a:pPr latinLnBrk="1"/>
            <a:r>
              <a:rPr lang="en-US" altLang="zh-CN"/>
              <a:t>【EOF</a:t>
            </a:r>
            <a:r>
              <a:rPr lang="zh-CN" altLang="en-US"/>
              <a:t>是什么</a:t>
            </a:r>
            <a:r>
              <a:rPr lang="en-US" altLang="zh-CN"/>
              <a:t>】</a:t>
            </a:r>
            <a:br>
              <a:rPr lang="zh-CN" altLang="en-US"/>
            </a:br>
            <a:r>
              <a:rPr lang="en-US" altLang="zh-CN"/>
              <a:t>EOF</a:t>
            </a:r>
            <a:r>
              <a:rPr lang="zh-CN" altLang="en-US"/>
              <a:t>是</a:t>
            </a:r>
            <a:r>
              <a:rPr lang="en-US" altLang="zh-CN"/>
              <a:t>end of file</a:t>
            </a:r>
            <a:r>
              <a:rPr lang="zh-CN" altLang="en-US"/>
              <a:t>的缩写，表示</a:t>
            </a:r>
            <a:r>
              <a:rPr lang="en-US" altLang="zh-CN"/>
              <a:t>"</a:t>
            </a:r>
            <a:r>
              <a:rPr lang="zh-CN" altLang="en-US"/>
              <a:t>文字流</a:t>
            </a:r>
            <a:r>
              <a:rPr lang="en-US" altLang="zh-CN"/>
              <a:t>"</a:t>
            </a:r>
            <a:r>
              <a:rPr lang="zh-CN" altLang="en-US"/>
              <a:t>（</a:t>
            </a:r>
            <a:r>
              <a:rPr lang="en-US" altLang="zh-CN"/>
              <a:t>stream</a:t>
            </a:r>
            <a:r>
              <a:rPr lang="zh-CN" altLang="en-US"/>
              <a:t>）的结尾。这里的</a:t>
            </a:r>
            <a:r>
              <a:rPr lang="en-US" altLang="zh-CN"/>
              <a:t>"</a:t>
            </a:r>
            <a:r>
              <a:rPr lang="zh-CN" altLang="en-US"/>
              <a:t>文字流</a:t>
            </a:r>
            <a:r>
              <a:rPr lang="en-US" altLang="zh-CN"/>
              <a:t>"</a:t>
            </a:r>
            <a:r>
              <a:rPr lang="zh-CN" altLang="en-US"/>
              <a:t>，可以是文件（</a:t>
            </a:r>
            <a:r>
              <a:rPr lang="en-US" altLang="zh-CN"/>
              <a:t>file</a:t>
            </a:r>
            <a:r>
              <a:rPr lang="zh-CN" altLang="en-US"/>
              <a:t>），也可以是标准输入（</a:t>
            </a:r>
            <a:r>
              <a:rPr lang="en-US" altLang="zh-CN"/>
              <a:t>stdin</a:t>
            </a:r>
            <a:r>
              <a:rPr lang="zh-CN" altLang="en-US"/>
              <a:t>）。很自然地，我就以为，每个文件的结尾处，有一个叫做</a:t>
            </a:r>
            <a:r>
              <a:rPr lang="en-US" altLang="zh-CN"/>
              <a:t>EOF</a:t>
            </a:r>
            <a:r>
              <a:rPr lang="zh-CN" altLang="en-US"/>
              <a:t>的特殊字符，读取到这个字符，操作系统就认为文件结束了。但是，后来我发现，</a:t>
            </a:r>
            <a:r>
              <a:rPr lang="en-US" altLang="zh-CN" b="1"/>
              <a:t>EOF</a:t>
            </a:r>
            <a:r>
              <a:rPr lang="zh-CN" altLang="en-US" b="1"/>
              <a:t>不是特殊字符，而是一个定义在头文件</a:t>
            </a:r>
            <a:r>
              <a:rPr lang="en-US" altLang="zh-CN" b="1"/>
              <a:t>stdio.h</a:t>
            </a:r>
            <a:r>
              <a:rPr lang="zh-CN" altLang="en-US" b="1"/>
              <a:t>的常量，一般等于</a:t>
            </a:r>
            <a:r>
              <a:rPr lang="en-US" altLang="zh-CN" b="1"/>
              <a:t>-1</a:t>
            </a:r>
            <a:r>
              <a:rPr lang="zh-CN" altLang="en-US" b="1"/>
              <a:t>。</a:t>
            </a:r>
            <a:br>
              <a:rPr lang="zh-CN" altLang="en-US" b="1"/>
            </a:br>
            <a:br>
              <a:rPr lang="zh-CN" altLang="en-US" b="1"/>
            </a:br>
            <a:r>
              <a:rPr lang="en-US" altLang="zh-CN" b="1"/>
              <a:t>#define EOF (-1)</a:t>
            </a:r>
            <a:endParaRPr lang="zh-CN" altLang="en-US"/>
          </a:p>
          <a:p>
            <a:pPr latinLnBrk="1"/>
            <a:br>
              <a:rPr lang="zh-CN" altLang="en-US" b="1"/>
            </a:br>
            <a:endParaRPr lang="zh-CN" altLang="en-US"/>
          </a:p>
          <a:p>
            <a:pPr latinLnBrk="1"/>
            <a:r>
              <a:rPr lang="zh-CN" altLang="en-US"/>
              <a:t>在</a:t>
            </a:r>
            <a:r>
              <a:rPr lang="en-US" altLang="zh-CN"/>
              <a:t>Linux</a:t>
            </a:r>
            <a:r>
              <a:rPr lang="zh-CN" altLang="en-US"/>
              <a:t>系统之中，</a:t>
            </a:r>
            <a:r>
              <a:rPr lang="en-US" altLang="zh-CN"/>
              <a:t>EOF</a:t>
            </a:r>
            <a:r>
              <a:rPr lang="zh-CN" altLang="en-US"/>
              <a:t>根本不是一个字符，而是当系统读取到文件结尾，所返回的一个信号值（也就是</a:t>
            </a:r>
            <a:r>
              <a:rPr lang="en-US" altLang="zh-CN"/>
              <a:t>-1</a:t>
            </a:r>
            <a:r>
              <a:rPr lang="zh-CN" altLang="en-US"/>
              <a:t>）。至于系统怎么知道文件的结尾，资料上说是通过比较文件的长度。</a:t>
            </a:r>
            <a:br>
              <a:rPr lang="zh-CN" altLang="en-US"/>
            </a:br>
            <a:r>
              <a:rPr lang="zh-CN" altLang="en-US"/>
              <a:t>所以，处理文件可以写成下面这样：</a:t>
            </a:r>
            <a:br>
              <a:rPr lang="zh-CN" altLang="en-US"/>
            </a:br>
            <a:r>
              <a:rPr lang="zh-CN" altLang="en-US"/>
              <a:t>　　</a:t>
            </a:r>
            <a:r>
              <a:rPr lang="en-US" altLang="zh-CN"/>
              <a:t>int c;</a:t>
            </a:r>
            <a:br>
              <a:rPr lang="en-US" altLang="zh-CN"/>
            </a:br>
            <a:r>
              <a:rPr lang="zh-CN" altLang="en-US"/>
              <a:t>　　</a:t>
            </a:r>
            <a:r>
              <a:rPr lang="en-US" altLang="zh-CN"/>
              <a:t>while ((c = fgetc(fp)) != EOF)</a:t>
            </a:r>
            <a:br>
              <a:rPr lang="en-US" altLang="zh-CN"/>
            </a:br>
            <a:r>
              <a:rPr lang="en-US" altLang="zh-CN"/>
              <a:t>      {</a:t>
            </a:r>
            <a:br>
              <a:rPr lang="en-US" altLang="zh-CN"/>
            </a:br>
            <a:r>
              <a:rPr lang="zh-CN" altLang="en-US"/>
              <a:t>　　　　</a:t>
            </a:r>
            <a:r>
              <a:rPr lang="en-US" altLang="zh-CN"/>
              <a:t>do something</a:t>
            </a:r>
            <a:br>
              <a:rPr lang="en-US" altLang="zh-CN"/>
            </a:br>
            <a:r>
              <a:rPr lang="zh-CN" altLang="en-US"/>
              <a:t>　　</a:t>
            </a:r>
            <a:r>
              <a:rPr lang="en-US" altLang="zh-CN"/>
              <a:t>}</a:t>
            </a:r>
            <a:br>
              <a:rPr lang="en-US" altLang="zh-CN"/>
            </a:br>
            <a:r>
              <a:rPr lang="zh-CN" altLang="en-US"/>
              <a:t>但是，这样写也有问题。</a:t>
            </a:r>
            <a:r>
              <a:rPr lang="en-US" altLang="zh-CN"/>
              <a:t>fgetc()</a:t>
            </a:r>
            <a:r>
              <a:rPr lang="zh-CN" altLang="en-US"/>
              <a:t>读取文件的最后一个字符以后，</a:t>
            </a:r>
            <a:r>
              <a:rPr lang="en-US" altLang="zh-CN"/>
              <a:t>C</a:t>
            </a:r>
            <a:r>
              <a:rPr lang="zh-CN" altLang="en-US"/>
              <a:t>语言的</a:t>
            </a:r>
            <a:r>
              <a:rPr lang="en-US" altLang="zh-CN"/>
              <a:t>feof()</a:t>
            </a:r>
            <a:r>
              <a:rPr lang="zh-CN" altLang="en-US"/>
              <a:t>函数依然返回</a:t>
            </a:r>
            <a:r>
              <a:rPr lang="en-US" altLang="zh-CN"/>
              <a:t>0</a:t>
            </a:r>
            <a:r>
              <a:rPr lang="zh-CN" altLang="en-US"/>
              <a:t>，表明没有到达文件结尾；只有当</a:t>
            </a:r>
            <a:r>
              <a:rPr lang="en-US" altLang="zh-CN"/>
              <a:t>fgetc()</a:t>
            </a:r>
            <a:r>
              <a:rPr lang="zh-CN" altLang="en-US"/>
              <a:t>向后再读取一个字符（即越过最后一个字符），</a:t>
            </a:r>
            <a:r>
              <a:rPr lang="en-US" altLang="zh-CN"/>
              <a:t>feof()</a:t>
            </a:r>
            <a:r>
              <a:rPr lang="zh-CN" altLang="en-US"/>
              <a:t>才会返回一个非零值，表示到达文件结尾。所以，按照上面这样写法，如果一个文件含有</a:t>
            </a:r>
            <a:r>
              <a:rPr lang="en-US" altLang="zh-CN"/>
              <a:t>n</a:t>
            </a:r>
            <a:r>
              <a:rPr lang="zh-CN" altLang="en-US"/>
              <a:t>个字符，那么</a:t>
            </a:r>
            <a:r>
              <a:rPr lang="en-US" altLang="zh-CN"/>
              <a:t>while</a:t>
            </a:r>
            <a:r>
              <a:rPr lang="zh-CN" altLang="en-US"/>
              <a:t>循环的内部操作会运行</a:t>
            </a:r>
            <a:r>
              <a:rPr lang="en-US" altLang="zh-CN"/>
              <a:t>n+1</a:t>
            </a:r>
            <a:r>
              <a:rPr lang="zh-CN" altLang="en-US"/>
              <a:t>次。所以，最保险的写法是像下面这样：</a:t>
            </a:r>
            <a:endParaRPr lang="zh-CN" altLang="en-US"/>
          </a:p>
          <a:p>
            <a:pPr latinLnBrk="1"/>
            <a:r>
              <a:rPr lang="zh-CN" altLang="en-US"/>
              <a:t>　　</a:t>
            </a:r>
            <a:r>
              <a:rPr lang="en-US" altLang="zh-CN"/>
              <a:t>int c = fgetc(fp);</a:t>
            </a:r>
            <a:br>
              <a:rPr lang="en-US" altLang="zh-CN"/>
            </a:br>
            <a:r>
              <a:rPr lang="zh-CN" altLang="en-US"/>
              <a:t>　　</a:t>
            </a:r>
            <a:r>
              <a:rPr lang="en-US" altLang="zh-CN"/>
              <a:t>while (c != EOF) </a:t>
            </a:r>
            <a:br>
              <a:rPr lang="en-US" altLang="zh-CN"/>
            </a:br>
            <a:r>
              <a:rPr lang="en-US" altLang="zh-CN"/>
              <a:t>      {</a:t>
            </a:r>
            <a:br>
              <a:rPr lang="en-US" altLang="zh-CN"/>
            </a:br>
            <a:r>
              <a:rPr lang="zh-CN" altLang="en-US"/>
              <a:t>　　　　</a:t>
            </a:r>
            <a:r>
              <a:rPr lang="en-US" altLang="zh-CN"/>
              <a:t>do something;</a:t>
            </a:r>
            <a:br>
              <a:rPr lang="en-US" altLang="zh-CN"/>
            </a:br>
            <a:br>
              <a:rPr lang="en-US" altLang="zh-CN"/>
            </a:br>
            <a:r>
              <a:rPr lang="zh-CN" altLang="en-US"/>
              <a:t>　　　　</a:t>
            </a:r>
            <a:r>
              <a:rPr lang="en-US" altLang="zh-CN"/>
              <a:t>c = fgetc(fp);</a:t>
            </a:r>
            <a:br>
              <a:rPr lang="en-US" altLang="zh-CN"/>
            </a:br>
            <a:r>
              <a:rPr lang="zh-CN" altLang="en-US"/>
              <a:t>　　</a:t>
            </a:r>
            <a:r>
              <a:rPr lang="en-US" altLang="zh-CN"/>
              <a:t>}</a:t>
            </a:r>
            <a:br>
              <a:rPr lang="en-US" altLang="zh-CN"/>
            </a:br>
            <a:r>
              <a:rPr lang="zh-CN" altLang="en-US"/>
              <a:t>　　</a:t>
            </a:r>
            <a:r>
              <a:rPr lang="en-US" altLang="zh-CN"/>
              <a:t>if (feof(fp)) {</a:t>
            </a:r>
            <a:br>
              <a:rPr lang="en-US" altLang="zh-CN"/>
            </a:br>
            <a:r>
              <a:rPr lang="zh-CN" altLang="en-US"/>
              <a:t>　　　　</a:t>
            </a:r>
            <a:r>
              <a:rPr lang="en-US" altLang="zh-CN"/>
              <a:t>printf("\n End of file reached.");</a:t>
            </a:r>
            <a:br>
              <a:rPr lang="en-US" altLang="zh-CN"/>
            </a:br>
            <a:r>
              <a:rPr lang="zh-CN" altLang="en-US"/>
              <a:t>　　</a:t>
            </a:r>
            <a:r>
              <a:rPr lang="en-US" altLang="zh-CN"/>
              <a:t>} else {</a:t>
            </a:r>
            <a:br>
              <a:rPr lang="en-US" altLang="zh-CN"/>
            </a:br>
            <a:r>
              <a:rPr lang="zh-CN" altLang="en-US"/>
              <a:t>　　　　</a:t>
            </a:r>
            <a:r>
              <a:rPr lang="en-US" altLang="zh-CN"/>
              <a:t>printf("\n Something went wrong.");</a:t>
            </a:r>
            <a:br>
              <a:rPr lang="en-US" altLang="zh-CN"/>
            </a:br>
            <a:r>
              <a:rPr lang="zh-CN" altLang="en-US"/>
              <a:t>　　</a:t>
            </a:r>
            <a:r>
              <a:rPr lang="en-US" altLang="zh-CN"/>
              <a:t>}</a:t>
            </a:r>
            <a:br>
              <a:rPr lang="en-US" altLang="zh-CN"/>
            </a:br>
            <a:r>
              <a:rPr lang="zh-CN" altLang="en-US"/>
              <a:t>除了表示文件结尾，</a:t>
            </a:r>
            <a:r>
              <a:rPr lang="en-US" altLang="zh-CN"/>
              <a:t>EOF</a:t>
            </a:r>
            <a:r>
              <a:rPr lang="zh-CN" altLang="en-US"/>
              <a:t>还可以表示标准输入的结尾。</a:t>
            </a:r>
            <a:br>
              <a:rPr lang="zh-CN" altLang="en-US"/>
            </a:br>
            <a:r>
              <a:rPr lang="zh-CN" altLang="en-US"/>
              <a:t>　　</a:t>
            </a:r>
            <a:r>
              <a:rPr lang="en-US" altLang="zh-CN"/>
              <a:t>int c;</a:t>
            </a:r>
            <a:br>
              <a:rPr lang="en-US" altLang="zh-CN"/>
            </a:br>
            <a:r>
              <a:rPr lang="zh-CN" altLang="en-US"/>
              <a:t>　　</a:t>
            </a:r>
            <a:r>
              <a:rPr lang="en-US" altLang="zh-CN"/>
              <a:t>while ((c = getchar()) != EOF) </a:t>
            </a:r>
            <a:br>
              <a:rPr lang="en-US" altLang="zh-CN"/>
            </a:br>
            <a:r>
              <a:rPr lang="en-US" altLang="zh-CN"/>
              <a:t>      {</a:t>
            </a:r>
            <a:br>
              <a:rPr lang="en-US" altLang="zh-CN"/>
            </a:br>
            <a:r>
              <a:rPr lang="zh-CN" altLang="en-US"/>
              <a:t>　　　　</a:t>
            </a:r>
            <a:r>
              <a:rPr lang="en-US" altLang="zh-CN"/>
              <a:t>putchar(c);</a:t>
            </a:r>
            <a:br>
              <a:rPr lang="en-US" altLang="zh-CN"/>
            </a:br>
            <a:r>
              <a:rPr lang="zh-CN" altLang="en-US"/>
              <a:t>　　</a:t>
            </a:r>
            <a:r>
              <a:rPr lang="en-US" altLang="zh-CN"/>
              <a:t>}</a:t>
            </a:r>
            <a:br>
              <a:rPr lang="en-US" altLang="zh-CN"/>
            </a:br>
            <a:r>
              <a:rPr lang="zh-CN" altLang="en-US"/>
              <a:t>但是，标准输入与文件不一样，无法事先知道输入的长度，必须手动输入一个字符，表示到达</a:t>
            </a:r>
            <a:r>
              <a:rPr lang="en-US" altLang="zh-CN"/>
              <a:t>EOF</a:t>
            </a:r>
            <a:r>
              <a:rPr lang="zh-CN" altLang="en-US"/>
              <a:t>。</a:t>
            </a:r>
            <a:br>
              <a:rPr lang="zh-CN" altLang="en-US"/>
            </a:br>
            <a:r>
              <a:rPr lang="en-US" altLang="zh-CN"/>
              <a:t>Linux</a:t>
            </a:r>
            <a:r>
              <a:rPr lang="zh-CN" altLang="en-US"/>
              <a:t>中，在新的一行的开头，按下</a:t>
            </a:r>
            <a:r>
              <a:rPr lang="en-US" altLang="zh-CN"/>
              <a:t>Ctrl-D</a:t>
            </a:r>
            <a:r>
              <a:rPr lang="zh-CN" altLang="en-US"/>
              <a:t>，就代表</a:t>
            </a:r>
            <a:r>
              <a:rPr lang="en-US" altLang="zh-CN"/>
              <a:t>EOF</a:t>
            </a:r>
            <a:r>
              <a:rPr lang="zh-CN" altLang="en-US"/>
              <a:t>（如果在一行的中间按下</a:t>
            </a:r>
            <a:r>
              <a:rPr lang="en-US" altLang="zh-CN"/>
              <a:t>Ctrl-D</a:t>
            </a:r>
            <a:r>
              <a:rPr lang="zh-CN" altLang="en-US"/>
              <a:t>，则表示输出</a:t>
            </a:r>
            <a:r>
              <a:rPr lang="en-US" altLang="zh-CN"/>
              <a:t>"</a:t>
            </a:r>
            <a:r>
              <a:rPr lang="zh-CN" altLang="en-US"/>
              <a:t>标准输入</a:t>
            </a:r>
            <a:r>
              <a:rPr lang="en-US" altLang="zh-CN"/>
              <a:t>"</a:t>
            </a:r>
            <a:r>
              <a:rPr lang="zh-CN" altLang="en-US"/>
              <a:t>的缓存区，所以这时必须按两次</a:t>
            </a:r>
            <a:r>
              <a:rPr lang="en-US" altLang="zh-CN"/>
              <a:t>Ctrl-D</a:t>
            </a:r>
            <a:r>
              <a:rPr lang="zh-CN" altLang="en-US"/>
              <a:t>）；</a:t>
            </a:r>
            <a:r>
              <a:rPr lang="en-US" altLang="zh-CN"/>
              <a:t>Windows</a:t>
            </a:r>
            <a:r>
              <a:rPr lang="zh-CN" altLang="en-US"/>
              <a:t>中，</a:t>
            </a:r>
            <a:r>
              <a:rPr lang="en-US" altLang="zh-CN"/>
              <a:t>Ctrl-Z</a:t>
            </a:r>
            <a:r>
              <a:rPr lang="zh-CN" altLang="en-US"/>
              <a:t>表示</a:t>
            </a:r>
            <a:r>
              <a:rPr lang="en-US" altLang="zh-CN"/>
              <a:t>EOF</a:t>
            </a:r>
            <a:r>
              <a:rPr lang="zh-CN" altLang="en-US"/>
              <a:t>。（顺便提一句，</a:t>
            </a:r>
            <a:r>
              <a:rPr lang="en-US" altLang="zh-CN"/>
              <a:t>Linux</a:t>
            </a:r>
            <a:r>
              <a:rPr lang="zh-CN" altLang="en-US"/>
              <a:t>中按下</a:t>
            </a:r>
            <a:r>
              <a:rPr lang="en-US" altLang="zh-CN"/>
              <a:t>Ctrl-Z</a:t>
            </a:r>
            <a:r>
              <a:rPr lang="zh-CN" altLang="en-US"/>
              <a:t>，表示将该进程中断，在后台挂起，用</a:t>
            </a:r>
            <a:r>
              <a:rPr lang="en-US" altLang="zh-CN"/>
              <a:t>fg</a:t>
            </a:r>
            <a:r>
              <a:rPr lang="zh-CN" altLang="en-US"/>
              <a:t>命令可以重新切回到前台；按下</a:t>
            </a:r>
            <a:r>
              <a:rPr lang="en-US" altLang="zh-CN"/>
              <a:t>Ctrl-C</a:t>
            </a:r>
            <a:r>
              <a:rPr lang="zh-CN" altLang="en-US"/>
              <a:t>表示终止该进程。）</a:t>
            </a:r>
            <a:br>
              <a:rPr lang="zh-CN" altLang="en-US"/>
            </a:br>
            <a:r>
              <a:rPr lang="zh-CN" altLang="en-US"/>
              <a:t>那么，如果真的想输入</a:t>
            </a:r>
            <a:r>
              <a:rPr lang="en-US" altLang="zh-CN"/>
              <a:t>Ctrl-D</a:t>
            </a:r>
            <a:r>
              <a:rPr lang="zh-CN" altLang="en-US"/>
              <a:t>怎么办？这时必须先按下</a:t>
            </a:r>
            <a:r>
              <a:rPr lang="en-US" altLang="zh-CN"/>
              <a:t>Ctrl-V</a:t>
            </a:r>
            <a:r>
              <a:rPr lang="zh-CN" altLang="en-US"/>
              <a:t>，然后就可以输入</a:t>
            </a:r>
            <a:r>
              <a:rPr lang="en-US" altLang="zh-CN"/>
              <a:t>Ctrl-D</a:t>
            </a:r>
            <a:r>
              <a:rPr lang="zh-CN" altLang="en-US"/>
              <a:t>，系统就不会认为这是</a:t>
            </a:r>
            <a:r>
              <a:rPr lang="en-US" altLang="zh-CN"/>
              <a:t>EOF</a:t>
            </a:r>
            <a:r>
              <a:rPr lang="zh-CN" altLang="en-US"/>
              <a:t>信号。</a:t>
            </a:r>
            <a:r>
              <a:rPr lang="en-US" altLang="zh-CN"/>
              <a:t>Ctrl-V</a:t>
            </a:r>
            <a:r>
              <a:rPr lang="zh-CN" altLang="en-US"/>
              <a:t>表示按</a:t>
            </a:r>
            <a:r>
              <a:rPr lang="en-US" altLang="zh-CN"/>
              <a:t>"</a:t>
            </a:r>
            <a:r>
              <a:rPr lang="zh-CN" altLang="en-US"/>
              <a:t>字面含义</a:t>
            </a:r>
            <a:r>
              <a:rPr lang="en-US" altLang="zh-CN"/>
              <a:t>"</a:t>
            </a:r>
            <a:r>
              <a:rPr lang="zh-CN" altLang="en-US"/>
              <a:t>解读下一个输入，要是想按</a:t>
            </a:r>
            <a:r>
              <a:rPr lang="en-US" altLang="zh-CN"/>
              <a:t>"</a:t>
            </a:r>
            <a:r>
              <a:rPr lang="zh-CN" altLang="en-US"/>
              <a:t>字面含义</a:t>
            </a:r>
            <a:r>
              <a:rPr lang="en-US" altLang="zh-CN"/>
              <a:t>"</a:t>
            </a:r>
            <a:r>
              <a:rPr lang="zh-CN" altLang="en-US"/>
              <a:t>输入</a:t>
            </a:r>
            <a:r>
              <a:rPr lang="en-US" altLang="zh-CN"/>
              <a:t>Ctrl-V</a:t>
            </a:r>
            <a:r>
              <a:rPr lang="zh-CN" altLang="en-US"/>
              <a:t>，连续输入两次就行了。</a:t>
            </a:r>
            <a:endParaRPr lang="zh-CN" altLang="en-US"/>
          </a:p>
          <a:p>
            <a:br>
              <a:rPr lang="zh-CN" altLang="en-US"/>
            </a:b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p:nvPr>
        </p:nvSpPr>
        <p:spPr/>
      </p:sp>
      <p:sp>
        <p:nvSpPr>
          <p:cNvPr id="59395" name="备注占位符 2"/>
          <p:cNvSpPr>
            <a:spLocks noGrp="1" noChangeArrowheads="1"/>
          </p:cNvSpPr>
          <p:nvPr>
            <p:ph type="body" idx="1"/>
          </p:nvPr>
        </p:nvSpPr>
        <p:spPr>
          <a:noFill/>
        </p:spPr>
        <p:txBody>
          <a:bodyPr/>
          <a:lstStyle/>
          <a:p>
            <a:r>
              <a:rPr lang="zh-CN" altLang="en-US"/>
              <a:t>空白字符使</a:t>
            </a:r>
            <a:r>
              <a:rPr lang="en-US" altLang="zh-CN"/>
              <a:t>scanf</a:t>
            </a:r>
            <a:r>
              <a:rPr lang="zh-CN" altLang="en-US"/>
              <a:t>（）函数的点中的一个或多个读操作空白字符，空白字符可以是空间，制表符，换行符，所以直到第一个非空白字符出现。</a:t>
            </a:r>
            <a:endParaRPr lang="zh-CN" altLang="en-US"/>
          </a:p>
        </p:txBody>
      </p:sp>
      <p:sp>
        <p:nvSpPr>
          <p:cNvPr id="59396"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294B551-30BB-4889-8239-BEC10ABC33A6}"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p:sp>
      <p:sp>
        <p:nvSpPr>
          <p:cNvPr id="61443" name="备注占位符 2"/>
          <p:cNvSpPr>
            <a:spLocks noGrp="1" noChangeArrowheads="1"/>
          </p:cNvSpPr>
          <p:nvPr>
            <p:ph type="body" idx="1"/>
          </p:nvPr>
        </p:nvSpPr>
        <p:spPr>
          <a:noFill/>
        </p:spPr>
        <p:txBody>
          <a:bodyPr/>
          <a:lstStyle/>
          <a:p>
            <a:r>
              <a:rPr lang="en-US" altLang="zh-CN"/>
              <a:t> </a:t>
            </a:r>
            <a:endParaRPr lang="en-US" altLang="zh-CN"/>
          </a:p>
          <a:p>
            <a:r>
              <a:rPr lang="en-US" altLang="zh-CN"/>
              <a:t>If you enter Ctrl + D at the end of scanf, or if you enter an exception directly, the return value of scanf will be - 1.</a:t>
            </a:r>
            <a:endParaRPr lang="zh-CN" altLang="en-US"/>
          </a:p>
        </p:txBody>
      </p:sp>
      <p:sp>
        <p:nvSpPr>
          <p:cNvPr id="61444"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BAC834F-EA52-4D47-99BC-53303D8ED759}"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p:nvPr>
        </p:nvSpPr>
        <p:spPr/>
      </p:sp>
      <p:sp>
        <p:nvSpPr>
          <p:cNvPr id="63491" name="备注占位符 2"/>
          <p:cNvSpPr>
            <a:spLocks noGrp="1" noChangeArrowheads="1"/>
          </p:cNvSpPr>
          <p:nvPr>
            <p:ph type="body" idx="1"/>
          </p:nvPr>
        </p:nvSpPr>
        <p:spPr>
          <a:noFill/>
        </p:spPr>
        <p:txBody>
          <a:bodyPr/>
          <a:lstStyle/>
          <a:p>
            <a:r>
              <a:rPr lang="zh-CN" altLang="en-US"/>
              <a:t>由此例可见因此可利用</a:t>
            </a:r>
            <a:r>
              <a:rPr lang="en-US" altLang="zh-CN"/>
              <a:t>scanf</a:t>
            </a:r>
            <a:r>
              <a:rPr lang="zh-CN" altLang="en-US"/>
              <a:t>函数的返回值判断数据是否正确读入。</a:t>
            </a:r>
            <a:endParaRPr lang="zh-CN" altLang="en-US"/>
          </a:p>
        </p:txBody>
      </p:sp>
      <p:sp>
        <p:nvSpPr>
          <p:cNvPr id="63492"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C1B887B-2C43-4145-878D-CD2CF8C3DAC3}"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033A26C-A3EA-44C5-A751-4FE88D973D41}" type="slidenum">
              <a:rPr lang="en-US" altLang="zh-CN" sz="1200" smtClean="0">
                <a:solidFill>
                  <a:schemeClr val="tx1"/>
                </a:solidFill>
              </a:rPr>
            </a:fld>
            <a:endParaRPr lang="en-US" altLang="zh-CN" sz="1200">
              <a:solidFill>
                <a:schemeClr val="tx1"/>
              </a:solidFill>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r>
              <a:rPr lang="en-US" altLang="zh-CN"/>
              <a:t>Break</a:t>
            </a:r>
            <a:r>
              <a:rPr lang="zh-CN" altLang="en-US"/>
              <a:t>跳出一层循环。参加</a:t>
            </a:r>
            <a:r>
              <a:rPr lang="en-US" altLang="zh-CN"/>
              <a:t>testbreak.cpp</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26476C7-8670-4089-8617-6A58B0EBAA0B}" type="slidenum">
              <a:rPr lang="en-US" altLang="zh-CN" sz="1200" smtClean="0">
                <a:solidFill>
                  <a:schemeClr val="tx1"/>
                </a:solidFill>
              </a:rPr>
            </a:fld>
            <a:endParaRPr lang="en-US" altLang="zh-CN" sz="1200">
              <a:solidFill>
                <a:schemeClr val="tx1"/>
              </a:solidFill>
            </a:endParaRPr>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p:spPr>
        <p:txBody>
          <a:bodyPr/>
          <a:lstStyle/>
          <a:p>
            <a:pPr eaLnBrk="1" hangingPunct="1"/>
            <a:r>
              <a:rPr lang="en-US" altLang="zh-CN"/>
              <a:t>Nested </a:t>
            </a:r>
            <a:r>
              <a:rPr lang="zh-CN" altLang="en-US"/>
              <a:t>嵌套</a:t>
            </a:r>
            <a:endParaRPr lang="en-CA"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44B763EC-8C26-4BE6-A427-6CFE42E43ED0}" type="slidenum">
              <a:rPr lang="en-US" altLang="zh-CN" sz="1200" smtClean="0">
                <a:solidFill>
                  <a:schemeClr val="tx1"/>
                </a:solidFill>
              </a:rPr>
            </a:fld>
            <a:endParaRPr lang="en-US" altLang="zh-CN" sz="1200">
              <a:solidFill>
                <a:schemeClr val="tx1"/>
              </a:solidFill>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1FC650F-A7FB-454C-AFB1-01C5B37994B2}" type="slidenum">
              <a:rPr lang="en-US" altLang="zh-CN" sz="1200" smtClean="0">
                <a:solidFill>
                  <a:schemeClr val="tx1"/>
                </a:solidFill>
              </a:rPr>
            </a:fld>
            <a:endParaRPr lang="en-US" altLang="zh-CN" sz="1200">
              <a:solidFill>
                <a:schemeClr val="tx1"/>
              </a:solidFill>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r>
              <a:rPr lang="zh-CN" altLang="en-US"/>
              <a:t>分号前还没有一个有效的声明中</a:t>
            </a:r>
            <a:r>
              <a:rPr lang="en-US" altLang="zh-CN"/>
              <a:t>,</a:t>
            </a:r>
            <a:r>
              <a:rPr lang="zh-CN" altLang="en-US"/>
              <a:t>称为空语句</a:t>
            </a:r>
            <a:endParaRPr lang="en-US" altLang="zh-CN"/>
          </a:p>
          <a:p>
            <a:pPr eaLnBrk="1" hangingPunct="1"/>
            <a:endParaRPr lang="en-US" altLang="zh-CN"/>
          </a:p>
          <a:p>
            <a:pPr eaLnBrk="1" hangingPunct="1"/>
            <a:r>
              <a:rPr lang="zh-CN" altLang="en-US"/>
              <a:t>使用空语句</a:t>
            </a:r>
            <a:r>
              <a:rPr lang="en-US" altLang="zh-CN"/>
              <a:t>,</a:t>
            </a:r>
            <a:r>
              <a:rPr lang="zh-CN" altLang="en-US"/>
              <a:t>语句语法要求</a:t>
            </a:r>
            <a:r>
              <a:rPr lang="en-US" altLang="zh-CN"/>
              <a:t>,</a:t>
            </a:r>
            <a:r>
              <a:rPr lang="zh-CN" altLang="en-US"/>
              <a:t>但没有行动是必要的  </a:t>
            </a:r>
            <a:r>
              <a:rPr lang="en-US" altLang="zh-CN"/>
              <a:t>syntactically </a:t>
            </a:r>
            <a:r>
              <a:rPr lang="zh-CN" altLang="en-US"/>
              <a:t>句法地</a:t>
            </a:r>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C321D93-702E-4B87-95D3-AC28ADC3EF08}" type="slidenum">
              <a:rPr lang="en-US" altLang="zh-CN" sz="1200" smtClean="0">
                <a:solidFill>
                  <a:schemeClr val="tx1"/>
                </a:solidFill>
              </a:rPr>
            </a:fld>
            <a:endParaRPr lang="en-US" altLang="zh-CN" sz="1200">
              <a:solidFill>
                <a:schemeClr val="tx1"/>
              </a:solidFill>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9DFE707-1F4D-431F-9283-B0FA0BD878D9}" type="slidenum">
              <a:rPr lang="en-US" altLang="zh-CN" sz="1200" smtClean="0">
                <a:solidFill>
                  <a:schemeClr val="tx1"/>
                </a:solidFill>
              </a:rPr>
            </a:fld>
            <a:endParaRPr lang="en-US" altLang="zh-CN" sz="1200">
              <a:solidFill>
                <a:schemeClr val="tx1"/>
              </a:solidFill>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61ACE08-9BE5-4818-A2B0-C9660C1F1C01}" type="slidenum">
              <a:rPr lang="en-US" altLang="zh-CN" sz="1200" smtClean="0">
                <a:solidFill>
                  <a:schemeClr val="tx1"/>
                </a:solidFill>
              </a:rPr>
            </a:fld>
            <a:endParaRPr lang="en-US" altLang="zh-CN" sz="1200">
              <a:solidFill>
                <a:schemeClr val="tx1"/>
              </a:solidFill>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FD235B2-CB70-4F34-9C5A-D71EAED7E89F}" type="slidenum">
              <a:rPr lang="en-US" altLang="zh-CN" sz="1200" smtClean="0">
                <a:solidFill>
                  <a:schemeClr val="tx1"/>
                </a:solidFill>
              </a:rPr>
            </a:fld>
            <a:endParaRPr lang="en-US" altLang="zh-CN" sz="1200">
              <a:solidFill>
                <a:schemeClr val="tx1"/>
              </a:solidFill>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01D34D4-E579-41BD-A373-A8C0ACCA5F72}" type="slidenum">
              <a:rPr lang="en-US" altLang="zh-CN" sz="1200" smtClean="0">
                <a:solidFill>
                  <a:schemeClr val="tx1"/>
                </a:solidFill>
              </a:rPr>
            </a:fld>
            <a:endParaRPr lang="en-US" altLang="zh-CN" sz="1200">
              <a:solidFill>
                <a:schemeClr val="tx1"/>
              </a:solidFill>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CBDE13E-57F6-45F4-A71F-B16ACF6E7B16}" type="slidenum">
              <a:rPr lang="en-US" altLang="zh-CN" sz="1200" smtClean="0">
                <a:solidFill>
                  <a:schemeClr val="tx1"/>
                </a:solidFill>
              </a:rPr>
            </a:fld>
            <a:endParaRPr lang="en-US" altLang="zh-CN" sz="1200">
              <a:solidFill>
                <a:schemeClr val="tx1"/>
              </a:solidFill>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9C9DC0B-7E71-4862-B97B-5281342F420D}" type="slidenum">
              <a:rPr lang="en-US" altLang="zh-CN" sz="1200" smtClean="0">
                <a:solidFill>
                  <a:schemeClr val="tx1"/>
                </a:solidFill>
              </a:rPr>
            </a:fld>
            <a:endParaRPr lang="en-US" altLang="zh-CN" sz="1200">
              <a:solidFill>
                <a:schemeClr val="tx1"/>
              </a:solidFill>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r>
              <a:rPr lang="zh-CN" altLang="en-US"/>
              <a:t>用</a:t>
            </a:r>
            <a:r>
              <a:rPr lang="en-US" altLang="zh-CN"/>
              <a:t>for</a:t>
            </a:r>
            <a:r>
              <a:rPr lang="zh-CN" altLang="en-US"/>
              <a:t>循环求和和平均值</a:t>
            </a: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36E8F29-D711-4845-AC21-938130EA183E}" type="slidenum">
              <a:rPr lang="en-US" altLang="zh-CN" sz="1200" smtClean="0">
                <a:solidFill>
                  <a:schemeClr val="tx1"/>
                </a:solidFill>
              </a:rPr>
            </a:fld>
            <a:endParaRPr lang="en-US" altLang="zh-CN" sz="1200">
              <a:solidFill>
                <a:schemeClr val="tx1"/>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4D874F5-9187-4286-B8EB-3D059A528580}" type="slidenum">
              <a:rPr lang="en-US" altLang="zh-CN" sz="1200" smtClean="0">
                <a:solidFill>
                  <a:schemeClr val="tx1"/>
                </a:solidFill>
              </a:rPr>
            </a:fld>
            <a:endParaRPr lang="en-US" altLang="zh-CN" sz="1200">
              <a:solidFill>
                <a:schemeClr val="tx1"/>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zh-CN" altLang="en-US"/>
              <a:t>一段重复的代码被称为循环，因为在执行代码中的最后一条语句</a:t>
            </a:r>
            <a:r>
              <a:rPr lang="en-US" altLang="zh-CN"/>
              <a:t>,</a:t>
            </a:r>
            <a:r>
              <a:rPr lang="zh-CN" altLang="en-US"/>
              <a:t>程序分支</a:t>
            </a:r>
            <a:r>
              <a:rPr lang="en-US" altLang="zh-CN"/>
              <a:t>,</a:t>
            </a:r>
            <a:r>
              <a:rPr lang="zh-CN" altLang="en-US"/>
              <a:t>或循环</a:t>
            </a:r>
            <a:r>
              <a:rPr lang="en-US" altLang="zh-CN"/>
              <a:t>,</a:t>
            </a:r>
            <a:r>
              <a:rPr lang="zh-CN" altLang="en-US"/>
              <a:t>回到第一个语句并开始另一个重复的代码</a:t>
            </a:r>
            <a:endParaRPr lang="en-US" altLang="zh-CN"/>
          </a:p>
          <a:p>
            <a:pPr eaLnBrk="1" hangingPunct="1"/>
            <a:r>
              <a:rPr lang="zh-CN" altLang="en-US"/>
              <a:t>每个重复也被称为迭代或通过循环</a:t>
            </a:r>
            <a:endParaRPr lang="en-US" altLang="zh-CN"/>
          </a:p>
          <a:p>
            <a:pPr eaLnBrk="1" hangingPunct="1"/>
            <a:r>
              <a:rPr lang="en-US" altLang="zh-CN"/>
              <a:t>Iteration 【,ɪtə‘reʃən 】</a:t>
            </a:r>
            <a:r>
              <a:rPr lang="zh-CN" altLang="en-US"/>
              <a:t>迭代</a:t>
            </a:r>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065DF65-CACF-43BF-9C31-EA31A2A0B68F}" type="slidenum">
              <a:rPr lang="en-US" altLang="zh-CN" sz="1200" smtClean="0">
                <a:solidFill>
                  <a:schemeClr val="tx1"/>
                </a:solidFill>
              </a:rPr>
            </a:fld>
            <a:endParaRPr lang="en-US" altLang="zh-CN" sz="1200">
              <a:solidFill>
                <a:schemeClr val="tx1"/>
              </a:solidFill>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151118B-2EDD-4AF7-90A9-0AAB839685C4}" type="slidenum">
              <a:rPr lang="en-US" altLang="zh-CN" sz="1200" smtClean="0">
                <a:solidFill>
                  <a:schemeClr val="tx1"/>
                </a:solidFill>
              </a:rPr>
            </a:fld>
            <a:endParaRPr lang="en-US" altLang="zh-CN" sz="1200">
              <a:solidFill>
                <a:schemeClr val="tx1"/>
              </a:solidFill>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r>
              <a:rPr lang="zh-CN" altLang="en-US"/>
              <a:t>重复代码的问题</a:t>
            </a:r>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FEC92C6E-AAD1-46F0-8859-8D82CE4462C9}" type="slidenum">
              <a:rPr lang="en-US" altLang="zh-CN" sz="1200" smtClean="0">
                <a:solidFill>
                  <a:schemeClr val="tx1"/>
                </a:solidFill>
              </a:rPr>
            </a:fld>
            <a:endParaRPr lang="en-US" altLang="zh-CN" sz="1200">
              <a:solidFill>
                <a:schemeClr val="tx1"/>
              </a:solidFill>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r>
              <a:rPr lang="zh-CN" altLang="en-US"/>
              <a:t>若输入是有效值就跳出循环</a:t>
            </a:r>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1315CCD-4031-45CD-BCC9-7A20B85FB088}" type="slidenum">
              <a:rPr lang="en-US" altLang="zh-CN" sz="1200" smtClean="0">
                <a:solidFill>
                  <a:schemeClr val="tx1"/>
                </a:solidFill>
              </a:rPr>
            </a:fld>
            <a:endParaRPr lang="en-US" altLang="zh-CN" sz="1200">
              <a:solidFill>
                <a:schemeClr val="tx1"/>
              </a:solidFill>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r>
              <a:rPr lang="zh-CN" altLang="en-US"/>
              <a:t>控制循环变量的值，可以使用变量，可以用</a:t>
            </a:r>
            <a:r>
              <a:rPr lang="en-US" altLang="zh-CN"/>
              <a:t>scanf</a:t>
            </a:r>
            <a:r>
              <a:rPr lang="zh-CN" altLang="en-US"/>
              <a:t>函数获取实际的值，非常有用。</a:t>
            </a:r>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DD54D44-4375-420E-B49B-261BBB688FE7}" type="slidenum">
              <a:rPr lang="en-US" altLang="zh-CN" sz="1200" smtClean="0">
                <a:solidFill>
                  <a:schemeClr val="tx1"/>
                </a:solidFill>
              </a:rPr>
            </a:fld>
            <a:endParaRPr lang="en-US" altLang="zh-CN" sz="1200">
              <a:solidFill>
                <a:schemeClr val="tx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r>
              <a:rPr lang="en-US" altLang="zh-CN"/>
              <a:t>X</a:t>
            </a:r>
            <a:r>
              <a:rPr lang="zh-CN" altLang="en-US"/>
              <a:t>既可以作为计数器变量，也可以是方程独立变量。</a:t>
            </a:r>
            <a:endParaRPr lang="en-US" altLang="zh-CN"/>
          </a:p>
          <a:p>
            <a:pPr eaLnBrk="1" hangingPunct="1"/>
            <a:endParaRPr lang="en-US" altLang="zh-CN"/>
          </a:p>
          <a:p>
            <a:pPr eaLnBrk="1" hangingPunct="1"/>
            <a:r>
              <a:rPr lang="en-US" altLang="zh-CN"/>
              <a:t>Pow</a:t>
            </a:r>
            <a:r>
              <a:rPr lang="zh-CN" altLang="en-US"/>
              <a:t>返回值是</a:t>
            </a:r>
            <a:r>
              <a:rPr lang="en-US" altLang="zh-CN"/>
              <a:t>double</a:t>
            </a:r>
            <a:r>
              <a:rPr lang="zh-CN" altLang="en-US"/>
              <a:t>类型。但是表达式计算的结果是</a:t>
            </a:r>
            <a:r>
              <a:rPr lang="en-US" altLang="zh-CN"/>
              <a:t>double</a:t>
            </a:r>
            <a:r>
              <a:rPr lang="zh-CN" altLang="en-US"/>
              <a:t>型，赋给了一个</a:t>
            </a:r>
            <a:r>
              <a:rPr lang="en-US" altLang="zh-CN"/>
              <a:t>int</a:t>
            </a:r>
            <a:r>
              <a:rPr lang="zh-CN" altLang="en-US"/>
              <a:t>变量，自动隐式转换。</a:t>
            </a:r>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63A78DD-3ABB-4EEF-8E89-3E940FFB6D5E}" type="slidenum">
              <a:rPr lang="en-US" altLang="zh-CN" sz="1200" smtClean="0">
                <a:solidFill>
                  <a:schemeClr val="tx1"/>
                </a:solidFill>
              </a:rPr>
            </a:fld>
            <a:endParaRPr lang="en-US" altLang="zh-CN" sz="1200">
              <a:solidFill>
                <a:schemeClr val="tx1"/>
              </a:solidFill>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r>
              <a:rPr lang="zh-CN" altLang="en-US"/>
              <a:t>计数器变量并不一定是整型数，可以是小数。</a:t>
            </a:r>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3424242-F9F4-4F7D-BEC2-494591FA46B0}" type="slidenum">
              <a:rPr lang="en-US" altLang="zh-CN" sz="1200" smtClean="0">
                <a:solidFill>
                  <a:schemeClr val="tx1"/>
                </a:solidFill>
              </a:rPr>
            </a:fld>
            <a:endParaRPr lang="en-US" altLang="zh-CN" sz="1200">
              <a:solidFill>
                <a:schemeClr val="tx1"/>
              </a:solidFill>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AC7BCD1-BAAC-46E4-AC88-4CDBE76F9957}" type="slidenum">
              <a:rPr lang="en-US" altLang="zh-CN" sz="1200" smtClean="0">
                <a:solidFill>
                  <a:schemeClr val="tx1"/>
                </a:solidFill>
              </a:rPr>
            </a:fld>
            <a:endParaRPr lang="en-US" altLang="zh-CN" sz="1200">
              <a:solidFill>
                <a:schemeClr val="tx1"/>
              </a:solidFill>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48E6B3D-F64C-4AA8-8F64-A3D33251A282}" type="slidenum">
              <a:rPr lang="en-US" altLang="zh-CN" sz="1200" smtClean="0">
                <a:solidFill>
                  <a:schemeClr val="tx1"/>
                </a:solidFill>
              </a:rPr>
            </a:fld>
            <a:endParaRPr lang="en-US" altLang="zh-CN" sz="1200">
              <a:solidFill>
                <a:schemeClr val="tx1"/>
              </a:solidFill>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r>
              <a:rPr lang="zh-CN" altLang="en-US"/>
              <a:t>外层</a:t>
            </a:r>
            <a:r>
              <a:rPr lang="en-US" altLang="zh-CN"/>
              <a:t>20</a:t>
            </a:r>
            <a:r>
              <a:rPr lang="zh-CN" altLang="en-US"/>
              <a:t>，内层</a:t>
            </a:r>
            <a:r>
              <a:rPr lang="en-US" altLang="zh-CN"/>
              <a:t>4</a:t>
            </a:r>
            <a:r>
              <a:rPr lang="zh-CN" altLang="en-US"/>
              <a:t>个</a:t>
            </a:r>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EF5026F2-AF19-41E9-923C-347ADE2809BA}" type="slidenum">
              <a:rPr lang="en-US" altLang="zh-CN" sz="1200" smtClean="0">
                <a:solidFill>
                  <a:schemeClr val="tx1"/>
                </a:solidFill>
              </a:rPr>
            </a:fld>
            <a:endParaRPr lang="en-US" altLang="zh-CN" sz="1200">
              <a:solidFill>
                <a:schemeClr val="tx1"/>
              </a:solidFill>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r>
              <a:rPr lang="zh-CN" altLang="en-US"/>
              <a:t>有些时候在循环结尾的时候计算表达</a:t>
            </a: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889E93F-105C-448D-93D2-F27095D49E0B}" type="slidenum">
              <a:rPr lang="en-US" altLang="zh-CN" sz="1200" smtClean="0">
                <a:solidFill>
                  <a:schemeClr val="tx1"/>
                </a:solidFill>
              </a:rPr>
            </a:fld>
            <a:endParaRPr lang="en-US" altLang="zh-CN" sz="1200">
              <a:solidFill>
                <a:schemeClr val="tx1"/>
              </a:solidFill>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p:spPr>
        <p:txBody>
          <a:bodyPr/>
          <a:lstStyle/>
          <a:p>
            <a:pPr eaLnBrk="1" hangingPunct="1"/>
            <a:r>
              <a:rPr lang="en-US" altLang="zh-CN"/>
              <a:t>——</a:t>
            </a:r>
            <a:r>
              <a:rPr lang="zh-CN" altLang="en-US"/>
              <a:t>一个声明说明最初设置的测试条件</a:t>
            </a:r>
            <a:endParaRPr lang="zh-CN" altLang="en-US"/>
          </a:p>
          <a:p>
            <a:pPr eaLnBrk="1" hangingPunct="1"/>
            <a:r>
              <a:rPr lang="zh-CN" altLang="en-US"/>
              <a:t>在重复部分的代码种一个声明可以改变条件，使这个条件最终变成了假的</a:t>
            </a:r>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77B3CC6-85E2-424C-B05C-D26FC404F109}" type="slidenum">
              <a:rPr lang="en-US" altLang="zh-CN" sz="1200" smtClean="0">
                <a:solidFill>
                  <a:schemeClr val="tx1"/>
                </a:solidFill>
              </a:rPr>
            </a:fld>
            <a:endParaRPr lang="en-US" altLang="zh-CN" sz="1200">
              <a:solidFill>
                <a:schemeClr val="tx1"/>
              </a:solidFill>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E099D23-1A4D-48CC-B992-7C6E90476C18}" type="slidenum">
              <a:rPr lang="en-US" altLang="zh-CN" sz="1200" smtClean="0">
                <a:solidFill>
                  <a:schemeClr val="tx1"/>
                </a:solidFill>
              </a:rPr>
            </a:fld>
            <a:endParaRPr lang="en-US" altLang="zh-CN" sz="1200">
              <a:solidFill>
                <a:schemeClr val="tx1"/>
              </a:solidFill>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A6DDB09-1E41-494A-8F51-646FF47A66B5}" type="slidenum">
              <a:rPr lang="en-US" altLang="zh-CN" sz="1200" smtClean="0">
                <a:solidFill>
                  <a:schemeClr val="tx1"/>
                </a:solidFill>
              </a:rPr>
            </a:fld>
            <a:endParaRPr lang="en-US" altLang="zh-CN" sz="1200">
              <a:solidFill>
                <a:schemeClr val="tx1"/>
              </a:solidFill>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cs typeface="Arial" panose="020B0604020202020204" pitchFamily="34" charset="0"/>
              </a:rPr>
              <a:t>an accept amount</a:t>
            </a:r>
            <a:endParaRPr lang="zh-CN" altLang="zh-CN">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699B12C-2C36-488E-8D82-7317EC08A22F}" type="slidenum">
              <a:rPr lang="en-US" altLang="zh-CN" sz="1200" smtClean="0">
                <a:solidFill>
                  <a:schemeClr val="tx1"/>
                </a:solidFill>
              </a:rPr>
            </a:fld>
            <a:endParaRPr lang="en-US" altLang="zh-CN" sz="1200">
              <a:solidFill>
                <a:schemeClr val="tx1"/>
              </a:solidFill>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r>
              <a:rPr lang="en-US" altLang="zh-CN"/>
              <a:t>4</a:t>
            </a:r>
            <a:r>
              <a:rPr lang="zh-CN" altLang="en-US"/>
              <a:t>、</a:t>
            </a:r>
            <a:r>
              <a:rPr lang="en-US" altLang="zh-CN"/>
              <a:t>for</a:t>
            </a:r>
            <a:r>
              <a:rPr lang="zh-CN" altLang="en-US"/>
              <a:t>语句后面放置一个分号。将产生一个什么都不做的循环。例如</a:t>
            </a:r>
            <a:endParaRPr lang="en-US" altLang="zh-CN"/>
          </a:p>
          <a:p>
            <a:pPr eaLnBrk="1" hangingPunct="1"/>
            <a:r>
              <a:rPr lang="en-US" altLang="zh-CN"/>
              <a:t>      for</a:t>
            </a:r>
            <a:r>
              <a:rPr lang="zh-CN" altLang="en-US"/>
              <a:t>（</a:t>
            </a:r>
            <a:r>
              <a:rPr lang="en-US" altLang="zh-CN"/>
              <a:t>count =1; count &lt;=10; count ++</a:t>
            </a:r>
            <a:r>
              <a:rPr lang="zh-CN" altLang="en-US"/>
              <a:t>）</a:t>
            </a:r>
            <a:r>
              <a:rPr lang="en-US" altLang="zh-CN"/>
              <a:t>;</a:t>
            </a:r>
            <a:endParaRPr lang="en-US" altLang="zh-CN"/>
          </a:p>
          <a:p>
            <a:pPr eaLnBrk="1" hangingPunct="1"/>
            <a:r>
              <a:rPr lang="en-US" altLang="zh-CN"/>
              <a:t>       total = total + num;</a:t>
            </a:r>
            <a:endParaRPr lang="en-US" altLang="zh-CN"/>
          </a:p>
          <a:p>
            <a:pPr eaLnBrk="1" hangingPunct="1"/>
            <a:r>
              <a:rPr lang="en-US" altLang="zh-CN"/>
              <a:t>5</a:t>
            </a:r>
            <a:r>
              <a:rPr lang="zh-CN" altLang="en-US"/>
              <a:t>、用逗号而不是分号来分隔</a:t>
            </a:r>
            <a:r>
              <a:rPr lang="en-US" altLang="zh-CN"/>
              <a:t>for </a:t>
            </a:r>
            <a:r>
              <a:rPr lang="zh-CN" altLang="en-US"/>
              <a:t>语句中的那些项。</a:t>
            </a:r>
            <a:endParaRPr lang="en-US" altLang="zh-CN"/>
          </a:p>
          <a:p>
            <a:pPr eaLnBrk="1" hangingPunct="1"/>
            <a:r>
              <a:rPr lang="en-US" altLang="zh-CN"/>
              <a:t>7</a:t>
            </a:r>
            <a:r>
              <a:rPr lang="zh-CN" altLang="en-US"/>
              <a:t>、省略了</a:t>
            </a:r>
            <a:r>
              <a:rPr lang="en-US" altLang="zh-CN"/>
              <a:t>do while </a:t>
            </a:r>
            <a:r>
              <a:rPr lang="zh-CN" altLang="en-US"/>
              <a:t>循环语句中的最后的分号。</a:t>
            </a:r>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496E27F2-FDE4-4C31-A089-C05138EA7108}" type="slidenum">
              <a:rPr lang="en-US" altLang="zh-CN" sz="1200" smtClean="0">
                <a:solidFill>
                  <a:schemeClr val="tx1"/>
                </a:solidFill>
              </a:rPr>
            </a:fld>
            <a:endParaRPr lang="en-US" altLang="zh-CN" sz="1200">
              <a:solidFill>
                <a:schemeClr val="tx1"/>
              </a:solidFill>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CA6663F-78B3-4DF4-ADA8-48A29C8DECF4}" type="slidenum">
              <a:rPr lang="en-US" altLang="zh-CN" sz="1200" smtClean="0">
                <a:solidFill>
                  <a:schemeClr val="tx1"/>
                </a:solidFill>
              </a:rPr>
            </a:fld>
            <a:endParaRPr lang="en-US" altLang="zh-CN" sz="1200">
              <a:solidFill>
                <a:schemeClr val="tx1"/>
              </a:solidFill>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D735837-8597-4D0F-A261-80C343E34A57}" type="slidenum">
              <a:rPr lang="en-US" altLang="zh-CN" sz="1200" smtClean="0">
                <a:solidFill>
                  <a:schemeClr val="tx1"/>
                </a:solidFill>
              </a:rPr>
            </a:fld>
            <a:endParaRPr lang="en-US" altLang="zh-CN" sz="1200">
              <a:solidFill>
                <a:schemeClr val="tx1"/>
              </a:solidFill>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6D8F3DB-96AC-4A94-A668-EE9393563443}" type="slidenum">
              <a:rPr lang="en-US" altLang="zh-CN" sz="1200" smtClean="0">
                <a:solidFill>
                  <a:schemeClr val="tx1"/>
                </a:solidFill>
              </a:rPr>
            </a:fld>
            <a:endParaRPr lang="en-US" altLang="zh-CN" sz="1200">
              <a:solidFill>
                <a:schemeClr val="tx1"/>
              </a:solidFill>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420E6C5-1E9B-4A13-809C-2AC71307297E}" type="slidenum">
              <a:rPr lang="en-US" altLang="zh-CN" sz="1200" smtClean="0">
                <a:solidFill>
                  <a:schemeClr val="tx1"/>
                </a:solidFill>
              </a:rPr>
            </a:fld>
            <a:endParaRPr lang="en-US" altLang="zh-CN" sz="1200">
              <a:solidFill>
                <a:schemeClr val="tx1"/>
              </a:solidFill>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pPr eaLnBrk="1" hangingPunct="1"/>
            <a:r>
              <a:rPr lang="en-US" altLang="zh-CN"/>
              <a:t>Counter-controlled</a:t>
            </a:r>
            <a:r>
              <a:rPr lang="zh-CN" altLang="en-US"/>
              <a:t>计数控制循环</a:t>
            </a:r>
            <a:r>
              <a:rPr lang="en-US" altLang="zh-CN"/>
              <a:t>: </a:t>
            </a:r>
            <a:r>
              <a:rPr lang="zh-CN" altLang="en-US"/>
              <a:t>条件是用来记录重复的数量</a:t>
            </a:r>
            <a:endParaRPr lang="zh-CN" altLang="en-US"/>
          </a:p>
          <a:p>
            <a:pPr eaLnBrk="1" hangingPunct="1"/>
            <a:r>
              <a:rPr lang="zh-CN" altLang="en-US"/>
              <a:t>　　也称为固定计数循环  </a:t>
            </a:r>
            <a:r>
              <a:rPr lang="en-US" altLang="zh-CN"/>
              <a:t>fixed-count</a:t>
            </a:r>
            <a:r>
              <a:rPr lang="zh-CN" altLang="en-US"/>
              <a:t>循环</a:t>
            </a:r>
            <a:endParaRPr lang="zh-CN" altLang="en-US"/>
          </a:p>
          <a:p>
            <a:pPr eaLnBrk="1" hangingPunct="1"/>
            <a:r>
              <a:rPr lang="zh-CN" altLang="en-US"/>
              <a:t>　　</a:t>
            </a:r>
            <a:r>
              <a:rPr lang="en-US" altLang="zh-CN"/>
              <a:t>Condition-controlled </a:t>
            </a:r>
            <a:r>
              <a:rPr lang="zh-CN" altLang="en-US"/>
              <a:t>条件控制循环： 测试条件并不依赖于一个被取得计数</a:t>
            </a:r>
            <a:r>
              <a:rPr lang="en-US" altLang="zh-CN"/>
              <a:t>, </a:t>
            </a:r>
            <a:r>
              <a:rPr lang="zh-CN" altLang="en-US"/>
              <a:t>而是直到遇到一个特定的值</a:t>
            </a: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DBEC8F7-E3FF-48C9-8F38-08750844B18C}" type="slidenum">
              <a:rPr lang="en-US" altLang="zh-CN" sz="1200" smtClean="0">
                <a:solidFill>
                  <a:schemeClr val="tx1"/>
                </a:solidFill>
              </a:rPr>
            </a:fld>
            <a:endParaRPr lang="en-US" altLang="zh-CN" sz="1200">
              <a:solidFill>
                <a:schemeClr val="tx1"/>
              </a:solidFill>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eaLnBrk="1" hangingPunct="1"/>
            <a:r>
              <a:rPr lang="en-US" altLang="zh-CN" b="1"/>
              <a:t>sentinel</a:t>
            </a:r>
            <a:r>
              <a:rPr lang="en-US" altLang="zh-CN"/>
              <a:t>['sɛntɪnl]</a:t>
            </a:r>
            <a:r>
              <a:rPr lang="zh-CN" altLang="en-US"/>
              <a:t>守卫，放哨</a:t>
            </a:r>
            <a:endParaRPr lang="en-US" altLang="zh-CN" b="1"/>
          </a:p>
          <a:p>
            <a:pPr eaLnBrk="1" hangingPunct="1"/>
            <a:r>
              <a:rPr lang="en-US" altLang="zh-CN"/>
              <a:t> </a:t>
            </a: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6B71489-3E31-45A8-9E52-15B55356F819}" type="slidenum">
              <a:rPr lang="en-US" altLang="zh-CN" sz="1200" smtClean="0">
                <a:solidFill>
                  <a:schemeClr val="tx1"/>
                </a:solidFill>
              </a:rPr>
            </a:fld>
            <a:endParaRPr lang="en-US" altLang="zh-CN" sz="1200">
              <a:solidFill>
                <a:schemeClr val="tx1"/>
              </a:solidFill>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r>
              <a:rPr lang="zh-CN" altLang="en-US"/>
              <a:t>传送控制回到</a:t>
            </a:r>
            <a:r>
              <a:rPr lang="en-US" altLang="zh-CN"/>
              <a:t>while</a:t>
            </a:r>
            <a:r>
              <a:rPr lang="zh-CN" altLang="en-US"/>
              <a:t>语句的开始，重新评估表达式，称为程序循环</a:t>
            </a:r>
            <a:endParaRPr lang="en-US" altLang="zh-CN"/>
          </a:p>
          <a:p>
            <a:pPr eaLnBrk="1" hangingPunct="1"/>
            <a:r>
              <a:rPr lang="zh-CN" altLang="en-US"/>
              <a:t>下面例子是一个有效的，但是是一个无限循环</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pPr lvl="0"/>
            <a:r>
              <a:rPr lang="en-US" altLang="zh-CN" noProof="0"/>
              <a:t>Click to edit Master title style</a:t>
            </a:r>
            <a:endParaRPr lang="en-US" altLang="zh-CN" noProof="0"/>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pPr lvl="0"/>
            <a:r>
              <a:rPr lang="en-US" altLang="zh-CN" noProof="0"/>
              <a:t>Click to edit Master subtitle style</a:t>
            </a:r>
            <a:endParaRPr lang="en-US" altLang="zh-CN" noProof="0"/>
          </a:p>
        </p:txBody>
      </p:sp>
      <p:sp>
        <p:nvSpPr>
          <p:cNvPr id="4"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ea typeface="宋体" panose="02010600030101010101" pitchFamily="2" charset="-122"/>
              </a:defRPr>
            </a:lvl1pPr>
          </a:lstStyle>
          <a:p>
            <a:pPr>
              <a:defRPr/>
            </a:pPr>
            <a:r>
              <a:rPr lang="en-US" altLang="zh-CN"/>
              <a:t>Linux+ Guide to Linux Certification, Second Edition</a:t>
            </a:r>
            <a:endParaRPr lang="en-US" altLang="zh-CN"/>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anose="02020603050405020304" pitchFamily="18" charset="0"/>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2"/>
          </p:nvPr>
        </p:nvSpPr>
        <p:spPr>
          <a:xfrm>
            <a:off x="6553200" y="6248400"/>
            <a:ext cx="1905000" cy="457200"/>
          </a:xfrm>
        </p:spPr>
        <p:txBody>
          <a:bodyPr/>
          <a:lstStyle>
            <a:lvl1pPr>
              <a:defRPr>
                <a:latin typeface="Times New Roman" panose="02020603050405020304" pitchFamily="18" charset="0"/>
              </a:defRPr>
            </a:lvl1pPr>
          </a:lstStyle>
          <a:p>
            <a:pPr>
              <a:defRPr/>
            </a:pPr>
            <a:fld id="{7CBE07F8-9A55-4DE2-B3E5-E4CE80C6FD6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F11347E-B1B1-431F-BC0E-BB9D1DDE11D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81000"/>
            <a:ext cx="201930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381000"/>
            <a:ext cx="590550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FBE06AB-69DC-45EE-AC9A-1785407FAE01}"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7205469-7263-4AA6-A502-2ABB4AF0B42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8F80B81-61EB-40DB-B53B-BEBA139D501F}"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714A3DC-789F-40E1-856A-37293FBAAA1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F2F80A7-1CA4-42A9-8303-827A6FB06C0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BD0123F-9345-4468-AC76-B16F5B2830E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556650BE-F44D-4703-B844-E7772FEC4C3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DE6DCF3E-3C10-4CFB-AE4C-AA40EBF324E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6834F1E8-AEE2-451C-AA04-23560DC7851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087F6E2-C2D8-4339-BC60-617C95C40D3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61658C4-4527-4684-92F7-58717ADC85C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ABC45AF-0EA3-4499-B4EF-618846376BF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latin typeface="+mn-lt"/>
                <a:ea typeface="宋体" panose="02010600030101010101" pitchFamily="2" charset="-122"/>
              </a:defRPr>
            </a:lvl1pPr>
          </a:lstStyle>
          <a:p>
            <a:pPr>
              <a:defRPr/>
            </a:pPr>
            <a:r>
              <a:rPr lang="en-US" altLang="zh-CN"/>
              <a:t>A First Book of ANSI C, Fourth Edition</a:t>
            </a:r>
            <a:endParaRPr lang="en-US" altLang="zh-CN"/>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solidFill>
                  <a:srgbClr val="222222"/>
                </a:solidFill>
                <a:latin typeface="+mn-lt"/>
                <a:ea typeface="宋体" panose="02010600030101010101" pitchFamily="2" charset="-122"/>
              </a:defRPr>
            </a:lvl1pPr>
          </a:lstStyle>
          <a:p>
            <a:pPr>
              <a:defRPr/>
            </a:pPr>
            <a:fld id="{CC292CDC-C568-482E-805B-45C1A869A89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3600" kern="12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panose="020B0604020202020204" pitchFamily="34" charset="0"/>
        </a:defRPr>
      </a:lvl2pPr>
      <a:lvl3pPr algn="ctr" rtl="0" eaLnBrk="0" fontAlgn="base" hangingPunct="0">
        <a:spcBef>
          <a:spcPct val="0"/>
        </a:spcBef>
        <a:spcAft>
          <a:spcPct val="0"/>
        </a:spcAft>
        <a:defRPr sz="3600">
          <a:solidFill>
            <a:srgbClr val="222222"/>
          </a:solidFill>
          <a:latin typeface="Arial" panose="020B0604020202020204" pitchFamily="34" charset="0"/>
        </a:defRPr>
      </a:lvl3pPr>
      <a:lvl4pPr algn="ctr" rtl="0" eaLnBrk="0" fontAlgn="base" hangingPunct="0">
        <a:spcBef>
          <a:spcPct val="0"/>
        </a:spcBef>
        <a:spcAft>
          <a:spcPct val="0"/>
        </a:spcAft>
        <a:defRPr sz="3600">
          <a:solidFill>
            <a:srgbClr val="222222"/>
          </a:solidFill>
          <a:latin typeface="Arial" panose="020B0604020202020204" pitchFamily="34" charset="0"/>
        </a:defRPr>
      </a:lvl4pPr>
      <a:lvl5pPr algn="ctr" rtl="0" eaLnBrk="0" fontAlgn="base" hangingPunct="0">
        <a:spcBef>
          <a:spcPct val="0"/>
        </a:spcBef>
        <a:spcAft>
          <a:spcPct val="0"/>
        </a:spcAft>
        <a:defRPr sz="3600">
          <a:solidFill>
            <a:srgbClr val="222222"/>
          </a:solidFill>
          <a:latin typeface="Arial" panose="020B0604020202020204" pitchFamily="34" charset="0"/>
        </a:defRPr>
      </a:lvl5pPr>
      <a:lvl6pPr marL="457200" algn="ctr" rtl="0" fontAlgn="base">
        <a:spcBef>
          <a:spcPct val="0"/>
        </a:spcBef>
        <a:spcAft>
          <a:spcPct val="0"/>
        </a:spcAft>
        <a:defRPr sz="3600">
          <a:solidFill>
            <a:srgbClr val="222222"/>
          </a:solidFill>
          <a:latin typeface="Arial" panose="020B0604020202020204" pitchFamily="34" charset="0"/>
        </a:defRPr>
      </a:lvl6pPr>
      <a:lvl7pPr marL="914400" algn="ctr" rtl="0" fontAlgn="base">
        <a:spcBef>
          <a:spcPct val="0"/>
        </a:spcBef>
        <a:spcAft>
          <a:spcPct val="0"/>
        </a:spcAft>
        <a:defRPr sz="3600">
          <a:solidFill>
            <a:srgbClr val="222222"/>
          </a:solidFill>
          <a:latin typeface="Arial" panose="020B0604020202020204" pitchFamily="34" charset="0"/>
        </a:defRPr>
      </a:lvl7pPr>
      <a:lvl8pPr marL="1371600" algn="ctr" rtl="0" fontAlgn="base">
        <a:spcBef>
          <a:spcPct val="0"/>
        </a:spcBef>
        <a:spcAft>
          <a:spcPct val="0"/>
        </a:spcAft>
        <a:defRPr sz="3600">
          <a:solidFill>
            <a:srgbClr val="222222"/>
          </a:solidFill>
          <a:latin typeface="Arial" panose="020B0604020202020204" pitchFamily="34" charset="0"/>
        </a:defRPr>
      </a:lvl8pPr>
      <a:lvl9pPr marL="1828800" algn="ctr" rtl="0" fontAlgn="base">
        <a:spcBef>
          <a:spcPct val="0"/>
        </a:spcBef>
        <a:spcAft>
          <a:spcPct val="0"/>
        </a:spcAft>
        <a:defRPr sz="3600">
          <a:solidFill>
            <a:srgbClr val="22222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kern="12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kern="1200">
          <a:solidFill>
            <a:srgbClr val="222222"/>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222222"/>
          </a:solidFill>
          <a:latin typeface="+mn-lt"/>
          <a:ea typeface="+mn-ea"/>
          <a:cs typeface="+mn-cs"/>
        </a:defRPr>
      </a:lvl3pPr>
      <a:lvl4pPr marL="1600200" indent="-228600" algn="l" rtl="0" eaLnBrk="0" fontAlgn="base" hangingPunct="0">
        <a:spcBef>
          <a:spcPct val="20000"/>
        </a:spcBef>
        <a:spcAft>
          <a:spcPct val="0"/>
        </a:spcAft>
        <a:buChar char="–"/>
        <a:defRPr sz="2200" kern="1200">
          <a:solidFill>
            <a:srgbClr val="22222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image" Target="../media/image8.wmf"/><Relationship Id="rId3" Type="http://schemas.openxmlformats.org/officeDocument/2006/relationships/hyperlink" Target="../program/5.1.cpp" TargetMode="Externa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2.cpp" TargetMode="Externa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3.cpp" TargetMode="Externa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5.4.cpp" TargetMode="Externa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5.cpp" TargetMode="Externa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5.6.cpp" TargetMode="Externa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5.7.cpp" TargetMode="Externa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5.8.cpp" TargetMode="Externa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5.9.cpp" TargetMode="External"/><Relationship Id="rId2" Type="http://schemas.openxmlformats.org/officeDocument/2006/relationships/image" Target="../media/image22.png"/><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hyperlink" Target="../program/tesebreak.cpp"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3.xml"/><Relationship Id="rId4" Type="http://schemas.openxmlformats.org/officeDocument/2006/relationships/image" Target="../media/image8.wmf"/><Relationship Id="rId3" Type="http://schemas.openxmlformats.org/officeDocument/2006/relationships/hyperlink" Target="../program/5.10.cpp" TargetMode="External"/><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10a.cpp" TargetMode="Externa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5.10b.cpp" TargetMode="Externa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wmf"/><Relationship Id="rId2" Type="http://schemas.openxmlformats.org/officeDocument/2006/relationships/hyperlink" Target="../program/5.10c.cpp" TargetMode="Externa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11.cpp" TargetMode="Externa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4.xml"/><Relationship Id="rId4" Type="http://schemas.openxmlformats.org/officeDocument/2006/relationships/image" Target="../media/image8.wmf"/><Relationship Id="rId3" Type="http://schemas.openxmlformats.org/officeDocument/2006/relationships/hyperlink" Target="../program/5.12.cpp" TargetMode="External"/><Relationship Id="rId2" Type="http://schemas.openxmlformats.org/officeDocument/2006/relationships/image" Target="../media/image31.png"/><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5.13.cpp" TargetMode="Externa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6.xml"/><Relationship Id="rId3" Type="http://schemas.openxmlformats.org/officeDocument/2006/relationships/image" Target="../media/image8.wmf"/><Relationship Id="rId2" Type="http://schemas.openxmlformats.org/officeDocument/2006/relationships/hyperlink" Target="../program/5.14.cpp" TargetMode="Externa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5.15.cpp" TargetMode="External"/><Relationship Id="rId2" Type="http://schemas.openxmlformats.org/officeDocument/2006/relationships/image" Target="../media/image35.pn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6.xml"/><Relationship Id="rId3" Type="http://schemas.openxmlformats.org/officeDocument/2006/relationships/image" Target="../media/image8.wmf"/><Relationship Id="rId2" Type="http://schemas.openxmlformats.org/officeDocument/2006/relationships/hyperlink" Target="../program/5.16.cpp" TargetMode="External"/><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6.xml"/><Relationship Id="rId4" Type="http://schemas.openxmlformats.org/officeDocument/2006/relationships/image" Target="../media/image38.png"/><Relationship Id="rId3" Type="http://schemas.openxmlformats.org/officeDocument/2006/relationships/image" Target="../media/image8.wmf"/><Relationship Id="rId2" Type="http://schemas.openxmlformats.org/officeDocument/2006/relationships/hyperlink" Target="../program/5.17.cpp" TargetMode="External"/><Relationship Id="rId1" Type="http://schemas.openxmlformats.org/officeDocument/2006/relationships/image" Target="../media/image37.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6.xml"/><Relationship Id="rId3" Type="http://schemas.openxmlformats.org/officeDocument/2006/relationships/image" Target="../media/image8.wmf"/><Relationship Id="rId2" Type="http://schemas.openxmlformats.org/officeDocument/2006/relationships/hyperlink" Target="../program/5.18.cpp" TargetMode="External"/><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hyperlink" Target="../program/5.19.cpp" TargetMode="External"/><Relationship Id="rId2" Type="http://schemas.openxmlformats.org/officeDocument/2006/relationships/image" Target="../media/image41.png"/><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5.20.cpp" TargetMode="External"/><Relationship Id="rId2" Type="http://schemas.openxmlformats.org/officeDocument/2006/relationships/image" Target="../media/image43.png"/><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4.xml"/><Relationship Id="rId1" Type="http://schemas.openxmlformats.org/officeDocument/2006/relationships/image" Target="../media/image4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447800"/>
            <a:ext cx="8001000" cy="2209800"/>
          </a:xfrm>
        </p:spPr>
        <p:txBody>
          <a:bodyPr/>
          <a:lstStyle/>
          <a:p>
            <a:pPr eaLnBrk="1" hangingPunct="1"/>
            <a:r>
              <a:rPr lang="en-US" altLang="zh-CN">
                <a:ea typeface="宋体" panose="02010600030101010101" pitchFamily="2" charset="-122"/>
              </a:rPr>
              <a:t>A First Book of ANSI C</a:t>
            </a:r>
            <a:br>
              <a:rPr lang="en-US" altLang="zh-CN">
                <a:ea typeface="宋体" panose="02010600030101010101" pitchFamily="2" charset="-122"/>
              </a:rPr>
            </a:br>
            <a:r>
              <a:rPr lang="en-US" altLang="zh-CN" sz="3200" i="1">
                <a:ea typeface="宋体" panose="02010600030101010101" pitchFamily="2" charset="-122"/>
              </a:rPr>
              <a:t>Fourth Edition</a:t>
            </a:r>
            <a:endParaRPr lang="en-US" altLang="zh-CN" sz="3200" i="1">
              <a:ea typeface="宋体" panose="02010600030101010101" pitchFamily="2" charset="-122"/>
            </a:endParaRPr>
          </a:p>
        </p:txBody>
      </p:sp>
      <p:sp>
        <p:nvSpPr>
          <p:cNvPr id="5123" name="Rectangle 3"/>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zh-CN" sz="3400" b="0" i="1" dirty="0">
                <a:ea typeface="宋体" panose="02010600030101010101" pitchFamily="2" charset="-122"/>
              </a:rPr>
              <a:t>Chapter 5</a:t>
            </a:r>
            <a:endParaRPr lang="en-US" altLang="zh-CN" sz="3400" b="0" i="1" dirty="0">
              <a:ea typeface="宋体" panose="02010600030101010101" pitchFamily="2" charset="-122"/>
            </a:endParaRPr>
          </a:p>
          <a:p>
            <a:pPr eaLnBrk="1" hangingPunct="1">
              <a:lnSpc>
                <a:spcPct val="90000"/>
              </a:lnSpc>
            </a:pPr>
            <a:r>
              <a:rPr lang="en-US" altLang="zh-CN" sz="3400" b="0" i="1" dirty="0">
                <a:ea typeface="宋体" panose="02010600030101010101" pitchFamily="2" charset="-122"/>
              </a:rPr>
              <a:t>Repetition</a:t>
            </a:r>
            <a:endParaRPr lang="en-US" altLang="zh-CN" sz="3400" b="0" i="1"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9A4DAC3D-D268-4E02-A960-13736C7C9F41}" type="slidenum">
              <a:rPr lang="en-US" altLang="zh-CN"/>
            </a:fld>
            <a:endParaRPr lang="en-US" altLang="zh-CN"/>
          </a:p>
        </p:txBody>
      </p:sp>
      <p:sp>
        <p:nvSpPr>
          <p:cNvPr id="22532"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b="1">
                <a:solidFill>
                  <a:srgbClr val="0033CC"/>
                </a:solidFill>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a:t>
            </a:r>
            <a:endParaRPr lang="en-US" altLang="zh-CN">
              <a:ea typeface="宋体" panose="02010600030101010101" pitchFamily="2" charset="-122"/>
            </a:endParaRPr>
          </a:p>
        </p:txBody>
      </p:sp>
      <p:sp>
        <p:nvSpPr>
          <p:cNvPr id="22533" name="Rectangle 3"/>
          <p:cNvSpPr>
            <a:spLocks noGrp="1" noChangeArrowheads="1"/>
          </p:cNvSpPr>
          <p:nvPr>
            <p:ph type="body" idx="1"/>
          </p:nvPr>
        </p:nvSpPr>
        <p:spPr>
          <a:xfrm>
            <a:off x="152400" y="1676400"/>
            <a:ext cx="8763000" cy="4572000"/>
          </a:xfrm>
        </p:spPr>
        <p:txBody>
          <a:bodyPr/>
          <a:lstStyle/>
          <a:p>
            <a:pPr eaLnBrk="1" hangingPunct="1"/>
            <a:r>
              <a:rPr lang="en-US" altLang="zh-CN">
                <a:ea typeface="宋体" panose="02010600030101010101" pitchFamily="2" charset="-122"/>
              </a:rPr>
              <a:t>The general form of the </a:t>
            </a:r>
            <a:r>
              <a:rPr lang="en-US" altLang="zh-CN" b="1">
                <a:solidFill>
                  <a:srgbClr val="0033CC"/>
                </a:solidFill>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 is</a:t>
            </a:r>
            <a:endParaRPr lang="en-US" altLang="zh-CN">
              <a:ea typeface="宋体" panose="02010600030101010101" pitchFamily="2" charset="-122"/>
            </a:endParaRPr>
          </a:p>
          <a:p>
            <a:pPr lvl="1" eaLnBrk="1" hangingPunct="1">
              <a:buFontTx/>
              <a:buNone/>
            </a:pPr>
            <a:r>
              <a:rPr lang="en-US" altLang="zh-CN" sz="2000" b="1">
                <a:solidFill>
                  <a:srgbClr val="0033CC"/>
                </a:solidFill>
                <a:latin typeface="Courier New" panose="02070309020205020404" pitchFamily="49" charset="0"/>
                <a:ea typeface="宋体" panose="02010600030101010101" pitchFamily="2" charset="-122"/>
              </a:rPr>
              <a:t>while (expression)</a:t>
            </a:r>
            <a:endParaRPr lang="en-US" altLang="zh-CN" sz="2000" b="1">
              <a:solidFill>
                <a:srgbClr val="0033CC"/>
              </a:solidFill>
              <a:latin typeface="Courier New" panose="02070309020205020404" pitchFamily="49" charset="0"/>
              <a:ea typeface="宋体" panose="02010600030101010101" pitchFamily="2" charset="-122"/>
            </a:endParaRPr>
          </a:p>
          <a:p>
            <a:pPr lvl="1" eaLnBrk="1" hangingPunct="1">
              <a:buFontTx/>
              <a:buNone/>
            </a:pPr>
            <a:r>
              <a:rPr lang="en-US" altLang="zh-CN" sz="2000" b="1" i="1">
                <a:solidFill>
                  <a:srgbClr val="0033CC"/>
                </a:solidFill>
                <a:latin typeface="Courier New" panose="02070309020205020404" pitchFamily="49" charset="0"/>
                <a:ea typeface="宋体" panose="02010600030101010101" pitchFamily="2" charset="-122"/>
              </a:rPr>
              <a:t>  statement</a:t>
            </a:r>
            <a:r>
              <a:rPr lang="en-US" altLang="zh-CN" sz="2000" b="1">
                <a:solidFill>
                  <a:srgbClr val="0033CC"/>
                </a:solidFill>
                <a:latin typeface="Courier New" panose="02070309020205020404" pitchFamily="49" charset="0"/>
                <a:ea typeface="宋体" panose="02010600030101010101" pitchFamily="2" charset="-122"/>
              </a:rPr>
              <a:t>;</a:t>
            </a:r>
            <a:endParaRPr lang="en-US" altLang="zh-CN" sz="2000" b="1">
              <a:solidFill>
                <a:srgbClr val="0033CC"/>
              </a:solidFill>
              <a:latin typeface="Courier New" panose="02070309020205020404" pitchFamily="49" charset="0"/>
              <a:ea typeface="宋体" panose="02010600030101010101" pitchFamily="2" charset="-122"/>
            </a:endParaRPr>
          </a:p>
          <a:p>
            <a:pPr eaLnBrk="1" hangingPunct="1"/>
            <a:r>
              <a:rPr lang="en-US" altLang="zh-CN">
                <a:ea typeface="宋体" panose="02010600030101010101" pitchFamily="2" charset="-122"/>
              </a:rPr>
              <a:t>The transfer of control back to the start of a </a:t>
            </a:r>
            <a:r>
              <a:rPr lang="en-US" altLang="zh-CN" b="1">
                <a:solidFill>
                  <a:srgbClr val="0033CC"/>
                </a:solidFill>
                <a:latin typeface="Courier New" panose="02070309020205020404" pitchFamily="49" charset="0"/>
                <a:ea typeface="宋体" panose="02010600030101010101" pitchFamily="2" charset="-122"/>
              </a:rPr>
              <a:t>while</a:t>
            </a:r>
            <a:r>
              <a:rPr lang="en-US" altLang="zh-CN" b="1">
                <a:solidFill>
                  <a:srgbClr val="0033CC"/>
                </a:solidFill>
                <a:ea typeface="宋体" panose="02010600030101010101" pitchFamily="2" charset="-122"/>
              </a:rPr>
              <a:t> </a:t>
            </a:r>
            <a:r>
              <a:rPr lang="en-US" altLang="zh-CN">
                <a:ea typeface="宋体" panose="02010600030101010101" pitchFamily="2" charset="-122"/>
              </a:rPr>
              <a:t>statement to reevaluate the expression is known as a </a:t>
            </a:r>
            <a:r>
              <a:rPr lang="en-US" altLang="zh-CN" b="1">
                <a:ea typeface="宋体" panose="02010600030101010101" pitchFamily="2" charset="-122"/>
              </a:rPr>
              <a:t>program loop</a:t>
            </a:r>
            <a:endParaRPr lang="en-US" altLang="zh-CN" b="1">
              <a:ea typeface="宋体" panose="02010600030101010101" pitchFamily="2" charset="-122"/>
            </a:endParaRPr>
          </a:p>
          <a:p>
            <a:pPr eaLnBrk="1" hangingPunct="1"/>
            <a:r>
              <a:rPr lang="en-US" altLang="zh-CN">
                <a:ea typeface="宋体" panose="02010600030101010101" pitchFamily="2" charset="-122"/>
              </a:rPr>
              <a:t>The following is a valid but infinite loop:</a:t>
            </a:r>
            <a:endParaRPr lang="en-US" altLang="zh-CN">
              <a:ea typeface="宋体" panose="02010600030101010101" pitchFamily="2" charset="-122"/>
            </a:endParaRPr>
          </a:p>
          <a:p>
            <a:pPr lvl="1" eaLnBrk="1" hangingPunct="1">
              <a:buFontTx/>
              <a:buNone/>
            </a:pPr>
            <a:r>
              <a:rPr lang="en-US" altLang="zh-CN" sz="2000" b="1">
                <a:solidFill>
                  <a:srgbClr val="0033CC"/>
                </a:solidFill>
                <a:latin typeface="Courier New" panose="02070309020205020404" pitchFamily="49" charset="0"/>
                <a:ea typeface="宋体" panose="02010600030101010101" pitchFamily="2" charset="-122"/>
              </a:rPr>
              <a:t>while (count &lt;= 10)</a:t>
            </a:r>
            <a:endParaRPr lang="en-US" altLang="zh-CN" sz="2000" b="1">
              <a:solidFill>
                <a:srgbClr val="0033CC"/>
              </a:solidFill>
              <a:latin typeface="Courier New" panose="02070309020205020404" pitchFamily="49" charset="0"/>
              <a:ea typeface="宋体" panose="02010600030101010101" pitchFamily="2" charset="-122"/>
            </a:endParaRPr>
          </a:p>
          <a:p>
            <a:pPr lvl="1" eaLnBrk="1" hangingPunct="1">
              <a:buFontTx/>
              <a:buNone/>
            </a:pPr>
            <a:r>
              <a:rPr lang="en-US" altLang="zh-CN" sz="2000" b="1">
                <a:solidFill>
                  <a:srgbClr val="0033CC"/>
                </a:solidFill>
                <a:latin typeface="Courier New" panose="02070309020205020404" pitchFamily="49" charset="0"/>
                <a:ea typeface="宋体" panose="02010600030101010101" pitchFamily="2" charset="-122"/>
              </a:rPr>
              <a:t>  printf("%d ",count);</a:t>
            </a:r>
            <a:endParaRPr lang="en-US" altLang="zh-CN" sz="2000" b="1">
              <a:solidFill>
                <a:srgbClr val="0033CC"/>
              </a:solidFill>
              <a:latin typeface="Courier New" panose="02070309020205020404" pitchFamily="49" charset="0"/>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2"/>
          <p:cNvSpPr>
            <a:spLocks noGrp="1"/>
          </p:cNvSpPr>
          <p:nvPr>
            <p:ph type="sldNum" sz="quarter" idx="11"/>
          </p:nvPr>
        </p:nvSpPr>
        <p:spPr/>
        <p:txBody>
          <a:bodyPr/>
          <a:lstStyle/>
          <a:p>
            <a:pPr>
              <a:defRPr/>
            </a:pPr>
            <a:fld id="{95B32F47-E4C0-4B8E-AE12-A6BDEA3E15F5}" type="slidenum">
              <a:rPr lang="en-US" altLang="zh-CN"/>
            </a:fld>
            <a:endParaRPr lang="en-US" altLang="zh-CN"/>
          </a:p>
        </p:txBody>
      </p:sp>
      <p:pic>
        <p:nvPicPr>
          <p:cNvPr id="24580" name="Picture 5"/>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1371600" y="533400"/>
            <a:ext cx="6362700" cy="5715000"/>
          </a:xfrm>
          <a:noFill/>
        </p:spPr>
      </p:pic>
      <p:sp>
        <p:nvSpPr>
          <p:cNvPr id="24581" name="Rectangle 8"/>
          <p:cNvSpPr>
            <a:spLocks noChangeArrowheads="1"/>
          </p:cNvSpPr>
          <p:nvPr/>
        </p:nvSpPr>
        <p:spPr bwMode="auto">
          <a:xfrm>
            <a:off x="533400" y="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The </a:t>
            </a:r>
            <a:r>
              <a:rPr lang="en-US" altLang="zh-CN" sz="3600" b="1">
                <a:solidFill>
                  <a:srgbClr val="FF0000"/>
                </a:solidFill>
                <a:latin typeface="Courier New" panose="02070309020205020404" pitchFamily="49" charset="0"/>
                <a:ea typeface="宋体" panose="02010600030101010101" pitchFamily="2" charset="-122"/>
              </a:rPr>
              <a:t>while</a:t>
            </a:r>
            <a:r>
              <a:rPr lang="en-US" altLang="zh-CN" sz="3600">
                <a:ea typeface="宋体" panose="02010600030101010101" pitchFamily="2" charset="-122"/>
              </a:rPr>
              <a:t> Statement (continued)</a:t>
            </a:r>
            <a:endParaRPr lang="en-US" altLang="zh-CN" sz="360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 name="灯片编号占位符 3"/>
          <p:cNvSpPr>
            <a:spLocks noGrp="1"/>
          </p:cNvSpPr>
          <p:nvPr>
            <p:ph type="sldNum" sz="quarter" idx="11"/>
          </p:nvPr>
        </p:nvSpPr>
        <p:spPr/>
        <p:txBody>
          <a:bodyPr/>
          <a:lstStyle/>
          <a:p>
            <a:pPr>
              <a:defRPr/>
            </a:pPr>
            <a:fld id="{85033CA2-97D0-4958-B140-18FDFA975F50}" type="slidenum">
              <a:rPr lang="en-US" altLang="zh-CN"/>
            </a:fld>
            <a:endParaRPr lang="en-US" altLang="zh-CN"/>
          </a:p>
        </p:txBody>
      </p:sp>
      <p:grpSp>
        <p:nvGrpSpPr>
          <p:cNvPr id="26628" name="Group 6"/>
          <p:cNvGrpSpPr/>
          <p:nvPr/>
        </p:nvGrpSpPr>
        <p:grpSpPr bwMode="auto">
          <a:xfrm>
            <a:off x="390525" y="1524000"/>
            <a:ext cx="8296275" cy="4648200"/>
            <a:chOff x="192" y="96"/>
            <a:chExt cx="5226" cy="2928"/>
          </a:xfrm>
        </p:grpSpPr>
        <p:pic>
          <p:nvPicPr>
            <p:cNvPr id="2663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92" y="96"/>
              <a:ext cx="5208" cy="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7"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92" y="2652"/>
              <a:ext cx="522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629" name="Rectangle 7"/>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a:t>
            </a:r>
            <a:endParaRPr lang="en-US" altLang="zh-CN">
              <a:ea typeface="宋体" panose="02010600030101010101" pitchFamily="2" charset="-122"/>
            </a:endParaRPr>
          </a:p>
        </p:txBody>
      </p:sp>
      <p:sp>
        <p:nvSpPr>
          <p:cNvPr id="26630" name="Text Box 8"/>
          <p:cNvSpPr txBox="1">
            <a:spLocks noChangeArrowheads="1"/>
          </p:cNvSpPr>
          <p:nvPr/>
        </p:nvSpPr>
        <p:spPr bwMode="auto">
          <a:xfrm>
            <a:off x="5410200" y="5334000"/>
            <a:ext cx="3241675" cy="711200"/>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ea typeface="宋体" panose="02010600030101010101" pitchFamily="2" charset="-122"/>
              </a:rPr>
              <a:t>Output is:</a:t>
            </a:r>
            <a:endParaRPr lang="en-US" altLang="zh-CN" sz="2000">
              <a:solidFill>
                <a:srgbClr val="FF0000"/>
              </a:solidFill>
              <a:ea typeface="宋体" panose="02010600030101010101" pitchFamily="2" charset="-122"/>
            </a:endParaRPr>
          </a:p>
          <a:p>
            <a:pPr eaLnBrk="1" hangingPunct="1">
              <a:spcBef>
                <a:spcPct val="0"/>
              </a:spcBef>
              <a:buFontTx/>
              <a:buNone/>
            </a:pPr>
            <a:r>
              <a:rPr lang="en-US" altLang="zh-CN" sz="2000">
                <a:solidFill>
                  <a:srgbClr val="FF0000"/>
                </a:solidFill>
                <a:latin typeface="Courier New" panose="02070309020205020404" pitchFamily="49" charset="0"/>
                <a:ea typeface="宋体" panose="02010600030101010101" pitchFamily="2" charset="-122"/>
              </a:rPr>
              <a:t>1 2 3 4 5 6 7 8 9 10</a:t>
            </a:r>
            <a:endParaRPr lang="en-US" altLang="zh-CN" sz="2000">
              <a:solidFill>
                <a:srgbClr val="FF0000"/>
              </a:solidFill>
              <a:latin typeface="Courier New" panose="02070309020205020404" pitchFamily="49" charset="0"/>
              <a:ea typeface="宋体" panose="02010600030101010101" pitchFamily="2" charset="-122"/>
            </a:endParaRPr>
          </a:p>
        </p:txBody>
      </p:sp>
      <p:pic>
        <p:nvPicPr>
          <p:cNvPr id="26631"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6000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2" name="直接连接符 2"/>
          <p:cNvCxnSpPr>
            <a:cxnSpLocks noChangeShapeType="1"/>
          </p:cNvCxnSpPr>
          <p:nvPr/>
        </p:nvCxnSpPr>
        <p:spPr bwMode="auto">
          <a:xfrm>
            <a:off x="1066800" y="3733800"/>
            <a:ext cx="3276600" cy="0"/>
          </a:xfrm>
          <a:prstGeom prst="line">
            <a:avLst/>
          </a:prstGeom>
          <a:noFill/>
          <a:ln w="381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633" name="组合 17"/>
          <p:cNvGrpSpPr/>
          <p:nvPr/>
        </p:nvGrpSpPr>
        <p:grpSpPr bwMode="auto">
          <a:xfrm>
            <a:off x="4572000" y="4114800"/>
            <a:ext cx="4495800" cy="708025"/>
            <a:chOff x="4572000" y="4114800"/>
            <a:chExt cx="4495800" cy="707886"/>
          </a:xfrm>
        </p:grpSpPr>
        <p:sp>
          <p:nvSpPr>
            <p:cNvPr id="26634" name="文本框 3"/>
            <p:cNvSpPr txBox="1">
              <a:spLocks noChangeArrowheads="1"/>
            </p:cNvSpPr>
            <p:nvPr/>
          </p:nvSpPr>
          <p:spPr bwMode="auto">
            <a:xfrm>
              <a:off x="5181601" y="4114800"/>
              <a:ext cx="38861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a:solidFill>
                    <a:srgbClr val="FF0000"/>
                  </a:solidFill>
                  <a:latin typeface="Times New Roman" panose="02020603050405020304" pitchFamily="18" charset="0"/>
                  <a:ea typeface="宋体" panose="02010600030101010101" pitchFamily="2" charset="-122"/>
                </a:rPr>
                <a:t>Change</a:t>
              </a:r>
              <a:r>
                <a:rPr lang="zh-CN" altLang="en-US" sz="2000">
                  <a:solidFill>
                    <a:srgbClr val="FF0000"/>
                  </a:solidFill>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the</a:t>
              </a:r>
              <a:r>
                <a:rPr lang="zh-CN" altLang="en-US" sz="2000">
                  <a:solidFill>
                    <a:srgbClr val="FF0000"/>
                  </a:solidFill>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value of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count</a:t>
              </a:r>
              <a:r>
                <a:rPr lang="en-US" altLang="zh-CN" sz="2000">
                  <a:solidFill>
                    <a:srgbClr val="FF0000"/>
                  </a:solidFill>
                  <a:latin typeface="Times New Roman" panose="02020603050405020304" pitchFamily="18" charset="0"/>
                  <a:ea typeface="宋体" panose="02010600030101010101" pitchFamily="2" charset="-122"/>
                </a:rPr>
                <a:t> , so that finally exit the while statement</a:t>
              </a:r>
              <a:endParaRPr lang="en-US" altLang="zh-CN" sz="2000">
                <a:solidFill>
                  <a:srgbClr val="FF0000"/>
                </a:solidFill>
                <a:latin typeface="Times New Roman" panose="02020603050405020304" pitchFamily="18" charset="0"/>
                <a:ea typeface="宋体" panose="02010600030101010101" pitchFamily="2" charset="-122"/>
              </a:endParaRPr>
            </a:p>
          </p:txBody>
        </p:sp>
        <p:cxnSp>
          <p:nvCxnSpPr>
            <p:cNvPr id="26635" name="直接箭头连接符 15"/>
            <p:cNvCxnSpPr>
              <a:stCxn id="26634" idx="1"/>
            </p:cNvCxnSpPr>
            <p:nvPr/>
          </p:nvCxnSpPr>
          <p:spPr bwMode="auto">
            <a:xfrm flipH="1">
              <a:off x="4572000" y="4468743"/>
              <a:ext cx="609601" cy="0"/>
            </a:xfrm>
            <a:prstGeom prst="straightConnector1">
              <a:avLst/>
            </a:prstGeom>
            <a:noFill/>
            <a:ln w="2857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 name="灯片编号占位符 4"/>
          <p:cNvSpPr>
            <a:spLocks noGrp="1"/>
          </p:cNvSpPr>
          <p:nvPr>
            <p:ph type="sldNum" sz="quarter" idx="11"/>
          </p:nvPr>
        </p:nvSpPr>
        <p:spPr/>
        <p:txBody>
          <a:bodyPr/>
          <a:lstStyle/>
          <a:p>
            <a:pPr>
              <a:defRPr/>
            </a:pPr>
            <a:fld id="{43568BD1-1E8A-4211-B5D8-2438B0C3E048}" type="slidenum">
              <a:rPr lang="en-US" altLang="zh-CN"/>
            </a:fld>
            <a:endParaRPr lang="en-US" altLang="zh-CN"/>
          </a:p>
        </p:txBody>
      </p:sp>
      <p:sp>
        <p:nvSpPr>
          <p:cNvPr id="28676"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a:t>
            </a:r>
            <a:endParaRPr lang="en-US" altLang="zh-CN">
              <a:ea typeface="宋体" panose="02010600030101010101" pitchFamily="2" charset="-122"/>
            </a:endParaRPr>
          </a:p>
        </p:txBody>
      </p:sp>
      <p:pic>
        <p:nvPicPr>
          <p:cNvPr id="28677"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533400" y="1447800"/>
            <a:ext cx="8077200" cy="4519613"/>
          </a:xfrm>
          <a:noFill/>
        </p:spPr>
      </p:pic>
      <p:sp>
        <p:nvSpPr>
          <p:cNvPr id="28678" name="Text Box 6"/>
          <p:cNvSpPr txBox="1">
            <a:spLocks noChangeArrowheads="1"/>
          </p:cNvSpPr>
          <p:nvPr/>
        </p:nvSpPr>
        <p:spPr bwMode="auto">
          <a:xfrm>
            <a:off x="5314950" y="5105400"/>
            <a:ext cx="3241675" cy="711200"/>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ea typeface="宋体" panose="02010600030101010101" pitchFamily="2" charset="-122"/>
              </a:rPr>
              <a:t>Output is:</a:t>
            </a:r>
            <a:endParaRPr lang="en-US" altLang="zh-CN" sz="2000">
              <a:solidFill>
                <a:srgbClr val="FF0000"/>
              </a:solidFill>
              <a:ea typeface="宋体" panose="02010600030101010101" pitchFamily="2" charset="-122"/>
            </a:endParaRPr>
          </a:p>
          <a:p>
            <a:pPr eaLnBrk="1" hangingPunct="1">
              <a:spcBef>
                <a:spcPct val="0"/>
              </a:spcBef>
              <a:buFontTx/>
              <a:buNone/>
            </a:pPr>
            <a:r>
              <a:rPr lang="en-US" altLang="zh-CN" sz="2000">
                <a:solidFill>
                  <a:srgbClr val="FF0000"/>
                </a:solidFill>
                <a:latin typeface="Courier New" panose="02070309020205020404" pitchFamily="49" charset="0"/>
                <a:ea typeface="宋体" panose="02010600030101010101" pitchFamily="2" charset="-122"/>
              </a:rPr>
              <a:t>10 9 8 7 6 5 4 3 2 1</a:t>
            </a:r>
            <a:endParaRPr lang="en-US" altLang="zh-CN" sz="2000">
              <a:solidFill>
                <a:srgbClr val="FF0000"/>
              </a:solidFill>
              <a:latin typeface="Courier New" panose="02070309020205020404" pitchFamily="49" charset="0"/>
              <a:ea typeface="宋体" panose="02010600030101010101" pitchFamily="2" charset="-122"/>
            </a:endParaRPr>
          </a:p>
        </p:txBody>
      </p:sp>
      <p:pic>
        <p:nvPicPr>
          <p:cNvPr id="28679"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6000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 name="灯片编号占位符 4"/>
          <p:cNvSpPr>
            <a:spLocks noGrp="1"/>
          </p:cNvSpPr>
          <p:nvPr>
            <p:ph type="sldNum" sz="quarter" idx="11"/>
          </p:nvPr>
        </p:nvSpPr>
        <p:spPr/>
        <p:txBody>
          <a:bodyPr/>
          <a:lstStyle/>
          <a:p>
            <a:pPr>
              <a:defRPr/>
            </a:pPr>
            <a:fld id="{2F9F0AEC-31D5-4276-A90F-9F8423A322A3}" type="slidenum">
              <a:rPr lang="en-US" altLang="zh-CN"/>
            </a:fld>
            <a:endParaRPr lang="en-US" altLang="zh-CN"/>
          </a:p>
        </p:txBody>
      </p:sp>
      <p:sp>
        <p:nvSpPr>
          <p:cNvPr id="30724" name="Rectangle 6"/>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a:t>
            </a:r>
            <a:endParaRPr lang="en-US" altLang="zh-CN">
              <a:ea typeface="宋体" panose="02010600030101010101" pitchFamily="2" charset="-122"/>
            </a:endParaRPr>
          </a:p>
        </p:txBody>
      </p:sp>
      <p:pic>
        <p:nvPicPr>
          <p:cNvPr id="30725" name="Picture 5"/>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304800" y="1325563"/>
            <a:ext cx="7927975" cy="4870450"/>
          </a:xfrm>
          <a:noFill/>
        </p:spPr>
      </p:pic>
      <p:sp>
        <p:nvSpPr>
          <p:cNvPr id="30726" name="Text Box 8"/>
          <p:cNvSpPr txBox="1">
            <a:spLocks noChangeArrowheads="1"/>
          </p:cNvSpPr>
          <p:nvPr/>
        </p:nvSpPr>
        <p:spPr bwMode="auto">
          <a:xfrm>
            <a:off x="6248400" y="1490663"/>
            <a:ext cx="2651125" cy="3005137"/>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Output is:</a:t>
            </a:r>
            <a:endParaRPr lang="en-US" altLang="zh-CN" sz="1800">
              <a:solidFill>
                <a:srgbClr val="FF0000"/>
              </a:solidFill>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NUMBER SQUARE CUBE</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 ----</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1       1      1</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2       4      8</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3       9     27</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4      16     64</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5      25    125</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6      36    216</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7      49    343</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8      64    512</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9      81    729</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10     100   1000</a:t>
            </a:r>
            <a:endParaRPr lang="en-US" altLang="zh-CN" sz="1800">
              <a:solidFill>
                <a:srgbClr val="FF0000"/>
              </a:solidFill>
              <a:latin typeface="Courier New" panose="02070309020205020404" pitchFamily="49" charset="0"/>
              <a:ea typeface="宋体" panose="02010600030101010101" pitchFamily="2" charset="-122"/>
            </a:endParaRPr>
          </a:p>
        </p:txBody>
      </p:sp>
      <p:pic>
        <p:nvPicPr>
          <p:cNvPr id="30727"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6000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文本框 2"/>
          <p:cNvSpPr txBox="1">
            <a:spLocks noChangeArrowheads="1"/>
          </p:cNvSpPr>
          <p:nvPr/>
        </p:nvSpPr>
        <p:spPr bwMode="auto">
          <a:xfrm>
            <a:off x="3657600" y="3911600"/>
            <a:ext cx="205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condition can be </a:t>
            </a:r>
            <a:r>
              <a:rPr lang="zh-CN" altLang="en-US" sz="160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rPr>
              <a:t>num &lt; 11</a:t>
            </a:r>
            <a:r>
              <a:rPr lang="zh-CN" altLang="en-US" sz="160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zh-CN" altLang="en-US"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cxnSp>
        <p:nvCxnSpPr>
          <p:cNvPr id="30729" name="直接连接符 6"/>
          <p:cNvCxnSpPr>
            <a:cxnSpLocks noChangeShapeType="1"/>
          </p:cNvCxnSpPr>
          <p:nvPr/>
        </p:nvCxnSpPr>
        <p:spPr bwMode="auto">
          <a:xfrm>
            <a:off x="1524000" y="4343400"/>
            <a:ext cx="1905000" cy="0"/>
          </a:xfrm>
          <a:prstGeom prst="line">
            <a:avLst/>
          </a:prstGeom>
          <a:noFill/>
          <a:ln w="1905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0" name="直接箭头连接符 8"/>
          <p:cNvCxnSpPr>
            <a:cxnSpLocks noChangeShapeType="1"/>
            <a:stCxn id="30728" idx="1"/>
          </p:cNvCxnSpPr>
          <p:nvPr/>
        </p:nvCxnSpPr>
        <p:spPr bwMode="auto">
          <a:xfrm flipH="1" flipV="1">
            <a:off x="3352800" y="4203700"/>
            <a:ext cx="304800" cy="0"/>
          </a:xfrm>
          <a:prstGeom prst="straightConnector1">
            <a:avLst/>
          </a:prstGeom>
          <a:noFill/>
          <a:ln w="952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 name="灯片编号占位符 2"/>
          <p:cNvSpPr>
            <a:spLocks noGrp="1"/>
          </p:cNvSpPr>
          <p:nvPr>
            <p:ph type="sldNum" sz="quarter" idx="11"/>
          </p:nvPr>
        </p:nvSpPr>
        <p:spPr/>
        <p:txBody>
          <a:bodyPr/>
          <a:lstStyle/>
          <a:p>
            <a:pPr>
              <a:defRPr/>
            </a:pPr>
            <a:fld id="{4ABF22CF-3C23-498F-AEB6-B0769343D8BD}" type="slidenum">
              <a:rPr lang="en-US" altLang="zh-CN"/>
            </a:fld>
            <a:endParaRPr lang="en-US" altLang="zh-CN"/>
          </a:p>
        </p:txBody>
      </p:sp>
      <p:pic>
        <p:nvPicPr>
          <p:cNvPr id="32772"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457200" y="606425"/>
            <a:ext cx="8077200"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Line 5"/>
          <p:cNvSpPr>
            <a:spLocks noChangeShapeType="1"/>
          </p:cNvSpPr>
          <p:nvPr/>
        </p:nvSpPr>
        <p:spPr bwMode="auto">
          <a:xfrm flipH="1">
            <a:off x="3810000" y="2667000"/>
            <a:ext cx="914400" cy="16764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4" name="Text Box 6"/>
          <p:cNvSpPr txBox="1">
            <a:spLocks noChangeArrowheads="1"/>
          </p:cNvSpPr>
          <p:nvPr/>
        </p:nvSpPr>
        <p:spPr bwMode="auto">
          <a:xfrm>
            <a:off x="4648200" y="2362200"/>
            <a:ext cx="2995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ea typeface="宋体" panose="02010600030101010101" pitchFamily="2" charset="-122"/>
              </a:rPr>
              <a:t>Condition-controlled loop</a:t>
            </a:r>
            <a:endParaRPr lang="en-US" altLang="zh-CN" sz="2000">
              <a:solidFill>
                <a:srgbClr val="FF0000"/>
              </a:solidFill>
              <a:ea typeface="宋体" panose="02010600030101010101" pitchFamily="2" charset="-122"/>
            </a:endParaRPr>
          </a:p>
        </p:txBody>
      </p:sp>
      <p:sp>
        <p:nvSpPr>
          <p:cNvPr id="32775" name="Text Box 7"/>
          <p:cNvSpPr txBox="1">
            <a:spLocks noChangeArrowheads="1"/>
          </p:cNvSpPr>
          <p:nvPr/>
        </p:nvSpPr>
        <p:spPr bwMode="auto">
          <a:xfrm>
            <a:off x="6264275" y="2895600"/>
            <a:ext cx="2651125" cy="3224213"/>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Output is:</a:t>
            </a:r>
            <a:endParaRPr lang="en-US" altLang="zh-CN" sz="1800">
              <a:solidFill>
                <a:srgbClr val="FF0000"/>
              </a:solidFill>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DEGREES DEGREES</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CELSIUS FAHRENHEIT</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5      41.00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10      50.00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15      59.00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20      68.00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25      77.00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30      86.00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35      95.00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40     104.00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45     113.00</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lnSpc>
                <a:spcPct val="80000"/>
              </a:lnSpc>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   50     122.00</a:t>
            </a:r>
            <a:endParaRPr lang="en-US" altLang="zh-CN" sz="1800">
              <a:solidFill>
                <a:srgbClr val="FF0000"/>
              </a:solidFill>
              <a:latin typeface="Courier New" panose="02070309020205020404" pitchFamily="49" charset="0"/>
              <a:ea typeface="宋体" panose="02010600030101010101" pitchFamily="2" charset="-122"/>
            </a:endParaRPr>
          </a:p>
        </p:txBody>
      </p:sp>
      <p:sp>
        <p:nvSpPr>
          <p:cNvPr id="32776" name="Rectangle 8"/>
          <p:cNvSpPr>
            <a:spLocks noChangeArrowheads="1"/>
          </p:cNvSpPr>
          <p:nvPr/>
        </p:nvSpPr>
        <p:spPr bwMode="auto">
          <a:xfrm>
            <a:off x="228600" y="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The </a:t>
            </a:r>
            <a:r>
              <a:rPr lang="en-US" altLang="zh-CN" sz="3600">
                <a:latin typeface="Courier New" panose="02070309020205020404" pitchFamily="49" charset="0"/>
                <a:ea typeface="宋体" panose="02010600030101010101" pitchFamily="2" charset="-122"/>
              </a:rPr>
              <a:t>while</a:t>
            </a:r>
            <a:r>
              <a:rPr lang="en-US" altLang="zh-CN" sz="3600">
                <a:ea typeface="宋体" panose="02010600030101010101" pitchFamily="2" charset="-122"/>
              </a:rPr>
              <a:t> Statement </a:t>
            </a:r>
            <a:endParaRPr lang="en-US" altLang="zh-CN" sz="3600">
              <a:ea typeface="宋体" panose="02010600030101010101" pitchFamily="2" charset="-122"/>
            </a:endParaRPr>
          </a:p>
        </p:txBody>
      </p:sp>
      <p:pic>
        <p:nvPicPr>
          <p:cNvPr id="32777"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6000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E8FD990D-ED10-42F5-B7C4-CA9EBF1FCF11}" type="slidenum">
              <a:rPr lang="en-US" altLang="zh-CN"/>
            </a:fld>
            <a:endParaRPr lang="en-US" altLang="zh-CN"/>
          </a:p>
        </p:txBody>
      </p:sp>
      <p:sp>
        <p:nvSpPr>
          <p:cNvPr id="34820" name="Rectangle 2"/>
          <p:cNvSpPr>
            <a:spLocks noGrp="1" noChangeArrowheads="1"/>
          </p:cNvSpPr>
          <p:nvPr>
            <p:ph type="title"/>
          </p:nvPr>
        </p:nvSpPr>
        <p:spPr>
          <a:xfrm>
            <a:off x="79375" y="26988"/>
            <a:ext cx="8077200" cy="1143000"/>
          </a:xfrm>
        </p:spPr>
        <p:txBody>
          <a:bodyPr/>
          <a:lstStyle/>
          <a:p>
            <a:pPr eaLnBrk="1" hangingPunct="1"/>
            <a:r>
              <a:rPr lang="en-US" altLang="zh-CN" sz="2400">
                <a:ea typeface="宋体" panose="02010600030101010101" pitchFamily="2" charset="-122"/>
              </a:rPr>
              <a:t>Computing Sums and Averages Using a </a:t>
            </a:r>
            <a:r>
              <a:rPr lang="en-US" altLang="zh-CN" sz="2400">
                <a:latin typeface="Courier New" panose="02070309020205020404" pitchFamily="49" charset="0"/>
                <a:ea typeface="宋体" panose="02010600030101010101" pitchFamily="2" charset="-122"/>
              </a:rPr>
              <a:t>while</a:t>
            </a:r>
            <a:r>
              <a:rPr lang="en-US" altLang="zh-CN" sz="2400">
                <a:ea typeface="宋体" panose="02010600030101010101" pitchFamily="2" charset="-122"/>
              </a:rPr>
              <a:t> Loop</a:t>
            </a:r>
            <a:endParaRPr lang="en-US" altLang="zh-CN" sz="2400">
              <a:ea typeface="宋体" panose="02010600030101010101" pitchFamily="2" charset="-122"/>
            </a:endParaRPr>
          </a:p>
        </p:txBody>
      </p:sp>
      <p:pic>
        <p:nvPicPr>
          <p:cNvPr id="34821"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685800" y="990600"/>
            <a:ext cx="7162800" cy="4772025"/>
          </a:xfrm>
          <a:noFill/>
        </p:spPr>
      </p:pic>
      <p:pic>
        <p:nvPicPr>
          <p:cNvPr id="3482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363" y="639763"/>
            <a:ext cx="94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fld id="{FC1A9D7A-1038-4FE8-8CA7-037D69A0563E}" type="slidenum">
              <a:rPr lang="en-US" altLang="zh-CN"/>
            </a:fld>
            <a:endParaRPr lang="en-US" altLang="zh-CN"/>
          </a:p>
        </p:txBody>
      </p:sp>
      <p:pic>
        <p:nvPicPr>
          <p:cNvPr id="3686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817563"/>
            <a:ext cx="3968750"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5"/>
          <p:cNvSpPr>
            <a:spLocks noChangeArrowheads="1"/>
          </p:cNvSpPr>
          <p:nvPr/>
        </p:nvSpPr>
        <p:spPr bwMode="auto">
          <a:xfrm>
            <a:off x="533400" y="-3175"/>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2400">
                <a:ea typeface="宋体" panose="02010600030101010101" pitchFamily="2" charset="-122"/>
              </a:rPr>
              <a:t>Computing Sums and Averages Using a </a:t>
            </a:r>
            <a:r>
              <a:rPr lang="en-US" altLang="zh-CN" sz="2400">
                <a:latin typeface="Courier New" panose="02070309020205020404" pitchFamily="49" charset="0"/>
                <a:ea typeface="宋体" panose="02010600030101010101" pitchFamily="2" charset="-122"/>
              </a:rPr>
              <a:t>while</a:t>
            </a:r>
            <a:r>
              <a:rPr lang="en-US" altLang="zh-CN" sz="2400">
                <a:ea typeface="宋体" panose="02010600030101010101" pitchFamily="2" charset="-122"/>
              </a:rPr>
              <a:t> Loop</a:t>
            </a:r>
            <a:endParaRPr lang="en-US" altLang="zh-CN" sz="24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AFB26D1C-9FCF-473B-9262-E0065EFE6361}" type="slidenum">
              <a:rPr lang="en-US" altLang="zh-CN"/>
            </a:fld>
            <a:endParaRPr lang="en-US" altLang="zh-CN"/>
          </a:p>
        </p:txBody>
      </p:sp>
      <p:sp>
        <p:nvSpPr>
          <p:cNvPr id="38916" name="Rectangle 2"/>
          <p:cNvSpPr>
            <a:spLocks noGrp="1" noChangeArrowheads="1"/>
          </p:cNvSpPr>
          <p:nvPr>
            <p:ph type="title"/>
          </p:nvPr>
        </p:nvSpPr>
        <p:spPr>
          <a:xfrm>
            <a:off x="76200" y="-76200"/>
            <a:ext cx="8686800" cy="1143000"/>
          </a:xfrm>
        </p:spPr>
        <p:txBody>
          <a:bodyPr/>
          <a:lstStyle/>
          <a:p>
            <a:pPr eaLnBrk="1" hangingPunct="1"/>
            <a:r>
              <a:rPr lang="en-US" altLang="zh-CN" sz="2800">
                <a:ea typeface="宋体" panose="02010600030101010101" pitchFamily="2" charset="-122"/>
              </a:rPr>
              <a:t>Computing Sums and Averages Using a </a:t>
            </a:r>
            <a:r>
              <a:rPr lang="en-US" altLang="zh-CN" sz="2800">
                <a:latin typeface="Courier New" panose="02070309020205020404" pitchFamily="49" charset="0"/>
                <a:ea typeface="宋体" panose="02010600030101010101" pitchFamily="2" charset="-122"/>
              </a:rPr>
              <a:t>while</a:t>
            </a:r>
            <a:r>
              <a:rPr lang="en-US" altLang="zh-CN" sz="2800">
                <a:ea typeface="宋体" panose="02010600030101010101" pitchFamily="2" charset="-122"/>
              </a:rPr>
              <a:t> Loop</a:t>
            </a:r>
            <a:endParaRPr lang="en-US" altLang="zh-CN" sz="2800">
              <a:ea typeface="宋体" panose="02010600030101010101" pitchFamily="2" charset="-122"/>
            </a:endParaRPr>
          </a:p>
        </p:txBody>
      </p:sp>
      <p:pic>
        <p:nvPicPr>
          <p:cNvPr id="3891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97050" y="1066800"/>
            <a:ext cx="5245100" cy="510540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2"/>
          <p:cNvSpPr>
            <a:spLocks noGrp="1"/>
          </p:cNvSpPr>
          <p:nvPr>
            <p:ph type="sldNum" sz="quarter" idx="11"/>
          </p:nvPr>
        </p:nvSpPr>
        <p:spPr/>
        <p:txBody>
          <a:bodyPr/>
          <a:lstStyle/>
          <a:p>
            <a:pPr>
              <a:defRPr/>
            </a:pPr>
            <a:fld id="{4D105DCD-2E86-4D2E-819F-D5FEA3731ACB}" type="slidenum">
              <a:rPr lang="en-US" altLang="zh-CN"/>
            </a:fld>
            <a:endParaRPr lang="en-US" altLang="zh-CN"/>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5600" y="990600"/>
            <a:ext cx="3473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Rectangle 5"/>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a:ea typeface="宋体" panose="02010600030101010101" pitchFamily="2" charset="-122"/>
              </a:rPr>
              <a:t>Computing Sums and Averages Using a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Loop</a:t>
            </a:r>
            <a:endParaRPr lang="en-US" altLang="zh-CN">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F1D25A5F-81A3-4823-AC7B-A772998AE659}" type="slidenum">
              <a:rPr lang="en-US" altLang="zh-CN"/>
            </a:fld>
            <a:endParaRPr lang="en-US" altLang="zh-CN"/>
          </a:p>
        </p:txBody>
      </p:sp>
      <p:sp>
        <p:nvSpPr>
          <p:cNvPr id="7172" name="Rectangle 2"/>
          <p:cNvSpPr>
            <a:spLocks noGrp="1" noChangeArrowheads="1"/>
          </p:cNvSpPr>
          <p:nvPr>
            <p:ph type="title"/>
          </p:nvPr>
        </p:nvSpPr>
        <p:spPr/>
        <p:txBody>
          <a:bodyPr/>
          <a:lstStyle/>
          <a:p>
            <a:pPr eaLnBrk="1" hangingPunct="1"/>
            <a:r>
              <a:rPr lang="en-US" altLang="zh-CN">
                <a:ea typeface="宋体" panose="02010600030101010101" pitchFamily="2" charset="-122"/>
              </a:rPr>
              <a:t>Objectives</a:t>
            </a:r>
            <a:endParaRPr lang="en-US" altLang="zh-CN">
              <a:ea typeface="宋体" panose="02010600030101010101" pitchFamily="2" charset="-122"/>
            </a:endParaRPr>
          </a:p>
        </p:txBody>
      </p:sp>
      <p:sp>
        <p:nvSpPr>
          <p:cNvPr id="7173" name="Rectangle 3"/>
          <p:cNvSpPr>
            <a:spLocks noGrp="1" noChangeArrowheads="1"/>
          </p:cNvSpPr>
          <p:nvPr>
            <p:ph type="body" idx="1"/>
          </p:nvPr>
        </p:nvSpPr>
        <p:spPr>
          <a:xfrm>
            <a:off x="457200" y="1676400"/>
            <a:ext cx="8305800" cy="4572000"/>
          </a:xfrm>
        </p:spPr>
        <p:txBody>
          <a:bodyPr/>
          <a:lstStyle/>
          <a:p>
            <a:pPr eaLnBrk="1" hangingPunct="1">
              <a:defRPr/>
            </a:pPr>
            <a:r>
              <a:rPr lang="en-US" altLang="zh-CN" dirty="0">
                <a:ea typeface="宋体" panose="02010600030101010101" pitchFamily="2" charset="-122"/>
              </a:rPr>
              <a:t>Basic Loop Structures</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The </a:t>
            </a:r>
            <a:r>
              <a:rPr lang="en-US" altLang="zh-CN" b="1" dirty="0">
                <a:solidFill>
                  <a:schemeClr val="accent2">
                    <a:lumMod val="75000"/>
                  </a:schemeClr>
                </a:solidFill>
                <a:latin typeface="Courier New" panose="02070309020205020404" pitchFamily="49" charset="0"/>
                <a:ea typeface="宋体" panose="02010600030101010101" pitchFamily="2" charset="-122"/>
              </a:rPr>
              <a:t>while</a:t>
            </a:r>
            <a:r>
              <a:rPr lang="en-US" altLang="zh-CN" b="1" dirty="0">
                <a:solidFill>
                  <a:schemeClr val="accent2">
                    <a:lumMod val="75000"/>
                  </a:schemeClr>
                </a:solidFill>
                <a:ea typeface="宋体" panose="02010600030101010101" pitchFamily="2" charset="-122"/>
              </a:rPr>
              <a:t> </a:t>
            </a:r>
            <a:r>
              <a:rPr lang="en-US" altLang="zh-CN" dirty="0">
                <a:ea typeface="宋体" panose="02010600030101010101" pitchFamily="2" charset="-122"/>
              </a:rPr>
              <a:t>Statement</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Computing Sums and Averages Using a </a:t>
            </a:r>
            <a:r>
              <a:rPr lang="en-US" altLang="zh-CN" b="1" dirty="0">
                <a:solidFill>
                  <a:schemeClr val="accent2">
                    <a:lumMod val="75000"/>
                  </a:schemeClr>
                </a:solidFill>
                <a:latin typeface="Courier New" panose="02070309020205020404" pitchFamily="49" charset="0"/>
                <a:ea typeface="宋体" panose="02010600030101010101" pitchFamily="2" charset="-122"/>
              </a:rPr>
              <a:t>while</a:t>
            </a:r>
            <a:r>
              <a:rPr lang="en-US" altLang="zh-CN" dirty="0">
                <a:ea typeface="宋体" panose="02010600030101010101" pitchFamily="2" charset="-122"/>
              </a:rPr>
              <a:t> Loop</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The </a:t>
            </a:r>
            <a:r>
              <a:rPr lang="en-US" altLang="zh-CN" b="1" dirty="0">
                <a:solidFill>
                  <a:schemeClr val="accent2">
                    <a:lumMod val="75000"/>
                  </a:schemeClr>
                </a:solidFill>
                <a:latin typeface="Courier New" panose="02070309020205020404" pitchFamily="49" charset="0"/>
                <a:ea typeface="宋体" panose="02010600030101010101" pitchFamily="2" charset="-122"/>
              </a:rPr>
              <a:t>for</a:t>
            </a:r>
            <a:r>
              <a:rPr lang="en-US" altLang="zh-CN" b="1" dirty="0">
                <a:solidFill>
                  <a:schemeClr val="accent2">
                    <a:lumMod val="75000"/>
                  </a:schemeClr>
                </a:solidFill>
                <a:ea typeface="宋体" panose="02010600030101010101" pitchFamily="2" charset="-122"/>
              </a:rPr>
              <a:t> </a:t>
            </a:r>
            <a:r>
              <a:rPr lang="en-US" altLang="zh-CN" dirty="0">
                <a:ea typeface="宋体" panose="02010600030101010101" pitchFamily="2" charset="-122"/>
              </a:rPr>
              <a:t>Statement</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 name="灯片编号占位符 2"/>
          <p:cNvSpPr>
            <a:spLocks noGrp="1"/>
          </p:cNvSpPr>
          <p:nvPr>
            <p:ph type="sldNum" sz="quarter" idx="11"/>
          </p:nvPr>
        </p:nvSpPr>
        <p:spPr/>
        <p:txBody>
          <a:bodyPr/>
          <a:lstStyle/>
          <a:p>
            <a:pPr>
              <a:defRPr/>
            </a:pPr>
            <a:fld id="{D665EC03-A0C4-4BC2-A388-24618C4A16F4}" type="slidenum">
              <a:rPr lang="en-US" altLang="zh-CN"/>
            </a:fld>
            <a:endParaRPr lang="en-US" altLang="zh-CN"/>
          </a:p>
        </p:txBody>
      </p:sp>
      <p:pic>
        <p:nvPicPr>
          <p:cNvPr id="43012"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762000" y="990600"/>
            <a:ext cx="7620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Line 5"/>
          <p:cNvSpPr>
            <a:spLocks noChangeShapeType="1"/>
          </p:cNvSpPr>
          <p:nvPr/>
        </p:nvSpPr>
        <p:spPr bwMode="auto">
          <a:xfrm flipH="1">
            <a:off x="2590800" y="3429000"/>
            <a:ext cx="295275" cy="104775"/>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4" name="Text Box 6"/>
          <p:cNvSpPr txBox="1">
            <a:spLocks noChangeArrowheads="1"/>
          </p:cNvSpPr>
          <p:nvPr/>
        </p:nvSpPr>
        <p:spPr bwMode="auto">
          <a:xfrm>
            <a:off x="3048000" y="3048000"/>
            <a:ext cx="6340475"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Ensures that any previous value present in the storage locations assigned to the variable </a:t>
            </a:r>
            <a:r>
              <a:rPr lang="en-US" altLang="zh-CN" sz="1800">
                <a:solidFill>
                  <a:srgbClr val="FF0000"/>
                </a:solidFill>
                <a:latin typeface="Courier New" panose="02070309020205020404" pitchFamily="49" charset="0"/>
                <a:ea typeface="宋体" panose="02010600030101010101" pitchFamily="2" charset="-122"/>
              </a:rPr>
              <a:t>total</a:t>
            </a:r>
            <a:r>
              <a:rPr lang="en-US" altLang="zh-CN" sz="1800">
                <a:solidFill>
                  <a:srgbClr val="FF0000"/>
                </a:solidFill>
                <a:ea typeface="宋体" panose="02010600030101010101" pitchFamily="2" charset="-122"/>
              </a:rPr>
              <a:t> is overwritten and the </a:t>
            </a:r>
            <a:r>
              <a:rPr lang="en-US" altLang="zh-CN" sz="2000">
                <a:solidFill>
                  <a:srgbClr val="FF0000"/>
                </a:solidFill>
                <a:latin typeface="Courier New" panose="02070309020205020404" pitchFamily="49" charset="0"/>
                <a:ea typeface="宋体" panose="02010600030101010101" pitchFamily="2" charset="-122"/>
              </a:rPr>
              <a:t>total</a:t>
            </a:r>
            <a:r>
              <a:rPr lang="en-US" altLang="zh-CN" sz="1800">
                <a:solidFill>
                  <a:srgbClr val="FF0000"/>
                </a:solidFill>
                <a:ea typeface="宋体" panose="02010600030101010101" pitchFamily="2" charset="-122"/>
              </a:rPr>
              <a:t> starts at a correct value</a:t>
            </a:r>
            <a:endParaRPr lang="en-US" altLang="zh-CN" sz="1800">
              <a:solidFill>
                <a:srgbClr val="FF0000"/>
              </a:solidFill>
              <a:ea typeface="宋体" panose="02010600030101010101" pitchFamily="2" charset="-122"/>
            </a:endParaRPr>
          </a:p>
          <a:p>
            <a:pPr eaLnBrk="1" hangingPunct="1">
              <a:spcBef>
                <a:spcPct val="0"/>
              </a:spcBef>
              <a:buFontTx/>
              <a:buNone/>
            </a:pPr>
            <a:endParaRPr lang="en-US" altLang="zh-CN" sz="1800">
              <a:solidFill>
                <a:srgbClr val="FF0000"/>
              </a:solidFill>
              <a:ea typeface="宋体" panose="02010600030101010101" pitchFamily="2" charset="-122"/>
            </a:endParaRPr>
          </a:p>
        </p:txBody>
      </p:sp>
      <p:sp>
        <p:nvSpPr>
          <p:cNvPr id="43015" name="Line 7"/>
          <p:cNvSpPr>
            <a:spLocks noChangeShapeType="1"/>
          </p:cNvSpPr>
          <p:nvPr/>
        </p:nvSpPr>
        <p:spPr bwMode="auto">
          <a:xfrm flipH="1">
            <a:off x="3048000" y="4648200"/>
            <a:ext cx="311150" cy="2698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6" name="Text Box 8"/>
          <p:cNvSpPr txBox="1">
            <a:spLocks noChangeArrowheads="1"/>
          </p:cNvSpPr>
          <p:nvPr/>
        </p:nvSpPr>
        <p:spPr bwMode="auto">
          <a:xfrm>
            <a:off x="3429000" y="4343400"/>
            <a:ext cx="634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Accumulating statement</a:t>
            </a:r>
            <a:endParaRPr lang="en-US" altLang="zh-CN" sz="1800">
              <a:solidFill>
                <a:srgbClr val="FF0000"/>
              </a:solidFill>
              <a:ea typeface="宋体" panose="02010600030101010101" pitchFamily="2" charset="-122"/>
            </a:endParaRPr>
          </a:p>
          <a:p>
            <a:pPr eaLnBrk="1" hangingPunct="1">
              <a:spcBef>
                <a:spcPct val="0"/>
              </a:spcBef>
              <a:buFontTx/>
              <a:buNone/>
            </a:pPr>
            <a:endParaRPr lang="en-US" altLang="zh-CN" sz="1800">
              <a:solidFill>
                <a:srgbClr val="FF0000"/>
              </a:solidFill>
              <a:ea typeface="宋体" panose="02010600030101010101" pitchFamily="2" charset="-122"/>
            </a:endParaRPr>
          </a:p>
        </p:txBody>
      </p:sp>
      <p:sp>
        <p:nvSpPr>
          <p:cNvPr id="43017" name="Rectangle 9"/>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a:ea typeface="宋体" panose="02010600030101010101" pitchFamily="2" charset="-122"/>
              </a:rPr>
              <a:t>Computing Sums and Averages Using a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Loop</a:t>
            </a:r>
            <a:endParaRPr lang="en-US" altLang="zh-CN">
              <a:ea typeface="宋体" panose="02010600030101010101" pitchFamily="2" charset="-122"/>
            </a:endParaRPr>
          </a:p>
        </p:txBody>
      </p:sp>
      <p:pic>
        <p:nvPicPr>
          <p:cNvPr id="43018"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7445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 name="灯片编号占位符 2"/>
          <p:cNvSpPr>
            <a:spLocks noGrp="1"/>
          </p:cNvSpPr>
          <p:nvPr>
            <p:ph type="sldNum" sz="quarter" idx="11"/>
          </p:nvPr>
        </p:nvSpPr>
        <p:spPr/>
        <p:txBody>
          <a:bodyPr/>
          <a:lstStyle/>
          <a:p>
            <a:pPr>
              <a:defRPr/>
            </a:pPr>
            <a:fld id="{F06FF6AA-87DF-4090-A90D-BBA08A2E2A8A}" type="slidenum">
              <a:rPr lang="en-US" altLang="zh-CN"/>
            </a:fld>
            <a:endParaRPr lang="en-US" altLang="zh-CN"/>
          </a:p>
        </p:txBody>
      </p:sp>
      <p:grpSp>
        <p:nvGrpSpPr>
          <p:cNvPr id="45060" name="Group 6"/>
          <p:cNvGrpSpPr/>
          <p:nvPr/>
        </p:nvGrpSpPr>
        <p:grpSpPr bwMode="auto">
          <a:xfrm>
            <a:off x="762000" y="990600"/>
            <a:ext cx="7870825" cy="5410200"/>
            <a:chOff x="270" y="24"/>
            <a:chExt cx="4958" cy="3960"/>
          </a:xfrm>
        </p:grpSpPr>
        <p:pic>
          <p:nvPicPr>
            <p:cNvPr id="45065"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88" y="24"/>
              <a:ext cx="4940" cy="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6"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70" y="1864"/>
              <a:ext cx="4958" cy="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5061" name="Line 7"/>
          <p:cNvSpPr>
            <a:spLocks noChangeShapeType="1"/>
          </p:cNvSpPr>
          <p:nvPr/>
        </p:nvSpPr>
        <p:spPr bwMode="auto">
          <a:xfrm flipH="1">
            <a:off x="4191000" y="5334000"/>
            <a:ext cx="311150" cy="2698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2" name="Text Box 8"/>
          <p:cNvSpPr txBox="1">
            <a:spLocks noChangeArrowheads="1"/>
          </p:cNvSpPr>
          <p:nvPr/>
        </p:nvSpPr>
        <p:spPr bwMode="auto">
          <a:xfrm>
            <a:off x="4572000" y="50292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Calculating an average</a:t>
            </a:r>
            <a:endParaRPr lang="en-US" altLang="zh-CN" sz="1800">
              <a:solidFill>
                <a:srgbClr val="FF0000"/>
              </a:solidFill>
              <a:ea typeface="宋体" panose="02010600030101010101" pitchFamily="2" charset="-122"/>
            </a:endParaRPr>
          </a:p>
        </p:txBody>
      </p:sp>
      <p:sp>
        <p:nvSpPr>
          <p:cNvPr id="45063" name="Rectangle 9"/>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a:ea typeface="宋体" panose="02010600030101010101" pitchFamily="2" charset="-122"/>
              </a:rPr>
              <a:t>Computing Sums and Averages Using a </a:t>
            </a:r>
            <a:r>
              <a:rPr lang="en-US" altLang="zh-CN">
                <a:latin typeface="Courier New" panose="02070309020205020404" pitchFamily="49" charset="0"/>
                <a:ea typeface="宋体" panose="02010600030101010101" pitchFamily="2" charset="-122"/>
              </a:rPr>
              <a:t>while</a:t>
            </a:r>
            <a:r>
              <a:rPr lang="en-US" altLang="zh-CN">
                <a:ea typeface="宋体" panose="02010600030101010101" pitchFamily="2" charset="-122"/>
              </a:rPr>
              <a:t> Loop</a:t>
            </a:r>
            <a:endParaRPr lang="en-US" altLang="zh-CN">
              <a:ea typeface="宋体" panose="02010600030101010101" pitchFamily="2" charset="-122"/>
            </a:endParaRPr>
          </a:p>
        </p:txBody>
      </p:sp>
      <p:pic>
        <p:nvPicPr>
          <p:cNvPr id="45064"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7445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54C8F6EC-3E37-40FD-BDC0-591AE893D384}" type="slidenum">
              <a:rPr lang="en-US" altLang="zh-CN"/>
            </a:fld>
            <a:endParaRPr lang="en-US" altLang="zh-CN"/>
          </a:p>
        </p:txBody>
      </p:sp>
      <p:sp>
        <p:nvSpPr>
          <p:cNvPr id="47108" name="Rectangle 2"/>
          <p:cNvSpPr>
            <a:spLocks noGrp="1" noChangeArrowheads="1"/>
          </p:cNvSpPr>
          <p:nvPr>
            <p:ph type="title"/>
          </p:nvPr>
        </p:nvSpPr>
        <p:spPr/>
        <p:txBody>
          <a:bodyPr/>
          <a:lstStyle/>
          <a:p>
            <a:pPr eaLnBrk="1" hangingPunct="1"/>
            <a:r>
              <a:rPr lang="en-US" altLang="zh-CN">
                <a:ea typeface="宋体" panose="02010600030101010101" pitchFamily="2" charset="-122"/>
              </a:rPr>
              <a:t>Sentinels</a:t>
            </a:r>
            <a:endParaRPr lang="en-US" altLang="zh-CN">
              <a:ea typeface="宋体" panose="02010600030101010101" pitchFamily="2" charset="-122"/>
            </a:endParaRPr>
          </a:p>
        </p:txBody>
      </p:sp>
      <p:sp>
        <p:nvSpPr>
          <p:cNvPr id="47109" name="Rectangle 3"/>
          <p:cNvSpPr>
            <a:spLocks noGrp="1" noChangeArrowheads="1"/>
          </p:cNvSpPr>
          <p:nvPr>
            <p:ph type="body" idx="1"/>
          </p:nvPr>
        </p:nvSpPr>
        <p:spPr/>
        <p:txBody>
          <a:bodyPr/>
          <a:lstStyle/>
          <a:p>
            <a:pPr eaLnBrk="1" hangingPunct="1"/>
            <a:r>
              <a:rPr lang="en-US" altLang="zh-CN">
                <a:ea typeface="宋体" panose="02010600030101010101" pitchFamily="2" charset="-122"/>
              </a:rPr>
              <a:t>A program, such as Program 5.7, can be made much more general by removing the restriction that exactly four numbers are to be entered</a:t>
            </a:r>
            <a:endParaRPr lang="en-US" altLang="zh-CN">
              <a:ea typeface="宋体" panose="02010600030101010101" pitchFamily="2" charset="-122"/>
            </a:endParaRPr>
          </a:p>
          <a:p>
            <a:pPr lvl="1" eaLnBrk="1" hangingPunct="1"/>
            <a:r>
              <a:rPr lang="en-US" altLang="zh-CN">
                <a:ea typeface="宋体" panose="02010600030101010101" pitchFamily="2" charset="-122"/>
              </a:rPr>
              <a:t>The user enters a value for how many numbers will be averaged</a:t>
            </a:r>
            <a:endParaRPr lang="en-US" altLang="zh-CN">
              <a:ea typeface="宋体" panose="02010600030101010101" pitchFamily="2" charset="-122"/>
            </a:endParaRPr>
          </a:p>
          <a:p>
            <a:pPr lvl="1" eaLnBrk="1" hangingPunct="1"/>
            <a:r>
              <a:rPr lang="en-US" altLang="zh-CN">
                <a:ea typeface="宋体" panose="02010600030101010101" pitchFamily="2" charset="-122"/>
              </a:rPr>
              <a:t>You can use a </a:t>
            </a:r>
            <a:r>
              <a:rPr lang="en-US" altLang="zh-CN" b="1">
                <a:solidFill>
                  <a:srgbClr val="FF0000"/>
                </a:solidFill>
                <a:ea typeface="宋体" panose="02010600030101010101" pitchFamily="2" charset="-122"/>
              </a:rPr>
              <a:t>sentinel</a:t>
            </a:r>
            <a:r>
              <a:rPr lang="en-US" altLang="zh-CN">
                <a:ea typeface="宋体" panose="02010600030101010101" pitchFamily="2" charset="-122"/>
              </a:rPr>
              <a:t> (</a:t>
            </a:r>
            <a:r>
              <a:rPr lang="en-US" altLang="zh-CN">
                <a:solidFill>
                  <a:schemeClr val="accent2"/>
                </a:solidFill>
                <a:ea typeface="宋体" panose="02010600030101010101" pitchFamily="2" charset="-122"/>
              </a:rPr>
              <a:t>a data value used to signal either the start or end of a data series</a:t>
            </a:r>
            <a:r>
              <a:rPr lang="en-US" altLang="zh-CN">
                <a:ea typeface="宋体" panose="02010600030101010101" pitchFamily="2" charset="-122"/>
              </a:rPr>
              <a:t>)</a:t>
            </a:r>
            <a:endParaRPr lang="en-US" altLang="zh-CN">
              <a:ea typeface="宋体" panose="02010600030101010101" pitchFamily="2" charset="-122"/>
            </a:endParaRPr>
          </a:p>
          <a:p>
            <a:pPr lvl="2" eaLnBrk="1" hangingPunct="1"/>
            <a:r>
              <a:rPr lang="en-US" altLang="zh-CN">
                <a:ea typeface="宋体" panose="02010600030101010101" pitchFamily="2" charset="-122"/>
              </a:rPr>
              <a:t>The sentinel values must be selected so as not to conflict with legitimate data values</a:t>
            </a:r>
            <a:endParaRPr lang="en-US" altLang="zh-CN">
              <a:ea typeface="宋体" panose="02010600030101010101" pitchFamily="2" charset="-122"/>
            </a:endParaRPr>
          </a:p>
          <a:p>
            <a:pPr lvl="1" eaLnBrk="1" hangingPunct="1"/>
            <a:endParaRPr lang="en-US" altLang="zh-CN">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2"/>
          <p:cNvSpPr>
            <a:spLocks noGrp="1"/>
          </p:cNvSpPr>
          <p:nvPr>
            <p:ph type="sldNum" sz="quarter" idx="11"/>
          </p:nvPr>
        </p:nvSpPr>
        <p:spPr/>
        <p:txBody>
          <a:bodyPr/>
          <a:lstStyle/>
          <a:p>
            <a:pPr>
              <a:defRPr/>
            </a:pPr>
            <a:fld id="{9AC09548-6004-4C17-9BD4-5D9A3EEA4049}" type="slidenum">
              <a:rPr lang="en-US" altLang="zh-CN"/>
            </a:fld>
            <a:endParaRPr lang="en-US" altLang="zh-CN"/>
          </a:p>
        </p:txBody>
      </p:sp>
      <p:pic>
        <p:nvPicPr>
          <p:cNvPr id="4915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457200" y="914400"/>
            <a:ext cx="82867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7" name="Rectangle 5"/>
          <p:cNvSpPr>
            <a:spLocks noChangeArrowheads="1"/>
          </p:cNvSpPr>
          <p:nvPr/>
        </p:nvSpPr>
        <p:spPr bwMode="auto">
          <a:xfrm>
            <a:off x="533400" y="22860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Sentinels (continued)</a:t>
            </a:r>
            <a:endParaRPr lang="en-US" altLang="zh-CN" sz="3600">
              <a:ea typeface="宋体" panose="02010600030101010101" pitchFamily="2" charset="-122"/>
            </a:endParaRPr>
          </a:p>
        </p:txBody>
      </p:sp>
      <p:sp>
        <p:nvSpPr>
          <p:cNvPr id="6" name="文本框 5"/>
          <p:cNvSpPr txBox="1"/>
          <p:nvPr/>
        </p:nvSpPr>
        <p:spPr>
          <a:xfrm>
            <a:off x="4953000" y="1060450"/>
            <a:ext cx="4191000" cy="2032000"/>
          </a:xfrm>
          <a:prstGeom prst="rect">
            <a:avLst/>
          </a:prstGeom>
          <a:solidFill>
            <a:schemeClr val="accent3"/>
          </a:solidFill>
          <a:ln>
            <a:solidFill>
              <a:schemeClr val="tx2"/>
            </a:solidFill>
          </a:ln>
        </p:spPr>
        <p:txBody>
          <a:bodyP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defRPr/>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Enter </a:t>
            </a:r>
            <a:r>
              <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 grade: 97</a:t>
            </a:r>
            <a:endPar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Enter </a:t>
            </a:r>
            <a:r>
              <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 grade: 100</a:t>
            </a:r>
            <a:endPar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Enter </a:t>
            </a:r>
            <a:r>
              <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 grade: 82</a:t>
            </a:r>
            <a:endPar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Enter </a:t>
            </a:r>
            <a:r>
              <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 grade: -1</a:t>
            </a:r>
            <a:endPar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defRPr/>
            </a:pPr>
            <a:endPar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The total of the grade  is  279.010000</a:t>
            </a:r>
            <a:endParaRPr lang="zh-CN" altLang="en-US" sz="1800"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pic>
        <p:nvPicPr>
          <p:cNvPr id="49159"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7445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a:cxnSpLocks noChangeShapeType="1"/>
          </p:cNvCxnSpPr>
          <p:nvPr/>
        </p:nvCxnSpPr>
        <p:spPr bwMode="auto">
          <a:xfrm>
            <a:off x="5486400" y="5486400"/>
            <a:ext cx="1600200" cy="0"/>
          </a:xfrm>
          <a:prstGeom prst="line">
            <a:avLst/>
          </a:prstGeom>
          <a:noFill/>
          <a:ln w="381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组合 9"/>
          <p:cNvGrpSpPr/>
          <p:nvPr/>
        </p:nvGrpSpPr>
        <p:grpSpPr bwMode="auto">
          <a:xfrm>
            <a:off x="1219200" y="4343400"/>
            <a:ext cx="4953000" cy="1143000"/>
            <a:chOff x="1219200" y="4343400"/>
            <a:chExt cx="4953000" cy="1143000"/>
          </a:xfrm>
        </p:grpSpPr>
        <p:sp>
          <p:nvSpPr>
            <p:cNvPr id="49162" name="矩形 6"/>
            <p:cNvSpPr>
              <a:spLocks noChangeArrowheads="1"/>
            </p:cNvSpPr>
            <p:nvPr/>
          </p:nvSpPr>
          <p:spPr bwMode="auto">
            <a:xfrm>
              <a:off x="1219200" y="4343400"/>
              <a:ext cx="2667000" cy="533400"/>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cxnSp>
          <p:nvCxnSpPr>
            <p:cNvPr id="49163" name="直接箭头连接符 8"/>
            <p:cNvCxnSpPr>
              <a:cxnSpLocks noChangeShapeType="1"/>
              <a:endCxn id="49162" idx="3"/>
            </p:cNvCxnSpPr>
            <p:nvPr/>
          </p:nvCxnSpPr>
          <p:spPr bwMode="auto">
            <a:xfrm flipH="1" flipV="1">
              <a:off x="3886200" y="4610100"/>
              <a:ext cx="2286000" cy="876300"/>
            </a:xfrm>
            <a:prstGeom prst="straightConnector1">
              <a:avLst/>
            </a:prstGeom>
            <a:noFill/>
            <a:ln w="9525"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5"/>
          <p:cNvSpPr>
            <a:spLocks noGrp="1"/>
          </p:cNvSpPr>
          <p:nvPr>
            <p:ph type="sldNum" sz="quarter" idx="11"/>
          </p:nvPr>
        </p:nvSpPr>
        <p:spPr/>
        <p:txBody>
          <a:bodyPr/>
          <a:lstStyle/>
          <a:p>
            <a:pPr>
              <a:defRPr/>
            </a:pPr>
            <a:fld id="{ABA3E63A-4D68-4AA9-B667-E8097B1CCFB2}" type="slidenum">
              <a:rPr lang="en-US" altLang="zh-CN"/>
            </a:fld>
            <a:endParaRPr lang="en-US" altLang="zh-CN"/>
          </a:p>
        </p:txBody>
      </p:sp>
      <p:sp>
        <p:nvSpPr>
          <p:cNvPr id="51204" name="Rectangle 7"/>
          <p:cNvSpPr>
            <a:spLocks noGrp="1" noChangeArrowheads="1"/>
          </p:cNvSpPr>
          <p:nvPr>
            <p:ph type="title"/>
          </p:nvPr>
        </p:nvSpPr>
        <p:spPr/>
        <p:txBody>
          <a:bodyPr/>
          <a:lstStyle/>
          <a:p>
            <a:pPr eaLnBrk="1" hangingPunct="1"/>
            <a:r>
              <a:rPr lang="en-US" altLang="zh-CN">
                <a:ea typeface="宋体" panose="02010600030101010101" pitchFamily="2" charset="-122"/>
              </a:rPr>
              <a:t>Sentinels (continued)</a:t>
            </a:r>
            <a:endParaRPr lang="en-US" altLang="zh-CN">
              <a:ea typeface="宋体" panose="02010600030101010101" pitchFamily="2" charset="-122"/>
            </a:endParaRPr>
          </a:p>
        </p:txBody>
      </p:sp>
      <p:sp>
        <p:nvSpPr>
          <p:cNvPr id="51205" name="Rectangle 8"/>
          <p:cNvSpPr>
            <a:spLocks noGrp="1" noChangeArrowheads="1"/>
          </p:cNvSpPr>
          <p:nvPr>
            <p:ph type="body" sz="half" idx="1"/>
          </p:nvPr>
        </p:nvSpPr>
        <p:spPr>
          <a:xfrm>
            <a:off x="533400" y="1676400"/>
            <a:ext cx="8077200" cy="3048000"/>
          </a:xfrm>
        </p:spPr>
        <p:txBody>
          <a:bodyPr/>
          <a:lstStyle/>
          <a:p>
            <a:pPr eaLnBrk="1" hangingPunct="1">
              <a:defRPr/>
            </a:pPr>
            <a:r>
              <a:rPr lang="en-US" altLang="zh-CN" dirty="0">
                <a:solidFill>
                  <a:schemeClr val="accent2">
                    <a:lumMod val="75000"/>
                  </a:schemeClr>
                </a:solidFill>
                <a:ea typeface="宋体" panose="02010600030101010101" pitchFamily="2" charset="-122"/>
              </a:rPr>
              <a:t>One useful sentinel </a:t>
            </a:r>
            <a:r>
              <a:rPr lang="en-US" altLang="zh-CN" dirty="0">
                <a:ea typeface="宋体" panose="02010600030101010101" pitchFamily="2" charset="-122"/>
              </a:rPr>
              <a:t>in C is the named constant </a:t>
            </a:r>
            <a:r>
              <a:rPr lang="en-US" altLang="zh-CN" b="1" dirty="0">
                <a:solidFill>
                  <a:schemeClr val="accent2">
                    <a:lumMod val="75000"/>
                  </a:schemeClr>
                </a:solidFill>
                <a:ea typeface="宋体" panose="02010600030101010101" pitchFamily="2" charset="-122"/>
              </a:rPr>
              <a:t>EOF</a:t>
            </a:r>
            <a:r>
              <a:rPr lang="en-US" altLang="zh-CN" dirty="0">
                <a:ea typeface="宋体" panose="02010600030101010101" pitchFamily="2" charset="-122"/>
              </a:rPr>
              <a:t> (</a:t>
            </a:r>
            <a:r>
              <a:rPr lang="en-US" altLang="zh-CN" dirty="0">
                <a:solidFill>
                  <a:srgbClr val="C00000"/>
                </a:solidFill>
                <a:ea typeface="宋体" panose="02010600030101010101" pitchFamily="2" charset="-122"/>
              </a:rPr>
              <a:t>End Of File</a:t>
            </a:r>
            <a:r>
              <a:rPr lang="en-US" altLang="zh-CN" dirty="0">
                <a:ea typeface="宋体" panose="02010600030101010101" pitchFamily="2" charset="-122"/>
              </a:rPr>
              <a:t>)</a:t>
            </a:r>
            <a:endParaRPr lang="en-US" altLang="zh-CN" dirty="0">
              <a:ea typeface="宋体" panose="02010600030101010101" pitchFamily="2" charset="-122"/>
            </a:endParaRPr>
          </a:p>
          <a:p>
            <a:pPr lvl="1" eaLnBrk="1" hangingPunct="1">
              <a:defRPr/>
            </a:pPr>
            <a:r>
              <a:rPr lang="en-US" altLang="zh-CN" dirty="0">
                <a:ea typeface="宋体" panose="02010600030101010101" pitchFamily="2" charset="-122"/>
              </a:rPr>
              <a:t>The actual value of EOF is compiler-dependent, but it is always assigned a code that is not used by any other character</a:t>
            </a:r>
            <a:endParaRPr lang="en-US" altLang="zh-CN" dirty="0">
              <a:ea typeface="宋体" panose="02010600030101010101" pitchFamily="2" charset="-122"/>
            </a:endParaRPr>
          </a:p>
          <a:p>
            <a:pPr lvl="1" eaLnBrk="1" hangingPunct="1">
              <a:defRPr/>
            </a:pPr>
            <a:r>
              <a:rPr lang="en-US" altLang="zh-CN" b="1" dirty="0">
                <a:solidFill>
                  <a:schemeClr val="accent2">
                    <a:lumMod val="75000"/>
                  </a:schemeClr>
                </a:solidFill>
                <a:ea typeface="宋体" panose="02010600030101010101" pitchFamily="2" charset="-122"/>
              </a:rPr>
              <a:t>EOF is defined in </a:t>
            </a:r>
            <a:r>
              <a:rPr lang="en-US" altLang="zh-CN" b="1" dirty="0" err="1">
                <a:solidFill>
                  <a:schemeClr val="accent2">
                    <a:lumMod val="75000"/>
                  </a:schemeClr>
                </a:solidFill>
                <a:latin typeface="Courier New" panose="02070309020205020404" pitchFamily="49" charset="0"/>
                <a:ea typeface="宋体" panose="02010600030101010101" pitchFamily="2" charset="-122"/>
              </a:rPr>
              <a:t>stdio.h</a:t>
            </a:r>
            <a:endParaRPr lang="en-US" altLang="zh-CN" b="1" dirty="0">
              <a:solidFill>
                <a:schemeClr val="accent2">
                  <a:lumMod val="75000"/>
                </a:schemeClr>
              </a:solidFill>
              <a:latin typeface="Courier New" panose="02070309020205020404" pitchFamily="49"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3"/>
          <p:cNvSpPr>
            <a:spLocks noGrp="1"/>
          </p:cNvSpPr>
          <p:nvPr>
            <p:ph type="sldNum" sz="quarter" idx="11"/>
          </p:nvPr>
        </p:nvSpPr>
        <p:spPr/>
        <p:txBody>
          <a:bodyPr/>
          <a:lstStyle/>
          <a:p>
            <a:pPr>
              <a:defRPr/>
            </a:pPr>
            <a:fld id="{9293D093-8BC6-4EB8-AC7B-363BE3F81F28}" type="slidenum">
              <a:rPr lang="en-US" altLang="zh-CN"/>
            </a:fld>
            <a:endParaRPr lang="en-US" altLang="zh-CN"/>
          </a:p>
        </p:txBody>
      </p:sp>
      <p:sp>
        <p:nvSpPr>
          <p:cNvPr id="53252" name="Rectangle 2"/>
          <p:cNvSpPr>
            <a:spLocks noGrp="1" noChangeArrowheads="1"/>
          </p:cNvSpPr>
          <p:nvPr>
            <p:ph type="title"/>
          </p:nvPr>
        </p:nvSpPr>
        <p:spPr>
          <a:xfrm>
            <a:off x="533400" y="25400"/>
            <a:ext cx="8077200" cy="1143000"/>
          </a:xfrm>
        </p:spPr>
        <p:txBody>
          <a:bodyPr/>
          <a:lstStyle/>
          <a:p>
            <a:pPr eaLnBrk="1" hangingPunct="1"/>
            <a:r>
              <a:rPr lang="en-US" altLang="zh-CN">
                <a:ea typeface="宋体" panose="02010600030101010101" pitchFamily="2" charset="-122"/>
              </a:rPr>
              <a:t>Sentinels (continued)</a:t>
            </a:r>
            <a:endParaRPr lang="en-US" altLang="zh-CN">
              <a:ea typeface="宋体" panose="02010600030101010101" pitchFamily="2" charset="-122"/>
            </a:endParaRPr>
          </a:p>
        </p:txBody>
      </p:sp>
      <p:pic>
        <p:nvPicPr>
          <p:cNvPr id="532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828800"/>
            <a:ext cx="73914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 name="灯片编号占位符 2"/>
          <p:cNvSpPr>
            <a:spLocks noGrp="1"/>
          </p:cNvSpPr>
          <p:nvPr>
            <p:ph type="sldNum" sz="quarter" idx="11"/>
          </p:nvPr>
        </p:nvSpPr>
        <p:spPr/>
        <p:txBody>
          <a:bodyPr/>
          <a:lstStyle/>
          <a:p>
            <a:pPr>
              <a:defRPr/>
            </a:pPr>
            <a:fld id="{F41FB91E-54B7-46A4-9FDA-EF693780F306}" type="slidenum">
              <a:rPr lang="en-US" altLang="zh-CN"/>
            </a:fld>
            <a:endParaRPr lang="en-US" altLang="zh-CN"/>
          </a:p>
        </p:txBody>
      </p:sp>
      <p:grpSp>
        <p:nvGrpSpPr>
          <p:cNvPr id="55300" name="Group 6"/>
          <p:cNvGrpSpPr/>
          <p:nvPr/>
        </p:nvGrpSpPr>
        <p:grpSpPr bwMode="auto">
          <a:xfrm>
            <a:off x="457200" y="762000"/>
            <a:ext cx="8305800" cy="5495925"/>
            <a:chOff x="270" y="0"/>
            <a:chExt cx="5232" cy="3462"/>
          </a:xfrm>
        </p:grpSpPr>
        <p:pic>
          <p:nvPicPr>
            <p:cNvPr id="55304"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70" y="0"/>
              <a:ext cx="5220" cy="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5"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82" y="2952"/>
              <a:ext cx="5220"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5301" name="Rectangle 7"/>
          <p:cNvSpPr>
            <a:spLocks noChangeArrowheads="1"/>
          </p:cNvSpPr>
          <p:nvPr/>
        </p:nvSpPr>
        <p:spPr bwMode="auto">
          <a:xfrm>
            <a:off x="609600" y="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Sentinels (continued)</a:t>
            </a:r>
            <a:endParaRPr lang="en-US" altLang="zh-CN" sz="3600">
              <a:ea typeface="宋体" panose="02010600030101010101" pitchFamily="2" charset="-122"/>
            </a:endParaRPr>
          </a:p>
        </p:txBody>
      </p:sp>
      <p:cxnSp>
        <p:nvCxnSpPr>
          <p:cNvPr id="3" name="直接连接符 2"/>
          <p:cNvCxnSpPr>
            <a:cxnSpLocks noChangeShapeType="1"/>
          </p:cNvCxnSpPr>
          <p:nvPr/>
        </p:nvCxnSpPr>
        <p:spPr bwMode="auto">
          <a:xfrm>
            <a:off x="1905000" y="4343400"/>
            <a:ext cx="28956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5303"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6000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noChangeArrowheads="1"/>
          </p:cNvSpPr>
          <p:nvPr>
            <p:ph idx="1"/>
          </p:nvPr>
        </p:nvSpPr>
        <p:spPr>
          <a:xfrm>
            <a:off x="533400" y="457200"/>
            <a:ext cx="8382000" cy="5791200"/>
          </a:xfrm>
        </p:spPr>
        <p:txBody>
          <a:bodyPr/>
          <a:lstStyle/>
          <a:p>
            <a:r>
              <a:rPr lang="en-US" altLang="zh-CN">
                <a:ea typeface="宋体" panose="02010600030101010101" pitchFamily="2" charset="-122"/>
              </a:rPr>
              <a:t>int </a:t>
            </a:r>
            <a:r>
              <a:rPr lang="en-US" altLang="zh-CN" b="1">
                <a:solidFill>
                  <a:srgbClr val="0033CC"/>
                </a:solidFill>
                <a:ea typeface="宋体" panose="02010600030101010101" pitchFamily="2" charset="-122"/>
              </a:rPr>
              <a:t>scanf </a:t>
            </a:r>
            <a:r>
              <a:rPr lang="en-US" altLang="zh-CN">
                <a:ea typeface="宋体" panose="02010600030101010101" pitchFamily="2" charset="-122"/>
              </a:rPr>
              <a:t>(char *format,[argument,...]);</a:t>
            </a:r>
            <a:endParaRPr lang="en-US" altLang="zh-CN">
              <a:ea typeface="宋体" panose="02010600030101010101" pitchFamily="2" charset="-122"/>
            </a:endParaRPr>
          </a:p>
          <a:p>
            <a:pPr lvl="1"/>
            <a:r>
              <a:rPr lang="en-US" altLang="zh-CN">
                <a:ea typeface="宋体" panose="02010600030101010101" pitchFamily="2" charset="-122"/>
              </a:rPr>
              <a:t>scanf() returns the successful assignment of data items numbers, error returns EOF.</a:t>
            </a:r>
            <a:endParaRPr lang="en-US" altLang="zh-CN">
              <a:ea typeface="宋体" panose="02010600030101010101" pitchFamily="2" charset="-122"/>
            </a:endParaRPr>
          </a:p>
          <a:p>
            <a:r>
              <a:rPr lang="en-US" altLang="zh-CN">
                <a:ea typeface="宋体" panose="02010600030101010101" pitchFamily="2" charset="-122"/>
              </a:rPr>
              <a:t>control string is composed of three types of characters:</a:t>
            </a:r>
            <a:endParaRPr lang="en-US" altLang="zh-CN">
              <a:ea typeface="宋体" panose="02010600030101010101" pitchFamily="2" charset="-122"/>
            </a:endParaRPr>
          </a:p>
          <a:p>
            <a:pPr lvl="1"/>
            <a:r>
              <a:rPr lang="en-US" altLang="zh-CN" sz="2000">
                <a:ea typeface="宋体" panose="02010600030101010101" pitchFamily="2" charset="-122"/>
              </a:rPr>
              <a:t>Format specifier</a:t>
            </a:r>
            <a:endParaRPr lang="en-US" altLang="zh-CN" sz="2000">
              <a:ea typeface="宋体" panose="02010600030101010101" pitchFamily="2" charset="-122"/>
            </a:endParaRPr>
          </a:p>
          <a:p>
            <a:pPr lvl="1"/>
            <a:r>
              <a:rPr lang="en-US" altLang="zh-CN" sz="2000">
                <a:ea typeface="宋体" panose="02010600030101010101" pitchFamily="2" charset="-122"/>
              </a:rPr>
              <a:t>Blank character (</a:t>
            </a:r>
            <a:r>
              <a:rPr lang="en-US" altLang="zh-CN" sz="2000">
                <a:solidFill>
                  <a:schemeClr val="tx1"/>
                </a:solidFill>
                <a:latin typeface="Times New Roman" panose="02020603050405020304" pitchFamily="18" charset="0"/>
                <a:ea typeface="宋体" panose="02010600030101010101" pitchFamily="2" charset="-122"/>
              </a:rPr>
              <a:t>the blank character can be space, tab, newline, and so on,until the first non - blank character appears.</a:t>
            </a:r>
            <a:r>
              <a:rPr lang="en-US" altLang="zh-CN" sz="2000">
                <a:ea typeface="宋体" panose="02010600030101010101" pitchFamily="2" charset="-122"/>
              </a:rPr>
              <a:t>)</a:t>
            </a:r>
            <a:endParaRPr lang="en-US" altLang="zh-CN" sz="2000">
              <a:ea typeface="宋体" panose="02010600030101010101" pitchFamily="2" charset="-122"/>
            </a:endParaRPr>
          </a:p>
          <a:p>
            <a:pPr lvl="1"/>
            <a:r>
              <a:rPr lang="en-US" altLang="zh-CN" sz="2000">
                <a:ea typeface="宋体" panose="02010600030101010101" pitchFamily="2" charset="-122"/>
              </a:rPr>
              <a:t>Non Blank character</a:t>
            </a:r>
            <a:endParaRPr lang="zh-CN" altLang="zh-CN" sz="2200">
              <a:ea typeface="宋体" panose="02010600030101010101" pitchFamily="2" charset="-122"/>
            </a:endParaRPr>
          </a:p>
          <a:p>
            <a:endParaRPr lang="zh-CN" altLang="en-US">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1854DC0F-E64F-46A9-B00F-F67522364C6E}" type="slidenum">
              <a:rPr lang="en-US" altLang="zh-CN" smtClean="0"/>
            </a:fld>
            <a:endParaRPr lang="en-US" altLang="zh-CN"/>
          </a:p>
        </p:txBody>
      </p:sp>
      <p:graphicFrame>
        <p:nvGraphicFramePr>
          <p:cNvPr id="6" name="表格 5"/>
          <p:cNvGraphicFramePr>
            <a:graphicFrameLocks noGrp="1"/>
          </p:cNvGraphicFramePr>
          <p:nvPr/>
        </p:nvGraphicFramePr>
        <p:xfrm>
          <a:off x="838200" y="4191000"/>
          <a:ext cx="7239000" cy="1897063"/>
        </p:xfrm>
        <a:graphic>
          <a:graphicData uri="http://schemas.openxmlformats.org/drawingml/2006/table">
            <a:tbl>
              <a:tblPr/>
              <a:tblGrid>
                <a:gridCol w="2171700"/>
                <a:gridCol w="5067300"/>
              </a:tblGrid>
              <a:tr h="371475">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ts val="600"/>
                        </a:spcBef>
                        <a:spcAft>
                          <a:spcPts val="60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Format character</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ts val="600"/>
                        </a:spcBef>
                        <a:spcAft>
                          <a:spcPts val="60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explain</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r h="371475">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input a</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character</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r>
              <a:tr h="371475">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input a</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digits</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r h="411163">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input a</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string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r>
              <a:tr h="371475">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Input a real number</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 name="灯片编号占位符 2"/>
          <p:cNvSpPr>
            <a:spLocks noGrp="1"/>
          </p:cNvSpPr>
          <p:nvPr>
            <p:ph type="sldNum" sz="quarter" idx="11"/>
          </p:nvPr>
        </p:nvSpPr>
        <p:spPr/>
        <p:txBody>
          <a:bodyPr/>
          <a:lstStyle/>
          <a:p>
            <a:pPr>
              <a:defRPr/>
            </a:pPr>
            <a:fld id="{8A81AB57-0789-452C-8FF0-B632DD3DDF1D}" type="slidenum">
              <a:rPr lang="en-US" altLang="zh-CN" smtClean="0"/>
            </a:fld>
            <a:endParaRPr lang="en-US" altLang="zh-CN"/>
          </a:p>
        </p:txBody>
      </p:sp>
      <p:graphicFrame>
        <p:nvGraphicFramePr>
          <p:cNvPr id="4" name="表格 3"/>
          <p:cNvGraphicFramePr>
            <a:graphicFrameLocks noGrp="1"/>
          </p:cNvGraphicFramePr>
          <p:nvPr/>
        </p:nvGraphicFramePr>
        <p:xfrm>
          <a:off x="381000" y="1371600"/>
          <a:ext cx="8077200" cy="3352800"/>
        </p:xfrm>
        <a:graphic>
          <a:graphicData uri="http://schemas.openxmlformats.org/drawingml/2006/table">
            <a:tbl>
              <a:tblPr/>
              <a:tblGrid>
                <a:gridCol w="3581400"/>
                <a:gridCol w="4495800"/>
              </a:tblGrid>
              <a:tr h="371497">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Additional </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Format character</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explain</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r h="371497">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l</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input a</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 data </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r>
              <a:tr h="640119">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Field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Specifies the width of the input data  (%3d)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r h="1055230">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Blank </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The blank character makes the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scanf</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function slightly out of one or more blank characters in the read operation</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8E8E8"/>
                    </a:solidFill>
                  </a:tcPr>
                </a:tc>
              </a:tr>
              <a:tr h="914456">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Non blank</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c>
                  <a:txBody>
                    <a:bodyPr/>
                    <a:lstStyle>
                      <a:lvl1pPr>
                        <a:spcBef>
                          <a:spcPct val="20000"/>
                        </a:spcBef>
                        <a:defRPr sz="2200">
                          <a:solidFill>
                            <a:srgbClr val="222222"/>
                          </a:solidFill>
                          <a:latin typeface="Arial" panose="020B0604020202020204" pitchFamily="34" charset="0"/>
                        </a:defRPr>
                      </a:lvl1pPr>
                      <a:lvl2pPr marL="742950" indent="-285750">
                        <a:spcBef>
                          <a:spcPct val="20000"/>
                        </a:spcBef>
                        <a:defRPr sz="2000">
                          <a:solidFill>
                            <a:srgbClr val="222222"/>
                          </a:solidFill>
                          <a:latin typeface="Arial" panose="020B0604020202020204" pitchFamily="34" charset="0"/>
                        </a:defRPr>
                      </a:lvl2pPr>
                      <a:lvl3pPr marL="1143000" indent="-228600">
                        <a:spcBef>
                          <a:spcPct val="20000"/>
                        </a:spcBef>
                        <a:defRPr sz="2000">
                          <a:solidFill>
                            <a:srgbClr val="222222"/>
                          </a:solidFill>
                          <a:latin typeface="Arial" panose="020B0604020202020204" pitchFamily="34" charset="0"/>
                        </a:defRPr>
                      </a:lvl3pPr>
                      <a:lvl4pPr marL="1600200" indent="-228600">
                        <a:spcBef>
                          <a:spcPct val="20000"/>
                        </a:spcBef>
                        <a:defRPr sz="2000">
                          <a:solidFill>
                            <a:srgbClr val="222222"/>
                          </a:solidFill>
                          <a:latin typeface="Arial" panose="020B0604020202020204" pitchFamily="34"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 non blank character will make the </a:t>
                      </a:r>
                      <a:r>
                        <a:rPr kumimoji="0" lang="en-US" altLang="zh-CN" sz="18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scanf</a:t>
                      </a: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 function remove the same character as the non blank character when it reads.</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4F4F4"/>
                    </a:solidFill>
                  </a:tcPr>
                </a:tc>
              </a:tr>
            </a:tbl>
          </a:graphicData>
        </a:graphic>
      </p:graphicFrame>
      <p:sp>
        <p:nvSpPr>
          <p:cNvPr id="58392" name="文本框 4"/>
          <p:cNvSpPr txBox="1">
            <a:spLocks noChangeArrowheads="1"/>
          </p:cNvSpPr>
          <p:nvPr/>
        </p:nvSpPr>
        <p:spPr bwMode="auto">
          <a:xfrm>
            <a:off x="533400" y="609600"/>
            <a:ext cx="161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b="1">
                <a:solidFill>
                  <a:srgbClr val="0033CC"/>
                </a:solidFill>
                <a:latin typeface="Times New Roman" panose="02020603050405020304" pitchFamily="18" charset="0"/>
                <a:ea typeface="宋体" panose="02010600030101010101" pitchFamily="2" charset="-122"/>
              </a:rPr>
              <a:t>Scanf( ) </a:t>
            </a:r>
            <a:r>
              <a:rPr lang="zh-CN" altLang="en-US" sz="2000" b="1">
                <a:solidFill>
                  <a:srgbClr val="0033CC"/>
                </a:solidFill>
                <a:latin typeface="Times New Roman" panose="02020603050405020304" pitchFamily="18" charset="0"/>
                <a:ea typeface="宋体" panose="02010600030101010101" pitchFamily="2" charset="-122"/>
              </a:rPr>
              <a:t>函数</a:t>
            </a:r>
            <a:endParaRPr lang="zh-CN" altLang="en-US" sz="2000" b="1">
              <a:solidFill>
                <a:srgbClr val="0033CC"/>
              </a:solidFill>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p:nvPr>
        </p:nvSpPr>
        <p:spPr/>
        <p:txBody>
          <a:bodyPr/>
          <a:lstStyle/>
          <a:p>
            <a:endParaRPr lang="zh-CN" altLang="en-US">
              <a:ea typeface="宋体" panose="02010600030101010101" pitchFamily="2" charset="-122"/>
            </a:endParaRPr>
          </a:p>
        </p:txBody>
      </p:sp>
      <p:sp>
        <p:nvSpPr>
          <p:cNvPr id="60419" name="内容占位符 4"/>
          <p:cNvSpPr>
            <a:spLocks noGrp="1" noChangeArrowheads="1"/>
          </p:cNvSpPr>
          <p:nvPr>
            <p:ph idx="1"/>
          </p:nvPr>
        </p:nvSpPr>
        <p:spPr/>
        <p:txBody>
          <a:bodyPr/>
          <a:lstStyle/>
          <a:p>
            <a:r>
              <a:rPr lang="en-US" altLang="zh-CN">
                <a:ea typeface="宋体" panose="02010600030101010101" pitchFamily="2" charset="-122"/>
              </a:rPr>
              <a:t>The value returned by the scanf () function is the number of variables that can be correctly input in the specified format, that is, the number of variables that can receive the values correctly.</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If you enter Ctrl + Z , or if you enter an exception directly, the return value of scanf will be - 1.</a:t>
            </a:r>
            <a:endParaRPr lang="en-US" altLang="zh-CN">
              <a:ea typeface="宋体" panose="02010600030101010101" pitchFamily="2" charset="-122"/>
            </a:endParaRPr>
          </a:p>
          <a:p>
            <a:endParaRPr lang="zh-CN" altLang="en-US">
              <a:ea typeface="宋体" panose="02010600030101010101" pitchFamily="2" charset="-122"/>
            </a:endParaRPr>
          </a:p>
        </p:txBody>
      </p:sp>
      <p:sp>
        <p:nvSpPr>
          <p:cNvPr id="2"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 name="灯片编号占位符 2"/>
          <p:cNvSpPr>
            <a:spLocks noGrp="1"/>
          </p:cNvSpPr>
          <p:nvPr>
            <p:ph type="sldNum" sz="quarter" idx="11"/>
          </p:nvPr>
        </p:nvSpPr>
        <p:spPr/>
        <p:txBody>
          <a:bodyPr/>
          <a:lstStyle/>
          <a:p>
            <a:pPr>
              <a:defRPr/>
            </a:pPr>
            <a:fld id="{F55C192B-7179-4B2A-803D-95C31FC8F866}"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A0AD9D56-DC21-4F1D-9B31-CE3CEE4B01DA}" type="slidenum">
              <a:rPr lang="en-US" altLang="zh-CN"/>
            </a:fld>
            <a:endParaRPr lang="en-US" altLang="zh-CN"/>
          </a:p>
        </p:txBody>
      </p:sp>
      <p:sp>
        <p:nvSpPr>
          <p:cNvPr id="9220" name="Rectangle 2"/>
          <p:cNvSpPr>
            <a:spLocks noGrp="1" noChangeArrowheads="1"/>
          </p:cNvSpPr>
          <p:nvPr>
            <p:ph type="title"/>
          </p:nvPr>
        </p:nvSpPr>
        <p:spPr/>
        <p:txBody>
          <a:bodyPr/>
          <a:lstStyle/>
          <a:p>
            <a:pPr eaLnBrk="1" hangingPunct="1"/>
            <a:r>
              <a:rPr lang="en-US" altLang="zh-CN">
                <a:ea typeface="宋体" panose="02010600030101010101" pitchFamily="2" charset="-122"/>
              </a:rPr>
              <a:t>Objectives (continued)</a:t>
            </a:r>
            <a:endParaRPr lang="en-US" altLang="zh-CN">
              <a:ea typeface="宋体" panose="02010600030101010101" pitchFamily="2" charset="-122"/>
            </a:endParaRPr>
          </a:p>
        </p:txBody>
      </p:sp>
      <p:sp>
        <p:nvSpPr>
          <p:cNvPr id="9221" name="Rectangle 3"/>
          <p:cNvSpPr>
            <a:spLocks noGrp="1" noChangeArrowheads="1"/>
          </p:cNvSpPr>
          <p:nvPr>
            <p:ph type="body" idx="1"/>
          </p:nvPr>
        </p:nvSpPr>
        <p:spPr>
          <a:xfrm>
            <a:off x="457200" y="1676400"/>
            <a:ext cx="8305800" cy="4572000"/>
          </a:xfrm>
        </p:spPr>
        <p:txBody>
          <a:bodyPr/>
          <a:lstStyle/>
          <a:p>
            <a:pPr eaLnBrk="1" hangingPunct="1">
              <a:defRPr/>
            </a:pPr>
            <a:r>
              <a:rPr lang="en-US" altLang="zh-CN" dirty="0">
                <a:ea typeface="宋体" panose="02010600030101010101" pitchFamily="2" charset="-122"/>
              </a:rPr>
              <a:t>Case Studies: Loop Programming Techniques</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Nested Loops</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The </a:t>
            </a:r>
            <a:r>
              <a:rPr lang="en-US" altLang="zh-CN" b="1" dirty="0">
                <a:solidFill>
                  <a:schemeClr val="accent2">
                    <a:lumMod val="75000"/>
                  </a:schemeClr>
                </a:solidFill>
                <a:latin typeface="Courier New" panose="02070309020205020404" pitchFamily="49" charset="0"/>
                <a:ea typeface="宋体" panose="02010600030101010101" pitchFamily="2" charset="-122"/>
              </a:rPr>
              <a:t>do-while</a:t>
            </a:r>
            <a:r>
              <a:rPr lang="en-US" altLang="zh-CN" dirty="0">
                <a:ea typeface="宋体" panose="02010600030101010101" pitchFamily="2" charset="-122"/>
              </a:rPr>
              <a:t> Statement</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Common Programming and Compiler Errors</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533400" y="381000"/>
            <a:ext cx="8077200" cy="762000"/>
          </a:xfrm>
        </p:spPr>
        <p:txBody>
          <a:bodyPr/>
          <a:lstStyle/>
          <a:p>
            <a:pPr algn="l"/>
            <a:r>
              <a:rPr lang="en-US" altLang="zh-CN" sz="2800">
                <a:ea typeface="宋体" panose="02010600030101010101" pitchFamily="2" charset="-122"/>
              </a:rPr>
              <a:t>scanf("%d%d", &amp;a, &amp;b)</a:t>
            </a:r>
            <a:endParaRPr lang="zh-CN" altLang="en-US" sz="2800">
              <a:ea typeface="宋体" panose="02010600030101010101" pitchFamily="2" charset="-122"/>
            </a:endParaRPr>
          </a:p>
        </p:txBody>
      </p:sp>
      <p:sp>
        <p:nvSpPr>
          <p:cNvPr id="62467" name="内容占位符 2"/>
          <p:cNvSpPr>
            <a:spLocks noGrp="1" noChangeArrowheads="1"/>
          </p:cNvSpPr>
          <p:nvPr>
            <p:ph idx="1"/>
          </p:nvPr>
        </p:nvSpPr>
        <p:spPr>
          <a:xfrm>
            <a:off x="190500" y="1111250"/>
            <a:ext cx="8763000" cy="4572000"/>
          </a:xfrm>
        </p:spPr>
        <p:txBody>
          <a:bodyPr/>
          <a:lstStyle/>
          <a:p>
            <a:pPr marL="0" indent="0">
              <a:buFontTx/>
              <a:buNone/>
            </a:pPr>
            <a:r>
              <a:rPr lang="en-US" altLang="zh-CN">
                <a:ea typeface="宋体" panose="02010600030101010101" pitchFamily="2" charset="-122"/>
              </a:rPr>
              <a:t>four cases of return values</a:t>
            </a:r>
            <a:endParaRPr lang="zh-CN" altLang="en-US">
              <a:ea typeface="宋体" panose="02010600030101010101" pitchFamily="2" charset="-122"/>
            </a:endParaRPr>
          </a:p>
          <a:p>
            <a:pPr marL="0" indent="0">
              <a:buFontTx/>
              <a:buNone/>
            </a:pPr>
            <a:r>
              <a:rPr lang="zh-CN" altLang="en-US">
                <a:ea typeface="宋体" panose="02010600030101010101" pitchFamily="2" charset="-122"/>
              </a:rPr>
              <a:t> </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 If both a and b are successfully read in, the return value of scanf is 2</a:t>
            </a:r>
            <a:endParaRPr lang="en-US" altLang="zh-CN">
              <a:ea typeface="宋体" panose="02010600030101010101" pitchFamily="2" charset="-122"/>
            </a:endParaRPr>
          </a:p>
          <a:p>
            <a:pPr marL="0" indent="0">
              <a:buFontTx/>
              <a:buNone/>
            </a:pPr>
            <a:r>
              <a:rPr lang="en-US" altLang="zh-CN">
                <a:ea typeface="宋体" panose="02010600030101010101" pitchFamily="2" charset="-122"/>
              </a:rPr>
              <a:t>(2) If only a is successfully read in, the return value is 1</a:t>
            </a:r>
            <a:endParaRPr lang="en-US" altLang="zh-CN">
              <a:ea typeface="宋体" panose="02010600030101010101" pitchFamily="2" charset="-122"/>
            </a:endParaRPr>
          </a:p>
          <a:p>
            <a:pPr marL="0" indent="0">
              <a:buFontTx/>
              <a:buNone/>
            </a:pPr>
            <a:r>
              <a:rPr lang="en-US" altLang="zh-CN">
                <a:ea typeface="宋体" panose="02010600030101010101" pitchFamily="2" charset="-122"/>
              </a:rPr>
              <a:t> (3) If both a and b are not successfully read in, the return value is 0 (that is, when the scanf function encounters illegal input, the return value is 0).</a:t>
            </a:r>
            <a:endParaRPr lang="en-US" altLang="zh-CN">
              <a:ea typeface="宋体" panose="02010600030101010101" pitchFamily="2" charset="-122"/>
            </a:endParaRPr>
          </a:p>
          <a:p>
            <a:pPr marL="0" indent="0">
              <a:buFontTx/>
              <a:buNone/>
            </a:pPr>
            <a:r>
              <a:rPr lang="en-US" altLang="zh-CN">
                <a:ea typeface="宋体" panose="02010600030101010101" pitchFamily="2" charset="-122"/>
              </a:rPr>
              <a:t>(4</a:t>
            </a:r>
            <a:r>
              <a:rPr lang="zh-CN" altLang="en-US">
                <a:ea typeface="宋体" panose="02010600030101010101" pitchFamily="2" charset="-122"/>
              </a:rPr>
              <a:t>）</a:t>
            </a:r>
            <a:r>
              <a:rPr lang="en-US" altLang="zh-CN">
                <a:ea typeface="宋体" panose="02010600030101010101" pitchFamily="2" charset="-122"/>
              </a:rPr>
              <a:t> If you encounter end of file (EOF, Ctrl + Z input under the console), return EOF (stdio. h defined symbol constants: #define EOF-1) </a:t>
            </a:r>
            <a:endParaRPr lang="zh-CN" altLang="en-US">
              <a:ea typeface="宋体" panose="02010600030101010101" pitchFamily="2" charset="-122"/>
            </a:endParaRPr>
          </a:p>
          <a:p>
            <a:pPr marL="0" indent="0">
              <a:buFontTx/>
              <a:buNone/>
            </a:pPr>
            <a:r>
              <a:rPr lang="zh-CN" altLang="en-US">
                <a:ea typeface="宋体" panose="02010600030101010101" pitchFamily="2" charset="-122"/>
              </a:rPr>
              <a:t> </a:t>
            </a:r>
            <a:endParaRPr lang="zh-CN" altLang="en-US">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386EA43B-2864-42C1-83A8-F6D874764600}" type="slidenum">
              <a:rPr lang="en-US" altLang="zh-CN"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F1D75194-1FBB-4D04-9F48-51CA80681C12}" type="slidenum">
              <a:rPr lang="en-US" altLang="zh-CN"/>
            </a:fld>
            <a:endParaRPr lang="en-US" altLang="zh-CN"/>
          </a:p>
        </p:txBody>
      </p:sp>
      <p:sp>
        <p:nvSpPr>
          <p:cNvPr id="64516" name="Rectangle 2"/>
          <p:cNvSpPr>
            <a:spLocks noGrp="1" noChangeArrowheads="1"/>
          </p:cNvSpPr>
          <p:nvPr>
            <p:ph type="title"/>
          </p:nvPr>
        </p:nvSpPr>
        <p:spPr>
          <a:xfrm>
            <a:off x="228600" y="177800"/>
            <a:ext cx="8534400" cy="1143000"/>
          </a:xfrm>
        </p:spPr>
        <p:txBody>
          <a:bodyPr/>
          <a:lstStyle/>
          <a:p>
            <a:pPr eaLnBrk="1" hangingPunct="1"/>
            <a:r>
              <a:rPr lang="en-US" altLang="zh-CN">
                <a:ea typeface="宋体" panose="02010600030101010101" pitchFamily="2" charset="-122"/>
              </a:rPr>
              <a:t>The </a:t>
            </a:r>
            <a:r>
              <a:rPr lang="en-US" altLang="zh-CN" b="1">
                <a:solidFill>
                  <a:srgbClr val="0033CC"/>
                </a:solidFill>
                <a:latin typeface="Courier New" panose="02070309020205020404" pitchFamily="49" charset="0"/>
                <a:ea typeface="宋体" panose="02010600030101010101" pitchFamily="2" charset="-122"/>
              </a:rPr>
              <a:t>break</a:t>
            </a:r>
            <a:r>
              <a:rPr lang="en-US" altLang="zh-CN">
                <a:ea typeface="宋体" panose="02010600030101010101" pitchFamily="2" charset="-122"/>
              </a:rPr>
              <a:t> and </a:t>
            </a:r>
            <a:r>
              <a:rPr lang="en-US" altLang="zh-CN" b="1">
                <a:solidFill>
                  <a:srgbClr val="0033CC"/>
                </a:solidFill>
                <a:latin typeface="Courier New" panose="02070309020205020404" pitchFamily="49" charset="0"/>
                <a:ea typeface="宋体" panose="02010600030101010101" pitchFamily="2" charset="-122"/>
              </a:rPr>
              <a:t>continue</a:t>
            </a:r>
            <a:r>
              <a:rPr lang="en-US" altLang="zh-CN">
                <a:ea typeface="宋体" panose="02010600030101010101" pitchFamily="2" charset="-122"/>
              </a:rPr>
              <a:t> Statements</a:t>
            </a:r>
            <a:endParaRPr lang="en-US" altLang="zh-CN">
              <a:ea typeface="宋体" panose="02010600030101010101" pitchFamily="2" charset="-122"/>
            </a:endParaRPr>
          </a:p>
        </p:txBody>
      </p:sp>
      <p:sp>
        <p:nvSpPr>
          <p:cNvPr id="57349" name="Rectangle 3"/>
          <p:cNvSpPr>
            <a:spLocks noGrp="1" noChangeArrowheads="1"/>
          </p:cNvSpPr>
          <p:nvPr>
            <p:ph type="body" idx="1"/>
          </p:nvPr>
        </p:nvSpPr>
        <p:spPr>
          <a:xfrm>
            <a:off x="342900" y="1447800"/>
            <a:ext cx="8305800" cy="4572000"/>
          </a:xfrm>
        </p:spPr>
        <p:txBody>
          <a:bodyPr/>
          <a:lstStyle/>
          <a:p>
            <a:pPr eaLnBrk="1" hangingPunct="1">
              <a:lnSpc>
                <a:spcPct val="90000"/>
              </a:lnSpc>
              <a:spcAft>
                <a:spcPts val="1200"/>
              </a:spcAft>
              <a:defRPr/>
            </a:pPr>
            <a:r>
              <a:rPr lang="en-US" altLang="zh-CN" sz="2800" dirty="0">
                <a:solidFill>
                  <a:srgbClr val="0033CC"/>
                </a:solidFill>
                <a:ea typeface="宋体" panose="02010600030101010101" pitchFamily="2" charset="-122"/>
              </a:rPr>
              <a:t>A </a:t>
            </a:r>
            <a:r>
              <a:rPr lang="en-US" altLang="zh-CN" sz="2800" b="1" dirty="0">
                <a:solidFill>
                  <a:srgbClr val="C00000"/>
                </a:solidFill>
                <a:latin typeface="Courier New" panose="02070309020205020404" pitchFamily="49" charset="0"/>
                <a:ea typeface="宋体" panose="02010600030101010101" pitchFamily="2" charset="-122"/>
              </a:rPr>
              <a:t>break</a:t>
            </a:r>
            <a:r>
              <a:rPr lang="en-US" altLang="zh-CN" sz="2800" dirty="0">
                <a:solidFill>
                  <a:srgbClr val="0033CC"/>
                </a:solidFill>
                <a:ea typeface="宋体" panose="02010600030101010101" pitchFamily="2" charset="-122"/>
              </a:rPr>
              <a:t> </a:t>
            </a:r>
            <a:r>
              <a:rPr lang="en-US" altLang="zh-CN" sz="2800" dirty="0">
                <a:solidFill>
                  <a:schemeClr val="tx1"/>
                </a:solidFill>
                <a:ea typeface="宋体" panose="02010600030101010101" pitchFamily="2" charset="-122"/>
              </a:rPr>
              <a:t>forces an immediate </a:t>
            </a:r>
            <a:r>
              <a:rPr lang="en-US" altLang="zh-CN" sz="2800" dirty="0">
                <a:solidFill>
                  <a:srgbClr val="0033CC"/>
                </a:solidFill>
                <a:ea typeface="宋体" panose="02010600030101010101" pitchFamily="2" charset="-122"/>
              </a:rPr>
              <a:t>exit</a:t>
            </a:r>
            <a:r>
              <a:rPr lang="en-US" altLang="zh-CN" sz="2800" dirty="0">
                <a:solidFill>
                  <a:schemeClr val="tx1"/>
                </a:solidFill>
                <a:ea typeface="宋体" panose="02010600030101010101" pitchFamily="2" charset="-122"/>
              </a:rPr>
              <a:t> from</a:t>
            </a:r>
            <a:r>
              <a:rPr lang="en-US" altLang="zh-CN" sz="2800" dirty="0">
                <a:solidFill>
                  <a:srgbClr val="0033CC"/>
                </a:solidFill>
                <a:ea typeface="宋体" panose="02010600030101010101" pitchFamily="2" charset="-122"/>
              </a:rPr>
              <a:t> </a:t>
            </a:r>
            <a:r>
              <a:rPr lang="en-US" altLang="zh-CN" sz="2800" b="1" dirty="0">
                <a:solidFill>
                  <a:srgbClr val="0033CC"/>
                </a:solidFill>
                <a:latin typeface="Courier New" panose="02070309020205020404" pitchFamily="49" charset="0"/>
                <a:ea typeface="宋体" panose="02010600030101010101" pitchFamily="2" charset="-122"/>
              </a:rPr>
              <a:t>while</a:t>
            </a:r>
            <a:r>
              <a:rPr lang="en-US" altLang="zh-CN" sz="2800" dirty="0">
                <a:solidFill>
                  <a:srgbClr val="0033CC"/>
                </a:solidFill>
                <a:ea typeface="宋体" panose="02010600030101010101" pitchFamily="2" charset="-122"/>
              </a:rPr>
              <a:t>, </a:t>
            </a:r>
            <a:r>
              <a:rPr lang="en-US" altLang="zh-CN" sz="2800" b="1" dirty="0">
                <a:solidFill>
                  <a:srgbClr val="0033CC"/>
                </a:solidFill>
                <a:latin typeface="Courier New" panose="02070309020205020404" pitchFamily="49" charset="0"/>
                <a:ea typeface="宋体" panose="02010600030101010101" pitchFamily="2" charset="-122"/>
              </a:rPr>
              <a:t>switch</a:t>
            </a:r>
            <a:r>
              <a:rPr lang="en-US" altLang="zh-CN" sz="2800" dirty="0">
                <a:solidFill>
                  <a:srgbClr val="0033CC"/>
                </a:solidFill>
                <a:ea typeface="宋体" panose="02010600030101010101" pitchFamily="2" charset="-122"/>
              </a:rPr>
              <a:t>, </a:t>
            </a:r>
            <a:r>
              <a:rPr lang="en-US" altLang="zh-CN" sz="2800" b="1" dirty="0">
                <a:solidFill>
                  <a:srgbClr val="0033CC"/>
                </a:solidFill>
                <a:latin typeface="Courier New" panose="02070309020205020404" pitchFamily="49" charset="0"/>
                <a:ea typeface="宋体" panose="02010600030101010101" pitchFamily="2" charset="-122"/>
              </a:rPr>
              <a:t>for</a:t>
            </a:r>
            <a:r>
              <a:rPr lang="en-US" altLang="zh-CN" sz="2800" dirty="0">
                <a:solidFill>
                  <a:srgbClr val="0033CC"/>
                </a:solidFill>
                <a:ea typeface="宋体" panose="02010600030101010101" pitchFamily="2" charset="-122"/>
              </a:rPr>
              <a:t>, and </a:t>
            </a:r>
            <a:r>
              <a:rPr lang="en-US" altLang="zh-CN" sz="2800" b="1" dirty="0">
                <a:solidFill>
                  <a:srgbClr val="0033CC"/>
                </a:solidFill>
                <a:latin typeface="Courier New" panose="02070309020205020404" pitchFamily="49" charset="0"/>
                <a:ea typeface="宋体" panose="02010600030101010101" pitchFamily="2" charset="-122"/>
              </a:rPr>
              <a:t>do-while</a:t>
            </a:r>
            <a:r>
              <a:rPr lang="en-US" altLang="zh-CN" sz="2800" dirty="0">
                <a:solidFill>
                  <a:srgbClr val="0033CC"/>
                </a:solidFill>
                <a:ea typeface="宋体" panose="02010600030101010101" pitchFamily="2" charset="-122"/>
              </a:rPr>
              <a:t> </a:t>
            </a:r>
            <a:r>
              <a:rPr lang="en-US" altLang="zh-CN" sz="2800" dirty="0">
                <a:solidFill>
                  <a:schemeClr val="tx1"/>
                </a:solidFill>
                <a:ea typeface="宋体" panose="02010600030101010101" pitchFamily="2" charset="-122"/>
              </a:rPr>
              <a:t>statements only</a:t>
            </a:r>
            <a:endParaRPr lang="en-US" altLang="zh-CN" sz="2800" dirty="0">
              <a:solidFill>
                <a:schemeClr val="tx1"/>
              </a:solidFill>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while(count &lt;= 10)</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printf</a:t>
            </a:r>
            <a:r>
              <a:rPr lang="en-US" altLang="zh-CN" sz="2000" b="1" dirty="0">
                <a:solidFill>
                  <a:schemeClr val="accent2">
                    <a:lumMod val="50000"/>
                  </a:schemeClr>
                </a:solidFill>
                <a:latin typeface="Courier New" panose="02070309020205020404" pitchFamily="49" charset="0"/>
                <a:ea typeface="宋体" panose="02010600030101010101" pitchFamily="2" charset="-122"/>
              </a:rPr>
              <a:t>("Enter a number: ");</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scanf</a:t>
            </a:r>
            <a:r>
              <a:rPr lang="en-US" altLang="zh-CN" sz="2000" b="1" dirty="0">
                <a:solidFill>
                  <a:schemeClr val="accent2">
                    <a:lumMod val="50000"/>
                  </a:schemeClr>
                </a:solidFill>
                <a:latin typeface="Courier New" panose="02070309020205020404" pitchFamily="49" charset="0"/>
                <a:ea typeface="宋体" panose="02010600030101010101" pitchFamily="2" charset="-122"/>
              </a:rPr>
              <a:t>("%f", &amp;</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num</a:t>
            </a:r>
            <a:r>
              <a:rPr lang="en-US" altLang="zh-CN" sz="2000" b="1" dirty="0">
                <a:solidFill>
                  <a:schemeClr val="accent2">
                    <a:lumMod val="50000"/>
                  </a:schemeClr>
                </a:solidFill>
                <a:latin typeface="Courier New" panose="02070309020205020404" pitchFamily="49" charset="0"/>
                <a:ea typeface="宋体" panose="02010600030101010101" pitchFamily="2" charset="-122"/>
              </a:rPr>
              <a:t>);</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if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num</a:t>
            </a:r>
            <a:r>
              <a:rPr lang="en-US" altLang="zh-CN" sz="2000" b="1" dirty="0">
                <a:solidFill>
                  <a:schemeClr val="accent2">
                    <a:lumMod val="50000"/>
                  </a:schemeClr>
                </a:solidFill>
                <a:latin typeface="Courier New" panose="02070309020205020404" pitchFamily="49" charset="0"/>
                <a:ea typeface="宋体" panose="02010600030101010101" pitchFamily="2" charset="-122"/>
              </a:rPr>
              <a:t> &gt; 76)</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printf</a:t>
            </a:r>
            <a:r>
              <a:rPr lang="en-US" altLang="zh-CN" sz="2000" b="1" dirty="0">
                <a:solidFill>
                  <a:schemeClr val="accent2">
                    <a:lumMod val="50000"/>
                  </a:schemeClr>
                </a:solidFill>
                <a:latin typeface="Courier New" panose="02070309020205020404" pitchFamily="49" charset="0"/>
                <a:ea typeface="宋体" panose="02010600030101010101" pitchFamily="2" charset="-122"/>
              </a:rPr>
              <a:t>("You lose!");</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break; </a:t>
            </a:r>
            <a:r>
              <a:rPr lang="en-US" altLang="zh-CN" sz="2000" b="1" dirty="0">
                <a:solidFill>
                  <a:srgbClr val="00B050"/>
                </a:solidFill>
                <a:latin typeface="Courier New" panose="02070309020205020404" pitchFamily="49" charset="0"/>
                <a:ea typeface="宋体" panose="02010600030101010101" pitchFamily="2" charset="-122"/>
              </a:rPr>
              <a:t>/* break out of the loop */</a:t>
            </a:r>
            <a:endParaRPr lang="en-US" altLang="zh-CN" sz="2000" b="1" dirty="0">
              <a:solidFill>
                <a:srgbClr val="00B050"/>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else</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printf</a:t>
            </a:r>
            <a:r>
              <a:rPr lang="en-US" altLang="zh-CN" sz="2000" b="1" dirty="0">
                <a:solidFill>
                  <a:schemeClr val="accent2">
                    <a:lumMod val="50000"/>
                  </a:schemeClr>
                </a:solidFill>
                <a:latin typeface="Courier New" panose="02070309020205020404" pitchFamily="49" charset="0"/>
                <a:ea typeface="宋体" panose="02010600030101010101" pitchFamily="2" charset="-122"/>
              </a:rPr>
              <a:t>("Keep on </a:t>
            </a:r>
            <a:r>
              <a:rPr lang="en-US" altLang="zh-CN" sz="2000" b="1" dirty="0" err="1">
                <a:solidFill>
                  <a:schemeClr val="accent2">
                    <a:lumMod val="50000"/>
                  </a:schemeClr>
                </a:solidFill>
                <a:latin typeface="Courier New" panose="02070309020205020404" pitchFamily="49" charset="0"/>
                <a:ea typeface="宋体" panose="02010600030101010101" pitchFamily="2" charset="-122"/>
              </a:rPr>
              <a:t>truckin</a:t>
            </a:r>
            <a:r>
              <a:rPr lang="en-US" altLang="zh-CN" sz="2000" b="1" dirty="0">
                <a:solidFill>
                  <a:schemeClr val="accent2">
                    <a:lumMod val="50000"/>
                  </a:schemeClr>
                </a:solidFill>
                <a:latin typeface="Courier New" panose="02070309020205020404" pitchFamily="49" charset="0"/>
                <a:ea typeface="宋体" panose="02010600030101010101" pitchFamily="2" charset="-122"/>
              </a:rPr>
              <a:t>!");</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chemeClr val="accent2">
                    <a:lumMod val="50000"/>
                  </a:schemeClr>
                </a:solidFill>
                <a:latin typeface="Courier New" panose="02070309020205020404" pitchFamily="49" charset="0"/>
                <a:ea typeface="宋体" panose="02010600030101010101" pitchFamily="2" charset="-122"/>
              </a:rPr>
              <a:t>}</a:t>
            </a:r>
            <a:endParaRPr lang="en-US" altLang="zh-CN" sz="2000" b="1" dirty="0">
              <a:solidFill>
                <a:schemeClr val="accent2">
                  <a:lumMod val="50000"/>
                </a:schemeClr>
              </a:solidFill>
              <a:latin typeface="Courier New" panose="02070309020205020404" pitchFamily="49" charset="0"/>
              <a:ea typeface="宋体" panose="02010600030101010101" pitchFamily="2" charset="-122"/>
            </a:endParaRPr>
          </a:p>
          <a:p>
            <a:pPr lvl="2" eaLnBrk="1" hangingPunct="1">
              <a:lnSpc>
                <a:spcPct val="70000"/>
              </a:lnSpc>
              <a:buFontTx/>
              <a:buNone/>
              <a:defRPr/>
            </a:pPr>
            <a:r>
              <a:rPr lang="en-US" altLang="zh-CN" sz="2000" b="1" dirty="0">
                <a:solidFill>
                  <a:srgbClr val="00B050"/>
                </a:solidFill>
                <a:latin typeface="Courier New" panose="02070309020205020404" pitchFamily="49" charset="0"/>
                <a:ea typeface="宋体" panose="02010600030101010101" pitchFamily="2" charset="-122"/>
              </a:rPr>
              <a:t>/* break jumps to here */</a:t>
            </a:r>
            <a:endParaRPr lang="en-US" altLang="zh-CN" sz="2000" b="1" dirty="0">
              <a:solidFill>
                <a:srgbClr val="00B050"/>
              </a:solidFill>
              <a:latin typeface="Courier New" panose="02070309020205020404" pitchFamily="49" charset="0"/>
              <a:ea typeface="宋体" panose="02010600030101010101" pitchFamily="2" charset="-122"/>
            </a:endParaRPr>
          </a:p>
        </p:txBody>
      </p:sp>
      <p:sp>
        <p:nvSpPr>
          <p:cNvPr id="3" name="矩形: 折角 2"/>
          <p:cNvSpPr/>
          <p:nvPr/>
        </p:nvSpPr>
        <p:spPr bwMode="auto">
          <a:xfrm>
            <a:off x="533400" y="2362200"/>
            <a:ext cx="7696200" cy="3733800"/>
          </a:xfrm>
          <a:prstGeom prst="foldedCorner">
            <a:avLst/>
          </a:prstGeom>
          <a:noFill/>
          <a:ln w="28575" cap="flat" cmpd="sng" algn="ctr">
            <a:solidFill>
              <a:schemeClr val="accent2">
                <a:lumMod val="75000"/>
              </a:schemeClr>
            </a:solidFill>
            <a:prstDash val="solid"/>
            <a:round/>
            <a:headEnd type="none" w="med" len="med"/>
            <a:tailEnd type="none" w="med" len="med"/>
          </a:ln>
          <a:effec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zh-CN" altLang="en-US">
              <a:ea typeface="宋体" panose="02010600030101010101" pitchFamily="2" charset="-122"/>
            </a:endParaRPr>
          </a:p>
        </p:txBody>
      </p:sp>
      <p:pic>
        <p:nvPicPr>
          <p:cNvPr id="64519" name="Picture 4" descr="DD01009_">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075" y="9223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箭头: 圆角右 1"/>
          <p:cNvSpPr/>
          <p:nvPr/>
        </p:nvSpPr>
        <p:spPr bwMode="auto">
          <a:xfrm rot="10800000">
            <a:off x="6324600" y="4572000"/>
            <a:ext cx="685800" cy="1600200"/>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4ECC6DB-F6FA-4410-92EC-5B6B0B7C2B92}" type="slidenum">
              <a:rPr lang="en-US" altLang="zh-CN"/>
            </a:fld>
            <a:endParaRPr lang="en-US" altLang="zh-CN"/>
          </a:p>
        </p:txBody>
      </p:sp>
      <p:sp>
        <p:nvSpPr>
          <p:cNvPr id="59397" name="Rectangle 3"/>
          <p:cNvSpPr>
            <a:spLocks noGrp="1" noChangeArrowheads="1"/>
          </p:cNvSpPr>
          <p:nvPr>
            <p:ph type="body" idx="1"/>
          </p:nvPr>
        </p:nvSpPr>
        <p:spPr>
          <a:xfrm>
            <a:off x="152400" y="1536700"/>
            <a:ext cx="8610600" cy="4572000"/>
          </a:xfrm>
        </p:spPr>
        <p:txBody>
          <a:bodyPr/>
          <a:lstStyle/>
          <a:p>
            <a:pPr marL="419100" indent="-419100" eaLnBrk="1" hangingPunct="1">
              <a:defRPr/>
            </a:pPr>
            <a:r>
              <a:rPr lang="en-US" altLang="zh-CN" dirty="0">
                <a:ea typeface="宋体" panose="02010600030101010101" pitchFamily="2" charset="-122"/>
              </a:rPr>
              <a:t>The </a:t>
            </a:r>
            <a:r>
              <a:rPr lang="en-US" altLang="zh-CN" b="1" dirty="0">
                <a:solidFill>
                  <a:srgbClr val="C00000"/>
                </a:solidFill>
                <a:latin typeface="Courier New" panose="02070309020205020404" pitchFamily="49" charset="0"/>
                <a:ea typeface="宋体" panose="02010600030101010101" pitchFamily="2" charset="-122"/>
              </a:rPr>
              <a:t>continue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applies to </a:t>
            </a:r>
            <a:r>
              <a:rPr lang="en-US" altLang="zh-CN" dirty="0">
                <a:solidFill>
                  <a:srgbClr val="0033CC"/>
                </a:solidFill>
                <a:ea typeface="宋体" panose="02010600030101010101" pitchFamily="2" charset="-122"/>
              </a:rPr>
              <a:t>loops only</a:t>
            </a:r>
            <a:r>
              <a:rPr lang="en-US" altLang="zh-CN" dirty="0">
                <a:ea typeface="宋体" panose="02010600030101010101" pitchFamily="2" charset="-122"/>
              </a:rPr>
              <a:t>; </a:t>
            </a:r>
            <a:endParaRPr lang="en-US" altLang="zh-CN" dirty="0">
              <a:ea typeface="宋体" panose="02010600030101010101" pitchFamily="2" charset="-122"/>
            </a:endParaRPr>
          </a:p>
          <a:p>
            <a:pPr marL="419100" indent="-419100" eaLnBrk="1" hangingPunct="1">
              <a:defRPr/>
            </a:pPr>
            <a:r>
              <a:rPr lang="en-US" altLang="zh-CN" dirty="0">
                <a:ea typeface="宋体" panose="02010600030101010101" pitchFamily="2" charset="-122"/>
              </a:rPr>
              <a:t>when a </a:t>
            </a:r>
            <a:r>
              <a:rPr lang="en-US" altLang="zh-CN" b="1" dirty="0">
                <a:solidFill>
                  <a:srgbClr val="0033CC"/>
                </a:solidFill>
                <a:latin typeface="Courier New" panose="02070309020205020404" pitchFamily="49" charset="0"/>
                <a:ea typeface="宋体" panose="02010600030101010101" pitchFamily="2" charset="-122"/>
              </a:rPr>
              <a:t>continue</a:t>
            </a:r>
            <a:r>
              <a:rPr lang="en-US" altLang="zh-CN" dirty="0">
                <a:ea typeface="宋体" panose="02010600030101010101" pitchFamily="2" charset="-122"/>
              </a:rPr>
              <a:t> statement is encountered in a loop, </a:t>
            </a:r>
            <a:r>
              <a:rPr lang="en-US" altLang="zh-CN" dirty="0">
                <a:solidFill>
                  <a:srgbClr val="0033CC"/>
                </a:solidFill>
                <a:ea typeface="宋体" panose="02010600030101010101" pitchFamily="2" charset="-122"/>
              </a:rPr>
              <a:t>the next iteration of the loop begins immediately</a:t>
            </a:r>
            <a:endParaRPr lang="en-US" altLang="zh-CN" dirty="0">
              <a:solidFill>
                <a:srgbClr val="0033CC"/>
              </a:solidFill>
              <a:ea typeface="宋体" panose="02010600030101010101" pitchFamily="2" charset="-122"/>
            </a:endParaRPr>
          </a:p>
          <a:p>
            <a:pPr marL="1295400" lvl="2" indent="-381000" eaLnBrk="1" hangingPunct="1">
              <a:lnSpc>
                <a:spcPct val="80000"/>
              </a:lnSpc>
              <a:spcBef>
                <a:spcPts val="1200"/>
              </a:spcBef>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while (count &lt; 30)</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a:t>
            </a:r>
            <a:r>
              <a:rPr lang="en-US" altLang="zh-CN" b="1" dirty="0" err="1">
                <a:solidFill>
                  <a:schemeClr val="accent2">
                    <a:lumMod val="50000"/>
                  </a:schemeClr>
                </a:solidFill>
                <a:latin typeface="Courier New" panose="02070309020205020404" pitchFamily="49" charset="0"/>
                <a:ea typeface="宋体" panose="02010600030101010101" pitchFamily="2" charset="-122"/>
              </a:rPr>
              <a:t>printf</a:t>
            </a:r>
            <a:r>
              <a:rPr lang="en-US" altLang="zh-CN" b="1" dirty="0">
                <a:solidFill>
                  <a:schemeClr val="accent2">
                    <a:lumMod val="50000"/>
                  </a:schemeClr>
                </a:solidFill>
                <a:latin typeface="Courier New" panose="02070309020205020404" pitchFamily="49" charset="0"/>
                <a:ea typeface="宋体" panose="02010600030101010101" pitchFamily="2" charset="-122"/>
              </a:rPr>
              <a:t>("Enter a grade: ");</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a:t>
            </a:r>
            <a:r>
              <a:rPr lang="en-US" altLang="zh-CN" b="1" dirty="0" err="1">
                <a:solidFill>
                  <a:schemeClr val="accent2">
                    <a:lumMod val="50000"/>
                  </a:schemeClr>
                </a:solidFill>
                <a:latin typeface="Courier New" panose="02070309020205020404" pitchFamily="49" charset="0"/>
                <a:ea typeface="宋体" panose="02010600030101010101" pitchFamily="2" charset="-122"/>
              </a:rPr>
              <a:t>scanf</a:t>
            </a:r>
            <a:r>
              <a:rPr lang="en-US" altLang="zh-CN" b="1" dirty="0">
                <a:solidFill>
                  <a:schemeClr val="accent2">
                    <a:lumMod val="50000"/>
                  </a:schemeClr>
                </a:solidFill>
                <a:latin typeface="Courier New" panose="02070309020205020404" pitchFamily="49" charset="0"/>
                <a:ea typeface="宋体" panose="02010600030101010101" pitchFamily="2" charset="-122"/>
              </a:rPr>
              <a:t>("%f", &amp;grade);</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if(grade &lt; 0 || grade &gt; 100)</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continue;</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total = total + grade;</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  count = count + 1;</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a:p>
            <a:pPr marL="1295400" lvl="2" indent="-381000" eaLnBrk="1" hangingPunct="1">
              <a:lnSpc>
                <a:spcPct val="80000"/>
              </a:lnSpc>
              <a:buFontTx/>
              <a:buNone/>
              <a:defRPr/>
            </a:pPr>
            <a:r>
              <a:rPr lang="en-US" altLang="zh-CN" b="1" dirty="0">
                <a:solidFill>
                  <a:schemeClr val="accent2">
                    <a:lumMod val="50000"/>
                  </a:schemeClr>
                </a:solidFill>
                <a:latin typeface="Courier New" panose="02070309020205020404" pitchFamily="49" charset="0"/>
                <a:ea typeface="宋体" panose="02010600030101010101" pitchFamily="2" charset="-122"/>
              </a:rPr>
              <a:t>}</a:t>
            </a:r>
            <a:endParaRPr lang="en-US" altLang="zh-CN" b="1" dirty="0">
              <a:solidFill>
                <a:schemeClr val="accent2">
                  <a:lumMod val="50000"/>
                </a:schemeClr>
              </a:solidFill>
              <a:latin typeface="Courier New" panose="02070309020205020404" pitchFamily="49" charset="0"/>
              <a:ea typeface="宋体" panose="02010600030101010101" pitchFamily="2" charset="-122"/>
            </a:endParaRPr>
          </a:p>
        </p:txBody>
      </p:sp>
      <p:sp>
        <p:nvSpPr>
          <p:cNvPr id="66564" name="Rectangle 2"/>
          <p:cNvSpPr txBox="1">
            <a:spLocks noChangeArrowheads="1"/>
          </p:cNvSpPr>
          <p:nvPr/>
        </p:nvSpPr>
        <p:spPr bwMode="auto">
          <a:xfrm>
            <a:off x="228600" y="177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The </a:t>
            </a:r>
            <a:r>
              <a:rPr lang="en-US" altLang="zh-CN" sz="3600" b="1">
                <a:solidFill>
                  <a:srgbClr val="0033CC"/>
                </a:solidFill>
                <a:latin typeface="Courier New" panose="02070309020205020404" pitchFamily="49" charset="0"/>
                <a:ea typeface="宋体" panose="02010600030101010101" pitchFamily="2" charset="-122"/>
              </a:rPr>
              <a:t>break</a:t>
            </a:r>
            <a:r>
              <a:rPr lang="en-US" altLang="zh-CN" sz="3600">
                <a:ea typeface="宋体" panose="02010600030101010101" pitchFamily="2" charset="-122"/>
              </a:rPr>
              <a:t> and </a:t>
            </a:r>
            <a:r>
              <a:rPr lang="en-US" altLang="zh-CN" sz="3600" b="1">
                <a:solidFill>
                  <a:srgbClr val="0033CC"/>
                </a:solidFill>
                <a:latin typeface="Courier New" panose="02070309020205020404" pitchFamily="49" charset="0"/>
                <a:ea typeface="宋体" panose="02010600030101010101" pitchFamily="2" charset="-122"/>
              </a:rPr>
              <a:t>continue</a:t>
            </a:r>
            <a:r>
              <a:rPr lang="en-US" altLang="zh-CN" sz="3600">
                <a:ea typeface="宋体" panose="02010600030101010101" pitchFamily="2" charset="-122"/>
              </a:rPr>
              <a:t> Statements</a:t>
            </a:r>
            <a:endParaRPr lang="en-US" altLang="zh-CN" sz="3600">
              <a:ea typeface="宋体" panose="02010600030101010101" pitchFamily="2" charset="-122"/>
            </a:endParaRPr>
          </a:p>
        </p:txBody>
      </p:sp>
      <p:sp>
        <p:nvSpPr>
          <p:cNvPr id="9" name="矩形: 折角 8"/>
          <p:cNvSpPr/>
          <p:nvPr/>
        </p:nvSpPr>
        <p:spPr bwMode="auto">
          <a:xfrm>
            <a:off x="533400" y="2895600"/>
            <a:ext cx="7696200" cy="3213100"/>
          </a:xfrm>
          <a:prstGeom prst="foldedCorner">
            <a:avLst/>
          </a:prstGeom>
          <a:noFill/>
          <a:ln w="28575" cap="flat" cmpd="sng" algn="ctr">
            <a:solidFill>
              <a:schemeClr val="accent2">
                <a:lumMod val="75000"/>
              </a:schemeClr>
            </a:solidFill>
            <a:prstDash val="solid"/>
            <a:round/>
            <a:headEnd type="none" w="med" len="med"/>
            <a:tailEnd type="none" w="med" len="med"/>
          </a:ln>
          <a:effec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zh-CN" altLang="en-US">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60A50124-2342-4BD1-8BE7-3D67AE0C1D95}" type="slidenum">
              <a:rPr lang="en-US" altLang="zh-CN"/>
            </a:fld>
            <a:endParaRPr lang="en-US" altLang="zh-CN"/>
          </a:p>
        </p:txBody>
      </p:sp>
      <p:sp>
        <p:nvSpPr>
          <p:cNvPr id="68612" name="Rectangle 2"/>
          <p:cNvSpPr>
            <a:spLocks noGrp="1" noChangeArrowheads="1"/>
          </p:cNvSpPr>
          <p:nvPr>
            <p:ph type="title"/>
          </p:nvPr>
        </p:nvSpPr>
        <p:spPr/>
        <p:txBody>
          <a:bodyPr/>
          <a:lstStyle/>
          <a:p>
            <a:pPr eaLnBrk="1" hangingPunct="1"/>
            <a:r>
              <a:rPr lang="en-US" altLang="zh-CN">
                <a:ea typeface="宋体" panose="02010600030101010101" pitchFamily="2" charset="-122"/>
              </a:rPr>
              <a:t>The Null Statement</a:t>
            </a:r>
            <a:endParaRPr lang="en-US" altLang="zh-CN">
              <a:ea typeface="宋体" panose="02010600030101010101" pitchFamily="2" charset="-122"/>
            </a:endParaRPr>
          </a:p>
        </p:txBody>
      </p:sp>
      <p:sp>
        <p:nvSpPr>
          <p:cNvPr id="68613" name="Rectangle 3"/>
          <p:cNvSpPr>
            <a:spLocks noGrp="1" noChangeArrowheads="1"/>
          </p:cNvSpPr>
          <p:nvPr>
            <p:ph type="body" idx="1"/>
          </p:nvPr>
        </p:nvSpPr>
        <p:spPr/>
        <p:txBody>
          <a:bodyPr/>
          <a:lstStyle/>
          <a:p>
            <a:pPr eaLnBrk="1" hangingPunct="1"/>
            <a:r>
              <a:rPr lang="en-US" altLang="zh-CN">
                <a:ea typeface="宋体" panose="02010600030101010101" pitchFamily="2" charset="-122"/>
              </a:rPr>
              <a:t>A semicolon with nothing preceding it is also a valid statement, called the </a:t>
            </a:r>
            <a:r>
              <a:rPr lang="en-US" altLang="zh-CN" b="1">
                <a:solidFill>
                  <a:srgbClr val="0033CC"/>
                </a:solidFill>
                <a:ea typeface="宋体" panose="02010600030101010101" pitchFamily="2" charset="-122"/>
              </a:rPr>
              <a:t>null statement</a:t>
            </a:r>
            <a:endParaRPr lang="en-US" altLang="zh-CN">
              <a:solidFill>
                <a:srgbClr val="0033CC"/>
              </a:solidFill>
              <a:ea typeface="宋体" panose="02010600030101010101" pitchFamily="2" charset="-122"/>
            </a:endParaRPr>
          </a:p>
          <a:p>
            <a:pPr lvl="1" eaLnBrk="1" hangingPunct="1">
              <a:buFontTx/>
              <a:buNone/>
            </a:pPr>
            <a:r>
              <a:rPr lang="en-US" altLang="zh-CN">
                <a:ea typeface="宋体" panose="02010600030101010101" pitchFamily="2" charset="-122"/>
              </a:rPr>
              <a:t>	</a:t>
            </a:r>
            <a:r>
              <a:rPr lang="en-US" altLang="zh-CN" b="1">
                <a:solidFill>
                  <a:srgbClr val="0033CC"/>
                </a:solidFill>
                <a:latin typeface="Courier New" panose="02070309020205020404" pitchFamily="49" charset="0"/>
                <a:ea typeface="宋体" panose="02010600030101010101" pitchFamily="2" charset="-122"/>
              </a:rPr>
              <a:t>;</a:t>
            </a:r>
            <a:endParaRPr lang="en-US" altLang="zh-CN" b="1">
              <a:solidFill>
                <a:srgbClr val="0033CC"/>
              </a:solidFill>
              <a:latin typeface="Courier New" panose="02070309020205020404" pitchFamily="49" charset="0"/>
              <a:ea typeface="宋体" panose="02010600030101010101" pitchFamily="2" charset="-122"/>
            </a:endParaRPr>
          </a:p>
          <a:p>
            <a:pPr eaLnBrk="1" hangingPunct="1"/>
            <a:r>
              <a:rPr lang="en-US" altLang="zh-CN">
                <a:ea typeface="宋体" panose="02010600030101010101" pitchFamily="2" charset="-122"/>
              </a:rPr>
              <a:t>Use the null statement where a statement is syntactically required, but no action is needed</a:t>
            </a:r>
            <a:endParaRPr lang="en-US" altLang="zh-CN">
              <a:ea typeface="宋体" panose="02010600030101010101" pitchFamily="2" charset="-122"/>
            </a:endParaRPr>
          </a:p>
          <a:p>
            <a:pPr eaLnBrk="1" hangingPunct="1"/>
            <a:r>
              <a:rPr lang="en-US" altLang="zh-CN">
                <a:ea typeface="宋体" panose="02010600030101010101" pitchFamily="2" charset="-122"/>
              </a:rPr>
              <a:t>Null statements typically are used either with </a:t>
            </a:r>
            <a:r>
              <a:rPr lang="en-US" altLang="zh-CN" b="1">
                <a:solidFill>
                  <a:srgbClr val="0033CC"/>
                </a:solidFill>
                <a:latin typeface="Courier New" panose="02070309020205020404" pitchFamily="49" charset="0"/>
                <a:ea typeface="宋体" panose="02010600030101010101" pitchFamily="2" charset="-122"/>
              </a:rPr>
              <a:t>while</a:t>
            </a:r>
            <a:r>
              <a:rPr lang="en-US" altLang="zh-CN">
                <a:ea typeface="宋体" panose="02010600030101010101" pitchFamily="2" charset="-122"/>
              </a:rPr>
              <a:t> or </a:t>
            </a:r>
            <a:r>
              <a:rPr lang="en-US" altLang="zh-CN" b="1">
                <a:solidFill>
                  <a:srgbClr val="0033CC"/>
                </a:solidFill>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statements</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B519556-AE08-4639-B038-5A5D71E8663A}" type="slidenum">
              <a:rPr lang="en-US" altLang="zh-CN"/>
            </a:fld>
            <a:endParaRPr lang="en-US" altLang="zh-CN"/>
          </a:p>
        </p:txBody>
      </p:sp>
      <p:sp>
        <p:nvSpPr>
          <p:cNvPr id="70659" name="Rectangle 2"/>
          <p:cNvSpPr>
            <a:spLocks noGrp="1" noChangeArrowheads="1"/>
          </p:cNvSpPr>
          <p:nvPr>
            <p:ph type="title"/>
          </p:nvPr>
        </p:nvSpPr>
        <p:spPr>
          <a:xfrm>
            <a:off x="533400" y="139700"/>
            <a:ext cx="8077200" cy="1143000"/>
          </a:xfrm>
        </p:spPr>
        <p:txBody>
          <a:bodyPr/>
          <a:lstStyle/>
          <a:p>
            <a:pPr eaLnBrk="1" hangingPunct="1"/>
            <a:r>
              <a:rPr lang="en-US" altLang="zh-CN">
                <a:ea typeface="宋体" panose="02010600030101010101" pitchFamily="2" charset="-122"/>
              </a:rPr>
              <a:t>The </a:t>
            </a:r>
            <a:r>
              <a:rPr lang="en-US" altLang="zh-CN" b="1">
                <a:solidFill>
                  <a:srgbClr val="0033CC"/>
                </a:solidFill>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a:t>
            </a:r>
            <a:endParaRPr lang="en-US" altLang="zh-CN">
              <a:ea typeface="宋体" panose="02010600030101010101" pitchFamily="2" charset="-122"/>
            </a:endParaRPr>
          </a:p>
        </p:txBody>
      </p:sp>
      <p:sp>
        <p:nvSpPr>
          <p:cNvPr id="63493" name="Rectangle 3"/>
          <p:cNvSpPr>
            <a:spLocks noGrp="1" noChangeArrowheads="1"/>
          </p:cNvSpPr>
          <p:nvPr>
            <p:ph type="body" idx="1"/>
          </p:nvPr>
        </p:nvSpPr>
        <p:spPr>
          <a:xfrm>
            <a:off x="76200" y="1143000"/>
            <a:ext cx="9067800" cy="4876800"/>
          </a:xfrm>
        </p:spPr>
        <p:txBody>
          <a:bodyPr/>
          <a:lstStyle/>
          <a:p>
            <a:pPr eaLnBrk="1" hangingPunct="1">
              <a:defRPr/>
            </a:pPr>
            <a:r>
              <a:rPr lang="en-US" altLang="zh-CN" dirty="0">
                <a:ea typeface="宋体" panose="02010600030101010101" pitchFamily="2" charset="-122"/>
              </a:rPr>
              <a:t>The </a:t>
            </a:r>
            <a:r>
              <a:rPr lang="en-US" altLang="zh-CN" b="1" dirty="0">
                <a:solidFill>
                  <a:srgbClr val="C00000"/>
                </a:solidFill>
                <a:latin typeface="Courier New" panose="02070309020205020404" pitchFamily="49" charset="0"/>
                <a:ea typeface="宋体" panose="02010600030101010101" pitchFamily="2" charset="-122"/>
              </a:rPr>
              <a:t>for</a:t>
            </a:r>
            <a:r>
              <a:rPr lang="en-US" altLang="zh-CN" dirty="0">
                <a:ea typeface="宋体" panose="02010600030101010101" pitchFamily="2" charset="-122"/>
              </a:rPr>
              <a:t> statement combines all four elements required to easily produce a loop on the same line</a:t>
            </a:r>
            <a:endParaRPr lang="en-US" altLang="zh-CN" dirty="0">
              <a:ea typeface="宋体" panose="02010600030101010101" pitchFamily="2" charset="-122"/>
            </a:endParaRPr>
          </a:p>
          <a:p>
            <a:pPr marL="0" lvl="1" indent="0" eaLnBrk="1" hangingPunct="1">
              <a:buFontTx/>
              <a:buNone/>
              <a:defRPr/>
            </a:pPr>
            <a:r>
              <a:rPr lang="en-US" altLang="zh-CN" sz="2200" b="1" dirty="0">
                <a:solidFill>
                  <a:srgbClr val="C00000"/>
                </a:solidFill>
                <a:latin typeface="Courier New" panose="02070309020205020404" pitchFamily="49" charset="0"/>
                <a:ea typeface="宋体" panose="02010600030101010101" pitchFamily="2" charset="-122"/>
              </a:rPr>
              <a:t>   for</a:t>
            </a:r>
            <a:r>
              <a:rPr lang="en-US" altLang="zh-CN" sz="2200" b="1" dirty="0">
                <a:solidFill>
                  <a:srgbClr val="0033CC"/>
                </a:solidFill>
                <a:latin typeface="Courier New" panose="02070309020205020404" pitchFamily="49" charset="0"/>
                <a:ea typeface="宋体" panose="02010600030101010101" pitchFamily="2" charset="-122"/>
              </a:rPr>
              <a:t> (initializing list; tested expression;   </a:t>
            </a:r>
            <a:endParaRPr lang="en-US" altLang="zh-CN" sz="2200" b="1" dirty="0">
              <a:solidFill>
                <a:srgbClr val="0033CC"/>
              </a:solidFill>
              <a:latin typeface="Courier New" panose="02070309020205020404" pitchFamily="49" charset="0"/>
              <a:ea typeface="宋体" panose="02010600030101010101" pitchFamily="2" charset="-122"/>
            </a:endParaRPr>
          </a:p>
          <a:p>
            <a:pPr marL="0" lvl="1" indent="0" eaLnBrk="1" hangingPunct="1">
              <a:buFontTx/>
              <a:buNone/>
              <a:defRPr/>
            </a:pPr>
            <a:r>
              <a:rPr lang="en-US" altLang="zh-CN" sz="2200" b="1" dirty="0">
                <a:solidFill>
                  <a:srgbClr val="0033CC"/>
                </a:solidFill>
                <a:latin typeface="Courier New" panose="02070309020205020404" pitchFamily="49" charset="0"/>
                <a:ea typeface="宋体" panose="02010600030101010101" pitchFamily="2" charset="-122"/>
              </a:rPr>
              <a:t>                                   altering list)</a:t>
            </a:r>
            <a:endParaRPr lang="en-US" altLang="zh-CN" sz="2200" b="1" dirty="0">
              <a:solidFill>
                <a:srgbClr val="0033CC"/>
              </a:solidFill>
              <a:latin typeface="Courier New" panose="02070309020205020404" pitchFamily="49" charset="0"/>
              <a:ea typeface="宋体" panose="02010600030101010101" pitchFamily="2" charset="-122"/>
            </a:endParaRPr>
          </a:p>
          <a:p>
            <a:pPr lvl="1" eaLnBrk="1" hangingPunct="1">
              <a:buFontTx/>
              <a:buNone/>
              <a:defRPr/>
            </a:pPr>
            <a:r>
              <a:rPr lang="en-US" altLang="zh-CN" sz="2200" b="1" dirty="0">
                <a:solidFill>
                  <a:srgbClr val="0033CC"/>
                </a:solidFill>
                <a:latin typeface="Courier New" panose="02070309020205020404" pitchFamily="49" charset="0"/>
                <a:ea typeface="宋体" panose="02010600030101010101" pitchFamily="2" charset="-122"/>
              </a:rPr>
              <a:t>  statement;</a:t>
            </a:r>
            <a:endParaRPr lang="en-US" altLang="zh-CN" sz="2200" b="1" dirty="0">
              <a:solidFill>
                <a:srgbClr val="0033CC"/>
              </a:solidFill>
              <a:latin typeface="Courier New" panose="02070309020205020404" pitchFamily="49" charset="0"/>
              <a:ea typeface="宋体" panose="02010600030101010101" pitchFamily="2" charset="-122"/>
            </a:endParaRPr>
          </a:p>
          <a:p>
            <a:pPr eaLnBrk="1" hangingPunct="1">
              <a:defRPr/>
            </a:pPr>
            <a:r>
              <a:rPr lang="en-US" altLang="zh-CN" dirty="0">
                <a:ea typeface="宋体" panose="02010600030101010101" pitchFamily="2" charset="-122"/>
              </a:rPr>
              <a:t>This statement does not require that any of the items in parentheses be present or that they actually be used for initializing or altering the values in the expression statements</a:t>
            </a:r>
            <a:endParaRPr lang="en-US" altLang="zh-CN" dirty="0">
              <a:ea typeface="宋体" panose="02010600030101010101" pitchFamily="2" charset="-122"/>
            </a:endParaRPr>
          </a:p>
          <a:p>
            <a:pPr lvl="1" eaLnBrk="1" hangingPunct="1">
              <a:defRPr/>
            </a:pPr>
            <a:r>
              <a:rPr lang="en-US" altLang="zh-CN" b="1" dirty="0">
                <a:solidFill>
                  <a:srgbClr val="C00000"/>
                </a:solidFill>
                <a:ea typeface="宋体" panose="02010600030101010101" pitchFamily="2" charset="-122"/>
              </a:rPr>
              <a:t>However, the two semicolons must be present</a:t>
            </a:r>
            <a:endParaRPr lang="en-US" altLang="zh-CN" b="1" dirty="0">
              <a:solidFill>
                <a:srgbClr val="C00000"/>
              </a:solidFill>
              <a:ea typeface="宋体" panose="02010600030101010101" pitchFamily="2" charset="-122"/>
            </a:endParaRPr>
          </a:p>
          <a:p>
            <a:pPr lvl="2" eaLnBrk="1" hangingPunct="1">
              <a:defRPr/>
            </a:pPr>
            <a:r>
              <a:rPr lang="en-US" altLang="zh-CN" sz="2000" b="1" dirty="0">
                <a:solidFill>
                  <a:schemeClr val="accent2">
                    <a:lumMod val="75000"/>
                  </a:schemeClr>
                </a:solidFill>
                <a:latin typeface="Courier New" panose="02070309020205020404" pitchFamily="49" charset="0"/>
                <a:ea typeface="宋体" panose="02010600030101010101" pitchFamily="2" charset="-122"/>
              </a:rPr>
              <a:t>for ( ; count &lt;= 20;)</a:t>
            </a:r>
            <a:r>
              <a:rPr lang="en-US" altLang="zh-CN" sz="2400" b="1" dirty="0">
                <a:solidFill>
                  <a:schemeClr val="accent2">
                    <a:lumMod val="75000"/>
                  </a:schemeClr>
                </a:solidFill>
                <a:ea typeface="宋体" panose="02010600030101010101" pitchFamily="2" charset="-122"/>
              </a:rPr>
              <a:t> </a:t>
            </a:r>
            <a:r>
              <a:rPr lang="en-US" altLang="zh-CN" sz="2400" dirty="0">
                <a:ea typeface="宋体" panose="02010600030101010101" pitchFamily="2" charset="-122"/>
              </a:rPr>
              <a:t>is valid</a:t>
            </a:r>
            <a:endParaRPr lang="en-US" altLang="zh-CN" sz="2400" dirty="0">
              <a:ea typeface="宋体" panose="02010600030101010101" pitchFamily="2" charset="-122"/>
            </a:endParaRPr>
          </a:p>
          <a:p>
            <a:pPr lvl="2" eaLnBrk="1" hangingPunct="1">
              <a:defRPr/>
            </a:pPr>
            <a:r>
              <a:rPr lang="en-US" altLang="zh-CN" sz="2400" dirty="0">
                <a:solidFill>
                  <a:schemeClr val="accent2">
                    <a:lumMod val="75000"/>
                  </a:schemeClr>
                </a:solidFill>
                <a:ea typeface="宋体" panose="02010600030101010101" pitchFamily="2" charset="-122"/>
              </a:rPr>
              <a:t>Omitting tested expression results in infinite loop</a:t>
            </a:r>
            <a:endParaRPr lang="en-US" altLang="zh-CN" sz="2400" dirty="0">
              <a:solidFill>
                <a:schemeClr val="accent2">
                  <a:lumMod val="75000"/>
                </a:schemeClr>
              </a:solidFill>
              <a:ea typeface="宋体" panose="02010600030101010101" pitchFamily="2" charset="-122"/>
            </a:endParaRPr>
          </a:p>
        </p:txBody>
      </p:sp>
      <p:sp>
        <p:nvSpPr>
          <p:cNvPr id="2" name="矩形: 折角 1"/>
          <p:cNvSpPr/>
          <p:nvPr/>
        </p:nvSpPr>
        <p:spPr bwMode="auto">
          <a:xfrm>
            <a:off x="533400" y="1981200"/>
            <a:ext cx="8458200" cy="1219200"/>
          </a:xfrm>
          <a:prstGeom prst="foldedCorner">
            <a:avLst/>
          </a:prstGeom>
          <a:noFill/>
          <a:ln w="9525" cap="flat" cmpd="sng" algn="ctr">
            <a:solidFill>
              <a:schemeClr val="accent2">
                <a:lumMod val="75000"/>
              </a:schemeClr>
            </a:solidFill>
            <a:prstDash val="solid"/>
            <a:round/>
            <a:headEnd type="none" w="med" len="med"/>
            <a:tailEnd type="none" w="med" len="med"/>
          </a:ln>
          <a:effec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fld id="{148A8740-D54B-471C-A791-9B5F807C728E}" type="slidenum">
              <a:rPr lang="en-US" altLang="zh-CN"/>
            </a:fld>
            <a:endParaRPr lang="en-US" altLang="zh-CN"/>
          </a:p>
        </p:txBody>
      </p:sp>
      <p:pic>
        <p:nvPicPr>
          <p:cNvPr id="7270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609600"/>
            <a:ext cx="5670550" cy="60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Rectangle 5"/>
          <p:cNvSpPr>
            <a:spLocks noChangeArrowheads="1"/>
          </p:cNvSpPr>
          <p:nvPr/>
        </p:nvSpPr>
        <p:spPr bwMode="auto">
          <a:xfrm>
            <a:off x="533400" y="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CN" sz="3600" dirty="0">
                <a:ea typeface="宋体" panose="02010600030101010101" pitchFamily="2" charset="-122"/>
              </a:rPr>
              <a:t>The </a:t>
            </a:r>
            <a:r>
              <a:rPr lang="en-US" altLang="zh-CN" sz="3600" dirty="0">
                <a:solidFill>
                  <a:schemeClr val="accent2">
                    <a:lumMod val="75000"/>
                  </a:schemeClr>
                </a:solidFill>
                <a:latin typeface="Courier New" panose="02070309020205020404" pitchFamily="49" charset="0"/>
                <a:ea typeface="宋体" panose="02010600030101010101" pitchFamily="2" charset="-122"/>
              </a:rPr>
              <a:t>for</a:t>
            </a:r>
            <a:r>
              <a:rPr lang="en-US" altLang="zh-CN" sz="3600" dirty="0">
                <a:ea typeface="宋体" panose="02010600030101010101" pitchFamily="2" charset="-122"/>
              </a:rPr>
              <a:t> Statement</a:t>
            </a:r>
            <a:endParaRPr lang="en-US" altLang="zh-CN" sz="36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 name="灯片编号占位符 5"/>
          <p:cNvSpPr>
            <a:spLocks noGrp="1"/>
          </p:cNvSpPr>
          <p:nvPr>
            <p:ph type="sldNum" sz="quarter" idx="11"/>
          </p:nvPr>
        </p:nvSpPr>
        <p:spPr/>
        <p:txBody>
          <a:bodyPr/>
          <a:lstStyle/>
          <a:p>
            <a:pPr>
              <a:defRPr/>
            </a:pPr>
            <a:fld id="{0439DA77-119F-4745-87E7-D70E6A98724A}" type="slidenum">
              <a:rPr lang="en-US" altLang="zh-CN"/>
            </a:fld>
            <a:endParaRPr lang="en-US" altLang="zh-CN"/>
          </a:p>
        </p:txBody>
      </p:sp>
      <p:grpSp>
        <p:nvGrpSpPr>
          <p:cNvPr id="74756" name="Group 6"/>
          <p:cNvGrpSpPr/>
          <p:nvPr/>
        </p:nvGrpSpPr>
        <p:grpSpPr bwMode="auto">
          <a:xfrm>
            <a:off x="400050" y="1409700"/>
            <a:ext cx="8286750" cy="3467100"/>
            <a:chOff x="252" y="48"/>
            <a:chExt cx="5220" cy="2184"/>
          </a:xfrm>
        </p:grpSpPr>
        <p:pic>
          <p:nvPicPr>
            <p:cNvPr id="74760"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88" y="48"/>
              <a:ext cx="5184" cy="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1"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52" y="1140"/>
              <a:ext cx="5214" cy="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757" name="Rectangle 7"/>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74758" name="Rectangle 11"/>
          <p:cNvSpPr>
            <a:spLocks noGrp="1" noChangeArrowheads="1"/>
          </p:cNvSpPr>
          <p:nvPr>
            <p:ph type="body" sz="half" idx="2"/>
          </p:nvPr>
        </p:nvSpPr>
        <p:spPr>
          <a:xfrm>
            <a:off x="533400" y="5029200"/>
            <a:ext cx="8077200" cy="1219200"/>
          </a:xfrm>
        </p:spPr>
        <p:txBody>
          <a:bodyPr/>
          <a:lstStyle/>
          <a:p>
            <a:pPr eaLnBrk="1" hangingPunct="1"/>
            <a:r>
              <a:rPr lang="en-US" altLang="zh-CN">
                <a:ea typeface="宋体" panose="02010600030101010101" pitchFamily="2" charset="-122"/>
              </a:rPr>
              <a:t>Output is:</a:t>
            </a:r>
            <a:endParaRPr lang="en-US" altLang="zh-CN">
              <a:ea typeface="宋体" panose="02010600030101010101" pitchFamily="2" charset="-122"/>
            </a:endParaRPr>
          </a:p>
          <a:p>
            <a:pPr lvl="1" eaLnBrk="1" hangingPunct="1">
              <a:buFontTx/>
              <a:buNone/>
            </a:pPr>
            <a:r>
              <a:rPr lang="en-US" altLang="zh-CN" sz="2000">
                <a:latin typeface="Courier New" panose="02070309020205020404" pitchFamily="49" charset="0"/>
                <a:ea typeface="宋体" panose="02010600030101010101" pitchFamily="2" charset="-122"/>
              </a:rPr>
              <a:t>2 4 6 8 10 12 14 16 18 20</a:t>
            </a:r>
            <a:endParaRPr lang="en-US" altLang="zh-CN" sz="2000">
              <a:latin typeface="Courier New" panose="02070309020205020404" pitchFamily="49" charset="0"/>
              <a:ea typeface="宋体" panose="02010600030101010101" pitchFamily="2" charset="-122"/>
            </a:endParaRPr>
          </a:p>
        </p:txBody>
      </p:sp>
      <p:pic>
        <p:nvPicPr>
          <p:cNvPr id="74759"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12779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1462371B-D843-4E56-882C-6ECE26545125}" type="slidenum">
              <a:rPr lang="en-US" altLang="zh-CN"/>
            </a:fld>
            <a:endParaRPr lang="en-US" altLang="zh-CN"/>
          </a:p>
        </p:txBody>
      </p:sp>
      <p:sp>
        <p:nvSpPr>
          <p:cNvPr id="76804" name="Rectangle 6"/>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pic>
        <p:nvPicPr>
          <p:cNvPr id="76805" name="Picture 5"/>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533400" y="2057400"/>
            <a:ext cx="8077200" cy="3395663"/>
          </a:xfrm>
          <a:noFill/>
        </p:spPr>
      </p:pic>
      <p:pic>
        <p:nvPicPr>
          <p:cNvPr id="76806"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75" y="18288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2"/>
          <p:cNvSpPr>
            <a:spLocks noGrp="1"/>
          </p:cNvSpPr>
          <p:nvPr>
            <p:ph type="sldNum" sz="quarter" idx="11"/>
          </p:nvPr>
        </p:nvSpPr>
        <p:spPr/>
        <p:txBody>
          <a:bodyPr/>
          <a:lstStyle/>
          <a:p>
            <a:pPr>
              <a:defRPr/>
            </a:pPr>
            <a:fld id="{F4D15A22-1015-4C98-9D1E-E2D1B403B5C1}" type="slidenum">
              <a:rPr lang="en-US" altLang="zh-CN"/>
            </a:fld>
            <a:endParaRPr lang="en-US" altLang="zh-CN"/>
          </a:p>
        </p:txBody>
      </p:sp>
      <p:pic>
        <p:nvPicPr>
          <p:cNvPr id="78852"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990600" y="1752600"/>
            <a:ext cx="72723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3" name="Rectangle 7"/>
          <p:cNvSpPr>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The </a:t>
            </a:r>
            <a:r>
              <a:rPr lang="en-US" altLang="zh-CN" sz="3600">
                <a:latin typeface="Courier New" panose="02070309020205020404" pitchFamily="49" charset="0"/>
                <a:ea typeface="宋体" panose="02010600030101010101" pitchFamily="2" charset="-122"/>
              </a:rPr>
              <a:t>for</a:t>
            </a:r>
            <a:r>
              <a:rPr lang="en-US" altLang="zh-CN" sz="3600">
                <a:ea typeface="宋体" panose="02010600030101010101" pitchFamily="2" charset="-122"/>
              </a:rPr>
              <a:t> Statement (continued)</a:t>
            </a:r>
            <a:endParaRPr lang="en-US" altLang="zh-CN" sz="3600">
              <a:ea typeface="宋体" panose="02010600030101010101" pitchFamily="2" charset="-122"/>
            </a:endParaRPr>
          </a:p>
        </p:txBody>
      </p:sp>
      <p:pic>
        <p:nvPicPr>
          <p:cNvPr id="78854"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630363"/>
            <a:ext cx="9493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 name="灯片编号占位符 3"/>
          <p:cNvSpPr>
            <a:spLocks noGrp="1"/>
          </p:cNvSpPr>
          <p:nvPr>
            <p:ph type="sldNum" sz="quarter" idx="11"/>
          </p:nvPr>
        </p:nvSpPr>
        <p:spPr/>
        <p:txBody>
          <a:bodyPr/>
          <a:lstStyle/>
          <a:p>
            <a:pPr>
              <a:defRPr/>
            </a:pPr>
            <a:fld id="{803E6C87-C6AD-49DD-AA4C-831F9356C500}" type="slidenum">
              <a:rPr lang="en-US" altLang="zh-CN"/>
            </a:fld>
            <a:endParaRPr lang="en-US" altLang="zh-CN"/>
          </a:p>
        </p:txBody>
      </p:sp>
      <p:sp>
        <p:nvSpPr>
          <p:cNvPr id="80900"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pic>
        <p:nvPicPr>
          <p:cNvPr id="80901" name="Picture 3"/>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5875" y="1857375"/>
            <a:ext cx="8747125"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2" name="AutoShape 4"/>
          <p:cNvSpPr/>
          <p:nvPr/>
        </p:nvSpPr>
        <p:spPr bwMode="auto">
          <a:xfrm rot="-5400000">
            <a:off x="5448300" y="2247900"/>
            <a:ext cx="228600" cy="3048000"/>
          </a:xfrm>
          <a:prstGeom prst="rightBrace">
            <a:avLst>
              <a:gd name="adj1" fmla="val 77099"/>
              <a:gd name="adj2" fmla="val 50000"/>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1800" b="1">
                <a:solidFill>
                  <a:srgbClr val="FF0000"/>
                </a:solidFill>
                <a:ea typeface="宋体" panose="02010600030101010101" pitchFamily="2" charset="-122"/>
              </a:rPr>
              <a:t>Comma-separated</a:t>
            </a:r>
            <a:r>
              <a:rPr lang="en-US" altLang="zh-CN" sz="1800">
                <a:solidFill>
                  <a:srgbClr val="FF0000"/>
                </a:solidFill>
                <a:ea typeface="宋体" panose="02010600030101010101" pitchFamily="2" charset="-122"/>
              </a:rPr>
              <a:t> list</a:t>
            </a:r>
            <a:endParaRPr lang="en-US" altLang="zh-CN" sz="1800">
              <a:solidFill>
                <a:srgbClr val="FF0000"/>
              </a:solidFill>
              <a:ea typeface="宋体" panose="02010600030101010101" pitchFamily="2" charset="-122"/>
            </a:endParaRPr>
          </a:p>
          <a:p>
            <a:pPr algn="ctr" eaLnBrk="1" hangingPunct="1">
              <a:lnSpc>
                <a:spcPct val="130000"/>
              </a:lnSpc>
              <a:spcBef>
                <a:spcPct val="0"/>
              </a:spcBef>
              <a:buFontTx/>
              <a:buNone/>
            </a:pPr>
            <a:endParaRPr lang="en-US" altLang="zh-CN" sz="1800">
              <a:solidFill>
                <a:srgbClr val="FF0000"/>
              </a:solidFill>
              <a:ea typeface="宋体" panose="02010600030101010101" pitchFamily="2" charset="-122"/>
            </a:endParaRPr>
          </a:p>
          <a:p>
            <a:pPr algn="ctr" eaLnBrk="1" hangingPunct="1">
              <a:lnSpc>
                <a:spcPct val="130000"/>
              </a:lnSpc>
              <a:spcBef>
                <a:spcPct val="0"/>
              </a:spcBef>
              <a:buFontTx/>
              <a:buNone/>
            </a:pPr>
            <a:endParaRPr lang="en-US" altLang="zh-CN" sz="1800">
              <a:solidFill>
                <a:srgbClr val="FF0000"/>
              </a:solidFill>
              <a:ea typeface="宋体" panose="02010600030101010101" pitchFamily="2" charset="-122"/>
            </a:endParaRPr>
          </a:p>
        </p:txBody>
      </p:sp>
      <p:pic>
        <p:nvPicPr>
          <p:cNvPr id="80903"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18573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文本框 7"/>
          <p:cNvSpPr txBox="1">
            <a:spLocks noChangeArrowheads="1"/>
          </p:cNvSpPr>
          <p:nvPr/>
        </p:nvSpPr>
        <p:spPr bwMode="auto">
          <a:xfrm>
            <a:off x="2368550" y="5173663"/>
            <a:ext cx="6553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a:solidFill>
                  <a:srgbClr val="004DBF"/>
                </a:solidFill>
                <a:latin typeface="Times New Roman" panose="02020603050405020304" pitchFamily="18" charset="0"/>
                <a:ea typeface="宋体" panose="02010600030101010101" pitchFamily="2" charset="-122"/>
              </a:rPr>
              <a:t>Here the Null</a:t>
            </a:r>
            <a:r>
              <a:rPr lang="zh-CN" altLang="en-US" sz="2000">
                <a:solidFill>
                  <a:srgbClr val="004DBF"/>
                </a:solidFill>
                <a:latin typeface="Times New Roman" panose="02020603050405020304" pitchFamily="18" charset="0"/>
                <a:ea typeface="宋体" panose="02010600030101010101" pitchFamily="2" charset="-122"/>
              </a:rPr>
              <a:t> </a:t>
            </a:r>
            <a:r>
              <a:rPr lang="en-US" altLang="zh-CN" sz="2000">
                <a:solidFill>
                  <a:srgbClr val="004DBF"/>
                </a:solidFill>
                <a:latin typeface="Times New Roman" panose="02020603050405020304" pitchFamily="18" charset="0"/>
                <a:ea typeface="宋体" panose="02010600030101010101" pitchFamily="2" charset="-122"/>
              </a:rPr>
              <a:t>statement satisfies the syntactical requirement that one statement follow the for’s parentheses</a:t>
            </a:r>
            <a:endParaRPr lang="zh-CN" altLang="en-US" sz="2000">
              <a:solidFill>
                <a:srgbClr val="004DBF"/>
              </a:solidFill>
              <a:latin typeface="Times New Roman" panose="02020603050405020304" pitchFamily="18" charset="0"/>
              <a:ea typeface="宋体" panose="02010600030101010101" pitchFamily="2" charset="-122"/>
            </a:endParaRPr>
          </a:p>
        </p:txBody>
      </p:sp>
      <p:cxnSp>
        <p:nvCxnSpPr>
          <p:cNvPr id="80905" name="直接箭头连接符 2"/>
          <p:cNvCxnSpPr/>
          <p:nvPr/>
        </p:nvCxnSpPr>
        <p:spPr bwMode="auto">
          <a:xfrm flipV="1">
            <a:off x="7467600" y="4114800"/>
            <a:ext cx="0" cy="1058863"/>
          </a:xfrm>
          <a:prstGeom prst="straightConnector1">
            <a:avLst/>
          </a:prstGeom>
          <a:noFill/>
          <a:ln w="952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3E061675-7071-4BC9-AF2A-50D3B443D484}" type="slidenum">
              <a:rPr lang="en-US" altLang="zh-CN"/>
            </a:fld>
            <a:endParaRPr lang="en-US" altLang="zh-CN"/>
          </a:p>
        </p:txBody>
      </p:sp>
      <p:sp>
        <p:nvSpPr>
          <p:cNvPr id="11268" name="Rectangle 2"/>
          <p:cNvSpPr>
            <a:spLocks noGrp="1" noChangeArrowheads="1"/>
          </p:cNvSpPr>
          <p:nvPr>
            <p:ph type="title"/>
          </p:nvPr>
        </p:nvSpPr>
        <p:spPr/>
        <p:txBody>
          <a:bodyPr/>
          <a:lstStyle/>
          <a:p>
            <a:pPr eaLnBrk="1" hangingPunct="1"/>
            <a:r>
              <a:rPr lang="en-US" altLang="zh-CN">
                <a:ea typeface="宋体" panose="02010600030101010101" pitchFamily="2" charset="-122"/>
              </a:rPr>
              <a:t>Introduction</a:t>
            </a:r>
            <a:endParaRPr lang="en-US" altLang="zh-CN">
              <a:ea typeface="宋体" panose="02010600030101010101" pitchFamily="2" charset="-122"/>
            </a:endParaRPr>
          </a:p>
        </p:txBody>
      </p:sp>
      <p:sp>
        <p:nvSpPr>
          <p:cNvPr id="11269" name="Rectangle 3"/>
          <p:cNvSpPr>
            <a:spLocks noGrp="1" noChangeArrowheads="1"/>
          </p:cNvSpPr>
          <p:nvPr>
            <p:ph type="body" idx="1"/>
          </p:nvPr>
        </p:nvSpPr>
        <p:spPr/>
        <p:txBody>
          <a:bodyPr/>
          <a:lstStyle/>
          <a:p>
            <a:pPr eaLnBrk="1" hangingPunct="1">
              <a:defRPr/>
            </a:pPr>
            <a:r>
              <a:rPr lang="en-US" altLang="zh-CN" dirty="0">
                <a:solidFill>
                  <a:schemeClr val="accent2">
                    <a:lumMod val="75000"/>
                  </a:schemeClr>
                </a:solidFill>
                <a:ea typeface="宋体" panose="02010600030101010101" pitchFamily="2" charset="-122"/>
              </a:rPr>
              <a:t>A section of code that is repeated is called a </a:t>
            </a:r>
            <a:r>
              <a:rPr lang="en-US" altLang="zh-CN" b="1" dirty="0">
                <a:solidFill>
                  <a:schemeClr val="accent2">
                    <a:lumMod val="75000"/>
                  </a:schemeClr>
                </a:solidFill>
                <a:ea typeface="宋体" panose="02010600030101010101" pitchFamily="2" charset="-122"/>
              </a:rPr>
              <a:t>loop</a:t>
            </a:r>
            <a:r>
              <a:rPr lang="en-US" altLang="zh-CN" dirty="0">
                <a:ea typeface="宋体" panose="02010600030101010101" pitchFamily="2" charset="-122"/>
              </a:rPr>
              <a:t>, because after the last statement in the code is executed, the program branches, or loops, back to the first statement and starts another repetition through the code</a:t>
            </a:r>
            <a:endParaRPr lang="en-US" altLang="zh-CN" dirty="0">
              <a:ea typeface="宋体" panose="02010600030101010101" pitchFamily="2" charset="-122"/>
            </a:endParaRPr>
          </a:p>
          <a:p>
            <a:pPr eaLnBrk="1" hangingPunct="1">
              <a:spcBef>
                <a:spcPts val="1800"/>
              </a:spcBef>
              <a:defRPr/>
            </a:pPr>
            <a:r>
              <a:rPr lang="en-US" altLang="zh-CN" dirty="0">
                <a:solidFill>
                  <a:schemeClr val="accent2">
                    <a:lumMod val="75000"/>
                  </a:schemeClr>
                </a:solidFill>
                <a:ea typeface="宋体" panose="02010600030101010101" pitchFamily="2" charset="-122"/>
              </a:rPr>
              <a:t>Each repetition is also called an </a:t>
            </a:r>
            <a:r>
              <a:rPr lang="en-US" altLang="zh-CN" b="1" dirty="0">
                <a:solidFill>
                  <a:schemeClr val="accent2">
                    <a:lumMod val="75000"/>
                  </a:schemeClr>
                </a:solidFill>
                <a:ea typeface="宋体" panose="02010600030101010101" pitchFamily="2" charset="-122"/>
              </a:rPr>
              <a:t>iteration </a:t>
            </a:r>
            <a:r>
              <a:rPr lang="en-US" altLang="zh-CN" dirty="0">
                <a:solidFill>
                  <a:schemeClr val="accent2">
                    <a:lumMod val="75000"/>
                  </a:schemeClr>
                </a:solidFill>
                <a:ea typeface="宋体" panose="02010600030101010101" pitchFamily="2" charset="-122"/>
              </a:rPr>
              <a:t>or </a:t>
            </a:r>
            <a:r>
              <a:rPr lang="en-US" altLang="zh-CN" b="1" dirty="0">
                <a:solidFill>
                  <a:schemeClr val="accent2">
                    <a:lumMod val="75000"/>
                  </a:schemeClr>
                </a:solidFill>
                <a:ea typeface="宋体" panose="02010600030101010101" pitchFamily="2" charset="-122"/>
              </a:rPr>
              <a:t>pass through the loop</a:t>
            </a:r>
            <a:endParaRPr lang="en-US" altLang="zh-CN" dirty="0">
              <a:solidFill>
                <a:schemeClr val="accent2">
                  <a:lumMod val="75000"/>
                </a:schemeClr>
              </a:solidFill>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2" name="文本框 1"/>
          <p:cNvSpPr txBox="1"/>
          <p:nvPr/>
        </p:nvSpPr>
        <p:spPr>
          <a:xfrm>
            <a:off x="1986915" y="2159000"/>
            <a:ext cx="6090285" cy="1076325"/>
          </a:xfrm>
          <a:prstGeom prst="rect">
            <a:avLst/>
          </a:prstGeom>
          <a:noFill/>
        </p:spPr>
        <p:txBody>
          <a:bodyPr wrap="square" rtlCol="0">
            <a:spAutoFit/>
          </a:bodyPr>
          <a:p>
            <a:r>
              <a:rPr lang="en-US" altLang="zh-CN" sz="3200">
                <a:solidFill>
                  <a:schemeClr val="tx1"/>
                </a:solidFill>
              </a:rPr>
              <a:t>int a=2, b = 3;</a:t>
            </a:r>
            <a:endParaRPr lang="en-US" altLang="zh-CN" sz="3200">
              <a:solidFill>
                <a:schemeClr val="tx1"/>
              </a:solidFill>
            </a:endParaRPr>
          </a:p>
          <a:p>
            <a:r>
              <a:rPr lang="en-US" altLang="zh-CN" sz="3200">
                <a:solidFill>
                  <a:schemeClr val="tx1"/>
                </a:solidFill>
              </a:rPr>
              <a:t>int c = (a++, ++b, a+b);</a:t>
            </a:r>
            <a:endParaRPr lang="en-US" altLang="zh-CN" sz="320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2" name="文本框 1"/>
          <p:cNvSpPr txBox="1"/>
          <p:nvPr/>
        </p:nvSpPr>
        <p:spPr>
          <a:xfrm>
            <a:off x="1986915" y="2159000"/>
            <a:ext cx="6090285" cy="1568450"/>
          </a:xfrm>
          <a:prstGeom prst="rect">
            <a:avLst/>
          </a:prstGeom>
          <a:noFill/>
        </p:spPr>
        <p:txBody>
          <a:bodyPr wrap="square" rtlCol="0">
            <a:spAutoFit/>
          </a:bodyPr>
          <a:p>
            <a:r>
              <a:rPr lang="en-US" altLang="zh-CN" sz="3200">
                <a:solidFill>
                  <a:schemeClr val="tx1"/>
                </a:solidFill>
              </a:rPr>
              <a:t>int a=2, b = 3;</a:t>
            </a:r>
            <a:endParaRPr lang="en-US" altLang="zh-CN" sz="3200">
              <a:solidFill>
                <a:schemeClr val="tx1"/>
              </a:solidFill>
            </a:endParaRPr>
          </a:p>
          <a:p>
            <a:r>
              <a:rPr lang="en-US" altLang="zh-CN" sz="3200">
                <a:solidFill>
                  <a:schemeClr val="tx1"/>
                </a:solidFill>
              </a:rPr>
              <a:t>int c = (a++, ++b, ++a);  or</a:t>
            </a:r>
            <a:endParaRPr lang="en-US" altLang="zh-CN" sz="3200">
              <a:solidFill>
                <a:schemeClr val="tx1"/>
              </a:solidFill>
            </a:endParaRPr>
          </a:p>
          <a:p>
            <a:r>
              <a:rPr lang="en-US" altLang="zh-CN" sz="3200">
                <a:solidFill>
                  <a:schemeClr val="tx1"/>
                </a:solidFill>
                <a:sym typeface="+mn-ea"/>
              </a:rPr>
              <a:t>int c = (a++, ++b, a++);</a:t>
            </a:r>
            <a:endParaRPr lang="en-US" altLang="zh-CN" sz="320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2" name="文本框 1"/>
          <p:cNvSpPr txBox="1"/>
          <p:nvPr/>
        </p:nvSpPr>
        <p:spPr>
          <a:xfrm>
            <a:off x="868045" y="2159000"/>
            <a:ext cx="7976235" cy="1076325"/>
          </a:xfrm>
          <a:prstGeom prst="rect">
            <a:avLst/>
          </a:prstGeom>
          <a:noFill/>
        </p:spPr>
        <p:txBody>
          <a:bodyPr wrap="square" rtlCol="0">
            <a:spAutoFit/>
          </a:bodyPr>
          <a:p>
            <a:r>
              <a:rPr lang="en-US" altLang="zh-CN" sz="3200">
                <a:solidFill>
                  <a:schemeClr val="tx1"/>
                </a:solidFill>
              </a:rPr>
              <a:t>int a=0, b = 3;</a:t>
            </a:r>
            <a:endParaRPr lang="en-US" altLang="zh-CN" sz="3200">
              <a:solidFill>
                <a:schemeClr val="tx1"/>
              </a:solidFill>
            </a:endParaRPr>
          </a:p>
          <a:p>
            <a:r>
              <a:rPr lang="en-US" altLang="zh-CN" sz="3200">
                <a:solidFill>
                  <a:schemeClr val="tx1"/>
                </a:solidFill>
              </a:rPr>
              <a:t>int c = (a++)?(a++, ++b, ++a):</a:t>
            </a:r>
            <a:r>
              <a:rPr lang="en-US" altLang="zh-CN" sz="3200">
                <a:solidFill>
                  <a:schemeClr val="tx1"/>
                </a:solidFill>
                <a:sym typeface="+mn-ea"/>
              </a:rPr>
              <a:t>(a++, ++b, a++);</a:t>
            </a:r>
            <a:endParaRPr lang="en-US" altLang="zh-CN" sz="32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 name="灯片编号占位符 4"/>
          <p:cNvSpPr>
            <a:spLocks noGrp="1"/>
          </p:cNvSpPr>
          <p:nvPr>
            <p:ph type="sldNum" sz="quarter" idx="11"/>
          </p:nvPr>
        </p:nvSpPr>
        <p:spPr/>
        <p:txBody>
          <a:bodyPr/>
          <a:lstStyle/>
          <a:p>
            <a:pPr>
              <a:defRPr/>
            </a:pPr>
            <a:fld id="{1F5B093B-1618-4340-B0F8-7CF0B40B39BA}" type="slidenum">
              <a:rPr lang="en-US" altLang="zh-CN"/>
            </a:fld>
            <a:endParaRPr lang="en-US" altLang="zh-CN"/>
          </a:p>
        </p:txBody>
      </p:sp>
      <p:sp>
        <p:nvSpPr>
          <p:cNvPr id="81924" name="Rectangle 6"/>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(continued)</a:t>
            </a:r>
            <a:endParaRPr lang="en-US" altLang="zh-CN">
              <a:ea typeface="宋体" panose="02010600030101010101" pitchFamily="2" charset="-122"/>
            </a:endParaRPr>
          </a:p>
        </p:txBody>
      </p:sp>
      <p:grpSp>
        <p:nvGrpSpPr>
          <p:cNvPr id="81925" name="Group 9"/>
          <p:cNvGrpSpPr/>
          <p:nvPr/>
        </p:nvGrpSpPr>
        <p:grpSpPr bwMode="auto">
          <a:xfrm>
            <a:off x="381000" y="1524000"/>
            <a:ext cx="8569325" cy="4419600"/>
            <a:chOff x="336" y="1222"/>
            <a:chExt cx="5088" cy="2547"/>
          </a:xfrm>
        </p:grpSpPr>
        <p:pic>
          <p:nvPicPr>
            <p:cNvPr id="81927" name="Picture 5"/>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36" y="1222"/>
              <a:ext cx="5088" cy="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8" name="Text Box 8"/>
            <p:cNvSpPr txBox="1">
              <a:spLocks noChangeArrowheads="1"/>
            </p:cNvSpPr>
            <p:nvPr/>
          </p:nvSpPr>
          <p:spPr bwMode="auto">
            <a:xfrm>
              <a:off x="2150" y="1303"/>
              <a:ext cx="20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ea typeface="宋体" panose="02010600030101010101" pitchFamily="2" charset="-122"/>
                </a:rPr>
                <a:t>(compare with Program 5.3)</a:t>
              </a:r>
              <a:endParaRPr lang="en-US" altLang="zh-CN" sz="2000">
                <a:solidFill>
                  <a:srgbClr val="FF0000"/>
                </a:solidFill>
                <a:ea typeface="宋体" panose="02010600030101010101" pitchFamily="2" charset="-122"/>
              </a:endParaRPr>
            </a:p>
          </p:txBody>
        </p:sp>
      </p:grpSp>
      <p:pic>
        <p:nvPicPr>
          <p:cNvPr id="81926"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63" y="15525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 name="灯片编号占位符 5"/>
          <p:cNvSpPr>
            <a:spLocks noGrp="1"/>
          </p:cNvSpPr>
          <p:nvPr>
            <p:ph type="sldNum" sz="quarter" idx="11"/>
          </p:nvPr>
        </p:nvSpPr>
        <p:spPr/>
        <p:txBody>
          <a:bodyPr/>
          <a:lstStyle/>
          <a:p>
            <a:pPr>
              <a:defRPr/>
            </a:pPr>
            <a:fld id="{D2C28763-632B-4D69-B5AA-AC0FA9FF2CA6}" type="slidenum">
              <a:rPr lang="en-US" altLang="zh-CN"/>
            </a:fld>
            <a:endParaRPr lang="en-US" altLang="zh-CN"/>
          </a:p>
        </p:txBody>
      </p:sp>
      <p:sp>
        <p:nvSpPr>
          <p:cNvPr id="83972" name="Rectangle 2"/>
          <p:cNvSpPr>
            <a:spLocks noGrp="1" noChangeArrowheads="1"/>
          </p:cNvSpPr>
          <p:nvPr>
            <p:ph type="title"/>
          </p:nvPr>
        </p:nvSpPr>
        <p:spPr>
          <a:xfrm>
            <a:off x="0" y="63500"/>
            <a:ext cx="8610600" cy="1143000"/>
          </a:xfrm>
        </p:spPr>
        <p:txBody>
          <a:bodyPr/>
          <a:lstStyle/>
          <a:p>
            <a:pPr eaLnBrk="1" hangingPunct="1">
              <a:lnSpc>
                <a:spcPct val="80000"/>
              </a:lnSpc>
            </a:pPr>
            <a:r>
              <a:rPr lang="en-US" altLang="zh-CN" sz="2800">
                <a:ea typeface="宋体" panose="02010600030101010101" pitchFamily="2" charset="-122"/>
              </a:rPr>
              <a:t>Computing Sums and Averages Using a </a:t>
            </a:r>
            <a:r>
              <a:rPr lang="en-US" altLang="zh-CN" sz="2800">
                <a:latin typeface="Courier New" panose="02070309020205020404" pitchFamily="49" charset="0"/>
                <a:ea typeface="宋体" panose="02010600030101010101" pitchFamily="2" charset="-122"/>
              </a:rPr>
              <a:t>for</a:t>
            </a:r>
            <a:r>
              <a:rPr lang="en-US" altLang="zh-CN" sz="2800">
                <a:ea typeface="宋体" panose="02010600030101010101" pitchFamily="2" charset="-122"/>
              </a:rPr>
              <a:t> Loop</a:t>
            </a:r>
            <a:endParaRPr lang="en-US" altLang="zh-CN" sz="2800">
              <a:ea typeface="宋体" panose="02010600030101010101" pitchFamily="2" charset="-122"/>
            </a:endParaRPr>
          </a:p>
        </p:txBody>
      </p:sp>
      <p:grpSp>
        <p:nvGrpSpPr>
          <p:cNvPr id="83973" name="Group 8"/>
          <p:cNvGrpSpPr/>
          <p:nvPr/>
        </p:nvGrpSpPr>
        <p:grpSpPr bwMode="auto">
          <a:xfrm>
            <a:off x="304800" y="1073150"/>
            <a:ext cx="7599363" cy="5632450"/>
            <a:chOff x="1008" y="912"/>
            <a:chExt cx="4062" cy="3140"/>
          </a:xfrm>
        </p:grpSpPr>
        <p:pic>
          <p:nvPicPr>
            <p:cNvPr id="83975"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008" y="912"/>
              <a:ext cx="4060" cy="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6" name="Picture 6"/>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010" y="3210"/>
              <a:ext cx="4060"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3974"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07315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A977E76B-33A5-4049-A56B-D85D62976924}" type="slidenum">
              <a:rPr lang="en-US" altLang="zh-CN"/>
            </a:fld>
            <a:endParaRPr lang="en-US" altLang="zh-CN"/>
          </a:p>
        </p:txBody>
      </p:sp>
      <p:sp>
        <p:nvSpPr>
          <p:cNvPr id="8602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Case Studies: Loop Programming Techniques</a:t>
            </a:r>
            <a:endParaRPr lang="en-US" altLang="zh-CN">
              <a:ea typeface="宋体" panose="02010600030101010101" pitchFamily="2" charset="-122"/>
            </a:endParaRPr>
          </a:p>
        </p:txBody>
      </p:sp>
      <p:sp>
        <p:nvSpPr>
          <p:cNvPr id="86021" name="Rectangle 7"/>
          <p:cNvSpPr>
            <a:spLocks noGrp="1" noChangeArrowheads="1"/>
          </p:cNvSpPr>
          <p:nvPr>
            <p:ph type="body" idx="1"/>
          </p:nvPr>
        </p:nvSpPr>
        <p:spPr/>
        <p:txBody>
          <a:bodyPr/>
          <a:lstStyle/>
          <a:p>
            <a:pPr eaLnBrk="1" hangingPunct="1"/>
            <a:r>
              <a:rPr lang="en-US" altLang="zh-CN">
                <a:ea typeface="宋体" panose="02010600030101010101" pitchFamily="2" charset="-122"/>
              </a:rPr>
              <a:t>Technique 1: Selection within a loop</a:t>
            </a:r>
            <a:endParaRPr lang="en-US" altLang="zh-CN">
              <a:ea typeface="宋体" panose="02010600030101010101" pitchFamily="2" charset="-122"/>
            </a:endParaRPr>
          </a:p>
          <a:p>
            <a:pPr eaLnBrk="1" hangingPunct="1"/>
            <a:r>
              <a:rPr lang="en-US" altLang="zh-CN">
                <a:ea typeface="宋体" panose="02010600030101010101" pitchFamily="2" charset="-122"/>
              </a:rPr>
              <a:t>Technique 2: Input data validation</a:t>
            </a:r>
            <a:endParaRPr lang="en-US" altLang="zh-CN">
              <a:ea typeface="宋体" panose="02010600030101010101" pitchFamily="2" charset="-122"/>
            </a:endParaRPr>
          </a:p>
          <a:p>
            <a:pPr eaLnBrk="1" hangingPunct="1"/>
            <a:r>
              <a:rPr lang="en-US" altLang="zh-CN">
                <a:ea typeface="宋体" panose="02010600030101010101" pitchFamily="2" charset="-122"/>
              </a:rPr>
              <a:t>Technique 3: Interactive loop control</a:t>
            </a:r>
            <a:endParaRPr lang="en-US" altLang="zh-CN">
              <a:ea typeface="宋体" panose="02010600030101010101" pitchFamily="2" charset="-122"/>
            </a:endParaRPr>
          </a:p>
          <a:p>
            <a:pPr eaLnBrk="1" hangingPunct="1"/>
            <a:r>
              <a:rPr lang="en-US" altLang="zh-CN">
                <a:ea typeface="宋体" panose="02010600030101010101" pitchFamily="2" charset="-122"/>
              </a:rPr>
              <a:t>Technique 4: Evaluating equations</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6F0944BB-21FF-411C-BB9E-38CE0EFC12EA}" type="slidenum">
              <a:rPr lang="en-US" altLang="zh-CN"/>
            </a:fld>
            <a:endParaRPr lang="en-US" altLang="zh-CN"/>
          </a:p>
        </p:txBody>
      </p:sp>
      <p:sp>
        <p:nvSpPr>
          <p:cNvPr id="88068" name="Rectangle 1028"/>
          <p:cNvSpPr>
            <a:spLocks noGrp="1" noChangeArrowheads="1"/>
          </p:cNvSpPr>
          <p:nvPr>
            <p:ph type="title"/>
          </p:nvPr>
        </p:nvSpPr>
        <p:spPr>
          <a:xfrm>
            <a:off x="509588" y="12700"/>
            <a:ext cx="8077200" cy="1143000"/>
          </a:xfrm>
        </p:spPr>
        <p:txBody>
          <a:bodyPr/>
          <a:lstStyle/>
          <a:p>
            <a:pPr eaLnBrk="1" hangingPunct="1"/>
            <a:r>
              <a:rPr lang="en-US" altLang="zh-CN">
                <a:ea typeface="宋体" panose="02010600030101010101" pitchFamily="2" charset="-122"/>
              </a:rPr>
              <a:t>Technique 1: Selection within a Loop</a:t>
            </a:r>
            <a:endParaRPr lang="en-US" altLang="zh-CN">
              <a:ea typeface="宋体" panose="02010600030101010101" pitchFamily="2" charset="-122"/>
            </a:endParaRPr>
          </a:p>
        </p:txBody>
      </p:sp>
      <p:pic>
        <p:nvPicPr>
          <p:cNvPr id="88069" name="Picture 1029"/>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381000" y="1057275"/>
            <a:ext cx="6956425" cy="5780088"/>
          </a:xfrm>
          <a:noFill/>
        </p:spPr>
      </p:pic>
      <p:pic>
        <p:nvPicPr>
          <p:cNvPr id="88070"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318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49213" y="838200"/>
            <a:ext cx="938212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3"/>
          <p:cNvSpPr>
            <a:spLocks noGrp="1"/>
          </p:cNvSpPr>
          <p:nvPr>
            <p:ph type="sldNum" sz="quarter" idx="11"/>
          </p:nvPr>
        </p:nvSpPr>
        <p:spPr/>
        <p:txBody>
          <a:bodyPr/>
          <a:lstStyle/>
          <a:p>
            <a:pPr>
              <a:defRPr/>
            </a:pPr>
            <a:fld id="{DAF4653B-D63F-492E-AE5D-F571AF3C502E}" type="slidenum">
              <a:rPr lang="en-US" altLang="zh-CN"/>
            </a:fld>
            <a:endParaRPr lang="en-US" altLang="zh-CN"/>
          </a:p>
        </p:txBody>
      </p:sp>
      <p:sp>
        <p:nvSpPr>
          <p:cNvPr id="90116" name="Rectangle 5"/>
          <p:cNvSpPr>
            <a:spLocks noGrp="1" noChangeArrowheads="1"/>
          </p:cNvSpPr>
          <p:nvPr>
            <p:ph type="title"/>
          </p:nvPr>
        </p:nvSpPr>
        <p:spPr>
          <a:xfrm>
            <a:off x="533400" y="-41275"/>
            <a:ext cx="8077200" cy="1143000"/>
          </a:xfrm>
        </p:spPr>
        <p:txBody>
          <a:bodyPr/>
          <a:lstStyle/>
          <a:p>
            <a:pPr eaLnBrk="1" hangingPunct="1"/>
            <a:r>
              <a:rPr lang="en-US" altLang="zh-CN">
                <a:ea typeface="宋体" panose="02010600030101010101" pitchFamily="2" charset="-122"/>
              </a:rPr>
              <a:t>Technique 2: Input Data Validation</a:t>
            </a:r>
            <a:endParaRPr lang="en-US" altLang="zh-CN">
              <a:ea typeface="宋体" panose="02010600030101010101" pitchFamily="2" charset="-122"/>
            </a:endParaRPr>
          </a:p>
        </p:txBody>
      </p:sp>
      <p:sp>
        <p:nvSpPr>
          <p:cNvPr id="90117" name="AutoShape 6"/>
          <p:cNvSpPr/>
          <p:nvPr/>
        </p:nvSpPr>
        <p:spPr bwMode="auto">
          <a:xfrm>
            <a:off x="6477000" y="4648200"/>
            <a:ext cx="228600" cy="533400"/>
          </a:xfrm>
          <a:prstGeom prst="rightBrace">
            <a:avLst>
              <a:gd name="adj1" fmla="val 29167"/>
              <a:gd name="adj2" fmla="val 50000"/>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  Same code used</a:t>
            </a:r>
            <a:endParaRPr lang="en-US" altLang="zh-CN" sz="1800">
              <a:solidFill>
                <a:srgbClr val="FF0000"/>
              </a:solidFill>
              <a:ea typeface="宋体" panose="02010600030101010101" pitchFamily="2" charset="-122"/>
            </a:endParaRPr>
          </a:p>
          <a:p>
            <a:pPr eaLnBrk="1" hangingPunct="1">
              <a:spcBef>
                <a:spcPct val="0"/>
              </a:spcBef>
              <a:buFontTx/>
              <a:buNone/>
            </a:pPr>
            <a:r>
              <a:rPr lang="en-US" altLang="zh-CN" sz="1800">
                <a:solidFill>
                  <a:srgbClr val="FF0000"/>
                </a:solidFill>
                <a:ea typeface="宋体" panose="02010600030101010101" pitchFamily="2" charset="-122"/>
              </a:rPr>
              <a:t>   in lines 6-7!</a:t>
            </a:r>
            <a:endParaRPr lang="en-US" altLang="zh-CN" sz="1800">
              <a:solidFill>
                <a:srgbClr val="FF0000"/>
              </a:solidFill>
              <a:ea typeface="宋体" panose="02010600030101010101" pitchFamily="2" charset="-122"/>
            </a:endParaRPr>
          </a:p>
        </p:txBody>
      </p:sp>
      <p:pic>
        <p:nvPicPr>
          <p:cNvPr id="90118"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171575"/>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19" name="直接连接符 2"/>
          <p:cNvCxnSpPr>
            <a:cxnSpLocks noChangeShapeType="1"/>
          </p:cNvCxnSpPr>
          <p:nvPr/>
        </p:nvCxnSpPr>
        <p:spPr bwMode="auto">
          <a:xfrm>
            <a:off x="1676400" y="4114800"/>
            <a:ext cx="27432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 name="灯片编号占位符 2"/>
          <p:cNvSpPr>
            <a:spLocks noGrp="1"/>
          </p:cNvSpPr>
          <p:nvPr>
            <p:ph type="sldNum" sz="quarter" idx="11"/>
          </p:nvPr>
        </p:nvSpPr>
        <p:spPr/>
        <p:txBody>
          <a:bodyPr/>
          <a:lstStyle/>
          <a:p>
            <a:pPr>
              <a:defRPr/>
            </a:pPr>
            <a:fld id="{3BC091DB-B3A2-4193-99F6-96B8FC96B5D0}" type="slidenum">
              <a:rPr lang="en-US" altLang="zh-CN"/>
            </a:fld>
            <a:endParaRPr lang="en-US" altLang="zh-CN"/>
          </a:p>
        </p:txBody>
      </p:sp>
      <p:grpSp>
        <p:nvGrpSpPr>
          <p:cNvPr id="92164" name="Group 6"/>
          <p:cNvGrpSpPr/>
          <p:nvPr/>
        </p:nvGrpSpPr>
        <p:grpSpPr bwMode="auto">
          <a:xfrm>
            <a:off x="342900" y="1123950"/>
            <a:ext cx="8267700" cy="5200650"/>
            <a:chOff x="264" y="144"/>
            <a:chExt cx="5208" cy="3612"/>
          </a:xfrm>
        </p:grpSpPr>
        <p:pic>
          <p:nvPicPr>
            <p:cNvPr id="92168"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88" y="144"/>
              <a:ext cx="5184" cy="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69"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64" y="2112"/>
              <a:ext cx="5208" cy="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165" name="Rectangle 7"/>
          <p:cNvSpPr>
            <a:spLocks noChangeArrowheads="1"/>
          </p:cNvSpPr>
          <p:nvPr/>
        </p:nvSpPr>
        <p:spPr bwMode="auto">
          <a:xfrm>
            <a:off x="533400" y="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Technique 2: Input Data Validation</a:t>
            </a:r>
            <a:endParaRPr lang="en-US" altLang="zh-CN" sz="3600">
              <a:ea typeface="宋体" panose="02010600030101010101" pitchFamily="2" charset="-122"/>
            </a:endParaRPr>
          </a:p>
        </p:txBody>
      </p:sp>
      <p:pic>
        <p:nvPicPr>
          <p:cNvPr id="92166"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8969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7" name="直接连接符 8"/>
          <p:cNvCxnSpPr>
            <a:cxnSpLocks noChangeShapeType="1"/>
          </p:cNvCxnSpPr>
          <p:nvPr/>
        </p:nvCxnSpPr>
        <p:spPr bwMode="auto">
          <a:xfrm>
            <a:off x="1676400" y="4343400"/>
            <a:ext cx="27432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3"/>
          <p:cNvSpPr>
            <a:spLocks noGrp="1"/>
          </p:cNvSpPr>
          <p:nvPr>
            <p:ph type="sldNum" sz="quarter" idx="11"/>
          </p:nvPr>
        </p:nvSpPr>
        <p:spPr/>
        <p:txBody>
          <a:bodyPr/>
          <a:lstStyle/>
          <a:p>
            <a:pPr>
              <a:defRPr/>
            </a:pPr>
            <a:fld id="{5FC0F151-23F5-448F-B186-1BCCF432C0E3}" type="slidenum">
              <a:rPr lang="en-US" altLang="zh-CN"/>
            </a:fld>
            <a:endParaRPr lang="en-US" altLang="zh-CN"/>
          </a:p>
        </p:txBody>
      </p:sp>
      <p:pic>
        <p:nvPicPr>
          <p:cNvPr id="94212"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66675" y="1060450"/>
            <a:ext cx="8702675" cy="556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3" name="Rectangle 5"/>
          <p:cNvSpPr>
            <a:spLocks noGrp="1" noChangeArrowheads="1"/>
          </p:cNvSpPr>
          <p:nvPr>
            <p:ph type="title"/>
          </p:nvPr>
        </p:nvSpPr>
        <p:spPr>
          <a:xfrm>
            <a:off x="533400" y="76200"/>
            <a:ext cx="8077200" cy="1143000"/>
          </a:xfrm>
        </p:spPr>
        <p:txBody>
          <a:bodyPr/>
          <a:lstStyle/>
          <a:p>
            <a:pPr eaLnBrk="1" hangingPunct="1"/>
            <a:r>
              <a:rPr lang="en-US" altLang="zh-CN">
                <a:ea typeface="宋体" panose="02010600030101010101" pitchFamily="2" charset="-122"/>
              </a:rPr>
              <a:t>Technique 3: Interactive Loop Control</a:t>
            </a:r>
            <a:endParaRPr lang="en-US" altLang="zh-CN">
              <a:ea typeface="宋体" panose="02010600030101010101" pitchFamily="2" charset="-122"/>
            </a:endParaRPr>
          </a:p>
        </p:txBody>
      </p:sp>
      <p:pic>
        <p:nvPicPr>
          <p:cNvPr id="94214"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11255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1B9A54C3-A921-4F6E-9DAF-45342DBA13C7}" type="slidenum">
              <a:rPr lang="en-US" altLang="zh-CN"/>
            </a:fld>
            <a:endParaRPr lang="en-US" altLang="zh-CN"/>
          </a:p>
        </p:txBody>
      </p:sp>
      <p:sp>
        <p:nvSpPr>
          <p:cNvPr id="13316" name="Rectangle 2"/>
          <p:cNvSpPr>
            <a:spLocks noGrp="1" noChangeArrowheads="1"/>
          </p:cNvSpPr>
          <p:nvPr>
            <p:ph type="title"/>
          </p:nvPr>
        </p:nvSpPr>
        <p:spPr/>
        <p:txBody>
          <a:bodyPr/>
          <a:lstStyle/>
          <a:p>
            <a:pPr eaLnBrk="1" hangingPunct="1"/>
            <a:r>
              <a:rPr lang="en-US" altLang="zh-CN">
                <a:ea typeface="宋体" panose="02010600030101010101" pitchFamily="2" charset="-122"/>
              </a:rPr>
              <a:t>Basic Loop Structures</a:t>
            </a:r>
            <a:endParaRPr lang="en-US" altLang="zh-CN">
              <a:ea typeface="宋体" panose="02010600030101010101" pitchFamily="2" charset="-122"/>
            </a:endParaRPr>
          </a:p>
        </p:txBody>
      </p:sp>
      <p:sp>
        <p:nvSpPr>
          <p:cNvPr id="13317" name="Rectangle 3"/>
          <p:cNvSpPr>
            <a:spLocks noGrp="1" noChangeArrowheads="1"/>
          </p:cNvSpPr>
          <p:nvPr>
            <p:ph type="body" idx="1"/>
          </p:nvPr>
        </p:nvSpPr>
        <p:spPr/>
        <p:txBody>
          <a:bodyPr/>
          <a:lstStyle/>
          <a:p>
            <a:pPr eaLnBrk="1" hangingPunct="1">
              <a:lnSpc>
                <a:spcPct val="90000"/>
              </a:lnSpc>
              <a:defRPr/>
            </a:pPr>
            <a:r>
              <a:rPr lang="en-US" altLang="zh-CN" dirty="0">
                <a:ea typeface="宋体" panose="02010600030101010101" pitchFamily="2" charset="-122"/>
              </a:rPr>
              <a:t>Constructing a repeating section of code requires that four elements be present:</a:t>
            </a:r>
            <a:endParaRPr lang="en-US" altLang="zh-CN" dirty="0">
              <a:ea typeface="宋体" panose="02010600030101010101" pitchFamily="2" charset="-122"/>
            </a:endParaRPr>
          </a:p>
          <a:p>
            <a:pPr lvl="1" eaLnBrk="1" hangingPunct="1">
              <a:lnSpc>
                <a:spcPct val="90000"/>
              </a:lnSpc>
              <a:defRPr/>
            </a:pPr>
            <a:r>
              <a:rPr lang="en-US" altLang="zh-CN" dirty="0">
                <a:solidFill>
                  <a:schemeClr val="accent2">
                    <a:lumMod val="75000"/>
                  </a:schemeClr>
                </a:solidFill>
                <a:ea typeface="宋体" panose="02010600030101010101" pitchFamily="2" charset="-122"/>
              </a:rPr>
              <a:t>Repetition statement</a:t>
            </a:r>
            <a:endParaRPr lang="en-US" altLang="zh-CN" dirty="0">
              <a:solidFill>
                <a:schemeClr val="accent2">
                  <a:lumMod val="75000"/>
                </a:schemeClr>
              </a:solidFill>
              <a:ea typeface="宋体" panose="02010600030101010101" pitchFamily="2" charset="-122"/>
            </a:endParaRPr>
          </a:p>
          <a:p>
            <a:pPr lvl="2" eaLnBrk="1" hangingPunct="1">
              <a:lnSpc>
                <a:spcPct val="90000"/>
              </a:lnSpc>
              <a:defRPr/>
            </a:pPr>
            <a:r>
              <a:rPr lang="en-US" altLang="zh-CN" b="1" dirty="0">
                <a:solidFill>
                  <a:srgbClr val="FF0000"/>
                </a:solidFill>
                <a:latin typeface="Courier New" panose="02070309020205020404" pitchFamily="49" charset="0"/>
                <a:ea typeface="宋体" panose="02010600030101010101" pitchFamily="2" charset="-122"/>
              </a:rPr>
              <a:t>while</a:t>
            </a:r>
            <a:r>
              <a:rPr lang="en-US" altLang="zh-CN" b="1" dirty="0">
                <a:solidFill>
                  <a:schemeClr val="accent2">
                    <a:lumMod val="75000"/>
                  </a:schemeClr>
                </a:solidFill>
                <a:ea typeface="宋体" panose="02010600030101010101" pitchFamily="2" charset="-122"/>
              </a:rPr>
              <a:t> </a:t>
            </a:r>
            <a:r>
              <a:rPr lang="en-US" altLang="zh-CN" b="1" dirty="0">
                <a:solidFill>
                  <a:schemeClr val="tx1"/>
                </a:solidFill>
                <a:ea typeface="宋体" panose="02010600030101010101" pitchFamily="2" charset="-122"/>
              </a:rPr>
              <a:t>statement</a:t>
            </a:r>
            <a:endParaRPr lang="en-US" altLang="zh-CN" b="1" dirty="0">
              <a:solidFill>
                <a:schemeClr val="tx1"/>
              </a:solidFill>
              <a:ea typeface="宋体" panose="02010600030101010101" pitchFamily="2" charset="-122"/>
            </a:endParaRPr>
          </a:p>
          <a:p>
            <a:pPr lvl="2" eaLnBrk="1" hangingPunct="1">
              <a:lnSpc>
                <a:spcPct val="90000"/>
              </a:lnSpc>
              <a:defRPr/>
            </a:pPr>
            <a:r>
              <a:rPr lang="en-US" altLang="zh-CN" b="1" dirty="0">
                <a:solidFill>
                  <a:srgbClr val="FF0000"/>
                </a:solidFill>
                <a:latin typeface="Courier New" panose="02070309020205020404" pitchFamily="49" charset="0"/>
                <a:ea typeface="宋体" panose="02010600030101010101" pitchFamily="2" charset="-122"/>
              </a:rPr>
              <a:t>for</a:t>
            </a:r>
            <a:r>
              <a:rPr lang="en-US" altLang="zh-CN" b="1" dirty="0">
                <a:solidFill>
                  <a:schemeClr val="accent2">
                    <a:lumMod val="75000"/>
                  </a:schemeClr>
                </a:solidFill>
                <a:ea typeface="宋体" panose="02010600030101010101" pitchFamily="2" charset="-122"/>
              </a:rPr>
              <a:t> </a:t>
            </a:r>
            <a:r>
              <a:rPr lang="en-US" altLang="zh-CN" b="1" dirty="0">
                <a:solidFill>
                  <a:schemeClr val="tx1"/>
                </a:solidFill>
                <a:ea typeface="宋体" panose="02010600030101010101" pitchFamily="2" charset="-122"/>
              </a:rPr>
              <a:t>statement</a:t>
            </a:r>
            <a:endParaRPr lang="en-US" altLang="zh-CN" b="1" dirty="0">
              <a:solidFill>
                <a:schemeClr val="tx1"/>
              </a:solidFill>
              <a:ea typeface="宋体" panose="02010600030101010101" pitchFamily="2" charset="-122"/>
            </a:endParaRPr>
          </a:p>
          <a:p>
            <a:pPr lvl="2" eaLnBrk="1" hangingPunct="1">
              <a:lnSpc>
                <a:spcPct val="90000"/>
              </a:lnSpc>
              <a:defRPr/>
            </a:pPr>
            <a:r>
              <a:rPr lang="en-US" altLang="zh-CN" b="1" dirty="0">
                <a:solidFill>
                  <a:srgbClr val="FF0000"/>
                </a:solidFill>
                <a:latin typeface="Courier New" panose="02070309020205020404" pitchFamily="49" charset="0"/>
                <a:ea typeface="宋体" panose="02010600030101010101" pitchFamily="2" charset="-122"/>
              </a:rPr>
              <a:t>do-whil</a:t>
            </a:r>
            <a:r>
              <a:rPr lang="en-US" altLang="zh-CN" b="1" dirty="0">
                <a:solidFill>
                  <a:schemeClr val="accent2">
                    <a:lumMod val="75000"/>
                  </a:schemeClr>
                </a:solidFill>
                <a:latin typeface="Courier New" panose="02070309020205020404" pitchFamily="49" charset="0"/>
                <a:ea typeface="宋体" panose="02010600030101010101" pitchFamily="2" charset="-122"/>
              </a:rPr>
              <a:t>e</a:t>
            </a:r>
            <a:r>
              <a:rPr lang="en-US" altLang="zh-CN" b="1" dirty="0">
                <a:solidFill>
                  <a:schemeClr val="accent2">
                    <a:lumMod val="75000"/>
                  </a:schemeClr>
                </a:solidFill>
                <a:ea typeface="宋体" panose="02010600030101010101" pitchFamily="2" charset="-122"/>
              </a:rPr>
              <a:t> </a:t>
            </a:r>
            <a:r>
              <a:rPr lang="en-US" altLang="zh-CN" b="1" dirty="0">
                <a:solidFill>
                  <a:schemeClr val="tx1"/>
                </a:solidFill>
                <a:ea typeface="宋体" panose="02010600030101010101" pitchFamily="2" charset="-122"/>
              </a:rPr>
              <a:t>statement</a:t>
            </a:r>
            <a:endParaRPr lang="en-US" altLang="zh-CN" b="1" dirty="0">
              <a:solidFill>
                <a:schemeClr val="tx1"/>
              </a:solidFill>
              <a:ea typeface="宋体" panose="02010600030101010101" pitchFamily="2" charset="-122"/>
            </a:endParaRPr>
          </a:p>
          <a:p>
            <a:pPr lvl="1" eaLnBrk="1" hangingPunct="1">
              <a:lnSpc>
                <a:spcPct val="90000"/>
              </a:lnSpc>
              <a:defRPr/>
            </a:pPr>
            <a:r>
              <a:rPr lang="en-US" altLang="zh-CN" dirty="0">
                <a:solidFill>
                  <a:schemeClr val="accent2">
                    <a:lumMod val="75000"/>
                  </a:schemeClr>
                </a:solidFill>
                <a:ea typeface="宋体" panose="02010600030101010101" pitchFamily="2" charset="-122"/>
              </a:rPr>
              <a:t>Condition</a:t>
            </a:r>
            <a:endParaRPr lang="en-US" altLang="zh-CN" dirty="0">
              <a:solidFill>
                <a:schemeClr val="accent2">
                  <a:lumMod val="75000"/>
                </a:schemeClr>
              </a:solidFill>
              <a:ea typeface="宋体" panose="02010600030101010101" pitchFamily="2" charset="-122"/>
            </a:endParaRPr>
          </a:p>
          <a:p>
            <a:pPr lvl="1" eaLnBrk="1" hangingPunct="1">
              <a:lnSpc>
                <a:spcPct val="90000"/>
              </a:lnSpc>
              <a:defRPr/>
            </a:pPr>
            <a:r>
              <a:rPr lang="en-US" altLang="zh-CN" dirty="0">
                <a:ea typeface="宋体" panose="02010600030101010101" pitchFamily="2" charset="-122"/>
              </a:rPr>
              <a:t>A statement that </a:t>
            </a:r>
            <a:r>
              <a:rPr lang="en-US" altLang="zh-CN" dirty="0">
                <a:solidFill>
                  <a:schemeClr val="accent2">
                    <a:lumMod val="75000"/>
                  </a:schemeClr>
                </a:solidFill>
                <a:ea typeface="宋体" panose="02010600030101010101" pitchFamily="2" charset="-122"/>
              </a:rPr>
              <a:t>initially sets</a:t>
            </a:r>
            <a:r>
              <a:rPr lang="en-US" altLang="zh-CN" dirty="0">
                <a:ea typeface="宋体" panose="02010600030101010101" pitchFamily="2" charset="-122"/>
              </a:rPr>
              <a:t> the condition being tested</a:t>
            </a:r>
            <a:endParaRPr lang="en-US" altLang="zh-CN" dirty="0">
              <a:ea typeface="宋体" panose="02010600030101010101" pitchFamily="2" charset="-122"/>
            </a:endParaRPr>
          </a:p>
          <a:p>
            <a:pPr lvl="1" eaLnBrk="1" hangingPunct="1">
              <a:lnSpc>
                <a:spcPct val="90000"/>
              </a:lnSpc>
              <a:defRPr/>
            </a:pPr>
            <a:r>
              <a:rPr lang="en-US" altLang="zh-CN" dirty="0">
                <a:solidFill>
                  <a:schemeClr val="tx1"/>
                </a:solidFill>
                <a:ea typeface="宋体" panose="02010600030101010101" pitchFamily="2" charset="-122"/>
              </a:rPr>
              <a:t>A statement within the repeating section</a:t>
            </a:r>
            <a:r>
              <a:rPr lang="en-US" altLang="zh-CN" dirty="0">
                <a:ea typeface="宋体" panose="02010600030101010101" pitchFamily="2" charset="-122"/>
              </a:rPr>
              <a:t> of code that </a:t>
            </a:r>
            <a:r>
              <a:rPr lang="en-US" altLang="zh-CN" dirty="0">
                <a:solidFill>
                  <a:schemeClr val="accent2">
                    <a:lumMod val="75000"/>
                  </a:schemeClr>
                </a:solidFill>
                <a:ea typeface="宋体" panose="02010600030101010101" pitchFamily="2" charset="-122"/>
              </a:rPr>
              <a:t>alters the condition so that it eventually becomes false</a:t>
            </a:r>
            <a:endParaRPr lang="en-US" altLang="zh-CN" dirty="0">
              <a:solidFill>
                <a:schemeClr val="accent2">
                  <a:lumMod val="75000"/>
                </a:schemeClr>
              </a:solidFill>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3"/>
          <p:cNvSpPr>
            <a:spLocks noGrp="1"/>
          </p:cNvSpPr>
          <p:nvPr>
            <p:ph type="sldNum" sz="quarter" idx="11"/>
          </p:nvPr>
        </p:nvSpPr>
        <p:spPr/>
        <p:txBody>
          <a:bodyPr/>
          <a:lstStyle/>
          <a:p>
            <a:pPr>
              <a:defRPr/>
            </a:pPr>
            <a:fld id="{1623EF7D-2820-4DFC-8D09-6C8D4A165C4D}" type="slidenum">
              <a:rPr lang="en-US" altLang="zh-CN"/>
            </a:fld>
            <a:endParaRPr lang="en-US" altLang="zh-CN"/>
          </a:p>
        </p:txBody>
      </p:sp>
      <p:pic>
        <p:nvPicPr>
          <p:cNvPr id="96260"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76200" y="1192213"/>
            <a:ext cx="9009063" cy="528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1" name="Rectangle 5"/>
          <p:cNvSpPr>
            <a:spLocks noGrp="1" noChangeArrowheads="1"/>
          </p:cNvSpPr>
          <p:nvPr>
            <p:ph type="title"/>
          </p:nvPr>
        </p:nvSpPr>
        <p:spPr/>
        <p:txBody>
          <a:bodyPr/>
          <a:lstStyle/>
          <a:p>
            <a:pPr eaLnBrk="1" hangingPunct="1"/>
            <a:r>
              <a:rPr lang="en-US" altLang="zh-CN">
                <a:ea typeface="宋体" panose="02010600030101010101" pitchFamily="2" charset="-122"/>
              </a:rPr>
              <a:t>Technique 4: Evaluating Equations</a:t>
            </a:r>
            <a:endParaRPr lang="en-US" altLang="zh-CN">
              <a:ea typeface="宋体" panose="02010600030101010101" pitchFamily="2" charset="-122"/>
            </a:endParaRPr>
          </a:p>
        </p:txBody>
      </p:sp>
      <p:cxnSp>
        <p:nvCxnSpPr>
          <p:cNvPr id="3" name="直接连接符 2"/>
          <p:cNvCxnSpPr>
            <a:cxnSpLocks noChangeShapeType="1"/>
          </p:cNvCxnSpPr>
          <p:nvPr/>
        </p:nvCxnSpPr>
        <p:spPr bwMode="auto">
          <a:xfrm>
            <a:off x="2057400" y="5105400"/>
            <a:ext cx="9144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6263"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12017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a:spLocks noRot="1" noChangeAspect="1" noMove="1" noResize="1" noEditPoints="1" noAdjustHandles="1" noChangeArrowheads="1" noChangeShapeType="1" noTextEdit="1"/>
          </p:cNvSpPr>
          <p:nvPr/>
        </p:nvSpPr>
        <p:spPr>
          <a:xfrm>
            <a:off x="5105400" y="2589310"/>
            <a:ext cx="2061142" cy="369332"/>
          </a:xfrm>
          <a:prstGeom prst="rect">
            <a:avLst/>
          </a:prstGeom>
          <a:blipFill>
            <a:blip r:embed="rId4"/>
            <a:stretch>
              <a:fillRect l="-5325" t="-26667" r="-7692" b="-50000"/>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 name="灯片编号占位符 3"/>
          <p:cNvSpPr>
            <a:spLocks noGrp="1"/>
          </p:cNvSpPr>
          <p:nvPr>
            <p:ph type="sldNum" sz="quarter" idx="11"/>
          </p:nvPr>
        </p:nvSpPr>
        <p:spPr/>
        <p:txBody>
          <a:bodyPr/>
          <a:lstStyle/>
          <a:p>
            <a:pPr>
              <a:defRPr/>
            </a:pPr>
            <a:fld id="{948CC94D-D647-42B5-96FE-35C0198F9E3C}" type="slidenum">
              <a:rPr lang="en-US" altLang="zh-CN"/>
            </a:fld>
            <a:endParaRPr lang="en-US" altLang="zh-CN"/>
          </a:p>
        </p:txBody>
      </p:sp>
      <p:pic>
        <p:nvPicPr>
          <p:cNvPr id="98308"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452438" y="1543050"/>
            <a:ext cx="82391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9" name="Rectangle 5"/>
          <p:cNvSpPr>
            <a:spLocks noGrp="1" noChangeArrowheads="1"/>
          </p:cNvSpPr>
          <p:nvPr>
            <p:ph type="title"/>
          </p:nvPr>
        </p:nvSpPr>
        <p:spPr/>
        <p:txBody>
          <a:bodyPr/>
          <a:lstStyle/>
          <a:p>
            <a:pPr eaLnBrk="1" hangingPunct="1"/>
            <a:r>
              <a:rPr lang="en-US" altLang="zh-CN">
                <a:ea typeface="宋体" panose="02010600030101010101" pitchFamily="2" charset="-122"/>
              </a:rPr>
              <a:t>Technique 4: Evaluating Equations (continued)</a:t>
            </a:r>
            <a:endParaRPr lang="en-US" altLang="zh-CN">
              <a:ea typeface="宋体" panose="02010600030101010101" pitchFamily="2" charset="-122"/>
            </a:endParaRPr>
          </a:p>
        </p:txBody>
      </p:sp>
      <p:sp>
        <p:nvSpPr>
          <p:cNvPr id="98310" name="Rectangle 6"/>
          <p:cNvSpPr>
            <a:spLocks noChangeArrowheads="1"/>
          </p:cNvSpPr>
          <p:nvPr/>
        </p:nvSpPr>
        <p:spPr bwMode="auto">
          <a:xfrm>
            <a:off x="3605213" y="4419600"/>
            <a:ext cx="838200" cy="228600"/>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pic>
        <p:nvPicPr>
          <p:cNvPr id="98311"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14303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293E3BD4-04C7-4761-8164-AE50BE342A41}" type="slidenum">
              <a:rPr lang="en-US" altLang="zh-CN"/>
            </a:fld>
            <a:endParaRPr lang="en-US" altLang="zh-CN"/>
          </a:p>
        </p:txBody>
      </p:sp>
      <p:sp>
        <p:nvSpPr>
          <p:cNvPr id="100356" name="Rectangle 2"/>
          <p:cNvSpPr>
            <a:spLocks noGrp="1" noChangeArrowheads="1"/>
          </p:cNvSpPr>
          <p:nvPr>
            <p:ph type="title"/>
          </p:nvPr>
        </p:nvSpPr>
        <p:spPr/>
        <p:txBody>
          <a:bodyPr/>
          <a:lstStyle/>
          <a:p>
            <a:pPr eaLnBrk="1" hangingPunct="1"/>
            <a:r>
              <a:rPr lang="en-US" altLang="zh-CN">
                <a:ea typeface="宋体" panose="02010600030101010101" pitchFamily="2" charset="-122"/>
              </a:rPr>
              <a:t>Nested Loops</a:t>
            </a:r>
            <a:endParaRPr lang="en-US" altLang="zh-CN">
              <a:ea typeface="宋体" panose="02010600030101010101" pitchFamily="2" charset="-122"/>
            </a:endParaRPr>
          </a:p>
        </p:txBody>
      </p:sp>
      <p:pic>
        <p:nvPicPr>
          <p:cNvPr id="100357"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38100" y="1295400"/>
            <a:ext cx="8728075" cy="4252913"/>
          </a:xfrm>
          <a:noFill/>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1295400"/>
            <a:ext cx="28813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9"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3096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5"/>
          <p:cNvSpPr>
            <a:spLocks noGrp="1"/>
          </p:cNvSpPr>
          <p:nvPr>
            <p:ph type="sldNum" sz="quarter" idx="11"/>
          </p:nvPr>
        </p:nvSpPr>
        <p:spPr/>
        <p:txBody>
          <a:bodyPr/>
          <a:lstStyle/>
          <a:p>
            <a:pPr>
              <a:defRPr/>
            </a:pPr>
            <a:fld id="{1D42DED9-C5F3-4A2E-9566-573F46095C26}" type="slidenum">
              <a:rPr lang="en-US" altLang="zh-CN"/>
            </a:fld>
            <a:endParaRPr lang="en-US" altLang="zh-CN"/>
          </a:p>
        </p:txBody>
      </p:sp>
      <p:sp>
        <p:nvSpPr>
          <p:cNvPr id="102404" name="Rectangle 6"/>
          <p:cNvSpPr>
            <a:spLocks noGrp="1" noChangeArrowheads="1"/>
          </p:cNvSpPr>
          <p:nvPr>
            <p:ph type="title"/>
          </p:nvPr>
        </p:nvSpPr>
        <p:spPr/>
        <p:txBody>
          <a:bodyPr/>
          <a:lstStyle/>
          <a:p>
            <a:pPr eaLnBrk="1" hangingPunct="1"/>
            <a:r>
              <a:rPr lang="en-US" altLang="zh-CN">
                <a:ea typeface="宋体" panose="02010600030101010101" pitchFamily="2" charset="-122"/>
              </a:rPr>
              <a:t>Nested Loops (continued)</a:t>
            </a:r>
            <a:endParaRPr lang="en-US" altLang="zh-CN">
              <a:ea typeface="宋体" panose="02010600030101010101" pitchFamily="2" charset="-122"/>
            </a:endParaRPr>
          </a:p>
        </p:txBody>
      </p:sp>
      <p:sp>
        <p:nvSpPr>
          <p:cNvPr id="102405" name="Rectangle 8"/>
          <p:cNvSpPr>
            <a:spLocks noGrp="1" noChangeArrowheads="1"/>
          </p:cNvSpPr>
          <p:nvPr>
            <p:ph type="body" sz="half" idx="1"/>
          </p:nvPr>
        </p:nvSpPr>
        <p:spPr>
          <a:xfrm>
            <a:off x="533400" y="1676400"/>
            <a:ext cx="4191000" cy="4572000"/>
          </a:xfrm>
        </p:spPr>
        <p:txBody>
          <a:bodyPr/>
          <a:lstStyle/>
          <a:p>
            <a:pPr eaLnBrk="1" hangingPunct="1"/>
            <a:r>
              <a:rPr lang="en-US" altLang="zh-CN">
                <a:ea typeface="宋体" panose="02010600030101010101" pitchFamily="2" charset="-122"/>
              </a:rPr>
              <a:t>Sample run:</a:t>
            </a:r>
            <a:endParaRPr lang="en-US" altLang="zh-CN">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i is now 1</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j = 1 j = 2 j = 3 j = 4</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i is now 2</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j = 1 j = 2 j = 3 j = 4</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i is now 3</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j = 1 j = 2 j = 3 j = 4</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i is now 4</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j = 1 j = 2 j = 3 j = 4</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i is now 5</a:t>
            </a:r>
            <a:endParaRPr lang="en-US" altLang="zh-CN" sz="20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a:latin typeface="Courier New" panose="02070309020205020404" pitchFamily="49" charset="0"/>
                <a:ea typeface="宋体" panose="02010600030101010101" pitchFamily="2" charset="-122"/>
              </a:rPr>
              <a:t>j = 1 j = 2 j = 3 j = 4</a:t>
            </a:r>
            <a:endParaRPr lang="en-US" altLang="zh-CN" sz="2000">
              <a:latin typeface="Courier New" panose="02070309020205020404" pitchFamily="49" charset="0"/>
              <a:ea typeface="宋体" panose="02010600030101010101" pitchFamily="2" charset="-122"/>
            </a:endParaRPr>
          </a:p>
          <a:p>
            <a:pPr eaLnBrk="1" hangingPunct="1"/>
            <a:endParaRPr lang="en-US" altLang="zh-CN" sz="2000">
              <a:latin typeface="Courier New" panose="02070309020205020404" pitchFamily="49"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 name="灯片编号占位符 2"/>
          <p:cNvSpPr>
            <a:spLocks noGrp="1"/>
          </p:cNvSpPr>
          <p:nvPr>
            <p:ph type="sldNum" sz="quarter" idx="11"/>
          </p:nvPr>
        </p:nvSpPr>
        <p:spPr/>
        <p:txBody>
          <a:bodyPr/>
          <a:lstStyle/>
          <a:p>
            <a:pPr>
              <a:defRPr/>
            </a:pPr>
            <a:fld id="{9FD5CD16-1292-4264-853B-E313FE4AB23D}" type="slidenum">
              <a:rPr lang="en-US" altLang="zh-CN"/>
            </a:fld>
            <a:endParaRPr lang="en-US" altLang="zh-CN"/>
          </a:p>
        </p:txBody>
      </p:sp>
      <p:grpSp>
        <p:nvGrpSpPr>
          <p:cNvPr id="104452" name="Group 6"/>
          <p:cNvGrpSpPr/>
          <p:nvPr/>
        </p:nvGrpSpPr>
        <p:grpSpPr bwMode="auto">
          <a:xfrm>
            <a:off x="477838" y="860425"/>
            <a:ext cx="7904162" cy="5616575"/>
            <a:chOff x="267" y="0"/>
            <a:chExt cx="4701" cy="3792"/>
          </a:xfrm>
        </p:grpSpPr>
        <p:pic>
          <p:nvPicPr>
            <p:cNvPr id="104455"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73" y="0"/>
              <a:ext cx="4691" cy="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6"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67" y="2453"/>
              <a:ext cx="4701"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453" name="Rectangle 8"/>
          <p:cNvSpPr>
            <a:spLocks noChangeArrowheads="1"/>
          </p:cNvSpPr>
          <p:nvPr/>
        </p:nvSpPr>
        <p:spPr bwMode="auto">
          <a:xfrm>
            <a:off x="609600" y="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Nested Loops (continued)</a:t>
            </a:r>
            <a:endParaRPr lang="en-US" altLang="zh-CN" sz="3600">
              <a:ea typeface="宋体" panose="02010600030101010101" pitchFamily="2" charset="-122"/>
            </a:endParaRPr>
          </a:p>
        </p:txBody>
      </p:sp>
      <p:pic>
        <p:nvPicPr>
          <p:cNvPr id="104454"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8969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Rectangle 3"/>
          <p:cNvSpPr>
            <a:spLocks noGrp="1"/>
          </p:cNvSpPr>
          <p:nvPr>
            <p:ph idx="1"/>
          </p:nvPr>
        </p:nvSpPr>
        <p:spPr>
          <a:xfrm>
            <a:off x="642938" y="1214438"/>
            <a:ext cx="8001000" cy="2571750"/>
          </a:xfrm>
        </p:spPr>
        <p:txBody>
          <a:bodyPr vert="horz" wrap="square" lIns="91440" tIns="45720" rIns="91440" bIns="45720" anchor="t" anchorCtr="0"/>
          <a:p>
            <a:pPr>
              <a:buFont typeface="Wingdings" panose="05000000000000000000" pitchFamily="2" charset="2"/>
              <a:buNone/>
            </a:pPr>
            <a:r>
              <a:rPr kumimoji="1" lang="zh-CN" altLang="zh-CN" dirty="0">
                <a:latin typeface="+mn-lt"/>
                <a:ea typeface="+mn-ea"/>
                <a:cs typeface="+mn-cs"/>
              </a:rPr>
              <a:t>求费波那西</a:t>
            </a:r>
            <a:r>
              <a:rPr kumimoji="1" lang="en-US" altLang="zh-CN" dirty="0">
                <a:latin typeface="+mn-lt"/>
                <a:ea typeface="+mn-ea"/>
                <a:cs typeface="+mn-cs"/>
              </a:rPr>
              <a:t>(Fibonacci)</a:t>
            </a:r>
            <a:r>
              <a:rPr kumimoji="1" lang="zh-CN" altLang="zh-CN" dirty="0">
                <a:latin typeface="+mn-lt"/>
                <a:ea typeface="+mn-ea"/>
                <a:cs typeface="+mn-cs"/>
              </a:rPr>
              <a:t>数列的前</a:t>
            </a:r>
            <a:r>
              <a:rPr kumimoji="1" lang="en-US" altLang="zh-CN" dirty="0">
                <a:latin typeface="+mn-lt"/>
                <a:ea typeface="+mn-ea"/>
                <a:cs typeface="+mn-cs"/>
              </a:rPr>
              <a:t>40</a:t>
            </a:r>
            <a:r>
              <a:rPr kumimoji="1" lang="zh-CN" altLang="zh-CN" dirty="0">
                <a:latin typeface="+mn-lt"/>
                <a:ea typeface="+mn-ea"/>
                <a:cs typeface="+mn-cs"/>
              </a:rPr>
              <a:t>个数。这个数列有如下特点：第</a:t>
            </a:r>
            <a:r>
              <a:rPr kumimoji="1" lang="en-US" altLang="zh-CN" dirty="0">
                <a:latin typeface="+mn-lt"/>
                <a:ea typeface="+mn-ea"/>
                <a:cs typeface="+mn-cs"/>
              </a:rPr>
              <a:t>1</a:t>
            </a:r>
            <a:r>
              <a:rPr kumimoji="1" lang="zh-CN" altLang="zh-CN" dirty="0">
                <a:latin typeface="+mn-lt"/>
                <a:ea typeface="+mn-ea"/>
                <a:cs typeface="+mn-cs"/>
              </a:rPr>
              <a:t>、</a:t>
            </a:r>
            <a:r>
              <a:rPr kumimoji="1" lang="en-US" altLang="zh-CN" dirty="0">
                <a:latin typeface="+mn-lt"/>
                <a:ea typeface="+mn-ea"/>
                <a:cs typeface="+mn-cs"/>
              </a:rPr>
              <a:t>2</a:t>
            </a:r>
            <a:r>
              <a:rPr kumimoji="1" lang="zh-CN" altLang="zh-CN" dirty="0">
                <a:latin typeface="+mn-lt"/>
                <a:ea typeface="+mn-ea"/>
                <a:cs typeface="+mn-cs"/>
              </a:rPr>
              <a:t>两个数为</a:t>
            </a:r>
            <a:r>
              <a:rPr kumimoji="1" lang="en-US" altLang="zh-CN" dirty="0">
                <a:latin typeface="+mn-lt"/>
                <a:ea typeface="+mn-ea"/>
                <a:cs typeface="+mn-cs"/>
              </a:rPr>
              <a:t>1</a:t>
            </a:r>
            <a:r>
              <a:rPr kumimoji="1" lang="zh-CN" altLang="zh-CN" dirty="0">
                <a:latin typeface="+mn-lt"/>
                <a:ea typeface="+mn-ea"/>
                <a:cs typeface="+mn-cs"/>
              </a:rPr>
              <a:t>、</a:t>
            </a:r>
            <a:r>
              <a:rPr kumimoji="1" lang="en-US" altLang="zh-CN" dirty="0">
                <a:latin typeface="+mn-lt"/>
                <a:ea typeface="+mn-ea"/>
                <a:cs typeface="+mn-cs"/>
              </a:rPr>
              <a:t>1</a:t>
            </a:r>
            <a:r>
              <a:rPr kumimoji="1" lang="zh-CN" altLang="zh-CN" dirty="0">
                <a:latin typeface="+mn-lt"/>
                <a:ea typeface="+mn-ea"/>
                <a:cs typeface="+mn-cs"/>
              </a:rPr>
              <a:t>。从第</a:t>
            </a:r>
            <a:r>
              <a:rPr kumimoji="1" lang="en-US" altLang="zh-CN" dirty="0">
                <a:latin typeface="+mn-lt"/>
                <a:ea typeface="+mn-ea"/>
                <a:cs typeface="+mn-cs"/>
              </a:rPr>
              <a:t>3</a:t>
            </a:r>
            <a:r>
              <a:rPr kumimoji="1" lang="zh-CN" altLang="zh-CN" dirty="0">
                <a:latin typeface="+mn-lt"/>
                <a:ea typeface="+mn-ea"/>
                <a:cs typeface="+mn-cs"/>
              </a:rPr>
              <a:t>个数开始，该数是其前面两个数之和。即</a:t>
            </a:r>
            <a:r>
              <a:rPr kumimoji="1" lang="en-US" altLang="zh-CN" dirty="0">
                <a:latin typeface="+mn-lt"/>
                <a:ea typeface="+mn-ea"/>
                <a:cs typeface="+mn-cs"/>
              </a:rPr>
              <a:t>:</a:t>
            </a:r>
            <a:endParaRPr kumimoji="1" lang="en-US" altLang="zh-CN" dirty="0">
              <a:latin typeface="+mn-lt"/>
              <a:ea typeface="+mn-ea"/>
              <a:cs typeface="+mn-cs"/>
            </a:endParaRPr>
          </a:p>
        </p:txBody>
      </p:sp>
      <p:sp>
        <p:nvSpPr>
          <p:cNvPr id="393219"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0"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1"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2"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3" name="Rectangle 11"/>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4" name="Rectangle 1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3225"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graphicFrame>
        <p:nvGraphicFramePr>
          <p:cNvPr id="393226" name="Object 6"/>
          <p:cNvGraphicFramePr>
            <a:graphicFrameLocks noChangeAspect="1"/>
          </p:cNvGraphicFramePr>
          <p:nvPr/>
        </p:nvGraphicFramePr>
        <p:xfrm>
          <a:off x="2143125" y="3786188"/>
          <a:ext cx="4397375" cy="1928812"/>
        </p:xfrm>
        <a:graphic>
          <a:graphicData uri="http://schemas.openxmlformats.org/presentationml/2006/ole">
            <mc:AlternateContent xmlns:mc="http://schemas.openxmlformats.org/markup-compatibility/2006">
              <mc:Choice xmlns:v="urn:schemas-microsoft-com:vml" Requires="v">
                <p:oleObj spid="_x0000_s3115" name="" r:id="rId1" imgW="1625600" imgH="711200" progId="Equation.3">
                  <p:embed/>
                </p:oleObj>
              </mc:Choice>
              <mc:Fallback>
                <p:oleObj name="" r:id="rId1" imgW="1625600" imgH="711200" progId="Equation.3">
                  <p:embed/>
                  <p:pic>
                    <p:nvPicPr>
                      <p:cNvPr id="0" name="图片 3114"/>
                      <p:cNvPicPr/>
                      <p:nvPr/>
                    </p:nvPicPr>
                    <p:blipFill>
                      <a:blip r:embed="rId2"/>
                      <a:stretch>
                        <a:fillRect/>
                      </a:stretch>
                    </p:blipFill>
                    <p:spPr>
                      <a:xfrm>
                        <a:off x="2143125" y="3786188"/>
                        <a:ext cx="4397375" cy="1928812"/>
                      </a:xfrm>
                      <a:prstGeom prst="rect">
                        <a:avLst/>
                      </a:prstGeom>
                      <a:noFill/>
                      <a:ln w="38100">
                        <a:noFill/>
                        <a:miter/>
                      </a:ln>
                    </p:spPr>
                  </p:pic>
                </p:oleObj>
              </mc:Fallback>
            </mc:AlternateContent>
          </a:graphicData>
        </a:graphic>
      </p:graphicFrame>
      <p:pic>
        <p:nvPicPr>
          <p:cNvPr id="393227" name="图片 10" descr="Untitled.png">
            <a:hlinkClick r:id=""/>
          </p:cNvPr>
          <p:cNvPicPr>
            <a:picLocks noChangeAspect="1"/>
          </p:cNvPicPr>
          <p:nvPr/>
        </p:nvPicPr>
        <p:blipFill>
          <a:blip r:embed="rId3"/>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Rectangle 3"/>
          <p:cNvSpPr>
            <a:spLocks noGrp="1"/>
          </p:cNvSpPr>
          <p:nvPr>
            <p:ph idx="1"/>
          </p:nvPr>
        </p:nvSpPr>
        <p:spPr>
          <a:xfrm>
            <a:off x="642938" y="1214438"/>
            <a:ext cx="8215312" cy="4000500"/>
          </a:xfrm>
        </p:spPr>
        <p:txBody>
          <a:bodyPr vert="horz" wrap="square" lIns="91440" tIns="45720" rIns="91440" bIns="45720" anchor="t" anchorCtr="0"/>
          <a:p>
            <a:r>
              <a:rPr kumimoji="1" lang="zh-CN" altLang="zh-CN" dirty="0">
                <a:latin typeface="+mn-lt"/>
                <a:ea typeface="+mn-ea"/>
                <a:cs typeface="+mn-cs"/>
              </a:rPr>
              <a:t>这是一个有趣的古典数学问题：</a:t>
            </a:r>
            <a:endParaRPr kumimoji="1" lang="en-US" altLang="zh-CN" dirty="0">
              <a:latin typeface="+mn-lt"/>
              <a:ea typeface="+mn-ea"/>
              <a:cs typeface="+mn-cs"/>
            </a:endParaRPr>
          </a:p>
          <a:p>
            <a:pPr lvl="1"/>
            <a:r>
              <a:rPr kumimoji="1" lang="zh-CN" altLang="zh-CN" dirty="0">
                <a:latin typeface="+mn-lt"/>
                <a:ea typeface="+mn-ea"/>
              </a:rPr>
              <a:t>有一对兔子，从出生后第</a:t>
            </a:r>
            <a:r>
              <a:rPr kumimoji="1" lang="en-US" altLang="zh-CN" dirty="0">
                <a:latin typeface="+mn-lt"/>
                <a:ea typeface="+mn-ea"/>
              </a:rPr>
              <a:t>3</a:t>
            </a:r>
            <a:r>
              <a:rPr kumimoji="1" lang="zh-CN" altLang="zh-CN" dirty="0">
                <a:latin typeface="+mn-lt"/>
                <a:ea typeface="+mn-ea"/>
              </a:rPr>
              <a:t>个月起每个月都生一对兔子。</a:t>
            </a:r>
            <a:endParaRPr kumimoji="1" lang="en-US" altLang="zh-CN" dirty="0">
              <a:latin typeface="+mn-lt"/>
              <a:ea typeface="+mn-ea"/>
            </a:endParaRPr>
          </a:p>
          <a:p>
            <a:pPr lvl="1"/>
            <a:r>
              <a:rPr kumimoji="1" lang="zh-CN" altLang="zh-CN" dirty="0">
                <a:latin typeface="+mn-lt"/>
                <a:ea typeface="+mn-ea"/>
              </a:rPr>
              <a:t>小兔子长到第</a:t>
            </a:r>
            <a:r>
              <a:rPr kumimoji="1" lang="en-US" altLang="zh-CN" dirty="0">
                <a:latin typeface="+mn-lt"/>
                <a:ea typeface="+mn-ea"/>
              </a:rPr>
              <a:t>3</a:t>
            </a:r>
            <a:r>
              <a:rPr kumimoji="1" lang="zh-CN" altLang="zh-CN" dirty="0">
                <a:latin typeface="+mn-lt"/>
                <a:ea typeface="+mn-ea"/>
              </a:rPr>
              <a:t>个月后每个月又生一对兔子。</a:t>
            </a:r>
            <a:endParaRPr kumimoji="1" lang="en-US" altLang="zh-CN" dirty="0">
              <a:latin typeface="+mn-lt"/>
              <a:ea typeface="+mn-ea"/>
            </a:endParaRPr>
          </a:p>
          <a:p>
            <a:pPr lvl="1"/>
            <a:r>
              <a:rPr kumimoji="1" lang="zh-CN" altLang="zh-CN" dirty="0">
                <a:latin typeface="+mn-lt"/>
                <a:ea typeface="+mn-ea"/>
              </a:rPr>
              <a:t>假设所有兔子都不死，问每个月的兔子总数为多少？</a:t>
            </a:r>
            <a:endParaRPr kumimoji="1" lang="en-US" altLang="zh-CN" dirty="0">
              <a:latin typeface="+mn-lt"/>
              <a:ea typeface="+mn-ea"/>
            </a:endParaRPr>
          </a:p>
        </p:txBody>
      </p:sp>
      <p:sp>
        <p:nvSpPr>
          <p:cNvPr id="394243"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4"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5"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6"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7" name="Rectangle 11"/>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8" name="Rectangle 1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4249"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pic>
        <p:nvPicPr>
          <p:cNvPr id="394250" name="图片 9"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67"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68"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69"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70" name="Rectangle 11"/>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71" name="Rectangle 1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5272"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graphicFrame>
        <p:nvGraphicFramePr>
          <p:cNvPr id="11" name="表格 10"/>
          <p:cNvGraphicFramePr>
            <a:graphicFrameLocks noGrp="1"/>
          </p:cNvGraphicFramePr>
          <p:nvPr/>
        </p:nvGraphicFramePr>
        <p:xfrm>
          <a:off x="1214438" y="1143000"/>
          <a:ext cx="6786563" cy="4876800"/>
        </p:xfrm>
        <a:graphic>
          <a:graphicData uri="http://schemas.openxmlformats.org/drawingml/2006/table">
            <a:tbl>
              <a:tblPr/>
              <a:tblGrid>
                <a:gridCol w="1322785"/>
                <a:gridCol w="1391840"/>
                <a:gridCol w="1500187"/>
                <a:gridCol w="1428750"/>
                <a:gridCol w="1143000"/>
              </a:tblGrid>
              <a:tr h="484191">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第几个月</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小兔子对数</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中兔子对数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老兔子对数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兔子总数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0</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0</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4</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2</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6</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3</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8</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7</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13</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7000875" y="2143125"/>
            <a:ext cx="857250" cy="3857625"/>
          </a:xfrm>
          <a:prstGeom prst="rect">
            <a:avLst/>
          </a:prstGeom>
          <a:noFill/>
          <a:ln w="38100" cap="flat" cmpd="sng">
            <a:solidFill>
              <a:srgbClr val="FF000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pic>
        <p:nvPicPr>
          <p:cNvPr id="395336" name="图片 12"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1"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2"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3" name="Rectangle 1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4" name="Rectangle 6"/>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5" name="Rectangle 8"/>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grpSp>
        <p:nvGrpSpPr>
          <p:cNvPr id="396296" name="组合 26"/>
          <p:cNvGrpSpPr/>
          <p:nvPr/>
        </p:nvGrpSpPr>
        <p:grpSpPr>
          <a:xfrm>
            <a:off x="1714500" y="1143000"/>
            <a:ext cx="5143500" cy="4286250"/>
            <a:chOff x="1714480" y="928670"/>
            <a:chExt cx="5143536" cy="4286280"/>
          </a:xfrm>
        </p:grpSpPr>
        <p:sp>
          <p:nvSpPr>
            <p:cNvPr id="396298" name="流程图: 过程 14"/>
            <p:cNvSpPr/>
            <p:nvPr/>
          </p:nvSpPr>
          <p:spPr>
            <a:xfrm>
              <a:off x="1714480" y="928670"/>
              <a:ext cx="5143536" cy="4286280"/>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6299" name="矩形 15"/>
            <p:cNvSpPr/>
            <p:nvPr/>
          </p:nvSpPr>
          <p:spPr>
            <a:xfrm>
              <a:off x="1714480" y="1500174"/>
              <a:ext cx="5143536" cy="571504"/>
            </a:xfrm>
            <a:prstGeom prst="rect">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dirty="0">
                  <a:latin typeface="Arial" panose="020B0604020202020204" pitchFamily="34" charset="0"/>
                </a:rPr>
                <a:t>输出</a:t>
              </a:r>
              <a:r>
                <a:rPr lang="en-US" altLang="zh-CN" dirty="0">
                  <a:latin typeface="Arial" panose="020B0604020202020204" pitchFamily="34" charset="0"/>
                </a:rPr>
                <a:t>f1,f2</a:t>
              </a:r>
              <a:endParaRPr lang="zh-CN" altLang="en-US" dirty="0">
                <a:latin typeface="Arial" panose="020B0604020202020204" pitchFamily="34" charset="0"/>
              </a:endParaRPr>
            </a:p>
          </p:txBody>
        </p:sp>
        <p:sp>
          <p:nvSpPr>
            <p:cNvPr id="396300" name="矩形 16"/>
            <p:cNvSpPr/>
            <p:nvPr/>
          </p:nvSpPr>
          <p:spPr>
            <a:xfrm>
              <a:off x="1714480" y="2071678"/>
              <a:ext cx="5143536" cy="3143272"/>
            </a:xfrm>
            <a:prstGeom prst="rect">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en-US" altLang="zh-CN" dirty="0">
                  <a:latin typeface="Arial" panose="020B0604020202020204" pitchFamily="34" charset="0"/>
                </a:rPr>
                <a:t>For i=1 to 38</a:t>
              </a:r>
              <a:endParaRPr lang="zh-CN" altLang="en-US" baseline="30000" dirty="0">
                <a:latin typeface="Arial" panose="020B0604020202020204" pitchFamily="34" charset="0"/>
              </a:endParaRPr>
            </a:p>
          </p:txBody>
        </p:sp>
        <p:sp>
          <p:nvSpPr>
            <p:cNvPr id="396301" name="流程图: 过程 17"/>
            <p:cNvSpPr/>
            <p:nvPr/>
          </p:nvSpPr>
          <p:spPr>
            <a:xfrm>
              <a:off x="2786050" y="2643182"/>
              <a:ext cx="4071966" cy="2571768"/>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en-US" altLang="zh-CN" sz="4000" b="0" dirty="0">
                <a:latin typeface="Arial" panose="020B0604020202020204" pitchFamily="34" charset="0"/>
              </a:endParaRPr>
            </a:p>
            <a:p>
              <a:pPr marL="0" lvl="0" indent="0" eaLnBrk="1" hangingPunct="1">
                <a:lnSpc>
                  <a:spcPct val="100000"/>
                </a:lnSpc>
                <a:spcBef>
                  <a:spcPct val="0"/>
                </a:spcBef>
                <a:buFontTx/>
                <a:buNone/>
              </a:pPr>
              <a:endParaRPr lang="en-US" altLang="zh-CN" sz="4000" b="0" dirty="0">
                <a:latin typeface="Arial" panose="020B0604020202020204" pitchFamily="34" charset="0"/>
              </a:endParaRPr>
            </a:p>
            <a:p>
              <a:pPr marL="0" lvl="0" indent="0" eaLnBrk="1" hangingPunct="1">
                <a:lnSpc>
                  <a:spcPct val="100000"/>
                </a:lnSpc>
                <a:spcBef>
                  <a:spcPct val="0"/>
                </a:spcBef>
                <a:buFontTx/>
                <a:buNone/>
              </a:pPr>
              <a:endParaRPr lang="en-US" altLang="zh-CN" sz="4000" b="0" dirty="0">
                <a:latin typeface="Arial" panose="020B0604020202020204" pitchFamily="34" charset="0"/>
              </a:endParaRPr>
            </a:p>
            <a:p>
              <a:pPr marL="0" lvl="0" indent="0" eaLnBrk="1" hangingPunct="1">
                <a:lnSpc>
                  <a:spcPct val="100000"/>
                </a:lnSpc>
                <a:spcBef>
                  <a:spcPct val="0"/>
                </a:spcBef>
                <a:buFontTx/>
                <a:buNone/>
              </a:pPr>
              <a:endParaRPr lang="zh-CN" altLang="en-US" b="0" dirty="0">
                <a:latin typeface="Arial" panose="020B0604020202020204" pitchFamily="34" charset="0"/>
              </a:endParaRPr>
            </a:p>
          </p:txBody>
        </p:sp>
        <p:sp>
          <p:nvSpPr>
            <p:cNvPr id="396302" name="流程图: 过程 18"/>
            <p:cNvSpPr/>
            <p:nvPr/>
          </p:nvSpPr>
          <p:spPr>
            <a:xfrm>
              <a:off x="2786050" y="2643182"/>
              <a:ext cx="4071966" cy="642942"/>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en-US" altLang="zh-CN" dirty="0">
                  <a:latin typeface="Arial" panose="020B0604020202020204" pitchFamily="34" charset="0"/>
                </a:rPr>
                <a:t>f3=f1+f2</a:t>
              </a:r>
              <a:endParaRPr lang="zh-CN" altLang="en-US" dirty="0">
                <a:latin typeface="Arial" panose="020B0604020202020204" pitchFamily="34" charset="0"/>
              </a:endParaRPr>
            </a:p>
          </p:txBody>
        </p:sp>
        <p:sp>
          <p:nvSpPr>
            <p:cNvPr id="396303" name="流程图: 过程 19"/>
            <p:cNvSpPr/>
            <p:nvPr/>
          </p:nvSpPr>
          <p:spPr>
            <a:xfrm>
              <a:off x="2786050" y="3286124"/>
              <a:ext cx="4071966" cy="642942"/>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输出</a:t>
              </a:r>
              <a:r>
                <a:rPr lang="en-US" altLang="zh-CN" dirty="0">
                  <a:latin typeface="Arial" panose="020B0604020202020204" pitchFamily="34" charset="0"/>
                </a:rPr>
                <a:t>f3</a:t>
              </a:r>
              <a:endParaRPr lang="zh-CN" altLang="en-US" dirty="0">
                <a:latin typeface="Arial" panose="020B0604020202020204" pitchFamily="34" charset="0"/>
              </a:endParaRPr>
            </a:p>
          </p:txBody>
        </p:sp>
        <p:sp>
          <p:nvSpPr>
            <p:cNvPr id="396304" name="流程图: 过程 20"/>
            <p:cNvSpPr/>
            <p:nvPr/>
          </p:nvSpPr>
          <p:spPr>
            <a:xfrm>
              <a:off x="2786050" y="3929066"/>
              <a:ext cx="4071966" cy="642942"/>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en-US" altLang="zh-CN" dirty="0">
                  <a:latin typeface="Arial" panose="020B0604020202020204" pitchFamily="34" charset="0"/>
                </a:rPr>
                <a:t>f1=f2</a:t>
              </a:r>
              <a:endParaRPr lang="zh-CN" altLang="en-US" dirty="0">
                <a:latin typeface="Arial" panose="020B0604020202020204" pitchFamily="34" charset="0"/>
              </a:endParaRPr>
            </a:p>
          </p:txBody>
        </p:sp>
        <p:sp>
          <p:nvSpPr>
            <p:cNvPr id="396305" name="流程图: 过程 21"/>
            <p:cNvSpPr/>
            <p:nvPr/>
          </p:nvSpPr>
          <p:spPr>
            <a:xfrm>
              <a:off x="2786050" y="4572008"/>
              <a:ext cx="4071966" cy="642942"/>
            </a:xfrm>
            <a:prstGeom prst="flowChartProcess">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en-US" altLang="zh-CN" dirty="0">
                  <a:latin typeface="Arial" panose="020B0604020202020204" pitchFamily="34" charset="0"/>
                </a:rPr>
                <a:t>f2=f3</a:t>
              </a:r>
              <a:endParaRPr lang="zh-CN" altLang="en-US" dirty="0">
                <a:latin typeface="Arial" panose="020B0604020202020204" pitchFamily="34" charset="0"/>
              </a:endParaRPr>
            </a:p>
          </p:txBody>
        </p:sp>
        <p:sp>
          <p:nvSpPr>
            <p:cNvPr id="396306" name="矩形 25"/>
            <p:cNvSpPr/>
            <p:nvPr/>
          </p:nvSpPr>
          <p:spPr>
            <a:xfrm>
              <a:off x="1714480" y="928670"/>
              <a:ext cx="5143536" cy="571504"/>
            </a:xfrm>
            <a:prstGeom prst="rect">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latin typeface="Arial" panose="020B0604020202020204" pitchFamily="34" charset="0"/>
                </a:rPr>
                <a:t>f1=1,f2=1</a:t>
              </a:r>
              <a:endParaRPr lang="zh-CN" altLang="en-US" dirty="0">
                <a:latin typeface="Arial" panose="020B0604020202020204" pitchFamily="34" charset="0"/>
              </a:endParaRPr>
            </a:p>
          </p:txBody>
        </p:sp>
      </p:grpSp>
      <p:pic>
        <p:nvPicPr>
          <p:cNvPr id="396297" name="图片 17"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Rectangle 3"/>
          <p:cNvSpPr>
            <a:spLocks noGrp="1"/>
          </p:cNvSpPr>
          <p:nvPr>
            <p:ph idx="1"/>
          </p:nvPr>
        </p:nvSpPr>
        <p:spPr>
          <a:xfrm>
            <a:off x="642938" y="500063"/>
            <a:ext cx="7715250" cy="6215062"/>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int f1=1,f2=1,f3;  int 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printf("%12d\n%12d\n",f1,f2);</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for(i=1; i&lt;=38; 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f3=f1+f2;</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printf("%12d\n",f3);</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f1=f2;</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f2=f3;</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397315"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16"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17"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18"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19" name="Rectangle 11"/>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20" name="Rectangle 1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7321"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grpSp>
        <p:nvGrpSpPr>
          <p:cNvPr id="2" name="组合 11"/>
          <p:cNvGrpSpPr/>
          <p:nvPr/>
        </p:nvGrpSpPr>
        <p:grpSpPr>
          <a:xfrm>
            <a:off x="6072188" y="2643188"/>
            <a:ext cx="2500312" cy="3376612"/>
            <a:chOff x="6215074" y="3000372"/>
            <a:chExt cx="2500330" cy="3376364"/>
          </a:xfrm>
        </p:grpSpPr>
        <p:pic>
          <p:nvPicPr>
            <p:cNvPr id="397325" name="Picture 2" descr="pic5-8-1"/>
            <p:cNvPicPr>
              <a:picLocks noChangeAspect="1"/>
            </p:cNvPicPr>
            <p:nvPr/>
          </p:nvPicPr>
          <p:blipFill>
            <a:blip r:embed="rId1"/>
            <a:stretch>
              <a:fillRect/>
            </a:stretch>
          </p:blipFill>
          <p:spPr>
            <a:xfrm>
              <a:off x="6215074" y="3000372"/>
              <a:ext cx="2500330" cy="2714644"/>
            </a:xfrm>
            <a:prstGeom prst="rect">
              <a:avLst/>
            </a:prstGeom>
            <a:noFill/>
            <a:ln w="9525">
              <a:noFill/>
            </a:ln>
          </p:spPr>
        </p:pic>
        <p:sp>
          <p:nvSpPr>
            <p:cNvPr id="397326" name="TextBox 10"/>
            <p:cNvSpPr txBox="1"/>
            <p:nvPr/>
          </p:nvSpPr>
          <p:spPr>
            <a:xfrm>
              <a:off x="6215074" y="5715016"/>
              <a:ext cx="2500330" cy="661720"/>
            </a:xfrm>
            <a:prstGeom prst="rect">
              <a:avLst/>
            </a:prstGeom>
            <a:solidFill>
              <a:schemeClr val="tx1"/>
            </a:solidFill>
            <a:ln w="9525">
              <a:noFill/>
            </a:ln>
          </p:spPr>
          <p:txBody>
            <a:bodyPr tIns="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4000" b="0" dirty="0">
                  <a:solidFill>
                    <a:schemeClr val="accent1"/>
                  </a:solidFill>
                  <a:latin typeface="Arial" panose="020B0604020202020204" pitchFamily="34" charset="0"/>
                </a:rPr>
                <a:t>…</a:t>
              </a:r>
              <a:endParaRPr lang="zh-CN" altLang="en-US" sz="4000" b="0" dirty="0">
                <a:solidFill>
                  <a:schemeClr val="accent1"/>
                </a:solidFill>
                <a:latin typeface="Arial" panose="020B0604020202020204" pitchFamily="34" charset="0"/>
              </a:endParaRPr>
            </a:p>
          </p:txBody>
        </p:sp>
      </p:grpSp>
      <p:sp>
        <p:nvSpPr>
          <p:cNvPr id="13" name="TextBox 12"/>
          <p:cNvSpPr txBox="1"/>
          <p:nvPr/>
        </p:nvSpPr>
        <p:spPr>
          <a:xfrm>
            <a:off x="3143250" y="4929188"/>
            <a:ext cx="2928938"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sz="2800" dirty="0">
                <a:solidFill>
                  <a:srgbClr val="0000CC"/>
                </a:solidFill>
                <a:latin typeface="Arial" panose="020B0604020202020204" pitchFamily="34" charset="0"/>
              </a:rPr>
              <a:t>代码可改进</a:t>
            </a:r>
            <a:endParaRPr lang="en-US" altLang="zh-CN" sz="2800" dirty="0">
              <a:solidFill>
                <a:srgbClr val="0000CC"/>
              </a:solidFill>
              <a:latin typeface="Arial" panose="020B0604020202020204" pitchFamily="34" charset="0"/>
            </a:endParaRPr>
          </a:p>
        </p:txBody>
      </p:sp>
      <p:pic>
        <p:nvPicPr>
          <p:cNvPr id="397324" name="图片 13" descr="Untitled.png">
            <a:hlinkClick r:id=""/>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pPr>
              <a:defRPr/>
            </a:pPr>
            <a:fld id="{CE514EFE-5C68-462E-B845-53EFA0EFF84F}" type="slidenum">
              <a:rPr lang="en-US" altLang="zh-CN"/>
            </a:fld>
            <a:endParaRPr lang="en-US" altLang="zh-CN"/>
          </a:p>
        </p:txBody>
      </p:sp>
      <p:sp>
        <p:nvSpPr>
          <p:cNvPr id="15363" name="Rectangle 2"/>
          <p:cNvSpPr>
            <a:spLocks noGrp="1" noChangeArrowheads="1"/>
          </p:cNvSpPr>
          <p:nvPr>
            <p:ph type="title"/>
          </p:nvPr>
        </p:nvSpPr>
        <p:spPr>
          <a:xfrm>
            <a:off x="533400" y="136525"/>
            <a:ext cx="8077200" cy="1143000"/>
          </a:xfrm>
        </p:spPr>
        <p:txBody>
          <a:bodyPr/>
          <a:lstStyle/>
          <a:p>
            <a:pPr eaLnBrk="1" hangingPunct="1"/>
            <a:r>
              <a:rPr lang="en-US" altLang="zh-CN">
                <a:ea typeface="宋体" panose="02010600030101010101" pitchFamily="2" charset="-122"/>
              </a:rPr>
              <a:t>Pretest and Posttest Loops</a:t>
            </a:r>
            <a:endParaRPr lang="en-US" altLang="zh-CN">
              <a:ea typeface="宋体" panose="02010600030101010101" pitchFamily="2" charset="-122"/>
            </a:endParaRPr>
          </a:p>
        </p:txBody>
      </p:sp>
      <p:pic>
        <p:nvPicPr>
          <p:cNvPr id="15364" name="Picture 4"/>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2590800" y="1200150"/>
            <a:ext cx="3457575" cy="4895850"/>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3"/>
          <p:cNvSpPr>
            <a:spLocks noGrp="1"/>
          </p:cNvSpPr>
          <p:nvPr>
            <p:ph idx="1"/>
          </p:nvPr>
        </p:nvSpPr>
        <p:spPr>
          <a:xfrm>
            <a:off x="642938" y="642938"/>
            <a:ext cx="7143750" cy="5857875"/>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int f1=1,f2=1;  int 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for(i=1; i&lt;=</a:t>
            </a:r>
            <a:r>
              <a:rPr kumimoji="1" lang="en-US" altLang="zh-CN" sz="2800" dirty="0">
                <a:solidFill>
                  <a:srgbClr val="FF0000"/>
                </a:solidFill>
                <a:latin typeface="+mn-lt"/>
                <a:ea typeface="+mn-ea"/>
                <a:cs typeface="+mn-cs"/>
              </a:rPr>
              <a:t>20</a:t>
            </a:r>
            <a:r>
              <a:rPr kumimoji="1" lang="en-US" altLang="zh-CN" sz="2800" dirty="0">
                <a:latin typeface="+mn-lt"/>
                <a:ea typeface="+mn-ea"/>
                <a:cs typeface="+mn-cs"/>
              </a:rPr>
              <a:t>; 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printf("%12d %12d ",</a:t>
            </a:r>
            <a:r>
              <a:rPr kumimoji="1" lang="en-US" altLang="zh-CN" sz="2800" dirty="0">
                <a:solidFill>
                  <a:srgbClr val="FF0000"/>
                </a:solidFill>
                <a:latin typeface="+mn-lt"/>
                <a:ea typeface="+mn-ea"/>
                <a:cs typeface="+mn-cs"/>
              </a:rPr>
              <a:t>f1,f2</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if(i%2==0) printf("\n");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f1=f1+f2;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f2=f2+f1;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p:txBody>
      </p:sp>
      <p:sp>
        <p:nvSpPr>
          <p:cNvPr id="398339"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0"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1"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2"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3" name="Rectangle 11"/>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4" name="Rectangle 1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98345"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pic>
        <p:nvPicPr>
          <p:cNvPr id="98306" name="Picture 2"/>
          <p:cNvPicPr>
            <a:picLocks noChangeAspect="1"/>
          </p:cNvPicPr>
          <p:nvPr/>
        </p:nvPicPr>
        <p:blipFill>
          <a:blip r:embed="rId1"/>
          <a:stretch>
            <a:fillRect/>
          </a:stretch>
        </p:blipFill>
        <p:spPr>
          <a:xfrm>
            <a:off x="571500" y="3857625"/>
            <a:ext cx="7659688" cy="2928938"/>
          </a:xfrm>
          <a:prstGeom prst="rect">
            <a:avLst/>
          </a:prstGeom>
          <a:noFill/>
          <a:ln w="9525">
            <a:noFill/>
          </a:ln>
        </p:spPr>
      </p:pic>
      <p:pic>
        <p:nvPicPr>
          <p:cNvPr id="398347" name="图片 10" descr="Untitled.png">
            <a:hlinkClick r:id=""/>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CCFCEBE6-E806-4EEC-873F-BD312CEBDEE3}" type="slidenum">
              <a:rPr lang="en-US" altLang="zh-CN"/>
            </a:fld>
            <a:endParaRPr lang="en-US" altLang="zh-CN"/>
          </a:p>
        </p:txBody>
      </p:sp>
      <p:sp>
        <p:nvSpPr>
          <p:cNvPr id="106500" name="Rectangle 2"/>
          <p:cNvSpPr>
            <a:spLocks noGrp="1" noChangeArrowheads="1"/>
          </p:cNvSpPr>
          <p:nvPr>
            <p:ph type="title"/>
          </p:nvPr>
        </p:nvSpPr>
        <p:spPr>
          <a:xfrm>
            <a:off x="533400" y="38100"/>
            <a:ext cx="8077200" cy="1143000"/>
          </a:xfrm>
        </p:spPr>
        <p:txBody>
          <a:bodyPr/>
          <a:lstStyle/>
          <a:p>
            <a:pPr eaLnBrk="1" hangingPunct="1"/>
            <a:r>
              <a:rPr lang="en-US" altLang="zh-CN">
                <a:ea typeface="宋体" panose="02010600030101010101" pitchFamily="2" charset="-122"/>
              </a:rPr>
              <a:t>The </a:t>
            </a:r>
            <a:r>
              <a:rPr lang="en-US" altLang="zh-CN" b="1">
                <a:solidFill>
                  <a:schemeClr val="accent2"/>
                </a:solidFill>
                <a:latin typeface="Courier New" panose="02070309020205020404" pitchFamily="49" charset="0"/>
                <a:ea typeface="宋体" panose="02010600030101010101" pitchFamily="2" charset="-122"/>
              </a:rPr>
              <a:t>do-while</a:t>
            </a:r>
            <a:r>
              <a:rPr lang="en-US" altLang="zh-CN">
                <a:ea typeface="宋体" panose="02010600030101010101" pitchFamily="2" charset="-122"/>
              </a:rPr>
              <a:t> Statement</a:t>
            </a:r>
            <a:endParaRPr lang="en-US" altLang="zh-CN">
              <a:ea typeface="宋体" panose="02010600030101010101" pitchFamily="2" charset="-122"/>
            </a:endParaRPr>
          </a:p>
        </p:txBody>
      </p:sp>
      <p:pic>
        <p:nvPicPr>
          <p:cNvPr id="10650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912938" y="1371600"/>
            <a:ext cx="5318125" cy="4572000"/>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82E8E81C-94D3-45E4-B091-B52F512D1967}" type="slidenum">
              <a:rPr lang="en-US" altLang="zh-CN"/>
            </a:fld>
            <a:endParaRPr lang="en-US" altLang="zh-CN"/>
          </a:p>
        </p:txBody>
      </p:sp>
      <p:sp>
        <p:nvSpPr>
          <p:cNvPr id="108548" name="Rectangle 2"/>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do-while</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108549" name="Rectangle 3"/>
          <p:cNvSpPr>
            <a:spLocks noGrp="1" noChangeArrowheads="1"/>
          </p:cNvSpPr>
          <p:nvPr>
            <p:ph type="body" idx="1"/>
          </p:nvPr>
        </p:nvSpPr>
        <p:spPr>
          <a:xfrm>
            <a:off x="533400" y="1676400"/>
            <a:ext cx="8305800" cy="4572000"/>
          </a:xfrm>
        </p:spPr>
        <p:txBody>
          <a:bodyPr/>
          <a:lstStyle/>
          <a:p>
            <a:pPr eaLnBrk="1" hangingPunct="1"/>
            <a:r>
              <a:rPr lang="en-US" altLang="zh-CN">
                <a:ea typeface="宋体" panose="02010600030101010101" pitchFamily="2" charset="-122"/>
              </a:rPr>
              <a:t>The general form of the </a:t>
            </a:r>
            <a:r>
              <a:rPr lang="en-US" altLang="zh-CN">
                <a:latin typeface="Courier New" panose="02070309020205020404" pitchFamily="49" charset="0"/>
                <a:ea typeface="宋体" panose="02010600030101010101" pitchFamily="2" charset="-122"/>
              </a:rPr>
              <a:t>do</a:t>
            </a:r>
            <a:r>
              <a:rPr lang="en-US" altLang="zh-CN">
                <a:ea typeface="宋体" panose="02010600030101010101" pitchFamily="2" charset="-122"/>
              </a:rPr>
              <a:t> statement is</a:t>
            </a:r>
            <a:endParaRPr lang="en-US" altLang="zh-CN">
              <a:ea typeface="宋体" panose="02010600030101010101" pitchFamily="2" charset="-122"/>
            </a:endParaRPr>
          </a:p>
          <a:p>
            <a:pPr lvl="2" eaLnBrk="1" hangingPunct="1">
              <a:buFontTx/>
              <a:buNone/>
            </a:pPr>
            <a:r>
              <a:rPr lang="en-US" altLang="zh-CN" b="1">
                <a:solidFill>
                  <a:srgbClr val="0033CC"/>
                </a:solidFill>
                <a:latin typeface="Courier New" panose="02070309020205020404" pitchFamily="49" charset="0"/>
                <a:ea typeface="宋体" panose="02010600030101010101" pitchFamily="2" charset="-122"/>
              </a:rPr>
              <a:t>do</a:t>
            </a:r>
            <a:endParaRPr lang="en-US" altLang="zh-CN" b="1">
              <a:solidFill>
                <a:srgbClr val="0033CC"/>
              </a:solidFill>
              <a:latin typeface="Courier New" panose="02070309020205020404" pitchFamily="49" charset="0"/>
              <a:ea typeface="宋体" panose="02010600030101010101" pitchFamily="2" charset="-122"/>
            </a:endParaRPr>
          </a:p>
          <a:p>
            <a:pPr lvl="2" eaLnBrk="1" hangingPunct="1">
              <a:buFontTx/>
              <a:buNone/>
            </a:pPr>
            <a:r>
              <a:rPr lang="en-US" altLang="zh-CN" b="1" i="1">
                <a:solidFill>
                  <a:srgbClr val="0033CC"/>
                </a:solidFill>
                <a:latin typeface="Courier New" panose="02070309020205020404" pitchFamily="49" charset="0"/>
                <a:ea typeface="宋体" panose="02010600030101010101" pitchFamily="2" charset="-122"/>
              </a:rPr>
              <a:t>  statement;</a:t>
            </a:r>
            <a:endParaRPr lang="en-US" altLang="zh-CN" b="1" i="1">
              <a:solidFill>
                <a:srgbClr val="0033CC"/>
              </a:solidFill>
              <a:latin typeface="Courier New" panose="02070309020205020404" pitchFamily="49" charset="0"/>
              <a:ea typeface="宋体" panose="02010600030101010101" pitchFamily="2" charset="-122"/>
            </a:endParaRPr>
          </a:p>
          <a:p>
            <a:pPr lvl="2" eaLnBrk="1" hangingPunct="1">
              <a:buFontTx/>
              <a:buNone/>
            </a:pPr>
            <a:r>
              <a:rPr lang="en-US" altLang="zh-CN" b="1">
                <a:solidFill>
                  <a:srgbClr val="0033CC"/>
                </a:solidFill>
                <a:latin typeface="Courier New" panose="02070309020205020404" pitchFamily="49" charset="0"/>
                <a:ea typeface="宋体" panose="02010600030101010101" pitchFamily="2" charset="-122"/>
              </a:rPr>
              <a:t>while (</a:t>
            </a:r>
            <a:r>
              <a:rPr lang="en-US" altLang="zh-CN" b="1" i="1">
                <a:solidFill>
                  <a:srgbClr val="0033CC"/>
                </a:solidFill>
                <a:latin typeface="Courier New" panose="02070309020205020404" pitchFamily="49" charset="0"/>
                <a:ea typeface="宋体" panose="02010600030101010101" pitchFamily="2" charset="-122"/>
              </a:rPr>
              <a:t>expression</a:t>
            </a:r>
            <a:r>
              <a:rPr lang="en-US" altLang="zh-CN" b="1">
                <a:solidFill>
                  <a:srgbClr val="0033CC"/>
                </a:solidFill>
                <a:latin typeface="Courier New" panose="02070309020205020404" pitchFamily="49" charset="0"/>
                <a:ea typeface="宋体" panose="02010600030101010101" pitchFamily="2" charset="-122"/>
              </a:rPr>
              <a:t>)</a:t>
            </a:r>
            <a:r>
              <a:rPr lang="en-US" altLang="zh-CN" b="1">
                <a:solidFill>
                  <a:srgbClr val="FF0000"/>
                </a:solidFill>
                <a:latin typeface="Courier New" panose="02070309020205020404" pitchFamily="49" charset="0"/>
                <a:ea typeface="宋体" panose="02010600030101010101" pitchFamily="2" charset="-122"/>
              </a:rPr>
              <a:t>;</a:t>
            </a:r>
            <a:endParaRPr lang="en-US" altLang="zh-CN" b="1">
              <a:solidFill>
                <a:srgbClr val="FF0000"/>
              </a:solidFill>
              <a:latin typeface="Courier New" panose="02070309020205020404" pitchFamily="49" charset="0"/>
              <a:ea typeface="宋体" panose="02010600030101010101" pitchFamily="2" charset="-122"/>
            </a:endParaRPr>
          </a:p>
          <a:p>
            <a:pPr eaLnBrk="1" hangingPunct="1">
              <a:lnSpc>
                <a:spcPct val="130000"/>
              </a:lnSpc>
              <a:spcBef>
                <a:spcPts val="1800"/>
              </a:spcBef>
            </a:pPr>
            <a:r>
              <a:rPr lang="en-US" altLang="zh-CN" b="1">
                <a:solidFill>
                  <a:srgbClr val="0033CC"/>
                </a:solidFill>
                <a:latin typeface="Courier New" panose="02070309020205020404" pitchFamily="49" charset="0"/>
                <a:ea typeface="宋体" panose="02010600030101010101" pitchFamily="2" charset="-122"/>
              </a:rPr>
              <a:t>do-while</a:t>
            </a:r>
            <a:r>
              <a:rPr lang="en-US" altLang="zh-CN" b="1">
                <a:solidFill>
                  <a:srgbClr val="0033CC"/>
                </a:solidFill>
                <a:ea typeface="宋体" panose="02010600030101010101" pitchFamily="2" charset="-122"/>
              </a:rPr>
              <a:t> is a posttest loop</a:t>
            </a:r>
            <a:endParaRPr lang="en-US" altLang="zh-CN" b="1">
              <a:solidFill>
                <a:srgbClr val="0033CC"/>
              </a:solidFill>
              <a:ea typeface="宋体" panose="02010600030101010101" pitchFamily="2" charset="-122"/>
            </a:endParaRPr>
          </a:p>
          <a:p>
            <a:pPr eaLnBrk="1" hangingPunct="1"/>
            <a:r>
              <a:rPr lang="en-US" altLang="zh-CN">
                <a:ea typeface="宋体" panose="02010600030101010101" pitchFamily="2" charset="-122"/>
              </a:rPr>
              <a:t>One type of application is ideally suited for a posttest loop:</a:t>
            </a:r>
            <a:endParaRPr lang="en-US" altLang="zh-CN">
              <a:ea typeface="宋体" panose="02010600030101010101" pitchFamily="2" charset="-122"/>
            </a:endParaRPr>
          </a:p>
          <a:p>
            <a:pPr lvl="1" eaLnBrk="1" hangingPunct="1"/>
            <a:r>
              <a:rPr lang="en-US" altLang="zh-CN" b="1">
                <a:ea typeface="宋体" panose="02010600030101010101" pitchFamily="2" charset="-122"/>
              </a:rPr>
              <a:t>Input data validation application</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08550" name="矩形: 折角 1"/>
          <p:cNvSpPr>
            <a:spLocks noChangeArrowheads="1"/>
          </p:cNvSpPr>
          <p:nvPr/>
        </p:nvSpPr>
        <p:spPr bwMode="auto">
          <a:xfrm>
            <a:off x="990600" y="2057400"/>
            <a:ext cx="4572000" cy="1371600"/>
          </a:xfrm>
          <a:prstGeom prst="foldedCorner">
            <a:avLst>
              <a:gd name="adj" fmla="val 16667"/>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5"/>
          <p:cNvSpPr>
            <a:spLocks noGrp="1"/>
          </p:cNvSpPr>
          <p:nvPr>
            <p:ph type="sldNum" sz="quarter" idx="11"/>
          </p:nvPr>
        </p:nvSpPr>
        <p:spPr/>
        <p:txBody>
          <a:bodyPr/>
          <a:lstStyle/>
          <a:p>
            <a:pPr>
              <a:defRPr/>
            </a:pPr>
            <a:fld id="{E73D3FFC-7D4D-4495-9C39-4BE519AAE8AA}" type="slidenum">
              <a:rPr lang="en-US" altLang="zh-CN"/>
            </a:fld>
            <a:endParaRPr lang="en-US" altLang="zh-CN"/>
          </a:p>
        </p:txBody>
      </p:sp>
      <p:sp>
        <p:nvSpPr>
          <p:cNvPr id="110596" name="Rectangle 5"/>
          <p:cNvSpPr>
            <a:spLocks noGrp="1" noChangeArrowheads="1"/>
          </p:cNvSpPr>
          <p:nvPr>
            <p:ph type="title"/>
          </p:nvPr>
        </p:nvSpPr>
        <p:spPr/>
        <p:txBody>
          <a:bodyPr/>
          <a:lstStyle/>
          <a:p>
            <a:pPr eaLnBrk="1" hangingPunct="1"/>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do-while</a:t>
            </a:r>
            <a:r>
              <a:rPr lang="en-US" altLang="zh-CN">
                <a:ea typeface="宋体" panose="02010600030101010101" pitchFamily="2" charset="-122"/>
              </a:rPr>
              <a:t> Statement (continued)</a:t>
            </a:r>
            <a:endParaRPr lang="en-US" altLang="zh-CN">
              <a:ea typeface="宋体" panose="02010600030101010101" pitchFamily="2" charset="-122"/>
            </a:endParaRPr>
          </a:p>
        </p:txBody>
      </p:sp>
      <p:sp>
        <p:nvSpPr>
          <p:cNvPr id="110597" name="Rectangle 6"/>
          <p:cNvSpPr>
            <a:spLocks noGrp="1" noChangeArrowheads="1"/>
          </p:cNvSpPr>
          <p:nvPr>
            <p:ph type="body" sz="half" idx="1"/>
          </p:nvPr>
        </p:nvSpPr>
        <p:spPr>
          <a:xfrm>
            <a:off x="152400" y="1676400"/>
            <a:ext cx="6629400" cy="4572000"/>
          </a:xfrm>
        </p:spPr>
        <p:txBody>
          <a:bodyPr/>
          <a:lstStyle/>
          <a:p>
            <a:pPr eaLnBrk="1" hangingPunct="1">
              <a:lnSpc>
                <a:spcPct val="90000"/>
              </a:lnSpc>
              <a:buFontTx/>
              <a:buNone/>
            </a:pPr>
            <a:r>
              <a:rPr lang="en-US" altLang="zh-CN" sz="2200" b="1">
                <a:solidFill>
                  <a:srgbClr val="0033CC"/>
                </a:solidFill>
                <a:latin typeface="Courier New" panose="02070309020205020404" pitchFamily="49" charset="0"/>
                <a:ea typeface="宋体" panose="02010600030101010101" pitchFamily="2" charset="-122"/>
              </a:rPr>
              <a:t>do</a:t>
            </a:r>
            <a:endParaRPr lang="en-US" altLang="zh-CN" sz="2200" b="1">
              <a:solidFill>
                <a:srgbClr val="0033CC"/>
              </a:solidFill>
              <a:latin typeface="Courier New" panose="02070309020205020404" pitchFamily="49" charset="0"/>
              <a:ea typeface="宋体" panose="02010600030101010101" pitchFamily="2" charset="-122"/>
            </a:endParaRPr>
          </a:p>
          <a:p>
            <a:pPr eaLnBrk="1" hangingPunct="1">
              <a:lnSpc>
                <a:spcPct val="90000"/>
              </a:lnSpc>
              <a:buFontTx/>
              <a:buNone/>
            </a:pPr>
            <a:r>
              <a:rPr lang="en-US" altLang="zh-CN" sz="2200" b="1">
                <a:solidFill>
                  <a:srgbClr val="0033CC"/>
                </a:solidFill>
                <a:latin typeface="Courier New" panose="02070309020205020404" pitchFamily="49" charset="0"/>
                <a:ea typeface="宋体" panose="02010600030101010101" pitchFamily="2" charset="-122"/>
              </a:rPr>
              <a:t>{</a:t>
            </a:r>
            <a:endParaRPr lang="en-US" altLang="zh-CN" sz="2200" b="1">
              <a:solidFill>
                <a:srgbClr val="0033CC"/>
              </a:solidFill>
              <a:latin typeface="Courier New" panose="02070309020205020404" pitchFamily="49" charset="0"/>
              <a:ea typeface="宋体" panose="02010600030101010101" pitchFamily="2" charset="-122"/>
            </a:endParaRPr>
          </a:p>
          <a:p>
            <a:pPr eaLnBrk="1" hangingPunct="1">
              <a:lnSpc>
                <a:spcPct val="90000"/>
              </a:lnSpc>
              <a:buFontTx/>
              <a:buNone/>
            </a:pPr>
            <a:r>
              <a:rPr lang="en-US" altLang="zh-CN" sz="2200" b="1">
                <a:solidFill>
                  <a:srgbClr val="0033CC"/>
                </a:solidFill>
                <a:latin typeface="Courier New" panose="02070309020205020404" pitchFamily="49" charset="0"/>
                <a:ea typeface="宋体" panose="02010600030101010101" pitchFamily="2" charset="-122"/>
              </a:rPr>
              <a:t>  </a:t>
            </a:r>
            <a:r>
              <a:rPr lang="en-US" altLang="zh-CN" sz="2200" b="1">
                <a:solidFill>
                  <a:schemeClr val="tx1"/>
                </a:solidFill>
                <a:latin typeface="Courier New" panose="02070309020205020404" pitchFamily="49" charset="0"/>
                <a:ea typeface="宋体" panose="02010600030101010101" pitchFamily="2" charset="-122"/>
              </a:rPr>
              <a:t>printf("\nEnter an ID number: ");</a:t>
            </a:r>
            <a:endParaRPr lang="en-US" altLang="zh-CN" sz="2200" b="1">
              <a:solidFill>
                <a:schemeClr val="tx1"/>
              </a:solidFill>
              <a:latin typeface="Courier New" panose="02070309020205020404" pitchFamily="49" charset="0"/>
              <a:ea typeface="宋体" panose="02010600030101010101" pitchFamily="2" charset="-122"/>
            </a:endParaRPr>
          </a:p>
          <a:p>
            <a:pPr eaLnBrk="1" hangingPunct="1">
              <a:lnSpc>
                <a:spcPct val="90000"/>
              </a:lnSpc>
              <a:buFontTx/>
              <a:buNone/>
            </a:pPr>
            <a:r>
              <a:rPr lang="en-US" altLang="zh-CN" sz="2200" b="1">
                <a:solidFill>
                  <a:schemeClr val="tx1"/>
                </a:solidFill>
                <a:latin typeface="Courier New" panose="02070309020205020404" pitchFamily="49" charset="0"/>
                <a:ea typeface="宋体" panose="02010600030101010101" pitchFamily="2" charset="-122"/>
              </a:rPr>
              <a:t>  scanf("%f", &amp;idNum);</a:t>
            </a:r>
            <a:endParaRPr lang="en-US" altLang="zh-CN" sz="2200" b="1">
              <a:solidFill>
                <a:schemeClr val="tx1"/>
              </a:solidFill>
              <a:latin typeface="Courier New" panose="02070309020205020404" pitchFamily="49" charset="0"/>
              <a:ea typeface="宋体" panose="02010600030101010101" pitchFamily="2" charset="-122"/>
            </a:endParaRPr>
          </a:p>
          <a:p>
            <a:pPr eaLnBrk="1" hangingPunct="1">
              <a:lnSpc>
                <a:spcPct val="90000"/>
              </a:lnSpc>
              <a:buFontTx/>
              <a:buNone/>
            </a:pPr>
            <a:r>
              <a:rPr lang="en-US" altLang="zh-CN" sz="2200" b="1">
                <a:solidFill>
                  <a:srgbClr val="0033CC"/>
                </a:solidFill>
                <a:latin typeface="Courier New" panose="02070309020205020404" pitchFamily="49" charset="0"/>
                <a:ea typeface="宋体" panose="02010600030101010101" pitchFamily="2" charset="-122"/>
              </a:rPr>
              <a:t>} while (idNum &lt; 1000 || idNum &gt; 1999);</a:t>
            </a:r>
            <a:endParaRPr lang="en-US" altLang="zh-CN" sz="2200" b="1">
              <a:solidFill>
                <a:srgbClr val="0033CC"/>
              </a:solidFill>
              <a:latin typeface="Courier New" panose="02070309020205020404" pitchFamily="49" charset="0"/>
              <a:ea typeface="宋体" panose="02010600030101010101" pitchFamily="2" charset="-122"/>
            </a:endParaRPr>
          </a:p>
          <a:p>
            <a:pPr eaLnBrk="1" hangingPunct="1"/>
            <a:endParaRPr lang="en-US" altLang="zh-CN" sz="2200" b="1">
              <a:solidFill>
                <a:srgbClr val="0033CC"/>
              </a:solidFill>
              <a:latin typeface="Courier New" panose="02070309020205020404" pitchFamily="49" charset="0"/>
              <a:ea typeface="宋体" panose="02010600030101010101" pitchFamily="2" charset="-122"/>
            </a:endParaRPr>
          </a:p>
        </p:txBody>
      </p:sp>
      <p:pic>
        <p:nvPicPr>
          <p:cNvPr id="11059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3700" y="1257300"/>
            <a:ext cx="258921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9" name="矩形: 折角 1"/>
          <p:cNvSpPr>
            <a:spLocks noChangeArrowheads="1"/>
          </p:cNvSpPr>
          <p:nvPr/>
        </p:nvSpPr>
        <p:spPr bwMode="auto">
          <a:xfrm>
            <a:off x="0" y="1524000"/>
            <a:ext cx="7162800" cy="2590800"/>
          </a:xfrm>
          <a:prstGeom prst="foldedCorner">
            <a:avLst>
              <a:gd name="adj" fmla="val 16667"/>
            </a:avLst>
          </a:prstGeom>
          <a:noFill/>
          <a:ln w="38100" algn="ctr">
            <a:solidFill>
              <a:srgbClr val="00B05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6"/>
          <p:cNvSpPr>
            <a:spLocks noGrp="1" noChangeArrowheads="1"/>
          </p:cNvSpPr>
          <p:nvPr>
            <p:ph type="title"/>
          </p:nvPr>
        </p:nvSpPr>
        <p:spPr>
          <a:xfrm>
            <a:off x="533400" y="28575"/>
            <a:ext cx="8077200" cy="1143000"/>
          </a:xfrm>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rPr>
              <a:t>do-while</a:t>
            </a:r>
            <a:r>
              <a:rPr lang="en-US" altLang="zh-CN">
                <a:ea typeface="宋体" panose="02010600030101010101" pitchFamily="2" charset="-122"/>
              </a:rPr>
              <a:t> Statement (continued)</a:t>
            </a:r>
            <a:endParaRPr lang="zh-CN" altLang="en-US">
              <a:ea typeface="宋体" panose="02010600030101010101" pitchFamily="2" charset="-122"/>
            </a:endParaRPr>
          </a:p>
        </p:txBody>
      </p:sp>
      <p:sp>
        <p:nvSpPr>
          <p:cNvPr id="112643" name="内容占位符 7"/>
          <p:cNvSpPr>
            <a:spLocks noGrp="1" noChangeArrowheads="1"/>
          </p:cNvSpPr>
          <p:nvPr>
            <p:ph idx="1"/>
          </p:nvPr>
        </p:nvSpPr>
        <p:spPr>
          <a:xfrm>
            <a:off x="76200" y="1447800"/>
            <a:ext cx="8839200" cy="990600"/>
          </a:xfrm>
        </p:spPr>
        <p:txBody>
          <a:bodyPr/>
          <a:lstStyle/>
          <a:p>
            <a:pPr>
              <a:spcAft>
                <a:spcPts val="1200"/>
              </a:spcAft>
            </a:pPr>
            <a:r>
              <a:rPr lang="en-US" altLang="zh-CN">
                <a:ea typeface="宋体" panose="02010600030101010101" pitchFamily="2" charset="-122"/>
              </a:rPr>
              <a:t> Use Sentinel and break statements to exit from the loop</a:t>
            </a:r>
            <a:endParaRPr lang="en-US" altLang="zh-CN">
              <a:ea typeface="宋体" panose="02010600030101010101" pitchFamily="2" charset="-122"/>
            </a:endParaRPr>
          </a:p>
          <a:p>
            <a:endParaRPr lang="en-US" altLang="zh-CN">
              <a:ea typeface="宋体" panose="02010600030101010101" pitchFamily="2" charset="-122"/>
            </a:endParaRPr>
          </a:p>
        </p:txBody>
      </p:sp>
      <p:sp>
        <p:nvSpPr>
          <p:cNvPr id="5"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 name="灯片编号占位符 5"/>
          <p:cNvSpPr>
            <a:spLocks noGrp="1"/>
          </p:cNvSpPr>
          <p:nvPr>
            <p:ph type="sldNum" sz="quarter" idx="11"/>
          </p:nvPr>
        </p:nvSpPr>
        <p:spPr/>
        <p:txBody>
          <a:bodyPr/>
          <a:lstStyle/>
          <a:p>
            <a:pPr>
              <a:defRPr/>
            </a:pPr>
            <a:fld id="{CDF8E0B5-B5BA-4FC7-BFA4-44B5A4749FBF}" type="slidenum">
              <a:rPr lang="en-US" altLang="zh-CN" smtClean="0"/>
            </a:fld>
            <a:endParaRPr lang="en-US" altLang="zh-CN"/>
          </a:p>
        </p:txBody>
      </p:sp>
      <p:sp>
        <p:nvSpPr>
          <p:cNvPr id="105478" name="Rectangle 6"/>
          <p:cNvSpPr txBox="1">
            <a:spLocks noChangeArrowheads="1"/>
          </p:cNvSpPr>
          <p:nvPr/>
        </p:nvSpPr>
        <p:spPr bwMode="auto">
          <a:xfrm>
            <a:off x="304800" y="2286000"/>
            <a:ext cx="8991600" cy="457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defRPr/>
            </a:pPr>
            <a:r>
              <a:rPr lang="en-US" altLang="zh-CN" sz="2200" b="1" dirty="0">
                <a:solidFill>
                  <a:srgbClr val="00B050"/>
                </a:solidFill>
                <a:latin typeface="Courier New" panose="02070309020205020404" pitchFamily="49" charset="0"/>
                <a:ea typeface="宋体" panose="02010600030101010101" pitchFamily="2" charset="-122"/>
              </a:rPr>
              <a:t>#define SENTINEL 0.0</a:t>
            </a:r>
            <a:endParaRPr lang="en-US" altLang="zh-CN" sz="2200" b="1" dirty="0">
              <a:solidFill>
                <a:srgbClr val="00B050"/>
              </a:solidFill>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b="1" dirty="0">
                <a:solidFill>
                  <a:srgbClr val="00B050"/>
                </a:solidFill>
                <a:latin typeface="Courier New" panose="02070309020205020404" pitchFamily="49" charset="0"/>
                <a:ea typeface="宋体" panose="02010600030101010101" pitchFamily="2" charset="-122"/>
              </a:rPr>
              <a:t>#define RATE 0.06</a:t>
            </a:r>
            <a:endParaRPr lang="en-US" altLang="zh-CN" sz="2200" b="1" dirty="0">
              <a:solidFill>
                <a:srgbClr val="00B050"/>
              </a:solidFill>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b="1" dirty="0">
                <a:solidFill>
                  <a:schemeClr val="accent2">
                    <a:lumMod val="75000"/>
                  </a:schemeClr>
                </a:solidFill>
                <a:latin typeface="Courier New" panose="02070309020205020404" pitchFamily="49" charset="0"/>
                <a:ea typeface="宋体" panose="02010600030101010101" pitchFamily="2" charset="-122"/>
              </a:rPr>
              <a:t>do</a:t>
            </a:r>
            <a:endParaRPr lang="en-US" altLang="zh-CN" sz="2200" b="1" dirty="0">
              <a:solidFill>
                <a:schemeClr val="accent2">
                  <a:lumMod val="75000"/>
                </a:schemeClr>
              </a:solidFill>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a:t>
            </a:r>
            <a:endParaRPr lang="en-US" altLang="zh-CN" sz="2200" dirty="0">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err="1">
                <a:latin typeface="Courier New" panose="02070309020205020404" pitchFamily="49" charset="0"/>
                <a:ea typeface="宋体" panose="02010600030101010101" pitchFamily="2" charset="-122"/>
              </a:rPr>
              <a:t>printf</a:t>
            </a:r>
            <a:r>
              <a:rPr lang="en-US" altLang="zh-CN" sz="2200" dirty="0">
                <a:latin typeface="Courier New" panose="02070309020205020404" pitchFamily="49" charset="0"/>
                <a:ea typeface="宋体" panose="02010600030101010101" pitchFamily="2" charset="-122"/>
              </a:rPr>
              <a:t>(</a:t>
            </a:r>
            <a:r>
              <a:rPr lang="en-US" altLang="zh-CN" sz="2200" b="1" dirty="0">
                <a:solidFill>
                  <a:srgbClr val="C00000"/>
                </a:solidFill>
                <a:latin typeface="Courier New" panose="02070309020205020404" pitchFamily="49" charset="0"/>
                <a:ea typeface="宋体" panose="02010600030101010101" pitchFamily="2" charset="-122"/>
              </a:rPr>
              <a:t>"\</a:t>
            </a:r>
            <a:r>
              <a:rPr lang="en-US" altLang="zh-CN" sz="2200" b="1" dirty="0" err="1">
                <a:solidFill>
                  <a:srgbClr val="C00000"/>
                </a:solidFill>
                <a:latin typeface="Courier New" panose="02070309020205020404" pitchFamily="49" charset="0"/>
                <a:ea typeface="宋体" panose="02010600030101010101" pitchFamily="2" charset="-122"/>
              </a:rPr>
              <a:t>nEnter</a:t>
            </a:r>
            <a:r>
              <a:rPr lang="en-US" altLang="zh-CN" sz="2200" b="1" dirty="0">
                <a:solidFill>
                  <a:srgbClr val="C00000"/>
                </a:solidFill>
                <a:latin typeface="Courier New" panose="02070309020205020404" pitchFamily="49" charset="0"/>
                <a:ea typeface="宋体" panose="02010600030101010101" pitchFamily="2" charset="-122"/>
              </a:rPr>
              <a:t> a price or -1 to terminate: "</a:t>
            </a:r>
            <a:r>
              <a:rPr lang="en-US" altLang="zh-CN" sz="2200" dirty="0">
                <a:latin typeface="Courier New" panose="02070309020205020404" pitchFamily="49" charset="0"/>
                <a:ea typeface="宋体" panose="02010600030101010101" pitchFamily="2" charset="-122"/>
              </a:rPr>
              <a:t>);</a:t>
            </a:r>
            <a:endParaRPr lang="en-US" altLang="zh-CN" sz="2200" dirty="0">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err="1">
                <a:latin typeface="Courier New" panose="02070309020205020404" pitchFamily="49" charset="0"/>
                <a:ea typeface="宋体" panose="02010600030101010101" pitchFamily="2" charset="-122"/>
              </a:rPr>
              <a:t>scanf</a:t>
            </a:r>
            <a:r>
              <a:rPr lang="en-US" altLang="zh-CN" sz="2200" dirty="0">
                <a:latin typeface="Courier New" panose="02070309020205020404" pitchFamily="49" charset="0"/>
                <a:ea typeface="宋体" panose="02010600030101010101" pitchFamily="2" charset="-122"/>
              </a:rPr>
              <a:t>("</a:t>
            </a:r>
            <a:r>
              <a:rPr lang="en-US" altLang="zh-CN" sz="2200" b="1" dirty="0">
                <a:solidFill>
                  <a:srgbClr val="C00000"/>
                </a:solidFill>
                <a:latin typeface="Courier New" panose="02070309020205020404" pitchFamily="49" charset="0"/>
                <a:ea typeface="宋体" panose="02010600030101010101" pitchFamily="2" charset="-122"/>
              </a:rPr>
              <a:t>%f</a:t>
            </a:r>
            <a:r>
              <a:rPr lang="en-US" altLang="zh-CN" sz="2200" dirty="0">
                <a:latin typeface="Courier New" panose="02070309020205020404" pitchFamily="49" charset="0"/>
                <a:ea typeface="宋体" panose="02010600030101010101" pitchFamily="2" charset="-122"/>
              </a:rPr>
              <a:t>", </a:t>
            </a:r>
            <a:r>
              <a:rPr lang="en-US" altLang="zh-CN" sz="2200" b="1" dirty="0">
                <a:latin typeface="Courier New" panose="02070309020205020404" pitchFamily="49" charset="0"/>
                <a:ea typeface="宋体" panose="02010600030101010101" pitchFamily="2" charset="-122"/>
              </a:rPr>
              <a:t>&amp;price</a:t>
            </a:r>
            <a:r>
              <a:rPr lang="en-US" altLang="zh-CN" sz="2200" dirty="0">
                <a:latin typeface="Courier New" panose="02070309020205020404" pitchFamily="49" charset="0"/>
                <a:ea typeface="宋体" panose="02010600030101010101" pitchFamily="2" charset="-122"/>
              </a:rPr>
              <a:t>);</a:t>
            </a:r>
            <a:endParaRPr lang="en-US" altLang="zh-CN" sz="2200" dirty="0">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a:solidFill>
                  <a:schemeClr val="accent2">
                    <a:lumMod val="75000"/>
                  </a:schemeClr>
                </a:solidFill>
                <a:latin typeface="Courier New" panose="02070309020205020404" pitchFamily="49" charset="0"/>
                <a:ea typeface="宋体" panose="02010600030101010101" pitchFamily="2" charset="-122"/>
              </a:rPr>
              <a:t>if</a:t>
            </a:r>
            <a:r>
              <a:rPr lang="en-US" altLang="zh-CN" sz="2200" b="1" dirty="0">
                <a:latin typeface="Courier New" panose="02070309020205020404" pitchFamily="49" charset="0"/>
                <a:ea typeface="宋体" panose="02010600030101010101" pitchFamily="2" charset="-122"/>
              </a:rPr>
              <a:t>(price &lt; SENTINEL)</a:t>
            </a:r>
            <a:endParaRPr lang="en-US" altLang="zh-CN" sz="2200" b="1" dirty="0">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a:solidFill>
                  <a:schemeClr val="accent2">
                    <a:lumMod val="75000"/>
                  </a:schemeClr>
                </a:solidFill>
                <a:latin typeface="Courier New" panose="02070309020205020404" pitchFamily="49" charset="0"/>
                <a:ea typeface="宋体" panose="02010600030101010101" pitchFamily="2" charset="-122"/>
              </a:rPr>
              <a:t>break;</a:t>
            </a:r>
            <a:endParaRPr lang="en-US" altLang="zh-CN" sz="2200" b="1" dirty="0">
              <a:solidFill>
                <a:schemeClr val="accent2">
                  <a:lumMod val="75000"/>
                </a:schemeClr>
              </a:solidFill>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err="1">
                <a:latin typeface="Courier New" panose="02070309020205020404" pitchFamily="49" charset="0"/>
                <a:ea typeface="宋体" panose="02010600030101010101" pitchFamily="2" charset="-122"/>
              </a:rPr>
              <a:t>salestax</a:t>
            </a:r>
            <a:r>
              <a:rPr lang="en-US" altLang="zh-CN" sz="2200" b="1" dirty="0">
                <a:latin typeface="Courier New" panose="02070309020205020404" pitchFamily="49" charset="0"/>
                <a:ea typeface="宋体" panose="02010600030101010101" pitchFamily="2" charset="-122"/>
              </a:rPr>
              <a:t> = RATE * price</a:t>
            </a:r>
            <a:r>
              <a:rPr lang="zh-CN" altLang="en-US" sz="2200" b="1" dirty="0">
                <a:latin typeface="Courier New" panose="02070309020205020404" pitchFamily="49" charset="0"/>
                <a:ea typeface="宋体" panose="02010600030101010101" pitchFamily="2" charset="-122"/>
              </a:rPr>
              <a:t>；</a:t>
            </a:r>
            <a:endParaRPr lang="en-US" altLang="zh-CN" sz="2200" b="1" dirty="0">
              <a:latin typeface="Courier New" panose="02070309020205020404" pitchFamily="49" charset="0"/>
              <a:ea typeface="宋体" panose="02010600030101010101" pitchFamily="2" charset="-122"/>
            </a:endParaRPr>
          </a:p>
          <a:p>
            <a:pPr eaLnBrk="1" hangingPunct="1">
              <a:lnSpc>
                <a:spcPct val="90000"/>
              </a:lnSpc>
              <a:buFontTx/>
              <a:buNone/>
              <a:defRPr/>
            </a:pPr>
            <a:r>
              <a:rPr lang="en-US" altLang="zh-CN" sz="2200" dirty="0">
                <a:latin typeface="Courier New" panose="02070309020205020404" pitchFamily="49" charset="0"/>
                <a:ea typeface="宋体" panose="02010600030101010101" pitchFamily="2" charset="-122"/>
              </a:rPr>
              <a:t>} </a:t>
            </a:r>
            <a:r>
              <a:rPr lang="en-US" altLang="zh-CN" sz="2200" b="1" dirty="0">
                <a:solidFill>
                  <a:schemeClr val="accent2">
                    <a:lumMod val="75000"/>
                  </a:schemeClr>
                </a:solidFill>
                <a:latin typeface="Courier New" panose="02070309020205020404" pitchFamily="49" charset="0"/>
                <a:ea typeface="宋体" panose="02010600030101010101" pitchFamily="2" charset="-122"/>
              </a:rPr>
              <a:t>while</a:t>
            </a:r>
            <a:r>
              <a:rPr lang="en-US" altLang="zh-CN" sz="2200" dirty="0">
                <a:latin typeface="Courier New" panose="02070309020205020404" pitchFamily="49" charset="0"/>
                <a:ea typeface="宋体" panose="02010600030101010101" pitchFamily="2" charset="-122"/>
              </a:rPr>
              <a:t> </a:t>
            </a:r>
            <a:r>
              <a:rPr lang="en-US" altLang="zh-CN" sz="2200" b="1" dirty="0">
                <a:latin typeface="Courier New" panose="02070309020205020404" pitchFamily="49" charset="0"/>
                <a:ea typeface="宋体" panose="02010600030101010101" pitchFamily="2" charset="-122"/>
              </a:rPr>
              <a:t>(price &gt;SENTINEL);</a:t>
            </a:r>
            <a:endParaRPr lang="en-US" altLang="zh-CN" sz="2200" b="1" dirty="0">
              <a:latin typeface="Courier New" panose="02070309020205020404" pitchFamily="49" charset="0"/>
              <a:ea typeface="宋体" panose="02010600030101010101" pitchFamily="2" charset="-122"/>
            </a:endParaRPr>
          </a:p>
          <a:p>
            <a:pPr eaLnBrk="1" hangingPunct="1">
              <a:defRPr/>
            </a:pPr>
            <a:endParaRPr lang="en-US" altLang="zh-CN" sz="2400" dirty="0">
              <a:latin typeface="Courier New" panose="02070309020205020404" pitchFamily="49" charset="0"/>
              <a:ea typeface="宋体" panose="02010600030101010101" pitchFamily="2" charset="-122"/>
            </a:endParaRPr>
          </a:p>
        </p:txBody>
      </p:sp>
      <p:sp>
        <p:nvSpPr>
          <p:cNvPr id="112647" name="矩形: 折角 6"/>
          <p:cNvSpPr>
            <a:spLocks noChangeArrowheads="1"/>
          </p:cNvSpPr>
          <p:nvPr/>
        </p:nvSpPr>
        <p:spPr bwMode="auto">
          <a:xfrm>
            <a:off x="0" y="2286000"/>
            <a:ext cx="9144000" cy="4243388"/>
          </a:xfrm>
          <a:prstGeom prst="foldedCorner">
            <a:avLst>
              <a:gd name="adj" fmla="val 16667"/>
            </a:avLst>
          </a:prstGeom>
          <a:noFill/>
          <a:ln w="38100" algn="ctr">
            <a:solidFill>
              <a:srgbClr val="3366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noChangeArrowheads="1"/>
          </p:cNvSpPr>
          <p:nvPr>
            <p:ph type="title"/>
          </p:nvPr>
        </p:nvSpPr>
        <p:spPr/>
        <p:txBody>
          <a:bodyPr/>
          <a:lstStyle/>
          <a:p>
            <a:r>
              <a:rPr lang="en-US" altLang="zh-CN">
                <a:ea typeface="宋体" panose="02010600030101010101" pitchFamily="2" charset="-122"/>
              </a:rPr>
              <a:t>The difference of while loop and do…while loop</a:t>
            </a:r>
            <a:endParaRPr lang="zh-CN" altLang="en-US">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7EA2DF4C-1698-4D3A-8670-B4C24D244F55}" type="slidenum">
              <a:rPr lang="en-US" altLang="zh-CN" smtClean="0"/>
            </a:fld>
            <a:endParaRPr lang="en-US" altLang="zh-CN"/>
          </a:p>
        </p:txBody>
      </p:sp>
      <p:sp>
        <p:nvSpPr>
          <p:cNvPr id="6" name="文本框 5"/>
          <p:cNvSpPr txBox="1"/>
          <p:nvPr/>
        </p:nvSpPr>
        <p:spPr>
          <a:xfrm>
            <a:off x="228600" y="2041525"/>
            <a:ext cx="4267200" cy="3140075"/>
          </a:xfrm>
          <a:prstGeom prst="rect">
            <a:avLst/>
          </a:prstGeom>
          <a:noFill/>
          <a:ln w="28575">
            <a:solidFill>
              <a:schemeClr val="accent2">
                <a:lumMod val="75000"/>
              </a:schemeClr>
            </a:solidFill>
          </a:ln>
        </p:spPr>
        <p:txBody>
          <a:bodyP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nSpc>
                <a:spcPct val="110000"/>
              </a:lnSpc>
              <a:defRPr/>
            </a:pPr>
            <a:r>
              <a:rPr lang="en-US" altLang="zh-CN" dirty="0" err="1">
                <a:solidFill>
                  <a:schemeClr val="tx1"/>
                </a:solidFill>
                <a:ea typeface="宋体" panose="02010600030101010101" pitchFamily="2" charset="-122"/>
                <a:cs typeface="Times New Roman" panose="02020603050405020304" pitchFamily="18" charset="0"/>
              </a:rPr>
              <a:t>printf</a:t>
            </a:r>
            <a:r>
              <a:rPr lang="en-US" altLang="zh-CN" dirty="0">
                <a:solidFill>
                  <a:schemeClr val="tx1"/>
                </a:solidFill>
                <a:ea typeface="宋体" panose="02010600030101010101" pitchFamily="2" charset="-122"/>
                <a:cs typeface="Times New Roman" panose="02020603050405020304" pitchFamily="18" charset="0"/>
              </a:rPr>
              <a:t>("Enter a grade:");</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err="1">
                <a:solidFill>
                  <a:schemeClr val="tx1"/>
                </a:solidFill>
                <a:ea typeface="宋体" panose="02010600030101010101" pitchFamily="2" charset="-122"/>
                <a:cs typeface="Times New Roman" panose="02020603050405020304" pitchFamily="18" charset="0"/>
              </a:rPr>
              <a:t>scanf</a:t>
            </a:r>
            <a:r>
              <a:rPr lang="en-US" altLang="zh-CN" dirty="0">
                <a:solidFill>
                  <a:schemeClr val="tx1"/>
                </a:solidFill>
                <a:ea typeface="宋体" panose="02010600030101010101" pitchFamily="2" charset="-122"/>
                <a:cs typeface="Times New Roman" panose="02020603050405020304" pitchFamily="18" charset="0"/>
              </a:rPr>
              <a:t>("%f", &amp;grade);</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while(grade &gt; SENTINEL)</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 {</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   total += grade;</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   </a:t>
            </a:r>
            <a:r>
              <a:rPr lang="en-US" altLang="zh-CN" dirty="0" err="1">
                <a:solidFill>
                  <a:schemeClr val="tx1"/>
                </a:solidFill>
                <a:ea typeface="宋体" panose="02010600030101010101" pitchFamily="2" charset="-122"/>
                <a:cs typeface="Times New Roman" panose="02020603050405020304" pitchFamily="18" charset="0"/>
              </a:rPr>
              <a:t>printf</a:t>
            </a:r>
            <a:r>
              <a:rPr lang="en-US" altLang="zh-CN" dirty="0">
                <a:solidFill>
                  <a:schemeClr val="tx1"/>
                </a:solidFill>
                <a:ea typeface="宋体" panose="02010600030101010101" pitchFamily="2" charset="-122"/>
                <a:cs typeface="Times New Roman" panose="02020603050405020304" pitchFamily="18" charset="0"/>
              </a:rPr>
              <a:t>("Enter a grade:");</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   </a:t>
            </a:r>
            <a:r>
              <a:rPr lang="en-US" altLang="zh-CN" dirty="0" err="1">
                <a:solidFill>
                  <a:schemeClr val="tx1"/>
                </a:solidFill>
                <a:ea typeface="宋体" panose="02010600030101010101" pitchFamily="2" charset="-122"/>
                <a:cs typeface="Times New Roman" panose="02020603050405020304" pitchFamily="18" charset="0"/>
              </a:rPr>
              <a:t>scanf</a:t>
            </a:r>
            <a:r>
              <a:rPr lang="en-US" altLang="zh-CN" dirty="0">
                <a:solidFill>
                  <a:schemeClr val="tx1"/>
                </a:solidFill>
                <a:ea typeface="宋体" panose="02010600030101010101" pitchFamily="2" charset="-122"/>
                <a:cs typeface="Times New Roman" panose="02020603050405020304" pitchFamily="18" charset="0"/>
              </a:rPr>
              <a:t>("%</a:t>
            </a:r>
            <a:r>
              <a:rPr lang="en-US" altLang="zh-CN" dirty="0" err="1">
                <a:solidFill>
                  <a:schemeClr val="tx1"/>
                </a:solidFill>
                <a:ea typeface="宋体" panose="02010600030101010101" pitchFamily="2" charset="-122"/>
                <a:cs typeface="Times New Roman" panose="02020603050405020304" pitchFamily="18" charset="0"/>
              </a:rPr>
              <a:t>f",&amp;grade</a:t>
            </a:r>
            <a:r>
              <a:rPr lang="en-US" altLang="zh-CN" dirty="0">
                <a:solidFill>
                  <a:schemeClr val="tx1"/>
                </a:solidFill>
                <a:ea typeface="宋体" panose="02010600030101010101" pitchFamily="2" charset="-122"/>
                <a:cs typeface="Times New Roman" panose="02020603050405020304" pitchFamily="18" charset="0"/>
              </a:rPr>
              <a:t>);</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a:solidFill>
                  <a:schemeClr val="tx1"/>
                </a:solidFill>
                <a:ea typeface="宋体" panose="02010600030101010101" pitchFamily="2" charset="-122"/>
                <a:cs typeface="Times New Roman" panose="02020603050405020304" pitchFamily="18" charset="0"/>
              </a:rPr>
              <a:t>  }</a:t>
            </a:r>
            <a:endParaRPr lang="en-US" altLang="zh-CN" dirty="0">
              <a:solidFill>
                <a:schemeClr val="tx1"/>
              </a:solidFill>
              <a:ea typeface="宋体" panose="02010600030101010101" pitchFamily="2" charset="-122"/>
              <a:cs typeface="Times New Roman" panose="02020603050405020304" pitchFamily="18" charset="0"/>
            </a:endParaRPr>
          </a:p>
          <a:p>
            <a:pPr>
              <a:lnSpc>
                <a:spcPct val="110000"/>
              </a:lnSpc>
              <a:defRPr/>
            </a:pPr>
            <a:r>
              <a:rPr lang="en-US" altLang="zh-CN" dirty="0" err="1">
                <a:solidFill>
                  <a:schemeClr val="tx1"/>
                </a:solidFill>
                <a:ea typeface="宋体" panose="02010600030101010101" pitchFamily="2" charset="-122"/>
                <a:cs typeface="Times New Roman" panose="02020603050405020304" pitchFamily="18" charset="0"/>
              </a:rPr>
              <a:t>printf</a:t>
            </a:r>
            <a:r>
              <a:rPr lang="en-US" altLang="zh-CN" dirty="0">
                <a:solidFill>
                  <a:schemeClr val="tx1"/>
                </a:solidFill>
                <a:ea typeface="宋体" panose="02010600030101010101" pitchFamily="2" charset="-122"/>
                <a:cs typeface="Times New Roman" panose="02020603050405020304" pitchFamily="18" charset="0"/>
              </a:rPr>
              <a:t>("\total is %f\n", total);</a:t>
            </a:r>
            <a:endParaRPr lang="zh-CN" altLang="en-US" dirty="0">
              <a:solidFill>
                <a:schemeClr val="tx1"/>
              </a:solidFill>
              <a:ea typeface="宋体" panose="02010600030101010101" pitchFamily="2" charset="-122"/>
              <a:cs typeface="Times New Roman" panose="02020603050405020304" pitchFamily="18" charset="0"/>
            </a:endParaRPr>
          </a:p>
        </p:txBody>
      </p:sp>
      <p:sp>
        <p:nvSpPr>
          <p:cNvPr id="7" name="矩形 6"/>
          <p:cNvSpPr/>
          <p:nvPr/>
        </p:nvSpPr>
        <p:spPr>
          <a:xfrm>
            <a:off x="4572000" y="2011363"/>
            <a:ext cx="4572000" cy="3170237"/>
          </a:xfrm>
          <a:prstGeom prst="rect">
            <a:avLst/>
          </a:prstGeom>
          <a:ln w="28575">
            <a:solidFill>
              <a:schemeClr val="accent2">
                <a:lumMod val="75000"/>
              </a:schemeClr>
            </a:solidFill>
          </a:ln>
        </p:spPr>
        <p:txBody>
          <a:bodyP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defRPr/>
            </a:pPr>
            <a:endParaRPr lang="en-US" altLang="zh-CN">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do</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      printf("Enter a grade:");</a:t>
            </a:r>
            <a:endParaRPr lang="en-US" altLang="zh-CN">
              <a:solidFill>
                <a:schemeClr val="tx1"/>
              </a:solidFill>
              <a:ea typeface="宋体" panose="02010600030101010101" pitchFamily="2" charset="-122"/>
            </a:endParaRPr>
          </a:p>
          <a:p>
            <a:pPr>
              <a:defRPr/>
            </a:pPr>
            <a:r>
              <a:rPr lang="en-US" altLang="zh-CN">
                <a:solidFill>
                  <a:schemeClr val="tx1"/>
                </a:solidFill>
                <a:ea typeface="宋体" panose="02010600030101010101" pitchFamily="2" charset="-122"/>
              </a:rPr>
              <a:t>     </a:t>
            </a:r>
            <a:r>
              <a:rPr lang="zh-CN" altLang="en-US">
                <a:solidFill>
                  <a:schemeClr val="tx1"/>
                </a:solidFill>
                <a:ea typeface="宋体" panose="02010600030101010101" pitchFamily="2" charset="-122"/>
              </a:rPr>
              <a:t> scanf("%f",&amp;grade);</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      total += grade;		</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  }while(grade &gt; SENTINEL);</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	</a:t>
            </a:r>
            <a:endParaRPr lang="zh-CN" altLang="en-US">
              <a:solidFill>
                <a:schemeClr val="tx1"/>
              </a:solidFill>
              <a:ea typeface="宋体" panose="02010600030101010101" pitchFamily="2" charset="-122"/>
            </a:endParaRPr>
          </a:p>
          <a:p>
            <a:pPr>
              <a:defRPr/>
            </a:pPr>
            <a:r>
              <a:rPr lang="zh-CN" altLang="en-US">
                <a:solidFill>
                  <a:schemeClr val="tx1"/>
                </a:solidFill>
                <a:ea typeface="宋体" panose="02010600030101010101" pitchFamily="2" charset="-122"/>
              </a:rPr>
              <a:t>printf("\nThe total is %f\n", total-grade);</a:t>
            </a:r>
            <a:endParaRPr lang="en-US" altLang="zh-CN">
              <a:solidFill>
                <a:schemeClr val="tx1"/>
              </a:solidFill>
              <a:ea typeface="宋体" panose="02010600030101010101" pitchFamily="2" charset="-122"/>
            </a:endParaRPr>
          </a:p>
          <a:p>
            <a:pPr>
              <a:defRPr/>
            </a:pPr>
            <a:endParaRPr lang="zh-CN" altLang="en-US">
              <a:solidFill>
                <a:schemeClr val="tx1"/>
              </a:solidFill>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142A7268-E620-4AD3-B58F-88BA9F593D2E}" type="slidenum">
              <a:rPr lang="en-US" altLang="zh-CN"/>
            </a:fld>
            <a:endParaRPr lang="en-US" altLang="zh-CN"/>
          </a:p>
        </p:txBody>
      </p:sp>
      <p:sp>
        <p:nvSpPr>
          <p:cNvPr id="114692" name="Rectangle 2"/>
          <p:cNvSpPr>
            <a:spLocks noGrp="1" noChangeArrowheads="1"/>
          </p:cNvSpPr>
          <p:nvPr>
            <p:ph type="title"/>
          </p:nvPr>
        </p:nvSpPr>
        <p:spPr/>
        <p:txBody>
          <a:bodyPr/>
          <a:lstStyle/>
          <a:p>
            <a:pPr eaLnBrk="1" hangingPunct="1"/>
            <a:r>
              <a:rPr lang="en-US" altLang="zh-CN">
                <a:ea typeface="宋体" panose="02010600030101010101" pitchFamily="2" charset="-122"/>
              </a:rPr>
              <a:t>Common Programming Errors</a:t>
            </a:r>
            <a:endParaRPr lang="en-US" altLang="zh-CN">
              <a:ea typeface="宋体" panose="02010600030101010101" pitchFamily="2" charset="-122"/>
            </a:endParaRPr>
          </a:p>
        </p:txBody>
      </p:sp>
      <p:sp>
        <p:nvSpPr>
          <p:cNvPr id="109573" name="Rectangle 3"/>
          <p:cNvSpPr>
            <a:spLocks noGrp="1" noChangeArrowheads="1"/>
          </p:cNvSpPr>
          <p:nvPr>
            <p:ph type="body" idx="1"/>
          </p:nvPr>
        </p:nvSpPr>
        <p:spPr/>
        <p:txBody>
          <a:bodyPr/>
          <a:lstStyle/>
          <a:p>
            <a:pPr eaLnBrk="1" hangingPunct="1">
              <a:lnSpc>
                <a:spcPct val="120000"/>
              </a:lnSpc>
              <a:defRPr/>
            </a:pPr>
            <a:r>
              <a:rPr lang="en-US" altLang="zh-CN" dirty="0">
                <a:ea typeface="宋体" panose="02010600030101010101" pitchFamily="2" charset="-122"/>
              </a:rPr>
              <a:t>“Off by one” error, in which </a:t>
            </a:r>
            <a:r>
              <a:rPr lang="en-US" altLang="zh-CN" dirty="0">
                <a:solidFill>
                  <a:schemeClr val="accent2">
                    <a:lumMod val="75000"/>
                  </a:schemeClr>
                </a:solidFill>
                <a:ea typeface="宋体" panose="02010600030101010101" pitchFamily="2" charset="-122"/>
              </a:rPr>
              <a:t>the loop executes either one too many or one too few times than intended</a:t>
            </a:r>
            <a:endParaRPr lang="en-US" altLang="zh-CN" dirty="0">
              <a:solidFill>
                <a:schemeClr val="accent2">
                  <a:lumMod val="75000"/>
                </a:schemeClr>
              </a:solidFill>
              <a:ea typeface="宋体" panose="02010600030101010101" pitchFamily="2" charset="-122"/>
            </a:endParaRPr>
          </a:p>
          <a:p>
            <a:pPr eaLnBrk="1" hangingPunct="1">
              <a:lnSpc>
                <a:spcPct val="90000"/>
              </a:lnSpc>
              <a:defRPr/>
            </a:pPr>
            <a:endParaRPr lang="en-US" altLang="zh-CN" dirty="0">
              <a:ea typeface="宋体" panose="02010600030101010101" pitchFamily="2" charset="-122"/>
            </a:endParaRPr>
          </a:p>
          <a:p>
            <a:pPr eaLnBrk="1" hangingPunct="1">
              <a:lnSpc>
                <a:spcPct val="90000"/>
              </a:lnSpc>
              <a:defRPr/>
            </a:pPr>
            <a:endParaRPr lang="en-US" altLang="zh-CN" dirty="0">
              <a:ea typeface="宋体" panose="02010600030101010101" pitchFamily="2" charset="-122"/>
            </a:endParaRPr>
          </a:p>
          <a:p>
            <a:pPr eaLnBrk="1" hangingPunct="1">
              <a:lnSpc>
                <a:spcPct val="90000"/>
              </a:lnSpc>
              <a:defRPr/>
            </a:pPr>
            <a:r>
              <a:rPr lang="en-US" altLang="zh-CN" dirty="0">
                <a:ea typeface="宋体" panose="02010600030101010101" pitchFamily="2" charset="-122"/>
              </a:rPr>
              <a:t>“Using the assignment operator, =, instead of the equality operator, ==, in the tested expression</a:t>
            </a:r>
            <a:endParaRPr lang="en-US" altLang="zh-CN" dirty="0">
              <a:ea typeface="宋体" panose="02010600030101010101" pitchFamily="2" charset="-122"/>
            </a:endParaRPr>
          </a:p>
          <a:p>
            <a:pPr eaLnBrk="1" hangingPunct="1">
              <a:lnSpc>
                <a:spcPct val="90000"/>
              </a:lnSpc>
              <a:defRPr/>
            </a:pPr>
            <a:endParaRPr lang="en-US" altLang="zh-CN" dirty="0">
              <a:ea typeface="宋体" panose="02010600030101010101" pitchFamily="2" charset="-122"/>
            </a:endParaRPr>
          </a:p>
        </p:txBody>
      </p:sp>
      <p:sp>
        <p:nvSpPr>
          <p:cNvPr id="114694" name="矩形 1"/>
          <p:cNvSpPr>
            <a:spLocks noChangeArrowheads="1"/>
          </p:cNvSpPr>
          <p:nvPr/>
        </p:nvSpPr>
        <p:spPr bwMode="auto">
          <a:xfrm>
            <a:off x="1447800" y="2743200"/>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r>
              <a:rPr lang="zh-CN" altLang="en-US">
                <a:solidFill>
                  <a:schemeClr val="tx1"/>
                </a:solidFill>
                <a:ea typeface="宋体" panose="02010600030101010101" pitchFamily="2" charset="-122"/>
              </a:rPr>
              <a:t>for(i=1; i&lt;11; i++)  </a:t>
            </a:r>
            <a:r>
              <a:rPr lang="zh-CN" altLang="en-US">
                <a:solidFill>
                  <a:srgbClr val="336600"/>
                </a:solidFill>
                <a:ea typeface="宋体" panose="02010600030101010101" pitchFamily="2" charset="-122"/>
              </a:rPr>
              <a:t>//execute 10 times not 11</a:t>
            </a:r>
            <a:endParaRPr lang="zh-CN" altLang="en-US">
              <a:solidFill>
                <a:srgbClr val="336600"/>
              </a:solidFill>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noChangeArrowheads="1"/>
          </p:cNvSpPr>
          <p:nvPr>
            <p:ph type="title"/>
          </p:nvPr>
        </p:nvSpPr>
        <p:spPr/>
        <p:txBody>
          <a:bodyPr/>
          <a:lstStyle/>
          <a:p>
            <a:endParaRPr lang="zh-CN" altLang="en-US">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E7229B67-4E79-4A77-A7AB-3E45A7994DEB}" type="slidenum">
              <a:rPr lang="en-US" altLang="zh-CN" smtClean="0"/>
            </a:fld>
            <a:endParaRPr lang="en-US" altLang="zh-CN"/>
          </a:p>
        </p:txBody>
      </p:sp>
      <p:sp>
        <p:nvSpPr>
          <p:cNvPr id="6" name="Rectangle 3"/>
          <p:cNvSpPr txBox="1">
            <a:spLocks noChangeArrowheads="1"/>
          </p:cNvSpPr>
          <p:nvPr/>
        </p:nvSpPr>
        <p:spPr bwMode="auto">
          <a:xfrm>
            <a:off x="381000" y="1616075"/>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600" kern="12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kern="1200">
                <a:solidFill>
                  <a:srgbClr val="222222"/>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222222"/>
                </a:solidFill>
                <a:latin typeface="+mn-lt"/>
                <a:ea typeface="+mn-ea"/>
                <a:cs typeface="+mn-cs"/>
              </a:defRPr>
            </a:lvl3pPr>
            <a:lvl4pPr marL="1600200" indent="-228600" algn="l" rtl="0" eaLnBrk="0" fontAlgn="base" hangingPunct="0">
              <a:spcBef>
                <a:spcPct val="20000"/>
              </a:spcBef>
              <a:spcAft>
                <a:spcPct val="0"/>
              </a:spcAft>
              <a:buChar char="–"/>
              <a:defRPr sz="2200" kern="1200">
                <a:solidFill>
                  <a:srgbClr val="22222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defRPr/>
            </a:pPr>
            <a:r>
              <a:rPr lang="en-US" altLang="zh-CN" dirty="0">
                <a:ea typeface="宋体" panose="02010600030101010101" pitchFamily="2" charset="-122"/>
              </a:rPr>
              <a:t>As with the </a:t>
            </a:r>
            <a:r>
              <a:rPr lang="en-US" altLang="zh-CN" dirty="0">
                <a:latin typeface="Courier New" panose="02070309020205020404" pitchFamily="49" charset="0"/>
                <a:ea typeface="宋体" panose="02010600030101010101" pitchFamily="2" charset="-122"/>
              </a:rPr>
              <a:t>if</a:t>
            </a:r>
            <a:r>
              <a:rPr lang="en-US" altLang="zh-CN" dirty="0">
                <a:ea typeface="宋体" panose="02010600030101010101" pitchFamily="2" charset="-122"/>
              </a:rPr>
              <a:t> statement, repetition statements </a:t>
            </a:r>
            <a:r>
              <a:rPr lang="en-US" altLang="zh-CN" dirty="0">
                <a:solidFill>
                  <a:srgbClr val="C00000"/>
                </a:solidFill>
                <a:ea typeface="宋体" panose="02010600030101010101" pitchFamily="2" charset="-122"/>
              </a:rPr>
              <a:t>should not use the equality operator, ==</a:t>
            </a:r>
            <a:r>
              <a:rPr lang="en-US" altLang="zh-CN" dirty="0">
                <a:ea typeface="宋体" panose="02010600030101010101" pitchFamily="2" charset="-122"/>
              </a:rPr>
              <a:t>, </a:t>
            </a:r>
            <a:r>
              <a:rPr lang="en-US" altLang="zh-CN" dirty="0">
                <a:solidFill>
                  <a:schemeClr val="accent2">
                    <a:lumMod val="75000"/>
                  </a:schemeClr>
                </a:solidFill>
                <a:ea typeface="宋体" panose="02010600030101010101" pitchFamily="2" charset="-122"/>
              </a:rPr>
              <a:t>when testing single-precision or double-precision operands</a:t>
            </a:r>
            <a:endParaRPr lang="en-US" altLang="zh-CN" dirty="0">
              <a:solidFill>
                <a:schemeClr val="accent2">
                  <a:lumMod val="75000"/>
                </a:schemeClr>
              </a:solidFill>
              <a:ea typeface="宋体" panose="02010600030101010101" pitchFamily="2" charset="-122"/>
            </a:endParaRPr>
          </a:p>
          <a:p>
            <a:pPr eaLnBrk="1" hangingPunct="1">
              <a:lnSpc>
                <a:spcPct val="90000"/>
              </a:lnSpc>
              <a:defRPr/>
            </a:pPr>
            <a:endParaRPr lang="en-US" altLang="zh-CN" dirty="0">
              <a:ea typeface="宋体" panose="02010600030101010101" pitchFamily="2" charset="-122"/>
            </a:endParaRPr>
          </a:p>
        </p:txBody>
      </p:sp>
      <p:sp>
        <p:nvSpPr>
          <p:cNvPr id="116742" name="文本框 1"/>
          <p:cNvSpPr txBox="1">
            <a:spLocks noChangeArrowheads="1"/>
          </p:cNvSpPr>
          <p:nvPr/>
        </p:nvSpPr>
        <p:spPr bwMode="auto">
          <a:xfrm>
            <a:off x="1014413" y="4114800"/>
            <a:ext cx="681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a:solidFill>
                  <a:srgbClr val="0033CC"/>
                </a:solidFill>
                <a:ea typeface="宋体" panose="02010600030101010101" pitchFamily="2" charset="-122"/>
                <a:cs typeface="Arial" panose="020B0604020202020204" pitchFamily="34" charset="0"/>
              </a:rPr>
              <a:t>fnum == 0.01 </a:t>
            </a:r>
            <a:r>
              <a:rPr lang="en-US" altLang="zh-CN" sz="2000">
                <a:solidFill>
                  <a:schemeClr val="tx1"/>
                </a:solidFill>
                <a:ea typeface="宋体" panose="02010600030101010101" pitchFamily="2" charset="-122"/>
                <a:cs typeface="Arial" panose="020B0604020202020204" pitchFamily="34" charset="0"/>
              </a:rPr>
              <a:t>shoule be replaced by </a:t>
            </a:r>
            <a:r>
              <a:rPr lang="en-US" altLang="zh-CN" sz="2000">
                <a:solidFill>
                  <a:srgbClr val="0033CC"/>
                </a:solidFill>
                <a:ea typeface="宋体" panose="02010600030101010101" pitchFamily="2" charset="-122"/>
                <a:cs typeface="Arial" panose="020B0604020202020204" pitchFamily="34" charset="0"/>
              </a:rPr>
              <a:t>(fnum – 0.01) &lt; 10e-6</a:t>
            </a:r>
            <a:endParaRPr lang="en-US" altLang="zh-CN" sz="2000">
              <a:solidFill>
                <a:srgbClr val="0033CC"/>
              </a:solidFill>
              <a:ea typeface="宋体" panose="02010600030101010101" pitchFamily="2" charset="-122"/>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C40624B2-72D6-4738-AE48-8C5D0A70A295}" type="slidenum">
              <a:rPr lang="en-US" altLang="zh-CN"/>
            </a:fld>
            <a:endParaRPr lang="en-US" altLang="zh-CN"/>
          </a:p>
        </p:txBody>
      </p:sp>
      <p:sp>
        <p:nvSpPr>
          <p:cNvPr id="117764" name="Rectangle 2"/>
          <p:cNvSpPr>
            <a:spLocks noGrp="1" noChangeArrowheads="1"/>
          </p:cNvSpPr>
          <p:nvPr>
            <p:ph type="title"/>
          </p:nvPr>
        </p:nvSpPr>
        <p:spPr>
          <a:xfrm>
            <a:off x="381000" y="38100"/>
            <a:ext cx="8077200" cy="1143000"/>
          </a:xfrm>
        </p:spPr>
        <p:txBody>
          <a:bodyPr/>
          <a:lstStyle/>
          <a:p>
            <a:pPr eaLnBrk="1" hangingPunct="1"/>
            <a:r>
              <a:rPr lang="en-US" altLang="zh-CN">
                <a:ea typeface="宋体" panose="02010600030101010101" pitchFamily="2" charset="-122"/>
              </a:rPr>
              <a:t>Common Programming Errors</a:t>
            </a:r>
            <a:endParaRPr lang="en-US" altLang="zh-CN">
              <a:ea typeface="宋体" panose="02010600030101010101" pitchFamily="2" charset="-122"/>
            </a:endParaRPr>
          </a:p>
        </p:txBody>
      </p:sp>
      <p:sp>
        <p:nvSpPr>
          <p:cNvPr id="112645" name="Rectangle 3"/>
          <p:cNvSpPr>
            <a:spLocks noGrp="1" noChangeArrowheads="1"/>
          </p:cNvSpPr>
          <p:nvPr>
            <p:ph type="body" idx="1"/>
          </p:nvPr>
        </p:nvSpPr>
        <p:spPr>
          <a:xfrm>
            <a:off x="533400" y="1425575"/>
            <a:ext cx="8077200" cy="4572000"/>
          </a:xfrm>
        </p:spPr>
        <p:txBody>
          <a:bodyPr/>
          <a:lstStyle/>
          <a:p>
            <a:pPr eaLnBrk="1" hangingPunct="1">
              <a:lnSpc>
                <a:spcPct val="120000"/>
              </a:lnSpc>
              <a:spcAft>
                <a:spcPts val="600"/>
              </a:spcAft>
              <a:defRPr/>
            </a:pPr>
            <a:r>
              <a:rPr lang="en-US" altLang="zh-CN" dirty="0">
                <a:ea typeface="宋体" panose="02010600030101010101" pitchFamily="2" charset="-122"/>
              </a:rPr>
              <a:t>Placing a semicolon at the end of the </a:t>
            </a:r>
            <a:r>
              <a:rPr lang="en-US" altLang="zh-CN" dirty="0" err="1">
                <a:latin typeface="Courier New" panose="02070309020205020404" pitchFamily="49" charset="0"/>
                <a:ea typeface="宋体" panose="02010600030101010101" pitchFamily="2" charset="-122"/>
              </a:rPr>
              <a:t>for</a:t>
            </a:r>
            <a:r>
              <a:rPr lang="en-US" altLang="zh-CN" dirty="0" err="1">
                <a:ea typeface="宋体" panose="02010600030101010101" pitchFamily="2" charset="-122"/>
              </a:rPr>
              <a:t>’s</a:t>
            </a:r>
            <a:r>
              <a:rPr lang="en-US" altLang="zh-CN" dirty="0">
                <a:ea typeface="宋体" panose="02010600030101010101" pitchFamily="2" charset="-122"/>
              </a:rPr>
              <a:t> parentheses (creates a do-nothing loop)</a:t>
            </a:r>
            <a:endParaRPr lang="en-US" altLang="zh-CN" dirty="0">
              <a:ea typeface="宋体" panose="02010600030101010101" pitchFamily="2" charset="-122"/>
            </a:endParaRPr>
          </a:p>
          <a:p>
            <a:pPr marL="0" indent="0" eaLnBrk="1" hangingPunct="1">
              <a:lnSpc>
                <a:spcPct val="120000"/>
              </a:lnSpc>
              <a:spcAft>
                <a:spcPts val="600"/>
              </a:spcAft>
              <a:buFontTx/>
              <a:buNone/>
              <a:defRPr/>
            </a:pPr>
            <a:endParaRPr lang="en-US" altLang="zh-CN" dirty="0">
              <a:ea typeface="宋体" panose="02010600030101010101" pitchFamily="2" charset="-122"/>
            </a:endParaRPr>
          </a:p>
          <a:p>
            <a:pPr marL="0" indent="0" eaLnBrk="1" hangingPunct="1">
              <a:lnSpc>
                <a:spcPct val="120000"/>
              </a:lnSpc>
              <a:spcAft>
                <a:spcPts val="600"/>
              </a:spcAft>
              <a:buFontTx/>
              <a:buNone/>
              <a:defRPr/>
            </a:pPr>
            <a:endParaRPr lang="en-US" altLang="zh-CN" dirty="0">
              <a:ea typeface="宋体" panose="02010600030101010101" pitchFamily="2" charset="-122"/>
            </a:endParaRPr>
          </a:p>
          <a:p>
            <a:pPr eaLnBrk="1" hangingPunct="1">
              <a:lnSpc>
                <a:spcPct val="120000"/>
              </a:lnSpc>
              <a:spcAft>
                <a:spcPts val="600"/>
              </a:spcAft>
              <a:defRPr/>
            </a:pPr>
            <a:r>
              <a:rPr lang="en-US" altLang="zh-CN" dirty="0">
                <a:ea typeface="宋体" panose="02010600030101010101" pitchFamily="2" charset="-122"/>
              </a:rPr>
              <a:t>Using commas to separate the items in a </a:t>
            </a:r>
            <a:r>
              <a:rPr lang="en-US" altLang="zh-CN" dirty="0">
                <a:latin typeface="Courier New" panose="02070309020205020404" pitchFamily="49" charset="0"/>
                <a:ea typeface="宋体" panose="02010600030101010101" pitchFamily="2" charset="-122"/>
              </a:rPr>
              <a:t>for</a:t>
            </a:r>
            <a:r>
              <a:rPr lang="en-US" altLang="zh-CN" dirty="0">
                <a:ea typeface="宋体" panose="02010600030101010101" pitchFamily="2" charset="-122"/>
              </a:rPr>
              <a:t> statement instead of the required semicolons</a:t>
            </a:r>
            <a:endParaRPr lang="en-US" altLang="zh-CN" dirty="0">
              <a:ea typeface="宋体" panose="02010600030101010101" pitchFamily="2" charset="-122"/>
            </a:endParaRPr>
          </a:p>
          <a:p>
            <a:pPr eaLnBrk="1" hangingPunct="1">
              <a:lnSpc>
                <a:spcPct val="120000"/>
              </a:lnSpc>
              <a:spcAft>
                <a:spcPts val="600"/>
              </a:spcAft>
              <a:defRPr/>
            </a:pPr>
            <a:r>
              <a:rPr lang="en-US" altLang="zh-CN" dirty="0">
                <a:ea typeface="宋体" panose="02010600030101010101" pitchFamily="2" charset="-122"/>
              </a:rPr>
              <a:t>Omitting the final semicolon from the </a:t>
            </a:r>
            <a:r>
              <a:rPr lang="en-US" altLang="zh-CN" dirty="0">
                <a:latin typeface="Courier New" panose="02070309020205020404" pitchFamily="49" charset="0"/>
                <a:ea typeface="宋体" panose="02010600030101010101" pitchFamily="2" charset="-122"/>
              </a:rPr>
              <a:t>do</a:t>
            </a:r>
            <a:r>
              <a:rPr lang="en-US" altLang="zh-CN" dirty="0">
                <a:ea typeface="宋体" panose="02010600030101010101" pitchFamily="2" charset="-122"/>
              </a:rPr>
              <a:t> statement</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
        <p:nvSpPr>
          <p:cNvPr id="117766" name="矩形 1"/>
          <p:cNvSpPr>
            <a:spLocks noChangeArrowheads="1"/>
          </p:cNvSpPr>
          <p:nvPr/>
        </p:nvSpPr>
        <p:spPr bwMode="auto">
          <a:xfrm>
            <a:off x="903288" y="2590800"/>
            <a:ext cx="76962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rPr>
              <a:t>count =1; count &lt;=10; count ++</a:t>
            </a:r>
            <a:r>
              <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rPr>
              <a:t>;</a:t>
            </a:r>
            <a:endPar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spcBef>
                <a:spcPct val="0"/>
              </a:spcBef>
              <a:buFontTx/>
              <a:buNone/>
            </a:pPr>
            <a:r>
              <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rPr>
              <a:t>       total = total + num;</a:t>
            </a:r>
            <a:endParaRPr lang="en-US" altLang="zh-CN">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a:defRPr/>
            </a:pPr>
            <a:fld id="{FFD1719A-B63F-4D13-BD0F-A1FF76B46AFB}" type="slidenum">
              <a:rPr lang="en-US" altLang="zh-CN"/>
            </a:fld>
            <a:endParaRPr lang="en-US" altLang="zh-CN"/>
          </a:p>
        </p:txBody>
      </p:sp>
      <p:sp>
        <p:nvSpPr>
          <p:cNvPr id="119811" name="Rectangle 2"/>
          <p:cNvSpPr>
            <a:spLocks noGrp="1" noChangeArrowheads="1"/>
          </p:cNvSpPr>
          <p:nvPr>
            <p:ph type="title"/>
          </p:nvPr>
        </p:nvSpPr>
        <p:spPr>
          <a:xfrm>
            <a:off x="584200" y="76200"/>
            <a:ext cx="8077200" cy="1143000"/>
          </a:xfrm>
        </p:spPr>
        <p:txBody>
          <a:bodyPr/>
          <a:lstStyle/>
          <a:p>
            <a:pPr eaLnBrk="1" hangingPunct="1"/>
            <a:r>
              <a:rPr lang="en-US" altLang="zh-CN">
                <a:ea typeface="宋体" panose="02010600030101010101" pitchFamily="2" charset="-122"/>
              </a:rPr>
              <a:t>Common Compiler Errors</a:t>
            </a:r>
            <a:endParaRPr lang="en-US" altLang="zh-CN">
              <a:ea typeface="宋体" panose="02010600030101010101" pitchFamily="2" charset="-122"/>
            </a:endParaRPr>
          </a:p>
        </p:txBody>
      </p:sp>
      <p:grpSp>
        <p:nvGrpSpPr>
          <p:cNvPr id="119812" name="Group 8"/>
          <p:cNvGrpSpPr/>
          <p:nvPr/>
        </p:nvGrpSpPr>
        <p:grpSpPr bwMode="auto">
          <a:xfrm>
            <a:off x="1160463" y="1016000"/>
            <a:ext cx="7399337" cy="5765800"/>
            <a:chOff x="720" y="864"/>
            <a:chExt cx="4049" cy="3150"/>
          </a:xfrm>
        </p:grpSpPr>
        <p:pic>
          <p:nvPicPr>
            <p:cNvPr id="119813"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720" y="864"/>
              <a:ext cx="4048"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4" name="Picture 6"/>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26" y="1704"/>
              <a:ext cx="4043" cy="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a:defRPr/>
            </a:pPr>
            <a:fld id="{2C739ED3-FA9B-4CC8-90DF-77E2D0F21700}" type="slidenum">
              <a:rPr lang="en-US" altLang="zh-CN"/>
            </a:fld>
            <a:endParaRPr lang="en-US" altLang="zh-CN"/>
          </a:p>
        </p:txBody>
      </p:sp>
      <p:sp>
        <p:nvSpPr>
          <p:cNvPr id="17411" name="Rectangle 2"/>
          <p:cNvSpPr>
            <a:spLocks noGrp="1" noChangeArrowheads="1"/>
          </p:cNvSpPr>
          <p:nvPr>
            <p:ph type="title"/>
          </p:nvPr>
        </p:nvSpPr>
        <p:spPr/>
        <p:txBody>
          <a:bodyPr/>
          <a:lstStyle/>
          <a:p>
            <a:pPr eaLnBrk="1" hangingPunct="1"/>
            <a:r>
              <a:rPr lang="en-US" altLang="zh-CN">
                <a:ea typeface="宋体" panose="02010600030101010101" pitchFamily="2" charset="-122"/>
              </a:rPr>
              <a:t>Pretest and Posttest Loops (continued)</a:t>
            </a:r>
            <a:endParaRPr lang="en-US" altLang="zh-CN">
              <a:ea typeface="宋体" panose="02010600030101010101" pitchFamily="2" charset="-122"/>
            </a:endParaRPr>
          </a:p>
        </p:txBody>
      </p:sp>
      <p:pic>
        <p:nvPicPr>
          <p:cNvPr id="1741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8625" y="1524000"/>
            <a:ext cx="3432175"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154AD58C-EDBE-4895-A201-4D40CAD1FA7E}" type="slidenum">
              <a:rPr lang="en-US" altLang="zh-CN"/>
            </a:fld>
            <a:endParaRPr lang="en-US" altLang="zh-CN"/>
          </a:p>
        </p:txBody>
      </p:sp>
      <p:sp>
        <p:nvSpPr>
          <p:cNvPr id="121860" name="Rectangle 2"/>
          <p:cNvSpPr>
            <a:spLocks noGrp="1" noChangeArrowheads="1"/>
          </p:cNvSpPr>
          <p:nvPr>
            <p:ph type="title"/>
          </p:nvPr>
        </p:nvSpPr>
        <p:spPr/>
        <p:txBody>
          <a:bodyPr/>
          <a:lstStyle/>
          <a:p>
            <a:pPr eaLnBrk="1" hangingPunct="1"/>
            <a:r>
              <a:rPr lang="en-US" altLang="zh-CN">
                <a:ea typeface="宋体" panose="02010600030101010101" pitchFamily="2" charset="-122"/>
              </a:rPr>
              <a:t>Summary</a:t>
            </a:r>
            <a:endParaRPr lang="en-US" altLang="zh-CN">
              <a:ea typeface="宋体" panose="02010600030101010101" pitchFamily="2" charset="-122"/>
            </a:endParaRPr>
          </a:p>
        </p:txBody>
      </p:sp>
      <p:sp>
        <p:nvSpPr>
          <p:cNvPr id="121861" name="Rectangle 3"/>
          <p:cNvSpPr>
            <a:spLocks noGrp="1" noChangeArrowheads="1"/>
          </p:cNvSpPr>
          <p:nvPr>
            <p:ph type="body" idx="1"/>
          </p:nvPr>
        </p:nvSpPr>
        <p:spPr>
          <a:xfrm>
            <a:off x="304800" y="1600200"/>
            <a:ext cx="8534400" cy="4572000"/>
          </a:xfrm>
        </p:spPr>
        <p:txBody>
          <a:bodyPr/>
          <a:lstStyle/>
          <a:p>
            <a:pPr eaLnBrk="1" hangingPunct="1"/>
            <a:r>
              <a:rPr lang="en-US" altLang="zh-CN">
                <a:ea typeface="宋体" panose="02010600030101010101" pitchFamily="2" charset="-122"/>
              </a:rPr>
              <a:t>A section of repeating code is called a loop</a:t>
            </a:r>
            <a:endParaRPr lang="en-US" altLang="zh-CN">
              <a:ea typeface="宋体" panose="02010600030101010101" pitchFamily="2" charset="-122"/>
            </a:endParaRPr>
          </a:p>
          <a:p>
            <a:pPr eaLnBrk="1" hangingPunct="1"/>
            <a:r>
              <a:rPr lang="en-US" altLang="zh-CN">
                <a:ea typeface="宋体" panose="02010600030101010101" pitchFamily="2" charset="-122"/>
              </a:rPr>
              <a:t>The three C repetition statements are </a:t>
            </a:r>
            <a:r>
              <a:rPr lang="en-US" altLang="zh-CN" b="1">
                <a:solidFill>
                  <a:srgbClr val="0033CC"/>
                </a:solidFill>
                <a:latin typeface="Courier New" panose="02070309020205020404" pitchFamily="49" charset="0"/>
                <a:ea typeface="宋体" panose="02010600030101010101" pitchFamily="2" charset="-122"/>
              </a:rPr>
              <a:t>while</a:t>
            </a:r>
            <a:r>
              <a:rPr lang="en-US" altLang="zh-CN">
                <a:ea typeface="宋体" panose="02010600030101010101" pitchFamily="2" charset="-122"/>
              </a:rPr>
              <a:t>, </a:t>
            </a:r>
            <a:r>
              <a:rPr lang="en-US" altLang="zh-CN" b="1">
                <a:solidFill>
                  <a:srgbClr val="0033CC"/>
                </a:solidFill>
                <a:latin typeface="Courier New" panose="02070309020205020404" pitchFamily="49" charset="0"/>
                <a:ea typeface="宋体" panose="02010600030101010101" pitchFamily="2" charset="-122"/>
              </a:rPr>
              <a:t>for</a:t>
            </a:r>
            <a:r>
              <a:rPr lang="en-US" altLang="zh-CN">
                <a:ea typeface="宋体" panose="02010600030101010101" pitchFamily="2" charset="-122"/>
              </a:rPr>
              <a:t> and </a:t>
            </a:r>
            <a:r>
              <a:rPr lang="en-US" altLang="zh-CN" b="1">
                <a:solidFill>
                  <a:srgbClr val="0033CC"/>
                </a:solidFill>
                <a:latin typeface="Courier New" panose="02070309020205020404" pitchFamily="49" charset="0"/>
                <a:ea typeface="宋体" panose="02010600030101010101" pitchFamily="2" charset="-122"/>
              </a:rPr>
              <a:t>do-while</a:t>
            </a:r>
            <a:endParaRPr lang="en-US" altLang="zh-CN" b="1">
              <a:solidFill>
                <a:srgbClr val="0033CC"/>
              </a:solidFill>
              <a:latin typeface="Courier New" panose="02070309020205020404" pitchFamily="49" charset="0"/>
              <a:ea typeface="宋体" panose="02010600030101010101" pitchFamily="2" charset="-122"/>
            </a:endParaRPr>
          </a:p>
          <a:p>
            <a:pPr eaLnBrk="1" hangingPunct="1"/>
            <a:r>
              <a:rPr lang="en-US" altLang="zh-CN">
                <a:ea typeface="宋体" panose="02010600030101010101" pitchFamily="2" charset="-122"/>
              </a:rPr>
              <a:t>Loops are also classified as to the type of tested condition</a:t>
            </a:r>
            <a:endParaRPr lang="en-US" altLang="zh-CN">
              <a:ea typeface="宋体" panose="02010600030101010101" pitchFamily="2" charset="-122"/>
            </a:endParaRPr>
          </a:p>
          <a:p>
            <a:pPr eaLnBrk="1" hangingPunct="1"/>
            <a:r>
              <a:rPr lang="en-US" altLang="zh-CN">
                <a:ea typeface="宋体" panose="02010600030101010101" pitchFamily="2" charset="-122"/>
              </a:rPr>
              <a:t>The most commonly used syntax for a </a:t>
            </a:r>
            <a:r>
              <a:rPr lang="en-US" altLang="zh-CN" b="1">
                <a:solidFill>
                  <a:srgbClr val="0033CC"/>
                </a:solidFill>
                <a:latin typeface="Courier New" panose="02070309020205020404" pitchFamily="49" charset="0"/>
                <a:ea typeface="宋体" panose="02010600030101010101" pitchFamily="2" charset="-122"/>
              </a:rPr>
              <a:t>while</a:t>
            </a:r>
            <a:r>
              <a:rPr lang="en-US" altLang="zh-CN" b="1">
                <a:solidFill>
                  <a:srgbClr val="0033CC"/>
                </a:solidFill>
                <a:ea typeface="宋体" panose="02010600030101010101" pitchFamily="2" charset="-122"/>
              </a:rPr>
              <a:t> </a:t>
            </a:r>
            <a:r>
              <a:rPr lang="en-US" altLang="zh-CN">
                <a:ea typeface="宋体" panose="02010600030101010101" pitchFamily="2" charset="-122"/>
              </a:rPr>
              <a:t>loop is</a:t>
            </a:r>
            <a:endParaRPr lang="en-US" altLang="zh-CN">
              <a:ea typeface="宋体" panose="02010600030101010101" pitchFamily="2" charset="-122"/>
            </a:endParaRPr>
          </a:p>
          <a:p>
            <a:pPr lvl="2" eaLnBrk="1" hangingPunct="1">
              <a:lnSpc>
                <a:spcPct val="90000"/>
              </a:lnSpc>
              <a:buFontTx/>
              <a:buNone/>
            </a:pPr>
            <a:r>
              <a:rPr lang="en-US" altLang="zh-CN" sz="2000" b="1">
                <a:solidFill>
                  <a:srgbClr val="0033CC"/>
                </a:solidFill>
                <a:latin typeface="Courier New" panose="02070309020205020404" pitchFamily="49" charset="0"/>
                <a:ea typeface="宋体" panose="02010600030101010101" pitchFamily="2" charset="-122"/>
              </a:rPr>
              <a:t>while (</a:t>
            </a:r>
            <a:r>
              <a:rPr lang="en-US" altLang="zh-CN" sz="2000" b="1" i="1">
                <a:solidFill>
                  <a:srgbClr val="0033CC"/>
                </a:solidFill>
                <a:latin typeface="Courier New" panose="02070309020205020404" pitchFamily="49" charset="0"/>
                <a:ea typeface="宋体" panose="02010600030101010101" pitchFamily="2" charset="-122"/>
              </a:rPr>
              <a:t>expression</a:t>
            </a:r>
            <a:r>
              <a:rPr lang="en-US" altLang="zh-CN" sz="2000" b="1">
                <a:solidFill>
                  <a:srgbClr val="0033CC"/>
                </a:solidFill>
                <a:latin typeface="Courier New" panose="02070309020205020404" pitchFamily="49" charset="0"/>
                <a:ea typeface="宋体" panose="02010600030101010101" pitchFamily="2" charset="-122"/>
              </a:rPr>
              <a:t>)</a:t>
            </a:r>
            <a:endParaRPr lang="en-US" altLang="zh-CN" sz="2000" b="1">
              <a:solidFill>
                <a:srgbClr val="0033CC"/>
              </a:solidFill>
              <a:latin typeface="Courier New" panose="02070309020205020404" pitchFamily="49" charset="0"/>
              <a:ea typeface="宋体" panose="02010600030101010101" pitchFamily="2" charset="-122"/>
            </a:endParaRPr>
          </a:p>
          <a:p>
            <a:pPr lvl="2" eaLnBrk="1" hangingPunct="1">
              <a:lnSpc>
                <a:spcPct val="90000"/>
              </a:lnSpc>
              <a:buFontTx/>
              <a:buNone/>
            </a:pPr>
            <a:r>
              <a:rPr lang="en-US" altLang="zh-CN" sz="2000" b="1">
                <a:solidFill>
                  <a:srgbClr val="0033CC"/>
                </a:solidFill>
                <a:latin typeface="Courier New" panose="02070309020205020404" pitchFamily="49" charset="0"/>
                <a:ea typeface="宋体" panose="02010600030101010101" pitchFamily="2" charset="-122"/>
              </a:rPr>
              <a:t>{</a:t>
            </a:r>
            <a:endParaRPr lang="en-US" altLang="zh-CN" sz="2000" b="1">
              <a:solidFill>
                <a:srgbClr val="0033CC"/>
              </a:solidFill>
              <a:latin typeface="Courier New" panose="02070309020205020404" pitchFamily="49" charset="0"/>
              <a:ea typeface="宋体" panose="02010600030101010101" pitchFamily="2" charset="-122"/>
            </a:endParaRPr>
          </a:p>
          <a:p>
            <a:pPr lvl="2" eaLnBrk="1" hangingPunct="1">
              <a:lnSpc>
                <a:spcPct val="90000"/>
              </a:lnSpc>
              <a:buFontTx/>
              <a:buNone/>
            </a:pPr>
            <a:r>
              <a:rPr lang="en-US" altLang="zh-CN" sz="2000" b="1" i="1">
                <a:solidFill>
                  <a:srgbClr val="0033CC"/>
                </a:solidFill>
                <a:latin typeface="Courier New" panose="02070309020205020404" pitchFamily="49" charset="0"/>
                <a:ea typeface="宋体" panose="02010600030101010101" pitchFamily="2" charset="-122"/>
              </a:rPr>
              <a:t>  </a:t>
            </a:r>
            <a:r>
              <a:rPr lang="en-US" altLang="zh-CN" sz="2000" b="1" i="1">
                <a:solidFill>
                  <a:schemeClr val="tx1"/>
                </a:solidFill>
                <a:latin typeface="Courier New" panose="02070309020205020404" pitchFamily="49" charset="0"/>
                <a:ea typeface="宋体" panose="02010600030101010101" pitchFamily="2" charset="-122"/>
              </a:rPr>
              <a:t>statements</a:t>
            </a:r>
            <a:r>
              <a:rPr lang="en-US" altLang="zh-CN" sz="2000" b="1">
                <a:solidFill>
                  <a:schemeClr val="tx1"/>
                </a:solidFill>
                <a:latin typeface="Courier New" panose="02070309020205020404" pitchFamily="49" charset="0"/>
                <a:ea typeface="宋体" panose="02010600030101010101" pitchFamily="2" charset="-122"/>
              </a:rPr>
              <a:t>;</a:t>
            </a:r>
            <a:endParaRPr lang="en-US" altLang="zh-CN" sz="2000" b="1">
              <a:solidFill>
                <a:schemeClr val="tx1"/>
              </a:solidFill>
              <a:latin typeface="Courier New" panose="02070309020205020404" pitchFamily="49" charset="0"/>
              <a:ea typeface="宋体" panose="02010600030101010101" pitchFamily="2" charset="-122"/>
            </a:endParaRPr>
          </a:p>
          <a:p>
            <a:pPr lvl="2" eaLnBrk="1" hangingPunct="1">
              <a:lnSpc>
                <a:spcPct val="90000"/>
              </a:lnSpc>
              <a:buFontTx/>
              <a:buNone/>
            </a:pPr>
            <a:r>
              <a:rPr lang="en-US" altLang="zh-CN" sz="2000" b="1">
                <a:solidFill>
                  <a:srgbClr val="0033CC"/>
                </a:solidFill>
                <a:latin typeface="Courier New" panose="02070309020205020404" pitchFamily="49" charset="0"/>
                <a:ea typeface="宋体" panose="02010600030101010101" pitchFamily="2" charset="-122"/>
              </a:rPr>
              <a:t>}</a:t>
            </a:r>
            <a:endParaRPr lang="en-US" altLang="zh-CN" sz="2000" b="1">
              <a:solidFill>
                <a:srgbClr val="0033CC"/>
              </a:solidFill>
              <a:latin typeface="Courier New" panose="02070309020205020404" pitchFamily="49"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83112A8A-BE31-4785-B731-D7BB42C8C307}" type="slidenum">
              <a:rPr lang="en-US" altLang="zh-CN"/>
            </a:fld>
            <a:endParaRPr lang="en-US" altLang="zh-CN"/>
          </a:p>
        </p:txBody>
      </p:sp>
      <p:sp>
        <p:nvSpPr>
          <p:cNvPr id="123908" name="Rectangle 2"/>
          <p:cNvSpPr>
            <a:spLocks noGrp="1" noChangeArrowheads="1"/>
          </p:cNvSpPr>
          <p:nvPr>
            <p:ph type="title"/>
          </p:nvPr>
        </p:nvSpPr>
        <p:spPr/>
        <p:txBody>
          <a:bodyPr/>
          <a:lstStyle/>
          <a:p>
            <a:pPr eaLnBrk="1" hangingPunct="1"/>
            <a:r>
              <a:rPr lang="en-US" altLang="zh-CN">
                <a:ea typeface="宋体" panose="02010600030101010101" pitchFamily="2" charset="-122"/>
              </a:rPr>
              <a:t>Summary (continued)</a:t>
            </a:r>
            <a:endParaRPr lang="en-US" altLang="zh-CN">
              <a:ea typeface="宋体" panose="02010600030101010101" pitchFamily="2" charset="-122"/>
            </a:endParaRPr>
          </a:p>
        </p:txBody>
      </p:sp>
      <p:sp>
        <p:nvSpPr>
          <p:cNvPr id="123909" name="Rectangle 3"/>
          <p:cNvSpPr>
            <a:spLocks noGrp="1" noChangeArrowheads="1"/>
          </p:cNvSpPr>
          <p:nvPr>
            <p:ph type="body" idx="1"/>
          </p:nvPr>
        </p:nvSpPr>
        <p:spPr>
          <a:xfrm>
            <a:off x="533400" y="1600200"/>
            <a:ext cx="8077200" cy="4572000"/>
          </a:xfrm>
        </p:spPr>
        <p:txBody>
          <a:bodyPr/>
          <a:lstStyle/>
          <a:p>
            <a:pPr eaLnBrk="1" hangingPunct="1">
              <a:spcAft>
                <a:spcPts val="1200"/>
              </a:spcAft>
            </a:pPr>
            <a:r>
              <a:rPr lang="en-US" altLang="zh-CN">
                <a:ea typeface="宋体" panose="02010600030101010101" pitchFamily="2" charset="-122"/>
              </a:rPr>
              <a:t>A </a:t>
            </a:r>
            <a:r>
              <a:rPr lang="en-US" altLang="zh-CN" b="1">
                <a:solidFill>
                  <a:srgbClr val="0033CC"/>
                </a:solidFill>
                <a:latin typeface="Courier New" panose="02070309020205020404" pitchFamily="49" charset="0"/>
                <a:ea typeface="宋体" panose="02010600030101010101" pitchFamily="2" charset="-122"/>
              </a:rPr>
              <a:t>for</a:t>
            </a:r>
            <a:r>
              <a:rPr lang="en-US" altLang="zh-CN">
                <a:ea typeface="宋体" panose="02010600030101010101" pitchFamily="2" charset="-122"/>
              </a:rPr>
              <a:t> statement performs the same functions as the </a:t>
            </a:r>
            <a:r>
              <a:rPr lang="en-US" altLang="zh-CN" b="1">
                <a:solidFill>
                  <a:srgbClr val="0033CC"/>
                </a:solidFill>
                <a:latin typeface="Courier New" panose="02070309020205020404" pitchFamily="49" charset="0"/>
                <a:ea typeface="宋体" panose="02010600030101010101" pitchFamily="2" charset="-122"/>
              </a:rPr>
              <a:t>while</a:t>
            </a:r>
            <a:r>
              <a:rPr lang="en-US" altLang="zh-CN">
                <a:ea typeface="宋体" panose="02010600030101010101" pitchFamily="2" charset="-122"/>
              </a:rPr>
              <a:t> statement, but uses a different form</a:t>
            </a:r>
            <a:endParaRPr lang="en-US" altLang="zh-CN">
              <a:ea typeface="宋体" panose="02010600030101010101" pitchFamily="2" charset="-122"/>
            </a:endParaRPr>
          </a:p>
          <a:p>
            <a:pPr eaLnBrk="1" hangingPunct="1">
              <a:spcAft>
                <a:spcPts val="1200"/>
              </a:spcAft>
            </a:pPr>
            <a:r>
              <a:rPr lang="en-US" altLang="zh-CN">
                <a:ea typeface="宋体" panose="02010600030101010101" pitchFamily="2" charset="-122"/>
              </a:rPr>
              <a:t>The </a:t>
            </a:r>
            <a:r>
              <a:rPr lang="en-US" altLang="zh-CN" b="1">
                <a:solidFill>
                  <a:srgbClr val="0033CC"/>
                </a:solidFill>
                <a:latin typeface="Courier New" panose="02070309020205020404" pitchFamily="49" charset="0"/>
                <a:ea typeface="宋体" panose="02010600030101010101" pitchFamily="2" charset="-122"/>
              </a:rPr>
              <a:t>for</a:t>
            </a:r>
            <a:r>
              <a:rPr lang="en-US" altLang="zh-CN" b="1">
                <a:solidFill>
                  <a:srgbClr val="0033CC"/>
                </a:solidFill>
                <a:ea typeface="宋体" panose="02010600030101010101" pitchFamily="2" charset="-122"/>
              </a:rPr>
              <a:t> </a:t>
            </a:r>
            <a:r>
              <a:rPr lang="en-US" altLang="zh-CN">
                <a:ea typeface="宋体" panose="02010600030101010101" pitchFamily="2" charset="-122"/>
              </a:rPr>
              <a:t>statement is extremely useful in creating counter-controlled loops</a:t>
            </a:r>
            <a:endParaRPr lang="en-US" altLang="zh-CN">
              <a:ea typeface="宋体" panose="02010600030101010101" pitchFamily="2" charset="-122"/>
            </a:endParaRPr>
          </a:p>
          <a:p>
            <a:pPr eaLnBrk="1" hangingPunct="1">
              <a:spcAft>
                <a:spcPts val="1200"/>
              </a:spcAft>
            </a:pPr>
            <a:r>
              <a:rPr lang="en-US" altLang="zh-CN">
                <a:ea typeface="宋体" panose="02010600030101010101" pitchFamily="2" charset="-122"/>
              </a:rPr>
              <a:t>The </a:t>
            </a:r>
            <a:r>
              <a:rPr lang="en-US" altLang="zh-CN" b="1">
                <a:solidFill>
                  <a:srgbClr val="0033CC"/>
                </a:solidFill>
                <a:latin typeface="Courier New" panose="02070309020205020404" pitchFamily="49" charset="0"/>
                <a:ea typeface="宋体" panose="02010600030101010101" pitchFamily="2" charset="-122"/>
              </a:rPr>
              <a:t>do-while</a:t>
            </a:r>
            <a:r>
              <a:rPr lang="en-US" altLang="zh-CN">
                <a:ea typeface="宋体" panose="02010600030101010101" pitchFamily="2" charset="-122"/>
              </a:rPr>
              <a:t> statement is used to create posttest loops because it checks its expression at the end of the loop</a:t>
            </a:r>
            <a:endParaRPr lang="en-US" altLang="zh-CN" sz="300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noChangeArrowheads="1"/>
          </p:cNvSpPr>
          <p:nvPr>
            <p:ph idx="1"/>
          </p:nvPr>
        </p:nvSpPr>
        <p:spPr>
          <a:xfrm>
            <a:off x="533400" y="304800"/>
            <a:ext cx="8077200" cy="4975225"/>
          </a:xfrm>
        </p:spPr>
        <p:txBody>
          <a:bodyPr/>
          <a:lstStyle/>
          <a:p>
            <a:pPr marL="0" indent="0">
              <a:buNone/>
            </a:pPr>
            <a:r>
              <a:rPr lang="zh-CN" altLang="en-US" b="1">
                <a:ea typeface="宋体" panose="02010600030101010101" pitchFamily="2" charset="-122"/>
              </a:rPr>
              <a:t>练习</a:t>
            </a:r>
            <a:endParaRPr lang="zh-CN" altLang="en-US" b="1">
              <a:ea typeface="宋体" panose="02010600030101010101" pitchFamily="2" charset="-122"/>
            </a:endParaRPr>
          </a:p>
          <a:p>
            <a:pPr>
              <a:buFontTx/>
              <a:buNone/>
            </a:pPr>
            <a:r>
              <a:rPr lang="zh-CN" altLang="en-US" sz="2000">
                <a:ea typeface="宋体" panose="02010600030101010101" pitchFamily="2" charset="-122"/>
              </a:rPr>
              <a:t>（</a:t>
            </a:r>
            <a:r>
              <a:rPr lang="en-US" altLang="zh-CN" sz="2000">
                <a:ea typeface="宋体" panose="02010600030101010101" pitchFamily="2" charset="-122"/>
              </a:rPr>
              <a:t>1</a:t>
            </a:r>
            <a:r>
              <a:rPr lang="zh-CN" altLang="en-US" sz="2000">
                <a:ea typeface="宋体" panose="02010600030101010101" pitchFamily="2" charset="-122"/>
              </a:rPr>
              <a:t>）</a:t>
            </a:r>
            <a:r>
              <a:rPr lang="zh-CN" altLang="en-US" sz="2400" b="1">
                <a:ea typeface="宋体" panose="02010600030101010101" pitchFamily="2" charset="-122"/>
              </a:rPr>
              <a:t>作业</a:t>
            </a:r>
            <a:r>
              <a:rPr lang="zh-CN" altLang="en-US" sz="2000" b="1">
                <a:ea typeface="宋体" panose="02010600030101010101" pitchFamily="2" charset="-122"/>
              </a:rPr>
              <a:t>：</a:t>
            </a:r>
            <a:r>
              <a:rPr lang="zh-CN" altLang="en-US" sz="2000">
                <a:ea typeface="宋体" panose="02010600030101010101" pitchFamily="2" charset="-122"/>
              </a:rPr>
              <a:t>用户输入一个无符号正整数，使用</a:t>
            </a:r>
            <a:r>
              <a:rPr lang="en-US" altLang="zh-CN" sz="2000">
                <a:ea typeface="宋体" panose="02010600030101010101" pitchFamily="2" charset="-122"/>
              </a:rPr>
              <a:t>while </a:t>
            </a:r>
            <a:r>
              <a:rPr lang="zh-CN" altLang="en-US" sz="2000">
                <a:ea typeface="宋体" panose="02010600030101010101" pitchFamily="2" charset="-122"/>
              </a:rPr>
              <a:t>语句</a:t>
            </a:r>
            <a:r>
              <a:rPr lang="en-US" altLang="zh-CN" sz="2000">
                <a:ea typeface="宋体" panose="02010600030101010101" pitchFamily="2" charset="-122"/>
              </a:rPr>
              <a:t>  </a:t>
            </a:r>
            <a:r>
              <a:rPr lang="zh-CN" altLang="en-US" sz="2000">
                <a:ea typeface="宋体" panose="02010600030101010101" pitchFamily="2" charset="-122"/>
              </a:rPr>
              <a:t>或</a:t>
            </a:r>
            <a:r>
              <a:rPr lang="en-US" altLang="zh-CN" sz="2000">
                <a:ea typeface="宋体" panose="02010600030101010101" pitchFamily="2" charset="-122"/>
              </a:rPr>
              <a:t>  for</a:t>
            </a:r>
            <a:r>
              <a:rPr lang="zh-CN" altLang="en-US" sz="2000">
                <a:ea typeface="宋体" panose="02010600030101010101" pitchFamily="2" charset="-122"/>
              </a:rPr>
              <a:t>语句两种方法，计算该整数的阶乘，并打印阶乘</a:t>
            </a:r>
            <a:r>
              <a:rPr lang="zh-CN" altLang="en-US" sz="2000">
                <a:ea typeface="宋体" panose="02010600030101010101" pitchFamily="2" charset="-122"/>
              </a:rPr>
              <a:t>值；</a:t>
            </a:r>
            <a:endParaRPr lang="zh-CN" altLang="en-US" sz="2000">
              <a:ea typeface="宋体" panose="02010600030101010101" pitchFamily="2" charset="-122"/>
            </a:endParaRPr>
          </a:p>
          <a:p>
            <a:pPr>
              <a:buFontTx/>
              <a:buNone/>
            </a:pPr>
            <a:r>
              <a:rPr lang="zh-CN" altLang="en-US" sz="2000">
                <a:ea typeface="宋体" panose="02010600030101010101" pitchFamily="2" charset="-122"/>
              </a:rPr>
              <a:t> </a:t>
            </a:r>
            <a:r>
              <a:rPr lang="en-US" altLang="zh-CN" sz="2000">
                <a:ea typeface="宋体" panose="02010600030101010101" pitchFamily="2" charset="-122"/>
              </a:rPr>
              <a:t>    </a:t>
            </a:r>
            <a:r>
              <a:rPr lang="zh-CN" altLang="en-US" sz="2000">
                <a:ea typeface="宋体" panose="02010600030101010101" pitchFamily="2" charset="-122"/>
                <a:sym typeface="+mn-ea"/>
              </a:rPr>
              <a:t>扩展</a:t>
            </a:r>
            <a:r>
              <a:rPr lang="zh-CN" altLang="en-US" sz="2000">
                <a:ea typeface="宋体" panose="02010600030101010101" pitchFamily="2" charset="-122"/>
              </a:rPr>
              <a:t>练习，</a:t>
            </a:r>
            <a:r>
              <a:rPr lang="en-US" altLang="zh-CN" sz="2000">
                <a:ea typeface="宋体" panose="02010600030101010101" pitchFamily="2" charset="-122"/>
              </a:rPr>
              <a:t>(a)</a:t>
            </a:r>
            <a:r>
              <a:rPr lang="zh-CN" altLang="en-US" sz="2000">
                <a:ea typeface="宋体" panose="02010600030101010101" pitchFamily="2" charset="-122"/>
              </a:rPr>
              <a:t>进行防御性编程，防止阶乘</a:t>
            </a:r>
            <a:r>
              <a:rPr lang="zh-CN" altLang="en-US" sz="2000">
                <a:ea typeface="宋体" panose="02010600030101010101" pitchFamily="2" charset="-122"/>
              </a:rPr>
              <a:t>溢出；</a:t>
            </a:r>
            <a:endParaRPr lang="zh-CN" altLang="en-US" sz="2000">
              <a:ea typeface="宋体" panose="02010600030101010101" pitchFamily="2" charset="-122"/>
            </a:endParaRPr>
          </a:p>
          <a:p>
            <a:pPr>
              <a:buFontTx/>
              <a:buNone/>
            </a:pPr>
            <a:r>
              <a:rPr lang="zh-CN" altLang="en-US" sz="2000">
                <a:ea typeface="宋体" panose="02010600030101010101" pitchFamily="2" charset="-122"/>
              </a:rPr>
              <a:t> </a:t>
            </a:r>
            <a:r>
              <a:rPr lang="en-US" altLang="zh-CN" sz="2000">
                <a:ea typeface="宋体" panose="02010600030101010101" pitchFamily="2" charset="-122"/>
              </a:rPr>
              <a:t>                      (b)</a:t>
            </a:r>
            <a:r>
              <a:rPr lang="zh-CN" altLang="en-US" sz="2000">
                <a:ea typeface="宋体" panose="02010600030101010101" pitchFamily="2" charset="-122"/>
              </a:rPr>
              <a:t>嵌套循环，计算该阶乘的因子个数，并打印。</a:t>
            </a:r>
            <a:endParaRPr lang="zh-CN" altLang="en-US" sz="2000">
              <a:ea typeface="宋体" panose="02010600030101010101" pitchFamily="2" charset="-122"/>
            </a:endParaRPr>
          </a:p>
          <a:p>
            <a:pPr>
              <a:buFontTx/>
              <a:buNone/>
            </a:pPr>
            <a:endParaRPr lang="zh-CN" altLang="en-US" sz="2000">
              <a:ea typeface="宋体" panose="02010600030101010101" pitchFamily="2" charset="-122"/>
            </a:endParaRPr>
          </a:p>
          <a:p>
            <a:pPr>
              <a:buFontTx/>
              <a:buNone/>
            </a:pPr>
            <a:endParaRPr lang="zh-CN" altLang="en-US" sz="2000">
              <a:ea typeface="宋体" panose="02010600030101010101" pitchFamily="2" charset="-122"/>
            </a:endParaRPr>
          </a:p>
          <a:p>
            <a:pPr>
              <a:buFontTx/>
              <a:buNone/>
            </a:pPr>
            <a:r>
              <a:rPr lang="zh-CN" altLang="en-US" sz="2000">
                <a:ea typeface="宋体" panose="02010600030101010101" pitchFamily="2" charset="-122"/>
              </a:rPr>
              <a:t>（</a:t>
            </a:r>
            <a:r>
              <a:rPr lang="en-US" altLang="zh-CN" sz="2000">
                <a:ea typeface="宋体" panose="02010600030101010101" pitchFamily="2" charset="-122"/>
              </a:rPr>
              <a:t>2</a:t>
            </a:r>
            <a:r>
              <a:rPr lang="zh-CN" altLang="en-US" sz="2000">
                <a:ea typeface="宋体" panose="02010600030101010101" pitchFamily="2" charset="-122"/>
              </a:rPr>
              <a:t>）对学过的内容进行练习，</a:t>
            </a:r>
            <a:r>
              <a:rPr lang="zh-CN" altLang="en-US" sz="2000">
                <a:ea typeface="宋体" panose="02010600030101010101" pitchFamily="2" charset="-122"/>
              </a:rPr>
              <a:t>例如</a:t>
            </a:r>
            <a:endParaRPr lang="zh-CN" altLang="en-US" sz="2000">
              <a:ea typeface="宋体" panose="02010600030101010101" pitchFamily="2" charset="-122"/>
            </a:endParaRPr>
          </a:p>
          <a:p>
            <a:pPr>
              <a:buFontTx/>
              <a:buNone/>
            </a:pPr>
            <a:r>
              <a:rPr lang="en-US" altLang="zh-CN" sz="2000">
                <a:ea typeface="宋体" panose="02010600030101010101" pitchFamily="2" charset="-122"/>
              </a:rPr>
              <a:t> (a)</a:t>
            </a:r>
            <a:r>
              <a:rPr lang="zh-CN" altLang="en-US" sz="2000">
                <a:ea typeface="宋体" panose="02010600030101010101" pitchFamily="2" charset="-122"/>
              </a:rPr>
              <a:t>有</a:t>
            </a:r>
            <a:r>
              <a:rPr lang="en-US" altLang="zh-CN" sz="2000">
                <a:ea typeface="宋体" panose="02010600030101010101" pitchFamily="2" charset="-122"/>
              </a:rPr>
              <a:t>m</a:t>
            </a:r>
            <a:r>
              <a:rPr lang="zh-CN" altLang="en-US" sz="2000">
                <a:ea typeface="宋体" panose="02010600030101010101" pitchFamily="2" charset="-122"/>
              </a:rPr>
              <a:t>个学生，每个学生有</a:t>
            </a:r>
            <a:r>
              <a:rPr lang="en-US" altLang="zh-CN" sz="2000">
                <a:ea typeface="宋体" panose="02010600030101010101" pitchFamily="2" charset="-122"/>
              </a:rPr>
              <a:t>n</a:t>
            </a:r>
            <a:r>
              <a:rPr lang="zh-CN" altLang="en-US" sz="2000">
                <a:ea typeface="宋体" panose="02010600030101010101" pitchFamily="2" charset="-122"/>
              </a:rPr>
              <a:t>门课，计算每个学生学习平均成绩，成绩、</a:t>
            </a:r>
            <a:r>
              <a:rPr lang="en-US" altLang="zh-CN" sz="2000">
                <a:ea typeface="宋体" panose="02010600030101010101" pitchFamily="2" charset="-122"/>
              </a:rPr>
              <a:t>m</a:t>
            </a:r>
            <a:r>
              <a:rPr lang="zh-CN" altLang="en-US" sz="2000">
                <a:ea typeface="宋体" panose="02010600030101010101" pitchFamily="2" charset="-122"/>
              </a:rPr>
              <a:t>、</a:t>
            </a:r>
            <a:r>
              <a:rPr lang="en-US" altLang="zh-CN" sz="2000">
                <a:ea typeface="宋体" panose="02010600030101010101" pitchFamily="2" charset="-122"/>
              </a:rPr>
              <a:t>n</a:t>
            </a:r>
            <a:r>
              <a:rPr lang="zh-CN" altLang="en-US" sz="2000">
                <a:ea typeface="宋体" panose="02010600030101010101" pitchFamily="2" charset="-122"/>
              </a:rPr>
              <a:t>都可以通过</a:t>
            </a:r>
            <a:r>
              <a:rPr lang="en-US" altLang="zh-CN" sz="2000">
                <a:ea typeface="宋体" panose="02010600030101010101" pitchFamily="2" charset="-122"/>
              </a:rPr>
              <a:t>scanf</a:t>
            </a:r>
            <a:r>
              <a:rPr lang="zh-CN" altLang="en-US" sz="2000">
                <a:ea typeface="宋体" panose="02010600030101010101" pitchFamily="2" charset="-122"/>
              </a:rPr>
              <a:t>输入，</a:t>
            </a:r>
            <a:r>
              <a:rPr lang="en-US" altLang="zh-CN" sz="2000">
                <a:ea typeface="宋体" panose="02010600030101010101" pitchFamily="2" charset="-122"/>
              </a:rPr>
              <a:t>printf</a:t>
            </a:r>
            <a:r>
              <a:rPr lang="zh-CN" altLang="en-US" sz="2000">
                <a:ea typeface="宋体" panose="02010600030101010101" pitchFamily="2" charset="-122"/>
              </a:rPr>
              <a:t>输出平均成绩</a:t>
            </a:r>
            <a:r>
              <a:rPr lang="en-US" altLang="zh-CN" sz="2000">
                <a:ea typeface="宋体" panose="02010600030101010101" pitchFamily="2" charset="-122"/>
              </a:rPr>
              <a:t>;</a:t>
            </a:r>
            <a:endParaRPr lang="en-US" altLang="zh-CN" sz="2000">
              <a:ea typeface="宋体" panose="02010600030101010101" pitchFamily="2" charset="-122"/>
            </a:endParaRPr>
          </a:p>
          <a:p>
            <a:pPr>
              <a:buFontTx/>
              <a:buNone/>
            </a:pPr>
            <a:r>
              <a:rPr lang="en-US" altLang="zh-CN" sz="2000">
                <a:ea typeface="宋体" panose="02010600030101010101" pitchFamily="2" charset="-122"/>
              </a:rPr>
              <a:t> (b) </a:t>
            </a:r>
            <a:r>
              <a:rPr lang="zh-CN" altLang="en-US" sz="2000">
                <a:ea typeface="宋体" panose="02010600030101010101" pitchFamily="2" charset="-122"/>
              </a:rPr>
              <a:t>输入验证、利用输入控制循环</a:t>
            </a:r>
            <a:r>
              <a:rPr lang="en-US" altLang="zh-CN" sz="2000">
                <a:solidFill>
                  <a:schemeClr val="tx1"/>
                </a:solidFill>
                <a:ea typeface="宋体" panose="02010600030101010101" pitchFamily="2" charset="-122"/>
                <a:sym typeface="+mn-ea"/>
              </a:rPr>
              <a:t>...</a:t>
            </a:r>
            <a:r>
              <a:rPr lang="zh-CN" altLang="en-US" sz="2000">
                <a:solidFill>
                  <a:schemeClr val="tx1"/>
                </a:solidFill>
                <a:ea typeface="宋体" panose="02010600030101010101" pitchFamily="2" charset="-122"/>
                <a:sym typeface="+mn-ea"/>
              </a:rPr>
              <a:t>，等等</a:t>
            </a:r>
            <a:r>
              <a:rPr lang="zh-CN" altLang="en-US" sz="2000">
                <a:ea typeface="宋体" panose="02010600030101010101" pitchFamily="2" charset="-122"/>
              </a:rPr>
              <a:t>；</a:t>
            </a:r>
            <a:endParaRPr lang="zh-CN" altLang="en-US" sz="2000">
              <a:ea typeface="宋体" panose="02010600030101010101" pitchFamily="2" charset="-122"/>
            </a:endParaRPr>
          </a:p>
          <a:p>
            <a:pPr>
              <a:buFontTx/>
              <a:buNone/>
            </a:pPr>
            <a:r>
              <a:rPr lang="en-US" altLang="zh-CN" sz="2000">
                <a:ea typeface="宋体" panose="02010600030101010101" pitchFamily="2" charset="-122"/>
              </a:rPr>
              <a:t> (c)</a:t>
            </a:r>
            <a:r>
              <a:rPr lang="en-US" altLang="zh-CN" sz="2000">
                <a:solidFill>
                  <a:srgbClr val="FF0000"/>
                </a:solidFill>
                <a:ea typeface="宋体" panose="02010600030101010101" pitchFamily="2" charset="-122"/>
              </a:rPr>
              <a:t> </a:t>
            </a:r>
            <a:r>
              <a:rPr lang="zh-CN" altLang="en-US" sz="2000">
                <a:solidFill>
                  <a:srgbClr val="FF0000"/>
                </a:solidFill>
                <a:ea typeface="宋体" panose="02010600030101010101" pitchFamily="2" charset="-122"/>
              </a:rPr>
              <a:t>思考题：输入</a:t>
            </a:r>
            <a:r>
              <a:rPr lang="en-US" altLang="zh-CN" sz="2000">
                <a:solidFill>
                  <a:srgbClr val="FF0000"/>
                </a:solidFill>
                <a:ea typeface="宋体" panose="02010600030101010101" pitchFamily="2" charset="-122"/>
              </a:rPr>
              <a:t>10</a:t>
            </a:r>
            <a:r>
              <a:rPr lang="zh-CN" altLang="en-US" sz="2000">
                <a:solidFill>
                  <a:srgbClr val="FF0000"/>
                </a:solidFill>
                <a:ea typeface="宋体" panose="02010600030101010101" pitchFamily="2" charset="-122"/>
              </a:rPr>
              <a:t>个各异的乱序数，求最大、最小，以及排序</a:t>
            </a:r>
            <a:r>
              <a:rPr lang="zh-CN" altLang="en-US" sz="2000">
                <a:ea typeface="宋体" panose="02010600030101010101" pitchFamily="2" charset="-122"/>
              </a:rPr>
              <a:t>。</a:t>
            </a:r>
            <a:r>
              <a:rPr lang="zh-CN" altLang="en-US" sz="2000">
                <a:solidFill>
                  <a:srgbClr val="FF0000"/>
                </a:solidFill>
                <a:ea typeface="宋体" panose="02010600030101010101" pitchFamily="2" charset="-122"/>
              </a:rPr>
              <a:t>整数数组</a:t>
            </a:r>
            <a:r>
              <a:rPr lang="en-US" altLang="zh-CN" sz="2000">
                <a:solidFill>
                  <a:srgbClr val="FF0000"/>
                </a:solidFill>
                <a:ea typeface="宋体" panose="02010600030101010101" pitchFamily="2" charset="-122"/>
              </a:rPr>
              <a:t>int number [10]</a:t>
            </a:r>
            <a:r>
              <a:rPr lang="zh-CN" altLang="en-US" sz="2000">
                <a:solidFill>
                  <a:srgbClr val="FF0000"/>
                </a:solidFill>
                <a:ea typeface="宋体" panose="02010600030101010101" pitchFamily="2" charset="-122"/>
              </a:rPr>
              <a:t>，对其中第五个整数的使用方法是</a:t>
            </a:r>
            <a:r>
              <a:rPr lang="en-US" altLang="zh-CN" sz="2000">
                <a:solidFill>
                  <a:srgbClr val="FF0000"/>
                </a:solidFill>
                <a:ea typeface="宋体" panose="02010600030101010101" pitchFamily="2" charset="-122"/>
              </a:rPr>
              <a:t>number[4]</a:t>
            </a:r>
            <a:r>
              <a:rPr lang="zh-CN" altLang="en-US" sz="2000">
                <a:solidFill>
                  <a:srgbClr val="FF0000"/>
                </a:solidFill>
                <a:ea typeface="宋体" panose="02010600030101010101" pitchFamily="2" charset="-122"/>
              </a:rPr>
              <a:t>，即</a:t>
            </a:r>
            <a:r>
              <a:rPr lang="en-US" altLang="zh-CN" sz="2000">
                <a:solidFill>
                  <a:srgbClr val="FF0000"/>
                </a:solidFill>
                <a:ea typeface="宋体" panose="02010600030101010101" pitchFamily="2" charset="-122"/>
                <a:sym typeface="+mn-ea"/>
              </a:rPr>
              <a:t>number[4]</a:t>
            </a:r>
            <a:r>
              <a:rPr lang="zh-CN" altLang="en-US" sz="2000">
                <a:solidFill>
                  <a:srgbClr val="FF0000"/>
                </a:solidFill>
                <a:ea typeface="宋体" panose="02010600030101010101" pitchFamily="2" charset="-122"/>
                <a:sym typeface="+mn-ea"/>
              </a:rPr>
              <a:t>作为一个变量</a:t>
            </a:r>
            <a:r>
              <a:rPr lang="zh-CN" altLang="en-US" sz="2000">
                <a:solidFill>
                  <a:srgbClr val="FF0000"/>
                </a:solidFill>
                <a:ea typeface="宋体" panose="02010600030101010101" pitchFamily="2" charset="-122"/>
                <a:sym typeface="+mn-ea"/>
              </a:rPr>
              <a:t>使用，</a:t>
            </a:r>
            <a:r>
              <a:rPr lang="en-US" altLang="zh-CN" sz="2000">
                <a:solidFill>
                  <a:srgbClr val="FF0000"/>
                </a:solidFill>
                <a:ea typeface="宋体" panose="02010600030101010101" pitchFamily="2" charset="-122"/>
                <a:sym typeface="+mn-ea"/>
              </a:rPr>
              <a:t>[]</a:t>
            </a:r>
            <a:r>
              <a:rPr lang="zh-CN" altLang="en-US" sz="2000">
                <a:solidFill>
                  <a:srgbClr val="FF0000"/>
                </a:solidFill>
                <a:ea typeface="宋体" panose="02010600030101010101" pitchFamily="2" charset="-122"/>
                <a:sym typeface="+mn-ea"/>
              </a:rPr>
              <a:t>中下标从</a:t>
            </a:r>
            <a:r>
              <a:rPr lang="en-US" altLang="zh-CN" sz="2000">
                <a:solidFill>
                  <a:srgbClr val="FF0000"/>
                </a:solidFill>
                <a:ea typeface="宋体" panose="02010600030101010101" pitchFamily="2" charset="-122"/>
                <a:sym typeface="+mn-ea"/>
              </a:rPr>
              <a:t>0~9</a:t>
            </a:r>
            <a:r>
              <a:rPr lang="zh-CN" altLang="en-US" sz="2000">
                <a:solidFill>
                  <a:srgbClr val="FF0000"/>
                </a:solidFill>
                <a:ea typeface="宋体" panose="02010600030101010101" pitchFamily="2" charset="-122"/>
                <a:sym typeface="+mn-ea"/>
              </a:rPr>
              <a:t>。</a:t>
            </a:r>
            <a:r>
              <a:rPr lang="zh-CN" altLang="en-US" sz="2000" b="1">
                <a:solidFill>
                  <a:schemeClr val="tx1"/>
                </a:solidFill>
                <a:ea typeface="宋体" panose="02010600030101010101" pitchFamily="2" charset="-122"/>
                <a:sym typeface="+mn-ea"/>
              </a:rPr>
              <a:t>从循环与选择语句结合的</a:t>
            </a:r>
            <a:r>
              <a:rPr lang="zh-CN" altLang="en-US" sz="2000" b="1">
                <a:solidFill>
                  <a:schemeClr val="tx1"/>
                </a:solidFill>
                <a:ea typeface="宋体" panose="02010600030101010101" pitchFamily="2" charset="-122"/>
                <a:sym typeface="+mn-ea"/>
              </a:rPr>
              <a:t>粗暴</a:t>
            </a:r>
            <a:r>
              <a:rPr lang="zh-CN" altLang="en-US" sz="2000" b="1">
                <a:solidFill>
                  <a:schemeClr val="tx1"/>
                </a:solidFill>
                <a:ea typeface="宋体" panose="02010600030101010101" pitchFamily="2" charset="-122"/>
                <a:sym typeface="+mn-ea"/>
              </a:rPr>
              <a:t>求解开始</a:t>
            </a:r>
            <a:endParaRPr lang="en-US" altLang="zh-CN" sz="2000" b="1">
              <a:solidFill>
                <a:schemeClr val="tx1"/>
              </a:solidFill>
              <a:ea typeface="宋体" panose="02010600030101010101" pitchFamily="2" charset="-122"/>
            </a:endParaRPr>
          </a:p>
          <a:p>
            <a:pPr>
              <a:buFontTx/>
              <a:buNone/>
            </a:pPr>
            <a:r>
              <a:rPr lang="en-US" altLang="zh-CN" sz="2000">
                <a:solidFill>
                  <a:srgbClr val="FF0000"/>
                </a:solidFill>
                <a:ea typeface="宋体" panose="02010600030101010101" pitchFamily="2" charset="-122"/>
              </a:rPr>
              <a:t> </a:t>
            </a:r>
            <a:endParaRPr lang="en-US" altLang="zh-CN" sz="2000">
              <a:solidFill>
                <a:srgbClr val="FF0000"/>
              </a:solidFill>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48C3CF98-10D5-433A-91A0-96586E2EC793}" type="slidenum">
              <a:rPr lang="en-US" altLang="zh-CN"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0AF9605C-B82F-4065-8B59-0329A6DA5D71}" type="slidenum">
              <a:rPr lang="en-US" altLang="zh-CN"/>
            </a:fld>
            <a:endParaRPr lang="en-US" altLang="zh-CN"/>
          </a:p>
        </p:txBody>
      </p:sp>
      <p:sp>
        <p:nvSpPr>
          <p:cNvPr id="18436" name="Rectangle 2"/>
          <p:cNvSpPr>
            <a:spLocks noGrp="1" noChangeArrowheads="1"/>
          </p:cNvSpPr>
          <p:nvPr>
            <p:ph type="title"/>
          </p:nvPr>
        </p:nvSpPr>
        <p:spPr/>
        <p:txBody>
          <a:bodyPr/>
          <a:lstStyle/>
          <a:p>
            <a:pPr eaLnBrk="1" hangingPunct="1"/>
            <a:r>
              <a:rPr lang="en-US" altLang="zh-CN">
                <a:ea typeface="宋体" panose="02010600030101010101" pitchFamily="2" charset="-122"/>
              </a:rPr>
              <a:t>Counter-Controlled and         Condition-Controlled Loops</a:t>
            </a:r>
            <a:endParaRPr lang="en-US" altLang="zh-CN">
              <a:ea typeface="宋体" panose="02010600030101010101" pitchFamily="2" charset="-122"/>
            </a:endParaRPr>
          </a:p>
        </p:txBody>
      </p:sp>
      <p:sp>
        <p:nvSpPr>
          <p:cNvPr id="18437" name="Rectangle 3"/>
          <p:cNvSpPr>
            <a:spLocks noGrp="1" noChangeArrowheads="1"/>
          </p:cNvSpPr>
          <p:nvPr>
            <p:ph type="body" idx="1"/>
          </p:nvPr>
        </p:nvSpPr>
        <p:spPr/>
        <p:txBody>
          <a:bodyPr/>
          <a:lstStyle/>
          <a:p>
            <a:pPr eaLnBrk="1" hangingPunct="1">
              <a:defRPr/>
            </a:pPr>
            <a:r>
              <a:rPr lang="en-US" altLang="zh-CN" b="1" dirty="0">
                <a:solidFill>
                  <a:schemeClr val="accent2">
                    <a:lumMod val="75000"/>
                  </a:schemeClr>
                </a:solidFill>
                <a:ea typeface="宋体" panose="02010600030101010101" pitchFamily="2" charset="-122"/>
              </a:rPr>
              <a:t>Counter-controlled loop</a:t>
            </a:r>
            <a:r>
              <a:rPr lang="en-US" altLang="zh-CN" b="1" dirty="0">
                <a:ea typeface="宋体" panose="02010600030101010101" pitchFamily="2" charset="-122"/>
              </a:rPr>
              <a:t>:</a:t>
            </a:r>
            <a:r>
              <a:rPr lang="en-US" altLang="zh-CN" dirty="0">
                <a:ea typeface="宋体" panose="02010600030101010101" pitchFamily="2" charset="-122"/>
              </a:rPr>
              <a:t> the condition is used to keep track of the number of repetitions</a:t>
            </a:r>
            <a:endParaRPr lang="en-US" altLang="zh-CN" dirty="0">
              <a:ea typeface="宋体" panose="02010600030101010101" pitchFamily="2" charset="-122"/>
            </a:endParaRPr>
          </a:p>
          <a:p>
            <a:pPr lvl="1" eaLnBrk="1" hangingPunct="1">
              <a:defRPr/>
            </a:pPr>
            <a:r>
              <a:rPr lang="en-US" altLang="zh-CN" dirty="0">
                <a:ea typeface="宋体" panose="02010600030101010101" pitchFamily="2" charset="-122"/>
              </a:rPr>
              <a:t>Also known as a </a:t>
            </a:r>
            <a:r>
              <a:rPr lang="en-US" altLang="zh-CN" b="1" dirty="0">
                <a:ea typeface="宋体" panose="02010600030101010101" pitchFamily="2" charset="-122"/>
              </a:rPr>
              <a:t>fixed-count loop</a:t>
            </a:r>
            <a:endParaRPr lang="en-US" altLang="zh-CN" dirty="0">
              <a:ea typeface="宋体" panose="02010600030101010101" pitchFamily="2" charset="-122"/>
            </a:endParaRPr>
          </a:p>
          <a:p>
            <a:pPr eaLnBrk="1" hangingPunct="1">
              <a:spcBef>
                <a:spcPts val="1800"/>
              </a:spcBef>
              <a:defRPr/>
            </a:pPr>
            <a:r>
              <a:rPr lang="en-US" altLang="zh-CN" b="1" dirty="0">
                <a:solidFill>
                  <a:schemeClr val="accent2">
                    <a:lumMod val="75000"/>
                  </a:schemeClr>
                </a:solidFill>
                <a:ea typeface="宋体" panose="02010600030101010101" pitchFamily="2" charset="-122"/>
              </a:rPr>
              <a:t>Condition-controlled loop</a:t>
            </a:r>
            <a:r>
              <a:rPr lang="en-US" altLang="zh-CN" b="1" dirty="0">
                <a:ea typeface="宋体" panose="02010600030101010101" pitchFamily="2" charset="-122"/>
              </a:rPr>
              <a:t>:</a:t>
            </a:r>
            <a:r>
              <a:rPr lang="en-US" altLang="zh-CN" dirty="0">
                <a:ea typeface="宋体" panose="02010600030101010101" pitchFamily="2" charset="-122"/>
              </a:rPr>
              <a:t> the tested condition does not depend on a count being achieved, but rather on a specific value being encountered</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 name="灯片编号占位符 4"/>
          <p:cNvSpPr>
            <a:spLocks noGrp="1"/>
          </p:cNvSpPr>
          <p:nvPr>
            <p:ph type="sldNum" sz="quarter" idx="11"/>
          </p:nvPr>
        </p:nvSpPr>
        <p:spPr/>
        <p:txBody>
          <a:bodyPr/>
          <a:lstStyle/>
          <a:p>
            <a:pPr>
              <a:defRPr/>
            </a:pPr>
            <a:fld id="{003B29FD-77DD-4456-A190-93C1516A3634}" type="slidenum">
              <a:rPr lang="en-US" altLang="zh-CN"/>
            </a:fld>
            <a:endParaRPr lang="en-US" altLang="zh-CN"/>
          </a:p>
        </p:txBody>
      </p:sp>
      <p:sp>
        <p:nvSpPr>
          <p:cNvPr id="20484" name="Rectangle 2"/>
          <p:cNvSpPr>
            <a:spLocks noGrp="1" noChangeArrowheads="1"/>
          </p:cNvSpPr>
          <p:nvPr>
            <p:ph type="title"/>
          </p:nvPr>
        </p:nvSpPr>
        <p:spPr/>
        <p:txBody>
          <a:bodyPr/>
          <a:lstStyle/>
          <a:p>
            <a:pPr eaLnBrk="1" hangingPunct="1"/>
            <a:r>
              <a:rPr lang="en-US" altLang="zh-CN">
                <a:ea typeface="宋体" panose="02010600030101010101" pitchFamily="2" charset="-122"/>
              </a:rPr>
              <a:t>Basic Loop Structures</a:t>
            </a:r>
            <a:endParaRPr lang="en-US" altLang="zh-CN">
              <a:ea typeface="宋体" panose="02010600030101010101" pitchFamily="2" charset="-122"/>
            </a:endParaRPr>
          </a:p>
        </p:txBody>
      </p:sp>
      <p:pic>
        <p:nvPicPr>
          <p:cNvPr id="20485"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28575" y="1752600"/>
            <a:ext cx="8802688" cy="3048000"/>
          </a:xfrm>
          <a:noFill/>
        </p:spPr>
      </p:pic>
    </p:spTree>
  </p:cSld>
  <p:clrMapOvr>
    <a:masterClrMapping/>
  </p:clrMapOvr>
</p:sld>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13581</Words>
  <Application>WPS 演示</Application>
  <PresentationFormat>全屏显示(4:3)</PresentationFormat>
  <Paragraphs>856</Paragraphs>
  <Slides>72</Slides>
  <Notes>56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2" baseType="lpstr">
      <vt:lpstr>Arial</vt:lpstr>
      <vt:lpstr>宋体</vt:lpstr>
      <vt:lpstr>Wingdings</vt:lpstr>
      <vt:lpstr>Times New Roman</vt:lpstr>
      <vt:lpstr>Courier New</vt:lpstr>
      <vt:lpstr>微软雅黑</vt:lpstr>
      <vt:lpstr>Arial Unicode MS</vt:lpstr>
      <vt:lpstr>Times New Roman</vt:lpstr>
      <vt:lpstr>Default Design</vt:lpstr>
      <vt:lpstr>Equation.3</vt:lpstr>
      <vt:lpstr>A First Book of ANSI C Fourth Edition</vt:lpstr>
      <vt:lpstr>Objectives</vt:lpstr>
      <vt:lpstr>Objectives (continued)</vt:lpstr>
      <vt:lpstr>Introduction</vt:lpstr>
      <vt:lpstr>Basic Loop Structures</vt:lpstr>
      <vt:lpstr>Pretest and Posttest Loops</vt:lpstr>
      <vt:lpstr>Pretest and Posttest Loops (continued)</vt:lpstr>
      <vt:lpstr>Counter-Controlled and         Condition-Controlled Loops</vt:lpstr>
      <vt:lpstr>Basic Loop Structures</vt:lpstr>
      <vt:lpstr>The while Statement</vt:lpstr>
      <vt:lpstr>PowerPoint 演示文稿</vt:lpstr>
      <vt:lpstr>The while Statement</vt:lpstr>
      <vt:lpstr>The while Statement</vt:lpstr>
      <vt:lpstr>The while Statement</vt:lpstr>
      <vt:lpstr>PowerPoint 演示文稿</vt:lpstr>
      <vt:lpstr>Computing Sums and Averages Using a while Loop</vt:lpstr>
      <vt:lpstr>PowerPoint 演示文稿</vt:lpstr>
      <vt:lpstr>Computing Sums and Averages Using a while Loop</vt:lpstr>
      <vt:lpstr>PowerPoint 演示文稿</vt:lpstr>
      <vt:lpstr>PowerPoint 演示文稿</vt:lpstr>
      <vt:lpstr>PowerPoint 演示文稿</vt:lpstr>
      <vt:lpstr>Sentinels</vt:lpstr>
      <vt:lpstr>PowerPoint 演示文稿</vt:lpstr>
      <vt:lpstr>Sentinels (continued)</vt:lpstr>
      <vt:lpstr>Sentinels (continued)</vt:lpstr>
      <vt:lpstr>PowerPoint 演示文稿</vt:lpstr>
      <vt:lpstr>PowerPoint 演示文稿</vt:lpstr>
      <vt:lpstr>PowerPoint 演示文稿</vt:lpstr>
      <vt:lpstr>PowerPoint 演示文稿</vt:lpstr>
      <vt:lpstr>scanf("%d%d", &amp;a, &amp;b)</vt:lpstr>
      <vt:lpstr>The break and continue Statements</vt:lpstr>
      <vt:lpstr>PowerPoint 演示文稿</vt:lpstr>
      <vt:lpstr>The Null Statement</vt:lpstr>
      <vt:lpstr>The for Statement</vt:lpstr>
      <vt:lpstr>PowerPoint 演示文稿</vt:lpstr>
      <vt:lpstr>The for Statement (continued)</vt:lpstr>
      <vt:lpstr>The for Statement (continued)</vt:lpstr>
      <vt:lpstr>PowerPoint 演示文稿</vt:lpstr>
      <vt:lpstr>The for Statement (continued)</vt:lpstr>
      <vt:lpstr>The for Statement (continued)</vt:lpstr>
      <vt:lpstr>The for Statement (continued)</vt:lpstr>
      <vt:lpstr>The for Statement (continued)</vt:lpstr>
      <vt:lpstr>The for Statement (continued)</vt:lpstr>
      <vt:lpstr>Computing Sums and Averages Using a for Loop</vt:lpstr>
      <vt:lpstr>Case Studies: Loop Programming Techniques</vt:lpstr>
      <vt:lpstr>Technique 1: Selection within a Loop</vt:lpstr>
      <vt:lpstr>Technique 2: Input Data Validation</vt:lpstr>
      <vt:lpstr>PowerPoint 演示文稿</vt:lpstr>
      <vt:lpstr>Technique 3: Interactive Loop Control</vt:lpstr>
      <vt:lpstr>Technique 4: Evaluating Equations</vt:lpstr>
      <vt:lpstr>Technique 4: Evaluating Equations (continued)</vt:lpstr>
      <vt:lpstr>Nested Loops</vt:lpstr>
      <vt:lpstr>Nested Loops (continued)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do-while Statement</vt:lpstr>
      <vt:lpstr>The do-while Statement (continued)</vt:lpstr>
      <vt:lpstr>The do-while Statement (continued)</vt:lpstr>
      <vt:lpstr>The do-while Statement (continued)</vt:lpstr>
      <vt:lpstr>The difference of while loop and do…while loop</vt:lpstr>
      <vt:lpstr>Common Programming Errors</vt:lpstr>
      <vt:lpstr>PowerPoint 演示文稿</vt:lpstr>
      <vt:lpstr>Common Programming Errors</vt:lpstr>
      <vt:lpstr>Common Compiler Errors</vt:lpstr>
      <vt:lpstr>Summary</vt:lpstr>
      <vt:lpstr>Summary (continued)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lastModifiedBy>章耘舟爸爸</cp:lastModifiedBy>
  <cp:revision>516</cp:revision>
  <dcterms:created xsi:type="dcterms:W3CDTF">2002-09-27T23:29:00Z</dcterms:created>
  <dcterms:modified xsi:type="dcterms:W3CDTF">2022-03-30T03:06:26Z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4C281D4F33204F4595B8D50BCF0E4950</vt:lpwstr>
  </property>
  <property fmtid="{D5CDD505-2E9C-101B-9397-08002B2CF9AE}" pid="3" name="KSOProductBuildVer">
    <vt:lpwstr>2052-11.1.0.10356</vt:lpwstr>
  </property>
</Properties>
</file>