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"/>
  </p:notesMasterIdLst>
  <p:handoutMasterIdLst>
    <p:handoutMasterId r:id="rId66"/>
  </p:handoutMasterIdLst>
  <p:sldIdLst>
    <p:sldId id="319" r:id="rId3"/>
    <p:sldId id="257" r:id="rId5"/>
    <p:sldId id="462" r:id="rId6"/>
    <p:sldId id="508" r:id="rId7"/>
    <p:sldId id="463" r:id="rId8"/>
    <p:sldId id="464" r:id="rId9"/>
    <p:sldId id="509" r:id="rId10"/>
    <p:sldId id="466" r:id="rId11"/>
    <p:sldId id="510" r:id="rId12"/>
    <p:sldId id="467" r:id="rId13"/>
    <p:sldId id="520" r:id="rId14"/>
    <p:sldId id="468" r:id="rId15"/>
    <p:sldId id="469" r:id="rId16"/>
    <p:sldId id="470" r:id="rId17"/>
    <p:sldId id="471" r:id="rId18"/>
    <p:sldId id="472" r:id="rId19"/>
    <p:sldId id="519" r:id="rId20"/>
    <p:sldId id="474" r:id="rId21"/>
    <p:sldId id="473" r:id="rId22"/>
    <p:sldId id="528" r:id="rId23"/>
    <p:sldId id="524" r:id="rId24"/>
    <p:sldId id="530" r:id="rId25"/>
    <p:sldId id="525" r:id="rId26"/>
    <p:sldId id="476" r:id="rId27"/>
    <p:sldId id="521" r:id="rId28"/>
    <p:sldId id="477" r:id="rId29"/>
    <p:sldId id="511" r:id="rId30"/>
    <p:sldId id="478" r:id="rId31"/>
    <p:sldId id="479" r:id="rId32"/>
    <p:sldId id="480" r:id="rId33"/>
    <p:sldId id="481" r:id="rId34"/>
    <p:sldId id="512" r:id="rId35"/>
    <p:sldId id="513" r:id="rId36"/>
    <p:sldId id="482" r:id="rId37"/>
    <p:sldId id="514" r:id="rId38"/>
    <p:sldId id="484" r:id="rId39"/>
    <p:sldId id="485" r:id="rId40"/>
    <p:sldId id="486" r:id="rId41"/>
    <p:sldId id="487" r:id="rId42"/>
    <p:sldId id="515" r:id="rId43"/>
    <p:sldId id="488" r:id="rId44"/>
    <p:sldId id="489" r:id="rId45"/>
    <p:sldId id="490" r:id="rId46"/>
    <p:sldId id="579" r:id="rId47"/>
    <p:sldId id="580" r:id="rId48"/>
    <p:sldId id="578" r:id="rId49"/>
    <p:sldId id="492" r:id="rId50"/>
    <p:sldId id="493" r:id="rId51"/>
    <p:sldId id="494" r:id="rId52"/>
    <p:sldId id="516" r:id="rId53"/>
    <p:sldId id="495" r:id="rId54"/>
    <p:sldId id="496" r:id="rId55"/>
    <p:sldId id="497" r:id="rId56"/>
    <p:sldId id="498" r:id="rId57"/>
    <p:sldId id="499" r:id="rId58"/>
    <p:sldId id="506" r:id="rId59"/>
    <p:sldId id="507" r:id="rId60"/>
    <p:sldId id="445" r:id="rId61"/>
    <p:sldId id="526" r:id="rId62"/>
    <p:sldId id="527" r:id="rId63"/>
    <p:sldId id="576" r:id="rId64"/>
    <p:sldId id="664" r:id="rId65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DDDDD"/>
    <a:srgbClr val="FF0000"/>
    <a:srgbClr val="222222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81502" autoAdjust="0"/>
  </p:normalViewPr>
  <p:slideViewPr>
    <p:cSldViewPr>
      <p:cViewPr varScale="1">
        <p:scale>
          <a:sx n="56" d="100"/>
          <a:sy n="56" d="100"/>
        </p:scale>
        <p:origin x="13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gs" Target="tags/tag1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D600B0-0281-44B3-8778-C652F2A850C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C332C2-18A3-4F48-961A-0CE3D34EE8A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A0EA2C-98DF-4E29-A92F-2BC8805EFA51}" type="slidenum">
              <a:rPr lang="en-US" altLang="zh-CN" smtClean="0"/>
            </a:fld>
            <a:endParaRPr lang="en-US" altLang="zh-CN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A798F6C-D0BC-45B0-BF0F-E69CFCDA6216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913AA1-8F7E-4403-BFFD-699CEE4631EA}" type="slidenum">
              <a:rPr lang="en-US" altLang="zh-CN" smtClean="0"/>
            </a:fld>
            <a:endParaRPr lang="en-US" altLang="zh-CN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b="1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CCC44F-1CC4-4103-90CA-C28B20BB5656}" type="slidenum">
              <a:rPr lang="en-US" altLang="zh-CN" smtClean="0"/>
            </a:fld>
            <a:endParaRPr lang="en-US" altLang="zh-CN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9B3E4B-3A07-45F9-BD6F-07432195F5BF}" type="slidenum">
              <a:rPr lang="en-US" altLang="zh-CN" smtClean="0"/>
            </a:fld>
            <a:endParaRPr lang="en-US" altLang="zh-CN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C7E296-57C7-491A-A6FB-D64D6EEA5828}" type="slidenum">
              <a:rPr lang="en-US" altLang="zh-CN" smtClean="0"/>
            </a:fld>
            <a:endParaRPr lang="en-US" altLang="zh-CN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1BF39F-F360-4316-9C0E-6BFC78D9F8BB}" type="slidenum">
              <a:rPr lang="en-US" altLang="zh-CN" smtClean="0"/>
            </a:fld>
            <a:endParaRPr lang="en-US" altLang="zh-CN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8E89E9E-4318-430E-8F50-8278D677A654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538C78F-3310-4783-9A11-84496EB51B46}" type="slidenum">
              <a:rPr lang="en-US" altLang="zh-CN" smtClean="0"/>
            </a:fld>
            <a:endParaRPr lang="en-US" altLang="zh-CN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CC60E3-C9F1-4BB8-A8E4-A816E5CD70DC}" type="slidenum">
              <a:rPr lang="en-US" altLang="zh-CN" smtClean="0"/>
            </a:fld>
            <a:endParaRPr lang="en-US" altLang="zh-CN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EB48A1-07E2-4E24-A370-5EA15C733AD0}" type="slidenum">
              <a:rPr lang="en-US" altLang="zh-CN" smtClean="0"/>
            </a:fld>
            <a:endParaRPr lang="en-US" altLang="zh-CN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85CC81-C64F-414C-9F51-C99FC19A6134}" type="slidenum">
              <a:rPr lang="en-US" altLang="zh-CN" smtClean="0"/>
            </a:fld>
            <a:endParaRPr lang="en-US" altLang="zh-CN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BECD7E2-F293-40CA-B9C0-6321A57800B8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7A3875-C075-47C7-9293-D1EC28862BBB}" type="slidenum">
              <a:rPr lang="en-US" altLang="zh-CN" smtClean="0"/>
            </a:fld>
            <a:endParaRPr lang="en-US" altLang="zh-CN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4D5B5A4A-D3CF-4E73-A1D8-B9AA1756F863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12295D-047C-47A0-B011-7A1ACBB45E47}" type="slidenum">
              <a:rPr lang="en-US" altLang="zh-CN" smtClean="0"/>
            </a:fld>
            <a:endParaRPr lang="en-US" altLang="zh-CN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1D0ADC6E-810E-4BDB-A723-BC7A7DA7DAA8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2CBA1B-B763-436E-A503-EC17157D8DFF}" type="slidenum">
              <a:rPr lang="en-US" altLang="zh-CN" smtClean="0"/>
            </a:fld>
            <a:endParaRPr lang="en-US" altLang="zh-CN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8E2DE2-AEB2-4A88-A203-A874C0F49B05}" type="slidenum">
              <a:rPr lang="en-US" altLang="zh-CN" smtClean="0"/>
            </a:fld>
            <a:endParaRPr lang="en-US" altLang="zh-CN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FF2495-183D-41D0-AC2C-3982144C5FB0}" type="slidenum">
              <a:rPr lang="en-US" altLang="zh-CN" smtClean="0"/>
            </a:fld>
            <a:endParaRPr lang="en-US" altLang="zh-CN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E6E910-B206-40FF-84EA-CDF7D7BC1281}" type="slidenum">
              <a:rPr lang="en-US" altLang="zh-CN" smtClean="0"/>
            </a:fld>
            <a:endParaRPr lang="en-US" altLang="zh-CN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FB9B347-9A47-4961-9638-C2770099BEBD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3FB0C4-5924-42E6-8194-3FA5582A3B47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224BD12-1D6B-4B85-BB9F-CDEFF11E7F4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7C42D5-F89E-4E43-AEA1-E07E566DA161}" type="slidenum">
              <a:rPr lang="en-US" altLang="zh-CN" smtClean="0"/>
            </a:fld>
            <a:endParaRPr lang="en-US" altLang="zh-CN"/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D817093-F9CF-40C9-8144-400CBAF1BFE6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329944-9E34-49E3-9A96-833529D3062E}" type="slidenum">
              <a:rPr lang="en-US" altLang="zh-CN" smtClean="0"/>
            </a:fld>
            <a:endParaRPr lang="en-US" altLang="zh-CN"/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1246EB-4601-4150-835E-5F0E64C23FDB}" type="slidenum">
              <a:rPr lang="en-US" altLang="zh-CN" smtClean="0"/>
            </a:fld>
            <a:endParaRPr lang="en-US" altLang="zh-CN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009162-DBFD-4895-B1B8-81BCE0A4241B}" type="slidenum">
              <a:rPr lang="en-US" altLang="zh-CN" smtClean="0"/>
            </a:fld>
            <a:endParaRPr lang="en-US" altLang="zh-CN"/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AB62C8-DC6A-453E-9717-FEA14B5EDCC8}" type="slidenum">
              <a:rPr lang="en-US" altLang="zh-CN" smtClean="0"/>
            </a:fld>
            <a:endParaRPr lang="en-US" altLang="zh-CN"/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DC199A4-C5F3-4B85-8456-C99E14486B1D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CA451E-8500-4852-841E-FF92C423C4F5}" type="slidenum">
              <a:rPr lang="en-US" altLang="zh-CN" smtClean="0"/>
            </a:fld>
            <a:endParaRPr lang="en-US" altLang="zh-CN"/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A8D685-C1B3-4215-B47B-BFB016C3F108}" type="slidenum">
              <a:rPr lang="en-US" altLang="zh-CN" smtClean="0"/>
            </a:fld>
            <a:endParaRPr lang="en-US" altLang="zh-CN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FBC7FF-6C21-4BB2-BDB1-7A01122C787C}" type="slidenum">
              <a:rPr lang="en-US" altLang="zh-CN" smtClean="0"/>
            </a:fld>
            <a:endParaRPr lang="en-US" altLang="zh-CN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6C490B4-4223-463E-9FB2-F967553918FB}" type="slidenum">
              <a:rPr lang="en-US" altLang="zh-CN" smtClean="0"/>
            </a:fld>
            <a:endParaRPr lang="en-US" altLang="zh-CN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FA2A47-1CEB-437D-8F5B-5BCE1A2BE7C9}" type="slidenum">
              <a:rPr lang="en-US" altLang="zh-CN" smtClean="0"/>
            </a:fld>
            <a:endParaRPr lang="en-US" altLang="zh-CN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FA2A47-1CEB-437D-8F5B-5BCE1A2BE7C9}" type="slidenum">
              <a:rPr lang="en-US" altLang="zh-CN" smtClean="0"/>
            </a:fld>
            <a:endParaRPr lang="en-US" altLang="zh-CN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FA2A47-1CEB-437D-8F5B-5BCE1A2BE7C9}" type="slidenum">
              <a:rPr lang="en-US" altLang="zh-CN" smtClean="0"/>
            </a:fld>
            <a:endParaRPr lang="en-US" altLang="zh-CN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BB8737B-A000-47A8-8FB6-1A6D7FF29FA1}" type="slidenum">
              <a:rPr lang="en-US" altLang="zh-CN" smtClean="0"/>
            </a:fld>
            <a:endParaRPr lang="en-US" altLang="zh-CN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13A880-47FF-4495-A736-D5C85B9B0037}" type="slidenum">
              <a:rPr lang="en-US" altLang="zh-CN" smtClean="0"/>
            </a:fld>
            <a:endParaRPr lang="en-US" altLang="zh-CN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DB7B7F2-A480-4A94-9A77-6315427A9B9B}" type="slidenum">
              <a:rPr lang="en-US" altLang="zh-CN" smtClean="0"/>
            </a:fld>
            <a:endParaRPr lang="en-US" altLang="zh-CN"/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BFF74D-89FC-448F-8907-A2D6A86C793D}" type="slidenum">
              <a:rPr lang="en-US" altLang="zh-CN" smtClean="0"/>
            </a:fld>
            <a:endParaRPr lang="en-US" altLang="zh-CN"/>
          </a:p>
        </p:txBody>
      </p:sp>
      <p:sp>
        <p:nvSpPr>
          <p:cNvPr id="100355" name="Rectangle 1026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38E140-1CB6-4922-9E23-D93B2026D182}" type="slidenum">
              <a:rPr lang="en-US" altLang="zh-CN" smtClean="0"/>
            </a:fld>
            <a:endParaRPr lang="en-US" altLang="zh-CN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5E3872-CFB8-49BF-86AB-D09054FC5790}" type="slidenum">
              <a:rPr lang="en-US" altLang="zh-CN" smtClean="0"/>
            </a:fld>
            <a:endParaRPr lang="en-US" altLang="zh-CN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1B14C6-F2BD-4792-8E43-B2851723382D}" type="slidenum">
              <a:rPr lang="en-US" altLang="zh-CN" smtClean="0"/>
            </a:fld>
            <a:endParaRPr lang="en-US" altLang="zh-CN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829A50-7B1B-48DE-A102-7B4F7249A964}" type="slidenum">
              <a:rPr lang="en-US" altLang="zh-CN" smtClean="0"/>
            </a:fld>
            <a:endParaRPr lang="en-US" altLang="zh-CN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0BF851A-D393-4C04-A128-A3E0BDAF3B05}" type="slidenum">
              <a:rPr lang="en-US" altLang="zh-CN" smtClean="0"/>
            </a:fld>
            <a:endParaRPr lang="en-US" altLang="zh-CN"/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90C5C9-D734-4DCC-BE0E-E0491BEE9CB9}" type="slidenum">
              <a:rPr lang="en-US" altLang="zh-CN" smtClean="0"/>
            </a:fld>
            <a:endParaRPr lang="en-US" altLang="zh-CN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7DE7576-7F4A-4075-A31A-EE61F64B008F}" type="slidenum">
              <a:rPr lang="en-US" altLang="zh-CN" smtClean="0"/>
            </a:fld>
            <a:endParaRPr lang="en-US" altLang="zh-CN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4AEDF0-E86C-4014-BCE8-496FBAB8A4AD}" type="slidenum">
              <a:rPr lang="en-US" altLang="zh-CN" smtClean="0"/>
            </a:fld>
            <a:endParaRPr lang="en-US" altLang="zh-CN"/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10B8BC7-C56D-4D4C-BF2E-DCB5A2D810ED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F437AC-3BCE-4EC8-A63A-7AE9577CC4EE}" type="slidenum">
              <a:rPr lang="en-US" altLang="zh-CN" smtClean="0"/>
            </a:fld>
            <a:endParaRPr lang="en-US" altLang="zh-CN"/>
          </a:p>
        </p:txBody>
      </p:sp>
      <p:sp>
        <p:nvSpPr>
          <p:cNvPr id="13517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es-EC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FA2A47-1CEB-437D-8F5B-5BCE1A2BE7C9}" type="slidenum">
              <a:rPr lang="en-US" altLang="zh-CN" smtClean="0"/>
            </a:fld>
            <a:endParaRPr lang="en-US" altLang="zh-CN"/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F75DBD5-ADE2-405A-A9FA-B40F16857CB4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84D647-3531-4B55-BF31-F864FF425387}" type="slidenum">
              <a:rPr lang="en-US" altLang="zh-CN" smtClean="0"/>
            </a:fld>
            <a:endParaRPr lang="en-US" altLang="zh-CN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1B985CD3-3CF4-459D-88F5-53EB5A111469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957A98-C9A4-4F85-BA89-B0FEC5D5FF10}" type="slidenum">
              <a:rPr lang="en-US" altLang="zh-CN" smtClean="0"/>
            </a:fld>
            <a:endParaRPr lang="en-US" altLang="zh-CN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22222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9E8209F-3A2D-4166-8E7B-40B688F61C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F8BB7-4944-40C7-8190-04004311A0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8884C-733B-4CB3-AEE7-EB60F02B42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88B03-21A2-475E-8B7F-99DB41176B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E6289-5DA0-4A83-A41C-1663C4251E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477A-270E-4F86-8BA0-9D8F84F9ED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39624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9624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1B803-9C42-400D-A533-F12F59616C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514D0-BF46-465A-AABD-031E84BD07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94BC9-A281-4CEE-845D-FEF1DE5E27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B211B-7F5D-4CEA-AC28-DBFBB02B97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7FAE0-AC7E-4147-92A3-23DE910571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9CFBC-B36E-4F05-9DF5-0697AE2D09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BB32F-9056-49BB-851A-7437108E2F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064A5-D567-4EDC-85B3-E8044BCE74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2644-5D48-431E-9E7F-C11848CB56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22222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8EB1688-B0D6-43D2-B7E1-5C7E97A658E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wmf"/><Relationship Id="rId2" Type="http://schemas.openxmlformats.org/officeDocument/2006/relationships/hyperlink" Target="../program/7.2.cpp" TargetMode="Externa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hyperlink" Target="../program/7.3.cpp" TargetMode="Externa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wmf"/><Relationship Id="rId2" Type="http://schemas.openxmlformats.org/officeDocument/2006/relationships/hyperlink" Target="../program/7.4.cpp" TargetMode="Externa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wmf"/><Relationship Id="rId2" Type="http://schemas.openxmlformats.org/officeDocument/2006/relationships/hyperlink" Target="../program/7.5.cpp" TargetMode="Externa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wmf"/><Relationship Id="rId2" Type="http://schemas.openxmlformats.org/officeDocument/2006/relationships/hyperlink" Target="../program/7.6.cpp" TargetMode="Externa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wmf"/><Relationship Id="rId2" Type="http://schemas.openxmlformats.org/officeDocument/2006/relationships/hyperlink" Target="../program/7.7.cpp" TargetMode="External"/><Relationship Id="rId1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wmf"/><Relationship Id="rId2" Type="http://schemas.openxmlformats.org/officeDocument/2006/relationships/hyperlink" Target="../program/7.8.cpp" TargetMode="External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hyperlink" Target="../program/7.9.cpp" TargetMode="External"/><Relationship Id="rId1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hyperlink" Target="../program/7.10.cpp" TargetMode="Externa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hyperlink" Target="../program/7.1.cpp" TargetMode="Externa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  <a:endParaRPr lang="en-US" altLang="zh-CN" sz="3200" i="1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7</a:t>
            </a:r>
            <a:endParaRPr lang="en-US" altLang="zh-CN" sz="3400" b="0" i="1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Modularity Using Functions: Part II</a:t>
            </a:r>
            <a:endParaRPr lang="en-US" altLang="zh-CN" sz="3400" b="0" i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2253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5BCBE-6F3F-4581-BFBA-EC4ADD7FEE95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When to Use Global Declarations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The scoping rules for symbolic constants and function prototypes are the same as for variables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When a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symbolic constant </a:t>
            </a:r>
            <a:r>
              <a:rPr lang="en-US" altLang="zh-CN" dirty="0">
                <a:ea typeface="宋体" panose="02010600030101010101" pitchFamily="2" charset="-122"/>
              </a:rPr>
              <a:t>has a general meaning that is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applicable throughout an application</a:t>
            </a:r>
            <a:r>
              <a:rPr lang="en-US" altLang="zh-CN" dirty="0">
                <a:ea typeface="宋体" panose="02010600030101010101" pitchFamily="2" charset="-122"/>
              </a:rPr>
              <a:t>, it makes good programming sense to declare it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globally</a:t>
            </a:r>
            <a:r>
              <a:rPr lang="en-US" altLang="zh-CN" dirty="0">
                <a:ea typeface="宋体" panose="02010600030101010101" pitchFamily="2" charset="-122"/>
              </a:rPr>
              <a:t> at the top of a source code file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When to Use Global Declarations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Coding a 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function prototype </a:t>
            </a:r>
            <a:r>
              <a:rPr lang="en-US" altLang="zh-CN">
                <a:ea typeface="宋体" panose="02010600030101010101" pitchFamily="2" charset="-122"/>
              </a:rPr>
              <a:t>as a 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global</a:t>
            </a:r>
            <a:r>
              <a:rPr lang="en-US" altLang="zh-CN">
                <a:ea typeface="宋体" panose="02010600030101010101" pitchFamily="2" charset="-122"/>
              </a:rPr>
              <a:t> makes sense when the function is used by a number of other functions in a source code file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Doing so avoids repeating the prototype within each of the functions that will call it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D5D545-E4A8-482C-9E12-76C92C7847ED}" type="slidenum">
              <a:rPr lang="en-US" altLang="zh-CN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266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DF0596-BDE4-40FC-9656-441A09F26EAE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35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Misuse</a:t>
            </a:r>
            <a:r>
              <a:rPr lang="en-US" altLang="zh-CN">
                <a:ea typeface="宋体" panose="02010600030101010101" pitchFamily="2" charset="-122"/>
              </a:rPr>
              <a:t> of Global Variables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8" y="1295400"/>
            <a:ext cx="9117012" cy="45720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Except for symbolic constants and prototypes, global variables should almost never be used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By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making a variable global</a:t>
            </a:r>
            <a:r>
              <a:rPr lang="en-US" altLang="zh-CN" dirty="0">
                <a:ea typeface="宋体" panose="02010600030101010101" pitchFamily="2" charset="-122"/>
              </a:rPr>
              <a:t>, you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instantly destroy the safeguards C provides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to make functions independent and insulated from each other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Using global variables can be especially disastrous </a:t>
            </a:r>
            <a:r>
              <a:rPr lang="en-US" altLang="zh-CN" dirty="0">
                <a:ea typeface="宋体" panose="02010600030101010101" pitchFamily="2" charset="-122"/>
              </a:rPr>
              <a:t>in large programs with many user-created functions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Because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a global variable can be accessed and changed by any function </a:t>
            </a:r>
            <a:r>
              <a:rPr lang="en-US" altLang="zh-CN" dirty="0">
                <a:ea typeface="宋体" panose="02010600030101010101" pitchFamily="2" charset="-122"/>
              </a:rPr>
              <a:t>following the global declaration, it is a time-consuming and frustrating task to locate the origin of an erroneous value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286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F3B21C-D6AC-4ED6-87C0-461F48995C8C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Storage Class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In addition to the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space dimension </a:t>
            </a:r>
            <a:r>
              <a:rPr lang="en-US" altLang="zh-CN" dirty="0">
                <a:ea typeface="宋体" panose="02010600030101010101" pitchFamily="2" charset="-122"/>
              </a:rPr>
              <a:t>represented by its scope, variables also have a </a:t>
            </a: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time dimension</a:t>
            </a:r>
            <a:endParaRPr lang="en-US" altLang="zh-CN" dirty="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Called the variable’s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“lifetime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solidFill>
                  <a:srgbClr val="0033CC"/>
                </a:solidFill>
                <a:ea typeface="宋体" panose="02010600030101010101" pitchFamily="2" charset="-122"/>
              </a:rPr>
              <a:t>Where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how long a variable’s storage locations </a:t>
            </a:r>
            <a:r>
              <a:rPr lang="en-US" altLang="zh-CN" dirty="0">
                <a:ea typeface="宋体" panose="02010600030101010101" pitchFamily="2" charset="-122"/>
              </a:rPr>
              <a:t>are kept before they are released can be determined by the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storage class </a:t>
            </a:r>
            <a:r>
              <a:rPr lang="en-US" altLang="zh-CN" dirty="0">
                <a:ea typeface="宋体" panose="02010600030101010101" pitchFamily="2" charset="-122"/>
              </a:rPr>
              <a:t>of the 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auto</a:t>
            </a: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extern</a:t>
            </a: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,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sz="28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register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07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2B38E6-3132-49B2-B25C-5605B4950676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Storage Class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Examples: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auto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miles;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extern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price;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register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dist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auto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float coupon;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float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yrs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extern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float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yld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auto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char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inKey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First Book of ANSI C, Fourth Edition</a:t>
            </a:r>
            <a:endParaRPr lang="en-US" altLang="zh-CN" dirty="0"/>
          </a:p>
        </p:txBody>
      </p:sp>
      <p:sp>
        <p:nvSpPr>
          <p:cNvPr id="327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0FE943-5A9D-40A7-A122-87E991D039E3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-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Local Variable Storage Classes-auto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715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b="1">
                <a:solidFill>
                  <a:srgbClr val="0033CC"/>
                </a:solidFill>
                <a:ea typeface="宋体" panose="02010600030101010101" pitchFamily="2" charset="-122"/>
              </a:rPr>
              <a:t>Local variables </a:t>
            </a:r>
            <a:r>
              <a:rPr lang="en-US" altLang="zh-CN">
                <a:ea typeface="宋体" panose="02010600030101010101" pitchFamily="2" charset="-122"/>
              </a:rPr>
              <a:t>can only be members of the </a:t>
            </a:r>
            <a:r>
              <a:rPr lang="en-US" altLang="zh-CN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, or </a:t>
            </a:r>
            <a:r>
              <a:rPr lang="en-US" altLang="zh-CN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storage classes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auto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the default class used by C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The term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 is short for </a:t>
            </a:r>
            <a:r>
              <a:rPr lang="en-US" altLang="zh-CN" b="1">
                <a:ea typeface="宋体" panose="02010600030101010101" pitchFamily="2" charset="-122"/>
              </a:rPr>
              <a:t>automatic</a:t>
            </a:r>
            <a:endParaRPr lang="en-US" altLang="zh-CN" b="1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Storage for automatic local variables is automatically reserved each time a function declaring automatic variables is called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As long as the function has not returned control to its calling function, all automatic variables local to the function are “alive”; that is, storage for the variables is available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4819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AC82B3-7B86-41FF-A16C-79D2B52808D9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34820" name="Picture 5"/>
          <p:cNvPicPr>
            <a:picLocks noChangeAspect="1" noChangeArrowheads="1"/>
          </p:cNvPicPr>
          <p:nvPr>
            <p:ph idx="4294967295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2400"/>
            <a:ext cx="9337675" cy="5867400"/>
          </a:xfrm>
          <a:noFill/>
        </p:spPr>
      </p:pic>
      <p:sp>
        <p:nvSpPr>
          <p:cNvPr id="37893" name="Text Box 8"/>
          <p:cNvSpPr txBox="1">
            <a:spLocks noChangeArrowheads="1"/>
          </p:cNvSpPr>
          <p:nvPr/>
        </p:nvSpPr>
        <p:spPr bwMode="auto">
          <a:xfrm>
            <a:off x="2743200" y="2895600"/>
            <a:ext cx="6670675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Output is:</a:t>
            </a:r>
            <a:endParaRPr lang="en-US" altLang="zh-CN" sz="1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of the automatic variable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is 0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of the automatic variable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is 0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of the automatic variable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is 0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34822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22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Explanation in TC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0000"/>
                </a:solidFill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: Preserves variable value.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 A function or data element is only known within the scope of the current compile. 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If you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use the "static" keyword with a variable </a:t>
            </a:r>
            <a:r>
              <a:rPr lang="en-US" altLang="zh-CN">
                <a:ea typeface="宋体" panose="02010600030101010101" pitchFamily="2" charset="-122"/>
              </a:rPr>
              <a:t>that is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local to a function</a:t>
            </a:r>
            <a:r>
              <a:rPr lang="en-US" altLang="zh-CN">
                <a:ea typeface="宋体" panose="02010600030101010101" pitchFamily="2" charset="-122"/>
              </a:rPr>
              <a:t>, it allows the last value of the variable to be preserved between successive calls to that function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 once created, local static variables remain in existence for the life of the program.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First Book of ANSI C, Fourth Edition</a:t>
            </a:r>
            <a:endParaRPr lang="en-US" altLang="zh-CN" dirty="0"/>
          </a:p>
        </p:txBody>
      </p:sp>
      <p:sp>
        <p:nvSpPr>
          <p:cNvPr id="3686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E8BEAF-B2AD-4670-8C3F-4A6C51227BCC}" type="slidenum">
              <a:rPr lang="en-US" altLang="zh-CN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6"/>
          <p:cNvGrpSpPr/>
          <p:nvPr/>
        </p:nvGrpSpPr>
        <p:grpSpPr bwMode="auto">
          <a:xfrm>
            <a:off x="152400" y="0"/>
            <a:ext cx="9144000" cy="5257800"/>
            <a:chOff x="324" y="144"/>
            <a:chExt cx="5208" cy="3474"/>
          </a:xfrm>
        </p:grpSpPr>
        <p:pic>
          <p:nvPicPr>
            <p:cNvPr id="38922" name="Picture 4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44"/>
              <a:ext cx="5196" cy="1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23" name="Picture 5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" y="1548"/>
              <a:ext cx="5208" cy="2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891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E5B081-5287-4375-95F3-9A55B4F58F08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45061" name="Text Box 7"/>
          <p:cNvSpPr txBox="1">
            <a:spLocks noChangeArrowheads="1"/>
          </p:cNvSpPr>
          <p:nvPr/>
        </p:nvSpPr>
        <p:spPr bwMode="auto">
          <a:xfrm>
            <a:off x="2085975" y="4876800"/>
            <a:ext cx="7051675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Output is: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of the static variable num is now 0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of the static variable num is now 1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value of the static variable num is now 2</a:t>
            </a:r>
            <a:endParaRPr lang="en-US" altLang="zh-CN" sz="20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971800" y="3048000"/>
            <a:ext cx="5297488" cy="990600"/>
            <a:chOff x="2971800" y="3048000"/>
            <a:chExt cx="5296986" cy="990600"/>
          </a:xfrm>
        </p:grpSpPr>
        <p:sp>
          <p:nvSpPr>
            <p:cNvPr id="38920" name="文本框 1"/>
            <p:cNvSpPr txBox="1">
              <a:spLocks noChangeArrowheads="1"/>
            </p:cNvSpPr>
            <p:nvPr/>
          </p:nvSpPr>
          <p:spPr bwMode="auto">
            <a:xfrm>
              <a:off x="3428957" y="3048000"/>
              <a:ext cx="4839829" cy="400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Static variable </a:t>
              </a:r>
              <a:r>
                <a:rPr lang="en-US" altLang="zh-CN" sz="200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num </a:t>
              </a: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is set to </a:t>
              </a:r>
              <a:r>
                <a:rPr lang="en-US" altLang="zh-CN" sz="200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Courier New" panose="02070309020205020404" pitchFamily="49" charset="0"/>
                </a:rPr>
                <a:t>0 </a:t>
              </a: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  <a:cs typeface="Courier New" panose="02070309020205020404" pitchFamily="49" charset="0"/>
                </a:rPr>
                <a:t>only once</a:t>
              </a:r>
              <a:endParaRPr lang="zh-CN" altLang="en-US" sz="200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endParaRPr>
            </a:p>
          </p:txBody>
        </p:sp>
        <p:cxnSp>
          <p:nvCxnSpPr>
            <p:cNvPr id="38921" name="直接箭头连接符 3"/>
            <p:cNvCxnSpPr>
              <a:cxnSpLocks noChangeShapeType="1"/>
            </p:cNvCxnSpPr>
            <p:nvPr/>
          </p:nvCxnSpPr>
          <p:spPr bwMode="auto">
            <a:xfrm flipH="1">
              <a:off x="2971800" y="3505200"/>
              <a:ext cx="5334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8919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22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096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33D9B0-1A81-4BCE-A282-0B9FFB0B1EAC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3492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Local Variable Storage Classes-static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77925"/>
            <a:ext cx="8534400" cy="50704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A local variable declared as static causes the program to keep the variable and its value even when the function that declared it is done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Once created, local static variables remain in existence for the life of the program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Static variables are not initialized at run-time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The initialization of static variables is done only once, when the program is first compiled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Some compilers initialize local static variables the first time the definition statement is executed rather than when the program is compiled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1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24DE6A-F9F3-4D0F-BB95-A1F237C55DCA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Storage Class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 by Reference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Swapping Values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Recursion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Static 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1" name="内容占位符 4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>
                <a:ea typeface="宋体" panose="02010600030101010101" pitchFamily="2" charset="-122"/>
              </a:rPr>
              <a:t> Unlike, automatic variables, static can only be initialized by either constants or constant expression</a:t>
            </a:r>
            <a:r>
              <a:rPr lang="zh-CN" altLang="en-US">
                <a:ea typeface="宋体" panose="02010600030101010101" pitchFamily="2" charset="-122"/>
              </a:rPr>
              <a:t>， </a:t>
            </a:r>
            <a:r>
              <a:rPr lang="en-US" altLang="zh-CN">
                <a:ea typeface="宋体" panose="02010600030101010101" pitchFamily="2" charset="-122"/>
              </a:rPr>
              <a:t>such as 3.2 + 8.0.</a:t>
            </a:r>
            <a:endParaRPr lang="en-US" altLang="zh-CN">
              <a:ea typeface="宋体" panose="02010600030101010101" pitchFamily="2" charset="-122"/>
            </a:endParaRPr>
          </a:p>
          <a:p>
            <a:pPr algn="just">
              <a:spcBef>
                <a:spcPts val="1800"/>
              </a:spcBef>
            </a:pPr>
            <a:r>
              <a:rPr lang="en-US" altLang="zh-CN">
                <a:ea typeface="宋体" panose="02010600030101010101" pitchFamily="2" charset="-122"/>
              </a:rPr>
              <a:t> All static variables are set 0 when no explicit initialization is given.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301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5E6641-7F20-42A0-8E8C-C36CBE11360B}" type="slidenum">
              <a:rPr lang="en-US" altLang="zh-CN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40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33C955-8AA7-4904-8F27-0122B8F891FC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-76200"/>
            <a:ext cx="9067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Local Variable </a:t>
            </a:r>
            <a:r>
              <a:rPr lang="en-US" altLang="zh-CN" sz="3200" dirty="0">
                <a:ea typeface="宋体" panose="02010600030101010101" pitchFamily="2" charset="-122"/>
              </a:rPr>
              <a:t>Storage Classes-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Register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220200" cy="50292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Register </a:t>
            </a:r>
            <a:r>
              <a:rPr lang="en-US" altLang="zh-CN" dirty="0">
                <a:ea typeface="宋体" panose="02010600030101010101" pitchFamily="2" charset="-122"/>
              </a:rPr>
              <a:t>variables have the same time duration as automatic variables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register </a:t>
            </a:r>
            <a:r>
              <a:rPr lang="en-US" altLang="zh-CN" sz="2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time</a:t>
            </a: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Registers are high-speed storage areas physically located in the computer’s processing unit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60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D208C-B9BE-4FFD-B817-1C3B59AB2257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46084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381000"/>
            <a:ext cx="91281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文本框 6"/>
          <p:cNvSpPr txBox="1">
            <a:spLocks noChangeArrowheads="1"/>
          </p:cNvSpPr>
          <p:nvPr/>
        </p:nvSpPr>
        <p:spPr bwMode="auto">
          <a:xfrm>
            <a:off x="15875" y="1371600"/>
            <a:ext cx="16017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 Register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6" name="文本框 7"/>
          <p:cNvSpPr txBox="1">
            <a:spLocks noChangeArrowheads="1"/>
          </p:cNvSpPr>
          <p:nvPr/>
        </p:nvSpPr>
        <p:spPr bwMode="auto">
          <a:xfrm>
            <a:off x="25400" y="1987550"/>
            <a:ext cx="825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7" name="文本框 8"/>
          <p:cNvSpPr txBox="1">
            <a:spLocks noChangeArrowheads="1"/>
          </p:cNvSpPr>
          <p:nvPr/>
        </p:nvSpPr>
        <p:spPr bwMode="auto">
          <a:xfrm>
            <a:off x="0" y="2647950"/>
            <a:ext cx="76993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RAM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8" name="文本框 9"/>
          <p:cNvSpPr txBox="1">
            <a:spLocks noChangeArrowheads="1"/>
          </p:cNvSpPr>
          <p:nvPr/>
        </p:nvSpPr>
        <p:spPr bwMode="auto">
          <a:xfrm>
            <a:off x="25400" y="3346450"/>
            <a:ext cx="12461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Hard Disk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9" name="文本框 10"/>
          <p:cNvSpPr txBox="1">
            <a:spLocks noChangeArrowheads="1"/>
          </p:cNvSpPr>
          <p:nvPr/>
        </p:nvSpPr>
        <p:spPr bwMode="auto">
          <a:xfrm>
            <a:off x="0" y="3962400"/>
            <a:ext cx="1246188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Off-Line Storage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(Tape)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0" name="文本框 11"/>
          <p:cNvSpPr txBox="1">
            <a:spLocks noChangeArrowheads="1"/>
          </p:cNvSpPr>
          <p:nvPr/>
        </p:nvSpPr>
        <p:spPr bwMode="auto">
          <a:xfrm>
            <a:off x="673100" y="5070475"/>
            <a:ext cx="81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Slow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1" name="文本框 12"/>
          <p:cNvSpPr txBox="1">
            <a:spLocks noChangeArrowheads="1"/>
          </p:cNvSpPr>
          <p:nvPr/>
        </p:nvSpPr>
        <p:spPr bwMode="auto">
          <a:xfrm>
            <a:off x="5840413" y="180975"/>
            <a:ext cx="74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Fast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Local Variable Storage Classes-Register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71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Application programs 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rarely, if ever, </a:t>
            </a:r>
            <a:r>
              <a:rPr lang="en-US" altLang="zh-CN">
                <a:ea typeface="宋体" panose="02010600030101010101" pitchFamily="2" charset="-122"/>
              </a:rPr>
              <a:t>should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 use register variables</a:t>
            </a:r>
            <a:endParaRPr lang="en-US" altLang="zh-CN">
              <a:solidFill>
                <a:srgbClr val="0045AD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Variables declared with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register</a:t>
            </a:r>
            <a:r>
              <a:rPr lang="en-US" altLang="zh-CN">
                <a:ea typeface="宋体" panose="02010600030101010101" pitchFamily="2" charset="-122"/>
              </a:rPr>
              <a:t> storage class are automatically switched 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 if the compiler does not support register variables or if the declared register variables exceed the computer’s register capacity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710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2548E-0C54-4888-AA41-0B176A5EBB79}" type="slidenum">
              <a:rPr lang="en-US" altLang="zh-CN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91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475AE0-6661-43D2-9B94-4869657309FA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Global Variable Storage Classes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1295400"/>
            <a:ext cx="8763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2800" kern="0">
                <a:ea typeface="宋体" panose="02010600030101010101" pitchFamily="2" charset="-122"/>
              </a:rPr>
              <a:t>Global variables are created by declaration statements external to a function</a:t>
            </a:r>
            <a:endParaRPr lang="en-US" altLang="zh-CN" sz="2800" kern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kern="0">
                <a:ea typeface="宋体" panose="02010600030101010101" pitchFamily="2" charset="-122"/>
              </a:rPr>
              <a:t>They exist until the program in which they are declared is finished executing</a:t>
            </a:r>
            <a:endParaRPr lang="en-US" altLang="zh-CN" kern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800" b="1" ker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Global variables are declared </a:t>
            </a:r>
            <a:r>
              <a:rPr lang="en-US" altLang="zh-CN" sz="2800" b="1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2800" b="1" ker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kern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or</a:t>
            </a:r>
            <a:r>
              <a:rPr lang="en-US" altLang="zh-CN" sz="2800" b="1" ker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extern</a:t>
            </a:r>
            <a:endParaRPr lang="en-US" altLang="zh-CN" sz="2800" b="1" kern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800" b="1" kern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extern</a:t>
            </a:r>
            <a:r>
              <a:rPr lang="en-US" altLang="zh-CN" sz="2800" b="1" ker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800" b="1" ker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sum;</a:t>
            </a:r>
            <a:endParaRPr lang="en-US" altLang="zh-CN" sz="2800" b="1" kern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800" b="1" kern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2800" b="1" ker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800" b="1" ker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float yield;</a:t>
            </a:r>
            <a:endParaRPr lang="en-US" altLang="zh-CN" sz="2800" b="1" kern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800" kern="0">
                <a:ea typeface="宋体" panose="02010600030101010101" pitchFamily="2" charset="-122"/>
              </a:rPr>
              <a:t>The purpose of the </a:t>
            </a:r>
            <a:r>
              <a:rPr lang="en-US" altLang="zh-CN" sz="2800" b="1" kern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extern</a:t>
            </a:r>
            <a:r>
              <a:rPr lang="en-US" altLang="zh-CN" sz="2800" kern="0">
                <a:ea typeface="宋体" panose="02010600030101010101" pitchFamily="2" charset="-122"/>
              </a:rPr>
              <a:t> storage class is to </a:t>
            </a:r>
            <a:r>
              <a:rPr lang="en-US" altLang="zh-CN" sz="2800" b="1" kern="0">
                <a:solidFill>
                  <a:srgbClr val="0033CC"/>
                </a:solidFill>
                <a:ea typeface="宋体" panose="02010600030101010101" pitchFamily="2" charset="-122"/>
              </a:rPr>
              <a:t>extend the scope of a global variable </a:t>
            </a:r>
            <a:r>
              <a:rPr lang="en-US" altLang="zh-CN" sz="2800" kern="0">
                <a:ea typeface="宋体" panose="02010600030101010101" pitchFamily="2" charset="-122"/>
              </a:rPr>
              <a:t>declared in one source code file into </a:t>
            </a:r>
            <a:r>
              <a:rPr lang="en-US" altLang="zh-CN" sz="2800" kern="0">
                <a:solidFill>
                  <a:srgbClr val="0033CC"/>
                </a:solidFill>
                <a:ea typeface="宋体" panose="02010600030101010101" pitchFamily="2" charset="-122"/>
              </a:rPr>
              <a:t>another source code file</a:t>
            </a:r>
            <a:endParaRPr lang="en-US" altLang="zh-CN" sz="2400" kern="0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extern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extern</a:t>
            </a:r>
            <a:r>
              <a:rPr lang="en-US" altLang="zh-CN">
                <a:ea typeface="宋体" panose="02010600030101010101" pitchFamily="2" charset="-122"/>
              </a:rPr>
              <a:t>: Indicates that the actual storage and initial value of a variable, or body of a function, is defined elsewhere, usually in a separate source code module.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</a:pPr>
            <a:r>
              <a:rPr lang="en-US" altLang="zh-CN">
                <a:ea typeface="宋体" panose="02010600030101010101" pitchFamily="2" charset="-122"/>
              </a:rPr>
              <a:t>The keyword extern is optional for a function prototype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120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A32CC2-03F2-4BB9-B47F-B23FEE9D6A57}" type="slidenum">
              <a:rPr lang="en-US" altLang="zh-CN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C1BDE0-1F3F-4B2F-B7C8-8EB25C45F133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64008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2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-144463"/>
            <a:ext cx="8077200" cy="1143001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Global Variable Storage Classes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E4D72-8EAC-4E57-BFC2-EB5A0B5B3324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115175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4800600" y="1371600"/>
            <a:ext cx="19812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4800600" y="3352800"/>
            <a:ext cx="19812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1371600" y="3352800"/>
            <a:ext cx="2286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73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40FD5D-94F3-496E-A336-32D973A29A03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Global Variable Storage Classes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350" y="1295400"/>
            <a:ext cx="91376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US" altLang="zh-CN" sz="2800" kern="0" dirty="0">
                <a:ea typeface="宋体" panose="02010600030101010101" pitchFamily="2" charset="-122"/>
              </a:rPr>
              <a:t>Declaration statements containing the word </a:t>
            </a:r>
            <a:r>
              <a:rPr lang="en-US" altLang="zh-CN" sz="2800" b="1" kern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extern</a:t>
            </a:r>
            <a:r>
              <a:rPr lang="en-US" altLang="zh-CN" sz="2800" b="1" kern="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kern="0" dirty="0">
                <a:ea typeface="宋体" panose="02010600030101010101" pitchFamily="2" charset="-122"/>
              </a:rPr>
              <a:t>do not create new storage areas; they </a:t>
            </a:r>
            <a:r>
              <a:rPr lang="en-US" altLang="zh-CN" sz="2800" kern="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only extend the scope of existing global variables</a:t>
            </a:r>
            <a:endParaRPr lang="en-US" altLang="zh-CN" sz="2800" kern="0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zh-CN" sz="2800" kern="0" dirty="0">
                <a:ea typeface="宋体" panose="02010600030101010101" pitchFamily="2" charset="-122"/>
              </a:rPr>
              <a:t>The </a:t>
            </a:r>
            <a:r>
              <a:rPr lang="en-US" altLang="zh-CN" sz="2800" b="1" kern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2800" b="1" kern="0" dirty="0">
                <a:solidFill>
                  <a:srgbClr val="C00000"/>
                </a:solidFill>
                <a:ea typeface="宋体" panose="02010600030101010101" pitchFamily="2" charset="-122"/>
              </a:rPr>
              <a:t> global class</a:t>
            </a:r>
            <a:r>
              <a:rPr lang="en-US" altLang="zh-CN" sz="2800" kern="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kern="0" dirty="0">
                <a:ea typeface="宋体" panose="02010600030101010101" pitchFamily="2" charset="-122"/>
              </a:rPr>
              <a:t>is used to </a:t>
            </a:r>
            <a:r>
              <a:rPr lang="en-US" altLang="zh-CN" sz="2800" kern="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prevent the extension of a global variable into a second file</a:t>
            </a:r>
            <a:endParaRPr lang="en-US" altLang="zh-CN" sz="2800" kern="0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zh-CN" sz="2800" kern="0" dirty="0">
                <a:ea typeface="宋体" panose="02010600030101010101" pitchFamily="2" charset="-122"/>
              </a:rPr>
              <a:t>The scope of a </a:t>
            </a:r>
            <a:r>
              <a:rPr lang="en-US" altLang="zh-CN" sz="2800" kern="0" dirty="0">
                <a:solidFill>
                  <a:srgbClr val="0033CC"/>
                </a:solidFill>
                <a:ea typeface="宋体" panose="02010600030101010101" pitchFamily="2" charset="-122"/>
              </a:rPr>
              <a:t>global</a:t>
            </a:r>
            <a:r>
              <a:rPr lang="en-US" altLang="zh-CN" sz="2800" kern="0" dirty="0">
                <a:ea typeface="宋体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rgbClr val="0033CC"/>
                </a:solidFill>
                <a:ea typeface="宋体" panose="02010600030101010101" pitchFamily="2" charset="-122"/>
              </a:rPr>
              <a:t>static</a:t>
            </a:r>
            <a:r>
              <a:rPr lang="en-US" altLang="zh-CN" sz="2800" kern="0" dirty="0">
                <a:ea typeface="宋体" panose="02010600030101010101" pitchFamily="2" charset="-122"/>
              </a:rPr>
              <a:t> variable cannot be extended beyond the file in which it is declared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sz="2800" kern="0" dirty="0">
                <a:ea typeface="宋体" panose="02010600030101010101" pitchFamily="2" charset="-122"/>
              </a:rPr>
              <a:t>Provides some privacy for static global variables</a:t>
            </a:r>
            <a:endParaRPr lang="en-US" altLang="zh-CN" sz="280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F9AD9-E674-4A19-A3F4-24B08100FFE0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635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 by Reference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1069975"/>
            <a:ext cx="8859837" cy="5334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In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pass by value</a:t>
            </a:r>
            <a:r>
              <a:rPr lang="en-US" altLang="zh-CN">
                <a:ea typeface="宋体" panose="02010600030101010101" pitchFamily="2" charset="-122"/>
              </a:rPr>
              <a:t>, a called function receives values from its calling function, stores the passed values in its own local parameters, manipulates these parameters appropriately, and directly returns, at most, a single value</a:t>
            </a:r>
            <a:endParaRPr lang="en-US" altLang="zh-CN" b="1"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Passing an address is referred to as a function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pass by reference</a:t>
            </a:r>
            <a:r>
              <a:rPr lang="en-US" altLang="zh-CN">
                <a:ea typeface="宋体" panose="02010600030101010101" pitchFamily="2" charset="-122"/>
              </a:rPr>
              <a:t>, because the called function can reference, or access, the variable using </a:t>
            </a:r>
            <a:r>
              <a:rPr lang="en-US" altLang="zh-CN" b="1">
                <a:solidFill>
                  <a:srgbClr val="0070C0"/>
                </a:solidFill>
                <a:ea typeface="宋体" panose="02010600030101010101" pitchFamily="2" charset="-122"/>
              </a:rPr>
              <a:t>the passed address</a:t>
            </a:r>
            <a:endParaRPr lang="en-US" altLang="zh-CN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Also referred to as a </a:t>
            </a:r>
            <a:r>
              <a:rPr lang="en-US" altLang="zh-CN" i="1">
                <a:ea typeface="宋体" panose="02010600030101010101" pitchFamily="2" charset="-122"/>
              </a:rPr>
              <a:t>call by reference </a:t>
            </a:r>
            <a:r>
              <a:rPr lang="en-US" altLang="zh-CN">
                <a:ea typeface="宋体" panose="02010600030101010101" pitchFamily="2" charset="-122"/>
              </a:rPr>
              <a:t>when the term applies only to those parameters whose addresses have been passed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72F97A-5957-4980-988C-05A4EF513355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342900" y="1714500"/>
            <a:ext cx="8458200" cy="27051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If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variables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created inside a function are available only to the function itself</a:t>
            </a:r>
            <a:r>
              <a:rPr lang="en-US" altLang="zh-CN" sz="2800" dirty="0">
                <a:ea typeface="宋体" panose="02010600030101010101" pitchFamily="2" charset="-122"/>
              </a:rPr>
              <a:t>, they are said to be local to the function, or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local variables</a:t>
            </a:r>
            <a:endParaRPr lang="en-US" altLang="zh-CN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Scope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is the section of the program where the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variable is valid or “known”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1443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EB36CD-9CF9-48CD-9BC3-B12A1C0D295A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Addresses to a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61445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88" y="914400"/>
            <a:ext cx="9110662" cy="3835400"/>
          </a:xfrm>
          <a:noFill/>
        </p:spPr>
      </p:pic>
      <p:sp>
        <p:nvSpPr>
          <p:cNvPr id="61446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4181475"/>
            <a:ext cx="7010400" cy="1371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Output is: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num = 22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address of num is 124484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4419600" y="3028950"/>
            <a:ext cx="4200525" cy="552450"/>
            <a:chOff x="4419600" y="3028890"/>
            <a:chExt cx="4200104" cy="552510"/>
          </a:xfrm>
        </p:grpSpPr>
        <p:sp>
          <p:nvSpPr>
            <p:cNvPr id="61449" name="文本框 1"/>
            <p:cNvSpPr txBox="1">
              <a:spLocks noChangeArrowheads="1"/>
            </p:cNvSpPr>
            <p:nvPr/>
          </p:nvSpPr>
          <p:spPr bwMode="auto">
            <a:xfrm>
              <a:off x="4548175" y="3028890"/>
              <a:ext cx="4071529" cy="400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</a:rPr>
                <a:t>Output the unsigned int of decimal</a:t>
              </a:r>
              <a:endParaRPr lang="zh-CN" altLang="en-US" sz="200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61450" name="直接箭头连接符 3"/>
            <p:cNvCxnSpPr>
              <a:cxnSpLocks noChangeShapeType="1"/>
            </p:cNvCxnSpPr>
            <p:nvPr/>
          </p:nvCxnSpPr>
          <p:spPr bwMode="auto">
            <a:xfrm flipH="1">
              <a:off x="4419600" y="3429000"/>
              <a:ext cx="162791" cy="152400"/>
            </a:xfrm>
            <a:prstGeom prst="straightConnector1">
              <a:avLst/>
            </a:prstGeom>
            <a:noFill/>
            <a:ln w="9525" algn="ctr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61448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22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3491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F7FDC-EEBA-4746-B826-A90FF753E06C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Storing Addresses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body" sz="half" idx="3"/>
          </p:nvPr>
        </p:nvSpPr>
        <p:spPr>
          <a:xfrm>
            <a:off x="533400" y="1828800"/>
            <a:ext cx="8077200" cy="13716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numAddr = </a:t>
            </a:r>
            <a:r>
              <a:rPr lang="en-US" altLang="zh-CN" sz="2800" b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&amp;</a:t>
            </a:r>
            <a:r>
              <a:rPr lang="en-US" altLang="zh-CN" sz="2800" b="1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num;</a:t>
            </a:r>
            <a:endParaRPr lang="en-US" altLang="zh-CN" sz="2800" b="1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>
                <a:ea typeface="宋体" panose="02010600030101010101" pitchFamily="2" charset="-122"/>
              </a:rPr>
              <a:t>A variable that can </a:t>
            </a:r>
            <a:r>
              <a:rPr lang="en-US" altLang="zh-CN" sz="2800" b="1">
                <a:solidFill>
                  <a:srgbClr val="0070C0"/>
                </a:solidFill>
                <a:ea typeface="宋体" panose="02010600030101010101" pitchFamily="2" charset="-122"/>
              </a:rPr>
              <a:t>store an address </a:t>
            </a:r>
            <a:r>
              <a:rPr lang="en-US" altLang="zh-CN" sz="2800">
                <a:ea typeface="宋体" panose="02010600030101010101" pitchFamily="2" charset="-122"/>
              </a:rPr>
              <a:t>is known as </a:t>
            </a:r>
            <a:r>
              <a:rPr lang="en-US" altLang="zh-CN" sz="2800">
                <a:solidFill>
                  <a:srgbClr val="C00000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800" b="1">
                <a:solidFill>
                  <a:srgbClr val="C00000"/>
                </a:solidFill>
                <a:ea typeface="宋体" panose="02010600030101010101" pitchFamily="2" charset="-122"/>
              </a:rPr>
              <a:t>pointer variable</a:t>
            </a:r>
            <a:r>
              <a:rPr lang="en-US" altLang="zh-CN" sz="280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or </a:t>
            </a:r>
            <a:r>
              <a:rPr lang="en-US" altLang="zh-CN" sz="2800" b="1">
                <a:ea typeface="宋体" panose="02010600030101010101" pitchFamily="2" charset="-122"/>
              </a:rPr>
              <a:t>pointer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75B78-120B-4B6E-A8EB-4F896A5E9CCD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Storing Addresses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1543050"/>
            <a:ext cx="5943600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ECB07B-762E-4525-889A-B7F42E1F0733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Storing Addresses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364013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90" name="文本框 1"/>
          <p:cNvSpPr txBox="1">
            <a:spLocks noChangeArrowheads="1"/>
          </p:cNvSpPr>
          <p:nvPr/>
        </p:nvSpPr>
        <p:spPr bwMode="auto">
          <a:xfrm>
            <a:off x="685800" y="2514600"/>
            <a:ext cx="2911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messAddr = &amp;message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7591" name="文本框 6"/>
          <p:cNvSpPr txBox="1">
            <a:spLocks noChangeArrowheads="1"/>
          </p:cNvSpPr>
          <p:nvPr/>
        </p:nvSpPr>
        <p:spPr bwMode="auto">
          <a:xfrm>
            <a:off x="711200" y="3519488"/>
            <a:ext cx="1900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tabPoint = &amp;list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7592" name="文本框 7"/>
          <p:cNvSpPr txBox="1">
            <a:spLocks noChangeArrowheads="1"/>
          </p:cNvSpPr>
          <p:nvPr/>
        </p:nvSpPr>
        <p:spPr bwMode="auto">
          <a:xfrm>
            <a:off x="762000" y="4781550"/>
            <a:ext cx="185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chrPoint = &amp;ch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9635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33E16A-B5EA-4AC3-9038-301F35192B61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Addresses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295400"/>
            <a:ext cx="8610600" cy="4343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Indirection operator: </a:t>
            </a:r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</a:rPr>
              <a:t>*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numAddr</a:t>
            </a: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means 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the variable whose address is stored in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numAddr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Or,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variable pointed to by 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numAddr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When using a pointer, the value obtained is always found by first going to the pointer for an address; this is called </a:t>
            </a: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</a:rPr>
              <a:t>indirect addressing</a:t>
            </a:r>
            <a:endParaRPr lang="en-US" altLang="zh-CN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01F7EE-C5B8-4808-BCFD-C0950A93F2F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Addresses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7168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858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First Book of ANSI C, Fourth Edition</a:t>
            </a:r>
            <a:endParaRPr lang="en-US" altLang="zh-CN" dirty="0"/>
          </a:p>
        </p:txBody>
      </p:sp>
      <p:sp>
        <p:nvSpPr>
          <p:cNvPr id="7373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37369D-C245-4FBB-9662-745FB8B07989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Declaring and Using Pointers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498600"/>
            <a:ext cx="8686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800" kern="0" dirty="0">
                <a:ea typeface="宋体" panose="02010600030101010101" pitchFamily="2" charset="-122"/>
              </a:rPr>
              <a:t>In declaring a pointer variable, C requires that we also </a:t>
            </a:r>
            <a:r>
              <a:rPr lang="en-US" altLang="zh-CN" sz="2800" b="1" kern="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specify the type of variable </a:t>
            </a:r>
            <a:r>
              <a:rPr lang="en-US" altLang="zh-CN" sz="2800" kern="0" dirty="0">
                <a:ea typeface="宋体" panose="02010600030101010101" pitchFamily="2" charset="-122"/>
              </a:rPr>
              <a:t>that is pointed to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800" b="1" kern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800" kern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800" b="1" kern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800" kern="0" dirty="0" err="1">
                <a:latin typeface="Courier New" panose="02070309020205020404" pitchFamily="49" charset="0"/>
                <a:ea typeface="宋体" panose="02010600030101010101" pitchFamily="2" charset="-122"/>
              </a:rPr>
              <a:t>numAddr</a:t>
            </a:r>
            <a:r>
              <a:rPr lang="en-US" altLang="zh-CN" sz="2800" kern="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2800" kern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2800" kern="0" dirty="0">
                <a:ea typeface="宋体" panose="02010600030101010101" pitchFamily="2" charset="-122"/>
              </a:rPr>
              <a:t>This declaration can be read in a number of ways: as</a:t>
            </a:r>
            <a:r>
              <a:rPr lang="zh-CN" altLang="en-US" sz="2800" kern="0" dirty="0">
                <a:ea typeface="宋体" panose="02010600030101010101" pitchFamily="2" charset="-122"/>
              </a:rPr>
              <a:t>：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kern="0" dirty="0">
                <a:ea typeface="宋体" panose="02010600030101010101" pitchFamily="2" charset="-122"/>
              </a:rPr>
              <a:t> </a:t>
            </a:r>
            <a:r>
              <a:rPr lang="en-US" altLang="zh-CN" kern="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the variable pointed to by </a:t>
            </a:r>
            <a:r>
              <a:rPr lang="en-US" altLang="zh-CN" kern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numAddr</a:t>
            </a:r>
            <a:r>
              <a:rPr lang="en-US" altLang="zh-CN" kern="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is an integer</a:t>
            </a:r>
            <a:r>
              <a:rPr lang="en-US" altLang="zh-CN" kern="0" dirty="0">
                <a:ea typeface="宋体" panose="02010600030101010101" pitchFamily="2" charset="-122"/>
              </a:rPr>
              <a:t>,</a:t>
            </a:r>
            <a:endParaRPr lang="en-US" altLang="zh-CN" kern="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kern="0" dirty="0">
                <a:ea typeface="宋体" panose="02010600030101010101" pitchFamily="2" charset="-122"/>
              </a:rPr>
              <a:t> or as </a:t>
            </a:r>
            <a:r>
              <a:rPr lang="en-US" altLang="zh-CN" kern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numAddr</a:t>
            </a:r>
            <a:r>
              <a:rPr lang="en-US" altLang="zh-CN" kern="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points to an integer</a:t>
            </a:r>
            <a:endParaRPr lang="en-US" altLang="zh-CN" kern="0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5779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260AE7-EDB3-4484-913D-ECAFD8E91EBC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5780" name="Rectangle 6"/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Declaring and Using Pointers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"/>
            <a:ext cx="9244013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>
            <a:off x="762000" y="3352800"/>
            <a:ext cx="22098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6934200" y="3886200"/>
            <a:ext cx="13716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5784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22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62000" y="1828800"/>
            <a:ext cx="1828800" cy="304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88988" y="4083050"/>
            <a:ext cx="2030412" cy="33655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78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3E80F-4BC5-4837-B7B6-010E3AAC5FB9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Declaring and Using Pointers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77829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275" y="2524125"/>
            <a:ext cx="7535863" cy="2876550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987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651289-B592-4643-AC76-8738AF3C7465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3600"/>
            <a:ext cx="83820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7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Addresses to a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>
            <a:off x="1676400" y="4495800"/>
            <a:ext cx="10668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879" name="文本框 7"/>
          <p:cNvSpPr txBox="1">
            <a:spLocks noChangeArrowheads="1"/>
          </p:cNvSpPr>
          <p:nvPr/>
        </p:nvSpPr>
        <p:spPr bwMode="auto">
          <a:xfrm>
            <a:off x="1676400" y="4191000"/>
            <a:ext cx="3333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5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endParaRPr lang="zh-CN" altLang="en-US" sz="15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9880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7620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05B36E-B29F-4161-B6C1-A829166E1D25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32131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A0785-1919-44B8-A081-2BDC2EAE5234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Addresses to a Function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8192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277100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3971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D637D5-E34C-446C-A638-754468661B94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Addresses to a Function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397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2209800"/>
            <a:ext cx="8077200" cy="2362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Sample run of Program 7.6: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a number: 24.6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address that will be passed is 124484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address received is 124484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value pointed to by xnum is: 24.60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6019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CF9452-935C-459A-9892-1E467C60F83A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6020" name="Rectangle 7"/>
          <p:cNvSpPr>
            <a:spLocks noChangeArrowheads="1"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Passing Addresses to a Function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3927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6022" name="组合 1"/>
          <p:cNvGrpSpPr/>
          <p:nvPr/>
        </p:nvGrpSpPr>
        <p:grpSpPr bwMode="auto">
          <a:xfrm>
            <a:off x="2951163" y="5576888"/>
            <a:ext cx="5975350" cy="366712"/>
            <a:chOff x="2951018" y="5514542"/>
            <a:chExt cx="5975350" cy="366713"/>
          </a:xfrm>
        </p:grpSpPr>
        <p:sp>
          <p:nvSpPr>
            <p:cNvPr id="86024" name="Line 5"/>
            <p:cNvSpPr>
              <a:spLocks noChangeShapeType="1"/>
            </p:cNvSpPr>
            <p:nvPr/>
          </p:nvSpPr>
          <p:spPr bwMode="auto">
            <a:xfrm flipH="1">
              <a:off x="2951018" y="5697898"/>
              <a:ext cx="1524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5" name="Text Box 6"/>
            <p:cNvSpPr txBox="1">
              <a:spLocks noChangeArrowheads="1"/>
            </p:cNvSpPr>
            <p:nvPr/>
          </p:nvSpPr>
          <p:spPr bwMode="auto">
            <a:xfrm>
              <a:off x="3103418" y="5514542"/>
              <a:ext cx="5822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宋体" panose="02010600030101010101" pitchFamily="2" charset="-122"/>
                </a:rPr>
                <a:t>Add 20.2 to the value of the variable pointed to by </a:t>
              </a:r>
              <a:r>
                <a:rPr lang="en-US" altLang="zh-CN" sz="180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xnum</a:t>
              </a:r>
              <a:endPara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86023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22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806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3983C-A4B7-456D-8286-F86C92974AF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8068" name="Rectangle 7"/>
          <p:cNvSpPr>
            <a:spLocks noChangeArrowheads="1"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Passing Addresses to a Function 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pic>
        <p:nvPicPr>
          <p:cNvPr id="88069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1066800"/>
            <a:ext cx="903922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8070" name="组合 1"/>
          <p:cNvGrpSpPr/>
          <p:nvPr/>
        </p:nvGrpSpPr>
        <p:grpSpPr bwMode="auto">
          <a:xfrm>
            <a:off x="4343400" y="5637213"/>
            <a:ext cx="3092450" cy="433387"/>
            <a:chOff x="1752600" y="4648200"/>
            <a:chExt cx="3092450" cy="433388"/>
          </a:xfrm>
        </p:grpSpPr>
        <p:sp>
          <p:nvSpPr>
            <p:cNvPr id="88072" name="Line 5"/>
            <p:cNvSpPr>
              <a:spLocks noChangeShapeType="1"/>
            </p:cNvSpPr>
            <p:nvPr/>
          </p:nvSpPr>
          <p:spPr bwMode="auto">
            <a:xfrm flipH="1">
              <a:off x="1752600" y="4876800"/>
              <a:ext cx="282575" cy="204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3" name="Text Box 6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2559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宋体" panose="02010600030101010101" pitchFamily="2" charset="-122"/>
                </a:rPr>
                <a:t>Returns multiple values</a:t>
              </a:r>
              <a:endPara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88071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0805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First Book of ANSI C, Fourth Edition</a:t>
            </a:r>
            <a:endParaRPr lang="en-US" altLang="zh-CN" dirty="0"/>
          </a:p>
        </p:txBody>
      </p:sp>
      <p:sp>
        <p:nvSpPr>
          <p:cNvPr id="901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F502FB-ED9F-4306-9421-2CADC3C61556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457200" y="1752600"/>
            <a:ext cx="944753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int total = 0;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for( int counter = 1;  </a:t>
            </a: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counter &lt;= 10; counter++ )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{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     total += counter*</a:t>
            </a: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counter;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}</a:t>
            </a:r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  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float avg = total/(counter-1);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First Book of ANSI C, Fourth Edition</a:t>
            </a:r>
            <a:endParaRPr lang="en-US" altLang="zh-CN" dirty="0"/>
          </a:p>
        </p:txBody>
      </p:sp>
      <p:sp>
        <p:nvSpPr>
          <p:cNvPr id="901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F502FB-ED9F-4306-9421-2CADC3C61556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457200" y="1752600"/>
            <a:ext cx="94475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	{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		int counter = 10;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	}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tx1"/>
                </a:solidFill>
                <a:cs typeface="Times New Roman" panose="02020603050405020304" pitchFamily="18" charset="0"/>
              </a:rPr>
              <a:t>	float avg = 10/counter;</a:t>
            </a:r>
            <a:endParaRPr lang="en-US" altLang="zh-CN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First Book of ANSI C, Fourth Edition</a:t>
            </a:r>
            <a:endParaRPr lang="en-US" altLang="zh-CN" dirty="0"/>
          </a:p>
        </p:txBody>
      </p:sp>
      <p:sp>
        <p:nvSpPr>
          <p:cNvPr id="901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F502FB-ED9F-4306-9421-2CADC3C61556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Swapping Values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A common programming requirement is the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sorting of both numeric values and text</a:t>
            </a:r>
            <a:r>
              <a:rPr lang="en-US" altLang="zh-CN" dirty="0">
                <a:ea typeface="宋体" panose="02010600030101010101" pitchFamily="2" charset="-122"/>
              </a:rPr>
              <a:t>, such as names, in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either ascending (increasing) or descending</a:t>
            </a:r>
            <a:r>
              <a:rPr lang="en-US" altLang="zh-CN" dirty="0">
                <a:ea typeface="宋体" panose="02010600030101010101" pitchFamily="2" charset="-122"/>
              </a:rPr>
              <a:t> (decreasing) order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Typically accomplished by comparing two values and then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switching</a:t>
            </a:r>
            <a:r>
              <a:rPr lang="en-US" altLang="zh-CN" dirty="0">
                <a:ea typeface="宋体" panose="02010600030101010101" pitchFamily="2" charset="-122"/>
              </a:rPr>
              <a:t> values if they are not in the correct order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8A50E4-8BFF-4845-B91C-8AA2E30EED2B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Requirements Specification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Write a C function that exchanges the values in two single-precision variables of its called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Thus, if the function has access to two variables of its calling function, the called function should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switch the values in these variables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9421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0A8371-0DD6-4FF2-9D5A-FF57B7B7D396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Analyze the Problem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Input </a:t>
            </a:r>
            <a:r>
              <a:rPr lang="en-US" altLang="zh-CN" dirty="0">
                <a:ea typeface="宋体" panose="02010600030101010101" pitchFamily="2" charset="-122"/>
              </a:rPr>
              <a:t>(arguments of the function):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two addresses</a:t>
            </a:r>
            <a:r>
              <a:rPr lang="en-US" altLang="zh-CN" dirty="0">
                <a:ea typeface="宋体" panose="02010600030101010101" pitchFamily="2" charset="-122"/>
              </a:rPr>
              <a:t>, of the two variables whose values are to be exchanged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Output</a:t>
            </a:r>
            <a:r>
              <a:rPr lang="en-US" altLang="zh-CN" dirty="0">
                <a:ea typeface="宋体" panose="02010600030101010101" pitchFamily="2" charset="-122"/>
              </a:rPr>
              <a:t>: change the values in the calling function using passed addresses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Swapping the values of two variables is accomplished using the following algorithm: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Store the first variable’s value in a temporary location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Store the second variable’s value in the first variable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Store the temporary value in the second variable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96259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40324F-DDB1-431E-809D-BB97DE5F6C00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867400" cy="34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261" name="Rectangle 6"/>
          <p:cNvSpPr>
            <a:spLocks noChangeArrowheads="1"/>
          </p:cNvSpPr>
          <p:nvPr/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Analyze the Problem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B864E3-57D5-4C7F-8017-438FC1749105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3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00200"/>
            <a:ext cx="8077200" cy="25146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A variable with a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local scope </a:t>
            </a:r>
            <a:r>
              <a:rPr lang="en-US" altLang="zh-CN" dirty="0">
                <a:ea typeface="宋体" panose="02010600030101010101" pitchFamily="2" charset="-122"/>
              </a:rPr>
              <a:t>has had storage set aside for it by a declaration statement made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within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a function</a:t>
            </a:r>
            <a:r>
              <a:rPr lang="en-US" altLang="zh-CN" dirty="0">
                <a:ea typeface="宋体" panose="02010600030101010101" pitchFamily="2" charset="-122"/>
              </a:rPr>
              <a:t> body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Aft>
                <a:spcPts val="600"/>
              </a:spcAft>
              <a:defRPr/>
            </a:pPr>
            <a:r>
              <a:rPr lang="en-US" altLang="zh-CN" dirty="0">
                <a:ea typeface="宋体" panose="02010600030101010101" pitchFamily="2" charset="-122"/>
              </a:rPr>
              <a:t>A variable with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global scope </a:t>
            </a:r>
            <a:r>
              <a:rPr lang="en-US" altLang="zh-CN" dirty="0">
                <a:ea typeface="宋体" panose="02010600030101010101" pitchFamily="2" charset="-122"/>
              </a:rPr>
              <a:t>is one whose storage has been created for it by a declaration statement located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outside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any function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9830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2C6DE7-85D9-4845-9D79-9D69621FAEC9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685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Analyze the Problem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9830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42894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9933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828E43-0D69-49E5-AF11-F8149FADD09F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635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Code the Function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99333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8" y="990600"/>
            <a:ext cx="8850312" cy="5175250"/>
          </a:xfrm>
          <a:noFill/>
        </p:spPr>
      </p:pic>
      <p:pic>
        <p:nvPicPr>
          <p:cNvPr id="99334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8207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0137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AB99C1-822B-45F4-96AD-CF5FFADF5192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71700"/>
            <a:ext cx="67627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Code the Function (continued)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47D8A9-7962-4DDE-963F-DEC0388C838B}" type="slidenum">
              <a:rPr lang="en-US" altLang="zh-CN" sz="1400" smtClean="0"/>
            </a:fld>
            <a:endParaRPr lang="en-US" altLang="zh-CN" sz="1400"/>
          </a:p>
        </p:txBody>
      </p:sp>
      <p:pic>
        <p:nvPicPr>
          <p:cNvPr id="10342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162800" cy="576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0547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212C13-9E9B-49E6-BB9D-0545FFAD5E84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105476" name="Group 6"/>
          <p:cNvGrpSpPr/>
          <p:nvPr/>
        </p:nvGrpSpPr>
        <p:grpSpPr bwMode="auto">
          <a:xfrm>
            <a:off x="381000" y="0"/>
            <a:ext cx="7620000" cy="6858000"/>
            <a:chOff x="234" y="0"/>
            <a:chExt cx="4065" cy="4027"/>
          </a:xfrm>
        </p:grpSpPr>
        <p:pic>
          <p:nvPicPr>
            <p:cNvPr id="105478" name="Picture 4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0"/>
              <a:ext cx="4046" cy="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479" name="Picture 5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" y="1500"/>
              <a:ext cx="4065" cy="2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5477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3048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075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D681C5-0BCE-4000-BA20-2408E126D644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Test and Debug the Program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following sample run was obtained using Program 7.10, which completes the verification:</a:t>
            </a:r>
            <a:endParaRPr lang="en-US" altLang="zh-CN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two numbers: 20.5 6.25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Before the call to swap():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value in firstnum is 20.50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value in secnum is 6.25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After the call to swap():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value in firstnum is 6.25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value in secnum is 20.50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259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329F6C-F705-4108-95C3-670FEB3A00A2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Using the same name for a local variable that has been used for a global variable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Becoming confused about whether a parameter (or variable) </a:t>
            </a:r>
            <a:r>
              <a:rPr lang="en-US" altLang="zh-CN" i="1">
                <a:ea typeface="宋体" panose="02010600030101010101" pitchFamily="2" charset="-122"/>
              </a:rPr>
              <a:t>contains </a:t>
            </a:r>
            <a:r>
              <a:rPr lang="en-US" altLang="zh-CN">
                <a:ea typeface="宋体" panose="02010600030101010101" pitchFamily="2" charset="-122"/>
              </a:rPr>
              <a:t>an address or </a:t>
            </a:r>
            <a:r>
              <a:rPr lang="en-US" altLang="zh-CN" i="1">
                <a:ea typeface="宋体" panose="02010600030101010101" pitchFamily="2" charset="-122"/>
              </a:rPr>
              <a:t>is </a:t>
            </a:r>
            <a:r>
              <a:rPr lang="en-US" altLang="zh-CN">
                <a:ea typeface="宋体" panose="02010600030101010101" pitchFamily="2" charset="-122"/>
              </a:rPr>
              <a:t>an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address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Declaring a pointer as a function parameter and then forgetting to place the address operator, &amp;, before the argument passed to the function when it is called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Forgetting to specify the initial case when a recursive function is defined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280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466E14-0E73-42F6-968E-BA9A2116806E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127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28005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863" y="1246188"/>
            <a:ext cx="8859837" cy="4918075"/>
          </a:xfr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300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AD7A4-BF5C-4690-8BC8-EEFBE4DFA811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Every variable used in a program has </a:t>
            </a:r>
            <a:r>
              <a:rPr lang="en-US" altLang="zh-CN" i="1">
                <a:solidFill>
                  <a:srgbClr val="0045AD"/>
                </a:solidFill>
                <a:ea typeface="宋体" panose="02010600030101010101" pitchFamily="2" charset="-122"/>
              </a:rPr>
              <a:t>scope</a:t>
            </a:r>
            <a:r>
              <a:rPr lang="en-US" altLang="zh-CN">
                <a:ea typeface="宋体" panose="02010600030101010101" pitchFamily="2" charset="-122"/>
              </a:rPr>
              <a:t>, which determines where the variable can be used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Every variable has a class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auto</a:t>
            </a:r>
            <a:r>
              <a:rPr lang="zh-CN" altLang="en-US">
                <a:solidFill>
                  <a:srgbClr val="0045AD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static</a:t>
            </a:r>
            <a:r>
              <a:rPr lang="zh-CN" altLang="en-US">
                <a:solidFill>
                  <a:srgbClr val="0045AD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register</a:t>
            </a:r>
            <a:r>
              <a:rPr lang="zh-CN" altLang="en-US">
                <a:solidFill>
                  <a:srgbClr val="0045AD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extern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Every variable has a data type, a value, and an address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b="1">
                <a:solidFill>
                  <a:srgbClr val="0045AD"/>
                </a:solidFill>
                <a:ea typeface="宋体" panose="02010600030101010101" pitchFamily="2" charset="-122"/>
              </a:rPr>
              <a:t>A pointer is a variable or parameter that is used to store the address of another variable</a:t>
            </a:r>
            <a:endParaRPr lang="en-US" altLang="zh-CN" b="1">
              <a:solidFill>
                <a:srgbClr val="0045AD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20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If a parameter or variable is a pointer, then the indirection operator,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>
                <a:solidFill>
                  <a:srgbClr val="C00000"/>
                </a:solidFill>
                <a:ea typeface="宋体" panose="02010600030101010101" pitchFamily="2" charset="-122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, must be used to </a:t>
            </a:r>
            <a:r>
              <a:rPr lang="en-US" altLang="zh-CN">
                <a:solidFill>
                  <a:srgbClr val="0045AD"/>
                </a:solidFill>
                <a:ea typeface="宋体" panose="02010600030101010101" pitchFamily="2" charset="-122"/>
              </a:rPr>
              <a:t>access the variable</a:t>
            </a:r>
            <a:r>
              <a:rPr lang="en-US" altLang="zh-CN">
                <a:ea typeface="宋体" panose="02010600030101010101" pitchFamily="2" charset="-122"/>
              </a:rPr>
              <a:t> whose address is stored in the pointer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The address of a variable can be passed to a function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321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0D3AE-D200-4C11-B2A6-A35AB857D60B}" type="slidenum">
              <a:rPr lang="en-US" altLang="zh-CN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4339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C5370F-3A43-40FE-A11E-3FED444D1351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533400" y="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Variable Scope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grpSp>
        <p:nvGrpSpPr>
          <p:cNvPr id="14341" name="Group 7"/>
          <p:cNvGrpSpPr/>
          <p:nvPr/>
        </p:nvGrpSpPr>
        <p:grpSpPr bwMode="auto">
          <a:xfrm>
            <a:off x="-152400" y="152400"/>
            <a:ext cx="8001000" cy="6553200"/>
            <a:chOff x="768" y="0"/>
            <a:chExt cx="4243" cy="4006"/>
          </a:xfrm>
        </p:grpSpPr>
        <p:pic>
          <p:nvPicPr>
            <p:cNvPr id="14348" name="Picture 6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172"/>
              <a:ext cx="4232" cy="1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9" name="Picture 5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0"/>
              <a:ext cx="4243" cy="2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071813"/>
            <a:ext cx="3240088" cy="1423987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457200" y="6400800"/>
            <a:ext cx="15240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344" name="Picture 4" descr="DD01009_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122238"/>
            <a:ext cx="949325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152400" y="1219200"/>
            <a:ext cx="6096000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533400" y="2133600"/>
            <a:ext cx="5715000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533400" y="5410200"/>
            <a:ext cx="5715000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34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395632-B9F7-4C7A-801B-4BCF9A2A1779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When a called function receives an address, it has the capability of directly accessing the respective calling function’s variable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>
                <a:ea typeface="宋体" panose="02010600030101010101" pitchFamily="2" charset="-122"/>
              </a:rPr>
              <a:t>A recursive solution is one in which the solution can be expressed in terms of a “simpler” version of itself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 noChangeArrowheads="1"/>
          </p:cNvSpPr>
          <p:nvPr>
            <p:ph idx="1"/>
          </p:nvPr>
        </p:nvSpPr>
        <p:spPr>
          <a:xfrm>
            <a:off x="533400" y="304800"/>
            <a:ext cx="8077200" cy="4572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练习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1</a:t>
            </a:r>
            <a:r>
              <a:rPr lang="zh-CN" altLang="en-US" sz="2000">
                <a:ea typeface="宋体" panose="02010600030101010101" pitchFamily="2" charset="-122"/>
              </a:rPr>
              <a:t>）用户输入一个正整数</a:t>
            </a:r>
            <a:r>
              <a:rPr lang="en-US" altLang="zh-CN" sz="2000">
                <a:ea typeface="宋体" panose="02010600030101010101" pitchFamily="2" charset="-122"/>
              </a:rPr>
              <a:t>N</a:t>
            </a:r>
            <a:r>
              <a:rPr lang="zh-CN" altLang="en-US" sz="2000">
                <a:ea typeface="宋体" panose="02010600030101010101" pitchFamily="2" charset="-122"/>
              </a:rPr>
              <a:t>，编写一个</a:t>
            </a:r>
            <a:r>
              <a:rPr lang="zh-CN" altLang="en-US" sz="2000">
                <a:ea typeface="宋体" panose="02010600030101010101" pitchFamily="2" charset="-122"/>
              </a:rPr>
              <a:t>独立函数生成</a:t>
            </a:r>
            <a:r>
              <a:rPr lang="en-US" altLang="zh-CN" sz="2000">
                <a:ea typeface="宋体" panose="02010600030101010101" pitchFamily="2" charset="-122"/>
              </a:rPr>
              <a:t>1~N</a:t>
            </a:r>
            <a:r>
              <a:rPr lang="zh-CN" altLang="en-US" sz="2000">
                <a:ea typeface="宋体" panose="02010600030101010101" pitchFamily="2" charset="-122"/>
              </a:rPr>
              <a:t>之间的随机数（练习函数编写与调用的</a:t>
            </a:r>
            <a:r>
              <a:rPr lang="zh-CN" altLang="en-US" sz="2000">
                <a:ea typeface="宋体" panose="02010600030101010101" pitchFamily="2" charset="-122"/>
              </a:rPr>
              <a:t>方法）。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    </a:t>
            </a:r>
            <a:r>
              <a:rPr lang="zh-CN" altLang="en-US" sz="2000">
                <a:ea typeface="宋体" panose="02010600030101010101" pitchFamily="2" charset="-122"/>
                <a:sym typeface="+mn-ea"/>
              </a:rPr>
              <a:t>扩展</a:t>
            </a:r>
            <a:r>
              <a:rPr lang="zh-CN" altLang="en-US" sz="2000">
                <a:ea typeface="宋体" panose="02010600030101010101" pitchFamily="2" charset="-122"/>
              </a:rPr>
              <a:t>练习，</a:t>
            </a:r>
            <a:r>
              <a:rPr lang="en-US" altLang="zh-CN" sz="2000">
                <a:ea typeface="宋体" panose="02010600030101010101" pitchFamily="2" charset="-122"/>
              </a:rPr>
              <a:t>(a)</a:t>
            </a:r>
            <a:r>
              <a:rPr lang="zh-CN" altLang="en-US" sz="2000">
                <a:ea typeface="宋体" panose="02010600030101010101" pitchFamily="2" charset="-122"/>
              </a:rPr>
              <a:t>输入正整数</a:t>
            </a:r>
            <a:r>
              <a:rPr lang="en-US" altLang="zh-CN" sz="2000">
                <a:ea typeface="宋体" panose="02010600030101010101" pitchFamily="2" charset="-122"/>
              </a:rPr>
              <a:t>M&gt;&gt;N</a:t>
            </a:r>
            <a:r>
              <a:rPr lang="zh-CN" altLang="en-US" sz="2000">
                <a:ea typeface="宋体" panose="02010600030101010101" pitchFamily="2" charset="-122"/>
              </a:rPr>
              <a:t>，统计</a:t>
            </a:r>
            <a:r>
              <a:rPr lang="en-US" altLang="zh-CN" sz="2000">
                <a:ea typeface="宋体" panose="02010600030101010101" pitchFamily="2" charset="-122"/>
              </a:rPr>
              <a:t>1~N</a:t>
            </a:r>
            <a:r>
              <a:rPr lang="zh-CN" altLang="en-US" sz="2000">
                <a:ea typeface="宋体" panose="02010600030101010101" pitchFamily="2" charset="-122"/>
              </a:rPr>
              <a:t>之间任意一个</a:t>
            </a:r>
            <a:r>
              <a:rPr lang="zh-CN" altLang="en-US" sz="2000">
                <a:ea typeface="宋体" panose="02010600030101010101" pitchFamily="2" charset="-122"/>
              </a:rPr>
              <a:t>随机数出现的频率，验证它们是否相接近；可以使用整数指针存储每个随机数出现的次数，如</a:t>
            </a:r>
            <a:r>
              <a:rPr lang="en-US" altLang="zh-CN" sz="2000">
                <a:ea typeface="宋体" panose="02010600030101010101" pitchFamily="2" charset="-122"/>
              </a:rPr>
              <a:t>int *p = (int*)malloc(N*sizeof(int))</a:t>
            </a:r>
            <a:r>
              <a:rPr lang="zh-CN" altLang="en-US" sz="2000">
                <a:ea typeface="宋体" panose="02010600030101010101" pitchFamily="2" charset="-122"/>
              </a:rPr>
              <a:t>。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     (b)</a:t>
            </a:r>
            <a:r>
              <a:rPr lang="zh-CN" altLang="en-US" sz="2000">
                <a:ea typeface="宋体" panose="02010600030101010101" pitchFamily="2" charset="-122"/>
              </a:rPr>
              <a:t>将</a:t>
            </a:r>
            <a:r>
              <a:rPr lang="en-US" altLang="zh-CN" sz="2000">
                <a:ea typeface="宋体" panose="02010600030101010101" pitchFamily="2" charset="-122"/>
              </a:rPr>
              <a:t>Main</a:t>
            </a:r>
            <a:r>
              <a:rPr lang="zh-CN" altLang="en-US" sz="2000">
                <a:ea typeface="宋体" panose="02010600030101010101" pitchFamily="2" charset="-122"/>
              </a:rPr>
              <a:t>作为主控函数，初始化输入编写一个函数；随机数生成编写一个函数；频率统计编写一个函数；输出与资源清理编写一个函数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练习模块化编程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r>
              <a:rPr lang="zh-CN" altLang="en-US" sz="2000">
                <a:ea typeface="宋体" panose="02010600030101010101" pitchFamily="2" charset="-122"/>
              </a:rPr>
              <a:t>。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2</a:t>
            </a:r>
            <a:r>
              <a:rPr lang="zh-CN" altLang="en-US" sz="2000">
                <a:ea typeface="宋体" panose="02010600030101010101" pitchFamily="2" charset="-122"/>
              </a:rPr>
              <a:t>）将上次作业中阶乘求解算法，修改为递归实现。扩展</a:t>
            </a:r>
            <a:r>
              <a:rPr lang="zh-CN" altLang="en-US" sz="2000">
                <a:ea typeface="宋体" panose="02010600030101010101" pitchFamily="2" charset="-122"/>
              </a:rPr>
              <a:t>练习：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(a)</a:t>
            </a:r>
            <a:r>
              <a:rPr lang="zh-CN" altLang="en-US" sz="2000">
                <a:ea typeface="宋体" panose="02010600030101010101" pitchFamily="2" charset="-122"/>
              </a:rPr>
              <a:t>将求阶乘因子个数的算法编写为一个独立算法，并将该算法放到一个独立的文件中（也拥有独立</a:t>
            </a:r>
            <a:r>
              <a:rPr lang="zh-CN" altLang="en-US" sz="2000">
                <a:ea typeface="宋体" panose="02010600030101010101" pitchFamily="2" charset="-122"/>
              </a:rPr>
              <a:t>的头文件）</a:t>
            </a:r>
            <a:r>
              <a:rPr lang="en-US" altLang="zh-CN" sz="2000">
                <a:ea typeface="宋体" panose="02010600030101010101" pitchFamily="2" charset="-122"/>
              </a:rPr>
              <a:t>;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(b) </a:t>
            </a:r>
            <a:r>
              <a:rPr lang="zh-CN" altLang="en-US" sz="2000">
                <a:ea typeface="宋体" panose="02010600030101010101" pitchFamily="2" charset="-122"/>
              </a:rPr>
              <a:t>使用</a:t>
            </a:r>
            <a:r>
              <a:rPr lang="en-US" altLang="zh-CN" sz="2000">
                <a:ea typeface="宋体" panose="02010600030101010101" pitchFamily="2" charset="-122"/>
              </a:rPr>
              <a:t>extern</a:t>
            </a:r>
            <a:r>
              <a:rPr lang="zh-CN" altLang="en-US" sz="2000">
                <a:ea typeface="宋体" panose="02010600030101010101" pitchFamily="2" charset="-122"/>
              </a:rPr>
              <a:t>变量保存（</a:t>
            </a:r>
            <a:r>
              <a:rPr lang="en-US" altLang="zh-CN" sz="2000">
                <a:ea typeface="宋体" panose="02010600030101010101" pitchFamily="2" charset="-122"/>
              </a:rPr>
              <a:t>a</a:t>
            </a:r>
            <a:r>
              <a:rPr lang="zh-CN" altLang="en-US" sz="2000">
                <a:ea typeface="宋体" panose="02010600030101010101" pitchFamily="2" charset="-122"/>
              </a:rPr>
              <a:t>）中</a:t>
            </a:r>
            <a:r>
              <a:rPr lang="zh-CN" altLang="en-US" sz="2000">
                <a:ea typeface="宋体" panose="02010600030101010101" pitchFamily="2" charset="-122"/>
              </a:rPr>
              <a:t>函数计算出的因子个数，共享到</a:t>
            </a:r>
            <a:r>
              <a:rPr lang="en-US" altLang="zh-CN" sz="2000">
                <a:ea typeface="宋体" panose="02010600030101010101" pitchFamily="2" charset="-122"/>
              </a:rPr>
              <a:t>main</a:t>
            </a:r>
            <a:r>
              <a:rPr lang="zh-CN" altLang="en-US" sz="2000">
                <a:ea typeface="宋体" panose="02010600030101010101" pitchFamily="2" charset="-122"/>
              </a:rPr>
              <a:t>函数中进行</a:t>
            </a:r>
            <a:r>
              <a:rPr lang="zh-CN" altLang="en-US" sz="2000">
                <a:ea typeface="宋体" panose="02010600030101010101" pitchFamily="2" charset="-122"/>
              </a:rPr>
              <a:t>打印；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(c)</a:t>
            </a:r>
            <a:r>
              <a:rPr lang="zh-CN" altLang="en-US" sz="2000">
                <a:ea typeface="宋体" panose="02010600030101010101" pitchFamily="2" charset="-122"/>
              </a:rPr>
              <a:t>增量阶乘计算，如</a:t>
            </a:r>
            <a:r>
              <a:rPr lang="en-US" altLang="zh-CN" sz="2000">
                <a:ea typeface="宋体" panose="02010600030101010101" pitchFamily="2" charset="-122"/>
              </a:rPr>
              <a:t>7</a:t>
            </a:r>
            <a:r>
              <a:rPr lang="zh-CN" altLang="en-US" sz="2000">
                <a:ea typeface="宋体" panose="02010600030101010101" pitchFamily="2" charset="-122"/>
              </a:rPr>
              <a:t>！</a:t>
            </a:r>
            <a:r>
              <a:rPr lang="en-US" altLang="zh-CN" sz="2000">
                <a:ea typeface="宋体" panose="02010600030101010101" pitchFamily="2" charset="-122"/>
              </a:rPr>
              <a:t>=7*6*5</a:t>
            </a:r>
            <a:r>
              <a:rPr lang="zh-CN" altLang="en-US" sz="2000">
                <a:ea typeface="宋体" panose="02010600030101010101" pitchFamily="2" charset="-122"/>
              </a:rPr>
              <a:t>！，可以使用</a:t>
            </a:r>
            <a:r>
              <a:rPr lang="en-US" altLang="zh-CN" sz="2000">
                <a:ea typeface="宋体" panose="02010600030101010101" pitchFamily="2" charset="-122"/>
              </a:rPr>
              <a:t>static</a:t>
            </a:r>
            <a:r>
              <a:rPr lang="zh-CN" altLang="en-US" sz="2000">
                <a:ea typeface="宋体" panose="02010600030101010101" pitchFamily="2" charset="-122"/>
              </a:rPr>
              <a:t>变量保存上次阶乘计算的相关数据与</a:t>
            </a:r>
            <a:r>
              <a:rPr lang="zh-CN" altLang="en-US" sz="2000">
                <a:ea typeface="宋体" panose="02010600030101010101" pitchFamily="2" charset="-122"/>
              </a:rPr>
              <a:t>结果。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First Book of ANSI C, Fourth Edition</a:t>
            </a:r>
            <a:endParaRPr lang="en-US" altLang="zh-CN" dirty="0"/>
          </a:p>
        </p:txBody>
      </p:sp>
      <p:sp>
        <p:nvSpPr>
          <p:cNvPr id="901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F502FB-ED9F-4306-9421-2CADC3C61556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-76200" y="0"/>
            <a:ext cx="944753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unsigned int improvedIncrementalFactorial(unsigned int startN, unsigned int endN, bool is = false )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{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 	static unsigned int lastN=1, lastFactorial = 1;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	if( is )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	{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             </a:t>
            </a:r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       if( lastN &lt; endN )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   	</a:t>
            </a:r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{ 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   	  </a:t>
            </a:r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         </a:t>
            </a:r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unsigned int temp = lastN;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  	</a:t>
            </a:r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         </a:t>
            </a:r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 lastN = endN;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   	  </a:t>
            </a:r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         </a:t>
            </a:r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return (lastFactorial = lastFactorial*improvedIncrementalFactorial(temp, endN)); 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   	</a:t>
            </a:r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     </a:t>
            </a:r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}else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         </a:t>
            </a:r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                </a:t>
            </a:r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return improvedIncrementalFactorial(1, endN);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	}</a:t>
            </a:r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else 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          </a:t>
            </a:r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{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	    if( endN &lt;= startN )	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   	</a:t>
            </a:r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          </a:t>
            </a:r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return 1; 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    e</a:t>
            </a:r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lse 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	      </a:t>
            </a:r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return (endN*improvedIncrementalFactorial(startN, endN-1));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          </a:t>
            </a:r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  <a:endParaRPr lang="zh-CN" altLang="en-US" sz="18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zh-CN" altLang="en-US" sz="180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  <a:r>
              <a:rPr lang="en-US" altLang="zh-CN" sz="18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endParaRPr lang="en-US" altLang="zh-CN" sz="18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38400" y="5791200"/>
            <a:ext cx="44786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 improvedIncrementalFactorial</a:t>
            </a:r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(1, 3, true);</a:t>
            </a:r>
            <a:endParaRPr lang="en-US" altLang="zh-CN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A64BB6-14D9-46B1-A93E-1354DCB47645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9167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04381-0075-4A7B-ABED-F8B85998900A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7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39624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>
                <a:ea typeface="宋体" panose="02010600030101010101" pitchFamily="2" charset="-122"/>
              </a:rPr>
              <a:t>While a function is executing, only the storage area for the variables and parameters created by this function are automatically accessed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>
                <a:ea typeface="宋体" panose="02010600030101010101" pitchFamily="2" charset="-122"/>
              </a:rPr>
              <a:t>If a variable that is not local to the function is used by the function, the program searches the global storage areas for the correct name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E5B8BE-AE40-44BE-B459-839CFA3B1D3B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 Scope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819400"/>
            <a:ext cx="6172200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文本框 1"/>
          <p:cNvSpPr txBox="1">
            <a:spLocks noChangeArrowheads="1"/>
          </p:cNvSpPr>
          <p:nvPr/>
        </p:nvSpPr>
        <p:spPr bwMode="auto">
          <a:xfrm>
            <a:off x="152400" y="1771650"/>
            <a:ext cx="876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The scope of a variable does not influence the data type of the variable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976df2e-e7e5-4d11-b8d2-9b99ae0048b7"/>
  <p:tag name="COMMONDATA" val="eyJoZGlkIjoiNTAwNWM3MTZjOThjZjU3OGUxMWNjMTI0NzgxMzZlZTAifQ=="/>
</p:tagLst>
</file>

<file path=ppt/theme/theme1.xml><?xml version="1.0" encoding="utf-8"?>
<a:theme xmlns:a="http://schemas.openxmlformats.org/drawingml/2006/main" name="Default Design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14507</Words>
  <Application>WPS 演示</Application>
  <PresentationFormat>全屏显示(4:3)</PresentationFormat>
  <Paragraphs>598</Paragraphs>
  <Slides>62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微软雅黑</vt:lpstr>
      <vt:lpstr>Arial Unicode MS</vt:lpstr>
      <vt:lpstr>Courier New</vt:lpstr>
      <vt:lpstr>Default Design</vt:lpstr>
      <vt:lpstr>A First Book of ANSI C Fourth Edition</vt:lpstr>
      <vt:lpstr>Objectives</vt:lpstr>
      <vt:lpstr>Variable Scope</vt:lpstr>
      <vt:lpstr>Variable Scope (continued)</vt:lpstr>
      <vt:lpstr>Variable Scope (continued)</vt:lpstr>
      <vt:lpstr>PowerPoint 演示文稿</vt:lpstr>
      <vt:lpstr>Variable Scope (continued)</vt:lpstr>
      <vt:lpstr>Variable Scope (continued)</vt:lpstr>
      <vt:lpstr>Variable Scope (continued)</vt:lpstr>
      <vt:lpstr>When to Use Global Declarations</vt:lpstr>
      <vt:lpstr>When to Use Global Declarations</vt:lpstr>
      <vt:lpstr>Misuse of Global Variables</vt:lpstr>
      <vt:lpstr>Variable Storage Class</vt:lpstr>
      <vt:lpstr>Variable Storage Class (continued)</vt:lpstr>
      <vt:lpstr>Local Variable Storage Classes-auto</vt:lpstr>
      <vt:lpstr>PowerPoint 演示文稿</vt:lpstr>
      <vt:lpstr>Explanation in TC</vt:lpstr>
      <vt:lpstr>PowerPoint 演示文稿</vt:lpstr>
      <vt:lpstr>Local Variable Storage Classes-static</vt:lpstr>
      <vt:lpstr>Static  </vt:lpstr>
      <vt:lpstr>Local Variable Storage Classes-Register</vt:lpstr>
      <vt:lpstr>PowerPoint 演示文稿</vt:lpstr>
      <vt:lpstr>Local Variable Storage Classes-Register</vt:lpstr>
      <vt:lpstr>Global Variable Storage Classes</vt:lpstr>
      <vt:lpstr>extern</vt:lpstr>
      <vt:lpstr>Global Variable Storage Classes</vt:lpstr>
      <vt:lpstr>PowerPoint 演示文稿</vt:lpstr>
      <vt:lpstr>Global Variable Storage Classes</vt:lpstr>
      <vt:lpstr>Pass by Reference</vt:lpstr>
      <vt:lpstr>Passing Addresses to a Function</vt:lpstr>
      <vt:lpstr>Storing Addresses</vt:lpstr>
      <vt:lpstr>Storing Addresses (continued)</vt:lpstr>
      <vt:lpstr>Storing Addresses (continued)</vt:lpstr>
      <vt:lpstr>Using Addresses</vt:lpstr>
      <vt:lpstr>Using Addresses (continued)</vt:lpstr>
      <vt:lpstr>Declaring and Using Pointers</vt:lpstr>
      <vt:lpstr>PowerPoint 演示文稿</vt:lpstr>
      <vt:lpstr>Declaring and Using Pointers (continued)</vt:lpstr>
      <vt:lpstr>Passing Addresses to a Function</vt:lpstr>
      <vt:lpstr>Passing Addresses to a Function (continued)</vt:lpstr>
      <vt:lpstr>Passing Addresses to a Function (continued)</vt:lpstr>
      <vt:lpstr>PowerPoint 演示文稿</vt:lpstr>
      <vt:lpstr>PowerPoint 演示文稿</vt:lpstr>
      <vt:lpstr>PowerPoint 演示文稿</vt:lpstr>
      <vt:lpstr>PowerPoint 演示文稿</vt:lpstr>
      <vt:lpstr>Case Study: Swapping Values</vt:lpstr>
      <vt:lpstr>Requirements Specification</vt:lpstr>
      <vt:lpstr>Analyze the Problem</vt:lpstr>
      <vt:lpstr>PowerPoint 演示文稿</vt:lpstr>
      <vt:lpstr>Analyze the Problem (continued)</vt:lpstr>
      <vt:lpstr>Code the Function</vt:lpstr>
      <vt:lpstr>Code the Function (continued)</vt:lpstr>
      <vt:lpstr>PowerPoint 演示文稿</vt:lpstr>
      <vt:lpstr>PowerPoint 演示文稿</vt:lpstr>
      <vt:lpstr>Test and Debug the Program</vt:lpstr>
      <vt:lpstr>Common Programming Errors</vt:lpstr>
      <vt:lpstr>Common Compiler Errors</vt:lpstr>
      <vt:lpstr>Summary</vt:lpstr>
      <vt:lpstr>Summary</vt:lpstr>
      <vt:lpstr>Summary (continued)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/>
  <cp:lastModifiedBy>章耘舟爸爸</cp:lastModifiedBy>
  <cp:revision>543</cp:revision>
  <dcterms:created xsi:type="dcterms:W3CDTF">2002-09-27T23:29:00Z</dcterms:created>
  <dcterms:modified xsi:type="dcterms:W3CDTF">2023-10-30T09:07:03Z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E3CDBD8B14854E17A957C54CAD84D59A</vt:lpwstr>
  </property>
  <property fmtid="{D5CDD505-2E9C-101B-9397-08002B2CF9AE}" pid="3" name="KSOProductBuildVer">
    <vt:lpwstr>2052-12.1.0.15712</vt:lpwstr>
  </property>
</Properties>
</file>