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79"/>
  </p:handoutMasterIdLst>
  <p:sldIdLst>
    <p:sldId id="319" r:id="rId3"/>
    <p:sldId id="257" r:id="rId5"/>
    <p:sldId id="462" r:id="rId6"/>
    <p:sldId id="463" r:id="rId7"/>
    <p:sldId id="501" r:id="rId8"/>
    <p:sldId id="464" r:id="rId9"/>
    <p:sldId id="502" r:id="rId10"/>
    <p:sldId id="465" r:id="rId11"/>
    <p:sldId id="466" r:id="rId12"/>
    <p:sldId id="507" r:id="rId13"/>
    <p:sldId id="503" r:id="rId14"/>
    <p:sldId id="468" r:id="rId15"/>
    <p:sldId id="508" r:id="rId16"/>
    <p:sldId id="469" r:id="rId17"/>
    <p:sldId id="470" r:id="rId18"/>
    <p:sldId id="471" r:id="rId19"/>
    <p:sldId id="564" r:id="rId20"/>
    <p:sldId id="565" r:id="rId21"/>
    <p:sldId id="473" r:id="rId22"/>
    <p:sldId id="472" r:id="rId23"/>
    <p:sldId id="474" r:id="rId24"/>
    <p:sldId id="554" r:id="rId25"/>
    <p:sldId id="504" r:id="rId26"/>
    <p:sldId id="475" r:id="rId27"/>
    <p:sldId id="476" r:id="rId28"/>
    <p:sldId id="509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510" r:id="rId37"/>
    <p:sldId id="511" r:id="rId38"/>
    <p:sldId id="484" r:id="rId39"/>
    <p:sldId id="485" r:id="rId40"/>
    <p:sldId id="486" r:id="rId41"/>
    <p:sldId id="487" r:id="rId42"/>
    <p:sldId id="488" r:id="rId43"/>
    <p:sldId id="505" r:id="rId44"/>
    <p:sldId id="513" r:id="rId45"/>
    <p:sldId id="514" r:id="rId46"/>
    <p:sldId id="574" r:id="rId47"/>
    <p:sldId id="575" r:id="rId48"/>
    <p:sldId id="515" r:id="rId49"/>
    <p:sldId id="516" r:id="rId50"/>
    <p:sldId id="517" r:id="rId51"/>
    <p:sldId id="518" r:id="rId52"/>
    <p:sldId id="531" r:id="rId53"/>
    <p:sldId id="532" r:id="rId54"/>
    <p:sldId id="533" r:id="rId55"/>
    <p:sldId id="519" r:id="rId56"/>
    <p:sldId id="530" r:id="rId57"/>
    <p:sldId id="578" r:id="rId58"/>
    <p:sldId id="579" r:id="rId59"/>
    <p:sldId id="580" r:id="rId60"/>
    <p:sldId id="524" r:id="rId61"/>
    <p:sldId id="525" r:id="rId62"/>
    <p:sldId id="557" r:id="rId63"/>
    <p:sldId id="558" r:id="rId64"/>
    <p:sldId id="559" r:id="rId65"/>
    <p:sldId id="560" r:id="rId66"/>
    <p:sldId id="561" r:id="rId67"/>
    <p:sldId id="569" r:id="rId68"/>
    <p:sldId id="570" r:id="rId69"/>
    <p:sldId id="571" r:id="rId70"/>
    <p:sldId id="572" r:id="rId71"/>
    <p:sldId id="526" r:id="rId72"/>
    <p:sldId id="528" r:id="rId73"/>
    <p:sldId id="529" r:id="rId74"/>
    <p:sldId id="552" r:id="rId75"/>
    <p:sldId id="553" r:id="rId76"/>
    <p:sldId id="566" r:id="rId77"/>
    <p:sldId id="567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9966"/>
    <a:srgbClr val="FF0000"/>
    <a:srgbClr val="008080"/>
    <a:srgbClr val="EAEAEA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75899" autoAdjust="0"/>
  </p:normalViewPr>
  <p:slideViewPr>
    <p:cSldViewPr>
      <p:cViewPr varScale="1">
        <p:scale>
          <a:sx n="52" d="100"/>
          <a:sy n="52" d="100"/>
        </p:scale>
        <p:origin x="1448" y="52"/>
      </p:cViewPr>
      <p:guideLst>
        <p:guide orient="horz" pos="2175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0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14A217A-23E5-4C90-9193-DD12E56DF7F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77F331-B756-4891-B2C0-FEFD128433C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2EB8925-B2B2-4B2C-972A-4A25E7EB943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353EC3F-CC81-4F8C-A090-133DFA6F2A0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C97576A-AAFB-46CA-89DD-A67269B7609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26530D5-18F6-40B3-964D-1E2377B41AA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390798B-0F0E-46BC-8BDB-93D48A4D435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421BDD3-6736-49F0-B032-614A32C3FEF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3712646-8522-4B48-9F5B-AB86EB85F82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1D4053E-D0F2-4C7F-8B92-4EEC31B0302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1941D90-EECB-4398-A875-8B5645429C1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1888426-9079-4CDB-A120-76400F17445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BA8CEBD-D29F-4DCE-8276-65898E83EE6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1B87262-81C0-4F39-BC1E-3675E2B02FF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056197F-EB3C-4FB0-89C3-67277BDCC94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963609E-385D-44FA-907E-3EC6506BC3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5A87F1A-3D9B-4A5A-8166-E31BAD37F7D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46B5C92-45AB-4C08-AD55-FE7F221DAB2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0AE2C5B-BD05-4945-B7CB-7517DA65151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8A6E42D-BBA9-4A2D-A59E-7EE5A194439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531129-1303-4B2D-A85B-FDEE4B4B0B2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B08CEB-7983-4262-AF7A-E0AA86F47DF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45F65CD-516A-4678-B289-1D6AF74EDE3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52D7C2F-09A9-45A2-97C1-A0697D1EF0C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155D107-F65E-4229-8051-32CF97150E1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02E31B2-1244-41C8-B2D0-964E1D0323C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81DBF02-A393-4F5D-AAE2-8B003A66169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CF94E90-B55F-4535-AC90-443CC863074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C5B5592-52E8-425F-91F8-329B859A463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53CFF9E-A0B0-401B-8A12-385C03DB278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E5C5156-2F7E-4F8D-A1BF-72A05A791FC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465980C-C9D6-4C4A-9653-32F6F3A777A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BF9A40E-6AAA-43AE-B46D-95057CCF3F8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31077CE-F599-43D5-B947-BBD65C9226D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D5FE691-F7A0-4DCD-BD8F-C60894E7C8A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7BC045D-9D7D-4CFD-8304-00F62A53B39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03A1450-9955-4AC9-A798-19C79332448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36622D66-6F14-4134-920F-87527E4F881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BAB01C5-71C1-456C-BED1-E35223F92C6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F20A3E1-D54C-48F1-B121-D0D3E639342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BD3E0E3-6C3D-4534-B91C-5326E7EC1CC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C12FEFC-FAD4-4777-B924-575384B6AE7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D3A368A-5CAF-437C-AB99-F3AC68FE822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A4C6104-5879-48B8-B052-66CF9B04CE4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371FDD8-DA24-43F2-B1FD-25894583E86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AC70999-EFEF-4ECF-800C-79DCF8361CE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9E65B41-EE4D-45BB-A122-EBAF692116B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E926821-9EDF-43F2-942C-E845DFC3CC8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A8E8C18-9EF5-4C9B-8CBC-72F3FC9BC08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ABD045F-C19B-4F61-8DC2-7E1082F6F8F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9292DAF-8E30-4B43-8035-3B927A7AA12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9C93D2F-7A23-453E-AEE4-7043DC7A528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ADA3151-E81D-48F6-A674-73B97C20BDC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DDE4607-7340-4D24-8652-8AB0DA0C090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79A5F74-12B5-4036-9FD5-B9E923D10EB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C2FC0C-5EDE-45CF-B3E5-648CA5870B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49314-BAA0-4FB8-9893-B94D178C56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BEB1-B581-4FEE-90D7-2B11767F5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ACD6-03B3-44D4-AB10-AFFBE89530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9ED3E-D56A-492E-AB2D-642575BA3B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58AB2-920B-4C6F-9568-D88FBBF72D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4935-7F21-44B7-8093-1D352D3D00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2F176-28CE-4E44-AFFD-CE7FB12D19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FF72C-68E7-4ED4-A373-F6706423C3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5265F-14CB-4996-844D-E62031E412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C85A-DF80-40E2-BD03-B042C3B5EA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0C3E-3640-4806-8051-DADC958A47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7AF87-94BE-4D63-AB77-52428E1EE8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0BBE3-32B7-466A-A857-D33511BE8C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8F1674-3BB9-42D0-983C-5C969486221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hyperlink" Target="../program/8.1.cpp" TargetMode="Externa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hyperlink" Target="../program/8.2.cpp" TargetMode="Externa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wmf"/><Relationship Id="rId2" Type="http://schemas.openxmlformats.org/officeDocument/2006/relationships/hyperlink" Target="../program/8.3.cpp" TargetMode="Externa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hyperlink" Target="../program/8.4.cpp" TargetMode="Externa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hyperlink" Target="../program/8.5.cpp" TargetMode="Externa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hyperlink" Target="../program/8.6.cpp" TargetMode="Externa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hyperlink" Target="../program/8.7.cpp" TargetMode="Externa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hyperlink" Target="../program/8.8.cpp" TargetMode="Externa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hyperlink" Target="../program/8.9.cpp" TargetMode="External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hyperlink" Target="../program/8.10.cpp" TargetMode="Externa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8</a:t>
            </a:r>
            <a:endParaRPr lang="en-US" altLang="zh-CN" sz="3400" b="0" i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Arrays</a:t>
            </a:r>
            <a:endParaRPr lang="en-US" altLang="zh-CN" sz="3400" b="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Any element can be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accessed by giving the name of the array and the element’s position</a:t>
            </a:r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The position is the element’s 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index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subscript</a:t>
            </a:r>
            <a:endParaRPr lang="en-US" altLang="zh-CN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Each element is called an </a:t>
            </a:r>
            <a:r>
              <a:rPr lang="en-US" altLang="zh-CN" b="1">
                <a:ea typeface="宋体" panose="02010600030101010101" pitchFamily="2" charset="-122"/>
              </a:rPr>
              <a:t>indexed variable </a:t>
            </a:r>
            <a:r>
              <a:rPr lang="en-US" altLang="zh-CN">
                <a:ea typeface="宋体" panose="02010600030101010101" pitchFamily="2" charset="-122"/>
              </a:rPr>
              <a:t>or a </a:t>
            </a:r>
            <a:r>
              <a:rPr lang="en-US" altLang="zh-CN" b="1">
                <a:ea typeface="宋体" panose="02010600030101010101" pitchFamily="2" charset="-122"/>
              </a:rPr>
              <a:t>subscripted variable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8F5C52-F2EC-4CEC-95BF-4EEF63A70365}" type="slidenum">
              <a:rPr lang="en-US" altLang="zh-CN" smtClean="0"/>
            </a:fld>
            <a:endParaRPr lang="en-US" altLang="zh-CN"/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5943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C3D768-7B4C-4ACB-B003-5B8530423DD9}" type="slidenum">
              <a:rPr lang="en-US" altLang="zh-CN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9291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8D72FA-D7BD-4CFE-A562-188B7A4E5609}" type="slidenum">
              <a:rPr lang="en-US" altLang="zh-CN"/>
            </a:fld>
            <a:endParaRPr lang="en-US" altLang="zh-CN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9400"/>
            <a:ext cx="83820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Subscripted variables can be used anywhere scalar variables are valid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grades[0] = 98;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grades[1] = grades[0] - 11;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Any expression </a:t>
            </a:r>
            <a:r>
              <a:rPr lang="en-US" altLang="zh-CN" dirty="0">
                <a:ea typeface="宋体" panose="02010600030101010101" pitchFamily="2" charset="-122"/>
              </a:rPr>
              <a:t>that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evaluates an integer </a:t>
            </a:r>
            <a:r>
              <a:rPr lang="en-US" altLang="zh-CN" dirty="0">
                <a:ea typeface="宋体" panose="02010600030101010101" pitchFamily="2" charset="-122"/>
              </a:rPr>
              <a:t>may be used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as a subscript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grades[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grades[2*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grades[j-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685800" y="214313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One-Dimensional Arrays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26C18F-DF67-4CA6-956B-4BC6A938148A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1"/>
          <p:cNvSpPr>
            <a:spLocks noGrp="1" noChangeArrowheads="1"/>
          </p:cNvSpPr>
          <p:nvPr>
            <p:ph idx="1"/>
          </p:nvPr>
        </p:nvSpPr>
        <p:spPr>
          <a:xfrm>
            <a:off x="76200" y="1828800"/>
            <a:ext cx="9067800" cy="3144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sequence easily through an array, element by element with a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for</a:t>
            </a:r>
            <a:r>
              <a:rPr lang="en-US" altLang="zh-CN" sz="2800" dirty="0">
                <a:ea typeface="宋体" panose="02010600030101010101" pitchFamily="2" charset="-122"/>
              </a:rPr>
              <a:t> loop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3399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NUMELS 5</a:t>
            </a:r>
            <a:endParaRPr lang="en-US" altLang="zh-CN" b="1" dirty="0">
              <a:solidFill>
                <a:srgbClr val="3399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 = 0; </a:t>
            </a:r>
            <a:r>
              <a:rPr lang="en-US" altLang="zh-CN" b="1" dirty="0">
                <a:solidFill>
                  <a:srgbClr val="92D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initialize total to zero */</a:t>
            </a:r>
            <a:endParaRPr lang="en-US" altLang="zh-CN" b="1" dirty="0">
              <a:solidFill>
                <a:srgbClr val="92D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 NUMELS;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total = total + grades[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 </a:t>
            </a:r>
            <a:r>
              <a:rPr lang="en-US" altLang="zh-CN" b="1" dirty="0">
                <a:solidFill>
                  <a:srgbClr val="92D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add a grade */</a:t>
            </a:r>
            <a:endParaRPr lang="en-US" altLang="zh-CN" b="1" dirty="0">
              <a:solidFill>
                <a:srgbClr val="92D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6DF991-E5A6-4C64-9E6A-144CDE0683AF}" type="slidenum">
              <a:rPr lang="en-US" altLang="zh-CN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7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and Output of Array Values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2538"/>
            <a:ext cx="8610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Individual array elements can be assigned values using individual assignment statements or, interactively, using the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NUMELS 5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for(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0;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 NUMELS;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++)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("Enter a grade: ");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("%d", 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&amp;grades[</a:t>
            </a:r>
            <a:r>
              <a:rPr lang="en-US" altLang="zh-CN" sz="2400" b="1" dirty="0" err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Be careful: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 does not check the value of the index being used </a:t>
            </a:r>
            <a:r>
              <a:rPr lang="en-US" altLang="zh-CN" dirty="0">
                <a:ea typeface="宋体" panose="02010600030101010101" pitchFamily="2" charset="-122"/>
              </a:rPr>
              <a:t>(called a </a:t>
            </a:r>
            <a:r>
              <a:rPr lang="en-US" altLang="zh-CN" b="1" dirty="0">
                <a:ea typeface="宋体" panose="02010600030101010101" pitchFamily="2" charset="-122"/>
              </a:rPr>
              <a:t>bounds check)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DCCE80-42E2-4E3E-9EB0-D7FA3D329536}" type="slidenum">
              <a:rPr lang="en-US" altLang="zh-CN"/>
            </a:fld>
            <a:endParaRPr lang="en-US" altLang="zh-CN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33338"/>
            <a:ext cx="972661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096000" y="1219200"/>
            <a:ext cx="2784475" cy="3152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Sample output: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85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90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78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75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92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0 is 85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1 is 90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2 is 78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3 is 75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4 is 92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3798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F76E4C-2C7B-4755-B916-0C3BE496E111}" type="slidenum">
              <a:rPr lang="en-US" altLang="zh-CN"/>
            </a:fld>
            <a:endParaRPr lang="en-US" altLang="zh-CN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228600"/>
            <a:ext cx="888206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845" name="组合 1"/>
          <p:cNvGrpSpPr/>
          <p:nvPr/>
        </p:nvGrpSpPr>
        <p:grpSpPr bwMode="auto">
          <a:xfrm>
            <a:off x="3276600" y="4495800"/>
            <a:ext cx="5867400" cy="1311275"/>
            <a:chOff x="3276600" y="4495800"/>
            <a:chExt cx="5867400" cy="1311275"/>
          </a:xfrm>
        </p:grpSpPr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 flipH="1">
              <a:off x="3276600" y="4800600"/>
              <a:ext cx="762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3946525" y="4495800"/>
              <a:ext cx="5197475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Statement is outside of the second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for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 loop;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total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 is displayed only once, after all values have been added</a:t>
              </a:r>
              <a:endParaRPr lang="en-US" altLang="zh-CN" sz="200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5846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647"/>
            <a:ext cx="8501063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一维数组程序举例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57188" y="1643063"/>
            <a:ext cx="8143875" cy="471487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用数组处理求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Fibonacci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数列问题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用简单变量</a:t>
            </a:r>
            <a:r>
              <a:rPr kumimoji="1" lang="zh-CN" altLang="zh-CN" dirty="0">
                <a:latin typeface="+mn-lt"/>
                <a:ea typeface="+mn-ea"/>
              </a:rPr>
              <a:t>易处理，</a:t>
            </a:r>
            <a:r>
              <a:rPr kumimoji="1" lang="zh-CN" altLang="en-US" dirty="0">
                <a:latin typeface="+mn-lt"/>
                <a:ea typeface="+mn-ea"/>
              </a:rPr>
              <a:t>缺点</a:t>
            </a:r>
            <a:r>
              <a:rPr kumimoji="1" lang="zh-CN" altLang="zh-CN" dirty="0">
                <a:latin typeface="+mn-lt"/>
                <a:ea typeface="+mn-ea"/>
              </a:rPr>
              <a:t>不能在内存中保存这些数。假如想直接输出数列中第</a:t>
            </a:r>
            <a:r>
              <a:rPr kumimoji="1" lang="en-US" altLang="zh-CN" dirty="0">
                <a:latin typeface="+mn-lt"/>
                <a:ea typeface="+mn-ea"/>
              </a:rPr>
              <a:t>25</a:t>
            </a:r>
            <a:r>
              <a:rPr kumimoji="1" lang="zh-CN" altLang="zh-CN" dirty="0">
                <a:latin typeface="+mn-lt"/>
                <a:ea typeface="+mn-ea"/>
              </a:rPr>
              <a:t>个数，是很困难的。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如果用数组处理，每一个数组元素代表数列中的一个数，依次求出各数并存放在相应的数组元素中</a:t>
            </a:r>
            <a:endParaRPr kumimoji="1" lang="zh-CN" altLang="zh-CN" dirty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32132" name="图片 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charRg st="3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charRg st="8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Rectangle 3"/>
          <p:cNvSpPr>
            <a:spLocks noGrp="1"/>
          </p:cNvSpPr>
          <p:nvPr>
            <p:ph idx="1"/>
          </p:nvPr>
        </p:nvSpPr>
        <p:spPr>
          <a:xfrm>
            <a:off x="428625" y="500063"/>
            <a:ext cx="7143750" cy="61436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  int i;  int f[20]={1,1};     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for(i=2;i&lt;20;i++)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f[i]=f[i-2]+f[i-1];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for(i=0;i&lt;20;i++)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{   if(i%5==0) printf(“\n”);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printf(“%12d”,f[i]);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printf("\n");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4714875"/>
            <a:ext cx="8620125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3156" name="图片 3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083C75-EDF9-4DB4-868C-C81743C007F9}" type="slidenum">
              <a:rPr lang="en-US" altLang="zh-CN"/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305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The individual elements of all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global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arrays (local or global) are, by default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, set to 0 at compilation time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The values within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local arrays </a:t>
            </a:r>
            <a:r>
              <a:rPr lang="en-US" altLang="zh-CN" dirty="0">
                <a:ea typeface="宋体" panose="02010600030101010101" pitchFamily="2" charset="-122"/>
              </a:rPr>
              <a:t>are undefined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B62121-C354-4B8A-9219-0D157EC4E511}" type="slidenum">
              <a:rPr lang="en-US" altLang="zh-CN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Computing Averages and Standard Deviations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8E2637-5AEC-49DD-85A3-446ACF07EBE1}" type="slidenum">
              <a:rPr lang="en-US" altLang="zh-CN"/>
            </a:fld>
            <a:endParaRPr lang="en-US" altLang="zh-CN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077200" cy="5715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 #define SIZE1 20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 #define SIZE2 25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 #define SIZE3 15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gallons[SIZE1]; </a:t>
            </a:r>
            <a:r>
              <a:rPr lang="en-US" altLang="zh-CN" sz="1900" b="1" dirty="0">
                <a:solidFill>
                  <a:srgbClr val="3399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a global array */</a:t>
            </a:r>
            <a:endParaRPr lang="en-US" altLang="zh-CN" sz="1900" b="1" dirty="0">
              <a:solidFill>
                <a:srgbClr val="3399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 static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dist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[SIZE2]; </a:t>
            </a:r>
            <a:r>
              <a:rPr lang="en-US" altLang="zh-CN" sz="19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a static global array */</a:t>
            </a:r>
            <a:endParaRPr lang="en-US" altLang="zh-CN" sz="19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main()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 {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miles[SIZE3]; </a:t>
            </a:r>
            <a:r>
              <a:rPr lang="en-US" altLang="zh-CN" sz="19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an auto local array */</a:t>
            </a:r>
            <a:endParaRPr lang="en-US" altLang="zh-CN" sz="19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 static </a:t>
            </a:r>
            <a:r>
              <a:rPr lang="en-US" altLang="zh-CN" sz="19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course[SIZE3];</a:t>
            </a:r>
            <a:r>
              <a:rPr lang="en-US" altLang="zh-CN" sz="19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/* static local array */</a:t>
            </a:r>
            <a:endParaRPr lang="en-US" altLang="zh-CN" sz="19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12   .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13   .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  return 0;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19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 }</a:t>
            </a:r>
            <a:endParaRPr lang="en-US" altLang="zh-CN" sz="19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3BC180-9172-46CE-A3A1-E1BF2FCB36D4}" type="slidenum">
              <a:rPr lang="en-US" altLang="zh-CN"/>
            </a:fld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1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219200"/>
            <a:ext cx="98298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Examples of initializations: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grades[5] = {98, 87, 92, 79, 85};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length[7] = {8.8, 6.4, 4.9, 11.2};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codes[6] = {'s', 'a', 'm', 'p', 'l', e'};</a:t>
            </a:r>
            <a:endParaRPr lang="en-US" altLang="zh-CN" sz="2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codes[] = {'s', 'a', 'm', 'p', 'l', 'e'}; </a:t>
            </a:r>
            <a:endParaRPr lang="en-US" altLang="zh-CN" sz="2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28784"/>
            <a:ext cx="8501063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一维数组的初始化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57188" y="1285875"/>
            <a:ext cx="8143875" cy="5357813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在定义数组的同时，给各数组元素赋值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en-US" altLang="zh-CN" sz="2800" dirty="0">
                <a:latin typeface="+mn-lt"/>
                <a:ea typeface="+mn-ea"/>
                <a:cs typeface="+mn-cs"/>
              </a:rPr>
              <a:t>int a[10]={0,1,2,3,4,5,6,7,8,9};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 a[10]={0,1,2,3,4};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相当于</a:t>
            </a:r>
            <a:endParaRPr kumimoji="1" lang="en-US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int a[10]={0,1,2,3,4,0,0,0,0,0};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a[10]={0,0,0,0,0,0,0,0,0,0};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相当于</a:t>
            </a:r>
            <a:endParaRPr kumimoji="1" lang="en-US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int a[10]={0};</a:t>
            </a:r>
            <a:endParaRPr kumimoji="1" lang="en-US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int a[5]={1,2,3,4,5};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可写为</a:t>
            </a:r>
            <a:endParaRPr kumimoji="1" lang="en-US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int a[ ]={1,2,3,4,5};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31108" name="图片 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charRg st="7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charRg st="113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4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charRg st="14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charRg st="167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9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charRg st="192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8293A4-2A61-4B6A-BF15-297A032DBC98}" type="slidenum">
              <a:rPr lang="en-US" altLang="zh-CN"/>
            </a:fld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984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82875"/>
            <a:ext cx="8047037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28600" y="1517650"/>
            <a:ext cx="83820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codes[] = “sample”;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no brace and comma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  size is 7 */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4039" name="矩形 5"/>
          <p:cNvSpPr>
            <a:spLocks noChangeArrowheads="1"/>
          </p:cNvSpPr>
          <p:nvPr/>
        </p:nvSpPr>
        <p:spPr bwMode="auto">
          <a:xfrm>
            <a:off x="263525" y="4302125"/>
            <a:ext cx="8534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 NULL character, which is the escape sequence \0, is automatically appended to all strings by the C compiler</a:t>
            </a:r>
            <a:endParaRPr lang="en-US" altLang="zh-CN" sz="20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4040" name="矩形 1"/>
          <p:cNvSpPr>
            <a:spLocks noChangeArrowheads="1"/>
          </p:cNvSpPr>
          <p:nvPr/>
        </p:nvSpPr>
        <p:spPr bwMode="auto">
          <a:xfrm>
            <a:off x="7239000" y="2590800"/>
            <a:ext cx="1295400" cy="1066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17CC7D-FB77-4F3E-A18D-71EEFCF78738}" type="slidenum">
              <a:rPr lang="en-US" altLang="zh-CN"/>
            </a:fld>
            <a:endParaRPr lang="en-US" altLang="zh-CN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5225"/>
            <a:ext cx="8710613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-33338"/>
            <a:ext cx="8077200" cy="1143001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6086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017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D497D-FBF9-40CB-90AF-60523D6A35D4}" type="slidenum">
              <a:rPr lang="en-US" altLang="zh-CN"/>
            </a:fld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Individual array elements </a:t>
            </a:r>
            <a:r>
              <a:rPr lang="en-US" altLang="zh-CN" dirty="0">
                <a:ea typeface="宋体" panose="02010600030101010101" pitchFamily="2" charset="-122"/>
              </a:rPr>
              <a:t>are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passed to a function </a:t>
            </a:r>
            <a:r>
              <a:rPr lang="en-US" altLang="zh-CN" dirty="0">
                <a:ea typeface="宋体" panose="02010600030101010101" pitchFamily="2" charset="-122"/>
              </a:rPr>
              <a:t>by including them as subscripted variables in the function call argument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sz="2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findMin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(grades[2], grades[6]);</a:t>
            </a:r>
            <a:endParaRPr lang="en-US" altLang="zh-CN" sz="2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Pass by value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800">
                <a:ea typeface="宋体" panose="02010600030101010101" pitchFamily="2" charset="-122"/>
              </a:rPr>
              <a:t>When </a:t>
            </a:r>
            <a:r>
              <a:rPr lang="en-US" altLang="zh-CN" sz="2800">
                <a:solidFill>
                  <a:srgbClr val="0045AD"/>
                </a:solidFill>
                <a:ea typeface="宋体" panose="02010600030101010101" pitchFamily="2" charset="-122"/>
              </a:rPr>
              <a:t>passing a complete array to a function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the called function receives access to the actual array</a:t>
            </a:r>
            <a:r>
              <a:rPr lang="en-US" altLang="zh-CN" sz="2800">
                <a:ea typeface="宋体" panose="02010600030101010101" pitchFamily="2" charset="-122"/>
              </a:rPr>
              <a:t>, rather than a copy of the values in the array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findMax(</a:t>
            </a: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</a:t>
            </a:r>
            <a:r>
              <a:rPr lang="en-US" altLang="zh-CN" sz="28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8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800" b="1">
                <a:solidFill>
                  <a:srgbClr val="0045AD"/>
                </a:solidFill>
                <a:ea typeface="宋体" panose="02010600030101010101" pitchFamily="2" charset="-122"/>
              </a:rPr>
              <a:t>Pass by reference</a:t>
            </a:r>
            <a:endParaRPr lang="en-US" altLang="zh-CN" sz="2800" b="1">
              <a:solidFill>
                <a:srgbClr val="0045AD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F9EDFE-719E-4173-9529-D9C8C590F38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B1FA24-D26A-45F4-A535-6D46F9208820}" type="slidenum">
              <a:rPr lang="en-US" altLang="zh-CN"/>
            </a:fld>
            <a:endParaRPr lang="en-US" altLang="zh-CN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5668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Line 5"/>
          <p:cNvSpPr>
            <a:spLocks noChangeShapeType="1"/>
          </p:cNvSpPr>
          <p:nvPr/>
        </p:nvSpPr>
        <p:spPr bwMode="auto">
          <a:xfrm flipH="1">
            <a:off x="3657600" y="3770313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508375" y="3448050"/>
            <a:ext cx="241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Size can be omitted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2231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6119C-F682-4F57-830C-50FDE2742FBE}" type="slidenum">
              <a:rPr lang="en-US" altLang="zh-CN"/>
            </a:fld>
            <a:endParaRPr lang="en-US" altLang="zh-CN"/>
          </a:p>
        </p:txBody>
      </p:sp>
      <p:pic>
        <p:nvPicPr>
          <p:cNvPr id="54275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228600"/>
            <a:ext cx="6686550" cy="609758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8121E0-2E07-4D88-B3A0-DCBA81A38DDB}" type="slidenum">
              <a:rPr lang="en-US" altLang="zh-CN"/>
            </a:fld>
            <a:endParaRPr lang="en-US" altLang="zh-CN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11113"/>
            <a:ext cx="8077200" cy="1143001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088" y="2419350"/>
            <a:ext cx="5457825" cy="3086100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347450-564C-440A-BBCD-A4A45524EF1F}" type="slidenum">
              <a:rPr lang="en-US" altLang="zh-CN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793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50938"/>
            <a:ext cx="8077200" cy="4572000"/>
          </a:xfrm>
        </p:spPr>
        <p:txBody>
          <a:bodyPr/>
          <a:lstStyle/>
          <a:p>
            <a:pPr marL="495300" indent="-495300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Atomic variable</a:t>
            </a:r>
            <a:r>
              <a:rPr lang="en-US" altLang="zh-CN" dirty="0">
                <a:ea typeface="宋体" panose="02010600030101010101" pitchFamily="2" charset="-122"/>
              </a:rPr>
              <a:t>: variable whose value cannot be further subdivided into a built-in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Also called a </a:t>
            </a:r>
            <a:r>
              <a:rPr lang="en-US" altLang="zh-CN" b="1" dirty="0">
                <a:ea typeface="宋体" panose="02010600030101010101" pitchFamily="2" charset="-122"/>
              </a:rPr>
              <a:t>scalar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95300" indent="-495300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Data structure (aggregate data type)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data type with two main characteristics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Its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values can be decomposed into individual data elements</a:t>
            </a:r>
            <a:r>
              <a:rPr lang="en-US" altLang="zh-CN" dirty="0">
                <a:ea typeface="宋体" panose="02010600030101010101" pitchFamily="2" charset="-122"/>
              </a:rPr>
              <a:t>, each of which is either atomic or another data structure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ea typeface="宋体" panose="02010600030101010101" pitchFamily="2" charset="-122"/>
              </a:rPr>
              <a:t>It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provides an access scheme</a:t>
            </a:r>
            <a:r>
              <a:rPr lang="en-US" altLang="zh-CN" dirty="0">
                <a:ea typeface="宋体" panose="02010600030101010101" pitchFamily="2" charset="-122"/>
              </a:rPr>
              <a:t> for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locating individual data elements </a:t>
            </a:r>
            <a:r>
              <a:rPr lang="en-US" altLang="zh-CN" dirty="0">
                <a:ea typeface="宋体" panose="02010600030101010101" pitchFamily="2" charset="-122"/>
              </a:rPr>
              <a:t>within the data structure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04C1FB-8FED-41EC-97B2-98F73B58F107}" type="slidenum">
              <a:rPr lang="en-US" altLang="zh-CN"/>
            </a:fld>
            <a:endParaRPr lang="en-US" altLang="zh-CN"/>
          </a:p>
        </p:txBody>
      </p:sp>
      <p:grpSp>
        <p:nvGrpSpPr>
          <p:cNvPr id="58372" name="Group 6"/>
          <p:cNvGrpSpPr/>
          <p:nvPr/>
        </p:nvGrpSpPr>
        <p:grpSpPr bwMode="auto">
          <a:xfrm>
            <a:off x="0" y="381000"/>
            <a:ext cx="9144000" cy="5638800"/>
            <a:chOff x="252" y="0"/>
            <a:chExt cx="5232" cy="3894"/>
          </a:xfrm>
        </p:grpSpPr>
        <p:pic>
          <p:nvPicPr>
            <p:cNvPr id="58376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196" cy="3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77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3390"/>
              <a:ext cx="5208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8373" name="直接连接符 7"/>
          <p:cNvCxnSpPr>
            <a:cxnSpLocks noChangeShapeType="1"/>
          </p:cNvCxnSpPr>
          <p:nvPr/>
        </p:nvCxnSpPr>
        <p:spPr bwMode="auto">
          <a:xfrm>
            <a:off x="1905000" y="1600200"/>
            <a:ext cx="1447800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4" name="直接连接符 7"/>
          <p:cNvCxnSpPr>
            <a:cxnSpLocks noChangeShapeType="1"/>
          </p:cNvCxnSpPr>
          <p:nvPr/>
        </p:nvCxnSpPr>
        <p:spPr bwMode="auto">
          <a:xfrm>
            <a:off x="5334000" y="3048000"/>
            <a:ext cx="1219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375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11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E19ED-CD50-4AE9-AB5F-5D1259D2C2BB}" type="slidenum">
              <a:rPr lang="en-US" altLang="zh-CN"/>
            </a:fld>
            <a:endParaRPr lang="en-US" altLang="zh-CN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Computing Averages and Standard Deviations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Two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statistical functions </a:t>
            </a:r>
            <a:r>
              <a:rPr lang="en-US" altLang="zh-CN" sz="2800" dirty="0">
                <a:ea typeface="宋体" panose="02010600030101010101" pitchFamily="2" charset="-122"/>
              </a:rPr>
              <a:t>are created to determine the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average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standard deviation</a:t>
            </a:r>
            <a:r>
              <a:rPr lang="en-US" altLang="zh-CN" sz="2800" dirty="0">
                <a:ea typeface="宋体" panose="02010600030101010101" pitchFamily="2" charset="-122"/>
              </a:rPr>
              <a:t>, respectively, of an array of numbers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E2C0D4-0EC4-4CD4-97C1-2CDD6D964A93}" type="slidenum">
              <a:rPr lang="en-US" altLang="zh-CN"/>
            </a:fld>
            <a:endParaRPr lang="en-US" altLang="zh-CN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458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Need two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Determine the average…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Determine the standard deviation…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…of a list of integer numbers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Each function must accept the numbers as an array </a:t>
            </a:r>
            <a:r>
              <a:rPr lang="en-US" altLang="zh-CN">
                <a:ea typeface="宋体" panose="02010600030101010101" pitchFamily="2" charset="-122"/>
              </a:rPr>
              <a:t>and return the calculated values to the calling function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We now apply the top-down development procedure to developing the required functions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DFA22C-5598-469D-8DCA-7B19CA2DADF2}" type="slidenum">
              <a:rPr lang="en-US" altLang="zh-CN"/>
            </a:fld>
            <a:endParaRPr lang="en-US" altLang="zh-CN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Determine the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input items</a:t>
            </a:r>
            <a:r>
              <a:rPr lang="en-US" altLang="zh-CN" dirty="0">
                <a:ea typeface="宋体" panose="02010600030101010101" pitchFamily="2" charset="-122"/>
              </a:rPr>
              <a:t>: list of integer numbers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1000" indent="-3810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Determine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desired outputs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81050" lvl="1" indent="-3810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  (1) average,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81050" lvl="1" indent="-3810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  (2) standard deviation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1000" indent="-3810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List the algorithms relating the inputs and outputs: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Average Function: Calculate the average by adding the grades and dividing by the # of added grades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299450" cy="4572000"/>
          </a:xfrm>
        </p:spPr>
        <p:txBody>
          <a:bodyPr/>
          <a:lstStyle/>
          <a:p>
            <a:pPr marL="400050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Standard Deviation Function:</a:t>
            </a:r>
            <a:endParaRPr lang="en-US" altLang="zh-CN">
              <a:ea typeface="宋体" panose="02010600030101010101" pitchFamily="2" charset="-122"/>
            </a:endParaRPr>
          </a:p>
          <a:p>
            <a:pPr marL="857250" lvl="1" indent="-342900" eaLnBrk="1" hangingPunct="1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Subtract the average from each individual grade. Each number in the new set is called a deviation.</a:t>
            </a:r>
            <a:endParaRPr lang="en-US" altLang="zh-CN">
              <a:ea typeface="宋体" panose="02010600030101010101" pitchFamily="2" charset="-122"/>
            </a:endParaRPr>
          </a:p>
          <a:p>
            <a:pPr marL="857250" lvl="1" indent="-342900" eaLnBrk="1" hangingPunct="1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Square each deviation found in Step 1.</a:t>
            </a:r>
            <a:endParaRPr lang="en-US" altLang="zh-CN">
              <a:ea typeface="宋体" panose="02010600030101010101" pitchFamily="2" charset="-122"/>
            </a:endParaRPr>
          </a:p>
          <a:p>
            <a:pPr marL="857250" lvl="1" indent="-342900" eaLnBrk="1" hangingPunct="1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Add the squared deviations and divide the sum by the number of deviations.</a:t>
            </a:r>
            <a:endParaRPr lang="en-US" altLang="zh-CN">
              <a:ea typeface="宋体" panose="02010600030101010101" pitchFamily="2" charset="-122"/>
            </a:endParaRPr>
          </a:p>
          <a:p>
            <a:pPr marL="857250" lvl="1" indent="-342900" eaLnBrk="1" hangingPunct="1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The square root of the number found in Step 3 is the standard deviation.</a:t>
            </a:r>
            <a:endParaRPr lang="en-US" altLang="zh-CN">
              <a:ea typeface="宋体" panose="02010600030101010101" pitchFamily="2" charset="-122"/>
            </a:endParaRPr>
          </a:p>
          <a:p>
            <a:pPr marL="40005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A49F24-7CC0-4471-90C2-973AE5F761A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Hand Calculation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1"/>
            <a:stretch>
              <a:fillRect l="-1208" t="-1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A20D55-26C1-494A-BAEA-1A5B183B4B7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094FF8-B0B3-493B-B2FA-E0E7E920DEFD}" type="slidenum">
              <a:rPr lang="en-US" altLang="zh-CN"/>
            </a:fld>
            <a:endParaRPr lang="en-US" altLang="zh-CN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Select an Overall Solution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Problem-Solver Algorithm is adapted: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Initialize an array of integers</a:t>
            </a:r>
            <a:endParaRPr lang="en-US" altLang="zh-CN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Call the average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Call the standard deviation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Display the returned value of the average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Display the returned value of the standard deviation function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DB4459-3661-4418-825D-43D34C8CAD89}" type="slidenum">
              <a:rPr lang="en-US" altLang="zh-CN"/>
            </a:fld>
            <a:endParaRPr lang="en-US" altLang="zh-CN"/>
          </a:p>
        </p:txBody>
      </p:sp>
      <p:grpSp>
        <p:nvGrpSpPr>
          <p:cNvPr id="71684" name="Group 10"/>
          <p:cNvGrpSpPr/>
          <p:nvPr/>
        </p:nvGrpSpPr>
        <p:grpSpPr bwMode="auto">
          <a:xfrm>
            <a:off x="304800" y="838200"/>
            <a:ext cx="8610600" cy="5867400"/>
            <a:chOff x="672" y="912"/>
            <a:chExt cx="5088" cy="3312"/>
          </a:xfrm>
        </p:grpSpPr>
        <p:pic>
          <p:nvPicPr>
            <p:cNvPr id="71687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088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88" name="Picture 8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" y="2232"/>
              <a:ext cx="4789" cy="1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Write the Functions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71686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445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04EBFD-AFAC-42C6-820D-223F4693D177}" type="slidenum">
              <a:rPr lang="en-US" altLang="zh-CN"/>
            </a:fld>
            <a:endParaRPr lang="en-US" altLang="zh-CN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4583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8FF6C1-09B1-49BF-96F7-C4F97452FB10}" type="slidenum">
              <a:rPr lang="en-US" altLang="zh-CN"/>
            </a:fld>
            <a:endParaRPr lang="en-US" altLang="zh-CN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Write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program unit to call the function and display the returned results (see Program 8.6)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 test run using Program 8.6 produced the following display: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The average of the numbers is 76.40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The standard deviation of the numbers is 13.15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8EFAC-255D-4A6F-ABC9-AB5178E6BEDD}" type="slidenum">
              <a:rPr lang="en-US" altLang="zh-CN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305800" cy="220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One of the simplest data structures, called an 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array</a:t>
            </a:r>
            <a:r>
              <a:rPr lang="en-US" altLang="zh-CN">
                <a:ea typeface="宋体" panose="02010600030101010101" pitchFamily="2" charset="-122"/>
              </a:rPr>
              <a:t>, is used to store and process a set of values, all of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the same data type</a:t>
            </a:r>
            <a:r>
              <a:rPr lang="en-US" altLang="zh-CN">
                <a:ea typeface="宋体" panose="02010600030101010101" pitchFamily="2" charset="-122"/>
              </a:rPr>
              <a:t>, that forms a logical group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8D09EC-FCE3-4763-B85A-828C273EC94B}" type="slidenum">
              <a:rPr lang="en-US" altLang="zh-CN"/>
            </a:fld>
            <a:endParaRPr lang="en-US" altLang="zh-CN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two-dimensional array</a:t>
            </a:r>
            <a:r>
              <a:rPr lang="en-US" altLang="zh-CN" dirty="0">
                <a:ea typeface="宋体" panose="02010600030101010101" pitchFamily="2" charset="-122"/>
              </a:rPr>
              <a:t>, or table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consists of both rows and columns of elements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[3][4];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EB6FC2-2A0C-4027-B2B1-705D807E7E39}" type="slidenum">
              <a:rPr lang="en-US" altLang="zh-CN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096000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7D326-82DD-4BF2-AE50-4E25CFB31AA6}" type="slidenum">
              <a:rPr lang="en-US" altLang="zh-CN"/>
            </a:fld>
            <a:endParaRPr lang="en-US" altLang="zh-CN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Two-Dimensional Arrays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8602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" y="1143000"/>
            <a:ext cx="90297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Initialization: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NUMROWS 3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NUMCOLS 4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[NUMROWS][NUMCOLS] = { {8,16,9,52},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 {3,15,27,6},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 {14,25,2,10} };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inner braces can be omitted: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[NUMROWS][NUMCOLS] = {8,16,9,52,3,15,27, 6,14,25,2,10};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Initialization is done in row order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3AB047-78C7-45C6-B5E5-1671BDEB5845}" type="slidenum">
              <a:rPr lang="en-US" altLang="zh-CN"/>
            </a:fld>
            <a:endParaRPr lang="en-US" altLang="zh-CN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Two-Dimensional Arrays (continued)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83973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632825" cy="34290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285750" y="1571625"/>
            <a:ext cx="8643938" cy="4857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a[3][4]={{1,2,3,4},{5,6,7,8},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             {9,10,11,12}};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int a[3][4]={1,2,3,4,5,6,7,8,9,10,11,12};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a[3][4]={{1},{5},{9}};</a:t>
            </a:r>
            <a:r>
              <a:rPr kumimoji="1" lang="zh-CN" altLang="en-US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等价于</a:t>
            </a:r>
            <a:endParaRPr kumimoji="1" lang="en-US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int a[3][4]={{1,0,0,0},{5,0,0,0},</a:t>
            </a:r>
            <a:endParaRPr kumimoji="1" lang="en-US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                                 {9,0,0,0}};</a:t>
            </a:r>
            <a:endParaRPr kumimoji="1" lang="en-US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int a[3][4]={{1},{5,6}};</a:t>
            </a:r>
            <a:r>
              <a:rPr kumimoji="1" lang="zh-CN" altLang="en-US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相当于</a:t>
            </a:r>
            <a:endParaRPr kumimoji="1" lang="en-US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int a[3][4]={{1},{5,6},{0}};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647"/>
            <a:ext cx="8643938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二维数组的初始化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48516" name="图片 5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7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43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charRg st="143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7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charRg st="177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2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charRg st="227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5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charRg st="255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285750" y="1571625"/>
            <a:ext cx="8643938" cy="4857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a[3][4]={1,2,3,4,5,6,7,8,9,10,11,12};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等价</a:t>
            </a:r>
            <a:r>
              <a:rPr kumimoji="1" lang="zh-CN" altLang="en-US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于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a[ ][4]={1,2,3,4,5,6,7,8,9,10,11,12};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a[][4]={{0,0,3},{ },{0,10}};</a:t>
            </a:r>
            <a:r>
              <a:rPr kumimoji="1" lang="zh-CN" altLang="en-US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合法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98647"/>
            <a:ext cx="8643938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二维数组的初始化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49540" name="图片 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9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18638A-C76E-40FA-8F8B-AC961B3DD733}" type="slidenum">
              <a:rPr lang="en-US" altLang="zh-CN"/>
            </a:fld>
            <a:endParaRPr lang="en-US" altLang="zh-CN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100"/>
            <a:ext cx="7848600" cy="608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E2B395-BDA9-4A04-90CC-2EA284B2D450}" type="slidenum">
              <a:rPr lang="en-US" altLang="zh-CN"/>
            </a:fld>
            <a:endParaRPr lang="en-US" altLang="zh-CN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display produced by Program 8.7 is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 of val array by explicit element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8 16 9 52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3 15 27 6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14 25 2 10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 of val array using a nested for loop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8 16 9 52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3 15 27 6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14 25 2 10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D5B1F9-F76B-4A94-9AA2-51A4CC5312A0}" type="slidenum">
              <a:rPr lang="en-US" altLang="zh-CN"/>
            </a:fld>
            <a:endParaRPr lang="en-US" altLang="zh-CN"/>
          </a:p>
        </p:txBody>
      </p:sp>
      <p:grpSp>
        <p:nvGrpSpPr>
          <p:cNvPr id="90116" name="Group 6"/>
          <p:cNvGrpSpPr/>
          <p:nvPr/>
        </p:nvGrpSpPr>
        <p:grpSpPr bwMode="auto">
          <a:xfrm>
            <a:off x="152400" y="169863"/>
            <a:ext cx="8753475" cy="6172200"/>
            <a:chOff x="288" y="0"/>
            <a:chExt cx="5226" cy="3906"/>
          </a:xfrm>
        </p:grpSpPr>
        <p:pic>
          <p:nvPicPr>
            <p:cNvPr id="90118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226" cy="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119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3084"/>
              <a:ext cx="5208" cy="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117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299772-E4EA-4B2D-B40B-CA834D660464}" type="slidenum">
              <a:rPr lang="en-US" altLang="zh-CN"/>
            </a:fld>
            <a:endParaRPr lang="en-US" altLang="zh-CN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0104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 flipH="1">
            <a:off x="3648075" y="383698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498850" y="3514725"/>
            <a:ext cx="294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Row size can be omitted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Two-Dimensional Arrays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cxnSp>
        <p:nvCxnSpPr>
          <p:cNvPr id="92168" name="直接连接符 2"/>
          <p:cNvCxnSpPr>
            <a:cxnSpLocks noChangeShapeType="1"/>
          </p:cNvCxnSpPr>
          <p:nvPr/>
        </p:nvCxnSpPr>
        <p:spPr bwMode="auto">
          <a:xfrm>
            <a:off x="1524000" y="3514725"/>
            <a:ext cx="1219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2169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635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4BCE67-AE19-488F-BFDF-4A3FED095B67}" type="slidenum">
              <a:rPr lang="en-US" altLang="zh-CN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581400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FAD82E-09AB-4F29-B639-E8D014DB5023}" type="slidenum">
              <a:rPr lang="en-US" altLang="zh-CN"/>
            </a:fld>
            <a:endParaRPr lang="en-US" altLang="zh-CN"/>
          </a:p>
        </p:txBody>
      </p:sp>
      <p:sp>
        <p:nvSpPr>
          <p:cNvPr id="942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9538" y="163513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Internal Array Element Location Algorithm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024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063" y="1905000"/>
            <a:ext cx="8991600" cy="2895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Each element in an array is reached by adding an offset to the starting address of the array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600" i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Address element  </a:t>
            </a:r>
            <a:r>
              <a:rPr lang="en-US" altLang="zh-CN" sz="28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i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= starting array address </a:t>
            </a:r>
            <a:r>
              <a:rPr lang="en-US" altLang="zh-CN" sz="2600" b="1" i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+ offset</a:t>
            </a:r>
            <a:endParaRPr lang="en-US" altLang="zh-CN" sz="2600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1856AD-8513-40F7-88DA-4F62F0C5F346}" type="slidenum">
              <a:rPr lang="en-US" altLang="zh-CN" smtClean="0"/>
            </a:fld>
            <a:endParaRPr lang="en-US" altLang="zh-CN"/>
          </a:p>
        </p:txBody>
      </p:sp>
      <p:pic>
        <p:nvPicPr>
          <p:cNvPr id="9625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133600"/>
            <a:ext cx="50101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0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For single-dimensional arrays: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Offset</a:t>
            </a:r>
            <a:r>
              <a:rPr lang="en-US" altLang="zh-CN" sz="3200" dirty="0">
                <a:ea typeface="宋体" panose="02010600030101010101" pitchFamily="2" charset="-122"/>
              </a:rPr>
              <a:t> =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Wingdings 2" panose="05020102010507070707" pitchFamily="18" charset="2"/>
              </a:rPr>
              <a:t>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the size of an individual element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C75961-AE2E-471E-800A-68ADB32EC459}" type="slidenum">
              <a:rPr lang="en-US" altLang="zh-CN"/>
            </a:fld>
            <a:endParaRPr lang="en-US" altLang="zh-CN"/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Internal Array Element Location Algorithm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98308" name="Picture 5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" y="762000"/>
            <a:ext cx="9086850" cy="5334000"/>
          </a:xfr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524000"/>
            <a:ext cx="5410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445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311" name="直接连接符 5"/>
          <p:cNvCxnSpPr>
            <a:cxnSpLocks noChangeShapeType="1"/>
          </p:cNvCxnSpPr>
          <p:nvPr/>
        </p:nvCxnSpPr>
        <p:spPr bwMode="auto">
          <a:xfrm>
            <a:off x="6096000" y="3657600"/>
            <a:ext cx="16002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2" name="直接连接符 9"/>
          <p:cNvCxnSpPr/>
          <p:nvPr/>
        </p:nvCxnSpPr>
        <p:spPr bwMode="auto">
          <a:xfrm>
            <a:off x="6248400" y="5257800"/>
            <a:ext cx="11049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91DFA5-126E-4955-A8B4-AD1C47DBFA98}" type="slidenum">
              <a:rPr lang="en-US" altLang="zh-CN"/>
            </a:fld>
            <a:endParaRPr lang="en-US" altLang="zh-CN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0357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934200" cy="2265363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EC3B49-7CCC-4BB2-AC52-E19CA16AB9B6}" type="slidenum">
              <a:rPr lang="en-US" altLang="zh-CN"/>
            </a:fld>
            <a:endParaRPr lang="en-US" altLang="zh-CN"/>
          </a:p>
        </p:txBody>
      </p:sp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573088"/>
            <a:ext cx="5105400" cy="29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068" y="3733800"/>
            <a:ext cx="8995611" cy="4572000"/>
          </a:xfrm>
          <a:prstGeom prst="rect">
            <a:avLst/>
          </a:prstGeom>
          <a:blipFill rotWithShape="0">
            <a:blip r:embed="rId2"/>
            <a:stretch>
              <a:fillRect l="-1016" t="-933" r="-20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49720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ab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地址为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10020,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四个字节大小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&amp;ab[1][3]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是多少？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117411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      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*ptr = (char*)ab;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 += 20;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ptr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对应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哪个元素？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117411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ab[3][4];          int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四个字节大小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*ptr = ab;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 += 20;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ptr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是多少？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54D24-F8AB-4689-8FA9-ADC06E17A471}" type="slidenum">
              <a:rPr lang="en-US" altLang="zh-CN"/>
            </a:fld>
            <a:endParaRPr lang="en-US" altLang="zh-CN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Larger Dimensional Arrays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three-dimensional arr</a:t>
            </a:r>
            <a:r>
              <a:rPr lang="en-US" altLang="zh-CN" sz="2800" dirty="0">
                <a:ea typeface="宋体" panose="02010600030101010101" pitchFamily="2" charset="-122"/>
              </a:rPr>
              <a:t>ay can be viewed as a book of data tables (the third subscript is called the </a:t>
            </a:r>
            <a:r>
              <a:rPr lang="en-US" altLang="zh-CN" sz="2800" b="1" dirty="0">
                <a:ea typeface="宋体" panose="02010600030101010101" pitchFamily="2" charset="-122"/>
              </a:rPr>
              <a:t>rank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  <a:defRPr/>
            </a:pP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response[4][10][6];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four-dimensional arra</a:t>
            </a:r>
            <a:r>
              <a:rPr lang="en-US" altLang="zh-CN" sz="2800" dirty="0">
                <a:ea typeface="宋体" panose="02010600030101010101" pitchFamily="2" charset="-122"/>
              </a:rPr>
              <a:t>y can be represented as a shelf of books where the fourth dimension is used to declare a desired book on the shelf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64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ea typeface="宋体" panose="02010600030101010101" pitchFamily="2" charset="-122"/>
              </a:rPr>
              <a:t>A </a:t>
            </a:r>
            <a:r>
              <a:rPr lang="en-US" altLang="zh-CN" sz="2800" b="1">
                <a:solidFill>
                  <a:srgbClr val="0045AD"/>
                </a:solidFill>
                <a:ea typeface="宋体" panose="02010600030101010101" pitchFamily="2" charset="-122"/>
              </a:rPr>
              <a:t>five-dimensional array </a:t>
            </a:r>
            <a:r>
              <a:rPr lang="en-US" altLang="zh-CN" sz="2800">
                <a:ea typeface="宋体" panose="02010600030101010101" pitchFamily="2" charset="-122"/>
              </a:rPr>
              <a:t>can be viewed as a bookcase filled with books where the fifth dimension refers to a selected shelf in the bookcase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800">
                <a:ea typeface="宋体" panose="02010600030101010101" pitchFamily="2" charset="-122"/>
              </a:rPr>
              <a:t>Arrays of three, four, five, six, or more dimensions can be viewed as mathematical </a:t>
            </a:r>
            <a:r>
              <a:rPr lang="en-US" altLang="zh-CN" sz="2800" i="1"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-tuples</a:t>
            </a:r>
            <a:endParaRPr lang="en-US" altLang="zh-CN" sz="280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5EBB4F-160D-4DCF-9293-D1B044E6C1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983C5-B29D-424A-8971-B5B72479EF0D}" type="slidenum">
              <a:rPr lang="en-US" altLang="zh-CN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2819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one-dimensional array</a:t>
            </a:r>
            <a:r>
              <a:rPr lang="en-US" altLang="zh-CN" dirty="0">
                <a:ea typeface="宋体" panose="02010600030101010101" pitchFamily="2" charset="-122"/>
              </a:rPr>
              <a:t>, also called a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single-dimensional</a:t>
            </a:r>
            <a:r>
              <a:rPr lang="en-US" altLang="zh-CN" b="1" dirty="0">
                <a:ea typeface="宋体" panose="02010600030101010101" pitchFamily="2" charset="-122"/>
              </a:rPr>
              <a:t> array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single-subscript</a:t>
            </a:r>
            <a:r>
              <a:rPr lang="en-US" altLang="zh-CN" b="1" dirty="0">
                <a:ea typeface="宋体" panose="02010600030101010101" pitchFamily="2" charset="-122"/>
              </a:rPr>
              <a:t> array</a:t>
            </a:r>
            <a:r>
              <a:rPr lang="en-US" altLang="zh-CN" dirty="0">
                <a:ea typeface="宋体" panose="02010600030101010101" pitchFamily="2" charset="-122"/>
              </a:rPr>
              <a:t>, is a list of values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same data type </a:t>
            </a:r>
            <a:r>
              <a:rPr lang="en-US" altLang="zh-CN" dirty="0">
                <a:ea typeface="宋体" panose="02010600030101010101" pitchFamily="2" charset="-122"/>
              </a:rPr>
              <a:t>that is stored using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single group name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Rectangle 3"/>
          <p:cNvSpPr>
            <a:spLocks noGrp="1"/>
          </p:cNvSpPr>
          <p:nvPr>
            <p:ph idx="1"/>
          </p:nvPr>
        </p:nvSpPr>
        <p:spPr>
          <a:xfrm>
            <a:off x="2286000" y="1711325"/>
            <a:ext cx="714375" cy="414337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9</a:t>
            </a:r>
            <a:endParaRPr kumimoji="1" lang="en-US" altLang="zh-CN" sz="32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latin typeface="+mn-lt"/>
                <a:ea typeface="+mn-ea"/>
                <a:cs typeface="+mn-cs"/>
              </a:rPr>
              <a:t>8</a:t>
            </a:r>
            <a:endParaRPr kumimoji="1" lang="en-US" altLang="zh-CN" sz="3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latin typeface="+mn-lt"/>
                <a:ea typeface="+mn-ea"/>
                <a:cs typeface="+mn-cs"/>
              </a:rPr>
              <a:t>5</a:t>
            </a:r>
            <a:endParaRPr kumimoji="1" lang="en-US" altLang="zh-CN" sz="3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3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latin typeface="+mn-lt"/>
                <a:ea typeface="+mn-ea"/>
                <a:cs typeface="+mn-cs"/>
              </a:rPr>
              <a:t>4</a:t>
            </a:r>
            <a:endParaRPr kumimoji="1" lang="en-US" altLang="zh-CN" sz="3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latin typeface="+mn-lt"/>
                <a:ea typeface="+mn-ea"/>
                <a:cs typeface="+mn-cs"/>
              </a:rPr>
              <a:t>2</a:t>
            </a:r>
            <a:endParaRPr kumimoji="1" lang="en-US" altLang="zh-CN" sz="32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dirty="0">
                <a:latin typeface="+mn-lt"/>
                <a:ea typeface="+mn-ea"/>
                <a:cs typeface="+mn-cs"/>
              </a:rPr>
              <a:t>0</a:t>
            </a:r>
            <a:endParaRPr kumimoji="1" lang="zh-CN" altLang="zh-CN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2214563" y="171132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660650" y="2024063"/>
            <a:ext cx="220663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41996"/>
              </a:cxn>
              <a:cxn ang="0">
                <a:pos x="210528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6" name="Rectangle 3"/>
          <p:cNvSpPr txBox="1"/>
          <p:nvPr/>
        </p:nvSpPr>
        <p:spPr>
          <a:xfrm>
            <a:off x="3357563" y="171132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8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7" name="流程图: 过程 6"/>
          <p:cNvSpPr/>
          <p:nvPr/>
        </p:nvSpPr>
        <p:spPr>
          <a:xfrm>
            <a:off x="3286125" y="249713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32213" y="2809875"/>
            <a:ext cx="220662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41996"/>
              </a:cxn>
              <a:cxn ang="0">
                <a:pos x="210524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9" name="Rectangle 3"/>
          <p:cNvSpPr txBox="1"/>
          <p:nvPr/>
        </p:nvSpPr>
        <p:spPr>
          <a:xfrm>
            <a:off x="4357688" y="171450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8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4286250" y="314007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32338" y="3452813"/>
            <a:ext cx="220662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41996"/>
              </a:cxn>
              <a:cxn ang="0">
                <a:pos x="210524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" name="Rectangle 3"/>
          <p:cNvSpPr txBox="1"/>
          <p:nvPr/>
        </p:nvSpPr>
        <p:spPr>
          <a:xfrm>
            <a:off x="5286375" y="171132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8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13" name="流程图: 过程 12"/>
          <p:cNvSpPr/>
          <p:nvPr/>
        </p:nvSpPr>
        <p:spPr>
          <a:xfrm>
            <a:off x="5214938" y="3854450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661025" y="4167188"/>
            <a:ext cx="220663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41996"/>
              </a:cxn>
              <a:cxn ang="0">
                <a:pos x="210528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" name="Rectangle 3"/>
          <p:cNvSpPr txBox="1"/>
          <p:nvPr/>
        </p:nvSpPr>
        <p:spPr>
          <a:xfrm>
            <a:off x="6357938" y="171132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8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zh-CN" altLang="zh-CN" dirty="0"/>
          </a:p>
        </p:txBody>
      </p:sp>
      <p:sp>
        <p:nvSpPr>
          <p:cNvPr id="16" name="流程图: 过程 15"/>
          <p:cNvSpPr/>
          <p:nvPr/>
        </p:nvSpPr>
        <p:spPr>
          <a:xfrm>
            <a:off x="6286500" y="449738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732588" y="4810125"/>
            <a:ext cx="220662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41996"/>
              </a:cxn>
              <a:cxn ang="0">
                <a:pos x="210524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" name="Rectangle 3"/>
          <p:cNvSpPr txBox="1"/>
          <p:nvPr/>
        </p:nvSpPr>
        <p:spPr>
          <a:xfrm>
            <a:off x="7429500" y="171132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8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7358063" y="5140325"/>
            <a:ext cx="571500" cy="642938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929063" y="6000750"/>
            <a:ext cx="4286250" cy="571500"/>
          </a:xfrm>
          <a:prstGeom prst="wedgeRoundRectCallout">
            <a:avLst>
              <a:gd name="adj1" fmla="val 30185"/>
              <a:gd name="adj2" fmla="val -98245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大数沉淀，小数起泡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a[0]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a[1]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a[2]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a[3]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a[4]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a[5]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for(i=0;i&lt;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Arial" panose="020B0604020202020204" pitchFamily="34" charset="0"/>
              </a:rPr>
              <a:t>;i++)    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if (a[i]&gt;a[i+1])    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{ t=a[i];a[i]=a[i+1];a[i+1]=t;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35222" name="图片 2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7" grpId="0" bldLvl="0" animBg="1"/>
      <p:bldP spid="9" grpId="0"/>
      <p:bldP spid="10" grpId="0" bldLvl="0" animBg="1"/>
      <p:bldP spid="12" grpId="0"/>
      <p:bldP spid="13" grpId="0" bldLvl="0" animBg="1"/>
      <p:bldP spid="15" grpId="0"/>
      <p:bldP spid="16" grpId="0" bldLvl="0" animBg="1"/>
      <p:bldP spid="18" grpId="0"/>
      <p:bldP spid="19" grpId="0" bldLvl="0" animBg="1"/>
      <p:bldP spid="21" grpId="0" bldLvl="0" animBg="1"/>
      <p:bldP spid="23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6226" name="Rectangle 3"/>
          <p:cNvSpPr txBox="1"/>
          <p:nvPr/>
        </p:nvSpPr>
        <p:spPr>
          <a:xfrm>
            <a:off x="2928938" y="199707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57438" y="5429250"/>
            <a:ext cx="578643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Rectangle 3"/>
          <p:cNvSpPr txBox="1"/>
          <p:nvPr/>
        </p:nvSpPr>
        <p:spPr>
          <a:xfrm>
            <a:off x="3857625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2928938" y="199707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375025" y="2309813"/>
            <a:ext cx="220663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41996"/>
              </a:cxn>
              <a:cxn ang="0">
                <a:pos x="210528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3786188" y="264318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232275" y="2957513"/>
            <a:ext cx="220663" cy="738187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35646"/>
              </a:cxn>
              <a:cxn ang="0">
                <a:pos x="210528" y="299246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" name="Rectangle 3"/>
          <p:cNvSpPr txBox="1"/>
          <p:nvPr/>
        </p:nvSpPr>
        <p:spPr>
          <a:xfrm>
            <a:off x="4786313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4714875" y="3429000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160963" y="3743325"/>
            <a:ext cx="220662" cy="738188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35650"/>
              </a:cxn>
              <a:cxn ang="0">
                <a:pos x="210524" y="299247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" name="Rectangle 3"/>
          <p:cNvSpPr txBox="1"/>
          <p:nvPr/>
        </p:nvSpPr>
        <p:spPr>
          <a:xfrm>
            <a:off x="5857875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5786438" y="407193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232525" y="4386263"/>
            <a:ext cx="220663" cy="738187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35646"/>
              </a:cxn>
              <a:cxn ang="0">
                <a:pos x="210528" y="299246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" name="Rectangle 3"/>
          <p:cNvSpPr txBox="1"/>
          <p:nvPr/>
        </p:nvSpPr>
        <p:spPr>
          <a:xfrm>
            <a:off x="6858000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5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6786563" y="4714875"/>
            <a:ext cx="571500" cy="642938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a[0]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a[1]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a[2]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a[3]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a[4]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a[5]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71688" y="215900"/>
            <a:ext cx="5926137" cy="155416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for(i=0;i&lt;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zh-CN" dirty="0">
                <a:latin typeface="Arial" panose="020B0604020202020204" pitchFamily="34" charset="0"/>
              </a:rPr>
              <a:t>;i++)    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if (a[i]&gt;a[i+1])    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{ t=a[i];a[i]=a[i+1];a[i+1]=t;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36243" name="图片 18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ldLvl="0" animBg="1"/>
      <p:bldP spid="27" grpId="0" bldLvl="0" animBg="1"/>
      <p:bldP spid="29" grpId="0"/>
      <p:bldP spid="30" grpId="0" bldLvl="0" animBg="1"/>
      <p:bldP spid="32" grpId="0"/>
      <p:bldP spid="33" grpId="0" bldLvl="0" animBg="1"/>
      <p:bldP spid="35" grpId="0"/>
      <p:bldP spid="36" grpId="0" bldLvl="0" animBg="1"/>
      <p:bldP spid="40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/>
        </p:nvCxnSpPr>
        <p:spPr>
          <a:xfrm>
            <a:off x="2786063" y="4714875"/>
            <a:ext cx="5143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7251" name="Rectangle 3"/>
          <p:cNvSpPr txBox="1"/>
          <p:nvPr/>
        </p:nvSpPr>
        <p:spPr>
          <a:xfrm>
            <a:off x="3571875" y="1928813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3548063" y="192563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994150" y="2238375"/>
            <a:ext cx="220663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41996"/>
              </a:cxn>
              <a:cxn ang="0">
                <a:pos x="210528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" name="Rectangle 3"/>
          <p:cNvSpPr txBox="1"/>
          <p:nvPr/>
        </p:nvSpPr>
        <p:spPr>
          <a:xfrm>
            <a:off x="4572000" y="1928813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4548188" y="2643188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994275" y="2957513"/>
            <a:ext cx="220663" cy="738187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35646"/>
              </a:cxn>
              <a:cxn ang="0">
                <a:pos x="210528" y="299246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" name="Rectangle 3"/>
          <p:cNvSpPr txBox="1"/>
          <p:nvPr/>
        </p:nvSpPr>
        <p:spPr>
          <a:xfrm>
            <a:off x="5643563" y="1928813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619750" y="328612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6065838" y="3600450"/>
            <a:ext cx="220662" cy="738188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35650"/>
              </a:cxn>
              <a:cxn ang="0">
                <a:pos x="210524" y="299247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" name="Rectangle 3"/>
          <p:cNvSpPr txBox="1"/>
          <p:nvPr/>
        </p:nvSpPr>
        <p:spPr>
          <a:xfrm>
            <a:off x="6667500" y="1928813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4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6643688" y="4000500"/>
            <a:ext cx="571500" cy="5715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357313" y="1857375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a[0]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a[1]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a[2]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a[3]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a[4]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a[5]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1688" y="73025"/>
            <a:ext cx="5983287" cy="15700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for(i=0;i&lt;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en-US" altLang="zh-CN" dirty="0">
                <a:latin typeface="Arial" panose="020B0604020202020204" pitchFamily="34" charset="0"/>
              </a:rPr>
              <a:t>;i++)    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if (a[i]&gt;a[i+1])    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{ t=a[i];a[i]=a[i+1];a[i+1]=t;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37264" name="图片 15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0" grpId="0"/>
      <p:bldP spid="21" grpId="0" bldLvl="0" animBg="1"/>
      <p:bldP spid="37" grpId="0"/>
      <p:bldP spid="38" grpId="0" bldLvl="0" animBg="1"/>
      <p:bldP spid="40" grpId="0"/>
      <p:bldP spid="41" grpId="0" bldLvl="0" animBg="1"/>
      <p:bldP spid="45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/>
        </p:nvCxnSpPr>
        <p:spPr>
          <a:xfrm>
            <a:off x="3000375" y="4000500"/>
            <a:ext cx="42862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8275" name="Rectangle 3"/>
          <p:cNvSpPr txBox="1"/>
          <p:nvPr/>
        </p:nvSpPr>
        <p:spPr>
          <a:xfrm>
            <a:off x="3738563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4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714750" y="199707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160838" y="2309813"/>
            <a:ext cx="220662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41996"/>
              </a:cxn>
              <a:cxn ang="0">
                <a:pos x="210524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" name="Rectangle 3"/>
          <p:cNvSpPr txBox="1"/>
          <p:nvPr/>
        </p:nvSpPr>
        <p:spPr>
          <a:xfrm>
            <a:off x="4857750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4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4857750" y="2714625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303838" y="3028950"/>
            <a:ext cx="220662" cy="738188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5" y="735650"/>
              </a:cxn>
              <a:cxn ang="0">
                <a:pos x="210524" y="299247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" name="Rectangle 3"/>
          <p:cNvSpPr txBox="1"/>
          <p:nvPr/>
        </p:nvSpPr>
        <p:spPr>
          <a:xfrm>
            <a:off x="5929313" y="2000250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2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4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5929313" y="3289300"/>
            <a:ext cx="571500" cy="639763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643063" y="2000250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a[0]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a[1]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a[2]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a[3]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a[4]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a[5]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for(i=0;i&lt;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;i++)    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if (a[i]&gt;a[i+1])    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{ t=a[i];a[i]=a[i+1];a[i+1]=t;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38285" name="图片 12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 bldLvl="0" animBg="1"/>
      <p:bldP spid="25" grpId="0"/>
      <p:bldP spid="26" grpId="0" bldLvl="0" animBg="1"/>
      <p:bldP spid="30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/>
        </p:nvCxnSpPr>
        <p:spPr>
          <a:xfrm>
            <a:off x="3071813" y="3500438"/>
            <a:ext cx="37861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9299" name="Rectangle 3"/>
          <p:cNvSpPr txBox="1"/>
          <p:nvPr/>
        </p:nvSpPr>
        <p:spPr>
          <a:xfrm>
            <a:off x="4286250" y="2071688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2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4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262438" y="2068513"/>
            <a:ext cx="571500" cy="1285875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708525" y="2381250"/>
            <a:ext cx="220663" cy="739775"/>
          </a:xfrm>
          <a:custGeom>
            <a:avLst/>
            <a:gdLst>
              <a:gd name="txL" fmla="*/ 0 w 221293"/>
              <a:gd name="txT" fmla="*/ 0 h 739036"/>
              <a:gd name="txR" fmla="*/ 221293 w 221293"/>
              <a:gd name="txB" fmla="*/ 739036 h 739036"/>
            </a:gdLst>
            <a:ahLst/>
            <a:cxnLst>
              <a:cxn ang="0">
                <a:pos x="49536" y="741996"/>
              </a:cxn>
              <a:cxn ang="0">
                <a:pos x="210528" y="301830"/>
              </a:cxn>
              <a:cxn ang="0">
                <a:pos x="0" y="0"/>
              </a:cxn>
            </a:cxnLst>
            <a:rect l="txL" t="txT" r="txR" b="txB"/>
            <a:pathLst>
              <a:path w="221293" h="739036">
                <a:moveTo>
                  <a:pt x="50104" y="739036"/>
                </a:moveTo>
                <a:cubicBezTo>
                  <a:pt x="135698" y="581417"/>
                  <a:pt x="221293" y="423798"/>
                  <a:pt x="212942" y="300625"/>
                </a:cubicBezTo>
                <a:cubicBezTo>
                  <a:pt x="204591" y="177452"/>
                  <a:pt x="102295" y="88726"/>
                  <a:pt x="0" y="0"/>
                </a:cubicBezTo>
              </a:path>
            </a:pathLst>
          </a:custGeom>
          <a:solidFill>
            <a:schemeClr val="accent1">
              <a:alpha val="100000"/>
            </a:schemeClr>
          </a:solidFill>
          <a:ln w="38100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" name="Rectangle 3"/>
          <p:cNvSpPr txBox="1"/>
          <p:nvPr/>
        </p:nvSpPr>
        <p:spPr>
          <a:xfrm>
            <a:off x="5453063" y="2003425"/>
            <a:ext cx="714375" cy="414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None/>
            </a:pPr>
            <a:r>
              <a:rPr lang="en-US" altLang="zh-CN" dirty="0"/>
              <a:t>0</a:t>
            </a:r>
            <a:endParaRPr lang="en-US" altLang="zh-CN" dirty="0"/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2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4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5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8</a:t>
            </a:r>
            <a:endParaRPr lang="en-US" altLang="zh-CN" dirty="0">
              <a:solidFill>
                <a:srgbClr val="9D138D"/>
              </a:solidFill>
            </a:endParaRPr>
          </a:p>
          <a:p>
            <a:pPr marL="342900" lvl="0" indent="-342900">
              <a:buNone/>
            </a:pPr>
            <a:r>
              <a:rPr lang="en-US" altLang="zh-CN" dirty="0">
                <a:solidFill>
                  <a:srgbClr val="9D138D"/>
                </a:solidFill>
              </a:rPr>
              <a:t>9</a:t>
            </a:r>
            <a:endParaRPr lang="zh-CN" altLang="zh-CN" dirty="0">
              <a:solidFill>
                <a:srgbClr val="9D138D"/>
              </a:solidFill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5429250" y="2714625"/>
            <a:ext cx="571500" cy="571500"/>
          </a:xfrm>
          <a:prstGeom prst="flowChartProcess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643063" y="2071688"/>
            <a:ext cx="1357313" cy="41433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a[0]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a[1]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a[2]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a[3]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a[4]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0" cap="none" spc="0" normalizeH="0" baseline="0" noProof="0" dirty="0">
                <a:latin typeface="+mn-lt"/>
                <a:ea typeface="+mn-ea"/>
                <a:cs typeface="+mn-cs"/>
              </a:rPr>
              <a:t>a[5]</a:t>
            </a:r>
            <a:endParaRPr kumimoji="1" lang="en-US" altLang="zh-CN" sz="3200" b="1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1688" y="71438"/>
            <a:ext cx="5926137" cy="155416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for(i=0;i&lt;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;i++)                  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if (a[i]&gt;a[i+1])     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    { t=a[i];a[i]=a[i+1];a[i+1]=t;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439306" name="图片 9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/>
      <p:bldP spid="17" grpId="0" bldLvl="0" animBg="1"/>
      <p:bldP spid="22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214313" y="571500"/>
            <a:ext cx="8643937" cy="5572125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有一个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×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的矩阵，要求编程序求出其中值最大的那个元素的值，以及其所在的行号和列号。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采用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“打擂台算法”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先找出任一人站在台上，第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人上去与之比武，胜者留在台上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第</a:t>
            </a:r>
            <a:r>
              <a:rPr kumimoji="1" lang="en-US" altLang="zh-CN" dirty="0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人与台上的人比武，胜者留台上，败者下台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以后每一个人都是与当时留在台上的人比武</a:t>
            </a:r>
            <a:r>
              <a:rPr kumimoji="1" lang="zh-CN" altLang="en-US" dirty="0">
                <a:latin typeface="+mn-lt"/>
                <a:ea typeface="+mn-ea"/>
              </a:rPr>
              <a:t>，</a:t>
            </a:r>
            <a:r>
              <a:rPr kumimoji="1" lang="zh-CN" altLang="zh-CN" dirty="0">
                <a:latin typeface="+mn-lt"/>
                <a:ea typeface="+mn-ea"/>
              </a:rPr>
              <a:t>直到所有人都上台比为止，最后留在台上的是冠军</a:t>
            </a:r>
            <a:endParaRPr kumimoji="1" lang="zh-CN" altLang="zh-CN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45465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45466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454661" name="图片 4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charRg st="94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16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charRg st="116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214313" y="571500"/>
            <a:ext cx="8643937" cy="600075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有一个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×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的矩阵，要求编程序求出其中值最大的那个元素的值，以及其所在的行号和列号。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采用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“打擂台算法”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先</a:t>
            </a:r>
            <a:r>
              <a:rPr kumimoji="1" lang="zh-CN" altLang="en-US" dirty="0">
                <a:latin typeface="+mn-lt"/>
                <a:ea typeface="+mn-ea"/>
              </a:rPr>
              <a:t>把</a:t>
            </a:r>
            <a:r>
              <a:rPr kumimoji="1" lang="en-US" altLang="zh-CN" dirty="0">
                <a:latin typeface="+mn-lt"/>
                <a:ea typeface="+mn-ea"/>
              </a:rPr>
              <a:t>a[0][0]</a:t>
            </a:r>
            <a:r>
              <a:rPr kumimoji="1" lang="zh-CN" altLang="zh-CN" dirty="0">
                <a:latin typeface="+mn-lt"/>
                <a:ea typeface="+mn-ea"/>
              </a:rPr>
              <a:t>的值赋给变量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用来存放当前已知的最大值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a[0][1]</a:t>
            </a:r>
            <a:r>
              <a:rPr kumimoji="1" lang="zh-CN" altLang="zh-CN" dirty="0">
                <a:latin typeface="+mn-lt"/>
                <a:ea typeface="+mn-ea"/>
              </a:rPr>
              <a:t>与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比较，如果</a:t>
            </a:r>
            <a:r>
              <a:rPr kumimoji="1" lang="en-US" altLang="zh-CN" dirty="0">
                <a:latin typeface="+mn-lt"/>
                <a:ea typeface="+mn-ea"/>
              </a:rPr>
              <a:t>a[0][1]&gt;max</a:t>
            </a:r>
            <a:r>
              <a:rPr kumimoji="1" lang="zh-CN" altLang="zh-CN" dirty="0">
                <a:latin typeface="+mn-lt"/>
                <a:ea typeface="+mn-ea"/>
              </a:rPr>
              <a:t>，则表示</a:t>
            </a:r>
            <a:r>
              <a:rPr kumimoji="1" lang="en-US" altLang="zh-CN" dirty="0">
                <a:latin typeface="+mn-lt"/>
                <a:ea typeface="+mn-ea"/>
              </a:rPr>
              <a:t>a[0][1]</a:t>
            </a:r>
            <a:r>
              <a:rPr kumimoji="1" lang="zh-CN" altLang="zh-CN" dirty="0">
                <a:latin typeface="+mn-lt"/>
                <a:ea typeface="+mn-ea"/>
              </a:rPr>
              <a:t>是已经比过的数据中值最大的，把它的值赋给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，取代了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的原值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以后依此处理，</a:t>
            </a:r>
            <a:r>
              <a:rPr kumimoji="1" lang="zh-CN" altLang="en-US" dirty="0">
                <a:latin typeface="+mn-lt"/>
                <a:ea typeface="+mn-ea"/>
              </a:rPr>
              <a:t>最后</a:t>
            </a:r>
            <a:r>
              <a:rPr kumimoji="1" lang="en-US" altLang="zh-CN" dirty="0">
                <a:latin typeface="+mn-lt"/>
                <a:ea typeface="+mn-ea"/>
              </a:rPr>
              <a:t>max</a:t>
            </a:r>
            <a:r>
              <a:rPr kumimoji="1" lang="zh-CN" altLang="zh-CN" dirty="0">
                <a:latin typeface="+mn-lt"/>
                <a:ea typeface="+mn-ea"/>
              </a:rPr>
              <a:t>就是最大的值</a:t>
            </a:r>
            <a:endParaRPr kumimoji="1" lang="zh-CN" altLang="zh-CN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45568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4556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455685" name="图片 4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01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charRg st="101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7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charRg st="173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6706" name="组合 31"/>
          <p:cNvGrpSpPr/>
          <p:nvPr/>
        </p:nvGrpSpPr>
        <p:grpSpPr>
          <a:xfrm>
            <a:off x="1714500" y="857250"/>
            <a:ext cx="5857875" cy="5000625"/>
            <a:chOff x="1714480" y="857232"/>
            <a:chExt cx="5857916" cy="5000661"/>
          </a:xfrm>
        </p:grpSpPr>
        <p:sp>
          <p:nvSpPr>
            <p:cNvPr id="456708" name="流程图: 过程 14"/>
            <p:cNvSpPr/>
            <p:nvPr/>
          </p:nvSpPr>
          <p:spPr>
            <a:xfrm>
              <a:off x="1714500" y="1500189"/>
              <a:ext cx="5857896" cy="4357704"/>
            </a:xfrm>
            <a:prstGeom prst="flowChartProcess">
              <a:avLst/>
            </a:prstGeom>
            <a:solidFill>
              <a:schemeClr val="accent1"/>
            </a:solidFill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          for i=0  to  2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56709" name="矩形 16"/>
            <p:cNvSpPr/>
            <p:nvPr/>
          </p:nvSpPr>
          <p:spPr>
            <a:xfrm>
              <a:off x="2285984" y="2143116"/>
              <a:ext cx="5286412" cy="307183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        for  j=0  to  3</a:t>
              </a:r>
              <a:endParaRPr lang="zh-CN" altLang="en-US" baseline="30000" dirty="0">
                <a:latin typeface="Arial" panose="020B0604020202020204" pitchFamily="34" charset="0"/>
              </a:endParaRPr>
            </a:p>
          </p:txBody>
        </p:sp>
        <p:sp>
          <p:nvSpPr>
            <p:cNvPr id="456710" name="流程图: 过程 17"/>
            <p:cNvSpPr/>
            <p:nvPr/>
          </p:nvSpPr>
          <p:spPr>
            <a:xfrm>
              <a:off x="2786063" y="2643188"/>
              <a:ext cx="4786333" cy="2571762"/>
            </a:xfrm>
            <a:prstGeom prst="flowChartProcess">
              <a:avLst/>
            </a:prstGeom>
            <a:solidFill>
              <a:schemeClr val="accent1"/>
            </a:solidFill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 b="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Arial" panose="020B0604020202020204" pitchFamily="34" charset="0"/>
                </a:rPr>
                <a:t>max=a[i][j]</a:t>
              </a:r>
              <a:endParaRPr lang="en-US" altLang="zh-CN" sz="280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Arial" panose="020B0604020202020204" pitchFamily="34" charset="0"/>
                </a:rPr>
                <a:t>row=I</a:t>
              </a:r>
              <a:endParaRPr lang="en-US" altLang="zh-CN" sz="280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latin typeface="Arial" panose="020B0604020202020204" pitchFamily="34" charset="0"/>
                </a:rPr>
                <a:t>colum=j</a:t>
              </a:r>
              <a:endParaRPr lang="en-US" altLang="zh-CN" sz="280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Arial" panose="020B0604020202020204" pitchFamily="34" charset="0"/>
              </a:endParaRPr>
            </a:p>
          </p:txBody>
        </p:sp>
        <p:sp>
          <p:nvSpPr>
            <p:cNvPr id="456711" name="流程图: 过程 18"/>
            <p:cNvSpPr/>
            <p:nvPr/>
          </p:nvSpPr>
          <p:spPr>
            <a:xfrm>
              <a:off x="4143371" y="2643182"/>
              <a:ext cx="2357455" cy="642938"/>
            </a:xfrm>
            <a:prstGeom prst="flowChartProcess">
              <a:avLst/>
            </a:prstGeom>
            <a:noFill/>
            <a:ln w="38100">
              <a:noFill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a[i][j]&gt;max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56712" name="流程图: 过程 19"/>
            <p:cNvSpPr/>
            <p:nvPr/>
          </p:nvSpPr>
          <p:spPr>
            <a:xfrm>
              <a:off x="2928926" y="2928938"/>
              <a:ext cx="714380" cy="642938"/>
            </a:xfrm>
            <a:prstGeom prst="flowChartProcess">
              <a:avLst/>
            </a:prstGeom>
            <a:noFill/>
            <a:ln w="38100">
              <a:noFill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真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56713" name="流程图: 过程 22"/>
            <p:cNvSpPr/>
            <p:nvPr/>
          </p:nvSpPr>
          <p:spPr>
            <a:xfrm>
              <a:off x="1714480" y="857232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Arial" panose="020B0604020202020204" pitchFamily="34" charset="0"/>
                </a:rPr>
                <a:t>          max=a[0][0]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56714" name="流程图: 过程 23"/>
            <p:cNvSpPr/>
            <p:nvPr/>
          </p:nvSpPr>
          <p:spPr>
            <a:xfrm>
              <a:off x="1714480" y="5214950"/>
              <a:ext cx="5857916" cy="642938"/>
            </a:xfrm>
            <a:prstGeom prst="flowChartProcess">
              <a:avLst/>
            </a:prstGeom>
            <a:solidFill>
              <a:schemeClr val="accent1"/>
            </a:solidFill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输出：</a:t>
              </a:r>
              <a:r>
                <a:rPr lang="en-US" altLang="zh-CN" dirty="0">
                  <a:latin typeface="Arial" panose="020B0604020202020204" pitchFamily="34" charset="0"/>
                </a:rPr>
                <a:t>max,row,colum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56715" name="直接连接符 18"/>
            <p:cNvCxnSpPr/>
            <p:nvPr/>
          </p:nvCxnSpPr>
          <p:spPr>
            <a:xfrm>
              <a:off x="2786050" y="3571876"/>
              <a:ext cx="4786346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56716" name="直接连接符 19"/>
            <p:cNvCxnSpPr/>
            <p:nvPr/>
          </p:nvCxnSpPr>
          <p:spPr>
            <a:xfrm flipV="1">
              <a:off x="5286380" y="2643182"/>
              <a:ext cx="2286016" cy="92869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456717" name="直接连接符 22"/>
            <p:cNvCxnSpPr/>
            <p:nvPr/>
          </p:nvCxnSpPr>
          <p:spPr>
            <a:xfrm>
              <a:off x="2786050" y="2643182"/>
              <a:ext cx="2571768" cy="92869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56718" name="流程图: 过程 19"/>
            <p:cNvSpPr/>
            <p:nvPr/>
          </p:nvSpPr>
          <p:spPr>
            <a:xfrm>
              <a:off x="6715140" y="2928934"/>
              <a:ext cx="714380" cy="642938"/>
            </a:xfrm>
            <a:prstGeom prst="flowChartProcess">
              <a:avLst/>
            </a:prstGeom>
            <a:noFill/>
            <a:ln w="38100">
              <a:noFill/>
            </a:ln>
          </p:spPr>
          <p:txBody>
            <a:bodyPr wrap="none"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假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56719" name="直接连接符 28"/>
            <p:cNvCxnSpPr/>
            <p:nvPr/>
          </p:nvCxnSpPr>
          <p:spPr>
            <a:xfrm rot="5400000" flipH="1" flipV="1">
              <a:off x="4464843" y="4393413"/>
              <a:ext cx="1643074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456707" name="图片 14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标注 6"/>
          <p:cNvSpPr/>
          <p:nvPr/>
        </p:nvSpPr>
        <p:spPr>
          <a:xfrm>
            <a:off x="5072063" y="3643313"/>
            <a:ext cx="1785937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记行号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7731" name="Rectangle 3"/>
          <p:cNvSpPr>
            <a:spLocks noGrp="1"/>
          </p:cNvSpPr>
          <p:nvPr>
            <p:ph idx="1"/>
          </p:nvPr>
        </p:nvSpPr>
        <p:spPr>
          <a:xfrm>
            <a:off x="214313" y="428625"/>
            <a:ext cx="8643937" cy="6072188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……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int i,j,row=0,colum=0,max;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int a[3][4]={{1,2,3,4},{9,8,7,6},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                     {-10,10,-5,2}};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max=a[0][0];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for (i=0;i&lt;=2;i++)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for (j=0;j&lt;=3;j++)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if (a[i][j]&gt;max)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{  max=a[i][j];  row=i;  colum=j; 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printf("max=%d\nrow=%d\n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     colum=%d\n",max,row,colum);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……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773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45773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71938" y="3643313"/>
            <a:ext cx="1928812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最大值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000875" y="3500438"/>
            <a:ext cx="1785938" cy="642937"/>
          </a:xfrm>
          <a:prstGeom prst="wedgeRoundRectCallout">
            <a:avLst>
              <a:gd name="adj1" fmla="val -44741"/>
              <a:gd name="adj2" fmla="val 113509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列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号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963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0"/>
            <a:ext cx="2143125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7737" name="图片 8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4CB72E-6FD9-4145-BF1F-04A8365642BF}" type="slidenum">
              <a:rPr lang="en-US" altLang="zh-CN"/>
            </a:fld>
            <a:endParaRPr lang="en-US" altLang="zh-CN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Forgetting to declare the array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Using a subscript that references a nonexistent array element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Not using a large enough conditional value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loop counter to cycle through all the array elements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Forgetting to initialize the array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B278C7-6537-41E1-B9CF-9EA1E81C560B}" type="slidenum">
              <a:rPr lang="en-US" altLang="zh-CN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286543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3F0D72-A839-498C-A7C4-8A10EE317CE3}" type="slidenum">
              <a:rPr lang="en-US" altLang="zh-CN"/>
            </a:fld>
            <a:endParaRPr lang="en-US" altLang="zh-CN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 single-dimensional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array</a:t>
            </a:r>
            <a:r>
              <a:rPr lang="en-US" altLang="zh-CN" dirty="0">
                <a:ea typeface="宋体" panose="02010600030101010101" pitchFamily="2" charset="-122"/>
              </a:rPr>
              <a:t> is a data structure that can store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list of values of the same data type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Elements are stored in contiguous locations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Referenced using the array name and a subscript</a:t>
            </a:r>
            <a:endParaRPr lang="en-US" altLang="zh-CN" sz="260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Single-dimensional arrays may be initialized when they are declared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Single-dimensional arrays are passed to a function by passing the name of the array as an argument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D01892-C712-4549-8CAE-F821D512D149}" type="slidenum">
              <a:rPr lang="en-US" altLang="zh-CN"/>
            </a:fld>
            <a:endParaRPr lang="en-US" altLang="zh-CN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A two-dimensional array is declared by listing both a row and a column size with the data type and name of the array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Two-dimensional arrays may be initialized when they are declared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r>
              <a:rPr lang="en-US" altLang="zh-CN">
                <a:ea typeface="宋体" panose="02010600030101010101" pitchFamily="2" charset="-122"/>
              </a:rPr>
              <a:t>Two-dimensional arrays are passed to a function by passing the name of the array as an argument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</a:pP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077200" cy="4975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ea typeface="宋体" panose="02010600030101010101" pitchFamily="2" charset="-122"/>
              </a:rPr>
              <a:t>练习</a:t>
            </a:r>
            <a:endParaRPr lang="zh-CN" altLang="en-US" b="1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r>
              <a:rPr lang="zh-CN" altLang="en-US" sz="2400" b="1">
                <a:ea typeface="宋体" panose="02010600030101010101" pitchFamily="2" charset="-122"/>
              </a:rPr>
              <a:t>作业</a:t>
            </a:r>
            <a:r>
              <a:rPr lang="zh-CN" altLang="en-US" sz="2000" b="1">
                <a:ea typeface="宋体" panose="02010600030101010101" pitchFamily="2" charset="-122"/>
              </a:rPr>
              <a:t>：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用户输入一组的乱序正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整数，求最大、最小，以及排序（有小到大或由大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到小）。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扩展：（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）数组中相邻元素两两比较，根据比较结果交换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顺序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（按大数在前小数在后，或小数在前大数在后的规则交换相邻数据），重复此过程直到没有数据可以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交换；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）与直接暴力排序相对照，看（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）中使用相邻交换排序算法计算次数有无优化（可以通过打印各自的计算次数来评估结果），每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次比较、赋值等都是一次计算。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）输入一个矩阵，将其行与列互换（转置），然后打印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输出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扩展：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(a)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矩阵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相加；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                 (b)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矩阵相乘。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课后练习：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）多维数组的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使用；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）字符大小写转换、实数的上下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取整；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）字符串与数值间的转换等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等。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   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38200" y="304800"/>
            <a:ext cx="8381365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tx1"/>
                </a:solidFill>
                <a:cs typeface="Times New Roman" panose="02020603050405020304" pitchFamily="18" charset="0"/>
              </a:rPr>
              <a:t>void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BubbleSort(int arr[], int number)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number--;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for (int i = 0; i &lt; number; i++)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{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for (int j = 0; j &lt; number - i; j++)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{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if (arr[j] &gt; arr[j + 1])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{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    int tmp = arr[j + 1];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    arr[j + 1] = arr[j];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    arr[j] = tmp;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    }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    }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    }</a:t>
            </a:r>
            <a:endParaRPr lang="zh-CN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/>
              <a:t> }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517650"/>
            <a:ext cx="8382000" cy="497205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codes[] = “sample”;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" y="2721610"/>
            <a:ext cx="8832850" cy="80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char codes[] = {'s', 'a', 'm', 'p', 'l', 'e'};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28600" y="1517650"/>
            <a:ext cx="8382000" cy="2461260"/>
          </a:xfrm>
          <a:prstGeom prst="rect">
            <a:avLst/>
          </a:prstGeom>
        </p:spPr>
        <p:txBody>
          <a:bodyPr>
            <a:spAutoFit/>
          </a:bodyPr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aray[10];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*p1 = NULL,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*p2 = NULL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p1 = &amp;aray[0];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p2 =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aray;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57150" eaLnBrk="1" hangingPunct="1">
              <a:lnSpc>
                <a:spcPct val="110000"/>
              </a:lnSpc>
              <a:defRPr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57150" eaLnBrk="1" hangingPunct="1">
              <a:lnSpc>
                <a:spcPct val="110000"/>
              </a:lnSpc>
              <a:defRPr/>
            </a:pP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7150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问：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p1?=p2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6FDD77-7923-495E-857B-29A314B3A445}" type="slidenum">
              <a:rPr lang="en-US" altLang="zh-CN"/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To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create a one-dimensional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array: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#define NUMELS 5 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grades[NUMELS];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 C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starting index value for all arrays is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Each item in an array is called an </a:t>
            </a:r>
            <a:r>
              <a:rPr lang="en-US" altLang="zh-CN" b="1" dirty="0">
                <a:ea typeface="宋体" panose="02010600030101010101" pitchFamily="2" charset="-122"/>
              </a:rPr>
              <a:t>element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en-US" altLang="zh-CN" b="1" dirty="0">
                <a:ea typeface="宋体" panose="02010600030101010101" pitchFamily="2" charset="-122"/>
              </a:rPr>
              <a:t>component </a:t>
            </a:r>
            <a:r>
              <a:rPr lang="en-US" altLang="zh-CN" dirty="0">
                <a:ea typeface="宋体" panose="02010600030101010101" pitchFamily="2" charset="-122"/>
              </a:rPr>
              <a:t>of the array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4EC23-E3C7-4909-BC9C-36D649162306}" type="slidenum">
              <a:rPr lang="en-US" altLang="zh-CN"/>
            </a:fld>
            <a:endParaRPr lang="en-US" altLang="zh-CN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1995488"/>
            <a:ext cx="5010150" cy="39338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14141</Words>
  <Application>WPS 演示</Application>
  <PresentationFormat>全屏显示(4:3)</PresentationFormat>
  <Paragraphs>896</Paragraphs>
  <Slides>75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Courier New</vt:lpstr>
      <vt:lpstr>微软雅黑</vt:lpstr>
      <vt:lpstr>Arial Unicode MS</vt:lpstr>
      <vt:lpstr>Wingdings 2</vt:lpstr>
      <vt:lpstr>黑体</vt:lpstr>
      <vt:lpstr>Default Design</vt:lpstr>
      <vt:lpstr>A First Book of ANSI C Fourth Edition</vt:lpstr>
      <vt:lpstr>Objectives</vt:lpstr>
      <vt:lpstr>Introduction</vt:lpstr>
      <vt:lpstr>Introduction (continued)</vt:lpstr>
      <vt:lpstr>Introduction (continued)</vt:lpstr>
      <vt:lpstr>One-Dimensional Arrays</vt:lpstr>
      <vt:lpstr>One-Dimensional Arrays (continued)</vt:lpstr>
      <vt:lpstr>One-Dimensional Arrays (continued)</vt:lpstr>
      <vt:lpstr>One-Dimensional Arrays (continued)</vt:lpstr>
      <vt:lpstr>One-Dimensional Arrays (continued)</vt:lpstr>
      <vt:lpstr>One-Dimensional Arrays (continued)</vt:lpstr>
      <vt:lpstr>PowerPoint 演示文稿</vt:lpstr>
      <vt:lpstr>One-Dimensional Arrays (continued)</vt:lpstr>
      <vt:lpstr>Input and Output of Array Values</vt:lpstr>
      <vt:lpstr>PowerPoint 演示文稿</vt:lpstr>
      <vt:lpstr>PowerPoint 演示文稿</vt:lpstr>
      <vt:lpstr>一维数组程序举例</vt:lpstr>
      <vt:lpstr>PowerPoint 演示文稿</vt:lpstr>
      <vt:lpstr>Array Initialization</vt:lpstr>
      <vt:lpstr>PowerPoint 演示文稿</vt:lpstr>
      <vt:lpstr>Array Initialization (continued)</vt:lpstr>
      <vt:lpstr>6.1.3一维数组的初始化</vt:lpstr>
      <vt:lpstr>Array Initialization (continued)</vt:lpstr>
      <vt:lpstr>Array Initialization (continued)</vt:lpstr>
      <vt:lpstr>Arrays as Function Arguments</vt:lpstr>
      <vt:lpstr>PowerPoint 演示文稿</vt:lpstr>
      <vt:lpstr>PowerPoint 演示文稿</vt:lpstr>
      <vt:lpstr>PowerPoint 演示文稿</vt:lpstr>
      <vt:lpstr>Arrays as Function Arguments (continued)</vt:lpstr>
      <vt:lpstr>PowerPoint 演示文稿</vt:lpstr>
      <vt:lpstr>Case Study: Computing Averages and Standard Deviations</vt:lpstr>
      <vt:lpstr>Requirements Specification</vt:lpstr>
      <vt:lpstr>Analyze the Problem</vt:lpstr>
      <vt:lpstr>PowerPoint 演示文稿</vt:lpstr>
      <vt:lpstr>Hand Calculation</vt:lpstr>
      <vt:lpstr>Select an Overall Solution</vt:lpstr>
      <vt:lpstr>Write the Functions</vt:lpstr>
      <vt:lpstr>PowerPoint 演示文稿</vt:lpstr>
      <vt:lpstr>Test and Debug the Functions</vt:lpstr>
      <vt:lpstr>Two-Dimensional Arrays</vt:lpstr>
      <vt:lpstr>Two-Dimensional Arrays (continued)</vt:lpstr>
      <vt:lpstr>Two-Dimensional Arrays (continued)</vt:lpstr>
      <vt:lpstr>Two-Dimensional Arrays (continued)</vt:lpstr>
      <vt:lpstr>6.2.3二维数组的初始化</vt:lpstr>
      <vt:lpstr>6.2.3二维数组的初始化</vt:lpstr>
      <vt:lpstr>PowerPoint 演示文稿</vt:lpstr>
      <vt:lpstr>Two-Dimensional Arrays (continued)</vt:lpstr>
      <vt:lpstr>PowerPoint 演示文稿</vt:lpstr>
      <vt:lpstr>PowerPoint 演示文稿</vt:lpstr>
      <vt:lpstr>Internal Array Element Location Algorithm</vt:lpstr>
      <vt:lpstr>For single-dimensional arrays: Offset = i  the size of an individual element</vt:lpstr>
      <vt:lpstr>Internal Array Element Location Algorithm</vt:lpstr>
      <vt:lpstr>Two-Dimensional Arrays (continued)</vt:lpstr>
      <vt:lpstr>PowerPoint 演示文稿</vt:lpstr>
      <vt:lpstr>PowerPoint 演示文稿</vt:lpstr>
      <vt:lpstr>PowerPoint 演示文稿</vt:lpstr>
      <vt:lpstr>PowerPoint 演示文稿</vt:lpstr>
      <vt:lpstr>Larger Dimensional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 Programming Errors</vt:lpstr>
      <vt:lpstr>Summary</vt:lpstr>
      <vt:lpstr>Summary (continued)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/>
  <cp:lastModifiedBy>章耘舟爸爸</cp:lastModifiedBy>
  <cp:revision>544</cp:revision>
  <dcterms:created xsi:type="dcterms:W3CDTF">2002-09-27T23:29:00Z</dcterms:created>
  <dcterms:modified xsi:type="dcterms:W3CDTF">2022-04-27T02:26:00Z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F4DAAC62A15149D993C5FFB9D6A04947</vt:lpwstr>
  </property>
  <property fmtid="{D5CDD505-2E9C-101B-9397-08002B2CF9AE}" pid="3" name="KSOProductBuildVer">
    <vt:lpwstr>2052-11.1.0.10356</vt:lpwstr>
  </property>
</Properties>
</file>