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135"/>
  </p:handoutMasterIdLst>
  <p:sldIdLst>
    <p:sldId id="319" r:id="rId3"/>
    <p:sldId id="257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462" r:id="rId19"/>
    <p:sldId id="499" r:id="rId20"/>
    <p:sldId id="463" r:id="rId21"/>
    <p:sldId id="464" r:id="rId22"/>
    <p:sldId id="465" r:id="rId23"/>
    <p:sldId id="500" r:id="rId24"/>
    <p:sldId id="467" r:id="rId25"/>
    <p:sldId id="466" r:id="rId26"/>
    <p:sldId id="468" r:id="rId27"/>
    <p:sldId id="501" r:id="rId28"/>
    <p:sldId id="469" r:id="rId29"/>
    <p:sldId id="498" r:id="rId30"/>
    <p:sldId id="470" r:id="rId31"/>
    <p:sldId id="471" r:id="rId32"/>
    <p:sldId id="472" r:id="rId33"/>
    <p:sldId id="50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647" r:id="rId44"/>
    <p:sldId id="648" r:id="rId45"/>
    <p:sldId id="649" r:id="rId46"/>
    <p:sldId id="702" r:id="rId47"/>
    <p:sldId id="703" r:id="rId48"/>
    <p:sldId id="704" r:id="rId49"/>
    <p:sldId id="705" r:id="rId50"/>
    <p:sldId id="706" r:id="rId51"/>
    <p:sldId id="707" r:id="rId52"/>
    <p:sldId id="708" r:id="rId53"/>
    <p:sldId id="709" r:id="rId54"/>
    <p:sldId id="710" r:id="rId55"/>
    <p:sldId id="711" r:id="rId56"/>
    <p:sldId id="712" r:id="rId57"/>
    <p:sldId id="713" r:id="rId58"/>
    <p:sldId id="714" r:id="rId59"/>
    <p:sldId id="650" r:id="rId60"/>
    <p:sldId id="503" r:id="rId61"/>
    <p:sldId id="482" r:id="rId62"/>
    <p:sldId id="510" r:id="rId63"/>
    <p:sldId id="483" r:id="rId64"/>
    <p:sldId id="554" r:id="rId65"/>
    <p:sldId id="555" r:id="rId66"/>
    <p:sldId id="548" r:id="rId67"/>
    <p:sldId id="549" r:id="rId68"/>
    <p:sldId id="550" r:id="rId69"/>
    <p:sldId id="551" r:id="rId70"/>
    <p:sldId id="552" r:id="rId71"/>
    <p:sldId id="715" r:id="rId72"/>
    <p:sldId id="556" r:id="rId73"/>
    <p:sldId id="557" r:id="rId74"/>
    <p:sldId id="558" r:id="rId75"/>
    <p:sldId id="559" r:id="rId76"/>
    <p:sldId id="560" r:id="rId77"/>
    <p:sldId id="561" r:id="rId78"/>
    <p:sldId id="562" r:id="rId79"/>
    <p:sldId id="563" r:id="rId80"/>
    <p:sldId id="564" r:id="rId81"/>
    <p:sldId id="485" r:id="rId82"/>
    <p:sldId id="487" r:id="rId83"/>
    <p:sldId id="506" r:id="rId84"/>
    <p:sldId id="507" r:id="rId85"/>
    <p:sldId id="488" r:id="rId86"/>
    <p:sldId id="489" r:id="rId87"/>
    <p:sldId id="490" r:id="rId88"/>
    <p:sldId id="491" r:id="rId89"/>
    <p:sldId id="492" r:id="rId90"/>
    <p:sldId id="493" r:id="rId91"/>
    <p:sldId id="494" r:id="rId92"/>
    <p:sldId id="716" r:id="rId93"/>
    <p:sldId id="717" r:id="rId94"/>
    <p:sldId id="718" r:id="rId95"/>
    <p:sldId id="719" r:id="rId96"/>
    <p:sldId id="722" r:id="rId97"/>
    <p:sldId id="723" r:id="rId98"/>
    <p:sldId id="724" r:id="rId99"/>
    <p:sldId id="725" r:id="rId100"/>
    <p:sldId id="726" r:id="rId101"/>
    <p:sldId id="727" r:id="rId102"/>
    <p:sldId id="728" r:id="rId103"/>
    <p:sldId id="729" r:id="rId104"/>
    <p:sldId id="730" r:id="rId105"/>
    <p:sldId id="731" r:id="rId106"/>
    <p:sldId id="732" r:id="rId107"/>
    <p:sldId id="733" r:id="rId108"/>
    <p:sldId id="734" r:id="rId109"/>
    <p:sldId id="735" r:id="rId110"/>
    <p:sldId id="736" r:id="rId111"/>
    <p:sldId id="737" r:id="rId112"/>
    <p:sldId id="738" r:id="rId113"/>
    <p:sldId id="739" r:id="rId114"/>
    <p:sldId id="740" r:id="rId115"/>
    <p:sldId id="741" r:id="rId116"/>
    <p:sldId id="742" r:id="rId117"/>
    <p:sldId id="743" r:id="rId118"/>
    <p:sldId id="790" r:id="rId119"/>
    <p:sldId id="495" r:id="rId120"/>
    <p:sldId id="508" r:id="rId121"/>
    <p:sldId id="497" r:id="rId122"/>
    <p:sldId id="496" r:id="rId123"/>
    <p:sldId id="445" r:id="rId124"/>
    <p:sldId id="509" r:id="rId125"/>
    <p:sldId id="446" r:id="rId126"/>
    <p:sldId id="511" r:id="rId127"/>
    <p:sldId id="695" r:id="rId128"/>
    <p:sldId id="697" r:id="rId129"/>
    <p:sldId id="720" r:id="rId130"/>
    <p:sldId id="696" r:id="rId131"/>
    <p:sldId id="578" r:id="rId132"/>
    <p:sldId id="579" r:id="rId133"/>
    <p:sldId id="580" r:id="rId134"/>
  </p:sldIdLst>
  <p:sldSz cx="9144000" cy="6858000" type="screen4x3"/>
  <p:notesSz cx="6858000" cy="9144000"/>
  <p:custDataLst>
    <p:tags r:id="rId1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9966"/>
    <a:srgbClr val="9966FF"/>
    <a:srgbClr val="FF3399"/>
    <a:srgbClr val="EAEAEA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73635" autoAdjust="0"/>
  </p:normalViewPr>
  <p:slideViewPr>
    <p:cSldViewPr>
      <p:cViewPr varScale="1">
        <p:scale>
          <a:sx n="50" d="100"/>
          <a:sy n="50" d="100"/>
        </p:scale>
        <p:origin x="15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9" Type="http://schemas.openxmlformats.org/officeDocument/2006/relationships/tags" Target="tags/tag3.xml"/><Relationship Id="rId138" Type="http://schemas.openxmlformats.org/officeDocument/2006/relationships/tableStyles" Target="tableStyles.xml"/><Relationship Id="rId137" Type="http://schemas.openxmlformats.org/officeDocument/2006/relationships/viewProps" Target="viewProps.xml"/><Relationship Id="rId136" Type="http://schemas.openxmlformats.org/officeDocument/2006/relationships/presProps" Target="presProps.xml"/><Relationship Id="rId135" Type="http://schemas.openxmlformats.org/officeDocument/2006/relationships/handoutMaster" Target="handoutMasters/handoutMaster1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15B760-0E48-474E-907D-112BBFC74AB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471561-5E9A-4C5F-A63E-F8DCFDD4089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5F96061-18CD-46E1-A048-A01C876CBF3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B9719FA-C0D2-4176-A30F-799794E74D9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B735781-8CC7-4289-895D-AB535ED86A2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73291A6-7882-4700-982A-94A15C3311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DF4D929-C3AA-4ADC-8BA9-B9F9F63AEA8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3555CC4-4E3D-4DE8-963B-A2759C963E1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5777034-312E-41F0-BEA7-7C527C34665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47889C7-59FE-4BA4-8CE0-B6A542A66A8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0226C3D-D76A-49EB-B18B-4FD40B2853DE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0F35E21-FA04-4C11-87EF-95F03C1C57E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DFDA80D-60BD-4743-883C-5039E8DBBFA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E511A88-D053-4510-AA17-50065E463AF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FCBEFCF-BD5E-4601-BCAC-3EFD858C894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C9259B9-4568-48E5-88CC-ABE08E21C7B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7082C7A-90D4-499D-91AB-24EF9FB3BDB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37F9A5D-7658-4D9B-BC76-2DD3A2863B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1C211CA-C06A-4FF8-998E-AD252D05BE8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B092755-9847-4B9B-96D4-A5834023DEB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99A210C-DD33-4EDD-95FF-A5CB9597E90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CE758C2-F3E1-4A97-B765-92B9B1D1323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2E17993-681F-422E-AB94-452EE6B616D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6D20435-0A22-475C-BCED-1D6538BB13D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4E94D6F-F01D-4AFE-9DB5-CCC0C37BE10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DDEF3D2-152B-4733-A2FD-D7A80F65EEB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5CF5FBF-2703-4E4B-A0FB-D9E6D92C17E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7B9171A-0AD9-4167-867E-4E48C68858A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C99DFA6-32E3-486D-9995-A122CEE9E81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0BF78FD-DD03-4B73-8881-1C717E2500C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8659AFE-F0D2-40F7-88E8-C431ADD11BF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BC8DF39-CD47-4A06-A7C9-4FC3EB8CE71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C90E028-8391-4F4B-ACE1-C974A7A7ED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1BA9521-8955-4E03-B226-299B60F2ECE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48766E6-AC26-4F9C-BCA1-13C173B947B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826CC45-7CD3-4D0E-B0D7-DBF9B60B484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C568D23-B948-4AB8-9ADF-967A0A45B6E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2AB558B-BC8E-4934-9D57-DFAF38E0D23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DE5A2BF-2665-442E-9207-2A4399CBCE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6C9FCB6-1926-48CC-B5D1-DF3C568560E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1450CFD-0E85-4FCD-9811-293FE0D62DF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3ABD844-FA8D-449E-9154-29DFBA3CAFD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DE9E310-E5A6-4642-9726-BDB8335C459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43447D3-9876-406D-85E7-62D7F957D77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161F817-23BD-4CA8-85B0-1192671C8C5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7AF5E7D-F231-4B65-8F85-BCC9EBB711D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46DA046-45DA-48A1-996D-B131016E572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8CE44B9-B882-4CFF-936A-9B2DF82A783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93C43EC-AB4D-409A-BC95-0911A71F8A7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89D5D9F-F674-4345-B474-BE4815D338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8D1C58D-409F-4F52-9098-EC99B11E78C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3ED59B9-811E-459E-A121-99A6FCC522E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3541E5-2AE2-44B2-B2CD-8F60D88E3A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5CF4-79BB-4945-A361-37CB50E9A8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C086E-85BB-49FC-9B71-4C67A4EA7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C00EF-600C-4941-974C-4F937A8BF2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9D8C-597A-4F92-B414-BB92F0B734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CA5B-1DF0-4647-BC48-93FB2235FE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C1407-85E4-43B7-9D6B-A24C43314D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7703-A773-458F-8903-81DCD3B3AF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3060A-B9B2-4877-A34B-C3B5B64201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29F7-42E8-4DD1-B655-00BA3A42BF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5EF68-BDDA-4488-97B1-BA398A6846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FEADD-00E2-47CC-BF50-EF9846F0C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5B3F7-2669-49A5-81BE-55B8BF7218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9B7F-ED79-497A-A173-6F427A043D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AB02D8-7E06-4BC7-BC42-81C52A94D2A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slide" Target="slide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70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wmf"/><Relationship Id="rId3" Type="http://schemas.openxmlformats.org/officeDocument/2006/relationships/hyperlink" Target="../program/11.2.cpp" TargetMode="Externa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hyperlink" Target="../program/11.3.cpp" TargetMode="Externa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hyperlink" Target="../program/11.4.cpp" TargetMode="Externa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hyperlink" Target="../program/11.5.cpp" TargetMode="Externa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hyperlink" Target="../program/11.6.cpp" TargetMode="Externa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hyperlink" Target="../program/11.6-1.cp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5.wmf"/><Relationship Id="rId2" Type="http://schemas.openxmlformats.org/officeDocument/2006/relationships/hyperlink" Target="../program/11-two%20dimension.cpp" TargetMode="Externa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hyperlink" Target="../program/11.two%20dimension-pointer.cpp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emf"/><Relationship Id="rId1" Type="http://schemas.openxmlformats.org/officeDocument/2006/relationships/tags" Target="../tags/tag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hyperlink" Target="../program/11.7.cpp" TargetMode="External"/><Relationship Id="rId1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hyperlink" Target="../program/11.8.cpp" TargetMode="External"/><Relationship Id="rId1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wmf"/><Relationship Id="rId2" Type="http://schemas.openxmlformats.org/officeDocument/2006/relationships/hyperlink" Target="../program/11.9.cpp" TargetMode="External"/><Relationship Id="rId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6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68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9</a:t>
            </a:r>
            <a:endParaRPr lang="en-US" altLang="zh-CN" sz="3400" b="0" i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Arrays, Addresses, and Pointers</a:t>
            </a:r>
            <a:endParaRPr lang="en-US" altLang="zh-CN" sz="3400" b="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552450"/>
            <a:ext cx="8839200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73735"/>
            <a:ext cx="8858250" cy="70675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动态内存分配与指向它的指针变量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15459" name="Rectangle 3"/>
          <p:cNvSpPr>
            <a:spLocks noGrp="1"/>
          </p:cNvSpPr>
          <p:nvPr>
            <p:ph idx="1"/>
          </p:nvPr>
        </p:nvSpPr>
        <p:spPr>
          <a:xfrm>
            <a:off x="857250" y="1785938"/>
            <a:ext cx="7572375" cy="2928937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" action="ppaction://noaction"/>
              </a:rPr>
              <a:t>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" action="ppaction://noaction"/>
              </a:rPr>
              <a:t>什么是内存的动态分配</a:t>
            </a:r>
            <a:endParaRPr kumimoji="1" lang="en-US" altLang="zh-CN" sz="36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" action="ppaction://noaction"/>
              </a:rPr>
              <a:t>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" action="ppaction://noaction"/>
              </a:rPr>
              <a:t>怎样建立内存的动态分配</a:t>
            </a:r>
            <a:endParaRPr kumimoji="1" lang="en-US" altLang="zh-CN" sz="36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" action="ppaction://noaction"/>
              </a:rPr>
              <a:t> void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" action="ppaction://noaction"/>
              </a:rPr>
              <a:t>指针类型</a:t>
            </a:r>
            <a:endParaRPr kumimoji="1" lang="zh-CN" altLang="zh-CN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915460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什么是内存的动态分配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94563" name="Rectangle 3"/>
          <p:cNvSpPr>
            <a:spLocks noGrp="1"/>
          </p:cNvSpPr>
          <p:nvPr>
            <p:ph idx="1"/>
          </p:nvPr>
        </p:nvSpPr>
        <p:spPr>
          <a:xfrm>
            <a:off x="428625" y="1571625"/>
            <a:ext cx="8358188" cy="3857625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非静态的局部变量是分配在内存中的动态存储区的，这个存储区是一个称为</a:t>
            </a: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栈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的区域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语言还允许建立内存动态分配区域，以存放一些临时用的数据，这些数据需要时随时开辟，不需要时随时释放。这些数据是临时存放在一个特别的自由存储区，称为</a:t>
            </a: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堆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区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16484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3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charRg st="3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17507" name="Rectangle 3"/>
          <p:cNvSpPr>
            <a:spLocks noGrp="1"/>
          </p:cNvSpPr>
          <p:nvPr>
            <p:ph idx="1"/>
          </p:nvPr>
        </p:nvSpPr>
        <p:spPr>
          <a:xfrm>
            <a:off x="428625" y="1571625"/>
            <a:ext cx="8358188" cy="3857625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对内存的动态分配是通过系统提供的库函数来实现的，主要有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free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realloc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这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个函数。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1750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idx="1"/>
          </p:nvPr>
        </p:nvSpPr>
        <p:spPr>
          <a:xfrm>
            <a:off x="428625" y="1571625"/>
            <a:ext cx="8358188" cy="464343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１．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其函数原型为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void *malloc(unsigned int size); 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其作用是在内存的动态存储区中分配一个长度为</a:t>
            </a:r>
            <a:r>
              <a:rPr kumimoji="1" lang="en-US" altLang="zh-CN" dirty="0">
                <a:latin typeface="+mn-lt"/>
                <a:ea typeface="+mn-ea"/>
              </a:rPr>
              <a:t>size</a:t>
            </a:r>
            <a:r>
              <a:rPr kumimoji="1" lang="zh-CN" altLang="zh-CN" dirty="0">
                <a:latin typeface="+mn-lt"/>
                <a:ea typeface="+mn-ea"/>
              </a:rPr>
              <a:t>的连续空间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函数的值是所分配区域的第一个字节的地址，或者说，此函数是一个指针型函数，返回的指针指向该分配域的开头位置</a:t>
            </a:r>
            <a:endParaRPr kumimoji="1" lang="zh-CN" altLang="zh-CN" dirty="0">
              <a:latin typeface="+mn-lt"/>
              <a:ea typeface="+mn-ea"/>
            </a:endParaRPr>
          </a:p>
        </p:txBody>
      </p:sp>
      <p:pic>
        <p:nvPicPr>
          <p:cNvPr id="918532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5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charRg st="5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8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charRg st="8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idx="1"/>
          </p:nvPr>
        </p:nvSpPr>
        <p:spPr>
          <a:xfrm>
            <a:off x="428625" y="1571625"/>
            <a:ext cx="8358188" cy="464343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 malloc(100);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开辟</a:t>
            </a:r>
            <a:r>
              <a:rPr kumimoji="1" lang="en-US" altLang="zh-CN" dirty="0">
                <a:latin typeface="+mn-lt"/>
                <a:ea typeface="+mn-ea"/>
              </a:rPr>
              <a:t>100</a:t>
            </a:r>
            <a:r>
              <a:rPr kumimoji="1" lang="zh-CN" altLang="zh-CN" dirty="0">
                <a:latin typeface="+mn-lt"/>
                <a:ea typeface="+mn-ea"/>
              </a:rPr>
              <a:t>字节的临时分配域，函数值为其第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个字节的地址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endParaRPr kumimoji="1" lang="zh-CN" altLang="zh-CN" dirty="0">
              <a:latin typeface="+mn-lt"/>
              <a:ea typeface="+mn-ea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注意指针的基类型为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void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，即不指向任何类型的数据，只提供一个地址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如果此函数未能成功地执行（例如内存空间不足），则返回空指针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(NULL)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19556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4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charRg st="4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98659" name="Rectangle 3"/>
          <p:cNvSpPr>
            <a:spLocks noGrp="1"/>
          </p:cNvSpPr>
          <p:nvPr>
            <p:ph idx="1"/>
          </p:nvPr>
        </p:nvSpPr>
        <p:spPr>
          <a:xfrm>
            <a:off x="142875" y="1571625"/>
            <a:ext cx="8643938" cy="414337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．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其函数原型为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void *calloc(unsigned n,unsigned size);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其作用是在内存的动态存储区中分配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n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个长度为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size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的连续空间，这个空间一般比较大，足以保存一个数组。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0580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6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charRg st="6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1603" name="Rectangle 3"/>
          <p:cNvSpPr>
            <a:spLocks noGrp="1"/>
          </p:cNvSpPr>
          <p:nvPr>
            <p:ph idx="1"/>
          </p:nvPr>
        </p:nvSpPr>
        <p:spPr>
          <a:xfrm>
            <a:off x="142875" y="1571625"/>
            <a:ext cx="8643938" cy="4857750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函数可以为一维数组开辟动态存储空间，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n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为数组元素个数，每个元素长度为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size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。这就是动态数组。函数返回指向所分配域的起始位置的指针；如果分配不成功，返回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NULL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。如：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 p=calloc(50,4);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</a:t>
            </a:r>
            <a:r>
              <a:rPr kumimoji="1" lang="zh-CN" altLang="zh-CN" sz="3200" dirty="0">
                <a:latin typeface="+mn-lt"/>
                <a:ea typeface="+mn-ea"/>
              </a:rPr>
              <a:t>开辟</a:t>
            </a:r>
            <a:r>
              <a:rPr kumimoji="1" lang="en-US" altLang="zh-CN" sz="3200" dirty="0">
                <a:latin typeface="+mn-lt"/>
                <a:ea typeface="+mn-ea"/>
              </a:rPr>
              <a:t>50</a:t>
            </a:r>
            <a:r>
              <a:rPr kumimoji="1" lang="zh-CN" altLang="zh-CN" sz="3200" dirty="0">
                <a:latin typeface="+mn-lt"/>
                <a:ea typeface="+mn-ea"/>
              </a:rPr>
              <a:t>×</a:t>
            </a:r>
            <a:r>
              <a:rPr kumimoji="1" lang="en-US" altLang="zh-CN" sz="3200" dirty="0">
                <a:latin typeface="+mn-lt"/>
                <a:ea typeface="+mn-ea"/>
              </a:rPr>
              <a:t>4</a:t>
            </a:r>
            <a:r>
              <a:rPr kumimoji="1" lang="zh-CN" altLang="zh-CN" sz="3200" dirty="0">
                <a:latin typeface="+mn-lt"/>
                <a:ea typeface="+mn-ea"/>
              </a:rPr>
              <a:t>个字节的临时分配域，把起始地址赋给指针变量</a:t>
            </a:r>
            <a:r>
              <a:rPr kumimoji="1" lang="en-US" altLang="zh-CN" sz="3200" dirty="0">
                <a:latin typeface="+mn-lt"/>
                <a:ea typeface="+mn-ea"/>
              </a:rPr>
              <a:t>p </a:t>
            </a:r>
            <a:endParaRPr kumimoji="1" lang="zh-CN" altLang="zh-CN" sz="3200" dirty="0">
              <a:latin typeface="+mn-lt"/>
              <a:ea typeface="+mn-ea"/>
            </a:endParaRPr>
          </a:p>
        </p:txBody>
      </p:sp>
      <p:pic>
        <p:nvPicPr>
          <p:cNvPr id="921604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642938" y="1571625"/>
            <a:ext cx="7643812" cy="4857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．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free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其函数原型为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void free(void *p);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其作用是释放指针变量ｐ所指向的动态空间，使这部分空间能重新被其他变量使用。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应是最近一次调用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函数时得到的函数返回值。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262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4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charRg st="4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3651" name="Rectangle 3"/>
          <p:cNvSpPr>
            <a:spLocks noGrp="1"/>
          </p:cNvSpPr>
          <p:nvPr>
            <p:ph idx="1"/>
          </p:nvPr>
        </p:nvSpPr>
        <p:spPr>
          <a:xfrm>
            <a:off x="642938" y="1857375"/>
            <a:ext cx="7643812" cy="31432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 free(p);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释放指针变量ｐ所指向的已分配的动态空间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free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函数无返回值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3652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02755" name="Rectangle 3"/>
          <p:cNvSpPr>
            <a:spLocks noGrp="1"/>
          </p:cNvSpPr>
          <p:nvPr>
            <p:ph idx="1"/>
          </p:nvPr>
        </p:nvSpPr>
        <p:spPr>
          <a:xfrm>
            <a:off x="428625" y="1643063"/>
            <a:ext cx="8358188" cy="40005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4. realloc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其函数原型为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void *realloc(void *p,unsigned int size);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如果已经通过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函数或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函数获得了动态空间，想改变其大小，可以用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recalloc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函数重新分配。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4676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6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charRg st="6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2324100"/>
            <a:ext cx="847725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5699" name="Rectangle 3"/>
          <p:cNvSpPr>
            <a:spLocks noGrp="1"/>
          </p:cNvSpPr>
          <p:nvPr>
            <p:ph idx="1"/>
          </p:nvPr>
        </p:nvSpPr>
        <p:spPr>
          <a:xfrm>
            <a:off x="428625" y="1643063"/>
            <a:ext cx="8358188" cy="4000500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realloc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函数将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所指向的动态空间的大小改变为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size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的值不变。如果重分配不成功，返回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NULL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 realloc(p,50);          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将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所指向的已分配的动态空间改为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50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5700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怎样建立内存的动态分配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6723" name="Rectangle 3"/>
          <p:cNvSpPr>
            <a:spLocks noGrp="1"/>
          </p:cNvSpPr>
          <p:nvPr>
            <p:ph idx="1"/>
          </p:nvPr>
        </p:nvSpPr>
        <p:spPr>
          <a:xfrm>
            <a:off x="428625" y="1643063"/>
            <a:ext cx="8358188" cy="4000500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以上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个函数的声明在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stdlib.h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头文件中，在用到这些函数时应当用“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#include &lt;stdlib.h&gt;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”指令把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stdlib.h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头文件包含到程序文件中。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6724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void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指针类型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7747" name="Rectangle 3"/>
          <p:cNvSpPr>
            <a:spLocks noGrp="1"/>
          </p:cNvSpPr>
          <p:nvPr>
            <p:ph idx="1"/>
          </p:nvPr>
        </p:nvSpPr>
        <p:spPr>
          <a:xfrm>
            <a:off x="428625" y="1643063"/>
            <a:ext cx="8358188" cy="2786062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8.30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建立动态数组，输入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个学生的成绩，另外用一个函放数检查其中有无低于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60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分的，输出不合格的成绩。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774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3732"/>
            <a:ext cx="885825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void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指针类型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8771" name="Rectangle 3"/>
          <p:cNvSpPr>
            <a:spLocks noGrp="1"/>
          </p:cNvSpPr>
          <p:nvPr>
            <p:ph idx="1"/>
          </p:nvPr>
        </p:nvSpPr>
        <p:spPr>
          <a:xfrm>
            <a:off x="428625" y="1643063"/>
            <a:ext cx="8175625" cy="4714875"/>
          </a:xfrm>
        </p:spPr>
        <p:txBody>
          <a:bodyPr vert="horz" wrap="square" lIns="91440" tIns="45720" rIns="91440" bIns="45720" anchor="t" anchorCtr="0"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函数开辟一个动态自由区域，用来存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个学生的成绩，会得到这个动态域第一个字节的地址，它的基类型是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void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型。用一个基类型为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int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的指针变量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来指向动态数组的各元素，并输出它们的值。但必须先把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malloc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函数返回的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void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指针转换为整型指针，然后赋给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p1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928772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9794" name="内容占位符 2"/>
          <p:cNvSpPr>
            <a:spLocks noGrp="1"/>
          </p:cNvSpPr>
          <p:nvPr>
            <p:ph idx="1"/>
          </p:nvPr>
        </p:nvSpPr>
        <p:spPr>
          <a:xfrm>
            <a:off x="539750" y="928688"/>
            <a:ext cx="8153400" cy="5429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&lt;stdlib.h&gt;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void check(int *);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*p1,i;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p1=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(int *)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malloc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(5*sizeof(int));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for(i=0;i&lt;5;i++)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scanf("%d",p1+i);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check(p1);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929795" name="图片 2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0818" name="内容占位符 2"/>
          <p:cNvSpPr>
            <a:spLocks noGrp="1"/>
          </p:cNvSpPr>
          <p:nvPr>
            <p:ph idx="1"/>
          </p:nvPr>
        </p:nvSpPr>
        <p:spPr>
          <a:xfrm>
            <a:off x="896938" y="1071563"/>
            <a:ext cx="6675437" cy="4429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void check(int *p)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printf("They are fail:");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for(i=0;i&lt;5;i++)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if (p[i]&lt;60) 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printf("%d ",p[i]);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264194" name="Picture 2" descr="pic8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4929188"/>
            <a:ext cx="4333875" cy="78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0820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0818" name="内容占位符 2"/>
          <p:cNvSpPr>
            <a:spLocks noGrp="1"/>
          </p:cNvSpPr>
          <p:nvPr>
            <p:ph idx="1"/>
          </p:nvPr>
        </p:nvSpPr>
        <p:spPr>
          <a:xfrm>
            <a:off x="135255" y="1071880"/>
            <a:ext cx="8738235" cy="4429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void *memset(void *s, int ch, size_t n);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char buffer[4];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memset(buffer,0,sizeof(char)*4);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strcpy(buffer,"123");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void *memcpy(void *destin, void *source, unsigned n);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char buffer[20];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memset(buffer,0,sizeof(char)*20);</a:t>
            </a:r>
            <a:endParaRPr kumimoji="1" lang="en-US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sz="2800" dirty="0">
                <a:latin typeface="+mn-lt"/>
                <a:ea typeface="+mn-ea"/>
                <a:cs typeface="+mn-cs"/>
              </a:rPr>
              <a:t>memcpy(buffer,"123",3);</a:t>
            </a:r>
            <a:endParaRPr kumimoji="1"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930820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133A76-0298-43C5-96BF-CA538FD54A1B}" type="slidenum">
              <a:rPr lang="en-US" altLang="zh-CN"/>
            </a:fld>
            <a:endParaRPr lang="en-US" altLang="zh-CN"/>
          </a:p>
        </p:txBody>
      </p:sp>
      <p:sp>
        <p:nvSpPr>
          <p:cNvPr id="931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Using a pointer to reference nonexistent array elements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Incorrectly applying the address and indirection operators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if </a:t>
            </a:r>
            <a:r>
              <a:rPr lang="en-US" altLang="zh-CN" dirty="0" err="1">
                <a:ea typeface="宋体" panose="02010600030101010101" pitchFamily="2" charset="-122"/>
              </a:rPr>
              <a:t>pt</a:t>
            </a:r>
            <a:r>
              <a:rPr lang="en-US" altLang="zh-CN" dirty="0">
                <a:ea typeface="宋体" panose="02010600030101010101" pitchFamily="2" charset="-122"/>
              </a:rPr>
              <a:t> is a pointer variable,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</a:rPr>
              <a:t>pt</a:t>
            </a:r>
            <a:r>
              <a:rPr lang="en-US" altLang="zh-CN" dirty="0">
                <a:ea typeface="宋体" panose="02010600030101010101" pitchFamily="2" charset="-122"/>
              </a:rPr>
              <a:t> = &amp;45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</a:rPr>
              <a:t>pt</a:t>
            </a:r>
            <a:r>
              <a:rPr lang="en-US" altLang="zh-CN" dirty="0">
                <a:ea typeface="宋体" panose="02010600030101010101" pitchFamily="2" charset="-122"/>
              </a:rPr>
              <a:t> = &amp;(miles+10)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</a:rPr>
              <a:t>pt</a:t>
            </a:r>
            <a:r>
              <a:rPr lang="en-US" altLang="zh-CN" dirty="0">
                <a:ea typeface="宋体" panose="02010600030101010101" pitchFamily="2" charset="-122"/>
              </a:rPr>
              <a:t> = &amp;miles+10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8" name="文本框 2"/>
          <p:cNvSpPr txBox="1">
            <a:spLocks noChangeArrowheads="1"/>
          </p:cNvSpPr>
          <p:nvPr/>
        </p:nvSpPr>
        <p:spPr bwMode="auto">
          <a:xfrm>
            <a:off x="2549525" y="3852863"/>
            <a:ext cx="411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Invalid. Because 45 is constant value  </a:t>
            </a:r>
            <a:endParaRPr lang="zh-CN" altLang="en-US" sz="20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9" name="文本框 7"/>
          <p:cNvSpPr txBox="1">
            <a:spLocks noChangeArrowheads="1"/>
          </p:cNvSpPr>
          <p:nvPr/>
        </p:nvSpPr>
        <p:spPr bwMode="auto">
          <a:xfrm>
            <a:off x="3478213" y="4552950"/>
            <a:ext cx="449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Invalid. miles + 10 is a value, not variable</a:t>
            </a:r>
            <a:endParaRPr lang="zh-CN" altLang="en-US" sz="20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40" name="文本框 8"/>
          <p:cNvSpPr txBox="1">
            <a:spLocks noChangeArrowheads="1"/>
          </p:cNvSpPr>
          <p:nvPr/>
        </p:nvSpPr>
        <p:spPr bwMode="auto">
          <a:xfrm>
            <a:off x="3505200" y="5238750"/>
            <a:ext cx="4500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Valid. 10 is added to the address of miles.</a:t>
            </a:r>
            <a:endParaRPr lang="zh-CN" altLang="en-US" sz="20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39" grpId="0"/>
      <p:bldP spid="952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81000"/>
            <a:ext cx="8458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Addresses of pointer constants cannot be taken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E.g. 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27278-95EA-4F8E-90B0-7B7554BA0451}" type="slidenum">
              <a:rPr lang="en-US" altLang="zh-CN" smtClean="0"/>
            </a:fld>
            <a:endParaRPr lang="en-US" altLang="zh-CN"/>
          </a:p>
        </p:txBody>
      </p:sp>
      <p:sp>
        <p:nvSpPr>
          <p:cNvPr id="97285" name="内容占位符 2"/>
          <p:cNvSpPr txBox="1"/>
          <p:nvPr/>
        </p:nvSpPr>
        <p:spPr bwMode="auto">
          <a:xfrm>
            <a:off x="342900" y="3700463"/>
            <a:ext cx="8077200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Not providing sufficient space for the end-of-string NULL character when a string is defined as an array of characters, and not including the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\0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NULL character when the array is initialized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95238" name="组合 9"/>
          <p:cNvGrpSpPr/>
          <p:nvPr/>
        </p:nvGrpSpPr>
        <p:grpSpPr bwMode="auto">
          <a:xfrm>
            <a:off x="838200" y="1447800"/>
            <a:ext cx="7581900" cy="1828800"/>
            <a:chOff x="838200" y="1447800"/>
            <a:chExt cx="7086600" cy="1828800"/>
          </a:xfrm>
        </p:grpSpPr>
        <p:sp>
          <p:nvSpPr>
            <p:cNvPr id="95240" name="文本框 7"/>
            <p:cNvSpPr txBox="1">
              <a:spLocks noChangeArrowheads="1"/>
            </p:cNvSpPr>
            <p:nvPr/>
          </p:nvSpPr>
          <p:spPr bwMode="auto">
            <a:xfrm>
              <a:off x="1224178" y="1473958"/>
              <a:ext cx="2097049" cy="16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int nums[25];</a:t>
              </a:r>
              <a:endPara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int *pt;</a:t>
              </a:r>
              <a:endPara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pt = &amp;nums;</a:t>
              </a:r>
              <a:endParaRPr lang="zh-CN" altLang="en-US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95241" name="折角形 8"/>
            <p:cNvSpPr>
              <a:spLocks noChangeArrowheads="1"/>
            </p:cNvSpPr>
            <p:nvPr/>
          </p:nvSpPr>
          <p:spPr bwMode="auto">
            <a:xfrm>
              <a:off x="838200" y="1447800"/>
              <a:ext cx="7086600" cy="182880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287" name="文本框 10"/>
          <p:cNvSpPr txBox="1">
            <a:spLocks noChangeArrowheads="1"/>
          </p:cNvSpPr>
          <p:nvPr/>
        </p:nvSpPr>
        <p:spPr bwMode="auto">
          <a:xfrm>
            <a:off x="3467100" y="2514600"/>
            <a:ext cx="4457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invalid. nums is a pointer constant , is address </a:t>
            </a:r>
            <a:endParaRPr lang="zh-CN" altLang="en-US" sz="22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406479-3E66-460A-965F-7AF077862B52}" type="slidenum">
              <a:rPr lang="en-US" altLang="zh-CN"/>
            </a:fld>
            <a:endParaRPr lang="en-US" altLang="zh-CN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-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5029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Misunderstanding the terminology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For example, if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text</a:t>
            </a:r>
            <a:r>
              <a:rPr lang="en-US" altLang="zh-CN" dirty="0">
                <a:ea typeface="宋体" panose="02010600030101010101" pitchFamily="2" charset="-122"/>
              </a:rPr>
              <a:t> is defined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*text;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it is sometimes referred to as a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Becoming confused about whether a variable </a:t>
            </a:r>
            <a:r>
              <a:rPr lang="en-US" altLang="zh-CN" i="1" dirty="0">
                <a:ea typeface="宋体" panose="02010600030101010101" pitchFamily="2" charset="-122"/>
              </a:rPr>
              <a:t>contains </a:t>
            </a:r>
            <a:r>
              <a:rPr lang="en-US" altLang="zh-CN" dirty="0">
                <a:ea typeface="宋体" panose="02010600030101010101" pitchFamily="2" charset="-122"/>
              </a:rPr>
              <a:t>an address or </a:t>
            </a:r>
            <a:r>
              <a:rPr lang="en-US" altLang="zh-CN" i="1" dirty="0">
                <a:ea typeface="宋体" panose="02010600030101010101" pitchFamily="2" charset="-122"/>
              </a:rPr>
              <a:t>is </a:t>
            </a:r>
            <a:r>
              <a:rPr lang="en-US" altLang="zh-CN" dirty="0">
                <a:ea typeface="宋体" panose="02010600030101010101" pitchFamily="2" charset="-122"/>
              </a:rPr>
              <a:t>an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Pointer variables and pointer arguments contain addresses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address “contained in” the pointer constant cannot be altered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781050"/>
            <a:ext cx="883920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852A80-FB2D-4B32-8F7A-774FB64F2A17}" type="slidenum">
              <a:rPr lang="en-US" altLang="zh-CN"/>
            </a:fld>
            <a:endParaRPr lang="en-US" altLang="zh-CN"/>
          </a:p>
        </p:txBody>
      </p:sp>
      <p:sp>
        <p:nvSpPr>
          <p:cNvPr id="99332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Common Compiler Errors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9933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609600"/>
            <a:ext cx="7845425" cy="6096000"/>
          </a:xfr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C64E90-8D66-4175-A8F7-D8916398AEAF}" type="slidenum">
              <a:rPr lang="en-US" altLang="zh-CN"/>
            </a:fld>
            <a:endParaRPr lang="en-US" altLang="zh-CN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array name is a pointer constant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val 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and val[0] can be interchangeably</a:t>
            </a:r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Any access to an array element using subscript notation can always be replaced using pointer notation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a[i] = *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a+i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）</a:t>
            </a:r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Arrays are passed to functions by address, not by value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single-dimensional array is passed to a function, the parameter declaration for the array can be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either an array declaration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 pointer declaration</a:t>
            </a:r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place of subscripts, pointer notation and pointer arithmetic are especially useful for manipulating string elements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8F9358-0A97-4A22-BD03-AFDC1E3AB3D2}" type="slidenum">
              <a:rPr lang="en-US" altLang="zh-CN" smtClean="0"/>
            </a:fld>
            <a:endParaRPr lang="en-US" altLang="zh-CN"/>
          </a:p>
        </p:txBody>
      </p:sp>
      <p:grpSp>
        <p:nvGrpSpPr>
          <p:cNvPr id="103430" name="组合 8"/>
          <p:cNvGrpSpPr/>
          <p:nvPr/>
        </p:nvGrpSpPr>
        <p:grpSpPr bwMode="auto">
          <a:xfrm>
            <a:off x="1295400" y="3479800"/>
            <a:ext cx="6819900" cy="1016000"/>
            <a:chOff x="1295400" y="3454568"/>
            <a:chExt cx="6819126" cy="1015663"/>
          </a:xfrm>
        </p:grpSpPr>
        <p:sp>
          <p:nvSpPr>
            <p:cNvPr id="6" name="文本框 5"/>
            <p:cNvSpPr txBox="1"/>
            <p:nvPr/>
          </p:nvSpPr>
          <p:spPr>
            <a:xfrm>
              <a:off x="1295400" y="3454568"/>
              <a:ext cx="1707956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double a [ ]</a:t>
              </a:r>
              <a:endParaRPr lang="en-US" altLang="zh-CN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double  *a 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7" name="右大括号 6"/>
            <p:cNvSpPr/>
            <p:nvPr/>
          </p:nvSpPr>
          <p:spPr bwMode="auto">
            <a:xfrm>
              <a:off x="3003356" y="3581526"/>
              <a:ext cx="349210" cy="685573"/>
            </a:xfrm>
            <a:prstGeom prst="rightBrace">
              <a:avLst/>
            </a:prstGeom>
            <a:noFill/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33" name="文本框 7"/>
            <p:cNvSpPr txBox="1">
              <a:spLocks noChangeArrowheads="1"/>
            </p:cNvSpPr>
            <p:nvPr/>
          </p:nvSpPr>
          <p:spPr bwMode="auto">
            <a:xfrm>
              <a:off x="3466854" y="3724353"/>
              <a:ext cx="4647672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45A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 two declarations are equivalent </a:t>
              </a:r>
              <a:endParaRPr lang="zh-CN" altLang="en-US" sz="2400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200A0C-FDFA-4545-929C-3ED972A92E35}" type="slidenum">
              <a:rPr lang="en-US" altLang="zh-CN"/>
            </a:fld>
            <a:endParaRPr lang="en-US" altLang="zh-CN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String storage can be created by declaring an array of characters or a pointer to be a character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Pointers can be incremented, decremented, and compared</a:t>
            </a: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作业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07523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695325"/>
            <a:ext cx="8077200" cy="582993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写一个函数（以指针为参数）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将主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函数数组中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个整数按相反顺序存放。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将以前生成n范围内随机与做M次实验的作业，其n、M的输入通过main函数完成。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(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可选题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建立内存数据库，有一数据表（学号：整型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个字节、性别：字符型、课程分数：浮点型），共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条记录。使用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malloc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分配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100*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4+1+4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）内存空间，每条记录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4+1+4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大小。每条记录（记录定位通过指针偏移完成）用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scanf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输入时，它的每个域通过强制类型转换完成（如（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float*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）加在分数指针处）。用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printf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输出给定的记录。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扩展：再分配一个内存空间，作为上述表的索引空间，即将学号（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1~100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）作为关键字，分配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100*4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的空间，并用学号作为下标访问获得表记录的首地址。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96B850-302E-4A62-8A67-73849B8253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"/>
          <p:cNvSpPr>
            <a:spLocks noGrp="1" noChangeArrowheads="1"/>
          </p:cNvSpPr>
          <p:nvPr/>
        </p:nvSpPr>
        <p:spPr>
          <a:xfrm>
            <a:off x="533400" y="3048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>
          <a:xfrm>
            <a:off x="3810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3124200"/>
            <a:ext cx="91801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4"/>
                </a:solidFill>
              </a:rPr>
              <a:t>   </a:t>
            </a:r>
            <a:r>
              <a:rPr lang="en-US" altLang="zh-CN" sz="2400">
                <a:solidFill>
                  <a:schemeClr val="accent4"/>
                </a:solidFill>
              </a:rPr>
              <a:t>int  a[3][4];</a:t>
            </a:r>
            <a:endParaRPr lang="en-US" altLang="zh-CN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</a:rPr>
              <a:t>   a+2, (int*)a+2  </a:t>
            </a:r>
            <a:r>
              <a:rPr lang="zh-CN" altLang="en-US" sz="2400">
                <a:solidFill>
                  <a:schemeClr val="accent4"/>
                </a:solidFill>
              </a:rPr>
              <a:t>各指向哪个数组元素的</a:t>
            </a:r>
            <a:r>
              <a:rPr lang="zh-CN" altLang="en-US" sz="2400">
                <a:solidFill>
                  <a:schemeClr val="accent4"/>
                </a:solidFill>
              </a:rPr>
              <a:t>地址</a:t>
            </a:r>
            <a:endParaRPr lang="zh-CN" altLang="en-US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"/>
          <p:cNvSpPr>
            <a:spLocks noGrp="1" noChangeArrowheads="1"/>
          </p:cNvSpPr>
          <p:nvPr/>
        </p:nvSpPr>
        <p:spPr>
          <a:xfrm>
            <a:off x="533400" y="3048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>
          <a:xfrm>
            <a:off x="3810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2057400"/>
            <a:ext cx="91801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4"/>
                </a:solidFill>
              </a:rPr>
              <a:t>char str[] = “message”;</a:t>
            </a:r>
            <a:endParaRPr lang="en-US" altLang="zh-CN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  <a:sym typeface="+mn-ea"/>
              </a:rPr>
              <a:t>char str[] = “message ”; </a:t>
            </a:r>
            <a:r>
              <a:rPr lang="zh-CN" altLang="en-US" sz="2400">
                <a:solidFill>
                  <a:schemeClr val="accent4"/>
                </a:solidFill>
                <a:sym typeface="+mn-ea"/>
              </a:rPr>
              <a:t>后有一空格</a:t>
            </a:r>
            <a:endParaRPr lang="zh-CN" altLang="en-US" sz="2400">
              <a:solidFill>
                <a:schemeClr val="accent4"/>
              </a:solidFill>
              <a:sym typeface="+mn-ea"/>
            </a:endParaRPr>
          </a:p>
          <a:p>
            <a:endParaRPr lang="zh-CN" altLang="en-US" sz="240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4"/>
                </a:solidFill>
                <a:sym typeface="+mn-ea"/>
              </a:rPr>
              <a:t> 两个数组的大小？</a:t>
            </a:r>
            <a:endParaRPr lang="en-US" altLang="zh-CN" sz="2400">
              <a:solidFill>
                <a:schemeClr val="accent4"/>
              </a:solidFill>
            </a:endParaRPr>
          </a:p>
          <a:p>
            <a:endParaRPr lang="en-US" altLang="zh-CN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505"/>
            <a:ext cx="8327390" cy="4928870"/>
          </a:xfrm>
        </p:spPr>
        <p:txBody>
          <a:bodyPr vert="horz" wrap="square" lIns="91440" tIns="45720" rIns="91440" bIns="45720" anchor="t" anchorCtr="0"/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char *a; a=”I love China!”;   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char str[14];str[0]=’I’;   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char str[14]; str=”I lov”; </a:t>
            </a:r>
            <a:endParaRPr kumimoji="1" lang="zh-CN" altLang="zh-CN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847876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14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"/>
          <p:cNvSpPr>
            <a:spLocks noGrp="1" noChangeArrowheads="1"/>
          </p:cNvSpPr>
          <p:nvPr/>
        </p:nvSpPr>
        <p:spPr>
          <a:xfrm>
            <a:off x="533400" y="3048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>
          <a:xfrm>
            <a:off x="3810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暴力</a:t>
            </a:r>
            <a:r>
              <a:rPr lang="zh-CN" altLang="en-US">
                <a:ea typeface="宋体" panose="02010600030101010101" pitchFamily="2" charset="-122"/>
              </a:rPr>
              <a:t>排序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86995" y="533400"/>
            <a:ext cx="91801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4"/>
                </a:solidFill>
              </a:rPr>
              <a:t>#include &lt;stdio.h&gt;</a:t>
            </a:r>
            <a:r>
              <a:rPr lang="en-US" altLang="zh-CN">
                <a:solidFill>
                  <a:schemeClr val="accent4"/>
                </a:solidFill>
              </a:rPr>
              <a:t>        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#</a:t>
            </a:r>
            <a:r>
              <a:rPr lang="zh-CN" altLang="en-US">
                <a:solidFill>
                  <a:schemeClr val="accent4"/>
                </a:solidFill>
              </a:rPr>
              <a:t>include &lt;stdlib.h&gt;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#define MAX_NUM  1000 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int Sort( int *preA, int * curA, int n)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{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if( (preA==NULL) || (curA==NULL) || (n&lt;2) ) return -1;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int curI = MAX_NUM, i, j;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for( i = 0; i &lt; n; i++ ) {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	  int temp = 0;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	  for( j = 0 ; j &lt; n; j++)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	  {   	     if( (preA[j] &lt; curI ) &amp;&amp;  (preA[j] &gt; temp )  )      temp = preA[j];</a:t>
            </a:r>
            <a:r>
              <a:rPr lang="en-US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  }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	  curA[i] = temp;</a:t>
            </a:r>
            <a:r>
              <a:rPr lang="en-US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	  curI = curA[i];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}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   return 1; 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}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int main(int argc, char *argv[]) {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int pre[4]={4,3,5,2}, cur[4]={};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Sort(pre,cur,4);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</a:rPr>
              <a:t>   </a:t>
            </a:r>
            <a:r>
              <a:rPr lang="en-US" altLang="zh-CN" sz="2400">
                <a:solidFill>
                  <a:schemeClr val="accent4"/>
                </a:solidFill>
              </a:rPr>
              <a:t>return 1;}</a:t>
            </a:r>
            <a:endParaRPr lang="en-US" altLang="zh-CN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2285683" y="1371600"/>
            <a:ext cx="4738370" cy="52622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void inv(int *x, int n)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(x==NULL)  return;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int *p,temp,*i,*j,m=(n-1)/2;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i=x; j=x+n-1; p=x+m;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for(; i&lt;=p; i++, j--)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{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temp=*i;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*i=*j;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*j=temp;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2" name="标题 1"/>
          <p:cNvSpPr>
            <a:spLocks noGrp="1"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>
          <a:xfrm>
            <a:off x="660400" y="5080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练习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928370"/>
            <a:ext cx="8829675" cy="500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1600200" y="157638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250825" y="396875"/>
            <a:ext cx="8640763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include &lt;stdio.h&gt;</a:t>
            </a:r>
            <a:r>
              <a:rPr lang="en-US" altLang="zh-CN" sz="2800" dirty="0">
                <a:solidFill>
                  <a:schemeClr val="accent4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accent4"/>
                </a:solidFill>
                <a:sym typeface="+mn-ea"/>
              </a:rPr>
              <a:t>void inv(int *x,int n);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void main( )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{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int i,a[10]={3,7,9,11,0,6,7,5,4,2};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printf(“The original array: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＼</a:t>
            </a:r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n”);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for(i=0;i&lt;10;i++)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      printf(“%d”,a[i]);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printf(“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＼</a:t>
            </a:r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n”);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inv(a,10);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printf(“The array has been inverted: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＼</a:t>
            </a:r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n”);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for(i=0;i&lt;10;i++)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      printf(“%d”,a[i]);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lvl="1"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printf(“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＼</a:t>
            </a:r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n”);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Text Box 2"/>
          <p:cNvSpPr txBox="1"/>
          <p:nvPr/>
        </p:nvSpPr>
        <p:spPr>
          <a:xfrm>
            <a:off x="0" y="0"/>
            <a:ext cx="9144000" cy="521970"/>
          </a:xfrm>
          <a:prstGeom prst="rect">
            <a:avLst/>
          </a:prstGeom>
          <a:solidFill>
            <a:srgbClr val="003366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练习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"/>
          <p:cNvSpPr>
            <a:spLocks noGrp="1" noChangeArrowheads="1"/>
          </p:cNvSpPr>
          <p:nvPr/>
        </p:nvSpPr>
        <p:spPr>
          <a:xfrm>
            <a:off x="533400" y="3048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>
          <a:xfrm>
            <a:off x="3810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练习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28600"/>
            <a:ext cx="705993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4"/>
                </a:solidFill>
              </a:rPr>
              <a:t>#include &lt;stdio.h&gt;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#include &lt;stdlib.h&gt;</a:t>
            </a:r>
            <a:endParaRPr lang="zh-CN" altLang="en-US" sz="2400">
              <a:solidFill>
                <a:schemeClr val="accent4"/>
              </a:solidFill>
            </a:endParaRPr>
          </a:p>
          <a:p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int main(int argc, char *argv[])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{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int n  =</a:t>
            </a:r>
            <a:r>
              <a:rPr lang="en-US" altLang="zh-CN" sz="2400">
                <a:solidFill>
                  <a:schemeClr val="accent4"/>
                </a:solidFill>
              </a:rPr>
              <a:t> </a:t>
            </a:r>
            <a:r>
              <a:rPr lang="zh-CN" altLang="en-US" sz="2400">
                <a:solidFill>
                  <a:schemeClr val="accent4"/>
                </a:solidFill>
              </a:rPr>
              <a:t>0, M</a:t>
            </a:r>
            <a:r>
              <a:rPr lang="en-US" altLang="zh-CN" sz="2400">
                <a:solidFill>
                  <a:schemeClr val="accent4"/>
                </a:solidFill>
              </a:rPr>
              <a:t> </a:t>
            </a:r>
            <a:r>
              <a:rPr lang="zh-CN" altLang="en-US" sz="2400">
                <a:solidFill>
                  <a:schemeClr val="accent4"/>
                </a:solidFill>
              </a:rPr>
              <a:t>=</a:t>
            </a:r>
            <a:r>
              <a:rPr lang="en-US" altLang="zh-CN" sz="2400">
                <a:solidFill>
                  <a:schemeClr val="accent4"/>
                </a:solidFill>
              </a:rPr>
              <a:t> </a:t>
            </a:r>
            <a:r>
              <a:rPr lang="zh-CN" altLang="en-US" sz="2400">
                <a:solidFill>
                  <a:schemeClr val="accent4"/>
                </a:solidFill>
              </a:rPr>
              <a:t>0;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	while(argc&gt;1)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 {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    ++argv;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    printf("%s\n",*argv);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    if(argc == 3)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	    </a:t>
            </a:r>
            <a:r>
              <a:rPr lang="en-US" altLang="zh-CN" sz="2400">
                <a:solidFill>
                  <a:schemeClr val="accent4"/>
                </a:solidFill>
              </a:rPr>
              <a:t>   </a:t>
            </a:r>
            <a:r>
              <a:rPr lang="zh-CN" altLang="en-US" sz="2400">
                <a:solidFill>
                  <a:schemeClr val="accent4"/>
                </a:solidFill>
              </a:rPr>
              <a:t>n=atoi(*argv);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	</a:t>
            </a:r>
            <a:r>
              <a:rPr lang="en-US" altLang="zh-CN" sz="2400">
                <a:solidFill>
                  <a:schemeClr val="accent4"/>
                </a:solidFill>
              </a:rPr>
              <a:t>   </a:t>
            </a:r>
            <a:r>
              <a:rPr lang="zh-CN" altLang="en-US" sz="2400">
                <a:solidFill>
                  <a:schemeClr val="accent4"/>
                </a:solidFill>
              </a:rPr>
              <a:t>else 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	   </a:t>
            </a:r>
            <a:r>
              <a:rPr lang="en-US" altLang="zh-CN" sz="2400">
                <a:solidFill>
                  <a:schemeClr val="accent4"/>
                </a:solidFill>
              </a:rPr>
              <a:t>   </a:t>
            </a:r>
            <a:r>
              <a:rPr lang="zh-CN" altLang="en-US" sz="2400">
                <a:solidFill>
                  <a:schemeClr val="accent4"/>
                </a:solidFill>
              </a:rPr>
              <a:t> M=atoi(*argv);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    	    --argc;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 sz="2400">
                <a:solidFill>
                  <a:schemeClr val="accent4"/>
                </a:solidFill>
              </a:rPr>
              <a:t>	 }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</a:rPr>
              <a:t>             return  0;</a:t>
            </a:r>
            <a:endParaRPr lang="en-US" altLang="zh-CN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</a:rPr>
              <a:t>}</a:t>
            </a:r>
            <a:endParaRPr lang="en-US" altLang="zh-CN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704975"/>
            <a:ext cx="883920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00200"/>
            <a:ext cx="8839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50099B-51CA-4A4D-94B0-BC7C71C676CE}" type="slidenum">
              <a:rPr lang="en-US" altLang="zh-CN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9.1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Array Names </a:t>
            </a:r>
            <a:r>
              <a:rPr lang="en-US" altLang="zh-CN">
                <a:ea typeface="宋体" panose="02010600030101010101" pitchFamily="2" charset="-122"/>
              </a:rPr>
              <a:t>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Pointers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922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09800"/>
            <a:ext cx="6858000" cy="20748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55DC22-58E6-4DE4-8520-26CBD3AB6017}" type="slidenum">
              <a:rPr lang="en-US" altLang="zh-CN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0104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08050" y="5303838"/>
            <a:ext cx="5633273" cy="523220"/>
          </a:xfrm>
          <a:prstGeom prst="rect">
            <a:avLst/>
          </a:prstGeom>
          <a:blipFill rotWithShape="0">
            <a:blip r:embed="rId2"/>
            <a:stretch>
              <a:fillRect l="-2273" t="-11628" r="-1190" b="-313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880ABD-6961-46A9-8700-E9DE20353FCC}" type="slidenum">
              <a:rPr lang="en-US" altLang="zh-CN"/>
            </a:fld>
            <a:endParaRPr lang="en-US" altLang="zh-CN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663" y="1676400"/>
            <a:ext cx="8923337" cy="4017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FECBA0-A01C-41F3-93F4-E2EEF3D05B3E}" type="slidenum">
              <a:rPr lang="en-US" altLang="zh-CN"/>
            </a:fld>
            <a:endParaRPr lang="en-US" altLang="zh-CN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113" y="2457450"/>
            <a:ext cx="5819775" cy="3009900"/>
          </a:xfrm>
        </p:spPr>
      </p:pic>
      <p:sp>
        <p:nvSpPr>
          <p:cNvPr id="2" name="文本框 1"/>
          <p:cNvSpPr txBox="1"/>
          <p:nvPr/>
        </p:nvSpPr>
        <p:spPr>
          <a:xfrm>
            <a:off x="1295400" y="1676400"/>
            <a:ext cx="24336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gPtr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= &amp;grade[0]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5100" y="3352800"/>
            <a:ext cx="23495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*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gPtr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= grade[0]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30CFE7-439F-4538-ADD3-F811E06C9A26}" type="slidenum">
              <a:rPr lang="en-US" altLang="zh-CN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Manipulating Pointers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Processing Strings Using Pointers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FF30E1-CA74-407C-BDCB-3C2994701110}" type="slidenum">
              <a:rPr lang="en-US" altLang="zh-CN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Array Names as Pointers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1741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143000"/>
            <a:ext cx="5797550" cy="2951163"/>
          </a:xfrm>
        </p:spPr>
      </p:pic>
      <p:sp>
        <p:nvSpPr>
          <p:cNvPr id="17414" name="文本框 2"/>
          <p:cNvSpPr txBox="1">
            <a:spLocks noChangeArrowheads="1"/>
          </p:cNvSpPr>
          <p:nvPr/>
        </p:nvSpPr>
        <p:spPr bwMode="auto">
          <a:xfrm>
            <a:off x="650875" y="5187950"/>
            <a:ext cx="7924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*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(gPtr+3) = grade[3]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415" name="文本框 1"/>
          <p:cNvSpPr txBox="1">
            <a:spLocks noChangeArrowheads="1"/>
          </p:cNvSpPr>
          <p:nvPr/>
        </p:nvSpPr>
        <p:spPr bwMode="auto">
          <a:xfrm>
            <a:off x="504825" y="4652963"/>
            <a:ext cx="426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4D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4D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gPtr+3</a:t>
            </a:r>
            <a:r>
              <a:rPr lang="zh-CN" altLang="en-US" sz="2400">
                <a:solidFill>
                  <a:srgbClr val="004D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>
                <a:solidFill>
                  <a:srgbClr val="004D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=&amp; Grade[0] + 3*4 ; </a:t>
            </a:r>
            <a:endParaRPr lang="zh-CN" altLang="zh-CN" sz="2400">
              <a:solidFill>
                <a:srgbClr val="004D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42C78-BA29-4FCD-BB8A-58D787BA11D4}" type="slidenum">
              <a:rPr lang="en-US" altLang="zh-CN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9150"/>
            <a:ext cx="7618413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文本框 2"/>
          <p:cNvSpPr txBox="1">
            <a:spLocks noChangeArrowheads="1"/>
          </p:cNvSpPr>
          <p:nvPr/>
        </p:nvSpPr>
        <p:spPr bwMode="auto">
          <a:xfrm>
            <a:off x="533400" y="4572000"/>
            <a:ext cx="841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Notice tha the difference between </a:t>
            </a:r>
            <a:r>
              <a:rPr lang="zh-CN" altLang="en-US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*（</a:t>
            </a:r>
            <a:r>
              <a:rPr lang="en-US" altLang="zh-CN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gPtr+3</a:t>
            </a:r>
            <a:r>
              <a:rPr lang="zh-CN" altLang="en-US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）</a:t>
            </a:r>
            <a:r>
              <a:rPr lang="en-US" altLang="zh-CN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and </a:t>
            </a:r>
            <a:r>
              <a:rPr lang="zh-CN" altLang="en-US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*</a:t>
            </a:r>
            <a:r>
              <a:rPr lang="en-US" altLang="zh-CN" sz="240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gPtr+3 </a:t>
            </a:r>
            <a:endParaRPr lang="zh-CN" altLang="en-US" sz="240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EE323B-E477-4899-BA0A-377D42D67F45}" type="slidenum">
              <a:rPr lang="en-US" altLang="zh-CN"/>
            </a:fld>
            <a:endParaRPr lang="en-US" altLang="zh-CN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62175"/>
            <a:ext cx="5943600" cy="360045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CB9DFB-0E66-4024-A0B6-8F878C002B1B}" type="slidenum">
              <a:rPr lang="en-US" altLang="zh-CN"/>
            </a:fld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3557" name="Group 17"/>
          <p:cNvGrpSpPr/>
          <p:nvPr/>
        </p:nvGrpSpPr>
        <p:grpSpPr bwMode="auto">
          <a:xfrm>
            <a:off x="304800" y="1524000"/>
            <a:ext cx="8353425" cy="4567238"/>
            <a:chOff x="306" y="1008"/>
            <a:chExt cx="5262" cy="2877"/>
          </a:xfrm>
        </p:grpSpPr>
        <p:pic>
          <p:nvPicPr>
            <p:cNvPr id="23562" name="Picture 13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08"/>
              <a:ext cx="5200" cy="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3" name="Rectangle 7"/>
            <p:cNvSpPr>
              <a:spLocks noChangeArrowheads="1"/>
            </p:cNvSpPr>
            <p:nvPr/>
          </p:nvSpPr>
          <p:spPr bwMode="auto">
            <a:xfrm flipV="1">
              <a:off x="5280" y="1824"/>
              <a:ext cx="288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3564" name="Picture 1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956"/>
              <a:ext cx="5200" cy="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558" name="Line 18"/>
          <p:cNvSpPr>
            <a:spLocks noChangeShapeType="1"/>
          </p:cNvSpPr>
          <p:nvPr/>
        </p:nvSpPr>
        <p:spPr bwMode="auto">
          <a:xfrm flipH="1">
            <a:off x="5610225" y="45720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19"/>
          <p:cNvSpPr txBox="1">
            <a:spLocks noChangeArrowheads="1"/>
          </p:cNvSpPr>
          <p:nvPr/>
        </p:nvSpPr>
        <p:spPr bwMode="auto">
          <a:xfrm>
            <a:off x="5562600" y="4202113"/>
            <a:ext cx="327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Parentheses are necessary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560" name="直接连接符 2"/>
          <p:cNvCxnSpPr>
            <a:cxnSpLocks noChangeShapeType="1"/>
          </p:cNvCxnSpPr>
          <p:nvPr/>
        </p:nvCxnSpPr>
        <p:spPr bwMode="auto">
          <a:xfrm>
            <a:off x="838200" y="3429000"/>
            <a:ext cx="18288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61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4636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099549-5832-4391-922E-3A853CE03E6A}" type="slidenum">
              <a:rPr lang="en-US" altLang="zh-CN"/>
            </a:fld>
            <a:endParaRPr lang="en-US" altLang="zh-CN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229600" cy="335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When an array is created, the compiler automatically creates an internal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pointer constant </a:t>
            </a:r>
            <a:r>
              <a:rPr lang="en-US" altLang="zh-CN">
                <a:ea typeface="宋体" panose="02010600030101010101" pitchFamily="2" charset="-122"/>
              </a:rPr>
              <a:t>for it and stores the base address of the array in this pointer.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The array name </a:t>
            </a:r>
            <a:r>
              <a:rPr lang="en-US" altLang="zh-CN">
                <a:ea typeface="宋体" panose="02010600030101010101" pitchFamily="2" charset="-122"/>
              </a:rPr>
              <a:t>is the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pointer constant </a:t>
            </a:r>
            <a:r>
              <a:rPr lang="en-US" altLang="zh-CN">
                <a:ea typeface="宋体" panose="02010600030101010101" pitchFamily="2" charset="-122"/>
              </a:rPr>
              <a:t>created by the compiler for this array.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E1FFAA-2A33-4330-8AB2-B875896ECE27}" type="slidenum">
              <a:rPr lang="en-US" altLang="zh-CN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7912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4C76E5-AA95-451D-9871-18E8491A322C}" type="slidenum">
              <a:rPr lang="en-US" altLang="zh-CN"/>
            </a:fld>
            <a:endParaRPr lang="en-US" altLang="zh-CN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" y="1676400"/>
            <a:ext cx="8585200" cy="3867150"/>
          </a:xfrm>
        </p:spPr>
      </p:pic>
      <p:pic>
        <p:nvPicPr>
          <p:cNvPr id="2970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954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ACA2BB-D637-4678-8654-9462BBB5D060}" type="slidenum">
              <a:rPr lang="en-US" altLang="zh-CN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095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33450"/>
            <a:ext cx="8915400" cy="4800600"/>
          </a:xfrm>
        </p:spPr>
        <p:txBody>
          <a:bodyPr/>
          <a:lstStyle/>
          <a:p>
            <a:pPr marL="495300" indent="-495300"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In most respects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an array name and a pointer can be used interchangeably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495300" indent="-495300" eaLnBrk="1" hangingPunct="1"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An array name is a pointer constant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914400" lvl="1" indent="-457200"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 = &amp;grade[2];</a:t>
            </a:r>
            <a:r>
              <a:rPr lang="en-US" altLang="zh-CN" dirty="0">
                <a:ea typeface="宋体" panose="02010600030101010101" pitchFamily="2" charset="-122"/>
              </a:rPr>
              <a:t>  is invalid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95300" indent="-495300"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 pointer access can always be replaced using subscript notation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spcAft>
                <a:spcPts val="600"/>
              </a:spcAft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numPtr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 is valid even if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numPtr</a:t>
            </a:r>
            <a:r>
              <a:rPr lang="en-US" altLang="zh-CN" dirty="0">
                <a:ea typeface="宋体" panose="02010600030101010101" pitchFamily="2" charset="-122"/>
              </a:rPr>
              <a:t> is a pointer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95300" indent="-495300"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Pointers are more efficient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than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using subscripts</a:t>
            </a:r>
            <a:r>
              <a:rPr lang="en-US" altLang="zh-CN" dirty="0">
                <a:ea typeface="宋体" panose="02010600030101010101" pitchFamily="2" charset="-122"/>
              </a:rPr>
              <a:t> for array processing because the internal conversion from subscripts to addresses is avoided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ED6062-83C0-4817-AE8F-2BD233D83B89}" type="slidenum">
              <a:rPr lang="en-US" altLang="zh-CN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9.2 Manipulating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82000" cy="48006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pointer</a:t>
            </a:r>
            <a:r>
              <a:rPr lang="en-US" altLang="zh-CN" dirty="0">
                <a:ea typeface="宋体" panose="02010600030101010101" pitchFamily="2" charset="-122"/>
              </a:rPr>
              <a:t>, constructed either as a variable or function parameter,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contains a value: an address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By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adding numbers to and subtracting numbers from pointers</a:t>
            </a:r>
            <a:r>
              <a:rPr lang="en-US" altLang="zh-CN" dirty="0">
                <a:ea typeface="宋体" panose="02010600030101010101" pitchFamily="2" charset="-122"/>
              </a:rPr>
              <a:t>, we can obtain different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The addresses in pointers can be compared using any of the relational operators (==, !=, &lt;, &gt;, etc.)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Pointers can be initialized </a:t>
            </a:r>
            <a:r>
              <a:rPr lang="en-US" altLang="zh-CN" dirty="0">
                <a:ea typeface="宋体" panose="02010600030101010101" pitchFamily="2" charset="-122"/>
              </a:rPr>
              <a:t>when they are declared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B07113-8324-4BB0-BB2C-9D45E6487AB0}" type="slidenum">
              <a:rPr lang="en-US" altLang="zh-CN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584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209800"/>
            <a:ext cx="7078663" cy="3467100"/>
          </a:xfrm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959475" y="1235075"/>
            <a:ext cx="2651125" cy="1949450"/>
          </a:xfrm>
          <a:prstGeom prst="rect">
            <a:avLst/>
          </a:prstGeom>
          <a:solidFill>
            <a:srgbClr val="EAEAEA"/>
          </a:solidFill>
          <a:ln w="2857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nums[100];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*nPtr;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nPtr = &amp;nums[0];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nPtr = nums;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395288" y="804863"/>
            <a:ext cx="8388350" cy="1117600"/>
          </a:xfrm>
          <a:prstGeom prst="rect">
            <a:avLst/>
          </a:prstGeom>
          <a:solidFill>
            <a:srgbClr val="E5FFE5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为了说清楚什么是指针，必须弄清楚数据在内存中是如何存储的，又是如何读取的。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057400"/>
            <a:ext cx="8439150" cy="425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327D88-DE33-4921-AA3E-B2220D518CEE}" type="slidenum">
              <a:rPr lang="en-US" altLang="zh-CN"/>
            </a:fld>
            <a:endParaRPr lang="en-US" altLang="zh-CN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789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033588"/>
            <a:ext cx="5219700" cy="2819400"/>
          </a:xfrm>
        </p:spPr>
      </p:pic>
      <p:sp>
        <p:nvSpPr>
          <p:cNvPr id="6" name="文本框 5"/>
          <p:cNvSpPr txBox="1"/>
          <p:nvPr/>
        </p:nvSpPr>
        <p:spPr>
          <a:xfrm>
            <a:off x="228600" y="5210175"/>
            <a:ext cx="8789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Pointer + number = Pointer + number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*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sizeof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data type being pointed to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373063" y="228600"/>
            <a:ext cx="2522537" cy="2895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ptNum++ 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++ptNum 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ptNum--</a:t>
            </a:r>
            <a:endParaRPr lang="en-US" altLang="zh-CN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--ptNum</a:t>
            </a:r>
            <a:endParaRPr lang="en-US" altLang="zh-CN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F67DA7-B0EA-40D0-BD87-FEACA6D47624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82575" y="3352800"/>
            <a:ext cx="8258175" cy="2154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</a:rPr>
              <a:t>The most commonly used is the first 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*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ptNum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++ </a:t>
            </a:r>
            <a:r>
              <a:rPr lang="en-US" altLang="zh-CN" sz="2600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</a:rPr>
              <a:t>. </a:t>
            </a:r>
            <a:endParaRPr lang="en-US" altLang="zh-CN" sz="2600" dirty="0">
              <a:solidFill>
                <a:srgbClr val="222222"/>
              </a:solidFill>
              <a:latin typeface="+mn-lt"/>
              <a:ea typeface="宋体" panose="02010600030101010101" pitchFamily="2" charset="-122"/>
            </a:endParaRPr>
          </a:p>
          <a:p>
            <a:pPr marL="914400" lvl="1" indent="-457200">
              <a:spcBef>
                <a:spcPts val="1200"/>
              </a:spcBef>
              <a:buFont typeface="宋体" panose="02010600030101010101" pitchFamily="2" charset="-122"/>
              <a:buChar char="－"/>
              <a:defRPr/>
            </a:pPr>
            <a:r>
              <a:rPr lang="en-US" altLang="zh-CN" sz="2400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</a:rPr>
              <a:t>This expression allows each element in an array to be accessed as the address is “marched along ” from the starting address of the array to the address of the last element</a:t>
            </a:r>
            <a:r>
              <a:rPr lang="en-US" altLang="zh-CN" sz="2600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</a:rPr>
              <a:t>. </a:t>
            </a:r>
            <a:endParaRPr lang="zh-CN" altLang="en-US" sz="2600" dirty="0">
              <a:solidFill>
                <a:srgbClr val="222222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895600" y="401638"/>
            <a:ext cx="50847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B050"/>
                </a:solidFill>
                <a:latin typeface="Arial Unicode MS" panose="020B0604020202020204" charset="-122"/>
                <a:ea typeface="Arial Unicode MS" panose="020B0604020202020204" charset="-122"/>
              </a:rPr>
              <a:t>// use the pointer and then increment it </a:t>
            </a:r>
            <a:endParaRPr lang="en-US" altLang="zh-CN" sz="2200" b="1">
              <a:solidFill>
                <a:srgbClr val="00B05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895600" y="1066800"/>
            <a:ext cx="4927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B050"/>
                </a:solidFill>
                <a:latin typeface="Arial Unicode MS" panose="020B0604020202020204" charset="-122"/>
                <a:ea typeface="Arial Unicode MS" panose="020B0604020202020204" charset="-122"/>
              </a:rPr>
              <a:t>// increment the pointer before using it</a:t>
            </a:r>
            <a:endParaRPr lang="en-US" altLang="zh-CN" sz="2200" b="1">
              <a:solidFill>
                <a:srgbClr val="00B05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95600" y="1752600"/>
            <a:ext cx="51006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B050"/>
                </a:solidFill>
                <a:latin typeface="Arial Unicode MS" panose="020B0604020202020204" charset="-122"/>
                <a:ea typeface="Arial Unicode MS" panose="020B0604020202020204" charset="-122"/>
              </a:rPr>
              <a:t>// use the pointer and then decrement it</a:t>
            </a:r>
            <a:endParaRPr lang="zh-CN" altLang="en-US" sz="2200" b="1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95600" y="2389188"/>
            <a:ext cx="50228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B050"/>
                </a:solidFill>
                <a:latin typeface="Arial Unicode MS" panose="020B0604020202020204" charset="-122"/>
                <a:ea typeface="Arial Unicode MS" panose="020B0604020202020204" charset="-122"/>
              </a:rPr>
              <a:t>// decrement the pointer before using it</a:t>
            </a:r>
            <a:endParaRPr lang="en-US" altLang="zh-CN" sz="2200" b="1">
              <a:solidFill>
                <a:srgbClr val="00B05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B3B853-5D7F-454B-8367-DD543F408986}" type="slidenum">
              <a:rPr lang="en-US" altLang="zh-CN"/>
            </a:fld>
            <a:endParaRPr lang="en-US" altLang="zh-CN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198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30388"/>
            <a:ext cx="8305800" cy="4149725"/>
          </a:xfrm>
        </p:spPr>
      </p:pic>
      <p:sp>
        <p:nvSpPr>
          <p:cNvPr id="41990" name="Line 7"/>
          <p:cNvSpPr>
            <a:spLocks noChangeShapeType="1"/>
          </p:cNvSpPr>
          <p:nvPr/>
        </p:nvSpPr>
        <p:spPr bwMode="auto">
          <a:xfrm flipH="1" flipV="1">
            <a:off x="3857625" y="4838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4013200" y="4640263"/>
            <a:ext cx="5078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Can be replaced with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 += *nPtr++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4199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646238"/>
            <a:ext cx="949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079BCB-3321-4371-B50B-E89A585D469D}" type="slidenum">
              <a:rPr lang="en-US" altLang="zh-CN"/>
            </a:fld>
            <a:endParaRPr lang="en-US" altLang="zh-CN"/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8458200" cy="4229100"/>
          </a:xfrm>
        </p:spPr>
      </p:pic>
      <p:sp>
        <p:nvSpPr>
          <p:cNvPr id="44038" name="矩形 1"/>
          <p:cNvSpPr>
            <a:spLocks noChangeArrowheads="1"/>
          </p:cNvSpPr>
          <p:nvPr/>
        </p:nvSpPr>
        <p:spPr bwMode="auto">
          <a:xfrm>
            <a:off x="533400" y="4419600"/>
            <a:ext cx="6858000" cy="4572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9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17526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2A9527-9022-442E-88D7-FFCB0958347A}" type="slidenum">
              <a:rPr lang="en-US" altLang="zh-CN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Initialization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6713"/>
            <a:ext cx="8839200" cy="1639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can be initialized when they are declared: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ptNum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&amp;miles;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miles has been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previously declared */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3286125"/>
            <a:ext cx="64770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ptNum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&amp;miles;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miles;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7" name="文本框 1"/>
          <p:cNvSpPr txBox="1">
            <a:spLocks noChangeArrowheads="1"/>
          </p:cNvSpPr>
          <p:nvPr/>
        </p:nvSpPr>
        <p:spPr bwMode="auto">
          <a:xfrm>
            <a:off x="5486400" y="3644900"/>
            <a:ext cx="12430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zh-CN" altLang="en-US" sz="4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8" name="矩形 2"/>
          <p:cNvSpPr>
            <a:spLocks noChangeArrowheads="1"/>
          </p:cNvSpPr>
          <p:nvPr/>
        </p:nvSpPr>
        <p:spPr bwMode="auto">
          <a:xfrm>
            <a:off x="261938" y="5029200"/>
            <a:ext cx="4572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*zing = &amp;prices[0];</a:t>
            </a:r>
            <a:endParaRPr lang="en-US" altLang="zh-CN" sz="2000" b="1">
              <a:solidFill>
                <a:srgbClr val="0045A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b="1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*zing = prices;</a:t>
            </a:r>
            <a:endParaRPr lang="zh-CN" altLang="en-US" sz="2000" b="1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FCC3D7-C42E-48EC-9A3C-E1B53FD2EA58}" type="slidenum">
              <a:rPr lang="en-US" altLang="zh-CN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2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9.3 Passing and Using Array Addresses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4813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088" y="1676400"/>
            <a:ext cx="7935912" cy="26384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323DA-8CD8-4E62-9038-A28135D0EC67}" type="slidenum">
              <a:rPr lang="en-US" altLang="zh-CN"/>
            </a:fld>
            <a:endParaRPr lang="en-US" altLang="zh-CN"/>
          </a:p>
        </p:txBody>
      </p:sp>
      <p:grpSp>
        <p:nvGrpSpPr>
          <p:cNvPr id="50180" name="Group 6"/>
          <p:cNvGrpSpPr/>
          <p:nvPr/>
        </p:nvGrpSpPr>
        <p:grpSpPr bwMode="auto">
          <a:xfrm>
            <a:off x="304800" y="990600"/>
            <a:ext cx="8277225" cy="5395913"/>
            <a:chOff x="270" y="1665"/>
            <a:chExt cx="5214" cy="3687"/>
          </a:xfrm>
        </p:grpSpPr>
        <p:pic>
          <p:nvPicPr>
            <p:cNvPr id="50190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1665"/>
              <a:ext cx="5208" cy="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91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2688"/>
              <a:ext cx="5208" cy="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Passing and Using Array Addresses (continued)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931988" y="3505200"/>
            <a:ext cx="7212012" cy="838200"/>
            <a:chOff x="1931988" y="3505200"/>
            <a:chExt cx="7212012" cy="838200"/>
          </a:xfrm>
        </p:grpSpPr>
        <p:sp>
          <p:nvSpPr>
            <p:cNvPr id="50188" name="Line 7"/>
            <p:cNvSpPr>
              <a:spLocks noChangeShapeType="1"/>
            </p:cNvSpPr>
            <p:nvPr/>
          </p:nvSpPr>
          <p:spPr bwMode="auto">
            <a:xfrm flipH="1">
              <a:off x="2819400" y="3810000"/>
              <a:ext cx="381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Text Box 8"/>
            <p:cNvSpPr txBox="1">
              <a:spLocks noChangeArrowheads="1"/>
            </p:cNvSpPr>
            <p:nvPr/>
          </p:nvSpPr>
          <p:spPr bwMode="auto">
            <a:xfrm>
              <a:off x="1931988" y="3505200"/>
              <a:ext cx="72120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Can be replaced with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findMax(int *vals, int numEls)</a:t>
              </a:r>
              <a:endPara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517900" y="5029200"/>
            <a:ext cx="52736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Note: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is a pointer parameter; thus, its address can be modified (but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nums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’ address in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, cannot).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4979988" y="1981200"/>
            <a:ext cx="4164012" cy="1295400"/>
            <a:chOff x="4979988" y="1981200"/>
            <a:chExt cx="4164012" cy="1295400"/>
          </a:xfrm>
        </p:grpSpPr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5181600" y="2743200"/>
              <a:ext cx="381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4979988" y="1981200"/>
              <a:ext cx="416401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Calling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findMax(&amp;nums[2], 3)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would be valid too</a:t>
              </a:r>
              <a:endParaRPr lang="en-US" altLang="zh-CN" sz="2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0185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033463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F47B06-E642-46C5-9ACD-599C9386C3C9}" type="slidenum">
              <a:rPr lang="en-US" altLang="zh-CN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findMax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can be rewritten 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findMax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numEls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 </a:t>
            </a:r>
            <a:r>
              <a:rPr lang="en-US" altLang="zh-CN" sz="2200" b="1" dirty="0">
                <a:solidFill>
                  <a:srgbClr val="3399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200" b="1" dirty="0" err="1">
                <a:solidFill>
                  <a:srgbClr val="3399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rgbClr val="3399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declared as a pointer */</a:t>
            </a:r>
            <a:endParaRPr lang="en-US" altLang="zh-CN" sz="2200" b="1" dirty="0">
              <a:solidFill>
                <a:srgbClr val="3399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 {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  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max;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   max = *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   for (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1;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numEls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++, 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     if (max &lt; *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       max = *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 return(max);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}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750" y="1611313"/>
            <a:ext cx="22574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11-6-1.cpp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2231" name="直接连接符 6"/>
          <p:cNvCxnSpPr>
            <a:cxnSpLocks noChangeShapeType="1"/>
          </p:cNvCxnSpPr>
          <p:nvPr/>
        </p:nvCxnSpPr>
        <p:spPr bwMode="auto">
          <a:xfrm>
            <a:off x="6400800" y="4724400"/>
            <a:ext cx="152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2" name="矩形: 折角 2"/>
          <p:cNvSpPr>
            <a:spLocks noChangeArrowheads="1"/>
          </p:cNvSpPr>
          <p:nvPr/>
        </p:nvSpPr>
        <p:spPr bwMode="auto">
          <a:xfrm>
            <a:off x="685800" y="2057400"/>
            <a:ext cx="7543800" cy="4572000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2233" name="Picture 4" descr="DD01009_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9525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F535EC-ED9E-4A2C-B67B-1173EABE1C7D}" type="slidenum">
              <a:rPr lang="en-US" altLang="zh-CN"/>
            </a:fld>
            <a:endParaRPr lang="en-US" altLang="zh-CN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5388" y="2052638"/>
            <a:ext cx="6751637" cy="381952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4112E-7B3B-4F52-A696-B5946D236B4A}" type="slidenum">
              <a:rPr lang="en-US" altLang="zh-CN"/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ROWS 2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COLS 3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nums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[ROWS][COLS] = { {16,18,20},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{25,26,27} };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5632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733800"/>
            <a:ext cx="8277225" cy="1914525"/>
          </a:xfrm>
        </p:spPr>
      </p:pic>
      <p:sp>
        <p:nvSpPr>
          <p:cNvPr id="2" name="文本框 1"/>
          <p:cNvSpPr txBox="1"/>
          <p:nvPr/>
        </p:nvSpPr>
        <p:spPr>
          <a:xfrm>
            <a:off x="6424613" y="1968500"/>
            <a:ext cx="2465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11-two dimension.cpp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328" name="文本框 2"/>
          <p:cNvSpPr txBox="1">
            <a:spLocks noChangeArrowheads="1"/>
          </p:cNvSpPr>
          <p:nvPr/>
        </p:nvSpPr>
        <p:spPr bwMode="auto">
          <a:xfrm>
            <a:off x="228600" y="3506788"/>
            <a:ext cx="960438" cy="455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329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129222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75895"/>
            <a:ext cx="88392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21DF37-53CC-4CDF-8F2A-57EB7611D1F1}" type="slidenum">
              <a:rPr lang="en-US" altLang="zh-CN"/>
            </a:fld>
            <a:endParaRPr lang="en-US" altLang="zh-CN"/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334963"/>
            <a:ext cx="8896350" cy="2095500"/>
          </a:xfrm>
        </p:spPr>
      </p:pic>
      <p:grpSp>
        <p:nvGrpSpPr>
          <p:cNvPr id="58373" name="组合 6"/>
          <p:cNvGrpSpPr/>
          <p:nvPr/>
        </p:nvGrpSpPr>
        <p:grpSpPr bwMode="auto">
          <a:xfrm>
            <a:off x="287338" y="3197225"/>
            <a:ext cx="8686800" cy="2409825"/>
            <a:chOff x="333375" y="3152745"/>
            <a:chExt cx="8277225" cy="2114580"/>
          </a:xfrm>
        </p:grpSpPr>
        <p:pic>
          <p:nvPicPr>
            <p:cNvPr id="583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3352800"/>
              <a:ext cx="827722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93" name="文本框 2"/>
            <p:cNvSpPr txBox="1">
              <a:spLocks noChangeArrowheads="1"/>
            </p:cNvSpPr>
            <p:nvPr/>
          </p:nvSpPr>
          <p:spPr bwMode="auto">
            <a:xfrm>
              <a:off x="333375" y="3152745"/>
              <a:ext cx="91440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nums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4" name="文本框 2"/>
          <p:cNvSpPr txBox="1">
            <a:spLocks noChangeArrowheads="1"/>
          </p:cNvSpPr>
          <p:nvPr/>
        </p:nvSpPr>
        <p:spPr bwMode="auto">
          <a:xfrm>
            <a:off x="5943600" y="2944813"/>
            <a:ext cx="167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nums+1)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文本框 2"/>
          <p:cNvSpPr txBox="1">
            <a:spLocks noChangeArrowheads="1"/>
          </p:cNvSpPr>
          <p:nvPr/>
        </p:nvSpPr>
        <p:spPr bwMode="auto">
          <a:xfrm>
            <a:off x="7372350" y="2944813"/>
            <a:ext cx="167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nums+2)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文本框 2"/>
          <p:cNvSpPr txBox="1">
            <a:spLocks noChangeArrowheads="1"/>
          </p:cNvSpPr>
          <p:nvPr/>
        </p:nvSpPr>
        <p:spPr bwMode="auto">
          <a:xfrm>
            <a:off x="3255963" y="3238500"/>
            <a:ext cx="9842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77" name="直接箭头连接符 13"/>
          <p:cNvCxnSpPr>
            <a:cxnSpLocks noChangeShapeType="1"/>
          </p:cNvCxnSpPr>
          <p:nvPr/>
        </p:nvCxnSpPr>
        <p:spPr bwMode="auto">
          <a:xfrm>
            <a:off x="6705600" y="3214688"/>
            <a:ext cx="0" cy="2159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8" name="直接箭头连接符 14"/>
          <p:cNvCxnSpPr>
            <a:cxnSpLocks noChangeShapeType="1"/>
          </p:cNvCxnSpPr>
          <p:nvPr/>
        </p:nvCxnSpPr>
        <p:spPr bwMode="auto">
          <a:xfrm>
            <a:off x="8153400" y="3236913"/>
            <a:ext cx="0" cy="2159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9" name="文本框 11"/>
          <p:cNvSpPr txBox="1">
            <a:spLocks noChangeArrowheads="1"/>
          </p:cNvSpPr>
          <p:nvPr/>
        </p:nvSpPr>
        <p:spPr bwMode="auto">
          <a:xfrm>
            <a:off x="87313" y="2809875"/>
            <a:ext cx="410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red font is address of the element 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0" name="文本框 2"/>
          <p:cNvSpPr txBox="1">
            <a:spLocks noChangeArrowheads="1"/>
          </p:cNvSpPr>
          <p:nvPr/>
        </p:nvSpPr>
        <p:spPr bwMode="auto">
          <a:xfrm>
            <a:off x="4748213" y="2901950"/>
            <a:ext cx="13144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81" name="直接箭头连接符 15"/>
          <p:cNvCxnSpPr>
            <a:cxnSpLocks noChangeShapeType="1"/>
            <a:stCxn id="58380" idx="2"/>
          </p:cNvCxnSpPr>
          <p:nvPr/>
        </p:nvCxnSpPr>
        <p:spPr bwMode="auto">
          <a:xfrm>
            <a:off x="5405438" y="3302000"/>
            <a:ext cx="157162" cy="15081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2" name="直接箭头连接符 24"/>
          <p:cNvCxnSpPr>
            <a:cxnSpLocks noChangeShapeType="1"/>
          </p:cNvCxnSpPr>
          <p:nvPr/>
        </p:nvCxnSpPr>
        <p:spPr bwMode="auto">
          <a:xfrm flipV="1">
            <a:off x="6705600" y="4905375"/>
            <a:ext cx="228600" cy="55562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3" name="直接箭头连接符 26"/>
          <p:cNvCxnSpPr>
            <a:cxnSpLocks noChangeShapeType="1"/>
          </p:cNvCxnSpPr>
          <p:nvPr/>
        </p:nvCxnSpPr>
        <p:spPr bwMode="auto">
          <a:xfrm flipV="1">
            <a:off x="8305800" y="4905375"/>
            <a:ext cx="0" cy="70167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下箭头 28"/>
          <p:cNvSpPr/>
          <p:nvPr/>
        </p:nvSpPr>
        <p:spPr bwMode="auto">
          <a:xfrm>
            <a:off x="3109913" y="3468688"/>
            <a:ext cx="152400" cy="140176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257800" y="2667000"/>
            <a:ext cx="3048000" cy="14287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5029200" y="5943600"/>
            <a:ext cx="3048000" cy="14287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7" name="文本框 2"/>
          <p:cNvSpPr txBox="1">
            <a:spLocks noChangeArrowheads="1"/>
          </p:cNvSpPr>
          <p:nvPr/>
        </p:nvSpPr>
        <p:spPr bwMode="auto">
          <a:xfrm>
            <a:off x="3109913" y="4852988"/>
            <a:ext cx="15017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(nums+1)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8" name="文本框 2"/>
          <p:cNvSpPr txBox="1">
            <a:spLocks noChangeArrowheads="1"/>
          </p:cNvSpPr>
          <p:nvPr/>
        </p:nvSpPr>
        <p:spPr bwMode="auto">
          <a:xfrm>
            <a:off x="3429000" y="5467350"/>
            <a:ext cx="1981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*(*(nums+1))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9" name="文本框 2"/>
          <p:cNvSpPr txBox="1">
            <a:spLocks noChangeArrowheads="1"/>
          </p:cNvSpPr>
          <p:nvPr/>
        </p:nvSpPr>
        <p:spPr bwMode="auto">
          <a:xfrm>
            <a:off x="5176838" y="5445125"/>
            <a:ext cx="1981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*(*(nums+1)+1)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90" name="直接箭头连接符 6"/>
          <p:cNvCxnSpPr>
            <a:cxnSpLocks noChangeShapeType="1"/>
          </p:cNvCxnSpPr>
          <p:nvPr/>
        </p:nvCxnSpPr>
        <p:spPr bwMode="auto">
          <a:xfrm flipV="1">
            <a:off x="4240213" y="4724400"/>
            <a:ext cx="1474787" cy="8826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1" name="文本框 2"/>
          <p:cNvSpPr txBox="1">
            <a:spLocks noChangeArrowheads="1"/>
          </p:cNvSpPr>
          <p:nvPr/>
        </p:nvSpPr>
        <p:spPr bwMode="auto">
          <a:xfrm>
            <a:off x="7219950" y="5445125"/>
            <a:ext cx="1981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*(*(nums+1)+2)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4880" y="1763395"/>
            <a:ext cx="6751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int  a[10], *p;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p = a;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*(p+i),  p[i], *(a+i)  </a:t>
            </a:r>
            <a:r>
              <a:rPr lang="zh-CN" altLang="en-US" sz="2400" b="1">
                <a:solidFill>
                  <a:schemeClr val="tx1"/>
                </a:solidFill>
              </a:rPr>
              <a:t>三者</a:t>
            </a:r>
            <a:r>
              <a:rPr lang="zh-CN" altLang="en-US" sz="2400" b="1">
                <a:solidFill>
                  <a:schemeClr val="tx1"/>
                </a:solidFill>
              </a:rPr>
              <a:t>等价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4880" y="1763395"/>
            <a:ext cx="6751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int  a[10], *p, i;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p = a;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for(i = 0; i &lt; 10; i++)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    scanf(“%d”, p++);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for( i = 0; i &lt; 10; i++, p++)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    printf(“%d”, *p);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4880" y="1763395"/>
            <a:ext cx="675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int  a[10], *p, i;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p = a;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(*p)++</a:t>
            </a:r>
            <a:r>
              <a:rPr lang="zh-CN" altLang="en-US" sz="2400" b="1">
                <a:solidFill>
                  <a:schemeClr val="tx1"/>
                </a:solidFill>
              </a:rPr>
              <a:t>与</a:t>
            </a:r>
            <a:r>
              <a:rPr lang="en-US" altLang="zh-CN" sz="2400" b="1">
                <a:solidFill>
                  <a:schemeClr val="tx1"/>
                </a:solidFill>
              </a:rPr>
              <a:t>*p++</a:t>
            </a:r>
            <a:r>
              <a:rPr lang="zh-CN" altLang="en-US" sz="2400" b="1">
                <a:solidFill>
                  <a:schemeClr val="tx1"/>
                </a:solidFill>
              </a:rPr>
              <a:t>区别？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785813"/>
            <a:ext cx="8153400" cy="5338762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(1)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如果指针变量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已指向数组中的一个元素，则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p+1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指向同一数组中的下一个元素，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p-1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指向同一数组中的上一个元素。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float a[10],*p=a;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假设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a[0]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的地址为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2000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，则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sz="3200" dirty="0">
                <a:latin typeface="+mn-lt"/>
                <a:ea typeface="+mn-ea"/>
              </a:rPr>
              <a:t>p</a:t>
            </a:r>
            <a:r>
              <a:rPr kumimoji="1" lang="zh-CN" altLang="en-US" sz="3200" dirty="0">
                <a:latin typeface="+mn-lt"/>
                <a:ea typeface="+mn-ea"/>
              </a:rPr>
              <a:t>的值为</a:t>
            </a:r>
            <a:r>
              <a:rPr kumimoji="1" lang="en-US" altLang="zh-CN" sz="3200" dirty="0">
                <a:latin typeface="+mn-lt"/>
                <a:ea typeface="+mn-ea"/>
              </a:rPr>
              <a:t>2000</a:t>
            </a:r>
            <a:endParaRPr kumimoji="1" lang="en-US" altLang="zh-CN" sz="3200" dirty="0">
              <a:latin typeface="+mn-lt"/>
              <a:ea typeface="+mn-ea"/>
            </a:endParaRPr>
          </a:p>
          <a:p>
            <a:pPr lvl="1"/>
            <a:r>
              <a:rPr kumimoji="1" lang="en-US" altLang="zh-CN" sz="3200" dirty="0">
                <a:latin typeface="+mn-lt"/>
                <a:ea typeface="+mn-ea"/>
              </a:rPr>
              <a:t>p+1</a:t>
            </a:r>
            <a:r>
              <a:rPr kumimoji="1" lang="zh-CN" altLang="en-US" sz="3200" dirty="0">
                <a:latin typeface="+mn-lt"/>
                <a:ea typeface="+mn-ea"/>
              </a:rPr>
              <a:t>的值为</a:t>
            </a:r>
            <a:r>
              <a:rPr kumimoji="1" lang="en-US" altLang="zh-CN" sz="3200" dirty="0">
                <a:latin typeface="+mn-lt"/>
                <a:ea typeface="+mn-ea"/>
              </a:rPr>
              <a:t>2004</a:t>
            </a:r>
            <a:endParaRPr kumimoji="1" lang="en-US" altLang="zh-CN" sz="3200" dirty="0">
              <a:latin typeface="+mn-lt"/>
              <a:ea typeface="+mn-ea"/>
            </a:endParaRPr>
          </a:p>
          <a:p>
            <a:pPr lvl="1"/>
            <a:r>
              <a:rPr kumimoji="1" lang="en-US" altLang="zh-CN" sz="3200" dirty="0">
                <a:latin typeface="+mn-lt"/>
                <a:ea typeface="+mn-ea"/>
              </a:rPr>
              <a:t>p-1</a:t>
            </a:r>
            <a:r>
              <a:rPr kumimoji="1" lang="zh-CN" altLang="en-US" sz="3200" dirty="0">
                <a:latin typeface="+mn-lt"/>
                <a:ea typeface="+mn-ea"/>
              </a:rPr>
              <a:t>的值为</a:t>
            </a:r>
            <a:r>
              <a:rPr kumimoji="1" lang="en-US" altLang="zh-CN" sz="3200" dirty="0">
                <a:latin typeface="+mn-lt"/>
                <a:ea typeface="+mn-ea"/>
              </a:rPr>
              <a:t>1996</a:t>
            </a:r>
            <a:endParaRPr kumimoji="1" lang="zh-CN" altLang="en-US" sz="3200" dirty="0">
              <a:latin typeface="+mn-lt"/>
              <a:ea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81918" y="3962083"/>
            <a:ext cx="1214437" cy="714375"/>
          </a:xfrm>
          <a:prstGeom prst="wedgeRoundRectCallout">
            <a:avLst>
              <a:gd name="adj1" fmla="val -89866"/>
              <a:gd name="adj2" fmla="val 25181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越界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69028" name="图片 4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07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0050" name="内容占位符 2"/>
          <p:cNvSpPr>
            <a:spLocks noGrp="1"/>
          </p:cNvSpPr>
          <p:nvPr>
            <p:ph idx="1"/>
          </p:nvPr>
        </p:nvSpPr>
        <p:spPr>
          <a:xfrm>
            <a:off x="539750" y="1000125"/>
            <a:ext cx="3317875" cy="492918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(2)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如果ｐ的初值为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&amp;a[0]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，则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p+i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a+i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就是数组元素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a[i]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的地址，或者说，它们指向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数组序号为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的元素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0" y="736600"/>
          <a:ext cx="1190625" cy="547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38875" y="785813"/>
          <a:ext cx="1476375" cy="547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29188" y="214313"/>
            <a:ext cx="5000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3" y="785813"/>
            <a:ext cx="2000250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>
            <a:off x="4214813" y="1285875"/>
            <a:ext cx="2000250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>
            <a:off x="4214813" y="2916238"/>
            <a:ext cx="2000250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4214813" y="5727700"/>
            <a:ext cx="2000250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4449763" y="752475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p+1,a+1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0563" y="2344738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p+i,a+i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5" y="5130800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p+9,a+9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pic>
        <p:nvPicPr>
          <p:cNvPr id="770094" name="图片 17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00125"/>
            <a:ext cx="3317875" cy="492918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(3)  *(p+i)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*(a+i)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是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p+i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a+i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所指向的数组元素，即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a[i]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0" y="736600"/>
          <a:ext cx="1190625" cy="547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38875" y="785813"/>
          <a:ext cx="1476375" cy="547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1110" name="TextBox 6"/>
          <p:cNvSpPr txBox="1"/>
          <p:nvPr/>
        </p:nvSpPr>
        <p:spPr>
          <a:xfrm>
            <a:off x="4929188" y="214313"/>
            <a:ext cx="5000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cxnSp>
        <p:nvCxnSpPr>
          <p:cNvPr id="771111" name="直接箭头连接符 7"/>
          <p:cNvCxnSpPr/>
          <p:nvPr/>
        </p:nvCxnSpPr>
        <p:spPr>
          <a:xfrm>
            <a:off x="4214813" y="785813"/>
            <a:ext cx="2000250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1112" name="直接箭头连接符 11"/>
          <p:cNvCxnSpPr/>
          <p:nvPr/>
        </p:nvCxnSpPr>
        <p:spPr>
          <a:xfrm>
            <a:off x="4214813" y="1285875"/>
            <a:ext cx="2000250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1113" name="直接箭头连接符 12"/>
          <p:cNvCxnSpPr/>
          <p:nvPr/>
        </p:nvCxnSpPr>
        <p:spPr>
          <a:xfrm>
            <a:off x="4214813" y="2916238"/>
            <a:ext cx="2000250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1114" name="直接箭头连接符 13"/>
          <p:cNvCxnSpPr/>
          <p:nvPr/>
        </p:nvCxnSpPr>
        <p:spPr>
          <a:xfrm>
            <a:off x="4214813" y="5727700"/>
            <a:ext cx="2000250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771115" name="TextBox 14"/>
          <p:cNvSpPr txBox="1"/>
          <p:nvPr/>
        </p:nvSpPr>
        <p:spPr>
          <a:xfrm>
            <a:off x="4449763" y="752475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p+1,a+1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771116" name="TextBox 15"/>
          <p:cNvSpPr txBox="1"/>
          <p:nvPr/>
        </p:nvSpPr>
        <p:spPr>
          <a:xfrm>
            <a:off x="4500563" y="2344738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p+i,a+i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771117" name="TextBox 16"/>
          <p:cNvSpPr txBox="1"/>
          <p:nvPr/>
        </p:nvSpPr>
        <p:spPr>
          <a:xfrm>
            <a:off x="4429125" y="5130800"/>
            <a:ext cx="171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p+9,a+9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7938" y="2867025"/>
            <a:ext cx="12144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*(p+i)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771119" name="图片 1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857250"/>
            <a:ext cx="4246563" cy="4500563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(4)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如果指针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都指向同一数组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p2-p1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的值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是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不能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p1+p2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0" y="736600"/>
          <a:ext cx="1190625" cy="547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38875" y="785813"/>
          <a:ext cx="1476375" cy="547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57813" y="1806575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p1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929188" y="2379663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4919663" y="46180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5286375" y="4021138"/>
            <a:ext cx="85725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D138D"/>
                </a:solidFill>
                <a:latin typeface="Arial" panose="020B0604020202020204" pitchFamily="34" charset="0"/>
              </a:rPr>
              <a:t>p2 </a:t>
            </a:r>
            <a:endParaRPr lang="zh-CN" altLang="en-US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pic>
        <p:nvPicPr>
          <p:cNvPr id="772138" name="图片 8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785813"/>
            <a:ext cx="8153400" cy="557212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用指针方法对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10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个整数按由大到小顺序排序。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在主函数中定义数组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存放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r>
              <a:rPr kumimoji="1" lang="zh-CN" altLang="zh-CN" dirty="0">
                <a:latin typeface="+mn-lt"/>
                <a:ea typeface="+mn-ea"/>
              </a:rPr>
              <a:t>个整数，定义</a:t>
            </a:r>
            <a:r>
              <a:rPr kumimoji="1" lang="en-US" altLang="zh-CN" dirty="0">
                <a:latin typeface="+mn-lt"/>
                <a:ea typeface="+mn-ea"/>
              </a:rPr>
              <a:t>int *</a:t>
            </a:r>
            <a:r>
              <a:rPr kumimoji="1" lang="zh-CN" altLang="zh-CN" dirty="0">
                <a:latin typeface="+mn-lt"/>
                <a:ea typeface="+mn-ea"/>
              </a:rPr>
              <a:t>型指针变量</a:t>
            </a:r>
            <a:r>
              <a:rPr kumimoji="1" lang="en-US" altLang="zh-CN" dirty="0">
                <a:latin typeface="+mn-lt"/>
                <a:ea typeface="+mn-ea"/>
              </a:rPr>
              <a:t>p</a:t>
            </a:r>
            <a:r>
              <a:rPr kumimoji="1" lang="zh-CN" altLang="zh-CN" dirty="0">
                <a:latin typeface="+mn-lt"/>
                <a:ea typeface="+mn-ea"/>
              </a:rPr>
              <a:t>指向</a:t>
            </a:r>
            <a:r>
              <a:rPr kumimoji="1" lang="en-US" altLang="zh-CN" dirty="0">
                <a:latin typeface="+mn-lt"/>
                <a:ea typeface="+mn-ea"/>
              </a:rPr>
              <a:t>a[0]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定义函数</a:t>
            </a:r>
            <a:r>
              <a:rPr kumimoji="1" lang="en-US" altLang="zh-CN" dirty="0">
                <a:latin typeface="+mn-lt"/>
                <a:ea typeface="+mn-ea"/>
              </a:rPr>
              <a:t>sort</a:t>
            </a:r>
            <a:r>
              <a:rPr kumimoji="1" lang="zh-CN" altLang="zh-CN" dirty="0">
                <a:latin typeface="+mn-lt"/>
                <a:ea typeface="+mn-ea"/>
              </a:rPr>
              <a:t>使数组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中的元素按由大到小的顺序排列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在主函数中调用</a:t>
            </a:r>
            <a:r>
              <a:rPr kumimoji="1" lang="en-US" altLang="zh-CN" dirty="0">
                <a:latin typeface="+mn-lt"/>
                <a:ea typeface="+mn-ea"/>
              </a:rPr>
              <a:t>sort</a:t>
            </a:r>
            <a:r>
              <a:rPr kumimoji="1" lang="zh-CN" altLang="zh-CN" dirty="0">
                <a:latin typeface="+mn-lt"/>
                <a:ea typeface="+mn-ea"/>
              </a:rPr>
              <a:t>函数，用指针</a:t>
            </a:r>
            <a:r>
              <a:rPr kumimoji="1" lang="en-US" altLang="zh-CN" dirty="0">
                <a:latin typeface="+mn-lt"/>
                <a:ea typeface="+mn-ea"/>
              </a:rPr>
              <a:t>p</a:t>
            </a:r>
            <a:r>
              <a:rPr kumimoji="1" lang="zh-CN" altLang="zh-CN" dirty="0">
                <a:latin typeface="+mn-lt"/>
                <a:ea typeface="+mn-ea"/>
              </a:rPr>
              <a:t>作实参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用选择法进行排序</a:t>
            </a: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795651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24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6674" name="内容占位符 2"/>
          <p:cNvSpPr>
            <a:spLocks noGrp="1"/>
          </p:cNvSpPr>
          <p:nvPr>
            <p:ph idx="1"/>
          </p:nvPr>
        </p:nvSpPr>
        <p:spPr>
          <a:xfrm>
            <a:off x="500063" y="500063"/>
            <a:ext cx="8153400" cy="6000750"/>
          </a:xfrm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void sort(int x[ ],int n);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i,*p,a[10];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p=a; 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for(i=0;i&lt;10;i++)  scanf(“%d”,p++);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p=a; 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sort(p,10);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p=a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,i=0;i&lt;10;i++)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{ printf(“%d ”,*p);   p++;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96675" name="图片 2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" y="404495"/>
            <a:ext cx="8839200" cy="604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7698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7786687" cy="5357813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void sort(int x[],int n)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i,j,k,t;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for(i=0;i&lt;n-1;i++)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{ k=i;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for(j=i+1;j&lt;n;j++)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if(x[j]&gt;x[k]) k=j;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  if(k!=i)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	    { t=x[i];x[i]=x[k];x[k]=t;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857250" y="5857875"/>
            <a:ext cx="5848350" cy="750888"/>
            <a:chOff x="2416332" y="5357826"/>
            <a:chExt cx="5848986" cy="750936"/>
          </a:xfrm>
        </p:grpSpPr>
        <p:pic>
          <p:nvPicPr>
            <p:cNvPr id="797704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28860" y="5357826"/>
              <a:ext cx="5836458" cy="409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9770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6332" y="5727542"/>
              <a:ext cx="5835600" cy="3812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圆角矩形标注 5"/>
          <p:cNvSpPr/>
          <p:nvPr/>
        </p:nvSpPr>
        <p:spPr bwMode="auto">
          <a:xfrm>
            <a:off x="4000500" y="142875"/>
            <a:ext cx="4714875" cy="571500"/>
          </a:xfrm>
          <a:prstGeom prst="wedgeRoundRectCallout">
            <a:avLst>
              <a:gd name="adj1" fmla="val -32246"/>
              <a:gd name="adj2" fmla="val 935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sort(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x,int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500438" y="2286000"/>
            <a:ext cx="5286375" cy="571500"/>
          </a:xfrm>
          <a:prstGeom prst="wedgeRoundRectCallout">
            <a:avLst>
              <a:gd name="adj1" fmla="val -32246"/>
              <a:gd name="adj2" fmla="val 935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)&gt;*(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k=j;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755650" y="5214938"/>
            <a:ext cx="8245475" cy="571500"/>
          </a:xfrm>
          <a:prstGeom prst="wedgeRoundRectCallout">
            <a:avLst>
              <a:gd name="adj1" fmla="val -22394"/>
              <a:gd name="adj2" fmla="val -9916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{t=*(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);*(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)=t;}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97703" name="图片 8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43732"/>
            <a:ext cx="8572500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通过指针引用多维数组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14375" y="1500188"/>
            <a:ext cx="8072438" cy="22860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1.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多维数组元素的地址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int a[3][4]={{1,3,5,7},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  {9,11,13,15},{17,19,21,23}};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32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34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99802" name="图片 27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6" grpId="0"/>
      <p:bldP spid="30" grpId="0"/>
      <p:bldP spid="32" grpId="0"/>
      <p:bldP spid="34" grpId="0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214438" y="1000125"/>
            <a:ext cx="4214812" cy="207168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代表第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行首地址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a+1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代表第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行首地址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a+2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代表第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行首地址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00803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0804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0805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0806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0807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0808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0809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10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11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12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13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14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15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16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17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18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19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20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21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0822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0823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0824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643438" y="500063"/>
            <a:ext cx="4000500" cy="642937"/>
          </a:xfrm>
          <a:prstGeom prst="wedgeRoundRectCallout">
            <a:avLst>
              <a:gd name="adj1" fmla="val -32245"/>
              <a:gd name="adj2" fmla="val 93593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行指针每加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，走一行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800826" name="图片 27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2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214438" y="1000125"/>
            <a:ext cx="7072312" cy="157162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a+i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代表行号为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的行首地址（按行变化）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*(a+i)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代表什么？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01827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828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829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830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831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832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1833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34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35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36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37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38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39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40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41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42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43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44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45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1846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1847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1848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643438" y="1571625"/>
            <a:ext cx="2286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相当于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a[</a:t>
            </a:r>
            <a:r>
              <a:rPr kumimoji="1" lang="en-US" altLang="zh-CN" sz="2800" b="1" kern="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]</a:t>
            </a: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01850" name="图片 28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57250" y="928688"/>
            <a:ext cx="5786438" cy="2571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a[0][0]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的地址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a[0]+1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a[0][1]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的地址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a[0]+2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a[0][2]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的地址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a[0]+3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a[0][3]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的地址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02851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852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853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854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855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856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2857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58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59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60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61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62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63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64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65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66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67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68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69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2870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2871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2872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643438" y="500063"/>
            <a:ext cx="4000500" cy="642937"/>
          </a:xfrm>
          <a:prstGeom prst="wedgeRoundRectCallout">
            <a:avLst>
              <a:gd name="adj1" fmla="val -32245"/>
              <a:gd name="adj2" fmla="val 93593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列指针每加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，走一列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802874" name="图片 27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57250" y="928688"/>
            <a:ext cx="5786438" cy="2571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a[1]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代表谁的地址？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a[1]+1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代表谁的地址？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a[1]+2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代表谁的地址？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a[1]+3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代表谁的地址？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03875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876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877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878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879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880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3881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82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83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84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85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86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87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88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89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90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91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92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93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3894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3895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3896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03897" name="图片 26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57250" y="928688"/>
            <a:ext cx="4000500" cy="71437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a[i]+j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代表谁的地址？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75" y="4732338"/>
          <a:ext cx="4572001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143000"/>
                <a:gridCol w="1214438"/>
                <a:gridCol w="1214438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702175"/>
          <a:ext cx="1143000" cy="15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04899" name="直接连接符 7"/>
          <p:cNvCxnSpPr/>
          <p:nvPr/>
        </p:nvCxnSpPr>
        <p:spPr>
          <a:xfrm>
            <a:off x="3214688" y="4946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4900" name="直接连接符 8"/>
          <p:cNvCxnSpPr/>
          <p:nvPr/>
        </p:nvCxnSpPr>
        <p:spPr>
          <a:xfrm>
            <a:off x="3214688" y="508952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4901" name="直接连接符 9"/>
          <p:cNvCxnSpPr/>
          <p:nvPr/>
        </p:nvCxnSpPr>
        <p:spPr>
          <a:xfrm>
            <a:off x="3214688" y="5446713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4902" name="直接连接符 10"/>
          <p:cNvCxnSpPr/>
          <p:nvPr/>
        </p:nvCxnSpPr>
        <p:spPr>
          <a:xfrm>
            <a:off x="3214688" y="5589588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4903" name="直接连接符 11"/>
          <p:cNvCxnSpPr/>
          <p:nvPr/>
        </p:nvCxnSpPr>
        <p:spPr>
          <a:xfrm>
            <a:off x="3214688" y="5946775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4904" name="直接连接符 12"/>
          <p:cNvCxnSpPr/>
          <p:nvPr/>
        </p:nvCxnSpPr>
        <p:spPr>
          <a:xfrm>
            <a:off x="3214688" y="6089650"/>
            <a:ext cx="714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4905" name="TextBox 13"/>
          <p:cNvSpPr txBox="1"/>
          <p:nvPr/>
        </p:nvSpPr>
        <p:spPr>
          <a:xfrm>
            <a:off x="642938" y="4210050"/>
            <a:ext cx="428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06" name="直接箭头连接符 14"/>
          <p:cNvCxnSpPr/>
          <p:nvPr/>
        </p:nvCxnSpPr>
        <p:spPr>
          <a:xfrm>
            <a:off x="642938" y="47196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07" name="TextBox 15"/>
          <p:cNvSpPr txBox="1"/>
          <p:nvPr/>
        </p:nvSpPr>
        <p:spPr>
          <a:xfrm>
            <a:off x="642938" y="4705350"/>
            <a:ext cx="1143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a+1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08" name="直接箭头连接符 16"/>
          <p:cNvCxnSpPr/>
          <p:nvPr/>
        </p:nvCxnSpPr>
        <p:spPr>
          <a:xfrm>
            <a:off x="642938" y="5214938"/>
            <a:ext cx="1285875" cy="1587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09" name="TextBox 17"/>
          <p:cNvSpPr txBox="1"/>
          <p:nvPr/>
        </p:nvSpPr>
        <p:spPr>
          <a:xfrm>
            <a:off x="642938" y="5214938"/>
            <a:ext cx="1143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a+2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10" name="直接箭头连接符 18"/>
          <p:cNvCxnSpPr/>
          <p:nvPr/>
        </p:nvCxnSpPr>
        <p:spPr>
          <a:xfrm>
            <a:off x="642938" y="5724525"/>
            <a:ext cx="1285875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11" name="TextBox 19"/>
          <p:cNvSpPr txBox="1"/>
          <p:nvPr/>
        </p:nvSpPr>
        <p:spPr>
          <a:xfrm>
            <a:off x="3643313" y="3559175"/>
            <a:ext cx="1071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12" name="直接箭头连接符 20"/>
          <p:cNvCxnSpPr/>
          <p:nvPr/>
        </p:nvCxnSpPr>
        <p:spPr>
          <a:xfrm rot="5400000">
            <a:off x="3856038" y="4429125"/>
            <a:ext cx="573087" cy="1588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13" name="TextBox 25"/>
          <p:cNvSpPr txBox="1"/>
          <p:nvPr/>
        </p:nvSpPr>
        <p:spPr>
          <a:xfrm>
            <a:off x="4500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a[0]+1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14" name="直接箭头连接符 26"/>
          <p:cNvCxnSpPr/>
          <p:nvPr/>
        </p:nvCxnSpPr>
        <p:spPr>
          <a:xfrm rot="-5400000" flipH="1">
            <a:off x="4827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15" name="TextBox 29"/>
          <p:cNvSpPr txBox="1"/>
          <p:nvPr/>
        </p:nvSpPr>
        <p:spPr>
          <a:xfrm>
            <a:off x="5643563" y="35718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a[0]+2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16" name="直接箭头连接符 30"/>
          <p:cNvCxnSpPr/>
          <p:nvPr/>
        </p:nvCxnSpPr>
        <p:spPr>
          <a:xfrm rot="-5400000" flipH="1">
            <a:off x="5970588" y="4470400"/>
            <a:ext cx="630237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17" name="TextBox 31"/>
          <p:cNvSpPr txBox="1"/>
          <p:nvPr/>
        </p:nvSpPr>
        <p:spPr>
          <a:xfrm>
            <a:off x="6858000" y="3571875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a[0]+3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804918" name="直接箭头连接符 32"/>
          <p:cNvCxnSpPr/>
          <p:nvPr/>
        </p:nvCxnSpPr>
        <p:spPr>
          <a:xfrm rot="-5400000" flipH="1">
            <a:off x="7185025" y="4470400"/>
            <a:ext cx="630238" cy="0"/>
          </a:xfrm>
          <a:prstGeom prst="straightConnector1">
            <a:avLst/>
          </a:prstGeom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04919" name="TextBox 33"/>
          <p:cNvSpPr txBox="1"/>
          <p:nvPr/>
        </p:nvSpPr>
        <p:spPr>
          <a:xfrm>
            <a:off x="285750" y="6000750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行指针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4920" name="TextBox 34"/>
          <p:cNvSpPr txBox="1"/>
          <p:nvPr/>
        </p:nvSpPr>
        <p:spPr>
          <a:xfrm>
            <a:off x="7572375" y="407193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列指针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929188" y="928688"/>
            <a:ext cx="3429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代表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a[</a:t>
            </a:r>
            <a:r>
              <a:rPr kumimoji="1" lang="en-US" altLang="zh-CN" sz="2800" b="1" kern="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][j]</a:t>
            </a: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的地址</a:t>
            </a: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28688" y="1724025"/>
            <a:ext cx="40005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*(a[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]+j)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代表什么？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929188" y="1724025"/>
            <a:ext cx="3429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代表元素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a[</a:t>
            </a:r>
            <a:r>
              <a:rPr kumimoji="1" lang="en-US" altLang="zh-CN" sz="2800" b="1" kern="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][j]</a:t>
            </a: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857250" y="2571750"/>
            <a:ext cx="44291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*(*(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a+i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)+j)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代表什么？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429250" y="2500313"/>
            <a:ext cx="3357563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与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*(a[</a:t>
            </a:r>
            <a:r>
              <a:rPr kumimoji="1" lang="en-US" altLang="zh-CN" sz="2800" b="1" kern="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]+j)</a:t>
            </a:r>
            <a:r>
              <a:rPr kumimoji="1" lang="zh-CN" altLang="en-US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等价</a:t>
            </a: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04926" name="图片 31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316663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8" grpId="0" build="p"/>
      <p:bldP spid="29" grpId="0" build="p"/>
      <p:bldP spid="36" grpId="0" build="p"/>
      <p:bldP spid="37" grpId="0" build="p"/>
      <p:bldP spid="3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4880" y="1763395"/>
            <a:ext cx="6751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int  a[3][4];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a[0],  a[1],  a[2]</a:t>
            </a:r>
            <a:r>
              <a:rPr lang="zh-CN" altLang="en-US" sz="2400" b="1">
                <a:solidFill>
                  <a:schemeClr val="tx1"/>
                </a:solidFill>
              </a:rPr>
              <a:t>是地址，是一维数组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b="1">
                <a:solidFill>
                  <a:schemeClr val="tx1"/>
                </a:solidFill>
              </a:rPr>
              <a:t>地址；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*(</a:t>
            </a:r>
            <a:r>
              <a:rPr lang="en-US" altLang="zh-CN" sz="2400" b="1">
                <a:solidFill>
                  <a:schemeClr val="tx1"/>
                </a:solidFill>
              </a:rPr>
              <a:t>a+0</a:t>
            </a:r>
            <a:r>
              <a:rPr lang="en-US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</a:rPr>
              <a:t>, </a:t>
            </a:r>
            <a:r>
              <a:rPr lang="en-US" altLang="zh-CN" sz="24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2400" b="1">
                <a:solidFill>
                  <a:schemeClr val="tx1"/>
                </a:solidFill>
              </a:rPr>
              <a:t>(a+1), </a:t>
            </a:r>
            <a:r>
              <a:rPr lang="en-US" altLang="zh-CN" sz="24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*(</a:t>
            </a:r>
            <a:r>
              <a:rPr lang="en-US" altLang="zh-CN" sz="2400" b="1">
                <a:solidFill>
                  <a:schemeClr val="tx1"/>
                </a:solidFill>
              </a:rPr>
              <a:t>a+2)</a:t>
            </a:r>
            <a:r>
              <a:rPr lang="zh-CN" altLang="en-US" sz="2400" b="1">
                <a:solidFill>
                  <a:schemeClr val="tx1"/>
                </a:solidFill>
              </a:rPr>
              <a:t>也是一维数组的地址；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>
          <a:xfrm>
            <a:off x="533400" y="80963"/>
            <a:ext cx="8077200" cy="11430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*nums  = nums[0]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6E42DE-4300-476B-846C-1617E1B53E79}" type="slidenum">
              <a:rPr lang="en-US" altLang="zh-CN" smtClean="0"/>
            </a:fld>
            <a:endParaRPr lang="en-US" altLang="zh-CN"/>
          </a:p>
        </p:txBody>
      </p:sp>
      <p:pic>
        <p:nvPicPr>
          <p:cNvPr id="6042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813" y="1281113"/>
            <a:ext cx="8567737" cy="2028825"/>
          </a:xfrm>
        </p:spPr>
      </p:pic>
      <p:grpSp>
        <p:nvGrpSpPr>
          <p:cNvPr id="60422" name="组合 6"/>
          <p:cNvGrpSpPr/>
          <p:nvPr/>
        </p:nvGrpSpPr>
        <p:grpSpPr bwMode="auto">
          <a:xfrm>
            <a:off x="447675" y="3767138"/>
            <a:ext cx="8277225" cy="2114550"/>
            <a:chOff x="333375" y="3152745"/>
            <a:chExt cx="8277225" cy="2114580"/>
          </a:xfrm>
        </p:grpSpPr>
        <p:pic>
          <p:nvPicPr>
            <p:cNvPr id="6042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3352800"/>
              <a:ext cx="827722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4" name="文本框 8"/>
            <p:cNvSpPr txBox="1">
              <a:spLocks noChangeArrowheads="1"/>
            </p:cNvSpPr>
            <p:nvPr/>
          </p:nvSpPr>
          <p:spPr bwMode="auto">
            <a:xfrm>
              <a:off x="333375" y="3152745"/>
              <a:ext cx="91440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nums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2E8B4-41C8-41C5-B79F-F25E70B6D30C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Advanced Pointer Notation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991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 function that receives an integer two-dimensional array can be declared 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[2][3])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[][3])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)[3])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It refers to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a single pointer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of objects of three integers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following declaration would be wrong: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[3])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It refers to </a:t>
            </a: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an array of three pointers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, each one pointing to a single integer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62469" name="文本框 1"/>
          <p:cNvSpPr txBox="1">
            <a:spLocks noChangeArrowheads="1"/>
          </p:cNvSpPr>
          <p:nvPr/>
        </p:nvSpPr>
        <p:spPr bwMode="auto">
          <a:xfrm>
            <a:off x="4114800" y="6305550"/>
            <a:ext cx="387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11.two dimension-pointer</a:t>
            </a:r>
            <a:endParaRPr lang="zh-CN" altLang="en-US" sz="2000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1925"/>
            <a:ext cx="8839200" cy="653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733425"/>
            <a:ext cx="9144000" cy="50704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Case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int main()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{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   int a[3][4] = {1,3,5,7,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	                   9,11,13,15,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	                  17,19,21,23};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</a:rPr>
              <a:t>   </a:t>
            </a:r>
            <a:r>
              <a:rPr lang="en-US" altLang="zh-CN" sz="2400" b="1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int (*pt)[4]</a:t>
            </a: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, i, j;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   pt = a; 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   printf("Type row and column you wanted to output: ");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   scanf("%d %d", &amp;i,&amp;j);</a:t>
            </a:r>
            <a:endParaRPr lang="en-US" altLang="zh-CN" sz="24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Arial Unicode MS" panose="020B0604020202020204" charset="-122"/>
                <a:ea typeface="Arial Unicode MS" panose="020B0604020202020204" charset="-122"/>
              </a:rPr>
              <a:t>   printf("a[%d,%d] = %d\n", i, j, *(*(pt+i)+j) );</a:t>
            </a:r>
            <a:endParaRPr lang="zh-CN" altLang="en-US" sz="240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D17DC-BCBC-4D85-AFAE-10E4B51046BA}" type="slidenum">
              <a:rPr lang="en-US" altLang="zh-CN" smtClean="0"/>
            </a:fld>
            <a:endParaRPr lang="en-US" altLang="zh-CN"/>
          </a:p>
        </p:txBody>
      </p:sp>
      <p:sp>
        <p:nvSpPr>
          <p:cNvPr id="64517" name="文本框 2"/>
          <p:cNvSpPr txBox="1">
            <a:spLocks noChangeArrowheads="1"/>
          </p:cNvSpPr>
          <p:nvPr/>
        </p:nvSpPr>
        <p:spPr bwMode="auto">
          <a:xfrm>
            <a:off x="2743200" y="228600"/>
            <a:ext cx="5102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Pointer variable to two dimension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8" name="文本框 1"/>
          <p:cNvSpPr txBox="1">
            <a:spLocks noChangeArrowheads="1"/>
          </p:cNvSpPr>
          <p:nvPr/>
        </p:nvSpPr>
        <p:spPr bwMode="auto">
          <a:xfrm>
            <a:off x="5029200" y="6324600"/>
            <a:ext cx="324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45A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11.two dimension-pointer.cpp</a:t>
            </a:r>
            <a:endParaRPr lang="zh-CN" altLang="en-US" sz="2000">
              <a:solidFill>
                <a:srgbClr val="0045A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519" name="组合 11"/>
          <p:cNvGrpSpPr/>
          <p:nvPr/>
        </p:nvGrpSpPr>
        <p:grpSpPr bwMode="auto">
          <a:xfrm>
            <a:off x="3962400" y="914400"/>
            <a:ext cx="5181600" cy="1266825"/>
            <a:chOff x="3962400" y="914400"/>
            <a:chExt cx="5181600" cy="1266855"/>
          </a:xfrm>
        </p:grpSpPr>
        <p:sp>
          <p:nvSpPr>
            <p:cNvPr id="64521" name="文本框 8"/>
            <p:cNvSpPr txBox="1">
              <a:spLocks noChangeArrowheads="1"/>
            </p:cNvSpPr>
            <p:nvPr/>
          </p:nvSpPr>
          <p:spPr bwMode="auto">
            <a:xfrm>
              <a:off x="3962400" y="1371600"/>
              <a:ext cx="5181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latin typeface="Ebrima" panose="02000000000000000000" pitchFamily="2" charset="0"/>
                  <a:ea typeface="宋体" panose="02010600030101010101" pitchFamily="2" charset="-122"/>
                </a:rPr>
                <a:t>int (*pt)[4] : point to a two dimension array</a:t>
              </a:r>
              <a:endParaRPr lang="en-US" altLang="zh-CN" sz="2000">
                <a:solidFill>
                  <a:srgbClr val="C00000"/>
                </a:solidFill>
                <a:latin typeface="Ebrima" panose="02000000000000000000" pitchFamily="2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latin typeface="Ebrima" panose="02000000000000000000" pitchFamily="2" charset="0"/>
                  <a:ea typeface="宋体" panose="02010600030101010101" pitchFamily="2" charset="-122"/>
                </a:rPr>
                <a:t>int *pt[4]   is  a pointer array</a:t>
              </a:r>
              <a:endParaRPr lang="zh-CN" altLang="en-US" sz="2000">
                <a:solidFill>
                  <a:srgbClr val="FFFFFF"/>
                </a:solidFill>
                <a:latin typeface="Ebrima" panose="020000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2" name="文本框 9"/>
            <p:cNvSpPr txBox="1">
              <a:spLocks noChangeArrowheads="1"/>
            </p:cNvSpPr>
            <p:nvPr/>
          </p:nvSpPr>
          <p:spPr bwMode="auto">
            <a:xfrm>
              <a:off x="3962400" y="971551"/>
              <a:ext cx="727075" cy="40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ea typeface="宋体" panose="02010600030101010101" pitchFamily="2" charset="-122"/>
                </a:rPr>
                <a:t>Note</a:t>
              </a:r>
              <a:endParaRPr lang="zh-CN" altLang="en-US" sz="200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23" name="矩形 10"/>
            <p:cNvSpPr>
              <a:spLocks noChangeArrowheads="1"/>
            </p:cNvSpPr>
            <p:nvPr/>
          </p:nvSpPr>
          <p:spPr bwMode="auto">
            <a:xfrm>
              <a:off x="3962400" y="914400"/>
              <a:ext cx="5105400" cy="12668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4520" name="Picture 4" descr="DD01009_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6975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D103E0-0B09-42FD-8568-72097CB7E637}" type="slidenum">
              <a:rPr lang="en-US" altLang="zh-CN"/>
            </a:fld>
            <a:endParaRPr lang="en-US" altLang="zh-CN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Once the correct declaration for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 dirty="0">
                <a:ea typeface="宋体" panose="02010600030101010101" pitchFamily="2" charset="-122"/>
              </a:rPr>
              <a:t> is made (any of the three valid declarations), the following notations within the function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are all equivalent: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656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288" y="3352800"/>
            <a:ext cx="8591550" cy="2047875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5" name="Text Box 2"/>
          <p:cNvSpPr txBox="1"/>
          <p:nvPr/>
        </p:nvSpPr>
        <p:spPr>
          <a:xfrm>
            <a:off x="0" y="0"/>
            <a:ext cx="9144000" cy="1373188"/>
          </a:xfrm>
          <a:prstGeom prst="rect">
            <a:avLst/>
          </a:prstGeom>
          <a:solidFill>
            <a:srgbClr val="003366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例：有若干个学生的成绩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每个学生有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门课程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，要求在用户输入学生序号以后，能输出该学生的全部成绩。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用指针函数来实现。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857375"/>
            <a:ext cx="847725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Text Box 4"/>
          <p:cNvSpPr txBox="1"/>
          <p:nvPr/>
        </p:nvSpPr>
        <p:spPr>
          <a:xfrm>
            <a:off x="1816735" y="-76200"/>
            <a:ext cx="7320915" cy="1229995"/>
          </a:xfrm>
          <a:prstGeom prst="rect">
            <a:avLst/>
          </a:prstGeom>
          <a:solidFill>
            <a:srgbClr val="F3FFF3"/>
          </a:solidFill>
          <a:ln w="2540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 eaLnBrk="0" hangingPunct="0"/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运行结果：</a:t>
            </a:r>
            <a:endParaRPr lang="zh-CN" altLang="en-US" sz="18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enter the number of student:1 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 scores of No.1 are:  56.00      89.00       67.00      88.00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181100"/>
            <a:ext cx="847725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610600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1066800"/>
            <a:ext cx="870585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Text Box 2"/>
          <p:cNvSpPr txBox="1"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3366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例：求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中的最大者。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通过指针变量调用函数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561975"/>
            <a:ext cx="8477250" cy="642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562100"/>
            <a:ext cx="840105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 Box 4"/>
          <p:cNvSpPr txBox="1"/>
          <p:nvPr/>
        </p:nvSpPr>
        <p:spPr>
          <a:xfrm>
            <a:off x="468313" y="7651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2066925"/>
            <a:ext cx="840105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E24102-FFD6-4B6D-B0BF-57EC1A5BD54C}" type="slidenum">
              <a:rPr lang="en-US" altLang="zh-CN"/>
            </a:fld>
            <a:endParaRPr lang="en-US" altLang="zh-CN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 function can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return a pointer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 calc() //function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headerline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Pointers to functions </a:t>
            </a:r>
            <a:r>
              <a:rPr lang="en-US" altLang="zh-CN" dirty="0">
                <a:ea typeface="宋体" panose="02010600030101010101" pitchFamily="2" charset="-122"/>
              </a:rPr>
              <a:t>are possible because function names, like array names, are themselves pointer constants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(*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)()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Declares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to be a pointer to a function that returns an integer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If, for example,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sum()</a:t>
            </a:r>
            <a:r>
              <a:rPr lang="en-US" altLang="zh-CN" sz="2400" dirty="0">
                <a:ea typeface="宋体" panose="02010600030101010101" pitchFamily="2" charset="-122"/>
              </a:rPr>
              <a:t> returns an integer, the assignment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= sum;</a:t>
            </a:r>
            <a:r>
              <a:rPr lang="en-US" altLang="zh-CN" sz="2400" dirty="0">
                <a:ea typeface="宋体" panose="02010600030101010101" pitchFamily="2" charset="-122"/>
              </a:rPr>
              <a:t> is valid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2095500"/>
            <a:ext cx="76581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ext Box 4"/>
          <p:cNvSpPr txBox="1"/>
          <p:nvPr/>
        </p:nvSpPr>
        <p:spPr>
          <a:xfrm>
            <a:off x="2286000" y="152083"/>
            <a:ext cx="34004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指向指针的指针变量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2071370"/>
            <a:ext cx="8477250" cy="271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685800"/>
            <a:ext cx="8477250" cy="358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4419600"/>
            <a:ext cx="847725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Text Box 4"/>
          <p:cNvSpPr txBox="1"/>
          <p:nvPr/>
        </p:nvSpPr>
        <p:spPr>
          <a:xfrm>
            <a:off x="323850" y="260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171575"/>
            <a:ext cx="8401050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Text Box 4"/>
          <p:cNvSpPr txBox="1"/>
          <p:nvPr/>
        </p:nvSpPr>
        <p:spPr>
          <a:xfrm>
            <a:off x="6732588" y="5084763"/>
            <a:ext cx="2016125" cy="971550"/>
          </a:xfrm>
          <a:prstGeom prst="rect">
            <a:avLst/>
          </a:prstGeom>
          <a:solidFill>
            <a:srgbClr val="F3FFF3"/>
          </a:solidFill>
          <a:ln w="2540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0" hangingPunct="0"/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运行结果：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algn="l"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1 3 5 7 9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571500"/>
            <a:ext cx="8477250" cy="571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1035" y="5562600"/>
            <a:ext cx="193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1 3 5 7 9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000125"/>
            <a:ext cx="8477250" cy="4857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3962400"/>
            <a:ext cx="299085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ext Box 4"/>
          <p:cNvSpPr txBox="1"/>
          <p:nvPr/>
        </p:nvSpPr>
        <p:spPr>
          <a:xfrm>
            <a:off x="468313" y="1268413"/>
            <a:ext cx="452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指针数组作main函数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的形参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2819400"/>
            <a:ext cx="847725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309370"/>
            <a:ext cx="8753475" cy="423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642745"/>
            <a:ext cx="876300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762000"/>
            <a:ext cx="8763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B17798-04CE-46DA-9D0A-740AFBBB6D09}" type="slidenum">
              <a:rPr lang="en-US" altLang="zh-CN"/>
            </a:fld>
            <a:endParaRPr lang="en-US" altLang="zh-CN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9.3 Processing Strings Using Pointers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30363"/>
            <a:ext cx="8077200" cy="1676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strcopy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(char string1[], char string2[])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 (string1[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= string2[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++;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58763" y="3543300"/>
            <a:ext cx="7772400" cy="2862263"/>
            <a:chOff x="258763" y="3543300"/>
            <a:chExt cx="7772400" cy="2862263"/>
          </a:xfrm>
        </p:grpSpPr>
        <p:sp>
          <p:nvSpPr>
            <p:cNvPr id="8" name="折角形 7"/>
            <p:cNvSpPr/>
            <p:nvPr/>
          </p:nvSpPr>
          <p:spPr bwMode="auto">
            <a:xfrm>
              <a:off x="258763" y="3581400"/>
              <a:ext cx="7772400" cy="2743200"/>
            </a:xfrm>
            <a:prstGeom prst="foldedCorner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1000" y="3543300"/>
              <a:ext cx="7200900" cy="28622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void </a:t>
              </a:r>
              <a:r>
                <a:rPr lang="en-US" altLang="zh-CN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strcopy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(char *string1, char *string2)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{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while (*string1 = *string2)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{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  string1++;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  string2++;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}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 return;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}</a:t>
              </a:r>
              <a:endPara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折角形 1"/>
          <p:cNvSpPr/>
          <p:nvPr/>
        </p:nvSpPr>
        <p:spPr bwMode="auto">
          <a:xfrm>
            <a:off x="228600" y="1447800"/>
            <a:ext cx="7772400" cy="1905000"/>
          </a:xfrm>
          <a:prstGeom prst="foldedCorner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723900" y="4046538"/>
            <a:ext cx="5486400" cy="1630362"/>
          </a:xfrm>
          <a:prstGeom prst="rect">
            <a:avLst/>
          </a:prstGeom>
          <a:solidFill>
            <a:srgbClr val="EAEAEA"/>
          </a:solidFill>
          <a:ln w="2857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(*string1++ = *string2++)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3" descr="j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263" y="3716338"/>
            <a:ext cx="3816350" cy="209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5"/>
          <p:cNvSpPr txBox="1"/>
          <p:nvPr/>
        </p:nvSpPr>
        <p:spPr>
          <a:xfrm>
            <a:off x="323850" y="765175"/>
            <a:ext cx="8569325" cy="2759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为了表示指针变量和它所指向的变量之间的联系，在程序中用“ * ”符号表示“指向”。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若已定义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为指针变量，则*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所指向的变量，因此*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也代表一个变量，它和变量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是同一回事。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0" y="3789363"/>
            <a:ext cx="5076825" cy="2681287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下面两个语句作用相同：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(1)i=3;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i_pointer=3;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第二个语句含义是将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赋给指针变量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i_pointer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所指向的变量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65E4C9-5E49-471E-8F7B-B9F6260C021A}" type="slidenum">
              <a:rPr lang="en-US" altLang="zh-CN"/>
            </a:fld>
            <a:endParaRPr lang="en-US" altLang="zh-CN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30163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 Creating Strings Using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2088"/>
            <a:ext cx="89154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definition of a string </a:t>
            </a:r>
            <a:r>
              <a:rPr lang="en-US" altLang="zh-CN" dirty="0">
                <a:ea typeface="宋体" panose="02010600030101010101" pitchFamily="2" charset="-122"/>
              </a:rPr>
              <a:t>automatically involves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pointer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pointer constant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message1[81];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reserves storage for 81 characters and automatically creates a pointer constant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</a:rPr>
              <a:t>message1</a:t>
            </a:r>
            <a:r>
              <a:rPr lang="en-US" altLang="zh-CN" sz="2600" dirty="0">
                <a:ea typeface="宋体" panose="02010600030101010101" pitchFamily="2" charset="-122"/>
              </a:rPr>
              <a:t>, that contains the address of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</a:rPr>
              <a:t>message1[0]</a:t>
            </a:r>
            <a:endParaRPr lang="en-US" altLang="zh-CN" sz="2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It is also possible to </a:t>
            </a:r>
            <a:r>
              <a:rPr lang="en-US" altLang="zh-CN" b="1" dirty="0">
                <a:solidFill>
                  <a:srgbClr val="0045AD"/>
                </a:solidFill>
                <a:ea typeface="宋体" panose="02010600030101010101" pitchFamily="2" charset="-122"/>
              </a:rPr>
              <a:t>create a string using a pointer</a:t>
            </a:r>
            <a:endParaRPr lang="en-US" altLang="zh-CN" b="1" dirty="0">
              <a:solidFill>
                <a:srgbClr val="0045AD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rgbClr val="0045A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*message2;</a:t>
            </a:r>
            <a:endParaRPr lang="en-US" altLang="zh-CN" sz="2800" b="1" dirty="0">
              <a:solidFill>
                <a:srgbClr val="0045A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Now, assignment statements,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such as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message2 = "this is a string";</a:t>
            </a:r>
            <a:r>
              <a:rPr lang="en-US" altLang="zh-CN" dirty="0">
                <a:ea typeface="宋体" panose="02010600030101010101" pitchFamily="2" charset="-122"/>
              </a:rPr>
              <a:t>, can be made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Strings cannot be copied using an assignment operator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CDF4F5-AF66-4643-A879-039926ECEB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0F138B-E504-462C-80C2-76608292ADB5}" type="slidenum">
              <a:rPr lang="en-US" altLang="zh-CN"/>
            </a:fld>
            <a:endParaRPr lang="en-US" altLang="zh-CN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Allocating Space for a String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9067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following declaration is valid: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*message = 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But, this is not: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44500" lvl="1" indent="-266700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*message;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declaration for a pointer */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(message,"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");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INVALID copy */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strcpy</a:t>
            </a:r>
            <a:r>
              <a:rPr lang="en-US" altLang="zh-CN" dirty="0">
                <a:ea typeface="宋体" panose="02010600030101010101" pitchFamily="2" charset="-122"/>
              </a:rPr>
              <a:t> is invalid here because the declaration of the pointer only reserves sufficient space for one value—an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FB991-1C22-458C-8094-10BD949DF5B6}" type="slidenum">
              <a:rPr lang="en-US" altLang="zh-CN"/>
            </a:fld>
            <a:endParaRPr lang="en-US" altLang="zh-CN"/>
          </a:p>
        </p:txBody>
      </p:sp>
      <p:pic>
        <p:nvPicPr>
          <p:cNvPr id="7885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38" y="777875"/>
            <a:ext cx="6259512" cy="5184775"/>
          </a:xfrm>
        </p:spPr>
      </p:pic>
      <p:sp>
        <p:nvSpPr>
          <p:cNvPr id="3" name="文本框 2"/>
          <p:cNvSpPr txBox="1"/>
          <p:nvPr/>
        </p:nvSpPr>
        <p:spPr>
          <a:xfrm>
            <a:off x="152400" y="200025"/>
            <a:ext cx="68849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message1[81] = "this is a string;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78854" name="文本框 1"/>
          <p:cNvSpPr txBox="1">
            <a:spLocks noChangeArrowheads="1"/>
          </p:cNvSpPr>
          <p:nvPr/>
        </p:nvSpPr>
        <p:spPr bwMode="auto">
          <a:xfrm>
            <a:off x="1685925" y="2919413"/>
            <a:ext cx="1857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2450" y="3078163"/>
            <a:ext cx="5435600" cy="38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*message2 = “this is a string”;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CFD6E6-A3D5-473F-83A0-68688DA13962}" type="slidenum">
              <a:rPr lang="en-US" altLang="zh-CN"/>
            </a:fld>
            <a:endParaRPr lang="en-US" altLang="zh-CN"/>
          </a:p>
        </p:txBody>
      </p:sp>
      <p:sp>
        <p:nvSpPr>
          <p:cNvPr id="82948" name="Rectangle 5"/>
          <p:cNvSpPr>
            <a:spLocks noGrp="1" noChangeArrowheads="1"/>
          </p:cNvSpPr>
          <p:nvPr>
            <p:ph type="title"/>
          </p:nvPr>
        </p:nvSpPr>
        <p:spPr>
          <a:xfrm>
            <a:off x="558800" y="222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294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524000"/>
            <a:ext cx="8893175" cy="4467225"/>
          </a:xfrm>
        </p:spPr>
      </p:pic>
      <p:grpSp>
        <p:nvGrpSpPr>
          <p:cNvPr id="82950" name="组合 1"/>
          <p:cNvGrpSpPr/>
          <p:nvPr/>
        </p:nvGrpSpPr>
        <p:grpSpPr bwMode="auto">
          <a:xfrm>
            <a:off x="3941763" y="4251325"/>
            <a:ext cx="4195762" cy="396875"/>
            <a:chOff x="3941763" y="4251325"/>
            <a:chExt cx="4195762" cy="396875"/>
          </a:xfrm>
        </p:grpSpPr>
        <p:sp>
          <p:nvSpPr>
            <p:cNvPr id="82952" name="Line 7"/>
            <p:cNvSpPr>
              <a:spLocks noChangeShapeType="1"/>
            </p:cNvSpPr>
            <p:nvPr/>
          </p:nvSpPr>
          <p:spPr bwMode="auto">
            <a:xfrm flipH="1" flipV="1">
              <a:off x="3941763" y="4495800"/>
              <a:ext cx="304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3" name="Text Box 8"/>
            <p:cNvSpPr txBox="1">
              <a:spLocks noChangeArrowheads="1"/>
            </p:cNvSpPr>
            <p:nvPr/>
          </p:nvSpPr>
          <p:spPr bwMode="auto">
            <a:xfrm>
              <a:off x="4246563" y="4251325"/>
              <a:ext cx="3890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Does not overwrite the first string</a:t>
              </a:r>
              <a:endPara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2951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4636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50A9A3-8CDD-4C4B-B412-0B5D54571EFB}" type="slidenum">
              <a:rPr lang="en-US" altLang="zh-CN"/>
            </a:fld>
            <a:endParaRPr lang="en-US" altLang="zh-CN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36513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090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788" y="1179513"/>
            <a:ext cx="6869112" cy="4692650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E0BEC8-A100-484C-9CF7-0A1B509008CE}" type="slidenum">
              <a:rPr lang="en-US" altLang="zh-CN"/>
            </a:fld>
            <a:endParaRPr lang="en-US" altLang="zh-CN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*seasons[4];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seasons[0] = "Winter";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seasons[1] = "Spring";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seasons[2] = "Summer";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seasons[3] = "Fall";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Or: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*seasons[4] = {"Winter",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"Spring",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"Summer",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"Fall"};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76DFB7-58E8-40DD-A516-8ED5BC46AC76}" type="slidenum">
              <a:rPr lang="en-US" altLang="zh-CN"/>
            </a:fld>
            <a:endParaRPr lang="en-US" altLang="zh-CN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70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2605088"/>
            <a:ext cx="6181725" cy="2714625"/>
          </a:xfr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AC2AAA-9070-4E32-A32A-1724BC715CD2}" type="slidenum">
              <a:rPr lang="en-US" altLang="zh-CN"/>
            </a:fld>
            <a:endParaRPr lang="en-US" altLang="zh-CN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909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038" y="1535113"/>
            <a:ext cx="8950325" cy="4443412"/>
          </a:xfrm>
        </p:spPr>
      </p:pic>
      <p:pic>
        <p:nvPicPr>
          <p:cNvPr id="89094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4636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095" name="直接箭头连接符 2"/>
          <p:cNvCxnSpPr/>
          <p:nvPr/>
        </p:nvCxnSpPr>
        <p:spPr bwMode="auto">
          <a:xfrm>
            <a:off x="4191000" y="5181600"/>
            <a:ext cx="16002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EE449-1E13-47CD-9FE6-327A166EDAB5}" type="slidenum">
              <a:rPr lang="en-US" altLang="zh-CN"/>
            </a:fld>
            <a:endParaRPr lang="en-US" altLang="zh-CN"/>
          </a:p>
        </p:txBody>
      </p:sp>
      <p:pic>
        <p:nvPicPr>
          <p:cNvPr id="9114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077200" cy="4484688"/>
          </a:xfrm>
        </p:spPr>
      </p:pic>
      <p:sp>
        <p:nvSpPr>
          <p:cNvPr id="91141" name="Rectangle 8"/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Pointer Arrays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9114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4636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781050"/>
            <a:ext cx="883920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857250"/>
            <a:ext cx="8153400" cy="526732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将字符串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复制为字符串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，然后输出字符串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解题思路：定义两个字符数组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，用“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I am a student.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”对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数组初始化。将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数组中的字符逐个复制到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数组中。可以用不同的方法引用并输出字符数组元素，今用地址法算出各元素的值。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833539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1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4562" name="内容占位符 2"/>
          <p:cNvSpPr>
            <a:spLocks noGrp="1"/>
          </p:cNvSpPr>
          <p:nvPr>
            <p:ph idx="1"/>
          </p:nvPr>
        </p:nvSpPr>
        <p:spPr>
          <a:xfrm>
            <a:off x="428625" y="285750"/>
            <a:ext cx="8153400" cy="6357938"/>
          </a:xfrm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a[ ]=“I am a student.”,b[20];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for(i=0;*(a+i)!='\0';i++)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*(b+i)=*(a+i);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*(b+i)=‘\0’;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printf(“string a is:%s\n”,a);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printf("string b is:");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for(i=0;b[i]!='\0';i++)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printf(“%c”,b[i]);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2590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5786438"/>
            <a:ext cx="5730875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标注 3"/>
          <p:cNvSpPr/>
          <p:nvPr/>
        </p:nvSpPr>
        <p:spPr bwMode="auto">
          <a:xfrm>
            <a:off x="1643063" y="2286000"/>
            <a:ext cx="6286500" cy="714375"/>
          </a:xfrm>
          <a:prstGeom prst="wedgeRoundRectCallout">
            <a:avLst>
              <a:gd name="adj1" fmla="val -18444"/>
              <a:gd name="adj2" fmla="val 17328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("string b is:%s\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n“,b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75" y="3929063"/>
            <a:ext cx="4929188" cy="17859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34566" name="图片 5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用指针变量来处理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上例问题。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解题思路：定义两个指针变量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，分别指向字符数组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。改变指针变量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p2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的值，使它们顺序指向数组中的各元素，进行对应元素的复制。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835587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6610" name="内容占位符 2"/>
          <p:cNvSpPr>
            <a:spLocks noGrp="1"/>
          </p:cNvSpPr>
          <p:nvPr>
            <p:ph idx="1"/>
          </p:nvPr>
        </p:nvSpPr>
        <p:spPr>
          <a:xfrm>
            <a:off x="214313" y="714375"/>
            <a:ext cx="8478837" cy="5857875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{char a[]="I am a boy.",b[20],*p1,*p2;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p1=a;  p2=b;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for(   ; *p1!=‘\0’; p1++,p2++)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*p2=*p1;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*p2=‘\0’;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printf(“string a is:%s\n”,a);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printf(“string b is:%s\n”,b);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5786438"/>
            <a:ext cx="5730875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6612" name="图片 4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使用字符指针变量和字符数组的比较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7929563" cy="4929187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用字符数组和字符指针变量都能实现字符串的存储和运算，但它们二者之间是有区别的，不应混为一谈，主要有以下几点。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存储单元的内容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</a:t>
            </a:r>
            <a:r>
              <a:rPr kumimoji="1" lang="zh-CN" altLang="zh-CN" dirty="0">
                <a:latin typeface="+mn-lt"/>
                <a:ea typeface="+mn-ea"/>
              </a:rPr>
              <a:t>编译时为字符数组分配若干存储单元，以存放各元素的值，而对字符指针变量，只分配一个存储单元</a:t>
            </a:r>
            <a:endParaRPr kumimoji="1" lang="zh-CN" altLang="zh-CN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pic>
        <p:nvPicPr>
          <p:cNvPr id="85094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5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67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使用字符指针变量和字符数组的比较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7929563" cy="4929187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用字符数组和字符指针变量都能实现字符串的存储和运算，但它们二者之间是有区别的，不应混为一谈，主要有以下几点。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zh-CN" altLang="zh-CN" dirty="0">
                <a:latin typeface="+mn-lt"/>
                <a:ea typeface="+mn-ea"/>
              </a:rPr>
              <a:t>存储单元的内容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char *a; scanf(“%s”,a);   </a:t>
            </a:r>
            <a:r>
              <a:rPr kumimoji="1" lang="zh-CN" altLang="en-US" dirty="0">
                <a:solidFill>
                  <a:srgbClr val="FF0000"/>
                </a:solidFill>
                <a:latin typeface="+mn-lt"/>
                <a:ea typeface="+mn-ea"/>
              </a:rPr>
              <a:t>错</a:t>
            </a:r>
            <a:endParaRPr kumimoji="1"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</a:rPr>
              <a:t>char *a,str[10];      </a:t>
            </a:r>
            <a:endParaRPr kumimoji="1" lang="zh-CN" altLang="zh-CN" dirty="0">
              <a:solidFill>
                <a:srgbClr val="00B050"/>
              </a:solidFill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</a:rPr>
              <a:t> a=str;                  </a:t>
            </a:r>
            <a:endParaRPr kumimoji="1" lang="zh-CN" altLang="zh-CN" dirty="0">
              <a:solidFill>
                <a:srgbClr val="00B050"/>
              </a:solidFill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</a:rPr>
              <a:t> scanf (“%s”,a);      </a:t>
            </a:r>
            <a:r>
              <a:rPr kumimoji="1" lang="zh-CN" altLang="en-US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  <a:endParaRPr kumimoji="1" lang="zh-CN" altLang="zh-CN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pic>
        <p:nvPicPr>
          <p:cNvPr id="851972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charRg st="14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2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charRg st="120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使用字符指针变量和字符数组的比较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7929563" cy="4929187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用字符数组和字符指针变量都能实现字符串的存储和运算，但它们二者之间是有区别的，不应混为一谈，主要有以下几点。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zh-CN" altLang="zh-CN" dirty="0">
                <a:latin typeface="+mn-lt"/>
                <a:ea typeface="+mn-ea"/>
              </a:rPr>
              <a:t>指针变量的值是可以改变的，而数组名代表一个固定的值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数组首元素的地址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，不能改变。</a:t>
            </a:r>
            <a:endParaRPr kumimoji="1" lang="zh-CN" altLang="zh-CN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pic>
        <p:nvPicPr>
          <p:cNvPr id="852996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4018" name="内容占位符 2"/>
          <p:cNvSpPr>
            <a:spLocks noGrp="1"/>
          </p:cNvSpPr>
          <p:nvPr>
            <p:ph idx="1"/>
          </p:nvPr>
        </p:nvSpPr>
        <p:spPr>
          <a:xfrm>
            <a:off x="539750" y="785813"/>
            <a:ext cx="8153400" cy="4786312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改变指针变量的值。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#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*a="I love China!";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a=a+7;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printf(“%s\n”,a);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61122" name="Picture 2" descr="pic8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4786313"/>
            <a:ext cx="244475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4022" name="图片 6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使用字符指针变量和字符数组的比较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7929563" cy="4929187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用字符数组和字符指针变量都能实现字符串的存储和运算，但它们二者之间是有区别的，不应混为一谈，主要有以下几点。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字符数组中各元素的值是可以改变的，但字符指针变量指向的字符串常量中的内容是不可以被取代的。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char a[]=”House”,*b=” House”;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a[2]=’r’;        </a:t>
            </a:r>
            <a:r>
              <a:rPr kumimoji="1" lang="zh-CN" altLang="en-US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  <a:endParaRPr kumimoji="1" lang="zh-CN" altLang="zh-CN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855044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5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135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704533"/>
            <a:ext cx="8858250" cy="64516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使用字符指针变量和字符数组的比较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7929563" cy="4929187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用字符数组和字符指针变量都能实现字符串的存储和运算，但它们二者之间是有区别的，不应混为一谈，主要有以下几点。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lt"/>
                <a:ea typeface="+mn-ea"/>
              </a:rPr>
              <a:t>     </a:t>
            </a:r>
            <a:r>
              <a:rPr kumimoji="1" lang="zh-CN" altLang="zh-CN" dirty="0">
                <a:latin typeface="+mn-lt"/>
                <a:ea typeface="+mn-ea"/>
              </a:rPr>
              <a:t>字符数组中各元素的值是可以改变的，但字符指针变量指向的字符串常量中的内容是不可以被取代的。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char a[]=”House”,*b=”House”;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b[2]=’r’;        </a:t>
            </a:r>
            <a:r>
              <a:rPr kumimoji="1" lang="zh-CN" altLang="en-US" dirty="0">
                <a:solidFill>
                  <a:srgbClr val="FF0000"/>
                </a:solidFill>
                <a:latin typeface="+mn-lt"/>
                <a:ea typeface="+mn-ea"/>
              </a:rPr>
              <a:t>错</a:t>
            </a:r>
            <a:endParaRPr kumimoji="1" lang="zh-CN" altLang="zh-CN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85606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134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525,&quot;width&quot;:13920}"/>
</p:tagLst>
</file>

<file path=ppt/tags/tag2.xml><?xml version="1.0" encoding="utf-8"?>
<p:tagLst xmlns:p="http://schemas.openxmlformats.org/presentationml/2006/main">
  <p:tag name="KSO_WM_UNIT_PLACING_PICTURE_USER_VIEWPORT" val="{&quot;height&quot;:6210,&quot;width&quot;:13560}"/>
</p:tagLst>
</file>

<file path=ppt/tags/tag3.xml><?xml version="1.0" encoding="utf-8"?>
<p:tagLst xmlns:p="http://schemas.openxmlformats.org/presentationml/2006/main">
  <p:tag name="COMMONDATA" val="eyJoZGlkIjoiY2MxY2I5ODZkZjY0MmFjNGE2MjM5MGQ1MTM1NTcyNDYifQ=="/>
  <p:tag name="KSO_WPP_MARK_KEY" val="eab1caf5-fcda-4808-97aa-2f1c3666a7b3"/>
  <p:tag name="commondata" val="eyJoZGlkIjoiNTAwNWM3MTZjOThjZjU3OGUxMWNjMTI0NzgxMzZlZTAifQ=="/>
</p:tagLst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18398</Words>
  <Application>WPS 演示</Application>
  <PresentationFormat>全屏显示(4:3)</PresentationFormat>
  <Paragraphs>1422</Paragraphs>
  <Slides>131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4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Courier New</vt:lpstr>
      <vt:lpstr>黑体</vt:lpstr>
      <vt:lpstr>Ebrima</vt:lpstr>
      <vt:lpstr>Default Design</vt:lpstr>
      <vt:lpstr>A First Book of ANSI C Fourth Edition</vt:lpstr>
      <vt:lpstr>Objectives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9.1  Array Names as Pointers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9.2 Manipulating Pointers</vt:lpstr>
      <vt:lpstr>Pointer Arithmetic</vt:lpstr>
      <vt:lpstr>Pointer Arithmetic (continued)</vt:lpstr>
      <vt:lpstr>PowerPoint 演示文稿</vt:lpstr>
      <vt:lpstr>Pointer Arithmetic (continued)</vt:lpstr>
      <vt:lpstr>Pointer Arithmetic (continued)</vt:lpstr>
      <vt:lpstr>Pointer Initialization</vt:lpstr>
      <vt:lpstr>9.3 Passing and Using Array Addresses</vt:lpstr>
      <vt:lpstr>PowerPoint 演示文稿</vt:lpstr>
      <vt:lpstr>Passing and Using Array Addresses (continued)</vt:lpstr>
      <vt:lpstr>Passing and Using Array Addresses (continued)</vt:lpstr>
      <vt:lpstr>Advanced Pointer Notation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通过指针引用多维数组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*nums  = nums[0]</vt:lpstr>
      <vt:lpstr>Advanced Pointer Notation (continued)</vt:lpstr>
      <vt:lpstr>PowerPoint 演示文稿</vt:lpstr>
      <vt:lpstr>Advanced Pointer Notation (continued)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Advanced Pointer Notation (continued)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Processing Strings Using Pointers</vt:lpstr>
      <vt:lpstr>9.4 Creating Strings Using Pointers</vt:lpstr>
      <vt:lpstr>Creating Strings Using Pointers</vt:lpstr>
      <vt:lpstr>Allocating Space for a String</vt:lpstr>
      <vt:lpstr>PowerPoint 演示文稿</vt:lpstr>
      <vt:lpstr>Creating Strings Using Pointers</vt:lpstr>
      <vt:lpstr>Creating Strings Using Pointers</vt:lpstr>
      <vt:lpstr>Pointer Arrays</vt:lpstr>
      <vt:lpstr>Pointer Arrays (continued)</vt:lpstr>
      <vt:lpstr>Pointer Arrays (continued)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使用字符指针变量和字符数组的比较</vt:lpstr>
      <vt:lpstr> 使用字符指针变量和字符数组的比较</vt:lpstr>
      <vt:lpstr>使用字符指针变量和字符数组的比较</vt:lpstr>
      <vt:lpstr>PowerPoint 演示文稿</vt:lpstr>
      <vt:lpstr>使用字符指针变量和字符数组的比较</vt:lpstr>
      <vt:lpstr> 使用字符指针变量和字符数组的比较</vt:lpstr>
      <vt:lpstr>动态内存分配与指向它的指针变量</vt:lpstr>
      <vt:lpstr> 什么是内存的动态分配</vt:lpstr>
      <vt:lpstr>怎样建立内存的动态分配</vt:lpstr>
      <vt:lpstr> 怎样建立内存的动态分配</vt:lpstr>
      <vt:lpstr> 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 void指针类型</vt:lpstr>
      <vt:lpstr>void指针类型</vt:lpstr>
      <vt:lpstr>PowerPoint 演示文稿</vt:lpstr>
      <vt:lpstr>PowerPoint 演示文稿</vt:lpstr>
      <vt:lpstr>PowerPoint 演示文稿</vt:lpstr>
      <vt:lpstr>Common Programming Errors</vt:lpstr>
      <vt:lpstr>PowerPoint 演示文稿</vt:lpstr>
      <vt:lpstr>Common Programming Errors</vt:lpstr>
      <vt:lpstr>Common Compiler Errors</vt:lpstr>
      <vt:lpstr>Summary</vt:lpstr>
      <vt:lpstr>Summary</vt:lpstr>
      <vt:lpstr>Summary (continued)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/>
  <cp:lastModifiedBy>章耘舟爸爸</cp:lastModifiedBy>
  <cp:revision>560</cp:revision>
  <dcterms:created xsi:type="dcterms:W3CDTF">2002-09-27T23:29:00Z</dcterms:created>
  <dcterms:modified xsi:type="dcterms:W3CDTF">2023-12-01T07:22:08Z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7EF4431AE62D45B49F05687BC394ED1F</vt:lpwstr>
  </property>
  <property fmtid="{D5CDD505-2E9C-101B-9397-08002B2CF9AE}" pid="3" name="KSOProductBuildVer">
    <vt:lpwstr>2052-12.1.0.15990</vt:lpwstr>
  </property>
  <property fmtid="{D5CDD505-2E9C-101B-9397-08002B2CF9AE}" pid="4" name="commondata">
    <vt:lpwstr>eyJoZGlkIjoiY2MxY2I5ODZkZjY0MmFjNGE2MjM5MGQ1MTM1NTcyNDYifQ==</vt:lpwstr>
  </property>
</Properties>
</file>