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handoutMasterIdLst>
    <p:handoutMasterId r:id="rId153"/>
  </p:handoutMasterIdLst>
  <p:sldIdLst>
    <p:sldId id="319" r:id="rId3"/>
    <p:sldId id="564" r:id="rId5"/>
    <p:sldId id="565" r:id="rId6"/>
    <p:sldId id="566" r:id="rId7"/>
    <p:sldId id="567" r:id="rId8"/>
    <p:sldId id="568" r:id="rId9"/>
    <p:sldId id="569" r:id="rId10"/>
    <p:sldId id="570" r:id="rId11"/>
    <p:sldId id="571" r:id="rId12"/>
    <p:sldId id="572" r:id="rId13"/>
    <p:sldId id="573" r:id="rId14"/>
    <p:sldId id="574" r:id="rId15"/>
    <p:sldId id="575" r:id="rId16"/>
    <p:sldId id="576" r:id="rId17"/>
    <p:sldId id="577" r:id="rId18"/>
    <p:sldId id="578" r:id="rId19"/>
    <p:sldId id="579" r:id="rId20"/>
    <p:sldId id="580" r:id="rId21"/>
    <p:sldId id="581" r:id="rId22"/>
    <p:sldId id="582" r:id="rId23"/>
    <p:sldId id="583" r:id="rId24"/>
    <p:sldId id="584" r:id="rId25"/>
    <p:sldId id="585" r:id="rId26"/>
    <p:sldId id="586" r:id="rId27"/>
    <p:sldId id="587" r:id="rId28"/>
    <p:sldId id="588" r:id="rId29"/>
    <p:sldId id="589" r:id="rId30"/>
    <p:sldId id="590" r:id="rId31"/>
    <p:sldId id="591" r:id="rId32"/>
    <p:sldId id="592" r:id="rId33"/>
    <p:sldId id="593" r:id="rId34"/>
    <p:sldId id="594" r:id="rId35"/>
    <p:sldId id="595" r:id="rId36"/>
    <p:sldId id="596" r:id="rId37"/>
    <p:sldId id="597" r:id="rId38"/>
    <p:sldId id="598" r:id="rId39"/>
    <p:sldId id="599" r:id="rId40"/>
    <p:sldId id="600" r:id="rId41"/>
    <p:sldId id="601" r:id="rId42"/>
    <p:sldId id="602" r:id="rId43"/>
    <p:sldId id="603" r:id="rId44"/>
    <p:sldId id="604" r:id="rId45"/>
    <p:sldId id="605" r:id="rId46"/>
    <p:sldId id="606" r:id="rId47"/>
    <p:sldId id="607" r:id="rId48"/>
    <p:sldId id="608" r:id="rId49"/>
    <p:sldId id="609" r:id="rId50"/>
    <p:sldId id="610" r:id="rId51"/>
    <p:sldId id="611" r:id="rId52"/>
    <p:sldId id="612" r:id="rId53"/>
    <p:sldId id="613" r:id="rId54"/>
    <p:sldId id="614" r:id="rId55"/>
    <p:sldId id="615" r:id="rId56"/>
    <p:sldId id="616" r:id="rId57"/>
    <p:sldId id="617" r:id="rId58"/>
    <p:sldId id="618" r:id="rId59"/>
    <p:sldId id="619" r:id="rId60"/>
    <p:sldId id="620" r:id="rId61"/>
    <p:sldId id="621" r:id="rId62"/>
    <p:sldId id="622" r:id="rId63"/>
    <p:sldId id="623" r:id="rId64"/>
    <p:sldId id="624" r:id="rId65"/>
    <p:sldId id="625" r:id="rId66"/>
    <p:sldId id="626" r:id="rId67"/>
    <p:sldId id="627" r:id="rId68"/>
    <p:sldId id="628" r:id="rId69"/>
    <p:sldId id="629" r:id="rId70"/>
    <p:sldId id="630" r:id="rId71"/>
    <p:sldId id="631" r:id="rId72"/>
    <p:sldId id="632" r:id="rId73"/>
    <p:sldId id="633" r:id="rId74"/>
    <p:sldId id="634" r:id="rId75"/>
    <p:sldId id="635" r:id="rId76"/>
    <p:sldId id="636" r:id="rId77"/>
    <p:sldId id="637" r:id="rId78"/>
    <p:sldId id="638" r:id="rId79"/>
    <p:sldId id="639" r:id="rId80"/>
    <p:sldId id="640" r:id="rId81"/>
    <p:sldId id="641" r:id="rId82"/>
    <p:sldId id="642" r:id="rId83"/>
    <p:sldId id="643" r:id="rId84"/>
    <p:sldId id="644" r:id="rId85"/>
    <p:sldId id="645" r:id="rId86"/>
    <p:sldId id="646" r:id="rId87"/>
    <p:sldId id="647" r:id="rId88"/>
    <p:sldId id="648" r:id="rId89"/>
    <p:sldId id="649" r:id="rId90"/>
    <p:sldId id="650" r:id="rId91"/>
    <p:sldId id="651" r:id="rId92"/>
    <p:sldId id="652" r:id="rId93"/>
    <p:sldId id="653" r:id="rId94"/>
    <p:sldId id="654" r:id="rId95"/>
    <p:sldId id="655" r:id="rId96"/>
    <p:sldId id="656" r:id="rId97"/>
    <p:sldId id="657" r:id="rId98"/>
    <p:sldId id="257" r:id="rId99"/>
    <p:sldId id="461" r:id="rId100"/>
    <p:sldId id="462" r:id="rId101"/>
    <p:sldId id="463" r:id="rId102"/>
    <p:sldId id="514" r:id="rId103"/>
    <p:sldId id="464" r:id="rId104"/>
    <p:sldId id="465" r:id="rId105"/>
    <p:sldId id="515" r:id="rId106"/>
    <p:sldId id="466" r:id="rId107"/>
    <p:sldId id="467" r:id="rId108"/>
    <p:sldId id="520" r:id="rId109"/>
    <p:sldId id="468" r:id="rId110"/>
    <p:sldId id="469" r:id="rId111"/>
    <p:sldId id="470" r:id="rId112"/>
    <p:sldId id="471" r:id="rId113"/>
    <p:sldId id="472" r:id="rId114"/>
    <p:sldId id="473" r:id="rId115"/>
    <p:sldId id="474" r:id="rId116"/>
    <p:sldId id="475" r:id="rId117"/>
    <p:sldId id="476" r:id="rId118"/>
    <p:sldId id="477" r:id="rId119"/>
    <p:sldId id="517" r:id="rId120"/>
    <p:sldId id="478" r:id="rId121"/>
    <p:sldId id="479" r:id="rId122"/>
    <p:sldId id="480" r:id="rId123"/>
    <p:sldId id="481" r:id="rId124"/>
    <p:sldId id="482" r:id="rId125"/>
    <p:sldId id="483" r:id="rId126"/>
    <p:sldId id="484" r:id="rId127"/>
    <p:sldId id="526" r:id="rId128"/>
    <p:sldId id="527" r:id="rId129"/>
    <p:sldId id="528" r:id="rId130"/>
    <p:sldId id="529" r:id="rId131"/>
    <p:sldId id="530" r:id="rId132"/>
    <p:sldId id="531" r:id="rId133"/>
    <p:sldId id="532" r:id="rId134"/>
    <p:sldId id="533" r:id="rId135"/>
    <p:sldId id="534" r:id="rId136"/>
    <p:sldId id="535" r:id="rId137"/>
    <p:sldId id="536" r:id="rId138"/>
    <p:sldId id="537" r:id="rId139"/>
    <p:sldId id="538" r:id="rId140"/>
    <p:sldId id="539" r:id="rId141"/>
    <p:sldId id="540" r:id="rId142"/>
    <p:sldId id="541" r:id="rId143"/>
    <p:sldId id="542" r:id="rId144"/>
    <p:sldId id="543" r:id="rId145"/>
    <p:sldId id="544" r:id="rId146"/>
    <p:sldId id="545" r:id="rId147"/>
    <p:sldId id="546" r:id="rId148"/>
    <p:sldId id="547" r:id="rId149"/>
    <p:sldId id="548" r:id="rId150"/>
    <p:sldId id="549" r:id="rId151"/>
    <p:sldId id="550" r:id="rId15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AEAEA"/>
    <a:srgbClr val="FF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661" autoAdjust="0"/>
  </p:normalViewPr>
  <p:slideViewPr>
    <p:cSldViewPr>
      <p:cViewPr varScale="1">
        <p:scale>
          <a:sx n="52" d="100"/>
          <a:sy n="52" d="100"/>
        </p:scale>
        <p:origin x="165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6" Type="http://schemas.openxmlformats.org/officeDocument/2006/relationships/tableStyles" Target="tableStyles.xml"/><Relationship Id="rId155" Type="http://schemas.openxmlformats.org/officeDocument/2006/relationships/viewProps" Target="viewProps.xml"/><Relationship Id="rId154" Type="http://schemas.openxmlformats.org/officeDocument/2006/relationships/presProps" Target="presProps.xml"/><Relationship Id="rId153" Type="http://schemas.openxmlformats.org/officeDocument/2006/relationships/handoutMaster" Target="handoutMasters/handoutMaster1.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solidFill>
                  <a:schemeClr val="tx1"/>
                </a:solidFill>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tx1"/>
                </a:solidFill>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solidFill>
                  <a:schemeClr val="tx1"/>
                </a:solidFill>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tx1"/>
                </a:solidFill>
              </a:defRPr>
            </a:lvl1pPr>
          </a:lstStyle>
          <a:p>
            <a:pPr>
              <a:defRPr/>
            </a:pPr>
            <a:fld id="{31A8D426-477E-468D-8314-6475AAE30FE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solidFill>
                  <a:schemeClr val="tx1"/>
                </a:solidFill>
              </a:defRPr>
            </a:lvl1pPr>
          </a:lstStyle>
          <a:p>
            <a:pPr>
              <a:defRPr/>
            </a:pPr>
            <a:endParaRPr lang="en-US" altLang="zh-CN"/>
          </a:p>
        </p:txBody>
      </p:sp>
      <p:sp>
        <p:nvSpPr>
          <p:cNvPr id="64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64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solidFill>
                  <a:schemeClr val="tx1"/>
                </a:solidFill>
              </a:defRPr>
            </a:lvl1pPr>
          </a:lstStyle>
          <a:p>
            <a:pPr>
              <a:defRPr/>
            </a:pPr>
            <a:endParaRPr lang="en-US" altLang="zh-CN"/>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tx1"/>
                </a:solidFill>
              </a:defRPr>
            </a:lvl1pPr>
          </a:lstStyle>
          <a:p>
            <a:pPr>
              <a:defRPr/>
            </a:pPr>
            <a:fld id="{3615A441-D693-4B97-9D99-FB43D6E5726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77B8DD-8A98-4B5D-B5B3-FABBE941A231}" type="slidenum">
              <a:rPr lang="en-US" altLang="zh-CN" smtClean="0"/>
            </a:fld>
            <a:endParaRPr lang="en-US" altLang="zh-CN"/>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es-EC"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D97266-11D0-4DA4-9DD9-3A8417734F1D}" type="slidenum">
              <a:rPr lang="en-US" altLang="zh-CN" smtClean="0"/>
            </a:fld>
            <a:endParaRPr lang="en-US" altLang="zh-CN"/>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B07780-C871-4C8F-B7EC-C6C17E4E2893}" type="slidenum">
              <a:rPr lang="en-US" altLang="zh-CN" smtClean="0"/>
            </a:fld>
            <a:endParaRPr lang="en-US" altLang="zh-CN"/>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pPr eaLnBrk="1" hangingPunct="1"/>
            <a:endParaRPr lang="en-US" altLang="zh-CN" dirty="0">
              <a:latin typeface="Courier New" panose="02070309020205020404"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p:sp>
      <p:sp>
        <p:nvSpPr>
          <p:cNvPr id="28675" name="备注占位符 2"/>
          <p:cNvSpPr>
            <a:spLocks noGrp="1" noChangeArrowheads="1"/>
          </p:cNvSpPr>
          <p:nvPr>
            <p:ph type="body" idx="1"/>
          </p:nvPr>
        </p:nvSpPr>
        <p:spPr>
          <a:noFill/>
        </p:spPr>
        <p:txBody>
          <a:bodyPr/>
          <a:lstStyle/>
          <a:p>
            <a:pPr eaLnBrk="1" hangingPunct="1"/>
            <a:endParaRPr lang="zh-CN" altLang="en-US" dirty="0"/>
          </a:p>
        </p:txBody>
      </p:sp>
      <p:sp>
        <p:nvSpPr>
          <p:cNvPr id="28676"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BAC2314-8F75-4262-961B-C0102107F96F}"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834944A-1CC5-4DB8-885A-5B384345D7B8}" type="slidenum">
              <a:rPr lang="en-US" altLang="zh-CN" smtClean="0"/>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1F541EE-7549-4EC7-9472-60E64AA646A5}" type="slidenum">
              <a:rPr lang="en-US" altLang="zh-CN" smtClean="0"/>
            </a:fld>
            <a:endParaRPr lang="en-US" altLang="zh-CN"/>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66A3702-FF46-4A20-8766-34614626E442}" type="slidenum">
              <a:rPr lang="en-US" altLang="zh-CN" smtClean="0"/>
            </a:fld>
            <a:endParaRPr lang="en-US" altLang="zh-CN"/>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p:txBody>
          <a:bodyPr/>
          <a:lstStyle/>
          <a:p>
            <a:pPr eaLnBrk="1" hangingPunct="1">
              <a:defRPr/>
            </a:pPr>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ED0EB3-97C9-4A63-8A78-867E817E8E12}" type="slidenum">
              <a:rPr lang="en-US" altLang="zh-CN" smtClean="0"/>
            </a:fld>
            <a:endParaRPr lang="en-US" altLang="zh-CN"/>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8F3682B-EC81-46AA-B4B0-37EF0258F616}" type="slidenum">
              <a:rPr lang="en-US" altLang="zh-CN" smtClean="0"/>
            </a:fld>
            <a:endParaRPr lang="en-US" altLang="zh-CN"/>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151AB5-A9B9-494D-A098-A73D0884C6F3}" type="slidenum">
              <a:rPr lang="en-US" altLang="zh-CN" smtClean="0"/>
            </a:fld>
            <a:endParaRPr lang="en-US" altLang="zh-CN"/>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EA7DFA-47FA-4A44-83F1-DC09C556F9D6}" type="slidenum">
              <a:rPr lang="en-US" altLang="zh-CN" smtClean="0"/>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4A0048-5543-4F40-AEC8-2045AFA8FD9F}" type="slidenum">
              <a:rPr lang="en-US" altLang="zh-CN" smtClean="0"/>
            </a:fld>
            <a:endParaRPr lang="en-US" altLang="zh-CN"/>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p:spPr>
        <p:txBody>
          <a:bodyPr/>
          <a:lstStyle/>
          <a:p>
            <a:pPr eaLnBrk="1" hangingPunct="1"/>
            <a:endParaRPr lang="en-CA"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E4F302-33CC-49FA-BAA4-1FE09C560FD1}" type="slidenum">
              <a:rPr lang="en-US" altLang="zh-CN" smtClean="0"/>
            </a:fld>
            <a:endParaRPr lang="en-US" altLang="zh-CN"/>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8AACFD-8C9C-4E4E-83BB-0222BD6958B0}" type="slidenum">
              <a:rPr lang="en-US" altLang="zh-CN" smtClean="0"/>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151CE4F-74A0-48B0-B388-D9FDB1A8C7A7}" type="slidenum">
              <a:rPr lang="en-US" altLang="zh-CN" smtClean="0"/>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noChangeArrowheads="1"/>
          </p:cNvSpPr>
          <p:nvPr>
            <p:ph type="body" idx="1"/>
          </p:nvPr>
        </p:nvSpPr>
        <p:spPr>
          <a:noFill/>
        </p:spPr>
        <p:txBody>
          <a:bodyPr/>
          <a:lstStyle/>
          <a:p>
            <a:endParaRPr lang="zh-CN" altLang="en-US" dirty="0"/>
          </a:p>
        </p:txBody>
      </p:sp>
      <p:sp>
        <p:nvSpPr>
          <p:cNvPr id="51204"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9C409F5-D3C0-4417-B839-4C958FC29CBF}"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7BF532-F792-4A26-9AFA-F056532DD193}" type="slidenum">
              <a:rPr lang="en-US" altLang="zh-CN" smtClean="0"/>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3601AD-25DA-4BBA-B0E8-7D01146D4BB5}" type="slidenum">
              <a:rPr lang="en-US" altLang="zh-CN" smtClean="0"/>
            </a:fld>
            <a:endParaRPr lang="en-US" altLang="zh-CN"/>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p:txBody>
          <a:bodyPr/>
          <a:lstStyle/>
          <a:p>
            <a:pPr eaLnBrk="1" hangingPunct="1">
              <a:defRPr/>
            </a:pP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636EA7-907D-407B-8FD6-3A13377B5E59}" type="slidenum">
              <a:rPr lang="en-US" altLang="zh-CN"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6FC375-CE08-430B-A2A9-26E2F1932F73}" type="slidenum">
              <a:rPr lang="en-US" altLang="zh-CN" smtClean="0"/>
            </a:fld>
            <a:endParaRPr lang="en-US" altLang="zh-CN"/>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10164B-EAA5-4FC7-81CA-C014973DF1DF}" type="slidenum">
              <a:rPr lang="en-US" altLang="zh-CN" smtClean="0"/>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p:txBody>
          <a:bodyPr/>
          <a:lstStyle/>
          <a:p>
            <a:pPr eaLnBrk="1" hangingPunct="1">
              <a:defRPr/>
            </a:pPr>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D33B63-A8AC-4529-9E3A-AD6222637988}" type="slidenum">
              <a:rPr lang="en-US" altLang="zh-CN" smtClean="0"/>
            </a:fld>
            <a:endParaRPr lang="en-US" altLang="zh-CN"/>
          </a:p>
        </p:txBody>
      </p:sp>
      <p:sp>
        <p:nvSpPr>
          <p:cNvPr id="63491"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p:txBody>
          <a:bodyPr/>
          <a:lstStyle/>
          <a:p>
            <a:pPr eaLnBrk="1" hangingPunct="1">
              <a:defRPr/>
            </a:pP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8DDCE8-D525-4FBE-A81A-0C0B00B0AAE7}" type="slidenum">
              <a:rPr lang="en-US" altLang="zh-CN" smtClean="0"/>
            </a:fld>
            <a:endParaRPr lang="en-US" altLang="zh-CN"/>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p:spPr>
        <p:txBody>
          <a:bodyPr/>
          <a:lstStyle/>
          <a:p>
            <a:pPr eaLnBrk="1" hangingPunct="1"/>
            <a:endParaRPr lang="en-CA"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C85726-C831-4C91-B612-2780753AC41C}" type="slidenum">
              <a:rPr lang="en-US" altLang="zh-CN" smtClean="0"/>
            </a:fld>
            <a:endParaRPr lang="en-US" altLang="zh-CN"/>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ADE051-9B7C-408E-951A-089DBAF805C2}" type="slidenum">
              <a:rPr lang="en-US" altLang="zh-CN" smtClean="0"/>
            </a:fld>
            <a:endParaRPr lang="en-US" altLang="zh-CN"/>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987359A-14FC-40F3-801A-EA6067F75D2B}" type="slidenum">
              <a:rPr lang="en-US" altLang="zh-CN" smtClean="0"/>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A4C144-5534-48D6-8A2E-30E7087BC073}" type="slidenum">
              <a:rPr lang="en-US" altLang="zh-CN" smtClean="0"/>
            </a:fld>
            <a:endParaRPr lang="en-US" altLang="zh-CN"/>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C5FEAAB-38E4-4B95-910A-315F9FF83248}" type="slidenum">
              <a:rPr lang="en-US" altLang="zh-CN" smtClean="0"/>
            </a:fld>
            <a:endParaRPr lang="en-US" altLang="zh-CN"/>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5A34BD-41D2-4EF8-A5D7-3129C1BF7567}" type="slidenum">
              <a:rPr lang="en-US" altLang="zh-CN" smtClean="0"/>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b="1"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6C2BF6A-1B43-4467-A8F6-6BAFFAE9C959}" type="slidenum">
              <a:rPr lang="en-US" altLang="zh-CN" smtClean="0"/>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7C3D71-2C19-4687-8B70-CD7016A29151}" type="slidenum">
              <a:rPr lang="en-US" altLang="zh-CN" smtClean="0"/>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5F08FA3-8BB8-4ED5-AA1C-89D8AD8DF99A}" type="slidenum">
              <a:rPr lang="en-US" altLang="zh-CN" smtClean="0"/>
            </a:fld>
            <a:endParaRPr lang="en-US" altLang="zh-CN"/>
          </a:p>
        </p:txBody>
      </p:sp>
      <p:sp>
        <p:nvSpPr>
          <p:cNvPr id="81923" name="Rectangle 1026"/>
          <p:cNvSpPr>
            <a:spLocks noGrp="1" noRot="1" noChangeAspect="1" noChangeArrowheads="1" noTextEdit="1"/>
          </p:cNvSpPr>
          <p:nvPr>
            <p:ph type="sldImg"/>
          </p:nvPr>
        </p:nvSpPr>
        <p:spPr/>
      </p:sp>
      <p:sp>
        <p:nvSpPr>
          <p:cNvPr id="81924" name="Rectangle 1027"/>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1850656-961B-4797-9FE3-1427A9912CD4}" type="slidenum">
              <a:rPr lang="en-US" altLang="zh-CN" smtClean="0"/>
            </a:fld>
            <a:endParaRPr lang="en-US" altLang="zh-CN"/>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3800E6A-E5CA-4DB9-8DC0-2CABC441796C}" type="slidenum">
              <a:rPr lang="en-US" altLang="zh-CN" smtClean="0"/>
            </a:fld>
            <a:endParaRPr lang="en-US" altLang="zh-CN"/>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334B9D-CCB7-4A2F-B08D-8061E1EE4224}" type="slidenum">
              <a:rPr lang="en-US" altLang="zh-CN" smtClean="0"/>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33ACE3-DEE2-4CD2-9BFF-42D8FCF98996}" type="slidenum">
              <a:rPr lang="en-US" altLang="zh-CN" smtClean="0"/>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07EC2D-AA99-4860-ADC1-0AE4C0FB3E9C}" type="slidenum">
              <a:rPr lang="en-US" altLang="zh-CN" smtClean="0"/>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F4533F-D642-41C1-A8A3-EF5C170C19A7}" type="slidenum">
              <a:rPr lang="en-US" altLang="zh-CN" smtClean="0"/>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527BDA-AE3E-4863-94E2-28E6B4CA925E}" type="slidenum">
              <a:rPr lang="en-US" altLang="zh-CN" smtClean="0"/>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A8C442-CAD0-43CB-92D1-3ABBFF4DAD52}" type="slidenum">
              <a:rPr lang="en-US" altLang="zh-CN" smtClean="0"/>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FAF1CF-0CB3-495E-BD68-F628949652E0}" type="slidenum">
              <a:rPr lang="en-US" altLang="zh-CN" smtClean="0"/>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ECE854-EA28-4B8C-8FD9-5239FB98661B}" type="slidenum">
              <a:rPr lang="en-US" altLang="zh-CN" smtClean="0"/>
            </a:fld>
            <a:endParaRPr lang="en-US" altLang="zh-CN"/>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7723BDE-DBFC-47C4-B48B-FDFC7E7D5F60}" type="slidenum">
              <a:rPr lang="en-US" altLang="zh-CN" smtClean="0"/>
            </a:fld>
            <a:endParaRPr lang="en-US" altLang="zh-CN"/>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E67BCC-4FC2-48B3-981E-9E84B2E4622B}" type="slidenum">
              <a:rPr lang="en-US" altLang="zh-CN" smtClean="0"/>
            </a:fld>
            <a:endParaRPr lang="en-US" altLang="zh-CN"/>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C66536-905C-4EE4-9DAD-CC8EDB6247F6}" type="slidenum">
              <a:rPr lang="en-US" altLang="zh-CN" smtClean="0"/>
            </a:fld>
            <a:endParaRPr lang="en-US" altLang="zh-CN"/>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2913E4-E351-4E1D-B94D-8A2F53C90E99}" type="slidenum">
              <a:rPr lang="en-US" altLang="zh-CN" smtClean="0"/>
            </a:fld>
            <a:endParaRPr lang="en-US" altLang="zh-CN"/>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0247E2-A73B-4FF8-BB80-6CA8FE6DD36A}" type="slidenum">
              <a:rPr lang="en-US" altLang="zh-CN" smtClean="0"/>
            </a:fld>
            <a:endParaRPr lang="en-US" altLang="zh-CN"/>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C66FF4-4B74-4D9B-9D6F-787F68ECA746}" type="slidenum">
              <a:rPr lang="en-US" altLang="zh-CN" smtClean="0"/>
            </a:fld>
            <a:endParaRPr lang="en-US" altLang="zh-CN"/>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1EB815-60F2-4A9C-80D4-A1A377AA52E4}" type="slidenum">
              <a:rPr lang="en-US" altLang="zh-CN" smtClean="0"/>
            </a:fld>
            <a:endParaRPr lang="en-US" altLang="zh-CN"/>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CEE943-99C6-4C75-B441-0D52B08EF785}" type="slidenum">
              <a:rPr lang="en-US" altLang="zh-CN" smtClean="0"/>
            </a:fld>
            <a:endParaRPr lang="en-US" altLang="zh-CN"/>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pPr eaLnBrk="1" hangingPunct="1"/>
            <a:endParaRPr lang="es-EC"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8332B0-4986-44E7-A2D1-90F6CD37ACC4}" type="slidenum">
              <a:rPr lang="en-US" altLang="zh-CN" smtClean="0"/>
            </a:fld>
            <a:endParaRPr lang="en-US" altLang="zh-CN"/>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p:spPr>
        <p:txBody>
          <a:bodyPr/>
          <a:lstStyle/>
          <a:p>
            <a:pPr eaLnBrk="1" hangingPunct="1"/>
            <a:endParaRPr lang="es-EC"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p:sp>
      <p:sp>
        <p:nvSpPr>
          <p:cNvPr id="16387" name="备注占位符 2"/>
          <p:cNvSpPr>
            <a:spLocks noGrp="1" noChangeArrowheads="1"/>
          </p:cNvSpPr>
          <p:nvPr>
            <p:ph type="body" idx="1"/>
          </p:nvPr>
        </p:nvSpPr>
        <p:spPr>
          <a:noFill/>
        </p:spPr>
        <p:txBody>
          <a:bodyPr/>
          <a:lstStyle/>
          <a:p>
            <a:endParaRPr lang="zh-CN" altLang="en-US" dirty="0"/>
          </a:p>
        </p:txBody>
      </p:sp>
      <p:sp>
        <p:nvSpPr>
          <p:cNvPr id="16388"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53B9DB9-7BCD-4A56-82E7-7D9542FC66C6}"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7E5F74-71EE-4E5C-A19D-AFC7634636FC}" type="slidenum">
              <a:rPr lang="en-US" altLang="zh-CN" smtClean="0"/>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pPr eaLnBrk="1" hangingPunct="1"/>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791B8D-9E81-4CF3-A816-2DE64ADA7B6A}" type="slidenum">
              <a:rPr lang="en-US" altLang="zh-CN" smtClean="0"/>
            </a:fld>
            <a:endParaRPr lang="en-US" altLang="zh-CN"/>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8A1566F-2542-49D8-BC2C-6BF197243EE1}" type="slidenum">
              <a:rPr lang="en-US" altLang="zh-CN" sz="1200" smtClean="0">
                <a:solidFill>
                  <a:schemeClr val="tx1"/>
                </a:solidFill>
              </a:rPr>
            </a:fld>
            <a:endParaRPr lang="en-US" altLang="zh-CN"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pPr lvl="0"/>
            <a:r>
              <a:rPr lang="en-US" altLang="zh-CN" noProof="0"/>
              <a:t>Click to edit Master title style</a:t>
            </a:r>
            <a:endParaRPr lang="en-US" altLang="zh-CN" noProof="0"/>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pPr lvl="0"/>
            <a:r>
              <a:rPr lang="en-US" altLang="zh-CN" noProof="0"/>
              <a:t>Click to edit Master subtitle style</a:t>
            </a:r>
            <a:endParaRPr lang="en-US" altLang="zh-CN" noProof="0"/>
          </a:p>
        </p:txBody>
      </p:sp>
      <p:sp>
        <p:nvSpPr>
          <p:cNvPr id="4"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solidFill>
                  <a:srgbClr val="222222"/>
                </a:solidFill>
                <a:ea typeface="宋体" panose="02010600030101010101" pitchFamily="2" charset="-122"/>
              </a:defRPr>
            </a:lvl1pPr>
          </a:lstStyle>
          <a:p>
            <a:pPr>
              <a:defRPr/>
            </a:pPr>
            <a:r>
              <a:rPr lang="en-US" altLang="zh-CN"/>
              <a:t>Linux+ Guide to Linux Certification, Second Edition</a:t>
            </a:r>
            <a:endParaRPr lang="en-US" altLang="zh-CN"/>
          </a:p>
        </p:txBody>
      </p:sp>
      <p:sp>
        <p:nvSpPr>
          <p:cNvPr id="5" name="Rectangle 5"/>
          <p:cNvSpPr>
            <a:spLocks noGrp="1" noChangeArrowheads="1"/>
          </p:cNvSpPr>
          <p:nvPr>
            <p:ph type="ftr" sz="quarter" idx="11"/>
          </p:nvPr>
        </p:nvSpPr>
        <p:spPr>
          <a:xfrm>
            <a:off x="3124200" y="6248400"/>
            <a:ext cx="2895600" cy="457200"/>
          </a:xfrm>
        </p:spPr>
        <p:txBody>
          <a:bodyPr/>
          <a:lstStyle>
            <a:lvl1pPr algn="ctr">
              <a:defRPr>
                <a:latin typeface="Times New Roman" panose="02020603050405020304" pitchFamily="18" charset="0"/>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2"/>
          </p:nvPr>
        </p:nvSpPr>
        <p:spPr>
          <a:xfrm>
            <a:off x="6553200" y="6248400"/>
            <a:ext cx="1905000" cy="457200"/>
          </a:xfrm>
        </p:spPr>
        <p:txBody>
          <a:bodyPr/>
          <a:lstStyle>
            <a:lvl1pPr>
              <a:defRPr>
                <a:latin typeface="Times New Roman" panose="02020603050405020304" pitchFamily="18" charset="0"/>
              </a:defRPr>
            </a:lvl1pPr>
          </a:lstStyle>
          <a:p>
            <a:pPr>
              <a:defRPr/>
            </a:pPr>
            <a:fld id="{B7536939-FB6D-4517-9B17-5257E9ACEE5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C5B58674-3486-4F1C-9A4D-2A0022415A4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81000"/>
            <a:ext cx="2019300" cy="5867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381000"/>
            <a:ext cx="5905500" cy="5867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9A84C77B-7C7A-4869-9616-E4E886376E3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7E364D46-EB38-4DB4-B135-4CCC734EBB7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764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33400" y="40386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FC2CAB8-5BB2-46FE-9B40-963F0708E20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764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33400" y="40386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D8ABD08-FEB2-416F-A5F6-605E5BE45E2B}"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443FB56A-7120-48BF-90CC-F95025A6C4F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12E0C3E6-EFB6-45E0-8833-D64191ABE0D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69D4532B-FEF9-4351-A64C-23258F0924D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73F1DF2F-3C55-4752-9583-6A9D828C88F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249C71E9-CA4A-472B-8BF8-B5A70A30BF1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36773BDF-71BD-4E54-9082-315AB6B9C47F}"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8A79073-F61F-41D7-98AB-C06316C69E8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A First Book of ANSI C, Fourth Edition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859C63D-1A2A-49EC-AC62-3BDD0BFD3B2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solidFill>
                  <a:srgbClr val="222222"/>
                </a:solidFill>
                <a:latin typeface="+mn-lt"/>
                <a:ea typeface="宋体" panose="02010600030101010101" pitchFamily="2" charset="-122"/>
              </a:defRPr>
            </a:lvl1pPr>
          </a:lstStyle>
          <a:p>
            <a:pPr>
              <a:defRPr/>
            </a:pPr>
            <a:r>
              <a:rPr lang="en-US" altLang="zh-CN"/>
              <a:t>A First Book of ANSI C, Fourth Edition</a:t>
            </a:r>
            <a:endParaRPr lang="en-US" altLang="zh-CN"/>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solidFill>
                  <a:srgbClr val="222222"/>
                </a:solidFill>
                <a:latin typeface="Arial" panose="020B0604020202020204" pitchFamily="34" charset="0"/>
                <a:ea typeface="宋体" panose="02010600030101010101" pitchFamily="2" charset="-122"/>
              </a:defRPr>
            </a:lvl1pPr>
          </a:lstStyle>
          <a:p>
            <a:pPr>
              <a:defRPr/>
            </a:pPr>
            <a:fld id="{9AFFD183-30BC-496F-8C98-0E207CB8D1B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panose="020B0604020202020204" pitchFamily="34" charset="0"/>
        </a:defRPr>
      </a:lvl2pPr>
      <a:lvl3pPr algn="ctr" rtl="0" eaLnBrk="0" fontAlgn="base" hangingPunct="0">
        <a:spcBef>
          <a:spcPct val="0"/>
        </a:spcBef>
        <a:spcAft>
          <a:spcPct val="0"/>
        </a:spcAft>
        <a:defRPr sz="3600">
          <a:solidFill>
            <a:srgbClr val="222222"/>
          </a:solidFill>
          <a:latin typeface="Arial" panose="020B0604020202020204" pitchFamily="34" charset="0"/>
        </a:defRPr>
      </a:lvl3pPr>
      <a:lvl4pPr algn="ctr" rtl="0" eaLnBrk="0" fontAlgn="base" hangingPunct="0">
        <a:spcBef>
          <a:spcPct val="0"/>
        </a:spcBef>
        <a:spcAft>
          <a:spcPct val="0"/>
        </a:spcAft>
        <a:defRPr sz="3600">
          <a:solidFill>
            <a:srgbClr val="222222"/>
          </a:solidFill>
          <a:latin typeface="Arial" panose="020B0604020202020204" pitchFamily="34" charset="0"/>
        </a:defRPr>
      </a:lvl4pPr>
      <a:lvl5pPr algn="ctr" rtl="0" eaLnBrk="0" fontAlgn="base" hangingPunct="0">
        <a:spcBef>
          <a:spcPct val="0"/>
        </a:spcBef>
        <a:spcAft>
          <a:spcPct val="0"/>
        </a:spcAft>
        <a:defRPr sz="3600">
          <a:solidFill>
            <a:srgbClr val="222222"/>
          </a:solidFill>
          <a:latin typeface="Arial" panose="020B0604020202020204" pitchFamily="34" charset="0"/>
        </a:defRPr>
      </a:lvl5pPr>
      <a:lvl6pPr marL="457200" algn="ctr" rtl="0" fontAlgn="base">
        <a:spcBef>
          <a:spcPct val="0"/>
        </a:spcBef>
        <a:spcAft>
          <a:spcPct val="0"/>
        </a:spcAft>
        <a:defRPr sz="3600">
          <a:solidFill>
            <a:srgbClr val="222222"/>
          </a:solidFill>
          <a:latin typeface="Arial" panose="020B0604020202020204" pitchFamily="34" charset="0"/>
        </a:defRPr>
      </a:lvl6pPr>
      <a:lvl7pPr marL="914400" algn="ctr" rtl="0" fontAlgn="base">
        <a:spcBef>
          <a:spcPct val="0"/>
        </a:spcBef>
        <a:spcAft>
          <a:spcPct val="0"/>
        </a:spcAft>
        <a:defRPr sz="3600">
          <a:solidFill>
            <a:srgbClr val="222222"/>
          </a:solidFill>
          <a:latin typeface="Arial" panose="020B0604020202020204" pitchFamily="34" charset="0"/>
        </a:defRPr>
      </a:lvl7pPr>
      <a:lvl8pPr marL="1371600" algn="ctr" rtl="0" fontAlgn="base">
        <a:spcBef>
          <a:spcPct val="0"/>
        </a:spcBef>
        <a:spcAft>
          <a:spcPct val="0"/>
        </a:spcAft>
        <a:defRPr sz="3600">
          <a:solidFill>
            <a:srgbClr val="222222"/>
          </a:solidFill>
          <a:latin typeface="Arial" panose="020B0604020202020204" pitchFamily="34" charset="0"/>
        </a:defRPr>
      </a:lvl8pPr>
      <a:lvl9pPr marL="1828800" algn="ctr" rtl="0" fontAlgn="base">
        <a:spcBef>
          <a:spcPct val="0"/>
        </a:spcBef>
        <a:spcAft>
          <a:spcPct val="0"/>
        </a:spcAft>
        <a:defRPr sz="3600">
          <a:solidFill>
            <a:srgbClr val="22222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fontAlgn="base">
        <a:spcBef>
          <a:spcPct val="20000"/>
        </a:spcBef>
        <a:spcAft>
          <a:spcPct val="0"/>
        </a:spcAft>
        <a:buChar char="»"/>
        <a:defRPr sz="2000">
          <a:solidFill>
            <a:schemeClr val="tx1"/>
          </a:solidFill>
          <a:latin typeface="Times New Roman" panose="02020603050405020304" pitchFamily="18" charset="0"/>
        </a:defRPr>
      </a:lvl6pPr>
      <a:lvl7pPr marL="2971800" indent="-228600" algn="l" rtl="0" fontAlgn="base">
        <a:spcBef>
          <a:spcPct val="20000"/>
        </a:spcBef>
        <a:spcAft>
          <a:spcPct val="0"/>
        </a:spcAft>
        <a:buChar char="»"/>
        <a:defRPr sz="2000">
          <a:solidFill>
            <a:schemeClr val="tx1"/>
          </a:solidFill>
          <a:latin typeface="Times New Roman" panose="02020603050405020304" pitchFamily="18" charset="0"/>
        </a:defRPr>
      </a:lvl7pPr>
      <a:lvl8pPr marL="3429000" indent="-228600" algn="l" rtl="0" fontAlgn="base">
        <a:spcBef>
          <a:spcPct val="20000"/>
        </a:spcBef>
        <a:spcAft>
          <a:spcPct val="0"/>
        </a:spcAft>
        <a:buChar char="»"/>
        <a:defRPr sz="2000">
          <a:solidFill>
            <a:schemeClr val="tx1"/>
          </a:solidFill>
          <a:latin typeface="Times New Roman" panose="02020603050405020304" pitchFamily="18" charset="0"/>
        </a:defRPr>
      </a:lvl8pPr>
      <a:lvl9pPr marL="3886200" indent="-228600" algn="l" rtl="0" fontAlgn="base">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10.1.cpp" TargetMode="External"/><Relationship Id="rId1" Type="http://schemas.openxmlformats.org/officeDocument/2006/relationships/image" Target="../media/image7.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0.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hyperlink" Target="../program/10.2.cpp" TargetMode="External"/><Relationship Id="rId2" Type="http://schemas.openxmlformats.org/officeDocument/2006/relationships/image" Target="../media/image10.png"/><Relationship Id="rId1" Type="http://schemas.openxmlformats.org/officeDocument/2006/relationships/image" Target="../media/image9.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10.3a.cpp" TargetMode="External"/><Relationship Id="rId1" Type="http://schemas.openxmlformats.org/officeDocument/2006/relationships/image" Target="../media/image12.png"/></Relationships>
</file>

<file path=ppt/slides/_rels/slide113.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10.3b.cpp" TargetMode="External"/><Relationship Id="rId1" Type="http://schemas.openxmlformats.org/officeDocument/2006/relationships/image" Target="../media/image13.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16.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hyperlink" Target="../program/10.4.cpp"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0.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10.5.cpp" TargetMode="External"/><Relationship Id="rId1" Type="http://schemas.openxmlformats.org/officeDocument/2006/relationships/image" Target="../media/image19.png"/></Relationships>
</file>

<file path=ppt/slides/_rels/slide121.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hyperlink" Target="../program/10.6.cpp" TargetMode="External"/><Relationship Id="rId2" Type="http://schemas.openxmlformats.org/officeDocument/2006/relationships/image" Target="../media/image21.png"/><Relationship Id="rId1" Type="http://schemas.openxmlformats.org/officeDocument/2006/relationships/image" Target="../media/image20.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hyperlink" Target="../program/10.ftell.cpp" TargetMode="External"/></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hyperlink" Target="../program/10.7-fseek.cpp" TargetMode="External"/></Relationships>
</file>

<file path=ppt/slides/_rels/slide127.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hyperlink" Target="../program/10.7.cpp" TargetMode="External"/><Relationship Id="rId1" Type="http://schemas.openxmlformats.org/officeDocument/2006/relationships/image" Target="../media/image23.png"/></Relationships>
</file>

<file path=ppt/slides/_rels/slide12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6.xml"/><Relationship Id="rId2" Type="http://schemas.openxmlformats.org/officeDocument/2006/relationships/image" Target="../media/image25.png"/><Relationship Id="rId1" Type="http://schemas.openxmlformats.org/officeDocument/2006/relationships/image" Target="../media/image24.png"/></Relationships>
</file>

<file path=ppt/slides/_rels/slide129.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10.8.cpp" TargetMode="Externa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31.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7.xml"/><Relationship Id="rId4" Type="http://schemas.openxmlformats.org/officeDocument/2006/relationships/hyperlink" Target="../program/10.9-readdata.cpp" TargetMode="External"/><Relationship Id="rId3" Type="http://schemas.openxmlformats.org/officeDocument/2006/relationships/image" Target="../media/image8.wmf"/><Relationship Id="rId2" Type="http://schemas.openxmlformats.org/officeDocument/2006/relationships/hyperlink" Target="../program/10.9.cpp" TargetMode="External"/><Relationship Id="rId1" Type="http://schemas.openxmlformats.org/officeDocument/2006/relationships/image" Target="../media/image28.png"/></Relationships>
</file>

<file path=ppt/slides/_rels/slide132.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10.10.cpp" TargetMode="External"/><Relationship Id="rId1" Type="http://schemas.openxmlformats.org/officeDocument/2006/relationships/image" Target="../media/image34.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hyperlink" Target="../program/10.11.cpp" TargetMode="External"/><Relationship Id="rId1" Type="http://schemas.openxmlformats.org/officeDocument/2006/relationships/image" Target="../media/image36.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47.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1447800"/>
            <a:ext cx="8001000" cy="2209800"/>
          </a:xfrm>
        </p:spPr>
        <p:txBody>
          <a:bodyPr/>
          <a:lstStyle/>
          <a:p>
            <a:pPr eaLnBrk="1" hangingPunct="1"/>
            <a:r>
              <a:rPr lang="en-US" altLang="zh-CN">
                <a:ea typeface="宋体" panose="02010600030101010101" pitchFamily="2" charset="-122"/>
              </a:rPr>
              <a:t>A First Book of ANSI C</a:t>
            </a:r>
            <a:br>
              <a:rPr lang="en-US" altLang="zh-CN">
                <a:ea typeface="宋体" panose="02010600030101010101" pitchFamily="2" charset="-122"/>
              </a:rPr>
            </a:br>
            <a:r>
              <a:rPr lang="en-US" altLang="zh-CN" sz="3200" i="1">
                <a:ea typeface="宋体" panose="02010600030101010101" pitchFamily="2" charset="-122"/>
              </a:rPr>
              <a:t>Fourth Edition</a:t>
            </a:r>
            <a:endParaRPr lang="en-US" altLang="zh-CN" sz="3200" i="1">
              <a:ea typeface="宋体" panose="02010600030101010101" pitchFamily="2" charset="-122"/>
            </a:endParaRPr>
          </a:p>
        </p:txBody>
      </p:sp>
      <p:sp>
        <p:nvSpPr>
          <p:cNvPr id="5123" name="Rectangle 3"/>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zh-CN" sz="3400" b="0" i="1">
                <a:ea typeface="宋体" panose="02010600030101010101" pitchFamily="2" charset="-122"/>
              </a:rPr>
              <a:t>Chapter 12</a:t>
            </a:r>
            <a:endParaRPr lang="en-US" altLang="zh-CN" sz="3400" b="0" i="1">
              <a:ea typeface="宋体" panose="02010600030101010101" pitchFamily="2" charset="-122"/>
            </a:endParaRPr>
          </a:p>
          <a:p>
            <a:pPr eaLnBrk="1" hangingPunct="1">
              <a:lnSpc>
                <a:spcPct val="90000"/>
              </a:lnSpc>
            </a:pPr>
            <a:r>
              <a:rPr lang="en-US" altLang="zh-CN" sz="3400" b="0" i="1">
                <a:ea typeface="宋体" panose="02010600030101010101" pitchFamily="2" charset="-122"/>
              </a:rPr>
              <a:t>Data Files</a:t>
            </a:r>
            <a:endParaRPr lang="en-US" altLang="zh-CN" sz="3400" b="0" i="1">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06947" name="Rectangle 3"/>
          <p:cNvSpPr>
            <a:spLocks noGrp="1"/>
          </p:cNvSpPr>
          <p:nvPr>
            <p:ph idx="1"/>
          </p:nvPr>
        </p:nvSpPr>
        <p:spPr>
          <a:xfrm>
            <a:off x="571500" y="1571625"/>
            <a:ext cx="8143875" cy="4500563"/>
          </a:xfrm>
        </p:spPr>
        <p:txBody>
          <a:bodyPr vert="horz" wrap="square" lIns="91440" tIns="45720" rIns="91440" bIns="45720" anchor="t" anchorCtr="0"/>
          <a:p>
            <a:r>
              <a:rPr kumimoji="1" lang="zh-CN" altLang="zh-CN" dirty="0">
                <a:latin typeface="+mn-lt"/>
                <a:ea typeface="+mn-ea"/>
                <a:cs typeface="+mn-cs"/>
              </a:rPr>
              <a:t>Ｃ的数据文件由一连串的字符（或字节）组成，而不考虑行的界限，两行数据间不会自动加分隔符，对文件的存取是以字符（字节）为单位的。输入输出数据流的开始和结束仅受程序控制而不受物理符号（如回车换行符）控制，这就增加了处理的灵活性。这种文件称为</a:t>
            </a:r>
            <a:r>
              <a:rPr kumimoji="1" lang="zh-CN" altLang="zh-CN" dirty="0">
                <a:solidFill>
                  <a:srgbClr val="C00000"/>
                </a:solidFill>
                <a:latin typeface="+mn-lt"/>
                <a:ea typeface="+mn-ea"/>
                <a:cs typeface="+mn-cs"/>
              </a:rPr>
              <a:t>流式文件</a:t>
            </a:r>
            <a:r>
              <a:rPr kumimoji="1" lang="zh-CN" altLang="zh-CN" dirty="0">
                <a:latin typeface="+mn-lt"/>
                <a:ea typeface="+mn-ea"/>
                <a:cs typeface="+mn-cs"/>
              </a:rPr>
              <a:t>。</a:t>
            </a:r>
            <a:endParaRPr kumimoji="1" lang="en-US" altLang="zh-CN" dirty="0">
              <a:solidFill>
                <a:srgbClr val="C00000"/>
              </a:solidFill>
              <a:latin typeface="+mn-lt"/>
              <a:ea typeface="+mn-ea"/>
              <a:cs typeface="+mn-cs"/>
            </a:endParaRPr>
          </a:p>
        </p:txBody>
      </p:sp>
      <p:pic>
        <p:nvPicPr>
          <p:cNvPr id="110694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5363" name="灯片编号占位符 3"/>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2186F1-B2AA-4FA7-9100-4C34312997B2}" type="slidenum">
              <a:rPr lang="en-US" altLang="zh-CN" sz="1400" smtClean="0"/>
            </a:fld>
            <a:endParaRPr lang="en-US" altLang="zh-CN" sz="1400"/>
          </a:p>
        </p:txBody>
      </p:sp>
      <p:sp>
        <p:nvSpPr>
          <p:cNvPr id="15364" name="Rectangle 2"/>
          <p:cNvSpPr>
            <a:spLocks noGrp="1" noChangeArrowheads="1"/>
          </p:cNvSpPr>
          <p:nvPr>
            <p:ph type="title"/>
          </p:nvPr>
        </p:nvSpPr>
        <p:spPr/>
        <p:txBody>
          <a:bodyPr/>
          <a:lstStyle/>
          <a:p>
            <a:pPr eaLnBrk="1" hangingPunct="1"/>
            <a:r>
              <a:rPr lang="en-US" altLang="zh-CN">
                <a:ea typeface="宋体" panose="02010600030101010101" pitchFamily="2" charset="-122"/>
              </a:rPr>
              <a:t>Files (continued)</a:t>
            </a:r>
            <a:endParaRPr lang="en-US" altLang="zh-CN">
              <a:ea typeface="宋体" panose="02010600030101010101" pitchFamily="2" charset="-122"/>
            </a:endParaRPr>
          </a:p>
        </p:txBody>
      </p:sp>
      <p:pic>
        <p:nvPicPr>
          <p:cNvPr id="1536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825625"/>
            <a:ext cx="8001000"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文本框 1"/>
          <p:cNvSpPr txBox="1">
            <a:spLocks noChangeArrowheads="1"/>
          </p:cNvSpPr>
          <p:nvPr/>
        </p:nvSpPr>
        <p:spPr bwMode="auto">
          <a:xfrm>
            <a:off x="381000" y="4343400"/>
            <a:ext cx="8229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400">
                <a:ea typeface="宋体" panose="02010600030101010101" pitchFamily="2" charset="-122"/>
              </a:rPr>
              <a:t>Using DOS system</a:t>
            </a:r>
            <a:r>
              <a:rPr lang="zh-CN" altLang="en-US" sz="2400">
                <a:ea typeface="宋体" panose="02010600030101010101" pitchFamily="2" charset="-122"/>
              </a:rPr>
              <a:t>，</a:t>
            </a:r>
            <a:r>
              <a:rPr lang="en-US" altLang="zh-CN" sz="2400">
                <a:ea typeface="宋体" panose="02010600030101010101" pitchFamily="2" charset="-122"/>
              </a:rPr>
              <a:t>the following are all valid computer data filenames:</a:t>
            </a:r>
            <a:endParaRPr lang="en-US" altLang="zh-CN" sz="2400">
              <a:ea typeface="宋体" panose="02010600030101010101" pitchFamily="2" charset="-122"/>
            </a:endParaRPr>
          </a:p>
          <a:p>
            <a:pPr>
              <a:spcBef>
                <a:spcPts val="1200"/>
              </a:spcBef>
              <a:buFontTx/>
              <a:buNone/>
            </a:pPr>
            <a:r>
              <a:rPr lang="en-US" altLang="zh-CN" sz="2400">
                <a:solidFill>
                  <a:srgbClr val="0045AD"/>
                </a:solidFill>
                <a:ea typeface="宋体" panose="02010600030101010101" pitchFamily="2" charset="-122"/>
              </a:rPr>
              <a:t>price.dat</a:t>
            </a:r>
            <a:r>
              <a:rPr lang="en-US" altLang="zh-CN" sz="2400">
                <a:ea typeface="宋体" panose="02010600030101010101" pitchFamily="2" charset="-122"/>
              </a:rPr>
              <a:t>,         </a:t>
            </a:r>
            <a:r>
              <a:rPr lang="en-US" altLang="zh-CN" sz="2400">
                <a:solidFill>
                  <a:srgbClr val="0045AD"/>
                </a:solidFill>
                <a:ea typeface="宋体" panose="02010600030101010101" pitchFamily="2" charset="-122"/>
              </a:rPr>
              <a:t>info.txt</a:t>
            </a:r>
            <a:r>
              <a:rPr lang="en-US" altLang="zh-CN" sz="2400">
                <a:ea typeface="宋体" panose="02010600030101010101" pitchFamily="2" charset="-122"/>
              </a:rPr>
              <a:t>,         </a:t>
            </a:r>
            <a:r>
              <a:rPr lang="en-US" altLang="zh-CN" sz="2400">
                <a:solidFill>
                  <a:srgbClr val="0045AD"/>
                </a:solidFill>
                <a:ea typeface="宋体" panose="02010600030101010101" pitchFamily="2" charset="-122"/>
              </a:rPr>
              <a:t> records</a:t>
            </a:r>
            <a:r>
              <a:rPr lang="en-US" altLang="zh-CN" sz="2400">
                <a:ea typeface="宋体" panose="02010600030101010101" pitchFamily="2" charset="-122"/>
              </a:rPr>
              <a:t>,       </a:t>
            </a:r>
            <a:r>
              <a:rPr lang="en-US" altLang="zh-CN" sz="2400">
                <a:solidFill>
                  <a:srgbClr val="0045AD"/>
                </a:solidFill>
                <a:ea typeface="宋体" panose="02010600030101010101" pitchFamily="2" charset="-122"/>
              </a:rPr>
              <a:t> math.mem</a:t>
            </a:r>
            <a:endParaRPr lang="en-US" altLang="zh-CN" sz="2400">
              <a:solidFill>
                <a:srgbClr val="0045AD"/>
              </a:solidFill>
              <a:ea typeface="宋体" panose="02010600030101010101" pitchFamily="2" charset="-122"/>
            </a:endParaRPr>
          </a:p>
          <a:p>
            <a:pPr>
              <a:spcBef>
                <a:spcPct val="0"/>
              </a:spcBef>
              <a:buFontTx/>
              <a:buNone/>
            </a:pPr>
            <a:endParaRPr lang="zh-CN" altLang="en-US" sz="1800">
              <a:solidFill>
                <a:srgbClr val="0045AD"/>
              </a:solidFill>
              <a:latin typeface="Times New Roman" panose="02020603050405020304" pitchFamily="18"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741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CF54372-E61B-47BE-8124-292A2B06D401}" type="slidenum">
              <a:rPr lang="en-US" altLang="zh-CN" sz="1400" smtClean="0"/>
            </a:fld>
            <a:endParaRPr lang="en-US" altLang="zh-CN" sz="1400"/>
          </a:p>
        </p:txBody>
      </p:sp>
      <p:sp>
        <p:nvSpPr>
          <p:cNvPr id="17412" name="Rectangle 2"/>
          <p:cNvSpPr>
            <a:spLocks noGrp="1" noChangeArrowheads="1"/>
          </p:cNvSpPr>
          <p:nvPr>
            <p:ph type="title"/>
          </p:nvPr>
        </p:nvSpPr>
        <p:spPr/>
        <p:txBody>
          <a:bodyPr/>
          <a:lstStyle/>
          <a:p>
            <a:pPr eaLnBrk="1" hangingPunct="1"/>
            <a:r>
              <a:rPr lang="en-US" altLang="zh-CN">
                <a:ea typeface="宋体" panose="02010600030101010101" pitchFamily="2" charset="-122"/>
              </a:rPr>
              <a:t>Files (continued)</a:t>
            </a:r>
            <a:endParaRPr lang="en-US" altLang="zh-CN">
              <a:ea typeface="宋体" panose="02010600030101010101" pitchFamily="2" charset="-122"/>
            </a:endParaRPr>
          </a:p>
        </p:txBody>
      </p:sp>
      <p:sp>
        <p:nvSpPr>
          <p:cNvPr id="17413" name="Rectangle 3"/>
          <p:cNvSpPr>
            <a:spLocks noGrp="1" noChangeArrowheads="1"/>
          </p:cNvSpPr>
          <p:nvPr>
            <p:ph type="body" idx="1"/>
          </p:nvPr>
        </p:nvSpPr>
        <p:spPr/>
        <p:txBody>
          <a:bodyPr/>
          <a:lstStyle/>
          <a:p>
            <a:pPr eaLnBrk="1" hangingPunct="1">
              <a:defRPr/>
            </a:pPr>
            <a:r>
              <a:rPr lang="en-US" altLang="zh-CN" dirty="0">
                <a:ea typeface="宋体" panose="02010600030101010101" pitchFamily="2" charset="-122"/>
              </a:rPr>
              <a:t>Most C compilers require a program file to have either the extension </a:t>
            </a:r>
            <a:r>
              <a:rPr lang="en-US" altLang="zh-CN" dirty="0">
                <a:latin typeface="Courier New" panose="02070309020205020404" pitchFamily="49" charset="0"/>
                <a:ea typeface="宋体" panose="02010600030101010101" pitchFamily="2" charset="-122"/>
              </a:rPr>
              <a:t>c</a:t>
            </a:r>
            <a:r>
              <a:rPr lang="en-US" altLang="zh-CN" dirty="0">
                <a:ea typeface="宋体" panose="02010600030101010101" pitchFamily="2" charset="-122"/>
              </a:rPr>
              <a:t> or </a:t>
            </a:r>
            <a:r>
              <a:rPr lang="en-US" altLang="zh-CN" dirty="0" err="1">
                <a:latin typeface="Courier New" panose="02070309020205020404" pitchFamily="49" charset="0"/>
                <a:ea typeface="宋体" panose="02010600030101010101" pitchFamily="2" charset="-122"/>
              </a:rPr>
              <a:t>cpp</a:t>
            </a:r>
            <a:endParaRPr lang="en-US" altLang="zh-CN" dirty="0">
              <a:latin typeface="Courier New" panose="02070309020205020404" pitchFamily="49" charset="0"/>
              <a:ea typeface="宋体" panose="02010600030101010101" pitchFamily="2" charset="-122"/>
            </a:endParaRPr>
          </a:p>
          <a:p>
            <a:pPr eaLnBrk="1" hangingPunct="1">
              <a:defRPr/>
            </a:pPr>
            <a:r>
              <a:rPr lang="en-US" altLang="zh-CN" dirty="0">
                <a:ea typeface="宋体" panose="02010600030101010101" pitchFamily="2" charset="-122"/>
              </a:rPr>
              <a:t>There are two basic types of files</a:t>
            </a:r>
            <a:endParaRPr lang="en-US" altLang="zh-CN" dirty="0">
              <a:ea typeface="宋体" panose="02010600030101010101" pitchFamily="2" charset="-122"/>
            </a:endParaRPr>
          </a:p>
          <a:p>
            <a:pPr lvl="1" eaLnBrk="1" hangingPunct="1">
              <a:defRPr/>
            </a:pPr>
            <a:r>
              <a:rPr lang="en-US" altLang="zh-CN" b="1" dirty="0">
                <a:solidFill>
                  <a:schemeClr val="accent2">
                    <a:lumMod val="75000"/>
                  </a:schemeClr>
                </a:solidFill>
                <a:ea typeface="宋体" panose="02010600030101010101" pitchFamily="2" charset="-122"/>
              </a:rPr>
              <a:t>Text files</a:t>
            </a:r>
            <a:r>
              <a:rPr lang="en-US" altLang="zh-CN" dirty="0">
                <a:solidFill>
                  <a:schemeClr val="accent2">
                    <a:lumMod val="75000"/>
                  </a:schemeClr>
                </a:solidFill>
                <a:ea typeface="宋体" panose="02010600030101010101" pitchFamily="2" charset="-122"/>
              </a:rPr>
              <a:t> </a:t>
            </a:r>
            <a:r>
              <a:rPr lang="en-US" altLang="zh-CN" dirty="0">
                <a:ea typeface="宋体" panose="02010600030101010101" pitchFamily="2" charset="-122"/>
              </a:rPr>
              <a:t>(also known as </a:t>
            </a:r>
            <a:r>
              <a:rPr lang="en-US" altLang="zh-CN" b="1" dirty="0">
                <a:ea typeface="宋体" panose="02010600030101010101" pitchFamily="2" charset="-122"/>
              </a:rPr>
              <a:t>character-based files</a:t>
            </a:r>
            <a:r>
              <a:rPr lang="en-US" altLang="zh-CN" dirty="0">
                <a:ea typeface="宋体" panose="02010600030101010101" pitchFamily="2" charset="-122"/>
              </a:rPr>
              <a:t>): </a:t>
            </a:r>
            <a:r>
              <a:rPr lang="en-US" altLang="zh-CN" dirty="0">
                <a:solidFill>
                  <a:schemeClr val="accent2"/>
                </a:solidFill>
                <a:ea typeface="宋体" panose="02010600030101010101" pitchFamily="2" charset="-122"/>
              </a:rPr>
              <a:t>store each individual character, such as a letter, digit, dollar sign, decimal point,</a:t>
            </a:r>
            <a:r>
              <a:rPr lang="en-US" altLang="zh-CN" dirty="0">
                <a:ea typeface="宋体" panose="02010600030101010101" pitchFamily="2" charset="-122"/>
              </a:rPr>
              <a:t> and so on, using an individual character code</a:t>
            </a:r>
            <a:endParaRPr lang="en-US" altLang="zh-CN" dirty="0">
              <a:ea typeface="宋体" panose="02010600030101010101" pitchFamily="2" charset="-122"/>
            </a:endParaRPr>
          </a:p>
          <a:p>
            <a:pPr lvl="1" eaLnBrk="1" hangingPunct="1">
              <a:defRPr/>
            </a:pPr>
            <a:r>
              <a:rPr lang="en-US" altLang="zh-CN" b="1" dirty="0">
                <a:ea typeface="宋体" panose="02010600030101010101" pitchFamily="2" charset="-122"/>
              </a:rPr>
              <a:t>Binary files</a:t>
            </a:r>
            <a:r>
              <a:rPr lang="en-US" altLang="zh-CN" dirty="0">
                <a:ea typeface="宋体" panose="02010600030101010101" pitchFamily="2" charset="-122"/>
              </a:rPr>
              <a:t>:</a:t>
            </a:r>
            <a:r>
              <a:rPr lang="en-US" altLang="zh-CN" b="1" dirty="0">
                <a:ea typeface="宋体" panose="02010600030101010101" pitchFamily="2" charset="-122"/>
              </a:rPr>
              <a:t> </a:t>
            </a:r>
            <a:r>
              <a:rPr lang="en-US" altLang="zh-CN" dirty="0">
                <a:ea typeface="宋体" panose="02010600030101010101" pitchFamily="2" charset="-122"/>
              </a:rPr>
              <a:t>use the same code as your computer processor uses internally for C’s primitive data types</a:t>
            </a:r>
            <a:endParaRPr lang="en-US" altLang="zh-CN" dirty="0">
              <a:ea typeface="宋体" panose="02010600030101010101" pitchFamily="2" charset="-122"/>
            </a:endParaRPr>
          </a:p>
          <a:p>
            <a:pPr lvl="2" eaLnBrk="1" hangingPunct="1">
              <a:defRPr/>
            </a:pPr>
            <a:r>
              <a:rPr lang="en-US" altLang="zh-CN" dirty="0">
                <a:ea typeface="宋体" panose="02010600030101010101" pitchFamily="2" charset="-122"/>
              </a:rPr>
              <a:t>Advantage: speed and compactness</a:t>
            </a:r>
            <a:endParaRPr lang="en-US" altLang="zh-CN" dirty="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9459" name="灯片编号占位符 5"/>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B9FBD40-52AC-467F-B5BF-8823AECF0ED4}" type="slidenum">
              <a:rPr lang="en-US" altLang="zh-CN" sz="1400" smtClean="0"/>
            </a:fld>
            <a:endParaRPr lang="en-US" altLang="zh-CN" sz="1400"/>
          </a:p>
        </p:txBody>
      </p:sp>
      <p:sp>
        <p:nvSpPr>
          <p:cNvPr id="19460" name="Rectangle 2"/>
          <p:cNvSpPr>
            <a:spLocks noGrp="1" noChangeArrowheads="1"/>
          </p:cNvSpPr>
          <p:nvPr>
            <p:ph type="title"/>
          </p:nvPr>
        </p:nvSpPr>
        <p:spPr/>
        <p:txBody>
          <a:bodyPr/>
          <a:lstStyle/>
          <a:p>
            <a:pPr eaLnBrk="1" hangingPunct="1"/>
            <a:r>
              <a:rPr lang="en-US" altLang="zh-CN">
                <a:ea typeface="宋体" panose="02010600030101010101" pitchFamily="2" charset="-122"/>
              </a:rPr>
              <a:t>File Streams</a:t>
            </a:r>
            <a:endParaRPr lang="en-US" altLang="zh-CN">
              <a:ea typeface="宋体" panose="02010600030101010101" pitchFamily="2" charset="-122"/>
            </a:endParaRPr>
          </a:p>
        </p:txBody>
      </p:sp>
      <p:sp>
        <p:nvSpPr>
          <p:cNvPr id="19461" name="Rectangle 3"/>
          <p:cNvSpPr>
            <a:spLocks noGrp="1" noChangeArrowheads="1"/>
          </p:cNvSpPr>
          <p:nvPr>
            <p:ph type="body" sz="half" idx="1"/>
          </p:nvPr>
        </p:nvSpPr>
        <p:spPr>
          <a:xfrm>
            <a:off x="533400" y="1676400"/>
            <a:ext cx="8077200" cy="4572000"/>
          </a:xfrm>
        </p:spPr>
        <p:txBody>
          <a:bodyPr/>
          <a:lstStyle/>
          <a:p>
            <a:pPr eaLnBrk="1" hangingPunct="1">
              <a:defRPr/>
            </a:pPr>
            <a:r>
              <a:rPr lang="en-US" altLang="zh-CN" b="1" dirty="0">
                <a:solidFill>
                  <a:schemeClr val="accent2">
                    <a:lumMod val="75000"/>
                  </a:schemeClr>
                </a:solidFill>
                <a:ea typeface="宋体" panose="02010600030101010101" pitchFamily="2" charset="-122"/>
              </a:rPr>
              <a:t>File stream: </a:t>
            </a:r>
            <a:r>
              <a:rPr lang="en-US" altLang="zh-CN" b="1" dirty="0">
                <a:solidFill>
                  <a:srgbClr val="C00000"/>
                </a:solidFill>
                <a:ea typeface="宋体" panose="02010600030101010101" pitchFamily="2" charset="-122"/>
              </a:rPr>
              <a:t>one-way</a:t>
            </a:r>
            <a:r>
              <a:rPr lang="en-US" altLang="zh-CN" dirty="0">
                <a:ea typeface="宋体" panose="02010600030101010101" pitchFamily="2" charset="-122"/>
              </a:rPr>
              <a:t> </a:t>
            </a:r>
            <a:r>
              <a:rPr lang="en-US" altLang="zh-CN" dirty="0">
                <a:solidFill>
                  <a:schemeClr val="accent2">
                    <a:lumMod val="75000"/>
                  </a:schemeClr>
                </a:solidFill>
                <a:ea typeface="宋体" panose="02010600030101010101" pitchFamily="2" charset="-122"/>
              </a:rPr>
              <a:t>transmission path </a:t>
            </a:r>
            <a:r>
              <a:rPr lang="en-US" altLang="zh-CN" dirty="0">
                <a:ea typeface="宋体" panose="02010600030101010101" pitchFamily="2" charset="-122"/>
              </a:rPr>
              <a:t>used to </a:t>
            </a:r>
            <a:r>
              <a:rPr lang="en-US" altLang="zh-CN" dirty="0">
                <a:solidFill>
                  <a:schemeClr val="accent2">
                    <a:lumMod val="75000"/>
                  </a:schemeClr>
                </a:solidFill>
                <a:ea typeface="宋体" panose="02010600030101010101" pitchFamily="2" charset="-122"/>
              </a:rPr>
              <a:t>connect a file</a:t>
            </a:r>
            <a:r>
              <a:rPr lang="en-US" altLang="zh-CN" dirty="0">
                <a:ea typeface="宋体" panose="02010600030101010101" pitchFamily="2" charset="-122"/>
              </a:rPr>
              <a:t> stored on a physical device </a:t>
            </a:r>
            <a:r>
              <a:rPr lang="en-US" altLang="zh-CN" dirty="0">
                <a:solidFill>
                  <a:schemeClr val="accent2">
                    <a:lumMod val="75000"/>
                  </a:schemeClr>
                </a:solidFill>
                <a:ea typeface="宋体" panose="02010600030101010101" pitchFamily="2" charset="-122"/>
              </a:rPr>
              <a:t>to a program</a:t>
            </a:r>
            <a:endParaRPr lang="en-US" altLang="zh-CN" dirty="0">
              <a:solidFill>
                <a:schemeClr val="accent2">
                  <a:lumMod val="75000"/>
                </a:schemeClr>
              </a:solidFill>
              <a:ea typeface="宋体" panose="02010600030101010101" pitchFamily="2" charset="-122"/>
            </a:endParaRPr>
          </a:p>
          <a:p>
            <a:pPr eaLnBrk="1" hangingPunct="1">
              <a:spcBef>
                <a:spcPts val="1200"/>
              </a:spcBef>
              <a:defRPr/>
            </a:pPr>
            <a:r>
              <a:rPr lang="en-US" altLang="zh-CN" b="1" dirty="0">
                <a:solidFill>
                  <a:schemeClr val="accent2">
                    <a:lumMod val="75000"/>
                  </a:schemeClr>
                </a:solidFill>
                <a:ea typeface="宋体" panose="02010600030101010101" pitchFamily="2" charset="-122"/>
              </a:rPr>
              <a:t>Input file stre</a:t>
            </a:r>
            <a:r>
              <a:rPr lang="en-US" altLang="zh-CN" b="1" dirty="0">
                <a:ea typeface="宋体" panose="02010600030101010101" pitchFamily="2" charset="-122"/>
              </a:rPr>
              <a:t>am:</a:t>
            </a:r>
            <a:r>
              <a:rPr lang="en-US" altLang="zh-CN" dirty="0">
                <a:ea typeface="宋体" panose="02010600030101010101" pitchFamily="2" charset="-122"/>
              </a:rPr>
              <a:t> receives data from a file into a program</a:t>
            </a:r>
            <a:endParaRPr lang="en-US" altLang="zh-CN" dirty="0">
              <a:ea typeface="宋体" panose="02010600030101010101" pitchFamily="2" charset="-122"/>
            </a:endParaRPr>
          </a:p>
          <a:p>
            <a:pPr eaLnBrk="1" hangingPunct="1">
              <a:spcBef>
                <a:spcPts val="1200"/>
              </a:spcBef>
              <a:defRPr/>
            </a:pPr>
            <a:r>
              <a:rPr lang="en-US" altLang="zh-CN" b="1" dirty="0">
                <a:solidFill>
                  <a:schemeClr val="accent2">
                    <a:lumMod val="75000"/>
                  </a:schemeClr>
                </a:solidFill>
                <a:ea typeface="宋体" panose="02010600030101010101" pitchFamily="2" charset="-122"/>
              </a:rPr>
              <a:t>Output file stream</a:t>
            </a:r>
            <a:r>
              <a:rPr lang="en-US" altLang="zh-CN" b="1" dirty="0">
                <a:ea typeface="宋体" panose="02010600030101010101" pitchFamily="2" charset="-122"/>
              </a:rPr>
              <a:t>:</a:t>
            </a:r>
            <a:r>
              <a:rPr lang="en-US" altLang="zh-CN" dirty="0">
                <a:ea typeface="宋体" panose="02010600030101010101" pitchFamily="2" charset="-122"/>
              </a:rPr>
              <a:t> sends data to a file</a:t>
            </a:r>
            <a:endParaRPr lang="en-US" altLang="zh-CN" dirty="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21507" name="灯片编号占位符 3"/>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6419D8D-7CEC-486E-B41E-0892D6951407}" type="slidenum">
              <a:rPr lang="en-US" altLang="zh-CN" sz="1400" smtClean="0"/>
            </a:fld>
            <a:endParaRPr lang="en-US" altLang="zh-CN" sz="1400"/>
          </a:p>
        </p:txBody>
      </p:sp>
      <p:sp>
        <p:nvSpPr>
          <p:cNvPr id="21508" name="Rectangle 2"/>
          <p:cNvSpPr>
            <a:spLocks noGrp="1" noChangeArrowheads="1"/>
          </p:cNvSpPr>
          <p:nvPr>
            <p:ph type="title"/>
          </p:nvPr>
        </p:nvSpPr>
        <p:spPr/>
        <p:txBody>
          <a:bodyPr/>
          <a:lstStyle/>
          <a:p>
            <a:pPr eaLnBrk="1" hangingPunct="1"/>
            <a:r>
              <a:rPr lang="en-US" altLang="zh-CN">
                <a:ea typeface="宋体" panose="02010600030101010101" pitchFamily="2" charset="-122"/>
              </a:rPr>
              <a:t>File Streams (continued)</a:t>
            </a:r>
            <a:endParaRPr lang="en-US" altLang="zh-CN">
              <a:ea typeface="宋体" panose="02010600030101010101" pitchFamily="2" charset="-122"/>
            </a:endParaRPr>
          </a:p>
        </p:txBody>
      </p:sp>
      <p:pic>
        <p:nvPicPr>
          <p:cNvPr id="215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286000"/>
            <a:ext cx="6400800" cy="276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2355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EE008C-92A0-46A0-B84F-A914C8F68A03}" type="slidenum">
              <a:rPr lang="en-US" altLang="zh-CN" sz="1400" smtClean="0"/>
            </a:fld>
            <a:endParaRPr lang="en-US" altLang="zh-CN" sz="1400"/>
          </a:p>
        </p:txBody>
      </p:sp>
      <p:sp>
        <p:nvSpPr>
          <p:cNvPr id="23556" name="Rectangle 2"/>
          <p:cNvSpPr>
            <a:spLocks noGrp="1" noChangeArrowheads="1"/>
          </p:cNvSpPr>
          <p:nvPr>
            <p:ph type="title"/>
          </p:nvPr>
        </p:nvSpPr>
        <p:spPr>
          <a:xfrm>
            <a:off x="541338" y="65088"/>
            <a:ext cx="8077200" cy="1143000"/>
          </a:xfrm>
        </p:spPr>
        <p:txBody>
          <a:bodyPr/>
          <a:lstStyle/>
          <a:p>
            <a:pPr eaLnBrk="1" hangingPunct="1"/>
            <a:r>
              <a:rPr lang="en-US" altLang="zh-CN">
                <a:ea typeface="宋体" panose="02010600030101010101" pitchFamily="2" charset="-122"/>
              </a:rPr>
              <a:t>Declaring a File Stream</a:t>
            </a:r>
            <a:endParaRPr lang="en-US" altLang="zh-CN">
              <a:ea typeface="宋体" panose="02010600030101010101" pitchFamily="2" charset="-122"/>
            </a:endParaRPr>
          </a:p>
        </p:txBody>
      </p:sp>
      <p:sp>
        <p:nvSpPr>
          <p:cNvPr id="23557" name="Rectangle 3"/>
          <p:cNvSpPr>
            <a:spLocks noGrp="1" noChangeArrowheads="1"/>
          </p:cNvSpPr>
          <p:nvPr>
            <p:ph type="body" idx="1"/>
          </p:nvPr>
        </p:nvSpPr>
        <p:spPr>
          <a:xfrm>
            <a:off x="152400" y="1447800"/>
            <a:ext cx="8839200" cy="4800600"/>
          </a:xfrm>
        </p:spPr>
        <p:txBody>
          <a:bodyPr/>
          <a:lstStyle/>
          <a:p>
            <a:pPr eaLnBrk="1" hangingPunct="1">
              <a:spcBef>
                <a:spcPts val="1200"/>
              </a:spcBef>
              <a:defRPr/>
            </a:pPr>
            <a:r>
              <a:rPr lang="en-US" altLang="zh-CN" dirty="0">
                <a:ea typeface="宋体" panose="02010600030101010101" pitchFamily="2" charset="-122"/>
              </a:rPr>
              <a:t>For each file that your program uses, </a:t>
            </a:r>
            <a:r>
              <a:rPr lang="en-US" altLang="zh-CN" b="1" dirty="0">
                <a:solidFill>
                  <a:srgbClr val="C00000"/>
                </a:solidFill>
                <a:ea typeface="宋体" panose="02010600030101010101" pitchFamily="2" charset="-122"/>
              </a:rPr>
              <a:t>a file stream must be named (declared) and created (opened)</a:t>
            </a:r>
            <a:endParaRPr lang="en-US" altLang="zh-CN" b="1" dirty="0">
              <a:solidFill>
                <a:srgbClr val="C00000"/>
              </a:solidFill>
              <a:ea typeface="宋体" panose="02010600030101010101" pitchFamily="2" charset="-122"/>
            </a:endParaRPr>
          </a:p>
          <a:p>
            <a:pPr eaLnBrk="1" hangingPunct="1">
              <a:spcBef>
                <a:spcPts val="1200"/>
              </a:spcBef>
              <a:defRPr/>
            </a:pPr>
            <a:r>
              <a:rPr lang="en-US" altLang="zh-CN" dirty="0">
                <a:ea typeface="宋体" panose="02010600030101010101" pitchFamily="2" charset="-122"/>
              </a:rPr>
              <a:t>Naming a file stream is accomplished by declaring a variable name to be of type </a:t>
            </a:r>
            <a:r>
              <a:rPr lang="en-US" altLang="zh-CN" b="1" dirty="0">
                <a:solidFill>
                  <a:schemeClr val="accent6">
                    <a:lumMod val="75000"/>
                  </a:schemeClr>
                </a:solidFill>
                <a:latin typeface="Courier New" panose="02070309020205020404" pitchFamily="49" charset="0"/>
                <a:ea typeface="宋体" panose="02010600030101010101" pitchFamily="2" charset="-122"/>
              </a:rPr>
              <a:t>FILE</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defRPr/>
            </a:pPr>
            <a:r>
              <a:rPr lang="en-US" altLang="zh-CN" b="1" dirty="0">
                <a:solidFill>
                  <a:schemeClr val="accent6">
                    <a:lumMod val="75000"/>
                  </a:schemeClr>
                </a:solidFill>
                <a:latin typeface="Courier New" panose="02070309020205020404" pitchFamily="49" charset="0"/>
                <a:ea typeface="宋体" panose="02010600030101010101" pitchFamily="2" charset="-122"/>
              </a:rPr>
              <a:t>FILE *</a:t>
            </a:r>
            <a:r>
              <a:rPr lang="en-US" altLang="zh-CN" b="1" dirty="0" err="1">
                <a:solidFill>
                  <a:schemeClr val="accent6">
                    <a:lumMod val="75000"/>
                  </a:schemeClr>
                </a:solidFill>
                <a:latin typeface="Courier New" panose="02070309020205020404" pitchFamily="49" charset="0"/>
                <a:ea typeface="宋体" panose="02010600030101010101" pitchFamily="2" charset="-122"/>
              </a:rPr>
              <a:t>inFile</a:t>
            </a:r>
            <a:r>
              <a:rPr lang="en-US" altLang="zh-CN" b="1" dirty="0">
                <a:solidFill>
                  <a:schemeClr val="accent6">
                    <a:lumMod val="75000"/>
                  </a:schemeClr>
                </a:solidFill>
                <a:latin typeface="Courier New" panose="02070309020205020404" pitchFamily="49" charset="0"/>
                <a:ea typeface="宋体" panose="02010600030101010101" pitchFamily="2" charset="-122"/>
              </a:rPr>
              <a:t>;</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lvl="2" eaLnBrk="1" hangingPunct="1">
              <a:spcBef>
                <a:spcPts val="1200"/>
              </a:spcBef>
              <a:spcAft>
                <a:spcPts val="600"/>
              </a:spcAft>
              <a:defRPr/>
            </a:pPr>
            <a:r>
              <a:rPr lang="en-US" altLang="zh-CN" dirty="0">
                <a:solidFill>
                  <a:srgbClr val="C00000"/>
                </a:solidFill>
                <a:ea typeface="宋体" panose="02010600030101010101" pitchFamily="2" charset="-122"/>
              </a:rPr>
              <a:t>Asterisk is necessary</a:t>
            </a:r>
            <a:endParaRPr lang="en-US" altLang="zh-CN" dirty="0">
              <a:solidFill>
                <a:srgbClr val="C00000"/>
              </a:solidFill>
              <a:ea typeface="宋体" panose="02010600030101010101" pitchFamily="2" charset="-122"/>
            </a:endParaRPr>
          </a:p>
          <a:p>
            <a:pPr lvl="2" eaLnBrk="1" hangingPunct="1">
              <a:spcBef>
                <a:spcPts val="1200"/>
              </a:spcBef>
              <a:spcAft>
                <a:spcPts val="600"/>
              </a:spcAft>
              <a:defRPr/>
            </a:pPr>
            <a:r>
              <a:rPr lang="en-US" altLang="zh-CN" dirty="0">
                <a:ea typeface="宋体" panose="02010600030101010101" pitchFamily="2" charset="-122"/>
              </a:rPr>
              <a:t>Name is selected by programmer and internal to the program</a:t>
            </a:r>
            <a:endParaRPr lang="en-US" altLang="zh-CN" dirty="0">
              <a:ea typeface="宋体" panose="02010600030101010101" pitchFamily="2" charset="-122"/>
            </a:endParaRPr>
          </a:p>
          <a:p>
            <a:pPr lvl="2" eaLnBrk="1" hangingPunct="1">
              <a:spcBef>
                <a:spcPts val="1200"/>
              </a:spcBef>
              <a:spcAft>
                <a:spcPts val="600"/>
              </a:spcAft>
              <a:defRPr/>
            </a:pPr>
            <a:r>
              <a:rPr lang="en-US" altLang="zh-CN" dirty="0">
                <a:solidFill>
                  <a:srgbClr val="C00000"/>
                </a:solidFill>
                <a:ea typeface="宋体" panose="02010600030101010101" pitchFamily="2" charset="-122"/>
              </a:rPr>
              <a:t>The </a:t>
            </a:r>
            <a:r>
              <a:rPr lang="en-US" altLang="zh-CN" dirty="0">
                <a:solidFill>
                  <a:srgbClr val="C00000"/>
                </a:solidFill>
                <a:latin typeface="Courier New" panose="02070309020205020404" pitchFamily="49" charset="0"/>
                <a:ea typeface="宋体" panose="02010600030101010101" pitchFamily="2" charset="-122"/>
              </a:rPr>
              <a:t>FILE</a:t>
            </a:r>
            <a:r>
              <a:rPr lang="en-US" altLang="zh-CN" dirty="0">
                <a:solidFill>
                  <a:srgbClr val="C00000"/>
                </a:solidFill>
                <a:ea typeface="宋体" panose="02010600030101010101" pitchFamily="2" charset="-122"/>
              </a:rPr>
              <a:t> data structure is declared in </a:t>
            </a:r>
            <a:r>
              <a:rPr lang="en-US" altLang="zh-CN" dirty="0" err="1">
                <a:solidFill>
                  <a:srgbClr val="C00000"/>
                </a:solidFill>
                <a:latin typeface="Courier New" panose="02070309020205020404" pitchFamily="49" charset="0"/>
                <a:ea typeface="宋体" panose="02010600030101010101" pitchFamily="2" charset="-122"/>
              </a:rPr>
              <a:t>stdio.h</a:t>
            </a:r>
            <a:endParaRPr lang="en-US" altLang="zh-CN" dirty="0">
              <a:solidFill>
                <a:srgbClr val="C00000"/>
              </a:solidFill>
              <a:latin typeface="Courier New" panose="02070309020205020404" pitchFamily="49" charset="0"/>
              <a:ea typeface="宋体" panose="02010600030101010101" pitchFamily="2" charset="-122"/>
            </a:endParaRPr>
          </a:p>
          <a:p>
            <a:pPr eaLnBrk="1" hangingPunct="1">
              <a:buFontTx/>
              <a:buNone/>
              <a:defRPr/>
            </a:pPr>
            <a:endParaRPr lang="en-US" altLang="zh-CN" dirty="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25603"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358340-7934-45E8-82F9-D92A6B50F64F}" type="slidenum">
              <a:rPr lang="en-US" altLang="zh-CN" sz="1400" smtClean="0"/>
            </a:fld>
            <a:endParaRPr lang="en-US" altLang="zh-CN" sz="1400"/>
          </a:p>
        </p:txBody>
      </p:sp>
      <p:sp>
        <p:nvSpPr>
          <p:cNvPr id="25604" name="Rectangle 2"/>
          <p:cNvSpPr>
            <a:spLocks noGrp="1" noChangeArrowheads="1"/>
          </p:cNvSpPr>
          <p:nvPr>
            <p:ph type="title"/>
          </p:nvPr>
        </p:nvSpPr>
        <p:spPr/>
        <p:txBody>
          <a:bodyPr/>
          <a:lstStyle/>
          <a:p>
            <a:pPr eaLnBrk="1" hangingPunct="1"/>
            <a:r>
              <a:rPr lang="en-US" altLang="zh-CN">
                <a:ea typeface="宋体" panose="02010600030101010101" pitchFamily="2" charset="-122"/>
              </a:rPr>
              <a:t>Opening a File Stream</a:t>
            </a:r>
            <a:endParaRPr lang="en-US" altLang="zh-CN">
              <a:ea typeface="宋体" panose="02010600030101010101" pitchFamily="2" charset="-122"/>
            </a:endParaRPr>
          </a:p>
        </p:txBody>
      </p:sp>
      <p:sp>
        <p:nvSpPr>
          <p:cNvPr id="25605" name="Rectangle 3"/>
          <p:cNvSpPr>
            <a:spLocks noGrp="1" noChangeArrowheads="1"/>
          </p:cNvSpPr>
          <p:nvPr>
            <p:ph type="body" idx="1"/>
          </p:nvPr>
        </p:nvSpPr>
        <p:spPr/>
        <p:txBody>
          <a:bodyPr/>
          <a:lstStyle/>
          <a:p>
            <a:pPr eaLnBrk="1" hangingPunct="1">
              <a:spcBef>
                <a:spcPts val="1200"/>
              </a:spcBef>
              <a:spcAft>
                <a:spcPts val="600"/>
              </a:spcAft>
              <a:defRPr/>
            </a:pPr>
            <a:r>
              <a:rPr lang="en-US" altLang="zh-CN" b="1" dirty="0">
                <a:solidFill>
                  <a:schemeClr val="accent6">
                    <a:lumMod val="75000"/>
                  </a:schemeClr>
                </a:solidFill>
                <a:ea typeface="宋体" panose="02010600030101010101" pitchFamily="2" charset="-122"/>
              </a:rPr>
              <a:t>Opening a file stream</a:t>
            </a:r>
            <a:r>
              <a:rPr lang="en-US" altLang="zh-CN" dirty="0">
                <a:ea typeface="宋体" panose="02010600030101010101" pitchFamily="2" charset="-122"/>
              </a:rPr>
              <a:t> (or opening the file):</a:t>
            </a:r>
            <a:endParaRPr lang="en-US" altLang="zh-CN" dirty="0">
              <a:ea typeface="宋体" panose="02010600030101010101" pitchFamily="2" charset="-122"/>
            </a:endParaRPr>
          </a:p>
          <a:p>
            <a:pPr lvl="1" eaLnBrk="1" hangingPunct="1">
              <a:spcBef>
                <a:spcPts val="1200"/>
              </a:spcBef>
              <a:spcAft>
                <a:spcPts val="600"/>
              </a:spcAft>
              <a:defRPr/>
            </a:pPr>
            <a:r>
              <a:rPr lang="en-US" altLang="zh-CN" dirty="0">
                <a:solidFill>
                  <a:schemeClr val="accent6">
                    <a:lumMod val="75000"/>
                  </a:schemeClr>
                </a:solidFill>
                <a:ea typeface="宋体" panose="02010600030101010101" pitchFamily="2" charset="-122"/>
              </a:rPr>
              <a:t>Establishes the physical communication link </a:t>
            </a:r>
            <a:r>
              <a:rPr lang="en-US" altLang="zh-CN" dirty="0">
                <a:ea typeface="宋体" panose="02010600030101010101" pitchFamily="2" charset="-122"/>
              </a:rPr>
              <a:t>between the program and the data file</a:t>
            </a:r>
            <a:endParaRPr lang="en-US" altLang="zh-CN" dirty="0">
              <a:ea typeface="宋体" panose="02010600030101010101" pitchFamily="2" charset="-122"/>
            </a:endParaRPr>
          </a:p>
          <a:p>
            <a:pPr lvl="1" eaLnBrk="1" hangingPunct="1">
              <a:spcBef>
                <a:spcPts val="1200"/>
              </a:spcBef>
              <a:spcAft>
                <a:spcPts val="600"/>
              </a:spcAft>
              <a:defRPr/>
            </a:pPr>
            <a:r>
              <a:rPr lang="en-US" altLang="zh-CN" dirty="0">
                <a:ea typeface="宋体" panose="02010600030101010101" pitchFamily="2" charset="-122"/>
              </a:rPr>
              <a:t>Equates</a:t>
            </a:r>
            <a:r>
              <a:rPr lang="en-US" altLang="zh-CN" dirty="0">
                <a:solidFill>
                  <a:schemeClr val="accent6">
                    <a:lumMod val="75000"/>
                  </a:schemeClr>
                </a:solidFill>
                <a:ea typeface="宋体" panose="02010600030101010101" pitchFamily="2" charset="-122"/>
              </a:rPr>
              <a:t> a specific external filename to the name</a:t>
            </a:r>
            <a:r>
              <a:rPr lang="en-US" altLang="zh-CN" dirty="0">
                <a:ea typeface="宋体" panose="02010600030101010101" pitchFamily="2" charset="-122"/>
              </a:rPr>
              <a:t> declared in the </a:t>
            </a:r>
            <a:r>
              <a:rPr lang="en-US" altLang="zh-CN" dirty="0">
                <a:latin typeface="Courier New" panose="02070309020205020404" pitchFamily="49" charset="0"/>
                <a:ea typeface="宋体" panose="02010600030101010101" pitchFamily="2" charset="-122"/>
              </a:rPr>
              <a:t>FILE</a:t>
            </a:r>
            <a:r>
              <a:rPr lang="en-US" altLang="zh-CN" dirty="0">
                <a:ea typeface="宋体" panose="02010600030101010101" pitchFamily="2" charset="-122"/>
              </a:rPr>
              <a:t> declaration statement</a:t>
            </a:r>
            <a:endParaRPr lang="en-US" altLang="zh-CN" dirty="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noChangeArrowheads="1"/>
          </p:cNvSpPr>
          <p:nvPr>
            <p:ph idx="1"/>
          </p:nvPr>
        </p:nvSpPr>
        <p:spPr>
          <a:xfrm>
            <a:off x="533400" y="685800"/>
            <a:ext cx="8077200" cy="4572000"/>
          </a:xfrm>
        </p:spPr>
        <p:txBody>
          <a:bodyPr/>
          <a:lstStyle/>
          <a:p>
            <a:pPr eaLnBrk="1" hangingPunct="1">
              <a:lnSpc>
                <a:spcPct val="120000"/>
              </a:lnSpc>
              <a:spcAft>
                <a:spcPts val="1200"/>
              </a:spcAft>
            </a:pPr>
            <a:r>
              <a:rPr lang="en-US" altLang="zh-CN">
                <a:ea typeface="宋体" panose="02010600030101010101" pitchFamily="2" charset="-122"/>
              </a:rPr>
              <a:t>Use </a:t>
            </a:r>
            <a:r>
              <a:rPr lang="en-US" altLang="zh-CN" b="1">
                <a:solidFill>
                  <a:srgbClr val="C00000"/>
                </a:solidFill>
                <a:latin typeface="Courier New" panose="02070309020205020404" pitchFamily="49" charset="0"/>
                <a:ea typeface="宋体" panose="02010600030101010101" pitchFamily="2" charset="-122"/>
              </a:rPr>
              <a:t>fopen()</a:t>
            </a:r>
            <a:r>
              <a:rPr lang="en-US" altLang="zh-CN">
                <a:ea typeface="宋体" panose="02010600030101010101" pitchFamily="2" charset="-122"/>
              </a:rPr>
              <a:t> (declared in </a:t>
            </a:r>
            <a:r>
              <a:rPr lang="en-US" altLang="zh-CN">
                <a:latin typeface="Courier New" panose="02070309020205020404" pitchFamily="49" charset="0"/>
                <a:ea typeface="宋体" panose="02010600030101010101" pitchFamily="2" charset="-122"/>
              </a:rPr>
              <a:t>stdio.h</a:t>
            </a:r>
            <a:r>
              <a:rPr lang="en-US" altLang="zh-CN">
                <a:ea typeface="宋体" panose="02010600030101010101" pitchFamily="2" charset="-122"/>
              </a:rPr>
              <a:t>)</a:t>
            </a:r>
            <a:endParaRPr lang="en-US" altLang="zh-CN">
              <a:ea typeface="宋体" panose="02010600030101010101" pitchFamily="2" charset="-122"/>
            </a:endParaRPr>
          </a:p>
          <a:p>
            <a:pPr lvl="1" eaLnBrk="1" hangingPunct="1">
              <a:lnSpc>
                <a:spcPct val="120000"/>
              </a:lnSpc>
              <a:spcAft>
                <a:spcPts val="1200"/>
              </a:spcAft>
            </a:pPr>
            <a:r>
              <a:rPr lang="en-US" altLang="zh-CN" sz="2200" b="1">
                <a:solidFill>
                  <a:srgbClr val="0045AD"/>
                </a:solidFill>
                <a:latin typeface="Courier New" panose="02070309020205020404" pitchFamily="49" charset="0"/>
                <a:ea typeface="宋体" panose="02010600030101010101" pitchFamily="2" charset="-122"/>
              </a:rPr>
              <a:t>outFile = fopen("prices.bnd","w");</a:t>
            </a:r>
            <a:endParaRPr lang="en-US" altLang="zh-CN" sz="2200" b="1">
              <a:solidFill>
                <a:srgbClr val="0045AD"/>
              </a:solidFill>
              <a:latin typeface="Courier New" panose="02070309020205020404" pitchFamily="49" charset="0"/>
              <a:ea typeface="宋体" panose="02010600030101010101" pitchFamily="2" charset="-122"/>
            </a:endParaRPr>
          </a:p>
          <a:p>
            <a:pPr lvl="1" eaLnBrk="1" hangingPunct="1">
              <a:lnSpc>
                <a:spcPct val="120000"/>
              </a:lnSpc>
              <a:spcAft>
                <a:spcPts val="1200"/>
              </a:spcAft>
            </a:pPr>
            <a:r>
              <a:rPr lang="en-US" altLang="zh-CN" sz="2200" b="1">
                <a:solidFill>
                  <a:srgbClr val="0045AD"/>
                </a:solidFill>
                <a:latin typeface="Courier New" panose="02070309020205020404" pitchFamily="49" charset="0"/>
                <a:ea typeface="宋体" panose="02010600030101010101" pitchFamily="2" charset="-122"/>
              </a:rPr>
              <a:t>outFile = fopen("prices.bnd",“a");</a:t>
            </a:r>
            <a:endParaRPr lang="en-US" altLang="zh-CN" sz="2200" b="1">
              <a:solidFill>
                <a:srgbClr val="0045AD"/>
              </a:solidFill>
              <a:latin typeface="Courier New" panose="02070309020205020404" pitchFamily="49" charset="0"/>
              <a:ea typeface="宋体" panose="02010600030101010101" pitchFamily="2" charset="-122"/>
            </a:endParaRPr>
          </a:p>
          <a:p>
            <a:pPr lvl="1" eaLnBrk="1" hangingPunct="1">
              <a:lnSpc>
                <a:spcPct val="120000"/>
              </a:lnSpc>
              <a:spcAft>
                <a:spcPts val="1200"/>
              </a:spcAft>
            </a:pPr>
            <a:r>
              <a:rPr lang="en-US" altLang="zh-CN" sz="2200" b="1">
                <a:solidFill>
                  <a:srgbClr val="0045AD"/>
                </a:solidFill>
                <a:latin typeface="Courier New" panose="02070309020205020404" pitchFamily="49" charset="0"/>
                <a:ea typeface="宋体" panose="02010600030101010101" pitchFamily="2" charset="-122"/>
              </a:rPr>
              <a:t>fileOut = fopen("prices.dat", "wb");</a:t>
            </a:r>
            <a:endParaRPr lang="en-US" altLang="zh-CN" sz="2200" b="1">
              <a:solidFill>
                <a:srgbClr val="0045AD"/>
              </a:solidFill>
              <a:latin typeface="Courier New" panose="02070309020205020404" pitchFamily="49" charset="0"/>
              <a:ea typeface="宋体" panose="02010600030101010101" pitchFamily="2" charset="-122"/>
            </a:endParaRPr>
          </a:p>
          <a:p>
            <a:pPr lvl="1" eaLnBrk="1" hangingPunct="1">
              <a:lnSpc>
                <a:spcPct val="120000"/>
              </a:lnSpc>
              <a:spcAft>
                <a:spcPts val="1200"/>
              </a:spcAft>
            </a:pPr>
            <a:r>
              <a:rPr lang="en-US" altLang="zh-CN" sz="2200" b="1">
                <a:solidFill>
                  <a:srgbClr val="0045AD"/>
                </a:solidFill>
                <a:latin typeface="Courier New" panose="02070309020205020404" pitchFamily="49" charset="0"/>
                <a:ea typeface="宋体" panose="02010600030101010101" pitchFamily="2" charset="-122"/>
              </a:rPr>
              <a:t>inFile = fopen("prices.bnd","r");</a:t>
            </a:r>
            <a:endParaRPr lang="en-US" altLang="zh-CN" sz="2200" b="1">
              <a:solidFill>
                <a:srgbClr val="0045AD"/>
              </a:solidFill>
              <a:latin typeface="Courier New" panose="02070309020205020404" pitchFamily="49" charset="0"/>
              <a:ea typeface="宋体" panose="02010600030101010101" pitchFamily="2" charset="-122"/>
            </a:endParaRPr>
          </a:p>
          <a:p>
            <a:pPr eaLnBrk="1" hangingPunct="1">
              <a:lnSpc>
                <a:spcPct val="120000"/>
              </a:lnSpc>
              <a:spcAft>
                <a:spcPts val="1200"/>
              </a:spcAft>
            </a:pPr>
            <a:r>
              <a:rPr lang="en-US" altLang="zh-CN" sz="2800">
                <a:ea typeface="宋体" panose="02010600030101010101" pitchFamily="2" charset="-122"/>
              </a:rPr>
              <a:t>If a file opened for reading does not exist, </a:t>
            </a:r>
            <a:r>
              <a:rPr lang="en-US" altLang="zh-CN" sz="2800" b="1">
                <a:solidFill>
                  <a:srgbClr val="0045AD"/>
                </a:solidFill>
                <a:latin typeface="Courier New" panose="02070309020205020404" pitchFamily="49" charset="0"/>
                <a:ea typeface="宋体" panose="02010600030101010101" pitchFamily="2" charset="-122"/>
              </a:rPr>
              <a:t>fopen()</a:t>
            </a:r>
            <a:r>
              <a:rPr lang="en-US" altLang="zh-CN" sz="2800" b="1">
                <a:solidFill>
                  <a:srgbClr val="0045AD"/>
                </a:solidFill>
                <a:ea typeface="宋体" panose="02010600030101010101" pitchFamily="2" charset="-122"/>
              </a:rPr>
              <a:t> </a:t>
            </a:r>
            <a:r>
              <a:rPr lang="en-US" altLang="zh-CN" sz="2800">
                <a:ea typeface="宋体" panose="02010600030101010101" pitchFamily="2" charset="-122"/>
              </a:rPr>
              <a:t>returns the </a:t>
            </a:r>
            <a:r>
              <a:rPr lang="en-US" altLang="zh-CN" sz="2800">
                <a:solidFill>
                  <a:srgbClr val="0045AD"/>
                </a:solidFill>
                <a:ea typeface="宋体" panose="02010600030101010101" pitchFamily="2" charset="-122"/>
              </a:rPr>
              <a:t>NULL</a:t>
            </a:r>
            <a:r>
              <a:rPr lang="en-US" altLang="zh-CN" sz="2800">
                <a:ea typeface="宋体" panose="02010600030101010101" pitchFamily="2" charset="-122"/>
              </a:rPr>
              <a:t> address value</a:t>
            </a:r>
            <a:endParaRPr lang="en-US" altLang="zh-CN">
              <a:latin typeface="Courier New" panose="02070309020205020404" pitchFamily="49" charset="0"/>
              <a:ea typeface="宋体" panose="02010600030101010101" pitchFamily="2" charset="-122"/>
            </a:endParaRPr>
          </a:p>
          <a:p>
            <a:pPr>
              <a:lnSpc>
                <a:spcPct val="120000"/>
              </a:lnSpc>
              <a:spcAft>
                <a:spcPts val="1200"/>
              </a:spcAft>
            </a:pPr>
            <a:endParaRPr lang="zh-CN" altLang="en-US">
              <a:ea typeface="宋体" panose="02010600030101010101" pitchFamily="2" charset="-122"/>
            </a:endParaRPr>
          </a:p>
        </p:txBody>
      </p:sp>
      <p:sp>
        <p:nvSpPr>
          <p:cNvPr id="2765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2502A1-D44C-462E-AEBF-91C687E8C6C0}" type="slidenum">
              <a:rPr lang="en-US" altLang="zh-CN" sz="1400" smtClean="0"/>
            </a:fld>
            <a:endParaRPr lang="en-US" altLang="zh-CN" sz="1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29699"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D618A3-C54F-473C-AB47-6068D08CEF06}" type="slidenum">
              <a:rPr lang="en-US" altLang="zh-CN" sz="1400" smtClean="0"/>
            </a:fld>
            <a:endParaRPr lang="en-US" altLang="zh-CN" sz="1400"/>
          </a:p>
        </p:txBody>
      </p:sp>
      <p:sp>
        <p:nvSpPr>
          <p:cNvPr id="29700" name="Rectangle 6"/>
          <p:cNvSpPr>
            <a:spLocks noGrp="1" noChangeArrowheads="1"/>
          </p:cNvSpPr>
          <p:nvPr>
            <p:ph type="title"/>
          </p:nvPr>
        </p:nvSpPr>
        <p:spPr/>
        <p:txBody>
          <a:bodyPr/>
          <a:lstStyle/>
          <a:p>
            <a:pPr eaLnBrk="1" hangingPunct="1"/>
            <a:r>
              <a:rPr lang="en-US" altLang="zh-CN">
                <a:ea typeface="宋体" panose="02010600030101010101" pitchFamily="2" charset="-122"/>
              </a:rPr>
              <a:t>Opening a File Stream (continued)</a:t>
            </a:r>
            <a:endParaRPr lang="en-US" altLang="zh-CN">
              <a:ea typeface="宋体" panose="02010600030101010101" pitchFamily="2" charset="-122"/>
            </a:endParaRPr>
          </a:p>
        </p:txBody>
      </p:sp>
      <p:pic>
        <p:nvPicPr>
          <p:cNvPr id="29701" name="Picture 5"/>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139700" y="1676400"/>
            <a:ext cx="8851900" cy="3886200"/>
          </a:xfr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31747"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AFB2EC8-8E70-4F3F-97EF-B5E02238C153}" type="slidenum">
              <a:rPr lang="en-US" altLang="zh-CN" sz="1400" smtClean="0"/>
            </a:fld>
            <a:endParaRPr lang="en-US" altLang="zh-CN" sz="1400"/>
          </a:p>
        </p:txBody>
      </p:sp>
      <p:pic>
        <p:nvPicPr>
          <p:cNvPr id="31748" name="Picture 5"/>
          <p:cNvPicPr>
            <a:picLocks noGrp="1" noChangeAspect="1" noChangeArrowheads="1"/>
          </p:cNvPicPr>
          <p:nvPr>
            <p:ph idx="4294967295"/>
          </p:nvPr>
        </p:nvPicPr>
        <p:blipFill>
          <a:blip r:embed="rId1">
            <a:grayscl/>
            <a:extLst>
              <a:ext uri="{28A0092B-C50C-407E-A947-70E740481C1C}">
                <a14:useLocalDpi xmlns:a14="http://schemas.microsoft.com/office/drawing/2010/main" val="0"/>
              </a:ext>
            </a:extLst>
          </a:blip>
          <a:srcRect/>
          <a:stretch>
            <a:fillRect/>
          </a:stretch>
        </p:blipFill>
        <p:spPr>
          <a:xfrm>
            <a:off x="457200" y="990600"/>
            <a:ext cx="8235950" cy="5257800"/>
          </a:xfrm>
        </p:spPr>
      </p:pic>
      <p:grpSp>
        <p:nvGrpSpPr>
          <p:cNvPr id="2" name="组合 1"/>
          <p:cNvGrpSpPr/>
          <p:nvPr/>
        </p:nvGrpSpPr>
        <p:grpSpPr bwMode="auto">
          <a:xfrm>
            <a:off x="2033588" y="4953000"/>
            <a:ext cx="7224712" cy="1295400"/>
            <a:chOff x="2033459" y="4953000"/>
            <a:chExt cx="7224841" cy="1295400"/>
          </a:xfrm>
        </p:grpSpPr>
        <p:sp>
          <p:nvSpPr>
            <p:cNvPr id="31756" name="Line 8"/>
            <p:cNvSpPr>
              <a:spLocks noChangeShapeType="1"/>
            </p:cNvSpPr>
            <p:nvPr/>
          </p:nvSpPr>
          <p:spPr bwMode="auto">
            <a:xfrm flipH="1" flipV="1">
              <a:off x="2033459" y="4953000"/>
              <a:ext cx="579566" cy="76200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Text Box 9"/>
            <p:cNvSpPr txBox="1">
              <a:spLocks noChangeArrowheads="1"/>
            </p:cNvSpPr>
            <p:nvPr/>
          </p:nvSpPr>
          <p:spPr bwMode="auto">
            <a:xfrm>
              <a:off x="2613025" y="5332413"/>
              <a:ext cx="66452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ea typeface="宋体" panose="02010600030101010101" pitchFamily="2" charset="-122"/>
                </a:rPr>
                <a:t>passes its integer argument directly to the operating system and then terminates program operation; declared in </a:t>
              </a:r>
              <a:r>
                <a:rPr lang="en-US" altLang="zh-CN" sz="1800">
                  <a:solidFill>
                    <a:srgbClr val="FF0000"/>
                  </a:solidFill>
                  <a:latin typeface="Courier New" panose="02070309020205020404" pitchFamily="49" charset="0"/>
                  <a:ea typeface="宋体" panose="02010600030101010101" pitchFamily="2" charset="-122"/>
                </a:rPr>
                <a:t>stdlib.h</a:t>
              </a:r>
              <a:endParaRPr lang="en-US" altLang="zh-CN" sz="1800">
                <a:solidFill>
                  <a:srgbClr val="FF0000"/>
                </a:solidFill>
                <a:latin typeface="Courier New" panose="02070309020205020404" pitchFamily="49" charset="0"/>
                <a:ea typeface="宋体" panose="02010600030101010101" pitchFamily="2" charset="-122"/>
              </a:endParaRPr>
            </a:p>
            <a:p>
              <a:pPr eaLnBrk="1" hangingPunct="1">
                <a:spcBef>
                  <a:spcPct val="0"/>
                </a:spcBef>
                <a:buFontTx/>
                <a:buNone/>
              </a:pPr>
              <a:endParaRPr lang="en-US" altLang="zh-CN" sz="1800">
                <a:solidFill>
                  <a:srgbClr val="FF0000"/>
                </a:solidFill>
                <a:ea typeface="宋体" panose="02010600030101010101" pitchFamily="2" charset="-122"/>
              </a:endParaRPr>
            </a:p>
          </p:txBody>
        </p:sp>
      </p:grpSp>
      <p:grpSp>
        <p:nvGrpSpPr>
          <p:cNvPr id="520205" name="Group 13"/>
          <p:cNvGrpSpPr/>
          <p:nvPr/>
        </p:nvGrpSpPr>
        <p:grpSpPr bwMode="auto">
          <a:xfrm>
            <a:off x="2422525" y="2209800"/>
            <a:ext cx="6797675" cy="1598613"/>
            <a:chOff x="1526" y="1392"/>
            <a:chExt cx="4282" cy="1007"/>
          </a:xfrm>
        </p:grpSpPr>
        <p:sp>
          <p:nvSpPr>
            <p:cNvPr id="31753" name="Text Box 10"/>
            <p:cNvSpPr txBox="1">
              <a:spLocks noChangeArrowheads="1"/>
            </p:cNvSpPr>
            <p:nvPr/>
          </p:nvSpPr>
          <p:spPr bwMode="auto">
            <a:xfrm>
              <a:off x="1526" y="1392"/>
              <a:ext cx="4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1800">
                  <a:solidFill>
                    <a:srgbClr val="FF0000"/>
                  </a:solidFill>
                  <a:latin typeface="Courier New" panose="02070309020205020404" pitchFamily="49" charset="0"/>
                  <a:ea typeface="宋体" panose="02010600030101010101" pitchFamily="2" charset="-122"/>
                </a:rPr>
                <a:t>if ((inFile = fopen("prices.dat","r")) == NULL )</a:t>
              </a:r>
              <a:endParaRPr lang="en-US" altLang="zh-CN" sz="1800">
                <a:solidFill>
                  <a:srgbClr val="FF0000"/>
                </a:solidFill>
                <a:latin typeface="Courier New" panose="02070309020205020404" pitchFamily="49" charset="0"/>
                <a:ea typeface="宋体" panose="02010600030101010101" pitchFamily="2" charset="-122"/>
              </a:endParaRPr>
            </a:p>
          </p:txBody>
        </p:sp>
        <p:sp>
          <p:nvSpPr>
            <p:cNvPr id="31754" name="Line 11"/>
            <p:cNvSpPr>
              <a:spLocks noChangeShapeType="1"/>
            </p:cNvSpPr>
            <p:nvPr/>
          </p:nvSpPr>
          <p:spPr bwMode="auto">
            <a:xfrm flipH="1">
              <a:off x="1526" y="1584"/>
              <a:ext cx="1354" cy="576"/>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5" name="Line 12"/>
            <p:cNvSpPr>
              <a:spLocks noChangeShapeType="1"/>
            </p:cNvSpPr>
            <p:nvPr/>
          </p:nvSpPr>
          <p:spPr bwMode="auto">
            <a:xfrm flipH="1">
              <a:off x="1968" y="1584"/>
              <a:ext cx="912" cy="815"/>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51" name="Rectangle 14"/>
          <p:cNvSpPr>
            <a:spLocks noChangeArrowheads="1"/>
          </p:cNvSpPr>
          <p:nvPr/>
        </p:nvSpPr>
        <p:spPr bwMode="auto">
          <a:xfrm>
            <a:off x="533400" y="38100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Opening a File Stream (continued)</a:t>
            </a:r>
            <a:endParaRPr lang="en-US" altLang="zh-CN" sz="3600">
              <a:ea typeface="宋体" panose="02010600030101010101" pitchFamily="2" charset="-122"/>
            </a:endParaRPr>
          </a:p>
        </p:txBody>
      </p:sp>
      <p:pic>
        <p:nvPicPr>
          <p:cNvPr id="31752"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116998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0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3379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2D32A2-EBB5-43A4-9D5A-662EA61A668C}" type="slidenum">
              <a:rPr lang="en-US" altLang="zh-CN" sz="1400" smtClean="0"/>
            </a:fld>
            <a:endParaRPr lang="en-US" altLang="zh-CN" sz="1400"/>
          </a:p>
        </p:txBody>
      </p:sp>
      <p:sp>
        <p:nvSpPr>
          <p:cNvPr id="33796" name="Rectangle 2"/>
          <p:cNvSpPr>
            <a:spLocks noGrp="1" noChangeArrowheads="1"/>
          </p:cNvSpPr>
          <p:nvPr>
            <p:ph type="title"/>
          </p:nvPr>
        </p:nvSpPr>
        <p:spPr/>
        <p:txBody>
          <a:bodyPr/>
          <a:lstStyle/>
          <a:p>
            <a:pPr eaLnBrk="1" hangingPunct="1"/>
            <a:r>
              <a:rPr lang="en-US" altLang="zh-CN">
                <a:ea typeface="宋体" panose="02010600030101010101" pitchFamily="2" charset="-122"/>
              </a:rPr>
              <a:t>Opening a File Stream (continued)</a:t>
            </a:r>
            <a:endParaRPr lang="en-US" altLang="zh-CN">
              <a:ea typeface="宋体" panose="02010600030101010101" pitchFamily="2" charset="-122"/>
            </a:endParaRPr>
          </a:p>
        </p:txBody>
      </p:sp>
      <p:sp>
        <p:nvSpPr>
          <p:cNvPr id="33797" name="Rectangle 3"/>
          <p:cNvSpPr>
            <a:spLocks noGrp="1" noChangeArrowheads="1"/>
          </p:cNvSpPr>
          <p:nvPr>
            <p:ph type="body" idx="1"/>
          </p:nvPr>
        </p:nvSpPr>
        <p:spPr/>
        <p:txBody>
          <a:bodyPr/>
          <a:lstStyle/>
          <a:p>
            <a:pPr eaLnBrk="1" hangingPunct="1">
              <a:defRPr/>
            </a:pPr>
            <a:r>
              <a:rPr lang="en-US" altLang="zh-CN" dirty="0">
                <a:ea typeface="宋体" panose="02010600030101010101" pitchFamily="2" charset="-122"/>
              </a:rPr>
              <a:t>Approach in Program 12.1 does not work </a:t>
            </a:r>
            <a:r>
              <a:rPr lang="en-US" altLang="zh-CN" dirty="0">
                <a:solidFill>
                  <a:schemeClr val="accent6">
                    <a:lumMod val="75000"/>
                  </a:schemeClr>
                </a:solidFill>
                <a:ea typeface="宋体" panose="02010600030101010101" pitchFamily="2" charset="-122"/>
              </a:rPr>
              <a:t>for output files</a:t>
            </a:r>
            <a:endParaRPr lang="en-US" altLang="zh-CN" dirty="0">
              <a:solidFill>
                <a:schemeClr val="accent6">
                  <a:lumMod val="75000"/>
                </a:schemeClr>
              </a:solidFill>
              <a:ea typeface="宋体" panose="02010600030101010101" pitchFamily="2" charset="-122"/>
            </a:endParaRPr>
          </a:p>
          <a:p>
            <a:pPr lvl="1" eaLnBrk="1" hangingPunct="1">
              <a:defRPr/>
            </a:pPr>
            <a:r>
              <a:rPr lang="en-US" altLang="zh-CN" dirty="0">
                <a:ea typeface="宋体" panose="02010600030101010101" pitchFamily="2" charset="-122"/>
              </a:rPr>
              <a:t>If a file exists having the same name as the file to be opened for writing, the existing file is erased and all its data is lost</a:t>
            </a:r>
            <a:endParaRPr lang="en-US" altLang="zh-CN" dirty="0">
              <a:ea typeface="宋体" panose="02010600030101010101" pitchFamily="2" charset="-122"/>
            </a:endParaRPr>
          </a:p>
          <a:p>
            <a:pPr lvl="1" eaLnBrk="1" hangingPunct="1">
              <a:defRPr/>
            </a:pPr>
            <a:r>
              <a:rPr lang="en-US" altLang="zh-CN" dirty="0">
                <a:solidFill>
                  <a:srgbClr val="C00000"/>
                </a:solidFill>
                <a:ea typeface="宋体" panose="02010600030101010101" pitchFamily="2" charset="-122"/>
              </a:rPr>
              <a:t>The file can first be opened in input mode, simply to see if it exists</a:t>
            </a:r>
            <a:endParaRPr lang="en-US" altLang="zh-CN" dirty="0">
              <a:solidFill>
                <a:srgbClr val="C00000"/>
              </a:solidFill>
              <a:ea typeface="宋体" panose="02010600030101010101" pitchFamily="2" charset="-122"/>
            </a:endParaRPr>
          </a:p>
          <a:p>
            <a:pPr lvl="2" eaLnBrk="1" hangingPunct="1">
              <a:defRPr/>
            </a:pPr>
            <a:r>
              <a:rPr lang="en-US" altLang="zh-CN" dirty="0">
                <a:ea typeface="宋体" panose="02010600030101010101" pitchFamily="2" charset="-122"/>
              </a:rPr>
              <a:t>If it does, the user is given the choice of explicitly permitting it to be overwritten when it is subsequently opened in output mode</a:t>
            </a: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4339" name="Rectangle 3"/>
          <p:cNvSpPr>
            <a:spLocks noGrp="1"/>
          </p:cNvSpPr>
          <p:nvPr>
            <p:ph idx="1"/>
          </p:nvPr>
        </p:nvSpPr>
        <p:spPr>
          <a:xfrm>
            <a:off x="571500" y="1571625"/>
            <a:ext cx="8143875" cy="4500563"/>
          </a:xfrm>
        </p:spPr>
        <p:txBody>
          <a:bodyPr vert="horz" wrap="square" lIns="91440" tIns="45720" rIns="91440" bIns="45720" anchor="t" anchorCtr="0"/>
          <a:p>
            <a:r>
              <a:rPr kumimoji="1" lang="zh-CN" altLang="zh-CN" dirty="0">
                <a:latin typeface="+mn-lt"/>
                <a:ea typeface="+mn-ea"/>
                <a:cs typeface="+mn-cs"/>
              </a:rPr>
              <a:t>文件要有一个唯一的文件标识，以便用户识别和引用。</a:t>
            </a:r>
            <a:endParaRPr kumimoji="1" lang="en-US" altLang="zh-CN" dirty="0">
              <a:latin typeface="+mn-lt"/>
              <a:ea typeface="+mn-ea"/>
              <a:cs typeface="+mn-cs"/>
            </a:endParaRPr>
          </a:p>
          <a:p>
            <a:r>
              <a:rPr kumimoji="1" lang="zh-CN" altLang="zh-CN" dirty="0">
                <a:latin typeface="+mn-lt"/>
                <a:ea typeface="+mn-ea"/>
                <a:cs typeface="+mn-cs"/>
              </a:rPr>
              <a:t>文件标识包括三部分：</a:t>
            </a:r>
            <a:endParaRPr kumimoji="1" lang="en-US"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(1)</a:t>
            </a:r>
            <a:r>
              <a:rPr kumimoji="1" lang="zh-CN" altLang="zh-CN" dirty="0">
                <a:latin typeface="+mn-lt"/>
                <a:ea typeface="+mn-ea"/>
              </a:rPr>
              <a:t>文件路径</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(2)</a:t>
            </a:r>
            <a:r>
              <a:rPr kumimoji="1" lang="zh-CN" altLang="zh-CN" dirty="0">
                <a:latin typeface="+mn-lt"/>
                <a:ea typeface="+mn-ea"/>
              </a:rPr>
              <a:t>文件名主干</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(3)</a:t>
            </a:r>
            <a:r>
              <a:rPr kumimoji="1" lang="zh-CN" altLang="zh-CN" dirty="0">
                <a:latin typeface="+mn-lt"/>
                <a:ea typeface="+mn-ea"/>
              </a:rPr>
              <a:t>文件后缀</a:t>
            </a:r>
            <a:endParaRPr kumimoji="1" lang="en-US" altLang="zh-CN" dirty="0">
              <a:solidFill>
                <a:srgbClr val="C00000"/>
              </a:solidFill>
              <a:latin typeface="+mn-lt"/>
              <a:ea typeface="+mn-ea"/>
            </a:endParaRPr>
          </a:p>
        </p:txBody>
      </p:sp>
      <p:pic>
        <p:nvPicPr>
          <p:cNvPr id="110797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charRg st="25" end="36"/>
                                            </p:txEl>
                                          </p:spTgt>
                                        </p:tgtEl>
                                        <p:attrNameLst>
                                          <p:attrName>style.visibility</p:attrName>
                                        </p:attrNameLst>
                                      </p:cBhvr>
                                      <p:to>
                                        <p:strVal val="visible"/>
                                      </p:to>
                                    </p:set>
                                    <p:animEffect transition="in" filter="blinds(horizontal)">
                                      <p:cBhvr>
                                        <p:cTn id="7" dur="500"/>
                                        <p:tgtEl>
                                          <p:spTgt spid="14339">
                                            <p:txEl>
                                              <p:charRg st="25" end="3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charRg st="36" end="44"/>
                                            </p:txEl>
                                          </p:spTgt>
                                        </p:tgtEl>
                                        <p:attrNameLst>
                                          <p:attrName>style.visibility</p:attrName>
                                        </p:attrNameLst>
                                      </p:cBhvr>
                                      <p:to>
                                        <p:strVal val="visible"/>
                                      </p:to>
                                    </p:set>
                                    <p:animEffect transition="in" filter="blinds(horizontal)">
                                      <p:cBhvr>
                                        <p:cTn id="10" dur="500"/>
                                        <p:tgtEl>
                                          <p:spTgt spid="14339">
                                            <p:txEl>
                                              <p:charRg st="36" end="4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9">
                                            <p:txEl>
                                              <p:charRg st="44" end="53"/>
                                            </p:txEl>
                                          </p:spTgt>
                                        </p:tgtEl>
                                        <p:attrNameLst>
                                          <p:attrName>style.visibility</p:attrName>
                                        </p:attrNameLst>
                                      </p:cBhvr>
                                      <p:to>
                                        <p:strVal val="visible"/>
                                      </p:to>
                                    </p:set>
                                    <p:animEffect transition="in" filter="blinds(horizontal)">
                                      <p:cBhvr>
                                        <p:cTn id="13" dur="500"/>
                                        <p:tgtEl>
                                          <p:spTgt spid="14339">
                                            <p:txEl>
                                              <p:charRg st="44" end="5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39">
                                            <p:txEl>
                                              <p:charRg st="53" end="61"/>
                                            </p:txEl>
                                          </p:spTgt>
                                        </p:tgtEl>
                                        <p:attrNameLst>
                                          <p:attrName>style.visibility</p:attrName>
                                        </p:attrNameLst>
                                      </p:cBhvr>
                                      <p:to>
                                        <p:strVal val="visible"/>
                                      </p:to>
                                    </p:set>
                                    <p:animEffect transition="in" filter="blinds(horizontal)">
                                      <p:cBhvr>
                                        <p:cTn id="16" dur="500"/>
                                        <p:tgtEl>
                                          <p:spTgt spid="14339">
                                            <p:txEl>
                                              <p:charRg st="53"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35843"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CD140E-D445-4A56-ABD8-87CE0830A7A8}" type="slidenum">
              <a:rPr lang="en-US" altLang="zh-CN" sz="1400" smtClean="0"/>
            </a:fld>
            <a:endParaRPr lang="en-US" altLang="zh-CN" sz="1400"/>
          </a:p>
        </p:txBody>
      </p:sp>
      <p:grpSp>
        <p:nvGrpSpPr>
          <p:cNvPr id="35844" name="Group 6"/>
          <p:cNvGrpSpPr/>
          <p:nvPr/>
        </p:nvGrpSpPr>
        <p:grpSpPr bwMode="auto">
          <a:xfrm>
            <a:off x="476250" y="631825"/>
            <a:ext cx="8296275" cy="5562600"/>
            <a:chOff x="300" y="110"/>
            <a:chExt cx="5226" cy="3504"/>
          </a:xfrm>
        </p:grpSpPr>
        <p:pic>
          <p:nvPicPr>
            <p:cNvPr id="35847"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300" y="110"/>
              <a:ext cx="5226" cy="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8"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36" y="1340"/>
              <a:ext cx="5172" cy="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5845" name="Rectangle 7"/>
          <p:cNvSpPr>
            <a:spLocks noChangeArrowheads="1"/>
          </p:cNvSpPr>
          <p:nvPr/>
        </p:nvSpPr>
        <p:spPr bwMode="auto">
          <a:xfrm>
            <a:off x="5334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Opening a File Stream (continued)</a:t>
            </a:r>
            <a:endParaRPr lang="en-US" altLang="zh-CN" sz="3600">
              <a:ea typeface="宋体" panose="02010600030101010101" pitchFamily="2" charset="-122"/>
            </a:endParaRPr>
          </a:p>
        </p:txBody>
      </p:sp>
      <p:pic>
        <p:nvPicPr>
          <p:cNvPr id="35846"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538" y="609600"/>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3789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2DDB71-0EC7-48AD-9657-B7F8765CF804}" type="slidenum">
              <a:rPr lang="en-US" altLang="zh-CN" sz="1400" smtClean="0"/>
            </a:fld>
            <a:endParaRPr lang="en-US" altLang="zh-CN" sz="1400"/>
          </a:p>
        </p:txBody>
      </p:sp>
      <p:pic>
        <p:nvPicPr>
          <p:cNvPr id="37892"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533400" y="533400"/>
            <a:ext cx="8077200" cy="3235325"/>
          </a:xfrm>
        </p:spPr>
      </p:pic>
      <p:sp>
        <p:nvSpPr>
          <p:cNvPr id="37893" name="Text Box 8"/>
          <p:cNvSpPr txBox="1">
            <a:spLocks noChangeArrowheads="1"/>
          </p:cNvSpPr>
          <p:nvPr/>
        </p:nvSpPr>
        <p:spPr bwMode="auto">
          <a:xfrm>
            <a:off x="2590800" y="2971800"/>
            <a:ext cx="6324600" cy="3278188"/>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000">
                <a:solidFill>
                  <a:srgbClr val="FF0000"/>
                </a:solidFill>
                <a:ea typeface="宋体" panose="02010600030101010101" pitchFamily="2" charset="-122"/>
              </a:rPr>
              <a:t>Sample run 1:</a:t>
            </a:r>
            <a:endParaRPr lang="en-US" altLang="zh-CN" sz="2000">
              <a:solidFill>
                <a:srgbClr val="FF0000"/>
              </a:solidFill>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A file by the name prices.dat exists.</a:t>
            </a: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Do you want to continue and overwrite it</a:t>
            </a: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with the new data (y or n): n</a:t>
            </a: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The existing file will not be overwritten.</a:t>
            </a:r>
            <a:endParaRPr lang="en-US" altLang="zh-CN" sz="1600">
              <a:solidFill>
                <a:schemeClr val="tx1"/>
              </a:solidFill>
              <a:latin typeface="Courier New" panose="02070309020205020404" pitchFamily="49" charset="0"/>
              <a:ea typeface="宋体" panose="02010600030101010101" pitchFamily="2" charset="-122"/>
            </a:endParaRPr>
          </a:p>
          <a:p>
            <a:pPr eaLnBrk="1" hangingPunct="1">
              <a:lnSpc>
                <a:spcPct val="140000"/>
              </a:lnSpc>
              <a:spcBef>
                <a:spcPct val="0"/>
              </a:spcBef>
              <a:buFontTx/>
              <a:buNone/>
            </a:pPr>
            <a:r>
              <a:rPr lang="en-US" altLang="zh-CN" sz="2000">
                <a:solidFill>
                  <a:srgbClr val="FF0000"/>
                </a:solidFill>
                <a:ea typeface="宋体" panose="02010600030101010101" pitchFamily="2" charset="-122"/>
              </a:rPr>
              <a:t>Sample run 2:</a:t>
            </a:r>
            <a:endParaRPr lang="en-US" altLang="zh-CN" sz="2000">
              <a:solidFill>
                <a:srgbClr val="FF0000"/>
              </a:solidFill>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A file by the name prices.dat exists.</a:t>
            </a: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Do you want to continue and overwrite it</a:t>
            </a: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with the new data (y or n): y</a:t>
            </a: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endParaRPr lang="en-US" altLang="zh-CN" sz="16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600">
                <a:solidFill>
                  <a:schemeClr val="tx1"/>
                </a:solidFill>
                <a:latin typeface="Courier New" panose="02070309020205020404" pitchFamily="49" charset="0"/>
                <a:ea typeface="宋体" panose="02010600030101010101" pitchFamily="2" charset="-122"/>
              </a:rPr>
              <a:t>The file has been successfully opened for output.</a:t>
            </a:r>
            <a:endParaRPr lang="en-US" altLang="zh-CN" sz="1600">
              <a:solidFill>
                <a:schemeClr val="tx1"/>
              </a:solidFill>
              <a:latin typeface="Courier New" panose="02070309020205020404" pitchFamily="49" charset="0"/>
              <a:ea typeface="宋体" panose="02010600030101010101" pitchFamily="2" charset="-122"/>
            </a:endParaRPr>
          </a:p>
        </p:txBody>
      </p:sp>
      <p:sp>
        <p:nvSpPr>
          <p:cNvPr id="37894" name="Rectangle 9"/>
          <p:cNvSpPr>
            <a:spLocks noChangeArrowheads="1"/>
          </p:cNvSpPr>
          <p:nvPr/>
        </p:nvSpPr>
        <p:spPr bwMode="auto">
          <a:xfrm>
            <a:off x="5334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Opening a File Stream (continued)</a:t>
            </a:r>
            <a:endParaRPr lang="en-US" altLang="zh-CN" sz="360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B38A773-555D-499C-A530-66BC4641C774}" type="slidenum">
              <a:rPr lang="en-US" altLang="zh-CN" sz="1400" smtClean="0"/>
            </a:fld>
            <a:endParaRPr lang="en-US" altLang="zh-CN" sz="1400"/>
          </a:p>
        </p:txBody>
      </p:sp>
      <p:sp>
        <p:nvSpPr>
          <p:cNvPr id="39939" name="Rectangle 2"/>
          <p:cNvSpPr>
            <a:spLocks noGrp="1" noChangeArrowheads="1"/>
          </p:cNvSpPr>
          <p:nvPr>
            <p:ph type="title"/>
          </p:nvPr>
        </p:nvSpPr>
        <p:spPr>
          <a:xfrm>
            <a:off x="533400" y="34925"/>
            <a:ext cx="8077200" cy="1143000"/>
          </a:xfrm>
        </p:spPr>
        <p:txBody>
          <a:bodyPr/>
          <a:lstStyle/>
          <a:p>
            <a:pPr eaLnBrk="1" hangingPunct="1"/>
            <a:r>
              <a:rPr lang="en-US" altLang="zh-CN">
                <a:ea typeface="宋体" panose="02010600030101010101" pitchFamily="2" charset="-122"/>
              </a:rPr>
              <a:t>Embedded and Interactive Filenames</a:t>
            </a:r>
            <a:endParaRPr lang="en-US" altLang="zh-CN">
              <a:ea typeface="宋体" panose="02010600030101010101" pitchFamily="2" charset="-122"/>
            </a:endParaRPr>
          </a:p>
        </p:txBody>
      </p:sp>
      <p:pic>
        <p:nvPicPr>
          <p:cNvPr id="39940"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41275" y="987425"/>
            <a:ext cx="8569325" cy="5527675"/>
          </a:xfrm>
        </p:spPr>
      </p:pic>
      <p:cxnSp>
        <p:nvCxnSpPr>
          <p:cNvPr id="39941" name="直接连接符 2"/>
          <p:cNvCxnSpPr>
            <a:cxnSpLocks noChangeShapeType="1"/>
          </p:cNvCxnSpPr>
          <p:nvPr/>
        </p:nvCxnSpPr>
        <p:spPr bwMode="auto">
          <a:xfrm>
            <a:off x="838200" y="3505200"/>
            <a:ext cx="3487738" cy="0"/>
          </a:xfrm>
          <a:prstGeom prst="line">
            <a:avLst/>
          </a:prstGeom>
          <a:noFill/>
          <a:ln w="28575" algn="ctr">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942"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990600"/>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41987"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E18D3C-0BFD-427D-B65D-5A1064E132DF}" type="slidenum">
              <a:rPr lang="en-US" altLang="zh-CN" sz="1400" smtClean="0"/>
            </a:fld>
            <a:endParaRPr lang="en-US" altLang="zh-CN" sz="1400"/>
          </a:p>
        </p:txBody>
      </p:sp>
      <p:pic>
        <p:nvPicPr>
          <p:cNvPr id="41988"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381000" y="1114425"/>
            <a:ext cx="833437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9" name="Rectangle 5"/>
          <p:cNvSpPr>
            <a:spLocks noChangeArrowheads="1"/>
          </p:cNvSpPr>
          <p:nvPr/>
        </p:nvSpPr>
        <p:spPr bwMode="auto">
          <a:xfrm>
            <a:off x="533400" y="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Embedded and Interactive Filenames (continued)</a:t>
            </a:r>
            <a:endParaRPr lang="en-US" altLang="zh-CN" sz="3600">
              <a:ea typeface="宋体" panose="02010600030101010101" pitchFamily="2" charset="-122"/>
            </a:endParaRPr>
          </a:p>
        </p:txBody>
      </p:sp>
      <p:cxnSp>
        <p:nvCxnSpPr>
          <p:cNvPr id="41990" name="直接连接符 5"/>
          <p:cNvCxnSpPr>
            <a:cxnSpLocks noChangeShapeType="1"/>
          </p:cNvCxnSpPr>
          <p:nvPr/>
        </p:nvCxnSpPr>
        <p:spPr bwMode="auto">
          <a:xfrm>
            <a:off x="1219200" y="3352800"/>
            <a:ext cx="1981200" cy="0"/>
          </a:xfrm>
          <a:prstGeom prst="line">
            <a:avLst/>
          </a:prstGeom>
          <a:noFill/>
          <a:ln w="28575" algn="ctr">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1" name="直接连接符 7"/>
          <p:cNvCxnSpPr>
            <a:cxnSpLocks noChangeShapeType="1"/>
          </p:cNvCxnSpPr>
          <p:nvPr/>
        </p:nvCxnSpPr>
        <p:spPr bwMode="auto">
          <a:xfrm>
            <a:off x="1143000" y="3962400"/>
            <a:ext cx="1676400" cy="0"/>
          </a:xfrm>
          <a:prstGeom prst="line">
            <a:avLst/>
          </a:prstGeom>
          <a:noFill/>
          <a:ln w="28575" algn="ctr">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992"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116998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4403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859CF46-1577-4766-A9B8-2DF911FF1C4F}" type="slidenum">
              <a:rPr lang="en-US" altLang="zh-CN" sz="1400" smtClean="0"/>
            </a:fld>
            <a:endParaRPr lang="en-US" altLang="zh-CN" sz="1400"/>
          </a:p>
        </p:txBody>
      </p:sp>
      <p:sp>
        <p:nvSpPr>
          <p:cNvPr id="44036" name="Rectangle 2"/>
          <p:cNvSpPr>
            <a:spLocks noGrp="1" noChangeArrowheads="1"/>
          </p:cNvSpPr>
          <p:nvPr>
            <p:ph type="title"/>
          </p:nvPr>
        </p:nvSpPr>
        <p:spPr>
          <a:xfrm>
            <a:off x="533400" y="-76200"/>
            <a:ext cx="8077200" cy="1143000"/>
          </a:xfrm>
        </p:spPr>
        <p:txBody>
          <a:bodyPr/>
          <a:lstStyle/>
          <a:p>
            <a:pPr eaLnBrk="1" hangingPunct="1"/>
            <a:r>
              <a:rPr lang="en-US" altLang="zh-CN">
                <a:ea typeface="宋体" panose="02010600030101010101" pitchFamily="2" charset="-122"/>
              </a:rPr>
              <a:t>Closing a File Stream</a:t>
            </a:r>
            <a:endParaRPr lang="en-US" altLang="zh-CN">
              <a:ea typeface="宋体" panose="02010600030101010101" pitchFamily="2" charset="-122"/>
            </a:endParaRPr>
          </a:p>
        </p:txBody>
      </p:sp>
      <p:sp>
        <p:nvSpPr>
          <p:cNvPr id="44037" name="Rectangle 3"/>
          <p:cNvSpPr>
            <a:spLocks noGrp="1" noChangeArrowheads="1"/>
          </p:cNvSpPr>
          <p:nvPr>
            <p:ph type="body" idx="1"/>
          </p:nvPr>
        </p:nvSpPr>
        <p:spPr>
          <a:xfrm>
            <a:off x="0" y="1295400"/>
            <a:ext cx="9144000" cy="4953000"/>
          </a:xfrm>
        </p:spPr>
        <p:txBody>
          <a:bodyPr/>
          <a:lstStyle/>
          <a:p>
            <a:pPr eaLnBrk="1" hangingPunct="1">
              <a:defRPr/>
            </a:pPr>
            <a:r>
              <a:rPr lang="en-US" altLang="zh-CN" dirty="0">
                <a:ea typeface="宋体" panose="02010600030101010101" pitchFamily="2" charset="-122"/>
              </a:rPr>
              <a:t>A file stream is closed using </a:t>
            </a:r>
            <a:r>
              <a:rPr lang="en-US" altLang="zh-CN" b="1" dirty="0" err="1">
                <a:solidFill>
                  <a:schemeClr val="accent6">
                    <a:lumMod val="75000"/>
                  </a:schemeClr>
                </a:solidFill>
                <a:latin typeface="Courier New" panose="02070309020205020404" pitchFamily="49" charset="0"/>
                <a:ea typeface="宋体" panose="02010600030101010101" pitchFamily="2" charset="-122"/>
              </a:rPr>
              <a:t>fclose</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a:solidFill>
                  <a:schemeClr val="accent6">
                    <a:lumMod val="75000"/>
                  </a:schemeClr>
                </a:solidFill>
                <a:ea typeface="宋体" panose="02010600030101010101" pitchFamily="2" charset="-122"/>
              </a:rPr>
              <a:t> </a:t>
            </a:r>
            <a:endParaRPr lang="en-US" altLang="zh-CN" b="1" dirty="0">
              <a:solidFill>
                <a:schemeClr val="accent6">
                  <a:lumMod val="75000"/>
                </a:schemeClr>
              </a:solidFill>
              <a:ea typeface="宋体" panose="02010600030101010101" pitchFamily="2" charset="-122"/>
            </a:endParaRPr>
          </a:p>
          <a:p>
            <a:pPr lvl="1" eaLnBrk="1" hangingPunct="1">
              <a:defRPr/>
            </a:pPr>
            <a:r>
              <a:rPr lang="en-US" altLang="zh-CN" dirty="0" err="1">
                <a:latin typeface="Courier New" panose="02070309020205020404" pitchFamily="49" charset="0"/>
                <a:ea typeface="宋体" panose="02010600030101010101" pitchFamily="2" charset="-122"/>
              </a:rPr>
              <a:t>fclose</a:t>
            </a:r>
            <a:r>
              <a:rPr lang="en-US" altLang="zh-CN" dirty="0">
                <a:latin typeface="Courier New" panose="02070309020205020404" pitchFamily="49" charset="0"/>
                <a:ea typeface="宋体" panose="02010600030101010101" pitchFamily="2" charset="-122"/>
              </a:rPr>
              <a:t>()</a:t>
            </a:r>
            <a:r>
              <a:rPr lang="en-US" altLang="zh-CN" dirty="0">
                <a:ea typeface="宋体" panose="02010600030101010101" pitchFamily="2" charset="-122"/>
              </a:rPr>
              <a:t> breaks the link between the file’s external and internal names, releasing the internal file pointer name, which can then be used for another file</a:t>
            </a:r>
            <a:endParaRPr lang="en-US" altLang="zh-CN" dirty="0">
              <a:ea typeface="宋体" panose="02010600030101010101" pitchFamily="2" charset="-122"/>
            </a:endParaRPr>
          </a:p>
          <a:p>
            <a:pPr lvl="1" eaLnBrk="1" hangingPunct="1">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fclose</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err="1">
                <a:solidFill>
                  <a:schemeClr val="accent6">
                    <a:lumMod val="75000"/>
                  </a:schemeClr>
                </a:solidFill>
                <a:latin typeface="Courier New" panose="02070309020205020404" pitchFamily="49" charset="0"/>
                <a:ea typeface="宋体" panose="02010600030101010101" pitchFamily="2" charset="-122"/>
              </a:rPr>
              <a:t>inFile</a:t>
            </a:r>
            <a:r>
              <a:rPr lang="en-US" altLang="zh-CN" b="1" dirty="0">
                <a:solidFill>
                  <a:schemeClr val="accent6">
                    <a:lumMod val="75000"/>
                  </a:schemeClr>
                </a:solidFill>
                <a:latin typeface="Courier New" panose="02070309020205020404" pitchFamily="49" charset="0"/>
                <a:ea typeface="宋体" panose="02010600030101010101" pitchFamily="2" charset="-122"/>
              </a:rPr>
              <a:t>);</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eaLnBrk="1" hangingPunct="1">
              <a:defRPr/>
            </a:pPr>
            <a:r>
              <a:rPr lang="en-US" altLang="zh-CN" dirty="0">
                <a:ea typeface="宋体" panose="02010600030101010101" pitchFamily="2" charset="-122"/>
              </a:rPr>
              <a:t>Because all computers have a limit on the maximum number of files that can be open at one time, closing files that are no longer needed makes good sense</a:t>
            </a: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Open files existing at the end of normal program execution are closed by the operating system</a:t>
            </a:r>
            <a:endParaRPr lang="en-US" altLang="zh-CN" dirty="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4E893A2-37EC-402D-A65D-8D293FD80D2A}" type="slidenum">
              <a:rPr lang="en-US" altLang="zh-CN" sz="1400" smtClean="0"/>
            </a:fld>
            <a:endParaRPr lang="en-US" altLang="zh-CN" sz="1400"/>
          </a:p>
        </p:txBody>
      </p:sp>
      <p:sp>
        <p:nvSpPr>
          <p:cNvPr id="46083" name="Rectangle 2"/>
          <p:cNvSpPr>
            <a:spLocks noGrp="1" noChangeArrowheads="1"/>
          </p:cNvSpPr>
          <p:nvPr>
            <p:ph type="title"/>
          </p:nvPr>
        </p:nvSpPr>
        <p:spPr>
          <a:xfrm>
            <a:off x="523875" y="25400"/>
            <a:ext cx="8077200" cy="1143000"/>
          </a:xfrm>
        </p:spPr>
        <p:txBody>
          <a:bodyPr/>
          <a:lstStyle/>
          <a:p>
            <a:pPr eaLnBrk="1" hangingPunct="1"/>
            <a:r>
              <a:rPr lang="en-US" altLang="zh-CN">
                <a:ea typeface="宋体" panose="02010600030101010101" pitchFamily="2" charset="-122"/>
              </a:rPr>
              <a:t>Reading from and Writing to Text Files</a:t>
            </a:r>
            <a:endParaRPr lang="en-US" altLang="zh-CN">
              <a:ea typeface="宋体" panose="02010600030101010101" pitchFamily="2" charset="-122"/>
            </a:endParaRPr>
          </a:p>
        </p:txBody>
      </p:sp>
      <p:sp>
        <p:nvSpPr>
          <p:cNvPr id="46085" name="Rectangle 6"/>
          <p:cNvSpPr>
            <a:spLocks noGrp="1" noChangeArrowheads="1"/>
          </p:cNvSpPr>
          <p:nvPr>
            <p:ph type="body" sz="half" idx="2"/>
          </p:nvPr>
        </p:nvSpPr>
        <p:spPr>
          <a:xfrm>
            <a:off x="457200" y="4114800"/>
            <a:ext cx="8077200" cy="2209800"/>
          </a:xfrm>
        </p:spPr>
        <p:txBody>
          <a:bodyPr/>
          <a:lstStyle/>
          <a:p>
            <a:pPr eaLnBrk="1" hangingPunct="1">
              <a:lnSpc>
                <a:spcPct val="150000"/>
              </a:lnSpc>
              <a:defRPr/>
            </a:pPr>
            <a:r>
              <a:rPr lang="en-US" altLang="zh-CN" dirty="0">
                <a:ea typeface="宋体" panose="02010600030101010101" pitchFamily="2" charset="-122"/>
              </a:rPr>
              <a:t>Examples</a:t>
            </a:r>
            <a:endParaRPr lang="en-US" altLang="zh-CN" dirty="0">
              <a:ea typeface="宋体" panose="02010600030101010101" pitchFamily="2" charset="-122"/>
            </a:endParaRPr>
          </a:p>
          <a:p>
            <a:pPr lvl="1" eaLnBrk="1" hangingPunct="1">
              <a:lnSpc>
                <a:spcPct val="123000"/>
              </a:lnSpc>
              <a:defRPr/>
            </a:pPr>
            <a:r>
              <a:rPr lang="en-US" altLang="zh-CN" sz="2000" b="1" dirty="0" err="1">
                <a:solidFill>
                  <a:schemeClr val="accent6">
                    <a:lumMod val="75000"/>
                  </a:schemeClr>
                </a:solidFill>
                <a:latin typeface="Courier New" panose="02070309020205020404" pitchFamily="49" charset="0"/>
                <a:ea typeface="宋体" panose="02010600030101010101" pitchFamily="2" charset="-122"/>
              </a:rPr>
              <a:t>fputc</a:t>
            </a:r>
            <a:r>
              <a:rPr lang="en-US" altLang="zh-CN" sz="2000" b="1" dirty="0">
                <a:solidFill>
                  <a:schemeClr val="accent6">
                    <a:lumMod val="75000"/>
                  </a:schemeClr>
                </a:solidFill>
                <a:latin typeface="Courier New" panose="02070309020205020404" pitchFamily="49" charset="0"/>
                <a:ea typeface="宋体" panose="02010600030101010101" pitchFamily="2" charset="-122"/>
              </a:rPr>
              <a:t>('a',</a:t>
            </a:r>
            <a:r>
              <a:rPr lang="en-US" altLang="zh-CN" sz="2000" b="1" dirty="0" err="1">
                <a:solidFill>
                  <a:schemeClr val="accent6">
                    <a:lumMod val="75000"/>
                  </a:schemeClr>
                </a:solidFill>
                <a:latin typeface="Courier New" panose="02070309020205020404" pitchFamily="49" charset="0"/>
                <a:ea typeface="宋体" panose="02010600030101010101" pitchFamily="2" charset="-122"/>
              </a:rPr>
              <a:t>outFile</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endParaRPr lang="en-US" altLang="zh-CN" sz="2000"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lnSpc>
                <a:spcPct val="123000"/>
              </a:lnSpc>
              <a:defRPr/>
            </a:pPr>
            <a:r>
              <a:rPr lang="en-US" altLang="zh-CN" sz="2000" b="1" dirty="0" err="1">
                <a:solidFill>
                  <a:schemeClr val="accent6">
                    <a:lumMod val="75000"/>
                  </a:schemeClr>
                </a:solidFill>
                <a:latin typeface="Courier New" panose="02070309020205020404" pitchFamily="49" charset="0"/>
                <a:ea typeface="宋体" panose="02010600030101010101" pitchFamily="2" charset="-122"/>
              </a:rPr>
              <a:t>fputs</a:t>
            </a:r>
            <a:r>
              <a:rPr lang="en-US" altLang="zh-CN" sz="2000" b="1" dirty="0">
                <a:solidFill>
                  <a:schemeClr val="accent6">
                    <a:lumMod val="75000"/>
                  </a:schemeClr>
                </a:solidFill>
                <a:latin typeface="Courier New" panose="02070309020205020404" pitchFamily="49" charset="0"/>
                <a:ea typeface="宋体" panose="02010600030101010101" pitchFamily="2" charset="-122"/>
              </a:rPr>
              <a:t>("Hello world!",</a:t>
            </a:r>
            <a:r>
              <a:rPr lang="en-US" altLang="zh-CN" sz="2000" b="1" dirty="0" err="1">
                <a:solidFill>
                  <a:schemeClr val="accent6">
                    <a:lumMod val="75000"/>
                  </a:schemeClr>
                </a:solidFill>
                <a:latin typeface="Courier New" panose="02070309020205020404" pitchFamily="49" charset="0"/>
                <a:ea typeface="宋体" panose="02010600030101010101" pitchFamily="2" charset="-122"/>
              </a:rPr>
              <a:t>outFile</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endParaRPr lang="en-US" altLang="zh-CN" sz="2000"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lnSpc>
                <a:spcPct val="123000"/>
              </a:lnSpc>
              <a:defRPr/>
            </a:pPr>
            <a:r>
              <a:rPr lang="en-US" altLang="zh-CN" sz="2000" b="1" dirty="0" err="1">
                <a:solidFill>
                  <a:schemeClr val="accent6">
                    <a:lumMod val="75000"/>
                  </a:schemeClr>
                </a:solidFill>
                <a:latin typeface="Courier New" panose="02070309020205020404" pitchFamily="49" charset="0"/>
                <a:ea typeface="宋体" panose="02010600030101010101" pitchFamily="2" charset="-122"/>
              </a:rPr>
              <a:t>fprintf</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r>
              <a:rPr lang="en-US" altLang="zh-CN" sz="2000" b="1" dirty="0" err="1">
                <a:solidFill>
                  <a:schemeClr val="accent6">
                    <a:lumMod val="75000"/>
                  </a:schemeClr>
                </a:solidFill>
                <a:latin typeface="Courier New" panose="02070309020205020404" pitchFamily="49" charset="0"/>
                <a:ea typeface="宋体" panose="02010600030101010101" pitchFamily="2" charset="-122"/>
              </a:rPr>
              <a:t>outFile</a:t>
            </a:r>
            <a:r>
              <a:rPr lang="en-US" altLang="zh-CN" sz="2000" b="1" dirty="0">
                <a:solidFill>
                  <a:schemeClr val="accent6">
                    <a:lumMod val="75000"/>
                  </a:schemeClr>
                </a:solidFill>
                <a:latin typeface="Courier New" panose="02070309020205020404" pitchFamily="49" charset="0"/>
                <a:ea typeface="宋体" panose="02010600030101010101" pitchFamily="2" charset="-122"/>
              </a:rPr>
              <a:t>,"%s %n",</a:t>
            </a:r>
            <a:r>
              <a:rPr lang="en-US" altLang="zh-CN" sz="2000" b="1" dirty="0" err="1">
                <a:solidFill>
                  <a:schemeClr val="accent6">
                    <a:lumMod val="75000"/>
                  </a:schemeClr>
                </a:solidFill>
                <a:latin typeface="Courier New" panose="02070309020205020404" pitchFamily="49" charset="0"/>
                <a:ea typeface="宋体" panose="02010600030101010101" pitchFamily="2" charset="-122"/>
              </a:rPr>
              <a:t>descrip,price</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endParaRPr lang="en-US" altLang="zh-CN" sz="2000" b="1" dirty="0">
              <a:solidFill>
                <a:schemeClr val="accent6">
                  <a:lumMod val="75000"/>
                </a:schemeClr>
              </a:solidFill>
              <a:latin typeface="Courier New" panose="02070309020205020404" pitchFamily="49" charset="0"/>
              <a:ea typeface="宋体" panose="02010600030101010101" pitchFamily="2" charset="-122"/>
            </a:endParaRPr>
          </a:p>
        </p:txBody>
      </p:sp>
      <p:pic>
        <p:nvPicPr>
          <p:cNvPr id="2" name="Picture 3"/>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96850" y="2447925"/>
            <a:ext cx="8748713"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6"/>
          <p:cNvSpPr txBox="1">
            <a:spLocks noChangeArrowheads="1"/>
          </p:cNvSpPr>
          <p:nvPr/>
        </p:nvSpPr>
        <p:spPr bwMode="auto">
          <a:xfrm>
            <a:off x="457200" y="1536700"/>
            <a:ext cx="80772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fontAlgn="base">
              <a:spcBef>
                <a:spcPct val="20000"/>
              </a:spcBef>
              <a:spcAft>
                <a:spcPct val="0"/>
              </a:spcAft>
              <a:buChar char="»"/>
              <a:defRPr sz="2000">
                <a:solidFill>
                  <a:schemeClr val="tx1"/>
                </a:solidFill>
                <a:latin typeface="Times New Roman" panose="02020603050405020304" pitchFamily="18" charset="0"/>
              </a:defRPr>
            </a:lvl6pPr>
            <a:lvl7pPr marL="2971800" indent="-228600" algn="l" rtl="0" fontAlgn="base">
              <a:spcBef>
                <a:spcPct val="20000"/>
              </a:spcBef>
              <a:spcAft>
                <a:spcPct val="0"/>
              </a:spcAft>
              <a:buChar char="»"/>
              <a:defRPr sz="2000">
                <a:solidFill>
                  <a:schemeClr val="tx1"/>
                </a:solidFill>
                <a:latin typeface="Times New Roman" panose="02020603050405020304" pitchFamily="18" charset="0"/>
              </a:defRPr>
            </a:lvl7pPr>
            <a:lvl8pPr marL="3429000" indent="-228600" algn="l" rtl="0" fontAlgn="base">
              <a:spcBef>
                <a:spcPct val="20000"/>
              </a:spcBef>
              <a:spcAft>
                <a:spcPct val="0"/>
              </a:spcAft>
              <a:buChar char="»"/>
              <a:defRPr sz="2000">
                <a:solidFill>
                  <a:schemeClr val="tx1"/>
                </a:solidFill>
                <a:latin typeface="Times New Roman" panose="02020603050405020304" pitchFamily="18" charset="0"/>
              </a:defRPr>
            </a:lvl8pPr>
            <a:lvl9pPr marL="3886200" indent="-228600" algn="l" rtl="0" fontAlgn="base">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defRPr/>
            </a:pPr>
            <a:r>
              <a:rPr lang="en-US" altLang="zh-CN" kern="0" dirty="0">
                <a:ea typeface="宋体" panose="02010600030101010101" pitchFamily="2" charset="-122"/>
              </a:rPr>
              <a:t>Prototypes in </a:t>
            </a:r>
            <a:r>
              <a:rPr lang="en-US" altLang="zh-CN" kern="0" dirty="0" err="1">
                <a:latin typeface="Courier New" panose="02070309020205020404" pitchFamily="49" charset="0"/>
                <a:ea typeface="宋体" panose="02010600030101010101" pitchFamily="2" charset="-122"/>
              </a:rPr>
              <a:t>stdio.h</a:t>
            </a:r>
            <a:endParaRPr lang="en-US" altLang="zh-CN" kern="0" dirty="0">
              <a:latin typeface="Courier New" panose="02070309020205020404" pitchFamily="49" charset="0"/>
              <a:ea typeface="宋体" panose="02010600030101010101" pitchFamily="2" charset="-122"/>
            </a:endParaRPr>
          </a:p>
          <a:p>
            <a:pPr marL="0" indent="0" eaLnBrk="1" hangingPunct="1">
              <a:lnSpc>
                <a:spcPct val="150000"/>
              </a:lnSpc>
              <a:buFontTx/>
              <a:buNone/>
              <a:defRPr/>
            </a:pPr>
            <a:endParaRPr lang="en-US" altLang="zh-CN" sz="2000" b="1" kern="0" dirty="0">
              <a:solidFill>
                <a:schemeClr val="accent6">
                  <a:lumMod val="75000"/>
                </a:schemeClr>
              </a:solidFill>
              <a:latin typeface="Courier New" panose="02070309020205020404" pitchFamily="49"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48131"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33D235-72BE-4E4F-A0FB-CD5F6AA32F3F}" type="slidenum">
              <a:rPr lang="en-US" altLang="zh-CN" sz="1400" smtClean="0"/>
            </a:fld>
            <a:endParaRPr lang="en-US" altLang="zh-CN" sz="1400"/>
          </a:p>
        </p:txBody>
      </p:sp>
      <p:grpSp>
        <p:nvGrpSpPr>
          <p:cNvPr id="48132" name="Group 6"/>
          <p:cNvGrpSpPr/>
          <p:nvPr/>
        </p:nvGrpSpPr>
        <p:grpSpPr bwMode="auto">
          <a:xfrm>
            <a:off x="457200" y="1066800"/>
            <a:ext cx="8048625" cy="5257800"/>
            <a:chOff x="312" y="0"/>
            <a:chExt cx="5250" cy="4188"/>
          </a:xfrm>
        </p:grpSpPr>
        <p:pic>
          <p:nvPicPr>
            <p:cNvPr id="48136"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336" y="0"/>
              <a:ext cx="5226" cy="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7"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12" y="2694"/>
              <a:ext cx="5250" cy="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8133" name="Text Box 7"/>
          <p:cNvSpPr txBox="1">
            <a:spLocks noChangeArrowheads="1"/>
          </p:cNvSpPr>
          <p:nvPr/>
        </p:nvSpPr>
        <p:spPr bwMode="auto">
          <a:xfrm>
            <a:off x="6019800" y="4038600"/>
            <a:ext cx="2530475" cy="1230313"/>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000">
                <a:solidFill>
                  <a:srgbClr val="FF0000"/>
                </a:solidFill>
                <a:latin typeface="Courier New" panose="02070309020205020404" pitchFamily="49" charset="0"/>
                <a:ea typeface="宋体" panose="02010600030101010101" pitchFamily="2" charset="-122"/>
              </a:rPr>
              <a:t>prices.dat</a:t>
            </a:r>
            <a:r>
              <a:rPr lang="en-US" altLang="zh-CN" sz="2000">
                <a:solidFill>
                  <a:srgbClr val="FF0000"/>
                </a:solidFill>
                <a:ea typeface="宋体" panose="02010600030101010101" pitchFamily="2" charset="-122"/>
              </a:rPr>
              <a:t>:</a:t>
            </a:r>
            <a:endParaRPr lang="en-US" altLang="zh-CN" sz="2000">
              <a:solidFill>
                <a:srgbClr val="FF0000"/>
              </a:solidFill>
              <a:ea typeface="宋体" panose="02010600030101010101" pitchFamily="2" charset="-122"/>
            </a:endParaRPr>
          </a:p>
          <a:p>
            <a:pPr eaLnBrk="1" hangingPunct="1">
              <a:spcBef>
                <a:spcPct val="0"/>
              </a:spcBef>
              <a:buFontTx/>
              <a:buNone/>
            </a:pPr>
            <a:r>
              <a:rPr lang="en-US" altLang="zh-CN" sz="1800">
                <a:solidFill>
                  <a:schemeClr val="tx1"/>
                </a:solidFill>
                <a:latin typeface="Courier New" panose="02070309020205020404" pitchFamily="49" charset="0"/>
                <a:ea typeface="宋体" panose="02010600030101010101" pitchFamily="2" charset="-122"/>
              </a:rPr>
              <a:t>Batteries 39.25</a:t>
            </a:r>
            <a:endParaRPr lang="en-US" altLang="zh-CN" sz="18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a:solidFill>
                  <a:schemeClr val="tx1"/>
                </a:solidFill>
                <a:latin typeface="Courier New" panose="02070309020205020404" pitchFamily="49" charset="0"/>
                <a:ea typeface="宋体" panose="02010600030101010101" pitchFamily="2" charset="-122"/>
              </a:rPr>
              <a:t>Bulbs      3.22</a:t>
            </a:r>
            <a:endParaRPr lang="en-US" altLang="zh-CN" sz="1800">
              <a:solidFill>
                <a:schemeClr val="tx1"/>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a:solidFill>
                  <a:schemeClr val="tx1"/>
                </a:solidFill>
                <a:latin typeface="Courier New" panose="02070309020205020404" pitchFamily="49" charset="0"/>
                <a:ea typeface="宋体" panose="02010600030101010101" pitchFamily="2" charset="-122"/>
              </a:rPr>
              <a:t>Fuses      1.03</a:t>
            </a:r>
            <a:endParaRPr lang="en-US" altLang="zh-CN" sz="1800">
              <a:solidFill>
                <a:schemeClr val="tx1"/>
              </a:solidFill>
              <a:latin typeface="Courier New" panose="02070309020205020404" pitchFamily="49" charset="0"/>
              <a:ea typeface="宋体" panose="02010600030101010101" pitchFamily="2" charset="-122"/>
            </a:endParaRPr>
          </a:p>
        </p:txBody>
      </p:sp>
      <p:sp>
        <p:nvSpPr>
          <p:cNvPr id="48134" name="Rectangle 8"/>
          <p:cNvSpPr>
            <a:spLocks noChangeArrowheads="1"/>
          </p:cNvSpPr>
          <p:nvPr/>
        </p:nvSpPr>
        <p:spPr bwMode="auto">
          <a:xfrm>
            <a:off x="533400" y="0"/>
            <a:ext cx="807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Reading from and Writing to Text Files (continued)</a:t>
            </a:r>
            <a:endParaRPr lang="en-US" altLang="zh-CN" sz="3600">
              <a:ea typeface="宋体" panose="02010600030101010101" pitchFamily="2" charset="-122"/>
            </a:endParaRPr>
          </a:p>
        </p:txBody>
      </p:sp>
      <p:pic>
        <p:nvPicPr>
          <p:cNvPr id="48135"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538" y="914400"/>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0179" name="灯片编号占位符 3"/>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7C0D09E-B8A2-462B-923E-3351E15095A5}" type="slidenum">
              <a:rPr lang="en-US" altLang="zh-CN" sz="1400" smtClean="0"/>
            </a:fld>
            <a:endParaRPr lang="en-US" altLang="zh-CN" sz="1400"/>
          </a:p>
        </p:txBody>
      </p:sp>
      <p:sp>
        <p:nvSpPr>
          <p:cNvPr id="50180" name="Rectangle 2"/>
          <p:cNvSpPr>
            <a:spLocks noGrp="1" noChangeArrowheads="1"/>
          </p:cNvSpPr>
          <p:nvPr>
            <p:ph type="title"/>
          </p:nvPr>
        </p:nvSpPr>
        <p:spPr/>
        <p:txBody>
          <a:bodyPr/>
          <a:lstStyle/>
          <a:p>
            <a:pPr eaLnBrk="1" hangingPunct="1"/>
            <a:r>
              <a:rPr lang="en-US" altLang="zh-CN">
                <a:ea typeface="宋体" panose="02010600030101010101" pitchFamily="2" charset="-122"/>
              </a:rPr>
              <a:t>Reading from and Writing to Text Files (continued)</a:t>
            </a:r>
            <a:endParaRPr lang="en-US" altLang="zh-CN">
              <a:ea typeface="宋体" panose="02010600030101010101" pitchFamily="2" charset="-122"/>
            </a:endParaRPr>
          </a:p>
        </p:txBody>
      </p:sp>
      <p:pic>
        <p:nvPicPr>
          <p:cNvPr id="5018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2209800"/>
            <a:ext cx="7315200"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2227" name="灯片编号占位符 5"/>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6F8264-9D09-4D6C-AE81-960BF9A99B99}" type="slidenum">
              <a:rPr lang="en-US" altLang="zh-CN" sz="1400" smtClean="0"/>
            </a:fld>
            <a:endParaRPr lang="en-US" altLang="zh-CN" sz="1400"/>
          </a:p>
        </p:txBody>
      </p:sp>
      <p:sp>
        <p:nvSpPr>
          <p:cNvPr id="52228" name="Rectangle 2"/>
          <p:cNvSpPr>
            <a:spLocks noGrp="1" noChangeArrowheads="1"/>
          </p:cNvSpPr>
          <p:nvPr>
            <p:ph type="title"/>
          </p:nvPr>
        </p:nvSpPr>
        <p:spPr/>
        <p:txBody>
          <a:bodyPr/>
          <a:lstStyle/>
          <a:p>
            <a:pPr eaLnBrk="1" hangingPunct="1"/>
            <a:r>
              <a:rPr lang="en-US" altLang="zh-CN">
                <a:ea typeface="宋体" panose="02010600030101010101" pitchFamily="2" charset="-122"/>
              </a:rPr>
              <a:t>Reading from and Writing to Text Files (continued)</a:t>
            </a:r>
            <a:endParaRPr lang="en-US" altLang="zh-CN">
              <a:ea typeface="宋体" panose="02010600030101010101" pitchFamily="2" charset="-122"/>
            </a:endParaRPr>
          </a:p>
        </p:txBody>
      </p:sp>
      <p:sp>
        <p:nvSpPr>
          <p:cNvPr id="52229" name="Rectangle 6"/>
          <p:cNvSpPr>
            <a:spLocks noGrp="1" noChangeArrowheads="1"/>
          </p:cNvSpPr>
          <p:nvPr>
            <p:ph type="body" sz="half" idx="1"/>
          </p:nvPr>
        </p:nvSpPr>
        <p:spPr/>
        <p:txBody>
          <a:bodyPr/>
          <a:lstStyle/>
          <a:p>
            <a:pPr eaLnBrk="1" hangingPunct="1"/>
            <a:r>
              <a:rPr lang="en-US" altLang="zh-CN">
                <a:ea typeface="宋体" panose="02010600030101010101" pitchFamily="2" charset="-122"/>
              </a:rPr>
              <a:t>C appends the low-value hexadecimal byte 0x00 as the end-of-file (EOF) sentinel when the file is closed</a:t>
            </a:r>
            <a:endParaRPr lang="en-US" altLang="zh-CN">
              <a:ea typeface="宋体" panose="02010600030101010101" pitchFamily="2" charset="-122"/>
            </a:endParaRPr>
          </a:p>
          <a:p>
            <a:pPr eaLnBrk="1" hangingPunct="1"/>
            <a:r>
              <a:rPr lang="en-US" altLang="zh-CN">
                <a:ea typeface="宋体" panose="02010600030101010101" pitchFamily="2" charset="-122"/>
              </a:rPr>
              <a:t>EOF sentinel is never counted as part of the file</a:t>
            </a:r>
            <a:endParaRPr lang="en-US" altLang="zh-CN">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E0AAD9-CA6A-485E-B428-8D1F99580D89}" type="slidenum">
              <a:rPr lang="en-US" altLang="zh-CN" sz="1400" smtClean="0"/>
            </a:fld>
            <a:endParaRPr lang="en-US" altLang="zh-CN" sz="1400"/>
          </a:p>
        </p:txBody>
      </p:sp>
      <p:sp>
        <p:nvSpPr>
          <p:cNvPr id="54275" name="Rectangle 2"/>
          <p:cNvSpPr>
            <a:spLocks noGrp="1" noChangeArrowheads="1"/>
          </p:cNvSpPr>
          <p:nvPr>
            <p:ph type="title"/>
          </p:nvPr>
        </p:nvSpPr>
        <p:spPr>
          <a:xfrm>
            <a:off x="533400" y="20638"/>
            <a:ext cx="8077200" cy="1143000"/>
          </a:xfrm>
        </p:spPr>
        <p:txBody>
          <a:bodyPr/>
          <a:lstStyle/>
          <a:p>
            <a:pPr eaLnBrk="1" hangingPunct="1"/>
            <a:r>
              <a:rPr lang="en-US" altLang="zh-CN">
                <a:ea typeface="宋体" panose="02010600030101010101" pitchFamily="2" charset="-122"/>
              </a:rPr>
              <a:t>Reading from a Text File</a:t>
            </a:r>
            <a:endParaRPr lang="en-US" altLang="zh-CN">
              <a:ea typeface="宋体" panose="02010600030101010101" pitchFamily="2" charset="-122"/>
            </a:endParaRPr>
          </a:p>
        </p:txBody>
      </p:sp>
      <p:pic>
        <p:nvPicPr>
          <p:cNvPr id="54276" name="Picture 4"/>
          <p:cNvPicPr>
            <a:picLocks noGrp="1" noChangeAspect="1" noChangeArrowheads="1"/>
          </p:cNvPicPr>
          <p:nvPr>
            <p:ph sz="half" idx="1"/>
          </p:nvPr>
        </p:nvPicPr>
        <p:blipFill>
          <a:blip r:embed="rId1">
            <a:grayscl/>
            <a:extLst>
              <a:ext uri="{28A0092B-C50C-407E-A947-70E740481C1C}">
                <a14:useLocalDpi xmlns:a14="http://schemas.microsoft.com/office/drawing/2010/main" val="0"/>
              </a:ext>
            </a:extLst>
          </a:blip>
          <a:srcRect/>
          <a:stretch>
            <a:fillRect/>
          </a:stretch>
        </p:blipFill>
        <p:spPr>
          <a:xfrm>
            <a:off x="152400" y="1066800"/>
            <a:ext cx="8785225" cy="1731963"/>
          </a:xfrm>
        </p:spPr>
      </p:pic>
      <p:sp>
        <p:nvSpPr>
          <p:cNvPr id="54278" name="Rectangle 6"/>
          <p:cNvSpPr>
            <a:spLocks noGrp="1" noChangeArrowheads="1"/>
          </p:cNvSpPr>
          <p:nvPr>
            <p:ph type="body" sz="half" idx="2"/>
          </p:nvPr>
        </p:nvSpPr>
        <p:spPr>
          <a:xfrm>
            <a:off x="0" y="3076575"/>
            <a:ext cx="9144000" cy="2971800"/>
          </a:xfrm>
        </p:spPr>
        <p:txBody>
          <a:bodyPr/>
          <a:lstStyle/>
          <a:p>
            <a:pPr eaLnBrk="1" hangingPunct="1">
              <a:defRPr/>
            </a:pPr>
            <a:r>
              <a:rPr lang="en-US" altLang="zh-CN" dirty="0">
                <a:ea typeface="宋体" panose="02010600030101010101" pitchFamily="2" charset="-122"/>
              </a:rPr>
              <a:t>Prototypes in </a:t>
            </a:r>
            <a:r>
              <a:rPr lang="en-US" altLang="zh-CN" b="1" dirty="0" err="1">
                <a:solidFill>
                  <a:schemeClr val="accent6">
                    <a:lumMod val="75000"/>
                  </a:schemeClr>
                </a:solidFill>
                <a:latin typeface="Courier New" panose="02070309020205020404" pitchFamily="49" charset="0"/>
                <a:ea typeface="宋体" panose="02010600030101010101" pitchFamily="2" charset="-122"/>
              </a:rPr>
              <a:t>stdio.h</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eaLnBrk="1" hangingPunct="1">
              <a:defRPr/>
            </a:pPr>
            <a:r>
              <a:rPr lang="en-US" altLang="zh-CN" dirty="0" err="1">
                <a:ea typeface="宋体" panose="02010600030101010101" pitchFamily="2" charset="-122"/>
              </a:rPr>
              <a:t>Examp</a:t>
            </a:r>
            <a:r>
              <a:rPr lang="en-US" altLang="zh-CN" dirty="0">
                <a:ea typeface="宋体" panose="02010600030101010101" pitchFamily="2" charset="-122"/>
              </a:rPr>
              <a:t> les</a:t>
            </a:r>
            <a:endParaRPr lang="en-US" altLang="zh-CN" dirty="0">
              <a:ea typeface="宋体" panose="02010600030101010101" pitchFamily="2" charset="-122"/>
            </a:endParaRPr>
          </a:p>
          <a:p>
            <a:pPr lvl="1" eaLnBrk="1" hangingPunct="1">
              <a:defRPr/>
            </a:pPr>
            <a:r>
              <a:rPr lang="en-US" altLang="zh-CN" sz="2000" b="1" dirty="0" err="1">
                <a:solidFill>
                  <a:schemeClr val="accent6">
                    <a:lumMod val="75000"/>
                  </a:schemeClr>
                </a:solidFill>
                <a:latin typeface="Courier New" panose="02070309020205020404" pitchFamily="49" charset="0"/>
                <a:ea typeface="宋体" panose="02010600030101010101" pitchFamily="2" charset="-122"/>
              </a:rPr>
              <a:t>fgetc</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r>
              <a:rPr lang="en-US" altLang="zh-CN" sz="2000" b="1" dirty="0" err="1">
                <a:solidFill>
                  <a:schemeClr val="accent6">
                    <a:lumMod val="75000"/>
                  </a:schemeClr>
                </a:solidFill>
                <a:latin typeface="Courier New" panose="02070309020205020404" pitchFamily="49" charset="0"/>
                <a:ea typeface="宋体" panose="02010600030101010101" pitchFamily="2" charset="-122"/>
              </a:rPr>
              <a:t>inFile</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endParaRPr lang="en-US" altLang="zh-CN" sz="2000"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defRPr/>
            </a:pPr>
            <a:r>
              <a:rPr lang="en-US" altLang="zh-CN" sz="2000" b="1" dirty="0" err="1">
                <a:solidFill>
                  <a:schemeClr val="accent6">
                    <a:lumMod val="75000"/>
                  </a:schemeClr>
                </a:solidFill>
                <a:latin typeface="Courier New" panose="02070309020205020404" pitchFamily="49" charset="0"/>
                <a:ea typeface="宋体" panose="02010600030101010101" pitchFamily="2" charset="-122"/>
              </a:rPr>
              <a:t>fgets</a:t>
            </a:r>
            <a:r>
              <a:rPr lang="en-US" altLang="zh-CN" sz="2000" b="1" dirty="0">
                <a:solidFill>
                  <a:schemeClr val="accent6">
                    <a:lumMod val="75000"/>
                  </a:schemeClr>
                </a:solidFill>
                <a:latin typeface="Courier New" panose="02070309020205020404" pitchFamily="49" charset="0"/>
                <a:ea typeface="宋体" panose="02010600030101010101" pitchFamily="2" charset="-122"/>
              </a:rPr>
              <a:t>(message,10,inFile);</a:t>
            </a:r>
            <a:endParaRPr lang="en-US" altLang="zh-CN" sz="2000"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defRPr/>
            </a:pPr>
            <a:r>
              <a:rPr lang="en-US" altLang="zh-CN" sz="2000" b="1" dirty="0" err="1">
                <a:solidFill>
                  <a:schemeClr val="accent6">
                    <a:lumMod val="75000"/>
                  </a:schemeClr>
                </a:solidFill>
                <a:latin typeface="Courier New" panose="02070309020205020404" pitchFamily="49" charset="0"/>
                <a:ea typeface="宋体" panose="02010600030101010101" pitchFamily="2" charset="-122"/>
              </a:rPr>
              <a:t>fscanf</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r>
              <a:rPr lang="en-US" altLang="zh-CN" sz="2000" b="1" dirty="0" err="1">
                <a:solidFill>
                  <a:schemeClr val="accent6">
                    <a:lumMod val="75000"/>
                  </a:schemeClr>
                </a:solidFill>
                <a:latin typeface="Courier New" panose="02070309020205020404" pitchFamily="49" charset="0"/>
                <a:ea typeface="宋体" panose="02010600030101010101" pitchFamily="2" charset="-122"/>
              </a:rPr>
              <a:t>inFile</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r>
              <a:rPr lang="en-US" altLang="zh-CN" sz="2000" b="1" dirty="0" err="1">
                <a:solidFill>
                  <a:schemeClr val="accent6">
                    <a:lumMod val="75000"/>
                  </a:schemeClr>
                </a:solidFill>
                <a:latin typeface="Courier New" panose="02070309020205020404" pitchFamily="49" charset="0"/>
                <a:ea typeface="宋体" panose="02010600030101010101" pitchFamily="2" charset="-122"/>
              </a:rPr>
              <a:t>lf",&amp;price</a:t>
            </a:r>
            <a:r>
              <a:rPr lang="en-US" altLang="zh-CN" sz="2000" b="1" dirty="0">
                <a:solidFill>
                  <a:schemeClr val="accent6">
                    <a:lumMod val="75000"/>
                  </a:schemeClr>
                </a:solidFill>
                <a:latin typeface="Courier New" panose="02070309020205020404" pitchFamily="49" charset="0"/>
                <a:ea typeface="宋体" panose="02010600030101010101" pitchFamily="2" charset="-122"/>
              </a:rPr>
              <a:t>);</a:t>
            </a:r>
            <a:endParaRPr lang="en-US" altLang="zh-CN" sz="2000" b="1" dirty="0">
              <a:solidFill>
                <a:schemeClr val="accent6">
                  <a:lumMod val="75000"/>
                </a:schemeClr>
              </a:solidFill>
              <a:latin typeface="Courier New" panose="02070309020205020404" pitchFamily="49" charset="0"/>
              <a:ea typeface="宋体" panose="02010600030101010101" pitchFamily="2" charset="-122"/>
            </a:endParaRPr>
          </a:p>
          <a:p>
            <a:pPr eaLnBrk="1" hangingPunct="1">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fgetc</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a:solidFill>
                  <a:schemeClr val="accent6">
                    <a:lumMod val="75000"/>
                  </a:schemeClr>
                </a:solidFill>
                <a:ea typeface="宋体" panose="02010600030101010101" pitchFamily="2" charset="-122"/>
              </a:rPr>
              <a:t> and </a:t>
            </a:r>
            <a:r>
              <a:rPr lang="en-US" altLang="zh-CN" b="1" dirty="0" err="1">
                <a:solidFill>
                  <a:schemeClr val="accent6">
                    <a:lumMod val="75000"/>
                  </a:schemeClr>
                </a:solidFill>
                <a:latin typeface="Courier New" panose="02070309020205020404" pitchFamily="49" charset="0"/>
                <a:ea typeface="宋体" panose="02010600030101010101" pitchFamily="2" charset="-122"/>
              </a:rPr>
              <a:t>fscanf</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a:solidFill>
                  <a:schemeClr val="accent6">
                    <a:lumMod val="75000"/>
                  </a:schemeClr>
                </a:solidFill>
                <a:ea typeface="宋体" panose="02010600030101010101" pitchFamily="2" charset="-122"/>
              </a:rPr>
              <a:t> </a:t>
            </a:r>
            <a:r>
              <a:rPr lang="en-US" altLang="zh-CN" dirty="0">
                <a:ea typeface="宋体" panose="02010600030101010101" pitchFamily="2" charset="-122"/>
              </a:rPr>
              <a:t>return </a:t>
            </a:r>
            <a:r>
              <a:rPr lang="en-US" altLang="zh-CN" dirty="0">
                <a:solidFill>
                  <a:srgbClr val="FF0000"/>
                </a:solidFill>
                <a:ea typeface="宋体" panose="02010600030101010101" pitchFamily="2" charset="-122"/>
              </a:rPr>
              <a:t>EOF</a:t>
            </a:r>
            <a:r>
              <a:rPr lang="en-US" altLang="zh-CN" dirty="0">
                <a:ea typeface="宋体" panose="02010600030101010101" pitchFamily="2" charset="-122"/>
              </a:rPr>
              <a:t> when the end-of-file marker is detected</a:t>
            </a:r>
            <a:endParaRPr lang="en-US" altLang="zh-CN" dirty="0">
              <a:ea typeface="宋体" panose="02010600030101010101" pitchFamily="2" charset="-122"/>
            </a:endParaRPr>
          </a:p>
          <a:p>
            <a:pPr eaLnBrk="1" hangingPunct="1">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fgets</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a:solidFill>
                  <a:schemeClr val="accent6">
                    <a:lumMod val="75000"/>
                  </a:schemeClr>
                </a:solidFill>
                <a:ea typeface="宋体" panose="02010600030101010101" pitchFamily="2" charset="-122"/>
              </a:rPr>
              <a:t> </a:t>
            </a:r>
            <a:r>
              <a:rPr lang="en-US" altLang="zh-CN" dirty="0">
                <a:ea typeface="宋体" panose="02010600030101010101" pitchFamily="2" charset="-122"/>
              </a:rPr>
              <a:t>returns a </a:t>
            </a:r>
            <a:r>
              <a:rPr lang="en-US" altLang="zh-CN" dirty="0">
                <a:solidFill>
                  <a:srgbClr val="FF0000"/>
                </a:solidFill>
                <a:ea typeface="宋体" panose="02010600030101010101" pitchFamily="2" charset="-122"/>
              </a:rPr>
              <a:t>NULL</a:t>
            </a:r>
            <a:r>
              <a:rPr lang="en-US" altLang="zh-CN" dirty="0">
                <a:ea typeface="宋体" panose="02010600030101010101" pitchFamily="2" charset="-122"/>
              </a:rPr>
              <a:t> instead</a:t>
            </a:r>
            <a:endParaRPr lang="en-US" altLang="zh-CN" dirty="0">
              <a:latin typeface="Courier New" panose="02070309020205020404" pitchFamily="49"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idx="4294967295"/>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08995" name="Rectangle 3"/>
          <p:cNvSpPr>
            <a:spLocks noGrp="1"/>
          </p:cNvSpPr>
          <p:nvPr>
            <p:ph type="body" idx="4294967295"/>
          </p:nvPr>
        </p:nvSpPr>
        <p:spPr>
          <a:xfrm>
            <a:off x="571500" y="1571625"/>
            <a:ext cx="8143875" cy="3286125"/>
          </a:xfrm>
        </p:spPr>
        <p:txBody>
          <a:bodyPr vert="horz" wrap="square" lIns="91440" tIns="45720" rIns="91440" bIns="45720" anchor="t" anchorCtr="0"/>
          <a:p>
            <a:r>
              <a:rPr lang="zh-CN" altLang="zh-CN" dirty="0"/>
              <a:t>文件路径表示文件在外部存储设备中的位置。如：</a:t>
            </a:r>
            <a:endParaRPr lang="zh-CN" altLang="zh-CN" dirty="0"/>
          </a:p>
          <a:p>
            <a:pPr lvl="1">
              <a:buNone/>
            </a:pPr>
            <a:r>
              <a:rPr lang="en-US" altLang="zh-CN" dirty="0"/>
              <a:t>    D: \CC\temp\file1.dat</a:t>
            </a:r>
            <a:endParaRPr lang="zh-CN" altLang="zh-CN" dirty="0"/>
          </a:p>
          <a:p>
            <a:pPr lvl="1"/>
            <a:r>
              <a:rPr lang="zh-CN" altLang="zh-CN" dirty="0"/>
              <a:t>表示</a:t>
            </a:r>
            <a:r>
              <a:rPr lang="en-US" altLang="zh-CN" dirty="0"/>
              <a:t>file1.dat</a:t>
            </a:r>
            <a:r>
              <a:rPr lang="zh-CN" altLang="zh-CN" dirty="0"/>
              <a:t>文件存放在</a:t>
            </a:r>
            <a:r>
              <a:rPr lang="en-US" altLang="zh-CN" dirty="0"/>
              <a:t>D</a:t>
            </a:r>
            <a:r>
              <a:rPr lang="zh-CN" altLang="zh-CN" dirty="0"/>
              <a:t>盘中的</a:t>
            </a:r>
            <a:r>
              <a:rPr lang="en-US" altLang="zh-CN" dirty="0"/>
              <a:t>CC</a:t>
            </a:r>
            <a:r>
              <a:rPr lang="zh-CN" altLang="zh-CN" dirty="0"/>
              <a:t>目录下的</a:t>
            </a:r>
            <a:r>
              <a:rPr lang="en-US" altLang="zh-CN" dirty="0"/>
              <a:t>temp</a:t>
            </a:r>
            <a:r>
              <a:rPr lang="zh-CN" altLang="zh-CN" dirty="0"/>
              <a:t>子目录下面</a:t>
            </a:r>
            <a:endParaRPr lang="en-US" altLang="zh-CN" dirty="0">
              <a:solidFill>
                <a:srgbClr val="C00000"/>
              </a:solidFill>
            </a:endParaRPr>
          </a:p>
        </p:txBody>
      </p:sp>
      <p:sp>
        <p:nvSpPr>
          <p:cNvPr id="4" name="矩形 3"/>
          <p:cNvSpPr/>
          <p:nvPr/>
        </p:nvSpPr>
        <p:spPr>
          <a:xfrm>
            <a:off x="1419225" y="1943100"/>
            <a:ext cx="2786063" cy="571500"/>
          </a:xfrm>
          <a:prstGeom prst="rect">
            <a:avLst/>
          </a:prstGeom>
          <a:noFill/>
          <a:ln w="38100" cap="flat" cmpd="sng">
            <a:solidFill>
              <a:srgbClr val="00B0F0"/>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5" name="圆角矩形标注 4"/>
          <p:cNvSpPr/>
          <p:nvPr/>
        </p:nvSpPr>
        <p:spPr>
          <a:xfrm>
            <a:off x="276225" y="871538"/>
            <a:ext cx="2357438" cy="714375"/>
          </a:xfrm>
          <a:prstGeom prst="wedgeRoundRectCallout">
            <a:avLst>
              <a:gd name="adj1" fmla="val 14769"/>
              <a:gd name="adj2" fmla="val 94060"/>
              <a:gd name="adj3" fmla="val 16667"/>
            </a:avLst>
          </a:prstGeom>
          <a:solidFill>
            <a:srgbClr val="FFFFCC"/>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dirty="0">
                <a:solidFill>
                  <a:srgbClr val="C00000"/>
                </a:solidFill>
                <a:latin typeface="Arial" panose="020B0604020202020204" pitchFamily="34" charset="0"/>
              </a:rPr>
              <a:t>文件路径</a:t>
            </a:r>
            <a:endParaRPr lang="zh-CN" altLang="en-US" dirty="0">
              <a:solidFill>
                <a:srgbClr val="C00000"/>
              </a:solidFill>
              <a:latin typeface="Arial" panose="020B0604020202020204" pitchFamily="34" charset="0"/>
            </a:endParaRPr>
          </a:p>
        </p:txBody>
      </p:sp>
      <p:sp>
        <p:nvSpPr>
          <p:cNvPr id="6" name="椭圆 5"/>
          <p:cNvSpPr/>
          <p:nvPr/>
        </p:nvSpPr>
        <p:spPr>
          <a:xfrm>
            <a:off x="2762250" y="1943100"/>
            <a:ext cx="1000125" cy="571500"/>
          </a:xfrm>
          <a:prstGeom prst="ellipse">
            <a:avLst/>
          </a:prstGeom>
          <a:noFill/>
          <a:ln w="38100" cap="flat" cmpd="sng">
            <a:solidFill>
              <a:srgbClr val="9D138D"/>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7" name="圆角矩形标注 6"/>
          <p:cNvSpPr/>
          <p:nvPr/>
        </p:nvSpPr>
        <p:spPr>
          <a:xfrm>
            <a:off x="1690688" y="871538"/>
            <a:ext cx="2500312" cy="714375"/>
          </a:xfrm>
          <a:prstGeom prst="wedgeRoundRectCallout">
            <a:avLst>
              <a:gd name="adj1" fmla="val 14769"/>
              <a:gd name="adj2" fmla="val 94060"/>
              <a:gd name="adj3" fmla="val 16667"/>
            </a:avLst>
          </a:prstGeom>
          <a:solidFill>
            <a:srgbClr val="FFFFCC"/>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zh-CN" dirty="0">
                <a:solidFill>
                  <a:srgbClr val="C00000"/>
                </a:solidFill>
                <a:latin typeface="Arial" panose="020B0604020202020204" pitchFamily="34" charset="0"/>
              </a:rPr>
              <a:t>文件名主干</a:t>
            </a:r>
            <a:endParaRPr lang="zh-CN" altLang="en-US" dirty="0">
              <a:solidFill>
                <a:srgbClr val="C00000"/>
              </a:solidFill>
              <a:latin typeface="Arial" panose="020B0604020202020204" pitchFamily="34" charset="0"/>
            </a:endParaRPr>
          </a:p>
        </p:txBody>
      </p:sp>
      <p:sp>
        <p:nvSpPr>
          <p:cNvPr id="8" name="椭圆 7"/>
          <p:cNvSpPr/>
          <p:nvPr/>
        </p:nvSpPr>
        <p:spPr>
          <a:xfrm>
            <a:off x="3833813" y="1943100"/>
            <a:ext cx="1000125" cy="571500"/>
          </a:xfrm>
          <a:prstGeom prst="ellipse">
            <a:avLst/>
          </a:prstGeom>
          <a:noFill/>
          <a:ln w="38100" cap="flat" cmpd="sng">
            <a:solidFill>
              <a:srgbClr val="9D138D"/>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9" name="圆角矩形标注 8"/>
          <p:cNvSpPr/>
          <p:nvPr/>
        </p:nvSpPr>
        <p:spPr>
          <a:xfrm>
            <a:off x="4476750" y="871538"/>
            <a:ext cx="2143125" cy="714375"/>
          </a:xfrm>
          <a:prstGeom prst="wedgeRoundRectCallout">
            <a:avLst>
              <a:gd name="adj1" fmla="val -36667"/>
              <a:gd name="adj2" fmla="val 106333"/>
              <a:gd name="adj3" fmla="val 16667"/>
            </a:avLst>
          </a:prstGeom>
          <a:solidFill>
            <a:srgbClr val="FFFFCC"/>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zh-CN" dirty="0">
                <a:solidFill>
                  <a:srgbClr val="C00000"/>
                </a:solidFill>
                <a:latin typeface="Arial" panose="020B0604020202020204" pitchFamily="34" charset="0"/>
              </a:rPr>
              <a:t>文件后缀</a:t>
            </a:r>
            <a:endParaRPr lang="zh-CN" altLang="en-US" dirty="0">
              <a:solidFill>
                <a:srgbClr val="C00000"/>
              </a:solidFill>
              <a:latin typeface="Arial" panose="020B0604020202020204" pitchFamily="34" charset="0"/>
            </a:endParaRPr>
          </a:p>
        </p:txBody>
      </p:sp>
      <p:pic>
        <p:nvPicPr>
          <p:cNvPr id="110900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6323"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60A8732-EBA8-4B64-A237-9F742246A330}" type="slidenum">
              <a:rPr lang="en-US" altLang="zh-CN" sz="1400" smtClean="0"/>
            </a:fld>
            <a:endParaRPr lang="en-US" altLang="zh-CN" sz="1400"/>
          </a:p>
        </p:txBody>
      </p:sp>
      <p:pic>
        <p:nvPicPr>
          <p:cNvPr id="56324"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381000" y="533400"/>
            <a:ext cx="8324850"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5" name="Rectangle 5"/>
          <p:cNvSpPr>
            <a:spLocks noChangeArrowheads="1"/>
          </p:cNvSpPr>
          <p:nvPr/>
        </p:nvSpPr>
        <p:spPr bwMode="auto">
          <a:xfrm>
            <a:off x="533400" y="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Reading from a Text File (continued)</a:t>
            </a:r>
            <a:endParaRPr lang="en-US" altLang="zh-CN" sz="3600">
              <a:ea typeface="宋体" panose="02010600030101010101" pitchFamily="2" charset="-122"/>
            </a:endParaRPr>
          </a:p>
        </p:txBody>
      </p:sp>
      <p:cxnSp>
        <p:nvCxnSpPr>
          <p:cNvPr id="56326" name="直接连接符 2"/>
          <p:cNvCxnSpPr>
            <a:cxnSpLocks noChangeShapeType="1"/>
          </p:cNvCxnSpPr>
          <p:nvPr/>
        </p:nvCxnSpPr>
        <p:spPr bwMode="auto">
          <a:xfrm>
            <a:off x="1752600" y="5029200"/>
            <a:ext cx="4800600" cy="0"/>
          </a:xfrm>
          <a:prstGeom prst="line">
            <a:avLst/>
          </a:prstGeom>
          <a:noFill/>
          <a:ln w="28575" algn="ctr">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6327"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49688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58371"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498747E-1702-4090-984C-98AFD53A5D79}" type="slidenum">
              <a:rPr lang="en-US" altLang="zh-CN" sz="1400" smtClean="0"/>
            </a:fld>
            <a:endParaRPr lang="en-US" altLang="zh-CN" sz="1400"/>
          </a:p>
        </p:txBody>
      </p:sp>
      <p:grpSp>
        <p:nvGrpSpPr>
          <p:cNvPr id="58372" name="Group 6"/>
          <p:cNvGrpSpPr/>
          <p:nvPr/>
        </p:nvGrpSpPr>
        <p:grpSpPr bwMode="auto">
          <a:xfrm>
            <a:off x="409575" y="533400"/>
            <a:ext cx="8324850" cy="5791200"/>
            <a:chOff x="246" y="96"/>
            <a:chExt cx="5244" cy="3762"/>
          </a:xfrm>
        </p:grpSpPr>
        <p:pic>
          <p:nvPicPr>
            <p:cNvPr id="58376"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70" y="96"/>
              <a:ext cx="5220"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7"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46" y="3492"/>
              <a:ext cx="52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373" name="Rectangle 7"/>
          <p:cNvSpPr>
            <a:spLocks noChangeArrowheads="1"/>
          </p:cNvSpPr>
          <p:nvPr/>
        </p:nvSpPr>
        <p:spPr bwMode="auto">
          <a:xfrm>
            <a:off x="533400" y="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Reading from a Text File (continued)</a:t>
            </a:r>
            <a:endParaRPr lang="en-US" altLang="zh-CN" sz="3600">
              <a:ea typeface="宋体" panose="02010600030101010101" pitchFamily="2" charset="-122"/>
            </a:endParaRPr>
          </a:p>
        </p:txBody>
      </p:sp>
      <p:cxnSp>
        <p:nvCxnSpPr>
          <p:cNvPr id="58374" name="直接连接符 7"/>
          <p:cNvCxnSpPr>
            <a:cxnSpLocks noChangeShapeType="1"/>
          </p:cNvCxnSpPr>
          <p:nvPr/>
        </p:nvCxnSpPr>
        <p:spPr bwMode="auto">
          <a:xfrm>
            <a:off x="1066800" y="4876800"/>
            <a:ext cx="4800600" cy="0"/>
          </a:xfrm>
          <a:prstGeom prst="line">
            <a:avLst/>
          </a:prstGeom>
          <a:noFill/>
          <a:ln w="28575" algn="ctr">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8375" name="Picture 4" descr="DD01009_">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538" y="457200"/>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EE3671-5FE2-4446-BD5E-F62E05514DE2}" type="slidenum">
              <a:rPr lang="en-US" altLang="zh-CN" sz="1400" smtClean="0"/>
            </a:fld>
            <a:endParaRPr lang="en-US" altLang="zh-CN" sz="1400"/>
          </a:p>
        </p:txBody>
      </p:sp>
      <p:sp>
        <p:nvSpPr>
          <p:cNvPr id="60419" name="Rectangle 2"/>
          <p:cNvSpPr>
            <a:spLocks noGrp="1" noChangeArrowheads="1"/>
          </p:cNvSpPr>
          <p:nvPr>
            <p:ph type="title"/>
          </p:nvPr>
        </p:nvSpPr>
        <p:spPr>
          <a:xfrm>
            <a:off x="533400" y="-76200"/>
            <a:ext cx="8077200" cy="1143000"/>
          </a:xfrm>
        </p:spPr>
        <p:txBody>
          <a:bodyPr/>
          <a:lstStyle/>
          <a:p>
            <a:pPr eaLnBrk="1" hangingPunct="1"/>
            <a:r>
              <a:rPr lang="en-US" altLang="zh-CN">
                <a:ea typeface="宋体" panose="02010600030101010101" pitchFamily="2" charset="-122"/>
              </a:rPr>
              <a:t>Standard Device Files</a:t>
            </a:r>
            <a:endParaRPr lang="en-US" altLang="zh-CN">
              <a:ea typeface="宋体" panose="02010600030101010101" pitchFamily="2" charset="-122"/>
            </a:endParaRPr>
          </a:p>
        </p:txBody>
      </p:sp>
      <p:sp>
        <p:nvSpPr>
          <p:cNvPr id="60421" name="Rectangle 3"/>
          <p:cNvSpPr>
            <a:spLocks noGrp="1" noChangeArrowheads="1"/>
          </p:cNvSpPr>
          <p:nvPr>
            <p:ph type="body" idx="1"/>
          </p:nvPr>
        </p:nvSpPr>
        <p:spPr>
          <a:xfrm>
            <a:off x="76200" y="1219200"/>
            <a:ext cx="8839200" cy="5029200"/>
          </a:xfrm>
        </p:spPr>
        <p:txBody>
          <a:bodyPr/>
          <a:lstStyle/>
          <a:p>
            <a:pPr eaLnBrk="1" hangingPunct="1">
              <a:defRPr/>
            </a:pPr>
            <a:r>
              <a:rPr lang="en-US" altLang="zh-CN" dirty="0">
                <a:ea typeface="宋体" panose="02010600030101010101" pitchFamily="2" charset="-122"/>
              </a:rPr>
              <a:t>When a program is run, the keyboard used for entering data is automatically opened and assigned to the internal file pointer name </a:t>
            </a:r>
            <a:r>
              <a:rPr lang="en-US" altLang="zh-CN" b="1" dirty="0" err="1">
                <a:solidFill>
                  <a:schemeClr val="accent6">
                    <a:lumMod val="75000"/>
                  </a:schemeClr>
                </a:solidFill>
                <a:latin typeface="Courier New" panose="02070309020205020404" pitchFamily="49" charset="0"/>
                <a:ea typeface="宋体" panose="02010600030101010101" pitchFamily="2" charset="-122"/>
              </a:rPr>
              <a:t>stdin</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fscanf</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err="1">
                <a:solidFill>
                  <a:schemeClr val="accent6">
                    <a:lumMod val="75000"/>
                  </a:schemeClr>
                </a:solidFill>
                <a:latin typeface="Courier New" panose="02070309020205020404" pitchFamily="49" charset="0"/>
                <a:ea typeface="宋体" panose="02010600030101010101" pitchFamily="2" charset="-122"/>
              </a:rPr>
              <a:t>stdin</a:t>
            </a:r>
            <a:r>
              <a:rPr lang="en-US" altLang="zh-CN" b="1" dirty="0">
                <a:solidFill>
                  <a:schemeClr val="accent6">
                    <a:lumMod val="75000"/>
                  </a:schemeClr>
                </a:solidFill>
                <a:latin typeface="Courier New" panose="02070309020205020404" pitchFamily="49" charset="0"/>
                <a:ea typeface="宋体" panose="02010600030101010101" pitchFamily="2" charset="-122"/>
              </a:rPr>
              <a:t>,"%d",&amp;</a:t>
            </a:r>
            <a:r>
              <a:rPr lang="en-US" altLang="zh-CN" b="1" dirty="0" err="1">
                <a:solidFill>
                  <a:schemeClr val="accent6">
                    <a:lumMod val="75000"/>
                  </a:schemeClr>
                </a:solidFill>
                <a:latin typeface="Courier New" panose="02070309020205020404" pitchFamily="49" charset="0"/>
                <a:ea typeface="宋体" panose="02010600030101010101" pitchFamily="2" charset="-122"/>
              </a:rPr>
              <a:t>num</a:t>
            </a:r>
            <a:r>
              <a:rPr lang="en-US" altLang="zh-CN" b="1" dirty="0">
                <a:solidFill>
                  <a:schemeClr val="accent6">
                    <a:lumMod val="75000"/>
                  </a:schemeClr>
                </a:solidFill>
                <a:latin typeface="Courier New" panose="02070309020205020404" pitchFamily="49" charset="0"/>
                <a:ea typeface="宋体" panose="02010600030101010101" pitchFamily="2" charset="-122"/>
              </a:rPr>
              <a:t>);</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eaLnBrk="1" hangingPunct="1">
              <a:defRPr/>
            </a:pPr>
            <a:r>
              <a:rPr lang="en-US" altLang="zh-CN" dirty="0">
                <a:ea typeface="宋体" panose="02010600030101010101" pitchFamily="2" charset="-122"/>
              </a:rPr>
              <a:t>The output device used for display is assigned to the file pointer named </a:t>
            </a:r>
            <a:r>
              <a:rPr lang="en-US" altLang="zh-CN" b="1" dirty="0" err="1">
                <a:solidFill>
                  <a:schemeClr val="accent6">
                    <a:lumMod val="75000"/>
                  </a:schemeClr>
                </a:solidFill>
                <a:latin typeface="Courier New" panose="02070309020205020404" pitchFamily="49" charset="0"/>
                <a:ea typeface="宋体" panose="02010600030101010101" pitchFamily="2" charset="-122"/>
              </a:rPr>
              <a:t>stdout</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fprintf</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err="1">
                <a:solidFill>
                  <a:schemeClr val="accent6">
                    <a:lumMod val="75000"/>
                  </a:schemeClr>
                </a:solidFill>
                <a:latin typeface="Courier New" panose="02070309020205020404" pitchFamily="49" charset="0"/>
                <a:ea typeface="宋体" panose="02010600030101010101" pitchFamily="2" charset="-122"/>
              </a:rPr>
              <a:t>stdout</a:t>
            </a:r>
            <a:r>
              <a:rPr lang="en-US" altLang="zh-CN" b="1" dirty="0">
                <a:solidFill>
                  <a:schemeClr val="accent6">
                    <a:lumMod val="75000"/>
                  </a:schemeClr>
                </a:solidFill>
                <a:latin typeface="Courier New" panose="02070309020205020404" pitchFamily="49" charset="0"/>
                <a:ea typeface="宋体" panose="02010600030101010101" pitchFamily="2" charset="-122"/>
              </a:rPr>
              <a:t>,"Hello World!");</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eaLnBrk="1" hangingPunct="1">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stderr</a:t>
            </a:r>
            <a:r>
              <a:rPr lang="en-US" altLang="zh-CN" dirty="0">
                <a:ea typeface="宋体" panose="02010600030101010101" pitchFamily="2" charset="-122"/>
              </a:rPr>
              <a:t> is assigned to the output device used for system error messages</a:t>
            </a:r>
            <a:endParaRPr lang="en-US" altLang="zh-CN" dirty="0">
              <a:ea typeface="宋体" panose="02010600030101010101" pitchFamily="2" charset="-122"/>
            </a:endParaRPr>
          </a:p>
          <a:p>
            <a:pPr lvl="1" eaLnBrk="1" hangingPunct="1">
              <a:defRPr/>
            </a:pPr>
            <a:r>
              <a:rPr lang="en-US" altLang="zh-CN" dirty="0" err="1">
                <a:latin typeface="Courier New" panose="02070309020205020404" pitchFamily="49" charset="0"/>
                <a:ea typeface="宋体" panose="02010600030101010101" pitchFamily="2" charset="-122"/>
              </a:rPr>
              <a:t>stderr</a:t>
            </a:r>
            <a:r>
              <a:rPr lang="en-US" altLang="zh-CN" dirty="0">
                <a:ea typeface="宋体" panose="02010600030101010101" pitchFamily="2" charset="-122"/>
              </a:rPr>
              <a:t> and </a:t>
            </a:r>
            <a:r>
              <a:rPr lang="en-US" altLang="zh-CN" dirty="0" err="1">
                <a:latin typeface="Courier New" panose="02070309020205020404" pitchFamily="49" charset="0"/>
                <a:ea typeface="宋体" panose="02010600030101010101" pitchFamily="2" charset="-122"/>
              </a:rPr>
              <a:t>stdout</a:t>
            </a:r>
            <a:r>
              <a:rPr lang="en-US" altLang="zh-CN" dirty="0">
                <a:ea typeface="宋体" panose="02010600030101010101" pitchFamily="2" charset="-122"/>
              </a:rPr>
              <a:t> often refer to the same device</a:t>
            </a:r>
            <a:endParaRPr lang="en-US" altLang="zh-CN" dirty="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6FDF16-C102-4A3B-BB0E-450C7D24DA2C}" type="slidenum">
              <a:rPr lang="en-US" altLang="zh-CN" sz="1400" smtClean="0"/>
            </a:fld>
            <a:endParaRPr lang="en-US" altLang="zh-CN" sz="1400"/>
          </a:p>
        </p:txBody>
      </p:sp>
      <p:sp>
        <p:nvSpPr>
          <p:cNvPr id="62467" name="Rectangle 2"/>
          <p:cNvSpPr>
            <a:spLocks noGrp="1" noChangeArrowheads="1"/>
          </p:cNvSpPr>
          <p:nvPr>
            <p:ph type="title"/>
          </p:nvPr>
        </p:nvSpPr>
        <p:spPr/>
        <p:txBody>
          <a:bodyPr/>
          <a:lstStyle/>
          <a:p>
            <a:pPr eaLnBrk="1" hangingPunct="1"/>
            <a:r>
              <a:rPr lang="en-US" altLang="zh-CN">
                <a:ea typeface="宋体" panose="02010600030101010101" pitchFamily="2" charset="-122"/>
              </a:rPr>
              <a:t>Standard Device Files (continued)</a:t>
            </a:r>
            <a:endParaRPr lang="en-US" altLang="zh-CN">
              <a:ea typeface="宋体" panose="02010600030101010101" pitchFamily="2" charset="-122"/>
            </a:endParaRPr>
          </a:p>
        </p:txBody>
      </p:sp>
      <p:sp>
        <p:nvSpPr>
          <p:cNvPr id="62468" name="Rectangle 6"/>
          <p:cNvSpPr>
            <a:spLocks noGrp="1" noChangeArrowheads="1"/>
          </p:cNvSpPr>
          <p:nvPr>
            <p:ph type="body" sz="half" idx="2"/>
          </p:nvPr>
        </p:nvSpPr>
        <p:spPr>
          <a:xfrm>
            <a:off x="304800" y="1616075"/>
            <a:ext cx="8077200" cy="2209800"/>
          </a:xfrm>
        </p:spPr>
        <p:txBody>
          <a:bodyPr/>
          <a:lstStyle/>
          <a:p>
            <a:pPr eaLnBrk="1" hangingPunct="1"/>
            <a:r>
              <a:rPr lang="en-US" altLang="zh-CN">
                <a:ea typeface="宋体" panose="02010600030101010101" pitchFamily="2" charset="-122"/>
              </a:rPr>
              <a:t>The character function pairs listed in Table 12.2 can be used as direct replacements for each other</a:t>
            </a:r>
            <a:endParaRPr lang="en-US" altLang="zh-CN">
              <a:ea typeface="宋体" panose="02010600030101010101" pitchFamily="2" charset="-122"/>
            </a:endParaRPr>
          </a:p>
          <a:p>
            <a:pPr eaLnBrk="1" hangingPunct="1"/>
            <a:r>
              <a:rPr lang="en-US" altLang="zh-CN">
                <a:ea typeface="宋体" panose="02010600030101010101" pitchFamily="2" charset="-122"/>
              </a:rPr>
              <a:t>This is not true for the string-handling functions</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pic>
        <p:nvPicPr>
          <p:cNvPr id="62469" name="Picture 3"/>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381000" y="3308350"/>
            <a:ext cx="8382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6451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CCDDA4E-A723-4299-94DB-18371B3AEEFD}" type="slidenum">
              <a:rPr lang="en-US" altLang="zh-CN" sz="1400" smtClean="0"/>
            </a:fld>
            <a:endParaRPr lang="en-US" altLang="zh-CN" sz="1400"/>
          </a:p>
        </p:txBody>
      </p:sp>
      <p:sp>
        <p:nvSpPr>
          <p:cNvPr id="64516" name="Rectangle 2"/>
          <p:cNvSpPr>
            <a:spLocks noGrp="1" noChangeArrowheads="1"/>
          </p:cNvSpPr>
          <p:nvPr>
            <p:ph type="title"/>
          </p:nvPr>
        </p:nvSpPr>
        <p:spPr/>
        <p:txBody>
          <a:bodyPr/>
          <a:lstStyle/>
          <a:p>
            <a:pPr eaLnBrk="1" hangingPunct="1"/>
            <a:r>
              <a:rPr lang="en-US" altLang="zh-CN">
                <a:ea typeface="宋体" panose="02010600030101010101" pitchFamily="2" charset="-122"/>
              </a:rPr>
              <a:t>Other Devices</a:t>
            </a:r>
            <a:endParaRPr lang="en-US" altLang="zh-CN">
              <a:ea typeface="宋体" panose="02010600030101010101" pitchFamily="2" charset="-122"/>
            </a:endParaRPr>
          </a:p>
        </p:txBody>
      </p:sp>
      <p:sp>
        <p:nvSpPr>
          <p:cNvPr id="65541" name="Rectangle 3"/>
          <p:cNvSpPr>
            <a:spLocks noGrp="1" noChangeArrowheads="1"/>
          </p:cNvSpPr>
          <p:nvPr>
            <p:ph type="body" idx="1"/>
          </p:nvPr>
        </p:nvSpPr>
        <p:spPr/>
        <p:txBody>
          <a:bodyPr/>
          <a:lstStyle/>
          <a:p>
            <a:pPr eaLnBrk="1" hangingPunct="1">
              <a:lnSpc>
                <a:spcPct val="120000"/>
              </a:lnSpc>
              <a:spcBef>
                <a:spcPts val="1200"/>
              </a:spcBef>
              <a:defRPr/>
            </a:pPr>
            <a:r>
              <a:rPr lang="en-US" altLang="zh-CN" dirty="0">
                <a:solidFill>
                  <a:schemeClr val="accent6">
                    <a:lumMod val="75000"/>
                  </a:schemeClr>
                </a:solidFill>
                <a:ea typeface="宋体" panose="02010600030101010101" pitchFamily="2" charset="-122"/>
              </a:rPr>
              <a:t>Most IBM or IBM-compatible </a:t>
            </a:r>
            <a:r>
              <a:rPr lang="en-US" altLang="zh-CN" dirty="0">
                <a:ea typeface="宋体" panose="02010600030101010101" pitchFamily="2" charset="-122"/>
              </a:rPr>
              <a:t>personal computers assign the name </a:t>
            </a:r>
            <a:r>
              <a:rPr lang="en-US" altLang="zh-CN" b="1" dirty="0">
                <a:solidFill>
                  <a:schemeClr val="accent6">
                    <a:lumMod val="75000"/>
                  </a:schemeClr>
                </a:solidFill>
                <a:latin typeface="Courier New" panose="02070309020205020404" pitchFamily="49" charset="0"/>
                <a:ea typeface="宋体" panose="02010600030101010101" pitchFamily="2" charset="-122"/>
              </a:rPr>
              <a:t>prn</a:t>
            </a:r>
            <a:r>
              <a:rPr lang="en-US" altLang="zh-CN" dirty="0">
                <a:ea typeface="宋体" panose="02010600030101010101" pitchFamily="2" charset="-122"/>
              </a:rPr>
              <a:t> to the printer connected to the computer</a:t>
            </a:r>
            <a:endParaRPr lang="en-US" altLang="zh-CN" dirty="0">
              <a:ea typeface="宋体" panose="02010600030101010101" pitchFamily="2" charset="-122"/>
            </a:endParaRPr>
          </a:p>
          <a:p>
            <a:pPr lvl="1" eaLnBrk="1" hangingPunct="1">
              <a:lnSpc>
                <a:spcPct val="120000"/>
              </a:lnSpc>
              <a:spcBef>
                <a:spcPts val="1200"/>
              </a:spcBef>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fprintf</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err="1">
                <a:solidFill>
                  <a:schemeClr val="accent6">
                    <a:lumMod val="75000"/>
                  </a:schemeClr>
                </a:solidFill>
                <a:latin typeface="Courier New" panose="02070309020205020404" pitchFamily="49" charset="0"/>
                <a:ea typeface="宋体" panose="02010600030101010101" pitchFamily="2" charset="-122"/>
              </a:rPr>
              <a:t>prn","Hello</a:t>
            </a:r>
            <a:r>
              <a:rPr lang="en-US" altLang="zh-CN" b="1" dirty="0">
                <a:solidFill>
                  <a:schemeClr val="accent6">
                    <a:lumMod val="75000"/>
                  </a:schemeClr>
                </a:solidFill>
                <a:latin typeface="Courier New" panose="02070309020205020404" pitchFamily="49" charset="0"/>
                <a:ea typeface="宋体" panose="02010600030101010101" pitchFamily="2" charset="-122"/>
              </a:rPr>
              <a:t> World!");</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eaLnBrk="1" hangingPunct="1">
              <a:lnSpc>
                <a:spcPct val="120000"/>
              </a:lnSpc>
              <a:spcBef>
                <a:spcPts val="1200"/>
              </a:spcBef>
              <a:defRPr/>
            </a:pPr>
            <a:r>
              <a:rPr lang="en-US" altLang="zh-CN" b="1" dirty="0">
                <a:solidFill>
                  <a:schemeClr val="accent6">
                    <a:lumMod val="75000"/>
                  </a:schemeClr>
                </a:solidFill>
                <a:latin typeface="Courier New" panose="02070309020205020404" pitchFamily="49" charset="0"/>
                <a:ea typeface="宋体" panose="02010600030101010101" pitchFamily="2" charset="-122"/>
              </a:rPr>
              <a:t>prn</a:t>
            </a:r>
            <a:r>
              <a:rPr lang="en-US" altLang="zh-CN" dirty="0">
                <a:ea typeface="宋体" panose="02010600030101010101" pitchFamily="2" charset="-122"/>
              </a:rPr>
              <a:t> is not a pointer constant but the actual name of the device; as such, it must be enclosed in double quotes when used in a statement</a:t>
            </a:r>
            <a:endParaRPr lang="en-US" altLang="zh-CN" dirty="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BA41D1-0ED9-4DEC-8DD5-D8052BB4987D}" type="slidenum">
              <a:rPr lang="en-US" altLang="zh-CN" sz="1400" smtClean="0"/>
            </a:fld>
            <a:endParaRPr lang="en-US" altLang="zh-CN" sz="1400"/>
          </a:p>
        </p:txBody>
      </p:sp>
      <p:sp>
        <p:nvSpPr>
          <p:cNvPr id="66563" name="Rectangle 2"/>
          <p:cNvSpPr>
            <a:spLocks noGrp="1" noChangeArrowheads="1"/>
          </p:cNvSpPr>
          <p:nvPr>
            <p:ph type="title"/>
          </p:nvPr>
        </p:nvSpPr>
        <p:spPr>
          <a:xfrm>
            <a:off x="533400" y="0"/>
            <a:ext cx="8077200" cy="1143000"/>
          </a:xfrm>
        </p:spPr>
        <p:txBody>
          <a:bodyPr/>
          <a:lstStyle/>
          <a:p>
            <a:pPr eaLnBrk="1" hangingPunct="1"/>
            <a:r>
              <a:rPr lang="en-US" altLang="zh-CN">
                <a:ea typeface="宋体" panose="02010600030101010101" pitchFamily="2" charset="-122"/>
              </a:rPr>
              <a:t>Random File Access</a:t>
            </a:r>
            <a:endParaRPr lang="en-US" altLang="zh-CN">
              <a:ea typeface="宋体" panose="02010600030101010101" pitchFamily="2" charset="-122"/>
            </a:endParaRPr>
          </a:p>
        </p:txBody>
      </p:sp>
      <p:sp>
        <p:nvSpPr>
          <p:cNvPr id="66565" name="Rectangle 3"/>
          <p:cNvSpPr>
            <a:spLocks noGrp="1" noChangeArrowheads="1"/>
          </p:cNvSpPr>
          <p:nvPr>
            <p:ph type="body" idx="1"/>
          </p:nvPr>
        </p:nvSpPr>
        <p:spPr>
          <a:xfrm>
            <a:off x="-6350" y="1389063"/>
            <a:ext cx="8763000" cy="4648200"/>
          </a:xfrm>
        </p:spPr>
        <p:txBody>
          <a:bodyPr/>
          <a:lstStyle/>
          <a:p>
            <a:pPr eaLnBrk="1" hangingPunct="1">
              <a:spcAft>
                <a:spcPts val="600"/>
              </a:spcAft>
              <a:defRPr/>
            </a:pPr>
            <a:r>
              <a:rPr lang="en-US" altLang="zh-CN" b="1" dirty="0">
                <a:solidFill>
                  <a:srgbClr val="FF0000"/>
                </a:solidFill>
                <a:latin typeface="Courier New" panose="02070309020205020404" pitchFamily="49" charset="0"/>
                <a:ea typeface="宋体" panose="02010600030101010101" pitchFamily="2" charset="-122"/>
              </a:rPr>
              <a:t>rewind()</a:t>
            </a:r>
            <a:r>
              <a:rPr lang="en-US" altLang="zh-CN" b="1" dirty="0">
                <a:solidFill>
                  <a:srgbClr val="FF0000"/>
                </a:solidFill>
                <a:ea typeface="宋体" panose="02010600030101010101" pitchFamily="2" charset="-122"/>
              </a:rPr>
              <a:t> </a:t>
            </a:r>
            <a:r>
              <a:rPr lang="en-US" altLang="zh-CN" dirty="0">
                <a:ea typeface="宋体" panose="02010600030101010101" pitchFamily="2" charset="-122"/>
              </a:rPr>
              <a:t>resets the current position to the start of the file</a:t>
            </a:r>
            <a:endParaRPr lang="en-US" altLang="zh-CN" dirty="0">
              <a:ea typeface="宋体" panose="02010600030101010101" pitchFamily="2" charset="-122"/>
            </a:endParaRPr>
          </a:p>
          <a:p>
            <a:pPr lvl="1" eaLnBrk="1" hangingPunct="1">
              <a:spcAft>
                <a:spcPts val="600"/>
              </a:spcAft>
              <a:defRPr/>
            </a:pPr>
            <a:r>
              <a:rPr lang="en-US" altLang="zh-CN" b="1" dirty="0">
                <a:solidFill>
                  <a:schemeClr val="accent6">
                    <a:lumMod val="75000"/>
                  </a:schemeClr>
                </a:solidFill>
                <a:latin typeface="Courier New" panose="02070309020205020404" pitchFamily="49" charset="0"/>
                <a:ea typeface="宋体" panose="02010600030101010101" pitchFamily="2" charset="-122"/>
              </a:rPr>
              <a:t>rewind(</a:t>
            </a:r>
            <a:r>
              <a:rPr lang="en-US" altLang="zh-CN" b="1" dirty="0" err="1">
                <a:solidFill>
                  <a:schemeClr val="accent6">
                    <a:lumMod val="75000"/>
                  </a:schemeClr>
                </a:solidFill>
                <a:latin typeface="Courier New" panose="02070309020205020404" pitchFamily="49" charset="0"/>
                <a:ea typeface="宋体" panose="02010600030101010101" pitchFamily="2" charset="-122"/>
              </a:rPr>
              <a:t>inFile</a:t>
            </a:r>
            <a:r>
              <a:rPr lang="en-US" altLang="zh-CN" b="1" dirty="0">
                <a:solidFill>
                  <a:schemeClr val="accent6">
                    <a:lumMod val="75000"/>
                  </a:schemeClr>
                </a:solidFill>
                <a:latin typeface="Courier New" panose="02070309020205020404" pitchFamily="49" charset="0"/>
                <a:ea typeface="宋体" panose="02010600030101010101" pitchFamily="2" charset="-122"/>
              </a:rPr>
              <a:t>);</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eaLnBrk="1" hangingPunct="1">
              <a:spcAft>
                <a:spcPts val="600"/>
              </a:spcAft>
              <a:defRPr/>
            </a:pPr>
            <a:r>
              <a:rPr lang="en-US" altLang="zh-CN" b="1" dirty="0" err="1">
                <a:solidFill>
                  <a:srgbClr val="FF0000"/>
                </a:solidFill>
                <a:latin typeface="Courier New" panose="02070309020205020404" pitchFamily="49" charset="0"/>
                <a:ea typeface="宋体" panose="02010600030101010101" pitchFamily="2" charset="-122"/>
              </a:rPr>
              <a:t>fseek</a:t>
            </a:r>
            <a:r>
              <a:rPr lang="en-US" altLang="zh-CN" b="1" dirty="0">
                <a:solidFill>
                  <a:srgbClr val="FF0000"/>
                </a:solidFill>
                <a:latin typeface="Courier New" panose="02070309020205020404" pitchFamily="49" charset="0"/>
                <a:ea typeface="宋体" panose="02010600030101010101" pitchFamily="2" charset="-122"/>
              </a:rPr>
              <a:t>()</a:t>
            </a:r>
            <a:r>
              <a:rPr lang="en-US" altLang="zh-CN" b="1" dirty="0">
                <a:solidFill>
                  <a:srgbClr val="FF0000"/>
                </a:solidFill>
                <a:ea typeface="宋体" panose="02010600030101010101" pitchFamily="2" charset="-122"/>
              </a:rPr>
              <a:t> </a:t>
            </a:r>
            <a:r>
              <a:rPr lang="en-US" altLang="zh-CN" dirty="0">
                <a:ea typeface="宋体" panose="02010600030101010101" pitchFamily="2" charset="-122"/>
              </a:rPr>
              <a:t>allows the programmer to move to any position in the file</a:t>
            </a:r>
            <a:endParaRPr lang="en-US" altLang="zh-CN" dirty="0">
              <a:ea typeface="宋体" panose="02010600030101010101" pitchFamily="2" charset="-122"/>
            </a:endParaRPr>
          </a:p>
          <a:p>
            <a:pPr lvl="1" eaLnBrk="1" hangingPunct="1">
              <a:spcAft>
                <a:spcPts val="600"/>
              </a:spcAft>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fseek</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err="1">
                <a:solidFill>
                  <a:schemeClr val="accent6">
                    <a:lumMod val="75000"/>
                  </a:schemeClr>
                </a:solidFill>
                <a:latin typeface="Courier New" panose="02070309020205020404" pitchFamily="49" charset="0"/>
                <a:ea typeface="宋体" panose="02010600030101010101" pitchFamily="2" charset="-122"/>
              </a:rPr>
              <a:t>fileName</a:t>
            </a:r>
            <a:r>
              <a:rPr lang="en-US" altLang="zh-CN" b="1" dirty="0">
                <a:solidFill>
                  <a:schemeClr val="accent6">
                    <a:lumMod val="75000"/>
                  </a:schemeClr>
                </a:solidFill>
                <a:latin typeface="Courier New" panose="02070309020205020404" pitchFamily="49" charset="0"/>
                <a:ea typeface="宋体" panose="02010600030101010101" pitchFamily="2" charset="-122"/>
              </a:rPr>
              <a:t>, offset, origin);</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lvl="1" eaLnBrk="1" hangingPunct="1">
              <a:spcAft>
                <a:spcPts val="600"/>
              </a:spcAft>
              <a:defRPr/>
            </a:pPr>
            <a:r>
              <a:rPr lang="en-US" altLang="zh-CN" dirty="0">
                <a:ea typeface="宋体" panose="02010600030101010101" pitchFamily="2" charset="-122"/>
              </a:rPr>
              <a:t>Origin: </a:t>
            </a:r>
            <a:r>
              <a:rPr lang="en-US" altLang="zh-CN" b="1" dirty="0">
                <a:solidFill>
                  <a:schemeClr val="accent6">
                    <a:lumMod val="75000"/>
                  </a:schemeClr>
                </a:solidFill>
                <a:latin typeface="Courier New" panose="02070309020205020404" pitchFamily="49" charset="0"/>
                <a:ea typeface="宋体" panose="02010600030101010101" pitchFamily="2" charset="-122"/>
              </a:rPr>
              <a:t>SEEK_SET</a:t>
            </a:r>
            <a:r>
              <a:rPr lang="en-US" altLang="zh-CN" dirty="0">
                <a:ea typeface="宋体" panose="02010600030101010101" pitchFamily="2" charset="-122"/>
              </a:rPr>
              <a:t>, </a:t>
            </a:r>
            <a:r>
              <a:rPr lang="en-US" altLang="zh-CN" b="1" dirty="0">
                <a:solidFill>
                  <a:schemeClr val="accent6">
                    <a:lumMod val="75000"/>
                  </a:schemeClr>
                </a:solidFill>
                <a:latin typeface="Courier New" panose="02070309020205020404" pitchFamily="49" charset="0"/>
                <a:ea typeface="宋体" panose="02010600030101010101" pitchFamily="2" charset="-122"/>
              </a:rPr>
              <a:t>SEEK_CUR</a:t>
            </a:r>
            <a:r>
              <a:rPr lang="en-US" altLang="zh-CN" dirty="0">
                <a:ea typeface="宋体" panose="02010600030101010101" pitchFamily="2" charset="-122"/>
              </a:rPr>
              <a:t>, and </a:t>
            </a:r>
            <a:r>
              <a:rPr lang="en-US" altLang="zh-CN" b="1" dirty="0">
                <a:solidFill>
                  <a:schemeClr val="accent6">
                    <a:lumMod val="75000"/>
                  </a:schemeClr>
                </a:solidFill>
                <a:latin typeface="Courier New" panose="02070309020205020404" pitchFamily="49" charset="0"/>
                <a:ea typeface="宋体" panose="02010600030101010101" pitchFamily="2" charset="-122"/>
              </a:rPr>
              <a:t>SEEK_END</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a:p>
            <a:pPr eaLnBrk="1" hangingPunct="1">
              <a:spcAft>
                <a:spcPts val="600"/>
              </a:spcAft>
              <a:defRPr/>
            </a:pPr>
            <a:r>
              <a:rPr lang="en-US" altLang="zh-CN" b="1" dirty="0" err="1">
                <a:solidFill>
                  <a:srgbClr val="FF0000"/>
                </a:solidFill>
                <a:latin typeface="Courier New" panose="02070309020205020404" pitchFamily="49" charset="0"/>
                <a:ea typeface="宋体" panose="02010600030101010101" pitchFamily="2" charset="-122"/>
              </a:rPr>
              <a:t>ftell</a:t>
            </a:r>
            <a:r>
              <a:rPr lang="en-US" altLang="zh-CN" b="1" dirty="0">
                <a:solidFill>
                  <a:srgbClr val="FF0000"/>
                </a:solidFill>
                <a:latin typeface="Courier New" panose="02070309020205020404" pitchFamily="49" charset="0"/>
                <a:ea typeface="宋体" panose="02010600030101010101" pitchFamily="2" charset="-122"/>
              </a:rPr>
              <a:t>()</a:t>
            </a:r>
            <a:r>
              <a:rPr lang="en-US" altLang="zh-CN" dirty="0">
                <a:ea typeface="宋体" panose="02010600030101010101" pitchFamily="2" charset="-122"/>
              </a:rPr>
              <a:t> returns </a:t>
            </a:r>
            <a:r>
              <a:rPr lang="en-US" altLang="zh-CN" dirty="0">
                <a:solidFill>
                  <a:schemeClr val="accent6">
                    <a:lumMod val="75000"/>
                  </a:schemeClr>
                </a:solidFill>
                <a:ea typeface="宋体" panose="02010600030101010101" pitchFamily="2" charset="-122"/>
              </a:rPr>
              <a:t>the offset value</a:t>
            </a:r>
            <a:r>
              <a:rPr lang="en-US" altLang="zh-CN" dirty="0">
                <a:ea typeface="宋体" panose="02010600030101010101" pitchFamily="2" charset="-122"/>
              </a:rPr>
              <a:t> of </a:t>
            </a:r>
            <a:r>
              <a:rPr lang="en-US" altLang="zh-CN" dirty="0">
                <a:solidFill>
                  <a:srgbClr val="FF0000"/>
                </a:solidFill>
                <a:ea typeface="宋体" panose="02010600030101010101" pitchFamily="2" charset="-122"/>
              </a:rPr>
              <a:t>the next character</a:t>
            </a:r>
            <a:r>
              <a:rPr lang="en-US" altLang="zh-CN" dirty="0">
                <a:ea typeface="宋体" panose="02010600030101010101" pitchFamily="2" charset="-122"/>
              </a:rPr>
              <a:t> that will be read or written</a:t>
            </a:r>
            <a:endParaRPr lang="en-US" altLang="zh-CN" dirty="0">
              <a:ea typeface="宋体" panose="02010600030101010101" pitchFamily="2" charset="-122"/>
            </a:endParaRPr>
          </a:p>
          <a:p>
            <a:pPr lvl="1" eaLnBrk="1" hangingPunct="1">
              <a:spcAft>
                <a:spcPts val="600"/>
              </a:spcAft>
              <a:defRPr/>
            </a:pPr>
            <a:r>
              <a:rPr lang="en-US" altLang="zh-CN" b="1" dirty="0" err="1">
                <a:solidFill>
                  <a:schemeClr val="accent6">
                    <a:lumMod val="75000"/>
                  </a:schemeClr>
                </a:solidFill>
                <a:latin typeface="Courier New" panose="02070309020205020404" pitchFamily="49" charset="0"/>
                <a:ea typeface="宋体" panose="02010600030101010101" pitchFamily="2" charset="-122"/>
              </a:rPr>
              <a:t>ftell</a:t>
            </a:r>
            <a:r>
              <a:rPr lang="en-US" altLang="zh-CN" b="1" dirty="0">
                <a:solidFill>
                  <a:schemeClr val="accent6">
                    <a:lumMod val="75000"/>
                  </a:schemeClr>
                </a:solidFill>
                <a:latin typeface="Courier New" panose="02070309020205020404" pitchFamily="49" charset="0"/>
                <a:ea typeface="宋体" panose="02010600030101010101" pitchFamily="2" charset="-122"/>
              </a:rPr>
              <a:t>(</a:t>
            </a:r>
            <a:r>
              <a:rPr lang="en-US" altLang="zh-CN" b="1" dirty="0" err="1">
                <a:solidFill>
                  <a:schemeClr val="accent6">
                    <a:lumMod val="75000"/>
                  </a:schemeClr>
                </a:solidFill>
                <a:latin typeface="Courier New" panose="02070309020205020404" pitchFamily="49" charset="0"/>
                <a:ea typeface="宋体" panose="02010600030101010101" pitchFamily="2" charset="-122"/>
              </a:rPr>
              <a:t>inFile</a:t>
            </a:r>
            <a:r>
              <a:rPr lang="en-US" altLang="zh-CN" b="1" dirty="0">
                <a:solidFill>
                  <a:schemeClr val="accent6">
                    <a:lumMod val="75000"/>
                  </a:schemeClr>
                </a:solidFill>
                <a:latin typeface="Courier New" panose="02070309020205020404" pitchFamily="49" charset="0"/>
                <a:ea typeface="宋体" panose="02010600030101010101" pitchFamily="2" charset="-122"/>
              </a:rPr>
              <a:t>);</a:t>
            </a:r>
            <a:endParaRPr lang="en-US" altLang="zh-CN" b="1" dirty="0">
              <a:solidFill>
                <a:schemeClr val="accent6">
                  <a:lumMod val="75000"/>
                </a:schemeClr>
              </a:solidFill>
              <a:latin typeface="Courier New" panose="02070309020205020404" pitchFamily="49" charset="0"/>
              <a:ea typeface="宋体" panose="02010600030101010101" pitchFamily="2" charset="-122"/>
            </a:endParaRPr>
          </a:p>
        </p:txBody>
      </p:sp>
      <p:sp>
        <p:nvSpPr>
          <p:cNvPr id="2" name="文本框 11"/>
          <p:cNvSpPr txBox="1">
            <a:spLocks noChangeArrowheads="1"/>
          </p:cNvSpPr>
          <p:nvPr/>
        </p:nvSpPr>
        <p:spPr bwMode="auto">
          <a:xfrm>
            <a:off x="6172200" y="5930900"/>
            <a:ext cx="1847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zh-CN" altLang="en-US" sz="2000">
                <a:solidFill>
                  <a:schemeClr val="tx1"/>
                </a:solidFill>
                <a:latin typeface="Times New Roman" panose="02020603050405020304" pitchFamily="18" charset="0"/>
                <a:ea typeface="宋体" panose="02010600030101010101" pitchFamily="2" charset="-122"/>
              </a:rPr>
              <a:t>案例</a:t>
            </a:r>
            <a:r>
              <a:rPr lang="en-US" altLang="zh-CN" sz="2000">
                <a:solidFill>
                  <a:schemeClr val="tx1"/>
                </a:solidFill>
                <a:latin typeface="Times New Roman" panose="02020603050405020304" pitchFamily="18" charset="0"/>
                <a:ea typeface="宋体" panose="02010600030101010101" pitchFamily="2" charset="-122"/>
              </a:rPr>
              <a:t>12.</a:t>
            </a:r>
            <a:r>
              <a:rPr lang="en-US" altLang="zh-CN" sz="2000">
                <a:solidFill>
                  <a:schemeClr val="tx1"/>
                </a:solidFill>
                <a:latin typeface="Times New Roman" panose="02020603050405020304" pitchFamily="18" charset="0"/>
                <a:ea typeface="宋体" panose="02010600030101010101" pitchFamily="2" charset="-122"/>
              </a:rPr>
              <a:t>ftell.cpp</a:t>
            </a:r>
            <a:endParaRPr lang="zh-CN" altLang="en-US" sz="2000">
              <a:solidFill>
                <a:schemeClr val="tx1"/>
              </a:solidFill>
              <a:latin typeface="Times New Roman" panose="02020603050405020304" pitchFamily="18" charset="0"/>
              <a:ea typeface="宋体" panose="02010600030101010101" pitchFamily="2" charset="-122"/>
            </a:endParaRPr>
          </a:p>
        </p:txBody>
      </p:sp>
      <p:pic>
        <p:nvPicPr>
          <p:cNvPr id="66566" name="Picture 4" descr="DD01009_">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580063"/>
            <a:ext cx="949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6861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69BD18-2BB3-4500-B3C5-9752980438D2}" type="slidenum">
              <a:rPr lang="en-US" altLang="zh-CN" sz="1400" smtClean="0"/>
            </a:fld>
            <a:endParaRPr lang="en-US" altLang="zh-CN" sz="1400"/>
          </a:p>
        </p:txBody>
      </p:sp>
      <p:sp>
        <p:nvSpPr>
          <p:cNvPr id="68612" name="Rectangle 2"/>
          <p:cNvSpPr>
            <a:spLocks noGrp="1" noChangeArrowheads="1"/>
          </p:cNvSpPr>
          <p:nvPr>
            <p:ph type="title"/>
          </p:nvPr>
        </p:nvSpPr>
        <p:spPr>
          <a:xfrm>
            <a:off x="533400" y="-76200"/>
            <a:ext cx="8077200" cy="1143000"/>
          </a:xfrm>
        </p:spPr>
        <p:txBody>
          <a:bodyPr/>
          <a:lstStyle/>
          <a:p>
            <a:pPr eaLnBrk="1" hangingPunct="1"/>
            <a:r>
              <a:rPr lang="en-US" altLang="zh-CN">
                <a:ea typeface="宋体" panose="02010600030101010101" pitchFamily="2" charset="-122"/>
              </a:rPr>
              <a:t>Examples of </a:t>
            </a:r>
            <a:r>
              <a:rPr lang="en-US" altLang="zh-CN">
                <a:latin typeface="Courier New" panose="02070309020205020404" pitchFamily="49" charset="0"/>
                <a:ea typeface="宋体" panose="02010600030101010101" pitchFamily="2" charset="-122"/>
              </a:rPr>
              <a:t>fseek()</a:t>
            </a:r>
            <a:r>
              <a:rPr lang="en-US" altLang="zh-CN">
                <a:ea typeface="宋体" panose="02010600030101010101" pitchFamily="2" charset="-122"/>
              </a:rPr>
              <a:t> are</a:t>
            </a:r>
            <a:endParaRPr lang="en-US" altLang="zh-CN">
              <a:ea typeface="宋体" panose="02010600030101010101" pitchFamily="2" charset="-122"/>
            </a:endParaRPr>
          </a:p>
        </p:txBody>
      </p:sp>
      <p:sp>
        <p:nvSpPr>
          <p:cNvPr id="68613" name="Rectangle 3"/>
          <p:cNvSpPr>
            <a:spLocks noGrp="1" noChangeArrowheads="1"/>
          </p:cNvSpPr>
          <p:nvPr>
            <p:ph type="body" idx="1"/>
          </p:nvPr>
        </p:nvSpPr>
        <p:spPr>
          <a:xfrm>
            <a:off x="25400" y="1104900"/>
            <a:ext cx="8077200" cy="4572000"/>
          </a:xfrm>
        </p:spPr>
        <p:txBody>
          <a:bodyPr/>
          <a:lstStyle/>
          <a:p>
            <a:pPr eaLnBrk="1" hangingPunct="1">
              <a:lnSpc>
                <a:spcPct val="150000"/>
              </a:lnSpc>
            </a:pPr>
            <a:r>
              <a:rPr lang="en-US" altLang="zh-CN">
                <a:solidFill>
                  <a:srgbClr val="0045AD"/>
                </a:solidFill>
                <a:ea typeface="宋体" panose="02010600030101010101" pitchFamily="2" charset="-122"/>
              </a:rPr>
              <a:t>fseek(inFile,4L,SEEK_SET);</a:t>
            </a:r>
            <a:endParaRPr lang="en-US" altLang="zh-CN">
              <a:solidFill>
                <a:srgbClr val="0045AD"/>
              </a:solidFill>
              <a:ea typeface="宋体" panose="02010600030101010101" pitchFamily="2" charset="-122"/>
            </a:endParaRPr>
          </a:p>
          <a:p>
            <a:pPr eaLnBrk="1" hangingPunct="1">
              <a:lnSpc>
                <a:spcPct val="150000"/>
              </a:lnSpc>
            </a:pPr>
            <a:r>
              <a:rPr lang="en-US" altLang="zh-CN">
                <a:solidFill>
                  <a:srgbClr val="0045AD"/>
                </a:solidFill>
                <a:ea typeface="宋体" panose="02010600030101010101" pitchFamily="2" charset="-122"/>
              </a:rPr>
              <a:t>fseek(inFile,4L,SEEK_CUR); </a:t>
            </a:r>
            <a:endParaRPr lang="en-US" altLang="zh-CN">
              <a:solidFill>
                <a:srgbClr val="0045AD"/>
              </a:solidFill>
              <a:ea typeface="宋体" panose="02010600030101010101" pitchFamily="2" charset="-122"/>
            </a:endParaRPr>
          </a:p>
          <a:p>
            <a:pPr eaLnBrk="1" hangingPunct="1">
              <a:lnSpc>
                <a:spcPct val="150000"/>
              </a:lnSpc>
            </a:pPr>
            <a:r>
              <a:rPr lang="en-US" altLang="zh-CN">
                <a:solidFill>
                  <a:srgbClr val="0045AD"/>
                </a:solidFill>
                <a:ea typeface="宋体" panose="02010600030101010101" pitchFamily="2" charset="-122"/>
              </a:rPr>
              <a:t>fseek(inFile,-4L,SEEK_CUR);</a:t>
            </a:r>
            <a:endParaRPr lang="en-US" altLang="zh-CN">
              <a:solidFill>
                <a:srgbClr val="0045AD"/>
              </a:solidFill>
              <a:ea typeface="宋体" panose="02010600030101010101" pitchFamily="2" charset="-122"/>
            </a:endParaRPr>
          </a:p>
          <a:p>
            <a:pPr eaLnBrk="1" hangingPunct="1">
              <a:lnSpc>
                <a:spcPct val="150000"/>
              </a:lnSpc>
            </a:pPr>
            <a:r>
              <a:rPr lang="en-US" altLang="zh-CN">
                <a:solidFill>
                  <a:srgbClr val="0045AD"/>
                </a:solidFill>
                <a:ea typeface="宋体" panose="02010600030101010101" pitchFamily="2" charset="-122"/>
              </a:rPr>
              <a:t>fseek(inFile,0L,SEEK_SET);</a:t>
            </a:r>
            <a:endParaRPr lang="en-US" altLang="zh-CN">
              <a:solidFill>
                <a:srgbClr val="0045AD"/>
              </a:solidFill>
              <a:ea typeface="宋体" panose="02010600030101010101" pitchFamily="2" charset="-122"/>
            </a:endParaRPr>
          </a:p>
          <a:p>
            <a:pPr eaLnBrk="1" hangingPunct="1">
              <a:lnSpc>
                <a:spcPct val="150000"/>
              </a:lnSpc>
            </a:pPr>
            <a:r>
              <a:rPr lang="en-US" altLang="zh-CN">
                <a:solidFill>
                  <a:srgbClr val="0045AD"/>
                </a:solidFill>
                <a:ea typeface="宋体" panose="02010600030101010101" pitchFamily="2" charset="-122"/>
              </a:rPr>
              <a:t>fseek(inFile,0L,SEEK_END);</a:t>
            </a:r>
            <a:endParaRPr lang="en-US" altLang="zh-CN">
              <a:solidFill>
                <a:srgbClr val="0045AD"/>
              </a:solidFill>
              <a:ea typeface="宋体" panose="02010600030101010101" pitchFamily="2" charset="-122"/>
            </a:endParaRPr>
          </a:p>
          <a:p>
            <a:pPr eaLnBrk="1" hangingPunct="1">
              <a:lnSpc>
                <a:spcPct val="150000"/>
              </a:lnSpc>
            </a:pPr>
            <a:r>
              <a:rPr lang="en-US" altLang="zh-CN">
                <a:solidFill>
                  <a:srgbClr val="0045AD"/>
                </a:solidFill>
                <a:ea typeface="宋体" panose="02010600030101010101" pitchFamily="2" charset="-122"/>
              </a:rPr>
              <a:t>fseek(inFile,-10L,SEEK_END);</a:t>
            </a:r>
            <a:endParaRPr lang="en-US" altLang="zh-CN" sz="2200">
              <a:solidFill>
                <a:srgbClr val="0045AD"/>
              </a:solidFill>
              <a:ea typeface="宋体" panose="02010600030101010101" pitchFamily="2" charset="-122"/>
            </a:endParaRPr>
          </a:p>
          <a:p>
            <a:pPr eaLnBrk="1" hangingPunct="1"/>
            <a:endParaRPr lang="en-US" altLang="zh-CN">
              <a:ea typeface="宋体" panose="02010600030101010101" pitchFamily="2" charset="-122"/>
            </a:endParaRPr>
          </a:p>
        </p:txBody>
      </p:sp>
      <p:sp>
        <p:nvSpPr>
          <p:cNvPr id="68614" name="文本框 1"/>
          <p:cNvSpPr txBox="1">
            <a:spLocks noChangeArrowheads="1"/>
          </p:cNvSpPr>
          <p:nvPr/>
        </p:nvSpPr>
        <p:spPr bwMode="auto">
          <a:xfrm>
            <a:off x="4800600" y="1233488"/>
            <a:ext cx="414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200">
                <a:solidFill>
                  <a:srgbClr val="00B050"/>
                </a:solidFill>
                <a:latin typeface="Times New Roman" panose="02020603050405020304" pitchFamily="18" charset="0"/>
                <a:ea typeface="宋体" panose="02010600030101010101" pitchFamily="2" charset="-122"/>
              </a:rPr>
              <a:t>//go to the fifth character in the file</a:t>
            </a:r>
            <a:endParaRPr lang="zh-CN" altLang="en-US" sz="2200">
              <a:solidFill>
                <a:srgbClr val="00B050"/>
              </a:solidFill>
              <a:latin typeface="Times New Roman" panose="02020603050405020304" pitchFamily="18" charset="0"/>
              <a:ea typeface="宋体" panose="02010600030101010101" pitchFamily="2" charset="-122"/>
            </a:endParaRPr>
          </a:p>
        </p:txBody>
      </p:sp>
      <p:sp>
        <p:nvSpPr>
          <p:cNvPr id="68615" name="文本框 6"/>
          <p:cNvSpPr txBox="1">
            <a:spLocks noChangeArrowheads="1"/>
          </p:cNvSpPr>
          <p:nvPr/>
        </p:nvSpPr>
        <p:spPr bwMode="auto">
          <a:xfrm>
            <a:off x="4762500" y="1881188"/>
            <a:ext cx="3419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200">
                <a:solidFill>
                  <a:srgbClr val="00B050"/>
                </a:solidFill>
                <a:latin typeface="Times New Roman" panose="02020603050405020304" pitchFamily="18" charset="0"/>
                <a:ea typeface="宋体" panose="02010600030101010101" pitchFamily="2" charset="-122"/>
              </a:rPr>
              <a:t>//move ahead five characters</a:t>
            </a:r>
            <a:endParaRPr lang="zh-CN" altLang="en-US" sz="2200">
              <a:solidFill>
                <a:srgbClr val="00B050"/>
              </a:solidFill>
              <a:latin typeface="Times New Roman" panose="02020603050405020304" pitchFamily="18" charset="0"/>
              <a:ea typeface="宋体" panose="02010600030101010101" pitchFamily="2" charset="-122"/>
            </a:endParaRPr>
          </a:p>
        </p:txBody>
      </p:sp>
      <p:sp>
        <p:nvSpPr>
          <p:cNvPr id="68616" name="文本框 7"/>
          <p:cNvSpPr txBox="1">
            <a:spLocks noChangeArrowheads="1"/>
          </p:cNvSpPr>
          <p:nvPr/>
        </p:nvSpPr>
        <p:spPr bwMode="auto">
          <a:xfrm>
            <a:off x="4843463" y="2643188"/>
            <a:ext cx="32940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200">
                <a:solidFill>
                  <a:srgbClr val="00B050"/>
                </a:solidFill>
                <a:latin typeface="Times New Roman" panose="02020603050405020304" pitchFamily="18" charset="0"/>
                <a:ea typeface="宋体" panose="02010600030101010101" pitchFamily="2" charset="-122"/>
              </a:rPr>
              <a:t>//move back five characters</a:t>
            </a:r>
            <a:endParaRPr lang="zh-CN" altLang="en-US" sz="2200">
              <a:solidFill>
                <a:srgbClr val="00B050"/>
              </a:solidFill>
              <a:latin typeface="Times New Roman" panose="02020603050405020304" pitchFamily="18" charset="0"/>
              <a:ea typeface="宋体" panose="02010600030101010101" pitchFamily="2" charset="-122"/>
            </a:endParaRPr>
          </a:p>
        </p:txBody>
      </p:sp>
      <p:sp>
        <p:nvSpPr>
          <p:cNvPr id="68617" name="文本框 8"/>
          <p:cNvSpPr txBox="1">
            <a:spLocks noChangeArrowheads="1"/>
          </p:cNvSpPr>
          <p:nvPr/>
        </p:nvSpPr>
        <p:spPr bwMode="auto">
          <a:xfrm>
            <a:off x="4762500" y="3290888"/>
            <a:ext cx="30543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200">
                <a:solidFill>
                  <a:srgbClr val="00B050"/>
                </a:solidFill>
                <a:latin typeface="Times New Roman" panose="02020603050405020304" pitchFamily="18" charset="0"/>
                <a:ea typeface="宋体" panose="02010600030101010101" pitchFamily="2" charset="-122"/>
              </a:rPr>
              <a:t>//go to the start of the file</a:t>
            </a:r>
            <a:endParaRPr lang="zh-CN" altLang="en-US" sz="2200">
              <a:solidFill>
                <a:srgbClr val="00B050"/>
              </a:solidFill>
              <a:latin typeface="Times New Roman" panose="02020603050405020304" pitchFamily="18" charset="0"/>
              <a:ea typeface="宋体" panose="02010600030101010101" pitchFamily="2" charset="-122"/>
            </a:endParaRPr>
          </a:p>
        </p:txBody>
      </p:sp>
      <p:sp>
        <p:nvSpPr>
          <p:cNvPr id="68618" name="文本框 9"/>
          <p:cNvSpPr txBox="1">
            <a:spLocks noChangeArrowheads="1"/>
          </p:cNvSpPr>
          <p:nvPr/>
        </p:nvSpPr>
        <p:spPr bwMode="auto">
          <a:xfrm>
            <a:off x="4762500" y="4027488"/>
            <a:ext cx="297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200">
                <a:solidFill>
                  <a:srgbClr val="00B050"/>
                </a:solidFill>
                <a:latin typeface="Times New Roman" panose="02020603050405020304" pitchFamily="18" charset="0"/>
                <a:ea typeface="宋体" panose="02010600030101010101" pitchFamily="2" charset="-122"/>
              </a:rPr>
              <a:t>//go to the end of the file</a:t>
            </a:r>
            <a:endParaRPr lang="zh-CN" altLang="en-US" sz="2200">
              <a:solidFill>
                <a:srgbClr val="00B050"/>
              </a:solidFill>
              <a:latin typeface="Times New Roman" panose="02020603050405020304" pitchFamily="18" charset="0"/>
              <a:ea typeface="宋体" panose="02010600030101010101" pitchFamily="2" charset="-122"/>
            </a:endParaRPr>
          </a:p>
        </p:txBody>
      </p:sp>
      <p:sp>
        <p:nvSpPr>
          <p:cNvPr id="68619" name="文本框 10"/>
          <p:cNvSpPr txBox="1">
            <a:spLocks noChangeArrowheads="1"/>
          </p:cNvSpPr>
          <p:nvPr/>
        </p:nvSpPr>
        <p:spPr bwMode="auto">
          <a:xfrm>
            <a:off x="5002213" y="4699000"/>
            <a:ext cx="41354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200">
                <a:solidFill>
                  <a:srgbClr val="00B050"/>
                </a:solidFill>
                <a:latin typeface="Times New Roman" panose="02020603050405020304" pitchFamily="18" charset="0"/>
                <a:ea typeface="宋体" panose="02010600030101010101" pitchFamily="2" charset="-122"/>
              </a:rPr>
              <a:t>//go to 10 characters before the file</a:t>
            </a:r>
            <a:endParaRPr lang="en-US" altLang="zh-CN" sz="2200">
              <a:solidFill>
                <a:srgbClr val="00B050"/>
              </a:solidFill>
              <a:latin typeface="Times New Roman" panose="02020603050405020304" pitchFamily="18" charset="0"/>
              <a:ea typeface="宋体" panose="02010600030101010101" pitchFamily="2" charset="-122"/>
            </a:endParaRPr>
          </a:p>
          <a:p>
            <a:pPr>
              <a:spcBef>
                <a:spcPct val="0"/>
              </a:spcBef>
              <a:buFontTx/>
              <a:buNone/>
            </a:pPr>
            <a:r>
              <a:rPr lang="en-US" altLang="zh-CN" sz="2200">
                <a:solidFill>
                  <a:srgbClr val="00B050"/>
                </a:solidFill>
                <a:latin typeface="Times New Roman" panose="02020603050405020304" pitchFamily="18" charset="0"/>
                <a:ea typeface="宋体" panose="02010600030101010101" pitchFamily="2" charset="-122"/>
              </a:rPr>
              <a:t> end</a:t>
            </a:r>
            <a:endParaRPr lang="zh-CN" altLang="en-US" sz="2200">
              <a:solidFill>
                <a:srgbClr val="00B050"/>
              </a:solidFill>
              <a:latin typeface="Times New Roman" panose="02020603050405020304" pitchFamily="18" charset="0"/>
              <a:ea typeface="宋体" panose="02010600030101010101" pitchFamily="2" charset="-122"/>
            </a:endParaRPr>
          </a:p>
        </p:txBody>
      </p:sp>
      <p:pic>
        <p:nvPicPr>
          <p:cNvPr id="68620" name="Picture 4" descr="DD01009_">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675" y="5757863"/>
            <a:ext cx="949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0659"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687804-AF65-49FE-92B8-87C2D2B10042}" type="slidenum">
              <a:rPr lang="en-US" altLang="zh-CN" sz="1400" smtClean="0"/>
            </a:fld>
            <a:endParaRPr lang="en-US" altLang="zh-CN" sz="1400"/>
          </a:p>
        </p:txBody>
      </p:sp>
      <p:pic>
        <p:nvPicPr>
          <p:cNvPr id="70660" name="Picture 5"/>
          <p:cNvPicPr>
            <a:picLocks noGrp="1" noChangeAspect="1" noChangeArrowheads="1"/>
          </p:cNvPicPr>
          <p:nvPr>
            <p:ph idx="4294967295"/>
          </p:nvPr>
        </p:nvPicPr>
        <p:blipFill>
          <a:blip r:embed="rId1">
            <a:grayscl/>
            <a:extLst>
              <a:ext uri="{28A0092B-C50C-407E-A947-70E740481C1C}">
                <a14:useLocalDpi xmlns:a14="http://schemas.microsoft.com/office/drawing/2010/main" val="0"/>
              </a:ext>
            </a:extLst>
          </a:blip>
          <a:srcRect/>
          <a:stretch>
            <a:fillRect/>
          </a:stretch>
        </p:blipFill>
        <p:spPr>
          <a:xfrm>
            <a:off x="609600" y="1295400"/>
            <a:ext cx="8189913" cy="4865688"/>
          </a:xfrm>
        </p:spPr>
      </p:pic>
      <p:sp>
        <p:nvSpPr>
          <p:cNvPr id="70661" name="Rectangle 8"/>
          <p:cNvSpPr>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Random File Access (continued)</a:t>
            </a:r>
            <a:endParaRPr lang="en-US" altLang="zh-CN" sz="3600">
              <a:ea typeface="宋体" panose="02010600030101010101" pitchFamily="2" charset="-122"/>
            </a:endParaRPr>
          </a:p>
        </p:txBody>
      </p:sp>
      <p:pic>
        <p:nvPicPr>
          <p:cNvPr id="70662"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116998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2707" name="灯片编号占位符 3"/>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4B01779-B2BE-4348-B722-751F8449F804}" type="slidenum">
              <a:rPr lang="en-US" altLang="zh-CN" sz="1400" smtClean="0"/>
            </a:fld>
            <a:endParaRPr lang="en-US" altLang="zh-CN" sz="1400"/>
          </a:p>
        </p:txBody>
      </p:sp>
      <p:grpSp>
        <p:nvGrpSpPr>
          <p:cNvPr id="72708" name="Group 6"/>
          <p:cNvGrpSpPr/>
          <p:nvPr/>
        </p:nvGrpSpPr>
        <p:grpSpPr bwMode="auto">
          <a:xfrm>
            <a:off x="361950" y="1866900"/>
            <a:ext cx="8324850" cy="4229100"/>
            <a:chOff x="750" y="480"/>
            <a:chExt cx="5244" cy="2664"/>
          </a:xfrm>
        </p:grpSpPr>
        <p:pic>
          <p:nvPicPr>
            <p:cNvPr id="72710"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816" y="480"/>
              <a:ext cx="4206" cy="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50" y="2496"/>
              <a:ext cx="5244"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2709" name="Rectangle 7"/>
          <p:cNvSpPr>
            <a:spLocks noGrp="1" noChangeArrowheads="1"/>
          </p:cNvSpPr>
          <p:nvPr>
            <p:ph type="title"/>
          </p:nvPr>
        </p:nvSpPr>
        <p:spPr/>
        <p:txBody>
          <a:bodyPr/>
          <a:lstStyle/>
          <a:p>
            <a:pPr eaLnBrk="1" hangingPunct="1"/>
            <a:r>
              <a:rPr lang="en-US" altLang="zh-CN">
                <a:ea typeface="宋体" panose="02010600030101010101" pitchFamily="2" charset="-122"/>
              </a:rPr>
              <a:t>Random File Access (continued)</a:t>
            </a:r>
            <a:endParaRPr lang="en-US" altLang="zh-CN">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475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049287D-1DCA-4C41-B514-B1AE4DD04FC7}" type="slidenum">
              <a:rPr lang="en-US" altLang="zh-CN" sz="1400" smtClean="0"/>
            </a:fld>
            <a:endParaRPr lang="en-US" altLang="zh-CN" sz="1400"/>
          </a:p>
        </p:txBody>
      </p:sp>
      <p:sp>
        <p:nvSpPr>
          <p:cNvPr id="74756" name="Rectangle 2"/>
          <p:cNvSpPr>
            <a:spLocks noGrp="1" noChangeArrowheads="1"/>
          </p:cNvSpPr>
          <p:nvPr>
            <p:ph type="title"/>
          </p:nvPr>
        </p:nvSpPr>
        <p:spPr>
          <a:xfrm>
            <a:off x="263525" y="-104775"/>
            <a:ext cx="8077200" cy="1143000"/>
          </a:xfrm>
        </p:spPr>
        <p:txBody>
          <a:bodyPr/>
          <a:lstStyle/>
          <a:p>
            <a:pPr eaLnBrk="1" hangingPunct="1"/>
            <a:r>
              <a:rPr lang="en-US" altLang="zh-CN">
                <a:ea typeface="宋体" panose="02010600030101010101" pitchFamily="2" charset="-122"/>
              </a:rPr>
              <a:t>Passing and Returning Filenames</a:t>
            </a:r>
            <a:endParaRPr lang="en-US" altLang="zh-CN">
              <a:ea typeface="宋体" panose="02010600030101010101" pitchFamily="2" charset="-122"/>
            </a:endParaRPr>
          </a:p>
        </p:txBody>
      </p:sp>
      <p:pic>
        <p:nvPicPr>
          <p:cNvPr id="74757"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533400" y="1773238"/>
            <a:ext cx="8077200" cy="4378325"/>
          </a:xfrm>
        </p:spPr>
      </p:pic>
      <p:sp>
        <p:nvSpPr>
          <p:cNvPr id="74758" name="矩形 1"/>
          <p:cNvSpPr>
            <a:spLocks noChangeArrowheads="1"/>
          </p:cNvSpPr>
          <p:nvPr/>
        </p:nvSpPr>
        <p:spPr bwMode="auto">
          <a:xfrm>
            <a:off x="1219200" y="4572000"/>
            <a:ext cx="4495800" cy="1447800"/>
          </a:xfrm>
          <a:prstGeom prst="rect">
            <a:avLst/>
          </a:prstGeom>
          <a:noFill/>
          <a:ln w="9525" algn="ctr">
            <a:solidFill>
              <a:schemeClr val="accent2"/>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000">
              <a:solidFill>
                <a:srgbClr val="FFFFFF"/>
              </a:solidFill>
              <a:latin typeface="Times New Roman" panose="02020603050405020304" pitchFamily="18" charset="0"/>
              <a:ea typeface="宋体" panose="02010600030101010101" pitchFamily="2" charset="-122"/>
            </a:endParaRPr>
          </a:p>
        </p:txBody>
      </p:sp>
      <p:pic>
        <p:nvPicPr>
          <p:cNvPr id="74759"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116998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10019" name="Rectangle 3"/>
          <p:cNvSpPr>
            <a:spLocks noGrp="1"/>
          </p:cNvSpPr>
          <p:nvPr>
            <p:ph idx="1"/>
          </p:nvPr>
        </p:nvSpPr>
        <p:spPr>
          <a:xfrm>
            <a:off x="571500" y="1571625"/>
            <a:ext cx="8143875" cy="3286125"/>
          </a:xfrm>
        </p:spPr>
        <p:txBody>
          <a:bodyPr vert="horz" wrap="square" lIns="91440" tIns="45720" rIns="91440" bIns="45720" anchor="t" anchorCtr="0"/>
          <a:p>
            <a:r>
              <a:rPr kumimoji="1" lang="zh-CN" altLang="zh-CN" dirty="0">
                <a:latin typeface="+mn-lt"/>
                <a:ea typeface="+mn-ea"/>
                <a:cs typeface="+mn-cs"/>
              </a:rPr>
              <a:t>文件路径表示文件在外部存储设备中的位置。如：</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    D: \CC\temp\file1.dat</a:t>
            </a:r>
            <a:endParaRPr kumimoji="1" lang="zh-CN" altLang="zh-CN" dirty="0">
              <a:latin typeface="+mn-lt"/>
              <a:ea typeface="+mn-ea"/>
            </a:endParaRPr>
          </a:p>
          <a:p>
            <a:pPr lvl="1"/>
            <a:r>
              <a:rPr kumimoji="1" lang="zh-CN" altLang="zh-CN" dirty="0">
                <a:latin typeface="+mn-lt"/>
                <a:ea typeface="+mn-ea"/>
              </a:rPr>
              <a:t>表示</a:t>
            </a:r>
            <a:r>
              <a:rPr kumimoji="1" lang="en-US" altLang="zh-CN" dirty="0">
                <a:latin typeface="+mn-lt"/>
                <a:ea typeface="+mn-ea"/>
              </a:rPr>
              <a:t>file1.dat</a:t>
            </a:r>
            <a:r>
              <a:rPr kumimoji="1" lang="zh-CN" altLang="zh-CN" dirty="0">
                <a:latin typeface="+mn-lt"/>
                <a:ea typeface="+mn-ea"/>
              </a:rPr>
              <a:t>文件存放在</a:t>
            </a:r>
            <a:r>
              <a:rPr kumimoji="1" lang="en-US" altLang="zh-CN" dirty="0">
                <a:latin typeface="+mn-lt"/>
                <a:ea typeface="+mn-ea"/>
              </a:rPr>
              <a:t>D</a:t>
            </a:r>
            <a:r>
              <a:rPr kumimoji="1" lang="zh-CN" altLang="zh-CN" dirty="0">
                <a:latin typeface="+mn-lt"/>
                <a:ea typeface="+mn-ea"/>
              </a:rPr>
              <a:t>盘中的</a:t>
            </a:r>
            <a:r>
              <a:rPr kumimoji="1" lang="en-US" altLang="zh-CN" dirty="0">
                <a:latin typeface="+mn-lt"/>
                <a:ea typeface="+mn-ea"/>
              </a:rPr>
              <a:t>CC</a:t>
            </a:r>
            <a:r>
              <a:rPr kumimoji="1" lang="zh-CN" altLang="zh-CN" dirty="0">
                <a:latin typeface="+mn-lt"/>
                <a:ea typeface="+mn-ea"/>
              </a:rPr>
              <a:t>目录下的</a:t>
            </a:r>
            <a:r>
              <a:rPr kumimoji="1" lang="en-US" altLang="zh-CN" dirty="0">
                <a:latin typeface="+mn-lt"/>
                <a:ea typeface="+mn-ea"/>
              </a:rPr>
              <a:t>temp</a:t>
            </a:r>
            <a:r>
              <a:rPr kumimoji="1" lang="zh-CN" altLang="zh-CN" dirty="0">
                <a:latin typeface="+mn-lt"/>
                <a:ea typeface="+mn-ea"/>
              </a:rPr>
              <a:t>子目录下面</a:t>
            </a:r>
            <a:endParaRPr kumimoji="1" lang="en-US" altLang="zh-CN" dirty="0">
              <a:solidFill>
                <a:srgbClr val="C00000"/>
              </a:solidFill>
              <a:latin typeface="+mn-lt"/>
              <a:ea typeface="+mn-ea"/>
            </a:endParaRPr>
          </a:p>
        </p:txBody>
      </p:sp>
      <p:pic>
        <p:nvPicPr>
          <p:cNvPr id="111002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6803"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1581A1-C5C7-4C65-9835-8A61D1D4824E}" type="slidenum">
              <a:rPr lang="en-US" altLang="zh-CN" sz="1400" smtClean="0"/>
            </a:fld>
            <a:endParaRPr lang="en-US" altLang="zh-CN" sz="1400"/>
          </a:p>
        </p:txBody>
      </p:sp>
      <p:pic>
        <p:nvPicPr>
          <p:cNvPr id="76804"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533400" y="1524000"/>
            <a:ext cx="83058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5" name="Rectangle 5"/>
          <p:cNvSpPr>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Passing and Returning Filenames (continued)</a:t>
            </a:r>
            <a:endParaRPr lang="en-US" altLang="zh-CN" sz="3600">
              <a:ea typeface="宋体" panose="02010600030101010101" pitchFamily="2" charset="-122"/>
            </a:endParaRPr>
          </a:p>
        </p:txBody>
      </p:sp>
      <p:cxnSp>
        <p:nvCxnSpPr>
          <p:cNvPr id="76806" name="直接连接符 2"/>
          <p:cNvCxnSpPr>
            <a:cxnSpLocks noChangeShapeType="1"/>
          </p:cNvCxnSpPr>
          <p:nvPr/>
        </p:nvCxnSpPr>
        <p:spPr bwMode="auto">
          <a:xfrm>
            <a:off x="2057400" y="3581400"/>
            <a:ext cx="13716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07" name="直接连接符 7"/>
          <p:cNvCxnSpPr>
            <a:cxnSpLocks noChangeShapeType="1"/>
          </p:cNvCxnSpPr>
          <p:nvPr/>
        </p:nvCxnSpPr>
        <p:spPr bwMode="auto">
          <a:xfrm>
            <a:off x="1371600" y="1752600"/>
            <a:ext cx="13716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8851"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4D29C5B-B005-4F0C-B146-DADF72BC1B6A}" type="slidenum">
              <a:rPr lang="en-US" altLang="zh-CN" sz="1400" smtClean="0"/>
            </a:fld>
            <a:endParaRPr lang="en-US" altLang="zh-CN" sz="1400"/>
          </a:p>
        </p:txBody>
      </p:sp>
      <p:pic>
        <p:nvPicPr>
          <p:cNvPr id="78852" name="Picture 4"/>
          <p:cNvPicPr>
            <a:picLocks noGrp="1" noChangeAspect="1" noChangeArrowheads="1"/>
          </p:cNvPicPr>
          <p:nvPr>
            <p:ph idx="4294967295"/>
          </p:nvPr>
        </p:nvPicPr>
        <p:blipFill>
          <a:blip r:embed="rId1">
            <a:grayscl/>
            <a:extLst>
              <a:ext uri="{28A0092B-C50C-407E-A947-70E740481C1C}">
                <a14:useLocalDpi xmlns:a14="http://schemas.microsoft.com/office/drawing/2010/main" val="0"/>
              </a:ext>
            </a:extLst>
          </a:blip>
          <a:srcRect/>
          <a:stretch>
            <a:fillRect/>
          </a:stretch>
        </p:blipFill>
        <p:spPr>
          <a:xfrm>
            <a:off x="144463" y="609600"/>
            <a:ext cx="8974137" cy="5510213"/>
          </a:xfrm>
        </p:spPr>
      </p:pic>
      <p:sp>
        <p:nvSpPr>
          <p:cNvPr id="78853" name="Rectangle 7"/>
          <p:cNvSpPr>
            <a:spLocks noChangeArrowheads="1"/>
          </p:cNvSpPr>
          <p:nvPr/>
        </p:nvSpPr>
        <p:spPr bwMode="auto">
          <a:xfrm>
            <a:off x="533400" y="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Passing and Returning Filenames</a:t>
            </a:r>
            <a:endParaRPr lang="en-US" altLang="zh-CN" sz="3600">
              <a:ea typeface="宋体" panose="02010600030101010101" pitchFamily="2" charset="-122"/>
            </a:endParaRPr>
          </a:p>
        </p:txBody>
      </p:sp>
      <p:cxnSp>
        <p:nvCxnSpPr>
          <p:cNvPr id="78854" name="直接连接符 5"/>
          <p:cNvCxnSpPr>
            <a:cxnSpLocks noChangeShapeType="1"/>
          </p:cNvCxnSpPr>
          <p:nvPr/>
        </p:nvCxnSpPr>
        <p:spPr bwMode="auto">
          <a:xfrm>
            <a:off x="762000" y="2438400"/>
            <a:ext cx="20574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8855"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88" y="622300"/>
            <a:ext cx="9493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4" descr="DD01009_">
            <a:hlinkClick r:id="rId4"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88" y="17351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7" name="文本框 1"/>
          <p:cNvSpPr txBox="1">
            <a:spLocks noChangeArrowheads="1"/>
          </p:cNvSpPr>
          <p:nvPr/>
        </p:nvSpPr>
        <p:spPr bwMode="auto">
          <a:xfrm>
            <a:off x="8059738" y="2460625"/>
            <a:ext cx="1052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000">
                <a:solidFill>
                  <a:schemeClr val="tx1"/>
                </a:solidFill>
                <a:latin typeface="Times New Roman" panose="02020603050405020304" pitchFamily="18" charset="0"/>
                <a:ea typeface="宋体" panose="02010600030101010101" pitchFamily="2" charset="-122"/>
              </a:rPr>
              <a:t>readdata</a:t>
            </a:r>
            <a:endParaRPr lang="zh-CN" altLang="en-US" sz="20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0899"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2C7AA4-D9A7-448D-A311-49BB1C621E55}" type="slidenum">
              <a:rPr lang="en-US" altLang="zh-CN" sz="1400" smtClean="0"/>
            </a:fld>
            <a:endParaRPr lang="en-US" altLang="zh-CN" sz="1400"/>
          </a:p>
        </p:txBody>
      </p:sp>
      <p:grpSp>
        <p:nvGrpSpPr>
          <p:cNvPr id="80900" name="Group 6"/>
          <p:cNvGrpSpPr/>
          <p:nvPr/>
        </p:nvGrpSpPr>
        <p:grpSpPr bwMode="auto">
          <a:xfrm>
            <a:off x="76200" y="152400"/>
            <a:ext cx="8288338" cy="6172200"/>
            <a:chOff x="414" y="192"/>
            <a:chExt cx="5214" cy="4242"/>
          </a:xfrm>
        </p:grpSpPr>
        <p:pic>
          <p:nvPicPr>
            <p:cNvPr id="80902"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480" y="192"/>
              <a:ext cx="4116" cy="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3" name="Picture 5"/>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14" y="1608"/>
              <a:ext cx="5214" cy="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0901" name="直接连接符 7"/>
          <p:cNvCxnSpPr>
            <a:cxnSpLocks noChangeShapeType="1"/>
          </p:cNvCxnSpPr>
          <p:nvPr/>
        </p:nvCxnSpPr>
        <p:spPr bwMode="auto">
          <a:xfrm>
            <a:off x="533400" y="381000"/>
            <a:ext cx="20574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2947"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4EB855D-60DD-4201-850B-F3885C505D43}" type="slidenum">
              <a:rPr lang="en-US" altLang="zh-CN" sz="1400" smtClean="0"/>
            </a:fld>
            <a:endParaRPr lang="en-US" altLang="zh-CN" sz="1400"/>
          </a:p>
        </p:txBody>
      </p:sp>
      <p:sp>
        <p:nvSpPr>
          <p:cNvPr id="82948" name="Rectangle 2"/>
          <p:cNvSpPr>
            <a:spLocks noGrp="1" noChangeArrowheads="1"/>
          </p:cNvSpPr>
          <p:nvPr>
            <p:ph type="title"/>
          </p:nvPr>
        </p:nvSpPr>
        <p:spPr/>
        <p:txBody>
          <a:bodyPr/>
          <a:lstStyle/>
          <a:p>
            <a:pPr eaLnBrk="1" hangingPunct="1"/>
            <a:r>
              <a:rPr lang="en-US" altLang="zh-CN">
                <a:ea typeface="宋体" panose="02010600030101010101" pitchFamily="2" charset="-122"/>
              </a:rPr>
              <a:t>Case Study: Creating and Using a Table of Constants</a:t>
            </a:r>
            <a:endParaRPr lang="en-US" altLang="zh-CN">
              <a:ea typeface="宋体" panose="02010600030101010101" pitchFamily="2" charset="-122"/>
            </a:endParaRPr>
          </a:p>
        </p:txBody>
      </p:sp>
      <p:sp>
        <p:nvSpPr>
          <p:cNvPr id="82949" name="Rectangle 3"/>
          <p:cNvSpPr>
            <a:spLocks noGrp="1" noChangeArrowheads="1"/>
          </p:cNvSpPr>
          <p:nvPr>
            <p:ph type="body" idx="1"/>
          </p:nvPr>
        </p:nvSpPr>
        <p:spPr/>
        <p:txBody>
          <a:bodyPr/>
          <a:lstStyle/>
          <a:p>
            <a:pPr eaLnBrk="1" hangingPunct="1"/>
            <a:r>
              <a:rPr lang="en-US" altLang="zh-CN">
                <a:ea typeface="宋体" panose="02010600030101010101" pitchFamily="2" charset="-122"/>
              </a:rPr>
              <a:t>A common real-world programming </a:t>
            </a:r>
            <a:r>
              <a:rPr lang="en-US" altLang="zh-CN">
                <a:solidFill>
                  <a:schemeClr val="accent2"/>
                </a:solidFill>
                <a:ea typeface="宋体" panose="02010600030101010101" pitchFamily="2" charset="-122"/>
              </a:rPr>
              <a:t>requirement</a:t>
            </a:r>
            <a:r>
              <a:rPr lang="en-US" altLang="zh-CN">
                <a:ea typeface="宋体" panose="02010600030101010101" pitchFamily="2" charset="-122"/>
              </a:rPr>
              <a:t> is</a:t>
            </a:r>
            <a:r>
              <a:rPr lang="zh-CN" altLang="en-US">
                <a:ea typeface="宋体" panose="02010600030101010101" pitchFamily="2" charset="-122"/>
              </a:rPr>
              <a:t>：</a:t>
            </a:r>
            <a:endParaRPr lang="en-US" altLang="zh-CN">
              <a:ea typeface="宋体" panose="02010600030101010101" pitchFamily="2" charset="-122"/>
            </a:endParaRPr>
          </a:p>
          <a:p>
            <a:pPr marL="914400" lvl="1" indent="-457200" eaLnBrk="1" hangingPunct="1">
              <a:buFontTx/>
              <a:buAutoNum type="arabicPeriod"/>
            </a:pPr>
            <a:r>
              <a:rPr lang="en-US" altLang="zh-CN">
                <a:ea typeface="宋体" panose="02010600030101010101" pitchFamily="2" charset="-122"/>
              </a:rPr>
              <a:t>creating and maintaining a small file of constants, </a:t>
            </a:r>
            <a:endParaRPr lang="en-US" altLang="zh-CN">
              <a:ea typeface="宋体" panose="02010600030101010101" pitchFamily="2" charset="-122"/>
            </a:endParaRPr>
          </a:p>
          <a:p>
            <a:pPr marL="914400" lvl="1" indent="-457200" eaLnBrk="1" hangingPunct="1">
              <a:buFontTx/>
              <a:buAutoNum type="arabicPeriod"/>
            </a:pPr>
            <a:r>
              <a:rPr lang="en-US" altLang="zh-CN">
                <a:ea typeface="宋体" panose="02010600030101010101" pitchFamily="2" charset="-122"/>
              </a:rPr>
              <a:t>reading and storing these constants into a list, </a:t>
            </a:r>
            <a:endParaRPr lang="en-US" altLang="zh-CN">
              <a:ea typeface="宋体" panose="02010600030101010101" pitchFamily="2" charset="-122"/>
            </a:endParaRPr>
          </a:p>
          <a:p>
            <a:pPr marL="914400" lvl="1" indent="-457200" eaLnBrk="1" hangingPunct="1">
              <a:buFontTx/>
              <a:buAutoNum type="arabicPeriod"/>
            </a:pPr>
            <a:r>
              <a:rPr lang="en-US" altLang="zh-CN">
                <a:ea typeface="宋体" panose="02010600030101010101" pitchFamily="2" charset="-122"/>
              </a:rPr>
              <a:t>then providing functions for checking data against the constants in the list</a:t>
            </a:r>
            <a:endParaRPr lang="en-US" altLang="zh-CN">
              <a:ea typeface="宋体" panose="02010600030101010101" pitchFamily="2" charset="-122"/>
            </a:endParaRPr>
          </a:p>
          <a:p>
            <a:pPr eaLnBrk="1" hangingPunct="1"/>
            <a:r>
              <a:rPr lang="en-US" altLang="zh-CN">
                <a:ea typeface="宋体" panose="02010600030101010101" pitchFamily="2" charset="-122"/>
              </a:rPr>
              <a:t>In financial and scheduling programs, this requirement takes the form of reading a set of holiday dates and then checking a date against each date in the table</a:t>
            </a:r>
            <a:endParaRPr lang="en-US" altLang="zh-CN">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499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4BD3602-5F81-4024-9F69-22F65DBD4C6D}" type="slidenum">
              <a:rPr lang="en-US" altLang="zh-CN" sz="1400" smtClean="0"/>
            </a:fld>
            <a:endParaRPr lang="en-US" altLang="zh-CN" sz="1400"/>
          </a:p>
        </p:txBody>
      </p:sp>
      <p:sp>
        <p:nvSpPr>
          <p:cNvPr id="84996" name="Rectangle 2"/>
          <p:cNvSpPr>
            <a:spLocks noGrp="1" noChangeArrowheads="1"/>
          </p:cNvSpPr>
          <p:nvPr>
            <p:ph type="title"/>
          </p:nvPr>
        </p:nvSpPr>
        <p:spPr/>
        <p:txBody>
          <a:bodyPr/>
          <a:lstStyle/>
          <a:p>
            <a:pPr eaLnBrk="1" hangingPunct="1"/>
            <a:r>
              <a:rPr lang="en-US" altLang="zh-CN">
                <a:ea typeface="宋体" panose="02010600030101010101" pitchFamily="2" charset="-122"/>
              </a:rPr>
              <a:t>Requirements Specification</a:t>
            </a:r>
            <a:endParaRPr lang="en-US" altLang="zh-CN">
              <a:ea typeface="宋体" panose="02010600030101010101" pitchFamily="2" charset="-122"/>
            </a:endParaRPr>
          </a:p>
        </p:txBody>
      </p:sp>
      <p:sp>
        <p:nvSpPr>
          <p:cNvPr id="84997" name="Rectangle 3"/>
          <p:cNvSpPr>
            <a:spLocks noGrp="1" noChangeArrowheads="1"/>
          </p:cNvSpPr>
          <p:nvPr>
            <p:ph type="body" idx="1"/>
          </p:nvPr>
        </p:nvSpPr>
        <p:spPr/>
        <p:txBody>
          <a:bodyPr/>
          <a:lstStyle/>
          <a:p>
            <a:pPr eaLnBrk="1" hangingPunct="1">
              <a:lnSpc>
                <a:spcPct val="90000"/>
              </a:lnSpc>
              <a:defRPr/>
            </a:pPr>
            <a:r>
              <a:rPr lang="en-US" altLang="zh-CN" dirty="0">
                <a:ea typeface="宋体" panose="02010600030101010101" pitchFamily="2" charset="-122"/>
              </a:rPr>
              <a:t>Objective: create a set of functions that determines if a given date is a holiday, using concepts that are equally applicable to any program that needs to check data against a list of constants, such as temperatures, densities, or other parameters</a:t>
            </a:r>
            <a:endParaRPr lang="en-US" altLang="zh-CN" dirty="0">
              <a:ea typeface="宋体" panose="02010600030101010101" pitchFamily="2" charset="-122"/>
            </a:endParaRPr>
          </a:p>
          <a:p>
            <a:pPr eaLnBrk="1" hangingPunct="1">
              <a:lnSpc>
                <a:spcPct val="90000"/>
              </a:lnSpc>
              <a:defRPr/>
            </a:pPr>
            <a:r>
              <a:rPr lang="en-US" altLang="zh-CN" dirty="0">
                <a:ea typeface="宋体" panose="02010600030101010101" pitchFamily="2" charset="-122"/>
              </a:rPr>
              <a:t>Two functions are developed</a:t>
            </a:r>
            <a:endParaRPr lang="en-US" altLang="zh-CN" dirty="0">
              <a:ea typeface="宋体" panose="02010600030101010101" pitchFamily="2" charset="-122"/>
            </a:endParaRPr>
          </a:p>
          <a:p>
            <a:pPr lvl="1" eaLnBrk="1" hangingPunct="1">
              <a:lnSpc>
                <a:spcPct val="90000"/>
              </a:lnSpc>
              <a:defRPr/>
            </a:pPr>
            <a:r>
              <a:rPr lang="en-US" altLang="zh-CN" b="1" dirty="0">
                <a:solidFill>
                  <a:schemeClr val="accent6">
                    <a:lumMod val="75000"/>
                  </a:schemeClr>
                </a:solidFill>
                <a:ea typeface="宋体" panose="02010600030101010101" pitchFamily="2" charset="-122"/>
              </a:rPr>
              <a:t>The first constructs a list of holidays</a:t>
            </a:r>
            <a:r>
              <a:rPr lang="en-US" altLang="zh-CN" dirty="0">
                <a:ea typeface="宋体" panose="02010600030101010101" pitchFamily="2" charset="-122"/>
              </a:rPr>
              <a:t>, which is called a </a:t>
            </a:r>
            <a:r>
              <a:rPr lang="en-US" altLang="zh-CN" b="1" dirty="0">
                <a:ea typeface="宋体" panose="02010600030101010101" pitchFamily="2" charset="-122"/>
              </a:rPr>
              <a:t>holiday table</a:t>
            </a:r>
            <a:r>
              <a:rPr lang="en-US" altLang="zh-CN" dirty="0">
                <a:ea typeface="宋体" panose="02010600030101010101" pitchFamily="2" charset="-122"/>
              </a:rPr>
              <a:t>, and consists of legal holiday dates that have been previously stored in a file</a:t>
            </a:r>
            <a:endParaRPr lang="en-US" altLang="zh-CN" dirty="0">
              <a:ea typeface="宋体" panose="02010600030101010101" pitchFamily="2" charset="-122"/>
            </a:endParaRPr>
          </a:p>
          <a:p>
            <a:pPr lvl="1" eaLnBrk="1" hangingPunct="1">
              <a:lnSpc>
                <a:spcPct val="90000"/>
              </a:lnSpc>
              <a:defRPr/>
            </a:pPr>
            <a:r>
              <a:rPr lang="en-US" altLang="zh-CN" b="1" dirty="0">
                <a:solidFill>
                  <a:schemeClr val="accent6">
                    <a:lumMod val="75000"/>
                  </a:schemeClr>
                </a:solidFill>
                <a:ea typeface="宋体" panose="02010600030101010101" pitchFamily="2" charset="-122"/>
              </a:rPr>
              <a:t>The second compares</a:t>
            </a:r>
            <a:r>
              <a:rPr lang="en-US" altLang="zh-CN" dirty="0">
                <a:ea typeface="宋体" panose="02010600030101010101" pitchFamily="2" charset="-122"/>
              </a:rPr>
              <a:t> </a:t>
            </a:r>
            <a:r>
              <a:rPr lang="en-US" altLang="zh-CN" b="1" dirty="0">
                <a:solidFill>
                  <a:schemeClr val="accent6">
                    <a:lumMod val="75000"/>
                  </a:schemeClr>
                </a:solidFill>
                <a:ea typeface="宋体" panose="02010600030101010101" pitchFamily="2" charset="-122"/>
              </a:rPr>
              <a:t>any given date to the dates in the table</a:t>
            </a:r>
            <a:r>
              <a:rPr lang="en-US" altLang="zh-CN" dirty="0">
                <a:ea typeface="宋体" panose="02010600030101010101" pitchFamily="2" charset="-122"/>
              </a:rPr>
              <a:t> and determines if there is a match</a:t>
            </a:r>
            <a:endParaRPr lang="en-US" altLang="zh-CN" dirty="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7043"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B742CA-EE9A-4F9F-99CD-94E9F3C8F98C}" type="slidenum">
              <a:rPr lang="en-US" altLang="zh-CN" sz="1400" smtClean="0"/>
            </a:fld>
            <a:endParaRPr lang="en-US" altLang="zh-CN" sz="1400"/>
          </a:p>
        </p:txBody>
      </p:sp>
      <p:sp>
        <p:nvSpPr>
          <p:cNvPr id="87044" name="Rectangle 2"/>
          <p:cNvSpPr>
            <a:spLocks noGrp="1" noChangeArrowheads="1"/>
          </p:cNvSpPr>
          <p:nvPr>
            <p:ph type="title"/>
          </p:nvPr>
        </p:nvSpPr>
        <p:spPr/>
        <p:txBody>
          <a:bodyPr/>
          <a:lstStyle/>
          <a:p>
            <a:pPr eaLnBrk="1" hangingPunct="1"/>
            <a:r>
              <a:rPr lang="en-US" altLang="zh-CN">
                <a:ea typeface="宋体" panose="02010600030101010101" pitchFamily="2" charset="-122"/>
              </a:rPr>
              <a:t>Analysis for the First Function</a:t>
            </a:r>
            <a:endParaRPr lang="en-US" altLang="zh-CN">
              <a:ea typeface="宋体" panose="02010600030101010101" pitchFamily="2" charset="-122"/>
            </a:endParaRPr>
          </a:p>
        </p:txBody>
      </p:sp>
      <p:grpSp>
        <p:nvGrpSpPr>
          <p:cNvPr id="87045" name="Group 8"/>
          <p:cNvGrpSpPr/>
          <p:nvPr/>
        </p:nvGrpSpPr>
        <p:grpSpPr bwMode="auto">
          <a:xfrm>
            <a:off x="838200" y="1771650"/>
            <a:ext cx="7666038" cy="4248150"/>
            <a:chOff x="955" y="912"/>
            <a:chExt cx="4829" cy="2676"/>
          </a:xfrm>
        </p:grpSpPr>
        <p:pic>
          <p:nvPicPr>
            <p:cNvPr id="87046"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955" y="912"/>
              <a:ext cx="4805" cy="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7" name="Picture 6"/>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979" y="3102"/>
              <a:ext cx="4805"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8909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892D53E-7CD4-4702-8C8A-8B0CA880A155}" type="slidenum">
              <a:rPr lang="en-US" altLang="zh-CN" sz="1400" smtClean="0"/>
            </a:fld>
            <a:endParaRPr lang="en-US" altLang="zh-CN" sz="1400"/>
          </a:p>
        </p:txBody>
      </p:sp>
      <p:sp>
        <p:nvSpPr>
          <p:cNvPr id="89092" name="Rectangle 5"/>
          <p:cNvSpPr>
            <a:spLocks noGrp="1" noChangeArrowheads="1"/>
          </p:cNvSpPr>
          <p:nvPr>
            <p:ph type="title"/>
          </p:nvPr>
        </p:nvSpPr>
        <p:spPr/>
        <p:txBody>
          <a:bodyPr/>
          <a:lstStyle/>
          <a:p>
            <a:pPr eaLnBrk="1" hangingPunct="1"/>
            <a:r>
              <a:rPr lang="en-US" altLang="zh-CN">
                <a:ea typeface="宋体" panose="02010600030101010101" pitchFamily="2" charset="-122"/>
              </a:rPr>
              <a:t>Analysis for the First Function</a:t>
            </a:r>
            <a:endParaRPr lang="en-US" altLang="zh-CN">
              <a:ea typeface="宋体" panose="02010600030101010101" pitchFamily="2" charset="-122"/>
            </a:endParaRPr>
          </a:p>
        </p:txBody>
      </p:sp>
      <p:pic>
        <p:nvPicPr>
          <p:cNvPr id="89093"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568325" y="1992313"/>
            <a:ext cx="4772025" cy="3933825"/>
          </a:xfrm>
        </p:spPr>
      </p:pic>
      <p:sp>
        <p:nvSpPr>
          <p:cNvPr id="89094" name="右箭头 5"/>
          <p:cNvSpPr>
            <a:spLocks noChangeArrowheads="1"/>
          </p:cNvSpPr>
          <p:nvPr/>
        </p:nvSpPr>
        <p:spPr bwMode="auto">
          <a:xfrm>
            <a:off x="2743200" y="2998788"/>
            <a:ext cx="838200" cy="471487"/>
          </a:xfrm>
          <a:prstGeom prst="right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000">
              <a:solidFill>
                <a:srgbClr val="FFFFFF"/>
              </a:solidFill>
              <a:latin typeface="Times New Roman" panose="02020603050405020304" pitchFamily="18" charset="0"/>
              <a:ea typeface="宋体" panose="02010600030101010101" pitchFamily="2" charset="-122"/>
            </a:endParaRPr>
          </a:p>
        </p:txBody>
      </p:sp>
      <p:sp>
        <p:nvSpPr>
          <p:cNvPr id="89095" name="文本框 6"/>
          <p:cNvSpPr txBox="1">
            <a:spLocks noChangeArrowheads="1"/>
          </p:cNvSpPr>
          <p:nvPr/>
        </p:nvSpPr>
        <p:spPr bwMode="auto">
          <a:xfrm>
            <a:off x="3581400" y="2819400"/>
            <a:ext cx="487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2400">
                <a:solidFill>
                  <a:schemeClr val="tx1"/>
                </a:solidFill>
                <a:latin typeface="Sitka Text" panose="02000505000000020004" pitchFamily="2" charset="0"/>
                <a:ea typeface="宋体" panose="02010600030101010101" pitchFamily="2" charset="-122"/>
              </a:rPr>
              <a:t>Change date to integer formate </a:t>
            </a:r>
            <a:endParaRPr lang="en-US" altLang="zh-CN" sz="2400">
              <a:solidFill>
                <a:schemeClr val="tx1"/>
              </a:solidFill>
              <a:latin typeface="Sitka Text" panose="02000505000000020004" pitchFamily="2" charset="0"/>
              <a:ea typeface="宋体" panose="02010600030101010101" pitchFamily="2" charset="-122"/>
            </a:endParaRPr>
          </a:p>
          <a:p>
            <a:pPr>
              <a:spcBef>
                <a:spcPct val="0"/>
              </a:spcBef>
              <a:buFontTx/>
              <a:buNone/>
            </a:pPr>
            <a:r>
              <a:rPr lang="en-US" altLang="zh-CN" sz="2400" b="1">
                <a:solidFill>
                  <a:srgbClr val="0045AD"/>
                </a:solidFill>
                <a:latin typeface="Sitka Text" panose="02000505000000020004" pitchFamily="2" charset="0"/>
                <a:ea typeface="宋体" panose="02010600030101010101" pitchFamily="2" charset="-122"/>
              </a:rPr>
              <a:t>yyyymmdd</a:t>
            </a:r>
            <a:endParaRPr lang="zh-CN" altLang="en-US" sz="2400" b="1">
              <a:solidFill>
                <a:srgbClr val="0045AD"/>
              </a:solidFill>
              <a:latin typeface="Sitka Text" panose="02000505000000020004" pitchFamily="2" charset="0"/>
              <a:ea typeface="宋体" panose="02010600030101010101" pitchFamily="2" charset="-122"/>
            </a:endParaRPr>
          </a:p>
        </p:txBody>
      </p:sp>
      <p:sp>
        <p:nvSpPr>
          <p:cNvPr id="89096" name="文本框 1"/>
          <p:cNvSpPr txBox="1">
            <a:spLocks noChangeArrowheads="1"/>
          </p:cNvSpPr>
          <p:nvPr/>
        </p:nvSpPr>
        <p:spPr bwMode="auto">
          <a:xfrm>
            <a:off x="2601913" y="4046538"/>
            <a:ext cx="64357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600"/>
              </a:spcBef>
              <a:spcAft>
                <a:spcPts val="600"/>
              </a:spcAft>
              <a:buFontTx/>
              <a:buNone/>
            </a:pPr>
            <a:r>
              <a:rPr lang="en-US" altLang="zh-CN" sz="2400">
                <a:solidFill>
                  <a:srgbClr val="0045AD"/>
                </a:solidFill>
                <a:latin typeface="Times New Roman" panose="02020603050405020304" pitchFamily="18" charset="0"/>
                <a:ea typeface="宋体" panose="02010600030101010101" pitchFamily="2" charset="-122"/>
              </a:rPr>
              <a:t>e.g.  date 1/15/2007 </a:t>
            </a:r>
            <a:endParaRPr lang="en-US" altLang="zh-CN" sz="2400">
              <a:solidFill>
                <a:srgbClr val="0045AD"/>
              </a:solidFill>
              <a:latin typeface="Times New Roman" panose="02020603050405020304" pitchFamily="18" charset="0"/>
              <a:ea typeface="宋体" panose="02010600030101010101" pitchFamily="2" charset="-122"/>
            </a:endParaRPr>
          </a:p>
          <a:p>
            <a:pPr>
              <a:spcBef>
                <a:spcPts val="600"/>
              </a:spcBef>
              <a:spcAft>
                <a:spcPts val="600"/>
              </a:spcAft>
              <a:buFontTx/>
              <a:buNone/>
            </a:pPr>
            <a:r>
              <a:rPr lang="en-US" altLang="zh-CN" sz="2400">
                <a:solidFill>
                  <a:srgbClr val="0045AD"/>
                </a:solidFill>
                <a:latin typeface="Times New Roman" panose="02020603050405020304" pitchFamily="18" charset="0"/>
                <a:ea typeface="宋体" panose="02010600030101010101" pitchFamily="2" charset="-122"/>
              </a:rPr>
              <a:t>   2007</a:t>
            </a:r>
            <a:r>
              <a:rPr lang="zh-CN" altLang="en-US" sz="2400">
                <a:solidFill>
                  <a:srgbClr val="0045AD"/>
                </a:solidFill>
                <a:latin typeface="Times New Roman" panose="02020603050405020304" pitchFamily="18" charset="0"/>
                <a:ea typeface="宋体" panose="02010600030101010101" pitchFamily="2" charset="-122"/>
              </a:rPr>
              <a:t>*</a:t>
            </a:r>
            <a:r>
              <a:rPr lang="en-US" altLang="zh-CN" sz="2400">
                <a:solidFill>
                  <a:srgbClr val="0045AD"/>
                </a:solidFill>
                <a:latin typeface="Times New Roman" panose="02020603050405020304" pitchFamily="18" charset="0"/>
                <a:ea typeface="宋体" panose="02010600030101010101" pitchFamily="2" charset="-122"/>
              </a:rPr>
              <a:t>10 000 + 1</a:t>
            </a:r>
            <a:r>
              <a:rPr lang="zh-CN" altLang="en-US" sz="2400">
                <a:solidFill>
                  <a:srgbClr val="0045AD"/>
                </a:solidFill>
                <a:latin typeface="Times New Roman" panose="02020603050405020304" pitchFamily="18" charset="0"/>
                <a:ea typeface="宋体" panose="02010600030101010101" pitchFamily="2" charset="-122"/>
              </a:rPr>
              <a:t>*</a:t>
            </a:r>
            <a:r>
              <a:rPr lang="en-US" altLang="zh-CN" sz="2400">
                <a:solidFill>
                  <a:srgbClr val="0045AD"/>
                </a:solidFill>
                <a:latin typeface="Times New Roman" panose="02020603050405020304" pitchFamily="18" charset="0"/>
                <a:ea typeface="宋体" panose="02010600030101010101" pitchFamily="2" charset="-122"/>
              </a:rPr>
              <a:t>100 + 15 = 20070000+100+15</a:t>
            </a:r>
            <a:endParaRPr lang="en-US" altLang="zh-CN" sz="2400">
              <a:solidFill>
                <a:srgbClr val="0045AD"/>
              </a:solidFill>
              <a:latin typeface="Times New Roman" panose="02020603050405020304" pitchFamily="18" charset="0"/>
              <a:ea typeface="宋体" panose="02010600030101010101" pitchFamily="2" charset="-122"/>
            </a:endParaRPr>
          </a:p>
          <a:p>
            <a:pPr>
              <a:spcBef>
                <a:spcPts val="600"/>
              </a:spcBef>
              <a:spcAft>
                <a:spcPts val="600"/>
              </a:spcAft>
              <a:buFontTx/>
              <a:buNone/>
            </a:pPr>
            <a:r>
              <a:rPr lang="en-US" altLang="zh-CN" sz="2400">
                <a:solidFill>
                  <a:srgbClr val="0045AD"/>
                </a:solidFill>
                <a:latin typeface="Times New Roman" panose="02020603050405020304" pitchFamily="18" charset="0"/>
                <a:ea typeface="宋体" panose="02010600030101010101" pitchFamily="2" charset="-122"/>
              </a:rPr>
              <a:t> =  20070115</a:t>
            </a:r>
            <a:endParaRPr lang="zh-CN" altLang="en-US" sz="2400">
              <a:solidFill>
                <a:srgbClr val="0045AD"/>
              </a:solidFill>
              <a:latin typeface="Times New Roman" panose="02020603050405020304" pitchFamily="18"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1139"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2A0A368-B88B-4A13-8FA9-FCB33A1694C6}" type="slidenum">
              <a:rPr lang="en-US" altLang="zh-CN" sz="1400" smtClean="0"/>
            </a:fld>
            <a:endParaRPr lang="en-US" altLang="zh-CN" sz="1400"/>
          </a:p>
        </p:txBody>
      </p:sp>
      <p:sp>
        <p:nvSpPr>
          <p:cNvPr id="91140" name="Rectangle 2"/>
          <p:cNvSpPr>
            <a:spLocks noGrp="1" noChangeArrowheads="1"/>
          </p:cNvSpPr>
          <p:nvPr>
            <p:ph type="title"/>
          </p:nvPr>
        </p:nvSpPr>
        <p:spPr/>
        <p:txBody>
          <a:bodyPr/>
          <a:lstStyle/>
          <a:p>
            <a:pPr eaLnBrk="1" hangingPunct="1"/>
            <a:r>
              <a:rPr lang="en-US" altLang="zh-CN">
                <a:ea typeface="宋体" panose="02010600030101010101" pitchFamily="2" charset="-122"/>
              </a:rPr>
              <a:t>Code the Function</a:t>
            </a:r>
            <a:endParaRPr lang="en-US" altLang="zh-CN">
              <a:ea typeface="宋体" panose="02010600030101010101" pitchFamily="2" charset="-122"/>
            </a:endParaRPr>
          </a:p>
        </p:txBody>
      </p:sp>
      <p:sp>
        <p:nvSpPr>
          <p:cNvPr id="91141" name="Rectangle 4"/>
          <p:cNvSpPr>
            <a:spLocks noGrp="1" noChangeArrowheads="1"/>
          </p:cNvSpPr>
          <p:nvPr>
            <p:ph type="body" idx="1"/>
          </p:nvPr>
        </p:nvSpPr>
        <p:spPr>
          <a:xfrm>
            <a:off x="533400" y="1676400"/>
            <a:ext cx="8610600" cy="3676650"/>
          </a:xfrm>
        </p:spPr>
        <p:txBody>
          <a:bodyPr/>
          <a:lstStyle/>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Create an array capable of storing 20 integers</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Set a counter to 0</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Open the Holidays.txt file, checking that a successful open occurred</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While there are dates in the file</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   Read a date as a month, day, and year</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   Convert date to an integer having the form yyyymmdd</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   Assign the integer date to the Holiday array</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   Add 1 to the counter</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EndWhile</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Close the Holidays.txt file</a:t>
            </a:r>
            <a:endParaRPr lang="en-US" altLang="zh-CN" sz="2000" b="1" i="1">
              <a:latin typeface="Courier New" panose="02070309020205020404" pitchFamily="49" charset="0"/>
              <a:ea typeface="宋体" panose="02010600030101010101" pitchFamily="2" charset="-122"/>
            </a:endParaRPr>
          </a:p>
          <a:p>
            <a:pPr eaLnBrk="1" hangingPunct="1">
              <a:lnSpc>
                <a:spcPct val="80000"/>
              </a:lnSpc>
              <a:buFontTx/>
              <a:buNone/>
            </a:pPr>
            <a:r>
              <a:rPr lang="en-US" altLang="zh-CN" sz="2000" b="1" i="1">
                <a:latin typeface="Courier New" panose="02070309020205020404" pitchFamily="49" charset="0"/>
                <a:ea typeface="宋体" panose="02010600030101010101" pitchFamily="2" charset="-122"/>
              </a:rPr>
              <a:t>Return the value of the counter</a:t>
            </a:r>
            <a:endParaRPr lang="en-US" altLang="zh-CN" sz="2000">
              <a:latin typeface="Courier New" panose="02070309020205020404" pitchFamily="49" charset="0"/>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3187"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DA643A4-708A-4A95-B709-2C5FFF5EB470}" type="slidenum">
              <a:rPr lang="en-US" altLang="zh-CN" sz="1400" smtClean="0"/>
            </a:fld>
            <a:endParaRPr lang="en-US" altLang="zh-CN" sz="1400"/>
          </a:p>
        </p:txBody>
      </p:sp>
      <p:sp>
        <p:nvSpPr>
          <p:cNvPr id="93188" name="Rectangle 2"/>
          <p:cNvSpPr>
            <a:spLocks noGrp="1" noChangeArrowheads="1"/>
          </p:cNvSpPr>
          <p:nvPr>
            <p:ph type="title"/>
          </p:nvPr>
        </p:nvSpPr>
        <p:spPr>
          <a:xfrm>
            <a:off x="615950" y="177800"/>
            <a:ext cx="8077200" cy="1143000"/>
          </a:xfrm>
        </p:spPr>
        <p:txBody>
          <a:bodyPr/>
          <a:lstStyle/>
          <a:p>
            <a:pPr eaLnBrk="1" hangingPunct="1"/>
            <a:r>
              <a:rPr lang="en-US" altLang="zh-CN">
                <a:ea typeface="宋体" panose="02010600030101010101" pitchFamily="2" charset="-122"/>
              </a:rPr>
              <a:t>Test and Debug the Function</a:t>
            </a:r>
            <a:endParaRPr lang="en-US" altLang="zh-CN">
              <a:ea typeface="宋体" panose="02010600030101010101" pitchFamily="2" charset="-122"/>
            </a:endParaRPr>
          </a:p>
        </p:txBody>
      </p:sp>
      <p:pic>
        <p:nvPicPr>
          <p:cNvPr id="93189"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381000" y="1511300"/>
            <a:ext cx="8318500" cy="4432300"/>
          </a:xfrm>
        </p:spPr>
      </p:pic>
      <p:pic>
        <p:nvPicPr>
          <p:cNvPr id="93190"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143033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5235"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237DFB-022A-416C-8340-2AD1A92E8BC6}" type="slidenum">
              <a:rPr lang="en-US" altLang="zh-CN" sz="1400" smtClean="0"/>
            </a:fld>
            <a:endParaRPr lang="en-US" altLang="zh-CN" sz="1400"/>
          </a:p>
        </p:txBody>
      </p:sp>
      <p:pic>
        <p:nvPicPr>
          <p:cNvPr id="95236" name="Picture 4"/>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762000" y="990600"/>
            <a:ext cx="7620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7" name="Rectangle 5"/>
          <p:cNvSpPr>
            <a:spLocks noChangeArrowheads="1"/>
          </p:cNvSpPr>
          <p:nvPr/>
        </p:nvSpPr>
        <p:spPr bwMode="auto">
          <a:xfrm>
            <a:off x="533400" y="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Test and Debug the Function </a:t>
            </a:r>
            <a:endParaRPr lang="en-US" altLang="zh-CN" sz="360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idx="4294967295"/>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11043" name="Rectangle 3"/>
          <p:cNvSpPr>
            <a:spLocks noGrp="1"/>
          </p:cNvSpPr>
          <p:nvPr>
            <p:ph type="body" idx="4294967295"/>
          </p:nvPr>
        </p:nvSpPr>
        <p:spPr>
          <a:xfrm>
            <a:off x="571500" y="1571625"/>
            <a:ext cx="8143875" cy="3286125"/>
          </a:xfrm>
        </p:spPr>
        <p:txBody>
          <a:bodyPr vert="horz" wrap="square" lIns="91440" tIns="45720" rIns="91440" bIns="45720" anchor="t" anchorCtr="0"/>
          <a:p>
            <a:r>
              <a:rPr lang="zh-CN" altLang="zh-CN" dirty="0"/>
              <a:t>文件路径表示文件在外部存储设备中的位置。如：</a:t>
            </a:r>
            <a:endParaRPr lang="zh-CN" altLang="zh-CN" dirty="0"/>
          </a:p>
          <a:p>
            <a:pPr lvl="1">
              <a:buNone/>
            </a:pPr>
            <a:r>
              <a:rPr lang="en-US" altLang="zh-CN" dirty="0"/>
              <a:t>    D: \CC\temp\file1.dat</a:t>
            </a:r>
            <a:endParaRPr lang="zh-CN" altLang="zh-CN" dirty="0"/>
          </a:p>
          <a:p>
            <a:pPr lvl="1"/>
            <a:r>
              <a:rPr lang="zh-CN" altLang="zh-CN" dirty="0"/>
              <a:t>表示</a:t>
            </a:r>
            <a:r>
              <a:rPr lang="en-US" altLang="zh-CN" dirty="0"/>
              <a:t>file1.dat</a:t>
            </a:r>
            <a:r>
              <a:rPr lang="zh-CN" altLang="zh-CN" dirty="0"/>
              <a:t>文件存放在</a:t>
            </a:r>
            <a:r>
              <a:rPr lang="en-US" altLang="zh-CN" dirty="0"/>
              <a:t>D</a:t>
            </a:r>
            <a:r>
              <a:rPr lang="zh-CN" altLang="zh-CN" dirty="0"/>
              <a:t>盘中的</a:t>
            </a:r>
            <a:r>
              <a:rPr lang="en-US" altLang="zh-CN" dirty="0"/>
              <a:t>CC</a:t>
            </a:r>
            <a:r>
              <a:rPr lang="zh-CN" altLang="zh-CN" dirty="0"/>
              <a:t>目录下的</a:t>
            </a:r>
            <a:r>
              <a:rPr lang="en-US" altLang="zh-CN" dirty="0"/>
              <a:t>temp</a:t>
            </a:r>
            <a:r>
              <a:rPr lang="zh-CN" altLang="zh-CN" dirty="0"/>
              <a:t>子目录下面</a:t>
            </a:r>
            <a:endParaRPr lang="en-US" altLang="zh-CN" dirty="0">
              <a:solidFill>
                <a:srgbClr val="C00000"/>
              </a:solidFill>
            </a:endParaRPr>
          </a:p>
        </p:txBody>
      </p:sp>
      <p:pic>
        <p:nvPicPr>
          <p:cNvPr id="111104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7283"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682B918-57D6-4925-8E25-69F1AE058FAB}" type="slidenum">
              <a:rPr lang="en-US" altLang="zh-CN" sz="1400" smtClean="0"/>
            </a:fld>
            <a:endParaRPr lang="en-US" altLang="zh-CN" sz="1400"/>
          </a:p>
        </p:txBody>
      </p:sp>
      <p:sp>
        <p:nvSpPr>
          <p:cNvPr id="97284" name="Rectangle 2"/>
          <p:cNvSpPr>
            <a:spLocks noGrp="1" noChangeArrowheads="1"/>
          </p:cNvSpPr>
          <p:nvPr>
            <p:ph type="title"/>
          </p:nvPr>
        </p:nvSpPr>
        <p:spPr/>
        <p:txBody>
          <a:bodyPr/>
          <a:lstStyle/>
          <a:p>
            <a:pPr eaLnBrk="1" hangingPunct="1"/>
            <a:r>
              <a:rPr lang="en-US" altLang="zh-CN">
                <a:ea typeface="宋体" panose="02010600030101010101" pitchFamily="2" charset="-122"/>
              </a:rPr>
              <a:t>Analysis for the Second Function</a:t>
            </a:r>
            <a:endParaRPr lang="en-US" altLang="zh-CN">
              <a:ea typeface="宋体" panose="02010600030101010101" pitchFamily="2" charset="-122"/>
            </a:endParaRPr>
          </a:p>
        </p:txBody>
      </p:sp>
      <p:sp>
        <p:nvSpPr>
          <p:cNvPr id="97285" name="Rectangle 3"/>
          <p:cNvSpPr>
            <a:spLocks noGrp="1" noChangeArrowheads="1"/>
          </p:cNvSpPr>
          <p:nvPr>
            <p:ph type="body" idx="1"/>
          </p:nvPr>
        </p:nvSpPr>
        <p:spPr/>
        <p:txBody>
          <a:bodyPr/>
          <a:lstStyle/>
          <a:p>
            <a:pPr eaLnBrk="1" hangingPunct="1">
              <a:buFontTx/>
              <a:buNone/>
            </a:pPr>
            <a:r>
              <a:rPr lang="en-US" altLang="zh-CN" sz="2000" b="1" i="1">
                <a:latin typeface="Courier New" panose="02070309020205020404" pitchFamily="49" charset="0"/>
                <a:ea typeface="宋体" panose="02010600030101010101" pitchFamily="2" charset="-122"/>
              </a:rPr>
              <a:t>If the holiday table is empty</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   Call getHolidays()</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EndIf</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For all Holidays in the table</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   Retrieve the holiday from the table</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   Compare the date being tested to the date  		retrieved from the array</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   If there is a match</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      Return 1</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EndFor</a:t>
            </a:r>
            <a:endParaRPr lang="en-US" altLang="zh-CN" sz="2000" b="1" i="1">
              <a:latin typeface="Courier New" panose="02070309020205020404" pitchFamily="49" charset="0"/>
              <a:ea typeface="宋体" panose="02010600030101010101" pitchFamily="2" charset="-122"/>
            </a:endParaRPr>
          </a:p>
          <a:p>
            <a:pPr eaLnBrk="1" hangingPunct="1">
              <a:buFontTx/>
              <a:buNone/>
            </a:pPr>
            <a:r>
              <a:rPr lang="en-US" altLang="zh-CN" sz="2000" b="1" i="1">
                <a:latin typeface="Courier New" panose="02070309020205020404" pitchFamily="49" charset="0"/>
                <a:ea typeface="宋体" panose="02010600030101010101" pitchFamily="2" charset="-122"/>
              </a:rPr>
              <a:t>Return 0</a:t>
            </a:r>
            <a:endParaRPr lang="en-US" altLang="zh-CN" sz="2000">
              <a:latin typeface="Courier New" panose="02070309020205020404" pitchFamily="49" charset="0"/>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933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F352926-9E98-418C-B10E-3AEB59ED5F79}" type="slidenum">
              <a:rPr lang="en-US" altLang="zh-CN" sz="1400" smtClean="0"/>
            </a:fld>
            <a:endParaRPr lang="en-US" altLang="zh-CN" sz="1400"/>
          </a:p>
        </p:txBody>
      </p:sp>
      <p:sp>
        <p:nvSpPr>
          <p:cNvPr id="99332" name="Rectangle 2"/>
          <p:cNvSpPr>
            <a:spLocks noGrp="1" noChangeArrowheads="1"/>
          </p:cNvSpPr>
          <p:nvPr>
            <p:ph type="title"/>
          </p:nvPr>
        </p:nvSpPr>
        <p:spPr/>
        <p:txBody>
          <a:bodyPr/>
          <a:lstStyle/>
          <a:p>
            <a:pPr eaLnBrk="1" hangingPunct="1"/>
            <a:r>
              <a:rPr lang="en-US" altLang="zh-CN">
                <a:ea typeface="宋体" panose="02010600030101010101" pitchFamily="2" charset="-122"/>
              </a:rPr>
              <a:t>Code the Function</a:t>
            </a:r>
            <a:endParaRPr lang="en-US" altLang="zh-CN">
              <a:ea typeface="宋体" panose="02010600030101010101" pitchFamily="2" charset="-122"/>
            </a:endParaRPr>
          </a:p>
        </p:txBody>
      </p:sp>
      <p:sp>
        <p:nvSpPr>
          <p:cNvPr id="99333" name="Rectangle 3"/>
          <p:cNvSpPr>
            <a:spLocks noGrp="1" noChangeArrowheads="1"/>
          </p:cNvSpPr>
          <p:nvPr>
            <p:ph type="body" idx="1"/>
          </p:nvPr>
        </p:nvSpPr>
        <p:spPr/>
        <p:txBody>
          <a:bodyPr/>
          <a:lstStyle/>
          <a:p>
            <a:pPr eaLnBrk="1" hangingPunct="1">
              <a:lnSpc>
                <a:spcPct val="80000"/>
              </a:lnSpc>
              <a:buFontTx/>
              <a:buNone/>
            </a:pPr>
            <a:r>
              <a:rPr lang="en-US" altLang="zh-CN" sz="1500">
                <a:latin typeface="Courier New" panose="02070309020205020404" pitchFamily="49" charset="0"/>
                <a:ea typeface="宋体" panose="02010600030101010101" pitchFamily="2" charset="-122"/>
              </a:rPr>
              <a:t>1 int isHoliday(int testDate)</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2 {</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3   int getHolidays(); /* function prototype */</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4   #define TRUE 1</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5   #define FALSE 0</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6   int i;</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7</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8   /* read the Holiday file if the Holiday array is empty */</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9   if (htable[0] == 0)</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10    getHolidays();</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11</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12  /* search the Holiday array for the given date */</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13  for(i = 0; i &lt; HOLIDAYS; i++)</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14    if (testDate == htable[i])</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15      return TRUE;</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16</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17  return FALSE;</a:t>
            </a:r>
            <a:endParaRPr lang="en-US" altLang="zh-CN" sz="1500">
              <a:latin typeface="Courier New" panose="02070309020205020404" pitchFamily="49" charset="0"/>
              <a:ea typeface="宋体" panose="02010600030101010101" pitchFamily="2" charset="-122"/>
            </a:endParaRPr>
          </a:p>
          <a:p>
            <a:pPr eaLnBrk="1" hangingPunct="1">
              <a:lnSpc>
                <a:spcPct val="80000"/>
              </a:lnSpc>
              <a:buFontTx/>
              <a:buNone/>
            </a:pPr>
            <a:r>
              <a:rPr lang="en-US" altLang="zh-CN" sz="1500">
                <a:latin typeface="Courier New" panose="02070309020205020404" pitchFamily="49" charset="0"/>
                <a:ea typeface="宋体" panose="02010600030101010101" pitchFamily="2" charset="-122"/>
              </a:rPr>
              <a:t>18 }</a:t>
            </a:r>
            <a:endParaRPr lang="en-US" altLang="zh-CN" sz="1500">
              <a:latin typeface="Courier New" panose="02070309020205020404" pitchFamily="49" charset="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01379"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D2C3BD-0F18-4289-8B23-9F2F3EB6EE0F}" type="slidenum">
              <a:rPr lang="en-US" altLang="zh-CN" sz="1400" smtClean="0"/>
            </a:fld>
            <a:endParaRPr lang="en-US" altLang="zh-CN" sz="1400"/>
          </a:p>
        </p:txBody>
      </p:sp>
      <p:sp>
        <p:nvSpPr>
          <p:cNvPr id="101380" name="Rectangle 2"/>
          <p:cNvSpPr>
            <a:spLocks noGrp="1" noChangeArrowheads="1"/>
          </p:cNvSpPr>
          <p:nvPr>
            <p:ph type="title"/>
          </p:nvPr>
        </p:nvSpPr>
        <p:spPr/>
        <p:txBody>
          <a:bodyPr/>
          <a:lstStyle/>
          <a:p>
            <a:pPr eaLnBrk="1" hangingPunct="1"/>
            <a:r>
              <a:rPr lang="en-US" altLang="zh-CN">
                <a:ea typeface="宋体" panose="02010600030101010101" pitchFamily="2" charset="-122"/>
              </a:rPr>
              <a:t>Test and Debug the Function</a:t>
            </a:r>
            <a:endParaRPr lang="en-US" altLang="zh-CN">
              <a:ea typeface="宋体" panose="02010600030101010101" pitchFamily="2" charset="-122"/>
            </a:endParaRPr>
          </a:p>
        </p:txBody>
      </p:sp>
      <p:pic>
        <p:nvPicPr>
          <p:cNvPr id="101381"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758825" y="1219200"/>
            <a:ext cx="7623175" cy="5121275"/>
          </a:xfrm>
        </p:spPr>
      </p:pic>
      <p:pic>
        <p:nvPicPr>
          <p:cNvPr id="101382" name="Picture 4" descr="DD01009_">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1169988"/>
            <a:ext cx="9493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03427"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E16B7A4-97FF-4CB8-9ECB-43AC0AF751DD}" type="slidenum">
              <a:rPr lang="en-US" altLang="zh-CN" sz="1400" smtClean="0"/>
            </a:fld>
            <a:endParaRPr lang="en-US" altLang="zh-CN" sz="1400"/>
          </a:p>
        </p:txBody>
      </p:sp>
      <p:sp>
        <p:nvSpPr>
          <p:cNvPr id="103428" name="Rectangle 5"/>
          <p:cNvSpPr>
            <a:spLocks noGrp="1" noChangeArrowheads="1"/>
          </p:cNvSpPr>
          <p:nvPr>
            <p:ph type="title"/>
          </p:nvPr>
        </p:nvSpPr>
        <p:spPr/>
        <p:txBody>
          <a:bodyPr/>
          <a:lstStyle/>
          <a:p>
            <a:pPr eaLnBrk="1" hangingPunct="1"/>
            <a:r>
              <a:rPr lang="en-US" altLang="zh-CN">
                <a:ea typeface="宋体" panose="02010600030101010101" pitchFamily="2" charset="-122"/>
              </a:rPr>
              <a:t>Test and Debug the Function (continued)</a:t>
            </a:r>
            <a:endParaRPr lang="en-US" altLang="zh-CN">
              <a:ea typeface="宋体" panose="02010600030101010101" pitchFamily="2" charset="-122"/>
            </a:endParaRPr>
          </a:p>
        </p:txBody>
      </p:sp>
      <p:pic>
        <p:nvPicPr>
          <p:cNvPr id="103429" name="Picture 4"/>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769938" y="1943100"/>
            <a:ext cx="6621462" cy="4038600"/>
          </a:xfr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0547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E38DC70-4C7A-4B33-8D46-94AE56A86AF4}" type="slidenum">
              <a:rPr lang="en-US" altLang="zh-CN" sz="1400" smtClean="0"/>
            </a:fld>
            <a:endParaRPr lang="en-US" altLang="zh-CN" sz="1400"/>
          </a:p>
        </p:txBody>
      </p:sp>
      <p:sp>
        <p:nvSpPr>
          <p:cNvPr id="105476" name="Rectangle 2"/>
          <p:cNvSpPr>
            <a:spLocks noGrp="1" noChangeArrowheads="1"/>
          </p:cNvSpPr>
          <p:nvPr>
            <p:ph type="title"/>
          </p:nvPr>
        </p:nvSpPr>
        <p:spPr/>
        <p:txBody>
          <a:bodyPr/>
          <a:lstStyle/>
          <a:p>
            <a:pPr eaLnBrk="1" hangingPunct="1"/>
            <a:r>
              <a:rPr lang="en-US" altLang="zh-CN">
                <a:ea typeface="宋体" panose="02010600030101010101" pitchFamily="2" charset="-122"/>
              </a:rPr>
              <a:t>Common Programming Errors</a:t>
            </a:r>
            <a:endParaRPr lang="en-US" altLang="zh-CN">
              <a:ea typeface="宋体" panose="02010600030101010101" pitchFamily="2" charset="-122"/>
            </a:endParaRPr>
          </a:p>
        </p:txBody>
      </p:sp>
      <p:sp>
        <p:nvSpPr>
          <p:cNvPr id="105477" name="Rectangle 3"/>
          <p:cNvSpPr>
            <a:spLocks noGrp="1" noChangeArrowheads="1"/>
          </p:cNvSpPr>
          <p:nvPr>
            <p:ph type="body" idx="1"/>
          </p:nvPr>
        </p:nvSpPr>
        <p:spPr/>
        <p:txBody>
          <a:bodyPr/>
          <a:lstStyle/>
          <a:p>
            <a:pPr eaLnBrk="1" hangingPunct="1"/>
            <a:r>
              <a:rPr lang="en-US" altLang="zh-CN">
                <a:ea typeface="宋体" panose="02010600030101010101" pitchFamily="2" charset="-122"/>
              </a:rPr>
              <a:t>Using a file’s external name in place of the internal file pointer variable name when accessing the file</a:t>
            </a:r>
            <a:endParaRPr lang="en-US" altLang="zh-CN">
              <a:ea typeface="宋体" panose="02010600030101010101" pitchFamily="2" charset="-122"/>
            </a:endParaRPr>
          </a:p>
          <a:p>
            <a:pPr eaLnBrk="1" hangingPunct="1"/>
            <a:r>
              <a:rPr lang="en-US" altLang="zh-CN">
                <a:ea typeface="宋体" panose="02010600030101010101" pitchFamily="2" charset="-122"/>
              </a:rPr>
              <a:t>Omitting the file pointer name altogether</a:t>
            </a:r>
            <a:endParaRPr lang="en-US" altLang="zh-CN">
              <a:ea typeface="宋体" panose="02010600030101010101" pitchFamily="2" charset="-122"/>
            </a:endParaRPr>
          </a:p>
          <a:p>
            <a:pPr eaLnBrk="1" hangingPunct="1"/>
            <a:r>
              <a:rPr lang="en-US" altLang="zh-CN">
                <a:ea typeface="宋体" panose="02010600030101010101" pitchFamily="2" charset="-122"/>
              </a:rPr>
              <a:t>Opening a file for output without first checking that a file with the given name already exists</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07523"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1FE5FC4-4D6E-4BE2-B99C-F9F1DA5707B1}" type="slidenum">
              <a:rPr lang="en-US" altLang="zh-CN" sz="1400" smtClean="0"/>
            </a:fld>
            <a:endParaRPr lang="en-US" altLang="zh-CN" sz="1400"/>
          </a:p>
        </p:txBody>
      </p:sp>
      <p:sp>
        <p:nvSpPr>
          <p:cNvPr id="107524" name="Rectangle 2"/>
          <p:cNvSpPr>
            <a:spLocks noGrp="1" noChangeArrowheads="1"/>
          </p:cNvSpPr>
          <p:nvPr>
            <p:ph type="title"/>
          </p:nvPr>
        </p:nvSpPr>
        <p:spPr/>
        <p:txBody>
          <a:bodyPr/>
          <a:lstStyle/>
          <a:p>
            <a:pPr eaLnBrk="1" hangingPunct="1"/>
            <a:r>
              <a:rPr lang="en-US" altLang="zh-CN">
                <a:ea typeface="宋体" panose="02010600030101010101" pitchFamily="2" charset="-122"/>
              </a:rPr>
              <a:t>Common Programming Errors (continued)</a:t>
            </a:r>
            <a:endParaRPr lang="en-US" altLang="zh-CN">
              <a:ea typeface="宋体" panose="02010600030101010101" pitchFamily="2" charset="-122"/>
            </a:endParaRPr>
          </a:p>
        </p:txBody>
      </p:sp>
      <p:sp>
        <p:nvSpPr>
          <p:cNvPr id="107525" name="Rectangle 3"/>
          <p:cNvSpPr>
            <a:spLocks noGrp="1" noChangeArrowheads="1"/>
          </p:cNvSpPr>
          <p:nvPr>
            <p:ph type="body" idx="1"/>
          </p:nvPr>
        </p:nvSpPr>
        <p:spPr/>
        <p:txBody>
          <a:bodyPr/>
          <a:lstStyle/>
          <a:p>
            <a:pPr eaLnBrk="1" hangingPunct="1">
              <a:defRPr/>
            </a:pPr>
            <a:r>
              <a:rPr lang="en-US" altLang="zh-CN" dirty="0">
                <a:ea typeface="宋体" panose="02010600030101010101" pitchFamily="2" charset="-122"/>
              </a:rPr>
              <a:t>Not understanding the end of a file is only detected until after the EOF sentinel has either been read or passed over</a:t>
            </a: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a:p>
            <a:pPr eaLnBrk="1" hangingPunct="1">
              <a:defRPr/>
            </a:pPr>
            <a:r>
              <a:rPr lang="en-US" altLang="zh-CN" dirty="0">
                <a:ea typeface="宋体" panose="02010600030101010101" pitchFamily="2" charset="-122"/>
              </a:rPr>
              <a:t>Attempting to detect the end of a file using character variable for the EOF marker</a:t>
            </a:r>
            <a:endParaRPr lang="en-US" altLang="zh-CN" dirty="0">
              <a:ea typeface="宋体" panose="02010600030101010101" pitchFamily="2" charset="-122"/>
            </a:endParaRPr>
          </a:p>
          <a:p>
            <a:pPr marL="0" indent="0" eaLnBrk="1" hangingPunct="1">
              <a:buFontTx/>
              <a:buNone/>
              <a:defRPr/>
            </a:pPr>
            <a:r>
              <a:rPr lang="en-US" altLang="zh-CN" dirty="0">
                <a:ea typeface="宋体" panose="02010600030101010101" pitchFamily="2" charset="-122"/>
              </a:rPr>
              <a:t>    EOF is an integer (-1) not a character</a:t>
            </a: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0957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DC9F482-8C4D-4587-BCA9-B73FB4DEC412}" type="slidenum">
              <a:rPr lang="en-US" altLang="zh-CN" sz="1400" smtClean="0"/>
            </a:fld>
            <a:endParaRPr lang="en-US" altLang="zh-CN" sz="1400"/>
          </a:p>
        </p:txBody>
      </p:sp>
      <p:sp>
        <p:nvSpPr>
          <p:cNvPr id="109572" name="Rectangle 2"/>
          <p:cNvSpPr>
            <a:spLocks noGrp="1" noChangeArrowheads="1"/>
          </p:cNvSpPr>
          <p:nvPr>
            <p:ph type="title"/>
          </p:nvPr>
        </p:nvSpPr>
        <p:spPr>
          <a:xfrm>
            <a:off x="546100" y="-15875"/>
            <a:ext cx="8077200" cy="1143000"/>
          </a:xfrm>
        </p:spPr>
        <p:txBody>
          <a:bodyPr/>
          <a:lstStyle/>
          <a:p>
            <a:pPr eaLnBrk="1" hangingPunct="1"/>
            <a:r>
              <a:rPr lang="en-US" altLang="zh-CN">
                <a:ea typeface="宋体" panose="02010600030101010101" pitchFamily="2" charset="-122"/>
              </a:rPr>
              <a:t>Common Compiler Errors</a:t>
            </a:r>
            <a:endParaRPr lang="en-US" altLang="zh-CN">
              <a:ea typeface="宋体" panose="02010600030101010101" pitchFamily="2" charset="-122"/>
            </a:endParaRPr>
          </a:p>
        </p:txBody>
      </p:sp>
      <p:pic>
        <p:nvPicPr>
          <p:cNvPr id="109573" name="Picture 7"/>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7650" y="990600"/>
            <a:ext cx="8666163" cy="4953000"/>
          </a:xfr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11619" name="灯片编号占位符 2"/>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969186-1E1C-4BAA-9F7C-F1452CB3E2DF}" type="slidenum">
              <a:rPr lang="en-US" altLang="zh-CN" sz="1400" smtClean="0"/>
            </a:fld>
            <a:endParaRPr lang="en-US" altLang="zh-CN" sz="1400"/>
          </a:p>
        </p:txBody>
      </p:sp>
      <p:grpSp>
        <p:nvGrpSpPr>
          <p:cNvPr id="111620" name="Group 14"/>
          <p:cNvGrpSpPr/>
          <p:nvPr/>
        </p:nvGrpSpPr>
        <p:grpSpPr bwMode="auto">
          <a:xfrm>
            <a:off x="762000" y="1066800"/>
            <a:ext cx="7627938" cy="5214938"/>
            <a:chOff x="0" y="642"/>
            <a:chExt cx="4805" cy="3285"/>
          </a:xfrm>
        </p:grpSpPr>
        <p:pic>
          <p:nvPicPr>
            <p:cNvPr id="11162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 y="642"/>
              <a:ext cx="4781"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62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5"/>
              <a:ext cx="4805"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1621" name="Rectangle 15"/>
          <p:cNvSpPr>
            <a:spLocks noChangeArrowheads="1"/>
          </p:cNvSpPr>
          <p:nvPr/>
        </p:nvSpPr>
        <p:spPr bwMode="auto">
          <a:xfrm>
            <a:off x="533400" y="3048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3600">
                <a:ea typeface="宋体" panose="02010600030101010101" pitchFamily="2" charset="-122"/>
              </a:rPr>
              <a:t>Common Compiler Errors (continued)</a:t>
            </a:r>
            <a:endParaRPr lang="en-US" altLang="zh-CN" sz="3600">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13667"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D289EE6-F1A8-4351-AA94-1AEB249D6D2D}" type="slidenum">
              <a:rPr lang="en-US" altLang="zh-CN" sz="1400" smtClean="0"/>
            </a:fld>
            <a:endParaRPr lang="en-US" altLang="zh-CN" sz="1400"/>
          </a:p>
        </p:txBody>
      </p:sp>
      <p:sp>
        <p:nvSpPr>
          <p:cNvPr id="113668" name="Rectangle 2"/>
          <p:cNvSpPr>
            <a:spLocks noGrp="1" noChangeArrowheads="1"/>
          </p:cNvSpPr>
          <p:nvPr>
            <p:ph type="title"/>
          </p:nvPr>
        </p:nvSpPr>
        <p:spPr/>
        <p:txBody>
          <a:bodyPr/>
          <a:lstStyle/>
          <a:p>
            <a:pPr eaLnBrk="1" hangingPunct="1"/>
            <a:r>
              <a:rPr lang="en-US" altLang="zh-CN">
                <a:ea typeface="宋体" panose="02010600030101010101" pitchFamily="2" charset="-122"/>
              </a:rPr>
              <a:t>Summary</a:t>
            </a:r>
            <a:endParaRPr lang="en-US" altLang="zh-CN">
              <a:ea typeface="宋体" panose="02010600030101010101" pitchFamily="2" charset="-122"/>
            </a:endParaRPr>
          </a:p>
        </p:txBody>
      </p:sp>
      <p:sp>
        <p:nvSpPr>
          <p:cNvPr id="113669" name="Rectangle 3"/>
          <p:cNvSpPr>
            <a:spLocks noGrp="1" noChangeArrowheads="1"/>
          </p:cNvSpPr>
          <p:nvPr>
            <p:ph type="body" idx="1"/>
          </p:nvPr>
        </p:nvSpPr>
        <p:spPr>
          <a:xfrm>
            <a:off x="304800" y="1600200"/>
            <a:ext cx="8534400" cy="4572000"/>
          </a:xfrm>
        </p:spPr>
        <p:txBody>
          <a:bodyPr/>
          <a:lstStyle/>
          <a:p>
            <a:pPr eaLnBrk="1" hangingPunct="1"/>
            <a:r>
              <a:rPr lang="en-US" altLang="zh-CN">
                <a:ea typeface="宋体" panose="02010600030101010101" pitchFamily="2" charset="-122"/>
              </a:rPr>
              <a:t>A data file is any collection of data stored together in an external storage medium under a common name</a:t>
            </a:r>
            <a:endParaRPr lang="en-US" altLang="zh-CN">
              <a:ea typeface="宋体" panose="02010600030101010101" pitchFamily="2" charset="-122"/>
            </a:endParaRPr>
          </a:p>
          <a:p>
            <a:pPr eaLnBrk="1" hangingPunct="1"/>
            <a:r>
              <a:rPr lang="en-US" altLang="zh-CN">
                <a:ea typeface="宋体" panose="02010600030101010101" pitchFamily="2" charset="-122"/>
              </a:rPr>
              <a:t>Data files can be stored as either character-based or binary files</a:t>
            </a:r>
            <a:endParaRPr lang="en-US" altLang="zh-CN">
              <a:ea typeface="宋体" panose="02010600030101010101" pitchFamily="2" charset="-122"/>
            </a:endParaRPr>
          </a:p>
          <a:p>
            <a:pPr eaLnBrk="1" hangingPunct="1"/>
            <a:r>
              <a:rPr lang="en-US" altLang="zh-CN">
                <a:ea typeface="宋体" panose="02010600030101010101" pitchFamily="2" charset="-122"/>
              </a:rPr>
              <a:t>A data file is opened using the </a:t>
            </a:r>
            <a:r>
              <a:rPr lang="en-US" altLang="zh-CN">
                <a:latin typeface="Courier New" panose="02070309020205020404" pitchFamily="49" charset="0"/>
                <a:ea typeface="宋体" panose="02010600030101010101" pitchFamily="2" charset="-122"/>
              </a:rPr>
              <a:t>fopen()</a:t>
            </a:r>
            <a:r>
              <a:rPr lang="en-US" altLang="zh-CN">
                <a:ea typeface="宋体" panose="02010600030101010101" pitchFamily="2" charset="-122"/>
              </a:rPr>
              <a:t> standard library function</a:t>
            </a:r>
            <a:endParaRPr lang="en-US" altLang="zh-CN">
              <a:ea typeface="宋体" panose="02010600030101010101" pitchFamily="2" charset="-122"/>
            </a:endParaRPr>
          </a:p>
          <a:p>
            <a:pPr eaLnBrk="1" hangingPunct="1"/>
            <a:r>
              <a:rPr lang="en-US" altLang="zh-CN">
                <a:ea typeface="宋体" panose="02010600030101010101" pitchFamily="2" charset="-122"/>
              </a:rPr>
              <a:t>A file can be opened for reading, writing, or appending</a:t>
            </a:r>
            <a:endParaRPr lang="en-US" altLang="zh-CN">
              <a:ea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15715"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4260E76-B84D-4DAC-B401-450806098DD3}" type="slidenum">
              <a:rPr lang="en-US" altLang="zh-CN" sz="1400" smtClean="0"/>
            </a:fld>
            <a:endParaRPr lang="en-US" altLang="zh-CN" sz="1400"/>
          </a:p>
        </p:txBody>
      </p:sp>
      <p:sp>
        <p:nvSpPr>
          <p:cNvPr id="115716" name="Rectangle 2"/>
          <p:cNvSpPr>
            <a:spLocks noGrp="1" noChangeArrowheads="1"/>
          </p:cNvSpPr>
          <p:nvPr>
            <p:ph type="title"/>
          </p:nvPr>
        </p:nvSpPr>
        <p:spPr/>
        <p:txBody>
          <a:bodyPr/>
          <a:lstStyle/>
          <a:p>
            <a:pPr eaLnBrk="1" hangingPunct="1"/>
            <a:r>
              <a:rPr lang="en-US" altLang="zh-CN">
                <a:ea typeface="宋体" panose="02010600030101010101" pitchFamily="2" charset="-122"/>
              </a:rPr>
              <a:t>Summary (continued)</a:t>
            </a:r>
            <a:endParaRPr lang="en-US" altLang="zh-CN">
              <a:ea typeface="宋体" panose="02010600030101010101" pitchFamily="2" charset="-122"/>
            </a:endParaRPr>
          </a:p>
        </p:txBody>
      </p:sp>
      <p:sp>
        <p:nvSpPr>
          <p:cNvPr id="115717" name="Rectangle 3"/>
          <p:cNvSpPr>
            <a:spLocks noGrp="1" noChangeArrowheads="1"/>
          </p:cNvSpPr>
          <p:nvPr>
            <p:ph type="body" idx="1"/>
          </p:nvPr>
        </p:nvSpPr>
        <p:spPr>
          <a:xfrm>
            <a:off x="533400" y="1600200"/>
            <a:ext cx="8077200" cy="4572000"/>
          </a:xfrm>
        </p:spPr>
        <p:txBody>
          <a:bodyPr/>
          <a:lstStyle/>
          <a:p>
            <a:pPr eaLnBrk="1" hangingPunct="1"/>
            <a:r>
              <a:rPr lang="en-US" altLang="zh-CN">
                <a:ea typeface="宋体" panose="02010600030101010101" pitchFamily="2" charset="-122"/>
              </a:rPr>
              <a:t>An internal filename must be declared as a pointer to a </a:t>
            </a:r>
            <a:r>
              <a:rPr lang="en-US" altLang="zh-CN">
                <a:latin typeface="Courier New" panose="02070309020205020404" pitchFamily="49" charset="0"/>
                <a:ea typeface="宋体" panose="02010600030101010101" pitchFamily="2" charset="-122"/>
              </a:rPr>
              <a:t>FILE</a:t>
            </a:r>
            <a:endParaRPr lang="en-US" altLang="zh-CN">
              <a:latin typeface="Courier New" panose="02070309020205020404" pitchFamily="49" charset="0"/>
              <a:ea typeface="宋体" panose="02010600030101010101" pitchFamily="2" charset="-122"/>
            </a:endParaRPr>
          </a:p>
          <a:p>
            <a:pPr eaLnBrk="1" hangingPunct="1"/>
            <a:r>
              <a:rPr lang="en-US" altLang="zh-CN">
                <a:ea typeface="宋体" panose="02010600030101010101" pitchFamily="2" charset="-122"/>
              </a:rPr>
              <a:t>In addition to any files opened within a function, the standard files </a:t>
            </a:r>
            <a:r>
              <a:rPr lang="en-US" altLang="zh-CN">
                <a:latin typeface="Courier New" panose="02070309020205020404" pitchFamily="49" charset="0"/>
                <a:ea typeface="宋体" panose="02010600030101010101" pitchFamily="2" charset="-122"/>
              </a:rPr>
              <a:t>stdin</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stdout</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rPr>
              <a:t>stderr</a:t>
            </a:r>
            <a:r>
              <a:rPr lang="en-US" altLang="zh-CN">
                <a:ea typeface="宋体" panose="02010600030101010101" pitchFamily="2" charset="-122"/>
              </a:rPr>
              <a:t> are automatically opened when a program is run</a:t>
            </a:r>
            <a:endParaRPr lang="en-US" altLang="zh-CN">
              <a:ea typeface="宋体" panose="02010600030101010101" pitchFamily="2" charset="-122"/>
            </a:endParaRPr>
          </a:p>
          <a:p>
            <a:pPr eaLnBrk="1" hangingPunct="1"/>
            <a:r>
              <a:rPr lang="en-US" altLang="zh-CN">
                <a:ea typeface="宋体" panose="02010600030101010101" pitchFamily="2" charset="-122"/>
              </a:rPr>
              <a:t>Data files can be accessed randomly using </a:t>
            </a:r>
            <a:r>
              <a:rPr lang="en-US" altLang="zh-CN">
                <a:latin typeface="Courier New" panose="02070309020205020404" pitchFamily="49" charset="0"/>
                <a:ea typeface="宋体" panose="02010600030101010101" pitchFamily="2" charset="-122"/>
              </a:rPr>
              <a:t>rewind()</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rPr>
              <a:t>fseek()</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rPr>
              <a:t>ftell()</a:t>
            </a:r>
            <a:endParaRPr lang="en-US" altLang="zh-CN">
              <a:latin typeface="Courier New" panose="02070309020205020404" pitchFamily="49" charset="0"/>
              <a:ea typeface="宋体" panose="02010600030101010101" pitchFamily="2" charset="-122"/>
            </a:endParaRPr>
          </a:p>
          <a:p>
            <a:pPr eaLnBrk="1" hangingPunct="1"/>
            <a:r>
              <a:rPr lang="en-US" altLang="zh-CN">
                <a:ea typeface="宋体" panose="02010600030101010101" pitchFamily="2" charset="-122"/>
              </a:rPr>
              <a:t>Table 12.7 lists the standard file library functions</a:t>
            </a:r>
            <a:endParaRPr lang="en-US" altLang="zh-CN" sz="300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idx="4294967295"/>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12067" name="Rectangle 3"/>
          <p:cNvSpPr>
            <a:spLocks noGrp="1"/>
          </p:cNvSpPr>
          <p:nvPr>
            <p:ph type="body" idx="4294967295"/>
          </p:nvPr>
        </p:nvSpPr>
        <p:spPr>
          <a:xfrm>
            <a:off x="571500" y="1571625"/>
            <a:ext cx="8143875" cy="3286125"/>
          </a:xfrm>
        </p:spPr>
        <p:txBody>
          <a:bodyPr vert="horz" wrap="square" lIns="91440" tIns="45720" rIns="91440" bIns="45720" anchor="t" anchorCtr="0"/>
          <a:p>
            <a:r>
              <a:rPr lang="zh-CN" altLang="zh-CN" dirty="0"/>
              <a:t>文件路径表示文件在外部存储设备中的位置。如：</a:t>
            </a:r>
            <a:endParaRPr lang="zh-CN" altLang="zh-CN" dirty="0"/>
          </a:p>
          <a:p>
            <a:pPr lvl="1">
              <a:buNone/>
            </a:pPr>
            <a:r>
              <a:rPr lang="en-US" altLang="zh-CN" dirty="0"/>
              <a:t>    D: \CC\temp\file1.dat</a:t>
            </a:r>
            <a:endParaRPr lang="zh-CN" altLang="zh-CN" dirty="0"/>
          </a:p>
          <a:p>
            <a:pPr lvl="1"/>
            <a:r>
              <a:rPr lang="zh-CN" altLang="zh-CN" dirty="0"/>
              <a:t>表示</a:t>
            </a:r>
            <a:r>
              <a:rPr lang="en-US" altLang="zh-CN" dirty="0"/>
              <a:t>file1.dat</a:t>
            </a:r>
            <a:r>
              <a:rPr lang="zh-CN" altLang="zh-CN" dirty="0"/>
              <a:t>文件存放在</a:t>
            </a:r>
            <a:r>
              <a:rPr lang="en-US" altLang="zh-CN" dirty="0"/>
              <a:t>D</a:t>
            </a:r>
            <a:r>
              <a:rPr lang="zh-CN" altLang="zh-CN" dirty="0"/>
              <a:t>盘中的</a:t>
            </a:r>
            <a:r>
              <a:rPr lang="en-US" altLang="zh-CN" dirty="0"/>
              <a:t>CC</a:t>
            </a:r>
            <a:r>
              <a:rPr lang="zh-CN" altLang="zh-CN" dirty="0"/>
              <a:t>目录下的</a:t>
            </a:r>
            <a:r>
              <a:rPr lang="en-US" altLang="zh-CN" dirty="0"/>
              <a:t>temp</a:t>
            </a:r>
            <a:r>
              <a:rPr lang="zh-CN" altLang="zh-CN" dirty="0"/>
              <a:t>子目录下面</a:t>
            </a:r>
            <a:endParaRPr lang="en-US" altLang="zh-CN" dirty="0">
              <a:solidFill>
                <a:srgbClr val="C00000"/>
              </a:solidFill>
            </a:endParaRPr>
          </a:p>
        </p:txBody>
      </p:sp>
      <p:pic>
        <p:nvPicPr>
          <p:cNvPr id="111206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
        <p:nvSpPr>
          <p:cNvPr id="7" name="圆角矩形标注 6"/>
          <p:cNvSpPr/>
          <p:nvPr/>
        </p:nvSpPr>
        <p:spPr>
          <a:xfrm>
            <a:off x="1523683" y="3504883"/>
            <a:ext cx="6192837" cy="1728787"/>
          </a:xfrm>
          <a:prstGeom prst="wedgeRoundRectCallout">
            <a:avLst>
              <a:gd name="adj1" fmla="val 21484"/>
              <a:gd name="adj2" fmla="val 51028"/>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zh-CN" dirty="0">
                <a:solidFill>
                  <a:srgbClr val="C00000"/>
                </a:solidFill>
                <a:latin typeface="Arial" panose="020B0604020202020204" pitchFamily="34" charset="0"/>
              </a:rPr>
              <a:t>一般不超过</a:t>
            </a:r>
            <a:r>
              <a:rPr lang="en-US" altLang="zh-CN" dirty="0">
                <a:solidFill>
                  <a:srgbClr val="C00000"/>
                </a:solidFill>
                <a:latin typeface="Arial" panose="020B0604020202020204" pitchFamily="34" charset="0"/>
              </a:rPr>
              <a:t>3</a:t>
            </a:r>
            <a:r>
              <a:rPr lang="zh-CN" altLang="zh-CN" dirty="0">
                <a:solidFill>
                  <a:srgbClr val="C00000"/>
                </a:solidFill>
                <a:latin typeface="Arial" panose="020B0604020202020204" pitchFamily="34" charset="0"/>
              </a:rPr>
              <a:t>个字母</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doc</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txt</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dat</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c</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cpp</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obj</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exe</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ppt</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bmp</a:t>
            </a:r>
            <a:r>
              <a:rPr lang="zh-CN" altLang="en-US" dirty="0">
                <a:solidFill>
                  <a:srgbClr val="C00000"/>
                </a:solidFill>
                <a:latin typeface="Arial" panose="020B0604020202020204" pitchFamily="34" charset="0"/>
              </a:rPr>
              <a:t>等）</a:t>
            </a:r>
            <a:endParaRPr lang="zh-CN" altLang="en-US" dirty="0">
              <a:solidFill>
                <a:srgbClr val="C00000"/>
              </a:solidFill>
              <a:latin typeface="Arial" panose="020B0604020202020204" pitchFamily="34"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12.1.3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文件的分类</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7411" name="Rectangle 3"/>
          <p:cNvSpPr>
            <a:spLocks noGrp="1"/>
          </p:cNvSpPr>
          <p:nvPr>
            <p:ph idx="1"/>
          </p:nvPr>
        </p:nvSpPr>
        <p:spPr>
          <a:xfrm>
            <a:off x="571500" y="1571625"/>
            <a:ext cx="8143875" cy="4500563"/>
          </a:xfrm>
        </p:spPr>
        <p:txBody>
          <a:bodyPr vert="horz" wrap="square" lIns="91440" tIns="45720" rIns="91440" bIns="45720" anchor="t" anchorCtr="0"/>
          <a:p>
            <a:r>
              <a:rPr kumimoji="1" lang="zh-CN" altLang="zh-CN" dirty="0">
                <a:latin typeface="+mn-lt"/>
                <a:ea typeface="+mn-ea"/>
                <a:cs typeface="+mn-cs"/>
              </a:rPr>
              <a:t>根据数据的组织形式，数据文件可分为</a:t>
            </a:r>
            <a:r>
              <a:rPr kumimoji="1" lang="en-US" altLang="zh-CN" dirty="0">
                <a:solidFill>
                  <a:srgbClr val="C00000"/>
                </a:solidFill>
                <a:latin typeface="+mn-lt"/>
                <a:ea typeface="+mn-ea"/>
                <a:cs typeface="+mn-cs"/>
              </a:rPr>
              <a:t>ASCII</a:t>
            </a:r>
            <a:r>
              <a:rPr kumimoji="1" lang="zh-CN" altLang="zh-CN" dirty="0">
                <a:solidFill>
                  <a:srgbClr val="C00000"/>
                </a:solidFill>
                <a:latin typeface="+mn-lt"/>
                <a:ea typeface="+mn-ea"/>
                <a:cs typeface="+mn-cs"/>
              </a:rPr>
              <a:t>文件</a:t>
            </a:r>
            <a:r>
              <a:rPr kumimoji="1" lang="zh-CN" altLang="zh-CN" dirty="0">
                <a:latin typeface="+mn-lt"/>
                <a:ea typeface="+mn-ea"/>
                <a:cs typeface="+mn-cs"/>
              </a:rPr>
              <a:t>和</a:t>
            </a:r>
            <a:r>
              <a:rPr kumimoji="1" lang="zh-CN" altLang="zh-CN" dirty="0">
                <a:solidFill>
                  <a:srgbClr val="C00000"/>
                </a:solidFill>
                <a:latin typeface="+mn-lt"/>
                <a:ea typeface="+mn-ea"/>
                <a:cs typeface="+mn-cs"/>
              </a:rPr>
              <a:t>二进制文件</a:t>
            </a:r>
            <a:r>
              <a:rPr kumimoji="1" lang="zh-CN" altLang="zh-CN" dirty="0">
                <a:latin typeface="+mn-lt"/>
                <a:ea typeface="+mn-ea"/>
                <a:cs typeface="+mn-cs"/>
              </a:rPr>
              <a:t>。</a:t>
            </a:r>
            <a:endParaRPr kumimoji="1" lang="zh-CN" altLang="zh-CN" dirty="0">
              <a:latin typeface="+mn-lt"/>
              <a:ea typeface="+mn-ea"/>
              <a:cs typeface="+mn-cs"/>
            </a:endParaRPr>
          </a:p>
          <a:p>
            <a:pPr lvl="1"/>
            <a:r>
              <a:rPr kumimoji="1" lang="zh-CN" altLang="zh-CN" dirty="0">
                <a:latin typeface="+mn-lt"/>
                <a:ea typeface="+mn-ea"/>
              </a:rPr>
              <a:t>数据在内存中是以二进制形式存储的，如果不加转换地输出到外存，就是</a:t>
            </a:r>
            <a:r>
              <a:rPr kumimoji="1" lang="zh-CN" altLang="zh-CN" dirty="0">
                <a:solidFill>
                  <a:srgbClr val="0000CC"/>
                </a:solidFill>
                <a:latin typeface="+mn-lt"/>
                <a:ea typeface="+mn-ea"/>
              </a:rPr>
              <a:t>二进制文件</a:t>
            </a:r>
            <a:endParaRPr kumimoji="1" lang="en-US" altLang="zh-CN" dirty="0">
              <a:solidFill>
                <a:srgbClr val="0000CC"/>
              </a:solidFill>
              <a:latin typeface="+mn-lt"/>
              <a:ea typeface="+mn-ea"/>
            </a:endParaRPr>
          </a:p>
          <a:p>
            <a:pPr lvl="1"/>
            <a:r>
              <a:rPr kumimoji="1" lang="zh-CN" altLang="zh-CN" dirty="0">
                <a:latin typeface="+mn-lt"/>
                <a:ea typeface="+mn-ea"/>
              </a:rPr>
              <a:t>如果要求在外存上以</a:t>
            </a:r>
            <a:r>
              <a:rPr kumimoji="1" lang="en-US" altLang="zh-CN" dirty="0">
                <a:latin typeface="+mn-lt"/>
                <a:ea typeface="+mn-ea"/>
              </a:rPr>
              <a:t>ASCII</a:t>
            </a:r>
            <a:r>
              <a:rPr kumimoji="1" lang="zh-CN" altLang="zh-CN" dirty="0">
                <a:latin typeface="+mn-lt"/>
                <a:ea typeface="+mn-ea"/>
              </a:rPr>
              <a:t>代码形式存储，则需要在存储前进行转换</a:t>
            </a:r>
            <a:endParaRPr kumimoji="1" lang="en-US" altLang="zh-CN" dirty="0">
              <a:latin typeface="+mn-lt"/>
              <a:ea typeface="+mn-ea"/>
            </a:endParaRPr>
          </a:p>
          <a:p>
            <a:pPr lvl="1"/>
            <a:r>
              <a:rPr kumimoji="1" lang="en-US" altLang="zh-CN" dirty="0">
                <a:latin typeface="+mn-lt"/>
                <a:ea typeface="+mn-ea"/>
              </a:rPr>
              <a:t>ASCII</a:t>
            </a:r>
            <a:r>
              <a:rPr kumimoji="1" lang="zh-CN" altLang="zh-CN" dirty="0">
                <a:latin typeface="+mn-lt"/>
                <a:ea typeface="+mn-ea"/>
              </a:rPr>
              <a:t>文件又称文本文件，每一个字节放一个字符的</a:t>
            </a:r>
            <a:r>
              <a:rPr kumimoji="1" lang="en-US" altLang="zh-CN" dirty="0">
                <a:latin typeface="+mn-lt"/>
                <a:ea typeface="+mn-ea"/>
              </a:rPr>
              <a:t>ASCII</a:t>
            </a:r>
            <a:r>
              <a:rPr kumimoji="1" lang="zh-CN" altLang="zh-CN" dirty="0">
                <a:latin typeface="+mn-lt"/>
                <a:ea typeface="+mn-ea"/>
              </a:rPr>
              <a:t>代码</a:t>
            </a:r>
            <a:endParaRPr kumimoji="1" lang="en-US" altLang="zh-CN" dirty="0">
              <a:solidFill>
                <a:srgbClr val="C00000"/>
              </a:solidFill>
              <a:latin typeface="+mn-lt"/>
              <a:ea typeface="+mn-ea"/>
            </a:endParaRPr>
          </a:p>
        </p:txBody>
      </p:sp>
      <p:pic>
        <p:nvPicPr>
          <p:cNvPr id="111309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charRg st="32" end="70"/>
                                            </p:txEl>
                                          </p:spTgt>
                                        </p:tgtEl>
                                        <p:attrNameLst>
                                          <p:attrName>style.visibility</p:attrName>
                                        </p:attrNameLst>
                                      </p:cBhvr>
                                      <p:to>
                                        <p:strVal val="visible"/>
                                      </p:to>
                                    </p:set>
                                    <p:animEffect transition="in" filter="blinds(horizontal)">
                                      <p:cBhvr>
                                        <p:cTn id="7" dur="500"/>
                                        <p:tgtEl>
                                          <p:spTgt spid="17411">
                                            <p:txEl>
                                              <p:charRg st="32" end="7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charRg st="70" end="103"/>
                                            </p:txEl>
                                          </p:spTgt>
                                        </p:tgtEl>
                                        <p:attrNameLst>
                                          <p:attrName>style.visibility</p:attrName>
                                        </p:attrNameLst>
                                      </p:cBhvr>
                                      <p:to>
                                        <p:strVal val="visible"/>
                                      </p:to>
                                    </p:set>
                                    <p:animEffect transition="in" filter="blinds(horizontal)">
                                      <p:cBhvr>
                                        <p:cTn id="12" dur="500"/>
                                        <p:tgtEl>
                                          <p:spTgt spid="17411">
                                            <p:txEl>
                                              <p:charRg st="70"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charRg st="103" end="136"/>
                                            </p:txEl>
                                          </p:spTgt>
                                        </p:tgtEl>
                                        <p:attrNameLst>
                                          <p:attrName>style.visibility</p:attrName>
                                        </p:attrNameLst>
                                      </p:cBhvr>
                                      <p:to>
                                        <p:strVal val="visible"/>
                                      </p:to>
                                    </p:set>
                                    <p:animEffect transition="in" filter="blinds(horizontal)">
                                      <p:cBhvr>
                                        <p:cTn id="17" dur="500"/>
                                        <p:tgtEl>
                                          <p:spTgt spid="17411">
                                            <p:txEl>
                                              <p:charRg st="103"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12.1.3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文件的分类</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8435" name="Rectangle 3"/>
          <p:cNvSpPr>
            <a:spLocks noGrp="1"/>
          </p:cNvSpPr>
          <p:nvPr>
            <p:ph idx="1"/>
          </p:nvPr>
        </p:nvSpPr>
        <p:spPr>
          <a:xfrm>
            <a:off x="571500" y="1571625"/>
            <a:ext cx="8143875" cy="4071938"/>
          </a:xfrm>
        </p:spPr>
        <p:txBody>
          <a:bodyPr vert="horz" wrap="square" lIns="91440" tIns="45720" rIns="91440" bIns="45720" anchor="t" anchorCtr="0"/>
          <a:p>
            <a:r>
              <a:rPr kumimoji="1" lang="zh-CN" altLang="zh-CN" dirty="0">
                <a:latin typeface="+mn-lt"/>
                <a:ea typeface="+mn-ea"/>
                <a:cs typeface="+mn-cs"/>
              </a:rPr>
              <a:t>字符一律以</a:t>
            </a:r>
            <a:r>
              <a:rPr kumimoji="1" lang="en-US" altLang="zh-CN" dirty="0">
                <a:latin typeface="+mn-lt"/>
                <a:ea typeface="+mn-ea"/>
                <a:cs typeface="+mn-cs"/>
              </a:rPr>
              <a:t>ASCII</a:t>
            </a:r>
            <a:r>
              <a:rPr kumimoji="1" lang="zh-CN" altLang="zh-CN" dirty="0">
                <a:latin typeface="+mn-lt"/>
                <a:ea typeface="+mn-ea"/>
                <a:cs typeface="+mn-cs"/>
              </a:rPr>
              <a:t>形式存储</a:t>
            </a:r>
            <a:endParaRPr kumimoji="1" lang="en-US" altLang="zh-CN" dirty="0">
              <a:latin typeface="+mn-lt"/>
              <a:ea typeface="+mn-ea"/>
              <a:cs typeface="+mn-cs"/>
            </a:endParaRPr>
          </a:p>
          <a:p>
            <a:r>
              <a:rPr kumimoji="1" lang="zh-CN" altLang="zh-CN" dirty="0">
                <a:latin typeface="+mn-lt"/>
                <a:ea typeface="+mn-ea"/>
                <a:cs typeface="+mn-cs"/>
              </a:rPr>
              <a:t>数值型数据既可以用</a:t>
            </a:r>
            <a:r>
              <a:rPr kumimoji="1" lang="en-US" altLang="zh-CN" dirty="0">
                <a:latin typeface="+mn-lt"/>
                <a:ea typeface="+mn-ea"/>
                <a:cs typeface="+mn-cs"/>
              </a:rPr>
              <a:t>ASCII</a:t>
            </a:r>
            <a:r>
              <a:rPr kumimoji="1" lang="zh-CN" altLang="zh-CN" dirty="0">
                <a:latin typeface="+mn-lt"/>
                <a:ea typeface="+mn-ea"/>
                <a:cs typeface="+mn-cs"/>
              </a:rPr>
              <a:t>形式存储，也可以用二进制形式存储</a:t>
            </a:r>
            <a:endParaRPr kumimoji="1" lang="en-US" altLang="zh-CN" dirty="0">
              <a:latin typeface="+mn-lt"/>
              <a:ea typeface="+mn-ea"/>
              <a:cs typeface="+mn-cs"/>
            </a:endParaRPr>
          </a:p>
          <a:p>
            <a:pPr lvl="1"/>
            <a:r>
              <a:rPr kumimoji="1" lang="zh-CN" altLang="zh-CN" dirty="0">
                <a:latin typeface="+mn-lt"/>
                <a:ea typeface="+mn-ea"/>
              </a:rPr>
              <a:t>如有整数</a:t>
            </a:r>
            <a:r>
              <a:rPr kumimoji="1" lang="en-US" altLang="zh-CN" dirty="0">
                <a:latin typeface="+mn-lt"/>
                <a:ea typeface="+mn-ea"/>
              </a:rPr>
              <a:t>10000</a:t>
            </a:r>
            <a:r>
              <a:rPr kumimoji="1" lang="zh-CN" altLang="zh-CN" dirty="0">
                <a:latin typeface="+mn-lt"/>
                <a:ea typeface="+mn-ea"/>
              </a:rPr>
              <a:t>，如果用</a:t>
            </a:r>
            <a:r>
              <a:rPr kumimoji="1" lang="en-US" altLang="zh-CN" dirty="0">
                <a:latin typeface="+mn-lt"/>
                <a:ea typeface="+mn-ea"/>
              </a:rPr>
              <a:t>ASCII</a:t>
            </a:r>
            <a:r>
              <a:rPr kumimoji="1" lang="zh-CN" altLang="zh-CN" dirty="0">
                <a:latin typeface="+mn-lt"/>
                <a:ea typeface="+mn-ea"/>
              </a:rPr>
              <a:t>码形式输出到磁盘，则在磁盘中占５个字节</a:t>
            </a:r>
            <a:r>
              <a:rPr kumimoji="1" lang="en-US" altLang="zh-CN" dirty="0">
                <a:latin typeface="+mn-lt"/>
                <a:ea typeface="+mn-ea"/>
              </a:rPr>
              <a:t>(</a:t>
            </a:r>
            <a:r>
              <a:rPr kumimoji="1" lang="zh-CN" altLang="zh-CN" dirty="0">
                <a:latin typeface="+mn-lt"/>
                <a:ea typeface="+mn-ea"/>
              </a:rPr>
              <a:t>每一个字符占一个字节</a:t>
            </a:r>
            <a:r>
              <a:rPr kumimoji="1" lang="en-US" altLang="zh-CN" dirty="0">
                <a:latin typeface="+mn-lt"/>
                <a:ea typeface="+mn-ea"/>
              </a:rPr>
              <a:t>)</a:t>
            </a:r>
            <a:r>
              <a:rPr kumimoji="1" lang="zh-CN" altLang="zh-CN" dirty="0">
                <a:latin typeface="+mn-lt"/>
                <a:ea typeface="+mn-ea"/>
              </a:rPr>
              <a:t>，而用二进制形式输出，则在磁盘上只占</a:t>
            </a:r>
            <a:r>
              <a:rPr kumimoji="1" lang="en-US" altLang="zh-CN" dirty="0">
                <a:latin typeface="+mn-lt"/>
                <a:ea typeface="+mn-ea"/>
              </a:rPr>
              <a:t>4</a:t>
            </a:r>
            <a:r>
              <a:rPr kumimoji="1" lang="zh-CN" altLang="zh-CN" dirty="0">
                <a:latin typeface="+mn-lt"/>
                <a:ea typeface="+mn-ea"/>
              </a:rPr>
              <a:t>个字节</a:t>
            </a:r>
            <a:r>
              <a:rPr kumimoji="1" lang="en-US" altLang="zh-CN" dirty="0">
                <a:latin typeface="+mn-lt"/>
                <a:ea typeface="+mn-ea"/>
              </a:rPr>
              <a:t>(</a:t>
            </a:r>
            <a:r>
              <a:rPr kumimoji="1" lang="zh-CN" altLang="zh-CN" dirty="0">
                <a:latin typeface="+mn-lt"/>
                <a:ea typeface="+mn-ea"/>
              </a:rPr>
              <a:t>用</a:t>
            </a:r>
            <a:r>
              <a:rPr kumimoji="1" lang="en-US" altLang="zh-CN" dirty="0">
                <a:latin typeface="+mn-lt"/>
                <a:ea typeface="+mn-ea"/>
              </a:rPr>
              <a:t>VC++ C</a:t>
            </a:r>
            <a:r>
              <a:rPr kumimoji="1" lang="zh-CN" altLang="zh-CN" dirty="0">
                <a:latin typeface="+mn-lt"/>
                <a:ea typeface="+mn-ea"/>
              </a:rPr>
              <a:t>时</a:t>
            </a:r>
            <a:r>
              <a:rPr kumimoji="1" lang="en-US" altLang="zh-CN" dirty="0">
                <a:latin typeface="+mn-lt"/>
                <a:ea typeface="+mn-ea"/>
              </a:rPr>
              <a:t>)</a:t>
            </a:r>
            <a:endParaRPr kumimoji="1" lang="en-US" altLang="zh-CN" dirty="0">
              <a:solidFill>
                <a:srgbClr val="C00000"/>
              </a:solidFill>
              <a:latin typeface="+mn-lt"/>
              <a:ea typeface="+mn-ea"/>
            </a:endParaRPr>
          </a:p>
        </p:txBody>
      </p:sp>
      <p:pic>
        <p:nvPicPr>
          <p:cNvPr id="1114116"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charRg st="15" end="46"/>
                                            </p:txEl>
                                          </p:spTgt>
                                        </p:tgtEl>
                                        <p:attrNameLst>
                                          <p:attrName>style.visibility</p:attrName>
                                        </p:attrNameLst>
                                      </p:cBhvr>
                                      <p:to>
                                        <p:strVal val="visible"/>
                                      </p:to>
                                    </p:set>
                                    <p:animEffect transition="in" filter="blinds(horizontal)">
                                      <p:cBhvr>
                                        <p:cTn id="7" dur="500"/>
                                        <p:tgtEl>
                                          <p:spTgt spid="18435">
                                            <p:txEl>
                                              <p:charRg st="15"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charRg st="46" end="128"/>
                                            </p:txEl>
                                          </p:spTgt>
                                        </p:tgtEl>
                                        <p:attrNameLst>
                                          <p:attrName>style.visibility</p:attrName>
                                        </p:attrNameLst>
                                      </p:cBhvr>
                                      <p:to>
                                        <p:strVal val="visible"/>
                                      </p:to>
                                    </p:set>
                                    <p:animEffect transition="in" filter="blinds(horizontal)">
                                      <p:cBhvr>
                                        <p:cTn id="12" dur="500"/>
                                        <p:tgtEl>
                                          <p:spTgt spid="18435">
                                            <p:txEl>
                                              <p:charRg st="46"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12.1.3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文件的分类</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graphicFrame>
        <p:nvGraphicFramePr>
          <p:cNvPr id="5" name="表格 4"/>
          <p:cNvGraphicFramePr>
            <a:graphicFrameLocks noGrp="1"/>
          </p:cNvGraphicFramePr>
          <p:nvPr/>
        </p:nvGraphicFramePr>
        <p:xfrm>
          <a:off x="214313" y="2130425"/>
          <a:ext cx="8715375" cy="428625"/>
        </p:xfrm>
        <a:graphic>
          <a:graphicData uri="http://schemas.openxmlformats.org/drawingml/2006/table">
            <a:tbl>
              <a:tblPr firstRow="1" bandRow="1">
                <a:tableStyleId>{5C22544A-7EE6-4342-B048-85BDC9FD1C3A}</a:tableStyleId>
              </a:tblPr>
              <a:tblGrid>
                <a:gridCol w="1743075"/>
                <a:gridCol w="1743075"/>
                <a:gridCol w="1743075"/>
                <a:gridCol w="1743075"/>
                <a:gridCol w="1743075"/>
              </a:tblGrid>
              <a:tr h="428625">
                <a:tc>
                  <a:txBody>
                    <a:bodyPr/>
                    <a:lstStyle/>
                    <a:p>
                      <a:pPr algn="ctr"/>
                      <a:r>
                        <a:rPr lang="en-US" altLang="zh-CN" sz="2100" dirty="0" smtClean="0">
                          <a:solidFill>
                            <a:srgbClr val="9D138D"/>
                          </a:solidFill>
                        </a:rPr>
                        <a:t>00110001</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smtClean="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smtClean="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smtClean="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smtClean="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1115153" name="TextBox 5"/>
          <p:cNvSpPr txBox="1"/>
          <p:nvPr/>
        </p:nvSpPr>
        <p:spPr>
          <a:xfrm>
            <a:off x="571500" y="2701925"/>
            <a:ext cx="1357313"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115154" name="TextBox 6"/>
          <p:cNvSpPr txBox="1"/>
          <p:nvPr/>
        </p:nvSpPr>
        <p:spPr>
          <a:xfrm>
            <a:off x="2286000" y="2701925"/>
            <a:ext cx="1357313"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115155" name="TextBox 7"/>
          <p:cNvSpPr txBox="1"/>
          <p:nvPr/>
        </p:nvSpPr>
        <p:spPr>
          <a:xfrm>
            <a:off x="3929063" y="2701925"/>
            <a:ext cx="1357312"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115156" name="TextBox 8"/>
          <p:cNvSpPr txBox="1"/>
          <p:nvPr/>
        </p:nvSpPr>
        <p:spPr>
          <a:xfrm>
            <a:off x="5643563" y="2701925"/>
            <a:ext cx="1357312"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115157" name="TextBox 9"/>
          <p:cNvSpPr txBox="1"/>
          <p:nvPr/>
        </p:nvSpPr>
        <p:spPr>
          <a:xfrm>
            <a:off x="7358063" y="2701925"/>
            <a:ext cx="1357312"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115158" name="TextBox 10"/>
          <p:cNvSpPr txBox="1"/>
          <p:nvPr/>
        </p:nvSpPr>
        <p:spPr>
          <a:xfrm>
            <a:off x="2928938" y="1500188"/>
            <a:ext cx="2928937"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latin typeface="Arial" panose="020B0604020202020204" pitchFamily="34" charset="0"/>
              </a:rPr>
              <a:t>ASCII</a:t>
            </a:r>
            <a:r>
              <a:rPr lang="zh-CN" altLang="en-US" dirty="0">
                <a:latin typeface="Arial" panose="020B0604020202020204" pitchFamily="34" charset="0"/>
              </a:rPr>
              <a:t>形式</a:t>
            </a:r>
            <a:endParaRPr lang="zh-CN" altLang="en-US" dirty="0">
              <a:latin typeface="Arial" panose="020B0604020202020204" pitchFamily="34" charset="0"/>
            </a:endParaRPr>
          </a:p>
        </p:txBody>
      </p:sp>
      <p:graphicFrame>
        <p:nvGraphicFramePr>
          <p:cNvPr id="12" name="表格 11"/>
          <p:cNvGraphicFramePr>
            <a:graphicFrameLocks noGrp="1"/>
          </p:cNvGraphicFramePr>
          <p:nvPr/>
        </p:nvGraphicFramePr>
        <p:xfrm>
          <a:off x="1071563" y="4572000"/>
          <a:ext cx="6972300" cy="428625"/>
        </p:xfrm>
        <a:graphic>
          <a:graphicData uri="http://schemas.openxmlformats.org/drawingml/2006/table">
            <a:tbl>
              <a:tblPr firstRow="1" bandRow="1">
                <a:tableStyleId>{5C22544A-7EE6-4342-B048-85BDC9FD1C3A}</a:tableStyleId>
              </a:tblPr>
              <a:tblGrid>
                <a:gridCol w="1743075"/>
                <a:gridCol w="1743075"/>
                <a:gridCol w="1743075"/>
                <a:gridCol w="1743075"/>
              </a:tblGrid>
              <a:tr h="428625">
                <a:tc>
                  <a:txBody>
                    <a:bodyPr/>
                    <a:lstStyle/>
                    <a:p>
                      <a:pPr algn="ctr"/>
                      <a:r>
                        <a:rPr lang="en-US" altLang="zh-CN" sz="2100" dirty="0" smtClean="0">
                          <a:solidFill>
                            <a:srgbClr val="9D138D"/>
                          </a:solidFill>
                        </a:rPr>
                        <a:t>00000000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smtClean="0">
                          <a:solidFill>
                            <a:srgbClr val="9D138D"/>
                          </a:solidFill>
                        </a:rPr>
                        <a:t>00000000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smtClean="0">
                          <a:solidFill>
                            <a:srgbClr val="9D138D"/>
                          </a:solidFill>
                        </a:rPr>
                        <a:t>00100111</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smtClean="0">
                          <a:solidFill>
                            <a:srgbClr val="9D138D"/>
                          </a:solidFill>
                        </a:rPr>
                        <a:t>00010000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1115171" name="TextBox 17"/>
          <p:cNvSpPr txBox="1"/>
          <p:nvPr/>
        </p:nvSpPr>
        <p:spPr>
          <a:xfrm>
            <a:off x="2928938" y="3941763"/>
            <a:ext cx="2928937" cy="585787"/>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dirty="0">
                <a:latin typeface="Arial" panose="020B0604020202020204" pitchFamily="34" charset="0"/>
              </a:rPr>
              <a:t>二进制形式</a:t>
            </a:r>
            <a:endParaRPr lang="zh-CN" altLang="en-US" dirty="0">
              <a:latin typeface="Arial" panose="020B0604020202020204" pitchFamily="34" charset="0"/>
            </a:endParaRPr>
          </a:p>
        </p:txBody>
      </p:sp>
      <p:sp>
        <p:nvSpPr>
          <p:cNvPr id="1115172" name="TextBox 18"/>
          <p:cNvSpPr txBox="1"/>
          <p:nvPr/>
        </p:nvSpPr>
        <p:spPr>
          <a:xfrm>
            <a:off x="3429000" y="5072063"/>
            <a:ext cx="2143125"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dirty="0">
                <a:latin typeface="Arial" panose="020B0604020202020204" pitchFamily="34" charset="0"/>
              </a:rPr>
              <a:t>（</a:t>
            </a:r>
            <a:r>
              <a:rPr lang="en-US" altLang="zh-CN" dirty="0">
                <a:latin typeface="Arial" panose="020B0604020202020204" pitchFamily="34" charset="0"/>
              </a:rPr>
              <a:t>10000</a:t>
            </a:r>
            <a:r>
              <a:rPr lang="zh-CN" altLang="en-US" dirty="0">
                <a:latin typeface="Arial" panose="020B0604020202020204" pitchFamily="34" charset="0"/>
              </a:rPr>
              <a:t>）</a:t>
            </a:r>
            <a:endParaRPr lang="zh-CN" altLang="en-US" dirty="0">
              <a:latin typeface="Arial" panose="020B0604020202020204" pitchFamily="34" charset="0"/>
            </a:endParaRPr>
          </a:p>
        </p:txBody>
      </p:sp>
      <p:pic>
        <p:nvPicPr>
          <p:cNvPr id="111517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12.1.4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文件缓冲区</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16163" name="Rectangle 3"/>
          <p:cNvSpPr>
            <a:spLocks noGrp="1"/>
          </p:cNvSpPr>
          <p:nvPr>
            <p:ph idx="1"/>
          </p:nvPr>
        </p:nvSpPr>
        <p:spPr>
          <a:xfrm>
            <a:off x="571500" y="1571625"/>
            <a:ext cx="8143875" cy="4071938"/>
          </a:xfrm>
        </p:spPr>
        <p:txBody>
          <a:bodyPr vert="horz" wrap="square" lIns="91440" tIns="45720" rIns="91440" bIns="45720" anchor="t" anchorCtr="0"/>
          <a:p>
            <a:r>
              <a:rPr kumimoji="1" lang="en-US" altLang="zh-CN" dirty="0">
                <a:latin typeface="+mn-lt"/>
                <a:ea typeface="+mn-ea"/>
                <a:cs typeface="+mn-cs"/>
              </a:rPr>
              <a:t>ANSI C</a:t>
            </a:r>
            <a:r>
              <a:rPr kumimoji="1" lang="zh-CN" altLang="zh-CN" dirty="0">
                <a:latin typeface="+mn-lt"/>
                <a:ea typeface="+mn-ea"/>
                <a:cs typeface="+mn-cs"/>
              </a:rPr>
              <a:t>标准采用“缓冲文件系统”处理数据文件</a:t>
            </a:r>
            <a:endParaRPr kumimoji="1" lang="en-US" altLang="zh-CN" dirty="0">
              <a:latin typeface="+mn-lt"/>
              <a:ea typeface="+mn-ea"/>
              <a:cs typeface="+mn-cs"/>
            </a:endParaRPr>
          </a:p>
          <a:p>
            <a:r>
              <a:rPr kumimoji="1" lang="zh-CN" altLang="zh-CN" dirty="0">
                <a:latin typeface="+mn-lt"/>
                <a:ea typeface="+mn-ea"/>
                <a:cs typeface="+mn-cs"/>
              </a:rPr>
              <a:t>所谓</a:t>
            </a:r>
            <a:r>
              <a:rPr kumimoji="1" lang="zh-CN" altLang="zh-CN" dirty="0">
                <a:solidFill>
                  <a:srgbClr val="C00000"/>
                </a:solidFill>
                <a:latin typeface="+mn-lt"/>
                <a:ea typeface="+mn-ea"/>
                <a:cs typeface="+mn-cs"/>
              </a:rPr>
              <a:t>缓冲文件系统</a:t>
            </a:r>
            <a:r>
              <a:rPr kumimoji="1" lang="zh-CN" altLang="zh-CN" dirty="0">
                <a:latin typeface="+mn-lt"/>
                <a:ea typeface="+mn-ea"/>
                <a:cs typeface="+mn-cs"/>
              </a:rPr>
              <a:t>是指系统自动地在内存区为程序中每一个正在使用的文件开辟一个文件缓冲区</a:t>
            </a:r>
            <a:endParaRPr kumimoji="1" lang="en-US" altLang="zh-CN" dirty="0">
              <a:solidFill>
                <a:srgbClr val="C00000"/>
              </a:solidFill>
              <a:latin typeface="+mn-lt"/>
              <a:ea typeface="+mn-ea"/>
              <a:cs typeface="+mn-cs"/>
            </a:endParaRPr>
          </a:p>
        </p:txBody>
      </p:sp>
      <p:pic>
        <p:nvPicPr>
          <p:cNvPr id="111616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098755" name="Rectangle 3"/>
          <p:cNvSpPr>
            <a:spLocks noGrp="1"/>
          </p:cNvSpPr>
          <p:nvPr>
            <p:ph idx="1"/>
          </p:nvPr>
        </p:nvSpPr>
        <p:spPr>
          <a:xfrm>
            <a:off x="571500" y="1571625"/>
            <a:ext cx="8143875" cy="4929188"/>
          </a:xfrm>
        </p:spPr>
        <p:txBody>
          <a:bodyPr vert="horz" wrap="square" lIns="91440" tIns="45720" rIns="91440" bIns="45720" anchor="t" anchorCtr="0"/>
          <a:p>
            <a:r>
              <a:rPr kumimoji="1" lang="zh-CN" altLang="zh-CN" dirty="0">
                <a:latin typeface="+mn-lt"/>
                <a:ea typeface="+mn-ea"/>
                <a:cs typeface="+mn-cs"/>
              </a:rPr>
              <a:t>文件有不同的类型，在程序设计中，主要用到两种文件：</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(1) </a:t>
            </a:r>
            <a:r>
              <a:rPr kumimoji="1" lang="zh-CN" altLang="zh-CN" dirty="0">
                <a:solidFill>
                  <a:srgbClr val="C00000"/>
                </a:solidFill>
                <a:latin typeface="+mn-lt"/>
                <a:ea typeface="+mn-ea"/>
              </a:rPr>
              <a:t>程序文件</a:t>
            </a:r>
            <a:r>
              <a:rPr kumimoji="1" lang="zh-CN" altLang="zh-CN" dirty="0">
                <a:latin typeface="+mn-lt"/>
                <a:ea typeface="+mn-ea"/>
              </a:rPr>
              <a:t>。包括</a:t>
            </a:r>
            <a:r>
              <a:rPr kumimoji="1" lang="zh-CN" altLang="zh-CN" dirty="0">
                <a:solidFill>
                  <a:srgbClr val="0000CC"/>
                </a:solidFill>
                <a:latin typeface="+mn-lt"/>
                <a:ea typeface="+mn-ea"/>
              </a:rPr>
              <a:t>源程序文件</a:t>
            </a:r>
            <a:r>
              <a:rPr kumimoji="1" lang="en-US" altLang="zh-CN" dirty="0">
                <a:latin typeface="+mn-lt"/>
                <a:ea typeface="+mn-ea"/>
              </a:rPr>
              <a:t>(</a:t>
            </a:r>
            <a:r>
              <a:rPr kumimoji="1" lang="zh-CN" altLang="zh-CN" dirty="0">
                <a:latin typeface="+mn-lt"/>
                <a:ea typeface="+mn-ea"/>
              </a:rPr>
              <a:t>后缀为</a:t>
            </a:r>
            <a:r>
              <a:rPr kumimoji="1" lang="en-US" altLang="zh-CN" dirty="0">
                <a:latin typeface="+mn-lt"/>
                <a:ea typeface="+mn-ea"/>
              </a:rPr>
              <a:t>.c)</a:t>
            </a:r>
            <a:r>
              <a:rPr kumimoji="1" lang="zh-CN" altLang="zh-CN" dirty="0">
                <a:latin typeface="+mn-lt"/>
                <a:ea typeface="+mn-ea"/>
              </a:rPr>
              <a:t>、</a:t>
            </a:r>
            <a:r>
              <a:rPr kumimoji="1" lang="zh-CN" altLang="zh-CN" dirty="0">
                <a:solidFill>
                  <a:srgbClr val="0000CC"/>
                </a:solidFill>
                <a:latin typeface="+mn-lt"/>
                <a:ea typeface="+mn-ea"/>
              </a:rPr>
              <a:t>目标文件</a:t>
            </a:r>
            <a:r>
              <a:rPr kumimoji="1" lang="en-US" altLang="zh-CN" dirty="0">
                <a:latin typeface="+mn-lt"/>
                <a:ea typeface="+mn-ea"/>
              </a:rPr>
              <a:t>(</a:t>
            </a:r>
            <a:r>
              <a:rPr kumimoji="1" lang="zh-CN" altLang="zh-CN" dirty="0">
                <a:latin typeface="+mn-lt"/>
                <a:ea typeface="+mn-ea"/>
              </a:rPr>
              <a:t>后缀为</a:t>
            </a:r>
            <a:r>
              <a:rPr kumimoji="1" lang="en-US" altLang="zh-CN" dirty="0">
                <a:latin typeface="+mn-lt"/>
                <a:ea typeface="+mn-ea"/>
              </a:rPr>
              <a:t>.obj)</a:t>
            </a:r>
            <a:r>
              <a:rPr kumimoji="1" lang="zh-CN" altLang="zh-CN" dirty="0">
                <a:latin typeface="+mn-lt"/>
                <a:ea typeface="+mn-ea"/>
              </a:rPr>
              <a:t>、</a:t>
            </a:r>
            <a:r>
              <a:rPr kumimoji="1" lang="zh-CN" altLang="zh-CN" dirty="0">
                <a:solidFill>
                  <a:srgbClr val="0000CC"/>
                </a:solidFill>
                <a:latin typeface="+mn-lt"/>
                <a:ea typeface="+mn-ea"/>
              </a:rPr>
              <a:t>可执行文件</a:t>
            </a:r>
            <a:r>
              <a:rPr kumimoji="1" lang="en-US" altLang="zh-CN" dirty="0">
                <a:latin typeface="+mn-lt"/>
                <a:ea typeface="+mn-ea"/>
              </a:rPr>
              <a:t>(</a:t>
            </a:r>
            <a:r>
              <a:rPr kumimoji="1" lang="zh-CN" altLang="zh-CN" dirty="0">
                <a:latin typeface="+mn-lt"/>
                <a:ea typeface="+mn-ea"/>
              </a:rPr>
              <a:t>后缀为</a:t>
            </a:r>
            <a:r>
              <a:rPr kumimoji="1" lang="en-US" altLang="zh-CN" dirty="0">
                <a:latin typeface="+mn-lt"/>
                <a:ea typeface="+mn-ea"/>
              </a:rPr>
              <a:t>.exe)</a:t>
            </a:r>
            <a:r>
              <a:rPr kumimoji="1" lang="zh-CN" altLang="zh-CN" dirty="0">
                <a:latin typeface="+mn-lt"/>
                <a:ea typeface="+mn-ea"/>
              </a:rPr>
              <a:t>等。这种文件的内容是程序代码。</a:t>
            </a:r>
            <a:endParaRPr kumimoji="1" lang="zh-CN" altLang="zh-CN" dirty="0">
              <a:latin typeface="+mn-lt"/>
              <a:ea typeface="+mn-ea"/>
            </a:endParaRPr>
          </a:p>
        </p:txBody>
      </p:sp>
      <p:pic>
        <p:nvPicPr>
          <p:cNvPr id="1098756"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12.1.4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文件缓冲区</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21507" name="Rectangle 3"/>
          <p:cNvSpPr>
            <a:spLocks noGrp="1"/>
          </p:cNvSpPr>
          <p:nvPr>
            <p:ph idx="1"/>
          </p:nvPr>
        </p:nvSpPr>
        <p:spPr>
          <a:xfrm>
            <a:off x="571500" y="1571625"/>
            <a:ext cx="8143875" cy="4429125"/>
          </a:xfrm>
        </p:spPr>
        <p:txBody>
          <a:bodyPr vert="horz" wrap="square" lIns="91440" tIns="45720" rIns="91440" bIns="45720" anchor="t" anchorCtr="0"/>
          <a:p>
            <a:r>
              <a:rPr kumimoji="1" lang="zh-CN" altLang="zh-CN" dirty="0">
                <a:latin typeface="+mn-lt"/>
                <a:ea typeface="+mn-ea"/>
                <a:cs typeface="+mn-cs"/>
              </a:rPr>
              <a:t>从内存向磁盘输出数据必须先送到内存中的缓冲区，装满缓冲区后才一起送到磁盘去</a:t>
            </a:r>
            <a:endParaRPr kumimoji="1" lang="en-US" altLang="zh-CN" dirty="0">
              <a:latin typeface="+mn-lt"/>
              <a:ea typeface="+mn-ea"/>
              <a:cs typeface="+mn-cs"/>
            </a:endParaRPr>
          </a:p>
          <a:p>
            <a:r>
              <a:rPr kumimoji="1" lang="zh-CN" altLang="zh-CN" dirty="0">
                <a:latin typeface="+mn-lt"/>
                <a:ea typeface="+mn-ea"/>
                <a:cs typeface="+mn-cs"/>
              </a:rPr>
              <a:t>如果从磁盘向计算机读入数据，则一次从磁盘文件将一批数据输入到内存缓冲区（充满缓冲区），然后再从缓冲区逐个地将数据送到程序数据区（给程序变量）</a:t>
            </a:r>
            <a:endParaRPr kumimoji="1" lang="en-US" altLang="zh-CN" dirty="0">
              <a:solidFill>
                <a:srgbClr val="C00000"/>
              </a:solidFill>
              <a:latin typeface="+mn-lt"/>
              <a:ea typeface="+mn-ea"/>
              <a:cs typeface="+mn-cs"/>
            </a:endParaRPr>
          </a:p>
        </p:txBody>
      </p:sp>
      <p:pic>
        <p:nvPicPr>
          <p:cNvPr id="111718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charRg st="38" end="109"/>
                                            </p:txEl>
                                          </p:spTgt>
                                        </p:tgtEl>
                                        <p:attrNameLst>
                                          <p:attrName>style.visibility</p:attrName>
                                        </p:attrNameLst>
                                      </p:cBhvr>
                                      <p:to>
                                        <p:strVal val="visible"/>
                                      </p:to>
                                    </p:set>
                                    <p:animEffect transition="in" filter="blinds(horizontal)">
                                      <p:cBhvr>
                                        <p:cTn id="7" dur="500"/>
                                        <p:tgtEl>
                                          <p:spTgt spid="21507">
                                            <p:txEl>
                                              <p:charRg st="38"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12.1.4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文件缓冲区</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5" name="矩形 4"/>
          <p:cNvSpPr/>
          <p:nvPr/>
        </p:nvSpPr>
        <p:spPr>
          <a:xfrm>
            <a:off x="642938" y="2428875"/>
            <a:ext cx="5572125" cy="357187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6" name="矩形 5"/>
          <p:cNvSpPr/>
          <p:nvPr/>
        </p:nvSpPr>
        <p:spPr>
          <a:xfrm>
            <a:off x="857250" y="3857625"/>
            <a:ext cx="1857375" cy="100012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7" name="TextBox 6"/>
          <p:cNvSpPr txBox="1"/>
          <p:nvPr/>
        </p:nvSpPr>
        <p:spPr>
          <a:xfrm>
            <a:off x="857250" y="3286125"/>
            <a:ext cx="2071688"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sz="2800" dirty="0">
                <a:latin typeface="Arial" panose="020B0604020202020204" pitchFamily="34" charset="0"/>
              </a:rPr>
              <a:t>程序数据区</a:t>
            </a:r>
            <a:endParaRPr lang="zh-CN" altLang="en-US" sz="2800" dirty="0">
              <a:latin typeface="Arial" panose="020B0604020202020204" pitchFamily="34" charset="0"/>
            </a:endParaRPr>
          </a:p>
        </p:txBody>
      </p:sp>
      <p:sp>
        <p:nvSpPr>
          <p:cNvPr id="8" name="矩形 7"/>
          <p:cNvSpPr/>
          <p:nvPr/>
        </p:nvSpPr>
        <p:spPr>
          <a:xfrm>
            <a:off x="3500438" y="3143250"/>
            <a:ext cx="2500312" cy="71437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9" name="TextBox 8"/>
          <p:cNvSpPr txBox="1"/>
          <p:nvPr/>
        </p:nvSpPr>
        <p:spPr>
          <a:xfrm>
            <a:off x="3286125" y="2571750"/>
            <a:ext cx="2857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输出文件缓冲区</a:t>
            </a:r>
            <a:endParaRPr lang="zh-CN" altLang="en-US" sz="2800" dirty="0">
              <a:latin typeface="Arial" panose="020B0604020202020204" pitchFamily="34" charset="0"/>
            </a:endParaRPr>
          </a:p>
        </p:txBody>
      </p:sp>
      <p:sp>
        <p:nvSpPr>
          <p:cNvPr id="10" name="矩形 9"/>
          <p:cNvSpPr/>
          <p:nvPr/>
        </p:nvSpPr>
        <p:spPr>
          <a:xfrm>
            <a:off x="3500438" y="5000625"/>
            <a:ext cx="2500312" cy="71437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11" name="TextBox 10"/>
          <p:cNvSpPr txBox="1"/>
          <p:nvPr/>
        </p:nvSpPr>
        <p:spPr>
          <a:xfrm>
            <a:off x="3286125" y="4429125"/>
            <a:ext cx="2857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输入文件缓冲区</a:t>
            </a:r>
            <a:endParaRPr lang="zh-CN" altLang="en-US" sz="2800" dirty="0">
              <a:latin typeface="Arial" panose="020B0604020202020204" pitchFamily="34" charset="0"/>
            </a:endParaRPr>
          </a:p>
        </p:txBody>
      </p:sp>
      <p:sp>
        <p:nvSpPr>
          <p:cNvPr id="12" name="椭圆 11"/>
          <p:cNvSpPr/>
          <p:nvPr/>
        </p:nvSpPr>
        <p:spPr>
          <a:xfrm>
            <a:off x="7000875" y="3643313"/>
            <a:ext cx="1357313" cy="1357312"/>
          </a:xfrm>
          <a:prstGeom prst="ellipse">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13" name="TextBox 12"/>
          <p:cNvSpPr txBox="1"/>
          <p:nvPr/>
        </p:nvSpPr>
        <p:spPr>
          <a:xfrm>
            <a:off x="7000875" y="3048000"/>
            <a:ext cx="11430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磁盘</a:t>
            </a:r>
            <a:endParaRPr lang="zh-CN" altLang="en-US" sz="2800" dirty="0">
              <a:latin typeface="Arial" panose="020B0604020202020204" pitchFamily="34" charset="0"/>
            </a:endParaRPr>
          </a:p>
        </p:txBody>
      </p:sp>
      <p:sp>
        <p:nvSpPr>
          <p:cNvPr id="1118220" name="TextBox 13"/>
          <p:cNvSpPr txBox="1"/>
          <p:nvPr/>
        </p:nvSpPr>
        <p:spPr>
          <a:xfrm>
            <a:off x="785813" y="1571625"/>
            <a:ext cx="5857875"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pPr>
            <a:r>
              <a:rPr lang="zh-CN" altLang="en-US" dirty="0">
                <a:latin typeface="Arial" panose="020B0604020202020204" pitchFamily="34" charset="0"/>
              </a:rPr>
              <a:t>从内存向磁盘输出数据</a:t>
            </a:r>
            <a:endParaRPr lang="zh-CN" altLang="en-US" dirty="0">
              <a:latin typeface="Arial" panose="020B0604020202020204" pitchFamily="34" charset="0"/>
            </a:endParaRPr>
          </a:p>
        </p:txBody>
      </p:sp>
      <p:sp>
        <p:nvSpPr>
          <p:cNvPr id="15" name="任意多边形 14"/>
          <p:cNvSpPr/>
          <p:nvPr/>
        </p:nvSpPr>
        <p:spPr>
          <a:xfrm>
            <a:off x="2168525" y="3879850"/>
            <a:ext cx="1684338" cy="444500"/>
          </a:xfrm>
          <a:custGeom>
            <a:avLst/>
            <a:gdLst>
              <a:gd name="txL" fmla="*/ 0 w 1685109"/>
              <a:gd name="txT" fmla="*/ 0 h 444137"/>
              <a:gd name="txR" fmla="*/ 1685109 w 1685109"/>
              <a:gd name="txB" fmla="*/ 444137 h 444137"/>
            </a:gdLst>
            <a:ahLst/>
            <a:cxnLst>
              <a:cxn ang="0">
                <a:pos x="0" y="445591"/>
              </a:cxn>
              <a:cxn ang="0">
                <a:pos x="964884" y="366957"/>
              </a:cxn>
              <a:cxn ang="0">
                <a:pos x="1682027" y="0"/>
              </a:cxn>
            </a:cxnLst>
            <a:rect l="txL" t="txT" r="txR" b="txB"/>
            <a:pathLst>
              <a:path w="1685109" h="444137">
                <a:moveTo>
                  <a:pt x="0" y="444137"/>
                </a:moveTo>
                <a:cubicBezTo>
                  <a:pt x="342900" y="441960"/>
                  <a:pt x="685801" y="439783"/>
                  <a:pt x="966652" y="365760"/>
                </a:cubicBezTo>
                <a:cubicBezTo>
                  <a:pt x="1247504" y="291737"/>
                  <a:pt x="1466306" y="145868"/>
                  <a:pt x="1685109" y="0"/>
                </a:cubicBezTo>
              </a:path>
            </a:pathLst>
          </a:custGeom>
          <a:noFill/>
          <a:ln w="38100" cap="flat" cmpd="sng">
            <a:solidFill>
              <a:srgbClr val="00B050">
                <a:alpha val="100000"/>
              </a:srgbClr>
            </a:solidFill>
            <a:prstDash val="solid"/>
            <a:miter lim="800000"/>
            <a:headEnd type="none" w="med" len="med"/>
            <a:tailEnd type="arrow" w="med" len="med"/>
          </a:ln>
        </p:spPr>
        <p:txBody>
          <a:bodyPr/>
          <a:p>
            <a:endParaRPr lang="zh-CN" altLang="en-US"/>
          </a:p>
        </p:txBody>
      </p:sp>
      <p:sp>
        <p:nvSpPr>
          <p:cNvPr id="17" name="TextBox 16"/>
          <p:cNvSpPr txBox="1"/>
          <p:nvPr/>
        </p:nvSpPr>
        <p:spPr>
          <a:xfrm>
            <a:off x="3714750" y="3214688"/>
            <a:ext cx="21431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B050"/>
                </a:solidFill>
                <a:latin typeface="Arial" panose="020B0604020202020204" pitchFamily="34" charset="0"/>
              </a:rPr>
              <a:t>装满缓冲区</a:t>
            </a:r>
            <a:endParaRPr lang="zh-CN" altLang="en-US" sz="2800" dirty="0">
              <a:solidFill>
                <a:srgbClr val="00B050"/>
              </a:solidFill>
              <a:latin typeface="Arial" panose="020B0604020202020204" pitchFamily="34" charset="0"/>
            </a:endParaRPr>
          </a:p>
        </p:txBody>
      </p:sp>
      <p:cxnSp>
        <p:nvCxnSpPr>
          <p:cNvPr id="19" name="直接箭头连接符 18"/>
          <p:cNvCxnSpPr/>
          <p:nvPr/>
        </p:nvCxnSpPr>
        <p:spPr>
          <a:xfrm>
            <a:off x="5786438" y="3571875"/>
            <a:ext cx="1285875" cy="357188"/>
          </a:xfrm>
          <a:prstGeom prst="straightConnector1">
            <a:avLst/>
          </a:prstGeom>
          <a:ln w="38100" cap="flat" cmpd="sng">
            <a:solidFill>
              <a:srgbClr val="00B050"/>
            </a:solidFill>
            <a:prstDash val="solid"/>
            <a:miter/>
            <a:headEnd type="none" w="med" len="med"/>
            <a:tailEnd type="arrow" w="med" len="med"/>
          </a:ln>
        </p:spPr>
      </p:cxnSp>
      <p:pic>
        <p:nvPicPr>
          <p:cNvPr id="111822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ox(in)">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p:bldP spid="8" grpId="0" bldLvl="0" animBg="1"/>
      <p:bldP spid="9" grpId="0"/>
      <p:bldP spid="10" grpId="0" bldLvl="0" animBg="1"/>
      <p:bldP spid="11" grpId="0"/>
      <p:bldP spid="12" grpId="0" bldLvl="0" animBg="1"/>
      <p:bldP spid="13"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12.1.4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文件缓冲区</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19235" name="矩形 4"/>
          <p:cNvSpPr/>
          <p:nvPr/>
        </p:nvSpPr>
        <p:spPr>
          <a:xfrm>
            <a:off x="642938" y="2428875"/>
            <a:ext cx="5572125" cy="357187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1119236" name="矩形 5"/>
          <p:cNvSpPr/>
          <p:nvPr/>
        </p:nvSpPr>
        <p:spPr>
          <a:xfrm>
            <a:off x="857250" y="3857625"/>
            <a:ext cx="1857375" cy="100012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1119237" name="TextBox 6"/>
          <p:cNvSpPr txBox="1"/>
          <p:nvPr/>
        </p:nvSpPr>
        <p:spPr>
          <a:xfrm>
            <a:off x="857250" y="3286125"/>
            <a:ext cx="2071688"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en-US" sz="2800" dirty="0">
                <a:latin typeface="Arial" panose="020B0604020202020204" pitchFamily="34" charset="0"/>
              </a:rPr>
              <a:t>程序数据区</a:t>
            </a:r>
            <a:endParaRPr lang="zh-CN" altLang="en-US" sz="2800" dirty="0">
              <a:latin typeface="Arial" panose="020B0604020202020204" pitchFamily="34" charset="0"/>
            </a:endParaRPr>
          </a:p>
        </p:txBody>
      </p:sp>
      <p:sp>
        <p:nvSpPr>
          <p:cNvPr id="1119238" name="矩形 7"/>
          <p:cNvSpPr/>
          <p:nvPr/>
        </p:nvSpPr>
        <p:spPr>
          <a:xfrm>
            <a:off x="3500438" y="3143250"/>
            <a:ext cx="2500312" cy="71437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1119239" name="TextBox 8"/>
          <p:cNvSpPr txBox="1"/>
          <p:nvPr/>
        </p:nvSpPr>
        <p:spPr>
          <a:xfrm>
            <a:off x="3286125" y="2571750"/>
            <a:ext cx="2857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输出文件缓冲区</a:t>
            </a:r>
            <a:endParaRPr lang="zh-CN" altLang="en-US" sz="2800" dirty="0">
              <a:latin typeface="Arial" panose="020B0604020202020204" pitchFamily="34" charset="0"/>
            </a:endParaRPr>
          </a:p>
        </p:txBody>
      </p:sp>
      <p:sp>
        <p:nvSpPr>
          <p:cNvPr id="1119240" name="矩形 9"/>
          <p:cNvSpPr/>
          <p:nvPr/>
        </p:nvSpPr>
        <p:spPr>
          <a:xfrm>
            <a:off x="3500438" y="5000625"/>
            <a:ext cx="2500312" cy="714375"/>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1119241" name="TextBox 10"/>
          <p:cNvSpPr txBox="1"/>
          <p:nvPr/>
        </p:nvSpPr>
        <p:spPr>
          <a:xfrm>
            <a:off x="3286125" y="4429125"/>
            <a:ext cx="2857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输入文件缓冲区</a:t>
            </a:r>
            <a:endParaRPr lang="zh-CN" altLang="en-US" sz="2800" dirty="0">
              <a:latin typeface="Arial" panose="020B0604020202020204" pitchFamily="34" charset="0"/>
            </a:endParaRPr>
          </a:p>
        </p:txBody>
      </p:sp>
      <p:sp>
        <p:nvSpPr>
          <p:cNvPr id="1119242" name="椭圆 11"/>
          <p:cNvSpPr/>
          <p:nvPr/>
        </p:nvSpPr>
        <p:spPr>
          <a:xfrm>
            <a:off x="7000875" y="3643313"/>
            <a:ext cx="1357313" cy="1357312"/>
          </a:xfrm>
          <a:prstGeom prst="ellipse">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1119243" name="TextBox 12"/>
          <p:cNvSpPr txBox="1"/>
          <p:nvPr/>
        </p:nvSpPr>
        <p:spPr>
          <a:xfrm>
            <a:off x="7000875" y="3048000"/>
            <a:ext cx="11430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磁盘</a:t>
            </a:r>
            <a:endParaRPr lang="zh-CN" altLang="en-US" sz="2800" dirty="0">
              <a:latin typeface="Arial" panose="020B0604020202020204" pitchFamily="34" charset="0"/>
            </a:endParaRPr>
          </a:p>
        </p:txBody>
      </p:sp>
      <p:sp>
        <p:nvSpPr>
          <p:cNvPr id="14" name="TextBox 13"/>
          <p:cNvSpPr txBox="1"/>
          <p:nvPr/>
        </p:nvSpPr>
        <p:spPr>
          <a:xfrm>
            <a:off x="785813" y="1571625"/>
            <a:ext cx="5857875" cy="58420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pPr>
            <a:r>
              <a:rPr lang="zh-CN" altLang="en-US" dirty="0">
                <a:latin typeface="Arial" panose="020B0604020202020204" pitchFamily="34" charset="0"/>
              </a:rPr>
              <a:t>从磁盘向计算机读入数据</a:t>
            </a:r>
            <a:endParaRPr lang="zh-CN" altLang="en-US" dirty="0">
              <a:latin typeface="Arial" panose="020B0604020202020204" pitchFamily="34" charset="0"/>
            </a:endParaRPr>
          </a:p>
        </p:txBody>
      </p:sp>
      <p:sp>
        <p:nvSpPr>
          <p:cNvPr id="15" name="任意多边形 14"/>
          <p:cNvSpPr/>
          <p:nvPr/>
        </p:nvSpPr>
        <p:spPr>
          <a:xfrm rot="-7246315">
            <a:off x="2244725" y="4498975"/>
            <a:ext cx="1606550" cy="820738"/>
          </a:xfrm>
          <a:custGeom>
            <a:avLst/>
            <a:gdLst>
              <a:gd name="txL" fmla="*/ 0 w 1685109"/>
              <a:gd name="txT" fmla="*/ 0 h 444137"/>
              <a:gd name="txR" fmla="*/ 1685109 w 1685109"/>
              <a:gd name="txB" fmla="*/ 444137 h 444137"/>
            </a:gdLst>
            <a:ahLst/>
            <a:cxnLst>
              <a:cxn ang="0">
                <a:pos x="0" y="9556146"/>
              </a:cxn>
              <a:cxn ang="0">
                <a:pos x="761260" y="7869778"/>
              </a:cxn>
              <a:cxn ang="0">
                <a:pos x="1327061" y="0"/>
              </a:cxn>
            </a:cxnLst>
            <a:rect l="txL" t="txT" r="txR" b="txB"/>
            <a:pathLst>
              <a:path w="1685109" h="444137">
                <a:moveTo>
                  <a:pt x="0" y="444137"/>
                </a:moveTo>
                <a:cubicBezTo>
                  <a:pt x="342900" y="441960"/>
                  <a:pt x="685801" y="439783"/>
                  <a:pt x="966652" y="365760"/>
                </a:cubicBezTo>
                <a:cubicBezTo>
                  <a:pt x="1247504" y="291737"/>
                  <a:pt x="1466306" y="145868"/>
                  <a:pt x="1685109" y="0"/>
                </a:cubicBezTo>
              </a:path>
            </a:pathLst>
          </a:custGeom>
          <a:noFill/>
          <a:ln w="38100" cap="flat" cmpd="sng">
            <a:solidFill>
              <a:srgbClr val="00B050">
                <a:alpha val="100000"/>
              </a:srgbClr>
            </a:solidFill>
            <a:prstDash val="solid"/>
            <a:miter lim="800000"/>
            <a:headEnd type="none" w="med" len="med"/>
            <a:tailEnd type="arrow" w="med" len="med"/>
          </a:ln>
        </p:spPr>
        <p:txBody>
          <a:bodyPr/>
          <a:p>
            <a:endParaRPr lang="zh-CN" altLang="en-US"/>
          </a:p>
        </p:txBody>
      </p:sp>
      <p:sp>
        <p:nvSpPr>
          <p:cNvPr id="17" name="TextBox 16"/>
          <p:cNvSpPr txBox="1"/>
          <p:nvPr/>
        </p:nvSpPr>
        <p:spPr>
          <a:xfrm>
            <a:off x="3714750" y="5072063"/>
            <a:ext cx="21431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B050"/>
                </a:solidFill>
                <a:latin typeface="Arial" panose="020B0604020202020204" pitchFamily="34" charset="0"/>
              </a:rPr>
              <a:t>充满缓冲区</a:t>
            </a:r>
            <a:endParaRPr lang="zh-CN" altLang="en-US" sz="2800" dirty="0">
              <a:solidFill>
                <a:srgbClr val="00B050"/>
              </a:solidFill>
              <a:latin typeface="Arial" panose="020B0604020202020204" pitchFamily="34" charset="0"/>
            </a:endParaRPr>
          </a:p>
        </p:txBody>
      </p:sp>
      <p:cxnSp>
        <p:nvCxnSpPr>
          <p:cNvPr id="19" name="直接箭头连接符 18"/>
          <p:cNvCxnSpPr>
            <a:endCxn id="1119240" idx="3"/>
          </p:cNvCxnSpPr>
          <p:nvPr/>
        </p:nvCxnSpPr>
        <p:spPr>
          <a:xfrm rot="-10800000" flipV="1">
            <a:off x="6000750" y="4572000"/>
            <a:ext cx="1428750" cy="785813"/>
          </a:xfrm>
          <a:prstGeom prst="straightConnector1">
            <a:avLst/>
          </a:prstGeom>
          <a:ln w="38100" cap="flat" cmpd="sng">
            <a:solidFill>
              <a:srgbClr val="00B050"/>
            </a:solidFill>
            <a:prstDash val="solid"/>
            <a:miter/>
            <a:headEnd type="none" w="med" len="med"/>
            <a:tailEnd type="arrow" w="med" len="med"/>
          </a:ln>
        </p:spPr>
      </p:cxnSp>
      <p:pic>
        <p:nvPicPr>
          <p:cNvPr id="111924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2867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12.1.5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文件类型指针</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24579" name="Rectangle 3"/>
          <p:cNvSpPr>
            <a:spLocks noGrp="1"/>
          </p:cNvSpPr>
          <p:nvPr>
            <p:ph idx="1"/>
          </p:nvPr>
        </p:nvSpPr>
        <p:spPr>
          <a:xfrm>
            <a:off x="571500" y="1571625"/>
            <a:ext cx="8143875" cy="4071938"/>
          </a:xfrm>
        </p:spPr>
        <p:txBody>
          <a:bodyPr vert="horz" wrap="square" lIns="91440" tIns="45720" rIns="91440" bIns="45720" anchor="t" anchorCtr="0"/>
          <a:p>
            <a:r>
              <a:rPr kumimoji="1" lang="zh-CN" altLang="zh-CN" dirty="0">
                <a:latin typeface="+mn-lt"/>
                <a:ea typeface="+mn-ea"/>
                <a:cs typeface="+mn-cs"/>
              </a:rPr>
              <a:t>缓冲文件系统中，关键的概念是“文件类型指针”，简称“文件指针”</a:t>
            </a:r>
            <a:endParaRPr kumimoji="1" lang="en-US" altLang="zh-CN" dirty="0">
              <a:latin typeface="+mn-lt"/>
              <a:ea typeface="+mn-ea"/>
              <a:cs typeface="+mn-cs"/>
            </a:endParaRPr>
          </a:p>
          <a:p>
            <a:pPr lvl="1"/>
            <a:r>
              <a:rPr kumimoji="1" lang="zh-CN" altLang="zh-CN" dirty="0">
                <a:latin typeface="+mn-lt"/>
                <a:ea typeface="+mn-ea"/>
              </a:rPr>
              <a:t>每个被使用的文件都在内存中开辟一个相应的文件信息区，用来存放文件的有关信息（如文件的名字、文件状态及文件当前位置等）</a:t>
            </a:r>
            <a:endParaRPr kumimoji="1" lang="en-US" altLang="zh-CN" dirty="0">
              <a:latin typeface="+mn-lt"/>
              <a:ea typeface="+mn-ea"/>
            </a:endParaRPr>
          </a:p>
          <a:p>
            <a:pPr lvl="1"/>
            <a:r>
              <a:rPr kumimoji="1" lang="zh-CN" altLang="zh-CN" dirty="0">
                <a:latin typeface="+mn-lt"/>
                <a:ea typeface="+mn-ea"/>
              </a:rPr>
              <a:t>这些信息是保存在一个结构体变量中的。该结构体类型是由系统声明的，取名为</a:t>
            </a:r>
            <a:r>
              <a:rPr kumimoji="1" lang="en-US" altLang="zh-CN" dirty="0">
                <a:latin typeface="+mn-lt"/>
                <a:ea typeface="+mn-ea"/>
              </a:rPr>
              <a:t>FILE</a:t>
            </a:r>
            <a:endParaRPr kumimoji="1" lang="en-US" altLang="zh-CN" dirty="0">
              <a:solidFill>
                <a:srgbClr val="C00000"/>
              </a:solidFill>
              <a:latin typeface="+mn-lt"/>
              <a:ea typeface="+mn-ea"/>
            </a:endParaRPr>
          </a:p>
        </p:txBody>
      </p:sp>
      <p:pic>
        <p:nvPicPr>
          <p:cNvPr id="112026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charRg st="32" end="91"/>
                                            </p:txEl>
                                          </p:spTgt>
                                        </p:tgtEl>
                                        <p:attrNameLst>
                                          <p:attrName>style.visibility</p:attrName>
                                        </p:attrNameLst>
                                      </p:cBhvr>
                                      <p:to>
                                        <p:strVal val="visible"/>
                                      </p:to>
                                    </p:set>
                                    <p:animEffect transition="in" filter="blinds(horizontal)">
                                      <p:cBhvr>
                                        <p:cTn id="7" dur="500"/>
                                        <p:tgtEl>
                                          <p:spTgt spid="24579">
                                            <p:txEl>
                                              <p:charRg st="32" end="9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charRg st="91" end="131"/>
                                            </p:txEl>
                                          </p:spTgt>
                                        </p:tgtEl>
                                        <p:attrNameLst>
                                          <p:attrName>style.visibility</p:attrName>
                                        </p:attrNameLst>
                                      </p:cBhvr>
                                      <p:to>
                                        <p:strVal val="visible"/>
                                      </p:to>
                                    </p:set>
                                    <p:animEffect transition="in" filter="blinds(horizontal)">
                                      <p:cBhvr>
                                        <p:cTn id="12" dur="500"/>
                                        <p:tgtEl>
                                          <p:spTgt spid="24579">
                                            <p:txEl>
                                              <p:charRg st="91"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2867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12.1.5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文件类型指针</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25603" name="Rectangle 3"/>
          <p:cNvSpPr>
            <a:spLocks noGrp="1"/>
          </p:cNvSpPr>
          <p:nvPr>
            <p:ph idx="1"/>
          </p:nvPr>
        </p:nvSpPr>
        <p:spPr>
          <a:xfrm>
            <a:off x="571500" y="1571625"/>
            <a:ext cx="8143875" cy="4071938"/>
          </a:xfrm>
        </p:spPr>
        <p:txBody>
          <a:bodyPr vert="horz" wrap="square" lIns="91440" tIns="45720" rIns="91440" bIns="45720" anchor="t" anchorCtr="0"/>
          <a:p>
            <a:r>
              <a:rPr kumimoji="1" lang="zh-CN" altLang="zh-CN" dirty="0">
                <a:latin typeface="+mn-lt"/>
                <a:ea typeface="+mn-ea"/>
                <a:cs typeface="+mn-cs"/>
              </a:rPr>
              <a:t>声明</a:t>
            </a:r>
            <a:r>
              <a:rPr kumimoji="1" lang="en-US" altLang="zh-CN" dirty="0">
                <a:latin typeface="+mn-lt"/>
                <a:ea typeface="+mn-ea"/>
                <a:cs typeface="+mn-cs"/>
              </a:rPr>
              <a:t>FILE</a:t>
            </a:r>
            <a:r>
              <a:rPr kumimoji="1" lang="zh-CN" altLang="zh-CN" dirty="0">
                <a:latin typeface="+mn-lt"/>
                <a:ea typeface="+mn-ea"/>
                <a:cs typeface="+mn-cs"/>
              </a:rPr>
              <a:t>结构体类型的信息包含在头文件“</a:t>
            </a:r>
            <a:r>
              <a:rPr kumimoji="1" lang="en-US" altLang="zh-CN" dirty="0">
                <a:latin typeface="+mn-lt"/>
                <a:ea typeface="+mn-ea"/>
                <a:cs typeface="+mn-cs"/>
              </a:rPr>
              <a:t>stdio.h</a:t>
            </a:r>
            <a:r>
              <a:rPr kumimoji="1" lang="zh-CN" altLang="zh-CN" dirty="0">
                <a:latin typeface="+mn-lt"/>
                <a:ea typeface="+mn-ea"/>
                <a:cs typeface="+mn-cs"/>
              </a:rPr>
              <a:t>”中</a:t>
            </a:r>
            <a:endParaRPr kumimoji="1" lang="en-US" altLang="zh-CN" dirty="0">
              <a:latin typeface="+mn-lt"/>
              <a:ea typeface="+mn-ea"/>
              <a:cs typeface="+mn-cs"/>
            </a:endParaRPr>
          </a:p>
          <a:p>
            <a:r>
              <a:rPr kumimoji="1" lang="zh-CN" altLang="en-US" dirty="0">
                <a:latin typeface="+mn-lt"/>
                <a:ea typeface="+mn-ea"/>
                <a:cs typeface="+mn-cs"/>
              </a:rPr>
              <a:t>一般</a:t>
            </a:r>
            <a:r>
              <a:rPr kumimoji="1" lang="zh-CN" altLang="zh-CN" dirty="0">
                <a:latin typeface="+mn-lt"/>
                <a:ea typeface="+mn-ea"/>
                <a:cs typeface="+mn-cs"/>
              </a:rPr>
              <a:t>设置一个指向</a:t>
            </a:r>
            <a:r>
              <a:rPr kumimoji="1" lang="en-US" altLang="zh-CN" dirty="0">
                <a:latin typeface="+mn-lt"/>
                <a:ea typeface="+mn-ea"/>
                <a:cs typeface="+mn-cs"/>
              </a:rPr>
              <a:t>FILE</a:t>
            </a:r>
            <a:r>
              <a:rPr kumimoji="1" lang="zh-CN" altLang="zh-CN" dirty="0">
                <a:latin typeface="+mn-lt"/>
                <a:ea typeface="+mn-ea"/>
                <a:cs typeface="+mn-cs"/>
              </a:rPr>
              <a:t>类型变量的指针变量，然后通过它来引用这些</a:t>
            </a:r>
            <a:r>
              <a:rPr kumimoji="1" lang="en-US" altLang="zh-CN" dirty="0">
                <a:latin typeface="+mn-lt"/>
                <a:ea typeface="+mn-ea"/>
                <a:cs typeface="+mn-cs"/>
              </a:rPr>
              <a:t>FILE</a:t>
            </a:r>
            <a:r>
              <a:rPr kumimoji="1" lang="zh-CN" altLang="zh-CN" dirty="0">
                <a:latin typeface="+mn-lt"/>
                <a:ea typeface="+mn-ea"/>
                <a:cs typeface="+mn-cs"/>
              </a:rPr>
              <a:t>类型变量</a:t>
            </a:r>
            <a:endParaRPr kumimoji="1" lang="en-US" altLang="zh-CN" dirty="0">
              <a:solidFill>
                <a:srgbClr val="C00000"/>
              </a:solidFill>
              <a:latin typeface="+mn-lt"/>
              <a:ea typeface="+mn-ea"/>
              <a:cs typeface="+mn-cs"/>
            </a:endParaRPr>
          </a:p>
        </p:txBody>
      </p:sp>
      <p:pic>
        <p:nvPicPr>
          <p:cNvPr id="112128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charRg st="31" end="72"/>
                                            </p:txEl>
                                          </p:spTgt>
                                        </p:tgtEl>
                                        <p:attrNameLst>
                                          <p:attrName>style.visibility</p:attrName>
                                        </p:attrNameLst>
                                      </p:cBhvr>
                                      <p:to>
                                        <p:strVal val="visible"/>
                                      </p:to>
                                    </p:set>
                                    <p:animEffect transition="in" filter="blinds(horizontal)">
                                      <p:cBhvr>
                                        <p:cTn id="7" dur="500"/>
                                        <p:tgtEl>
                                          <p:spTgt spid="25603">
                                            <p:txEl>
                                              <p:charRg st="31"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2867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12.1.5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文件类型指针</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22307" name="Rectangle 3"/>
          <p:cNvSpPr>
            <a:spLocks noGrp="1"/>
          </p:cNvSpPr>
          <p:nvPr>
            <p:ph idx="1"/>
          </p:nvPr>
        </p:nvSpPr>
        <p:spPr>
          <a:xfrm>
            <a:off x="571500" y="1571625"/>
            <a:ext cx="8143875" cy="857250"/>
          </a:xfrm>
        </p:spPr>
        <p:txBody>
          <a:bodyPr vert="horz" wrap="square" lIns="91440" tIns="45720" rIns="91440" bIns="45720" anchor="t" anchorCtr="0"/>
          <a:p>
            <a:pPr lvl="1">
              <a:buFont typeface="Wingdings" panose="05000000000000000000" pitchFamily="2" charset="2"/>
              <a:buNone/>
            </a:pPr>
            <a:r>
              <a:rPr kumimoji="1" lang="en-US" altLang="zh-CN" dirty="0">
                <a:latin typeface="+mn-lt"/>
                <a:ea typeface="+mn-ea"/>
              </a:rPr>
              <a:t>FILE</a:t>
            </a:r>
            <a:r>
              <a:rPr kumimoji="1" lang="zh-CN" altLang="zh-CN" dirty="0">
                <a:latin typeface="+mn-lt"/>
                <a:ea typeface="+mn-ea"/>
              </a:rPr>
              <a:t>　</a:t>
            </a:r>
            <a:r>
              <a:rPr kumimoji="1" lang="en-US" altLang="zh-CN" dirty="0">
                <a:latin typeface="+mn-lt"/>
                <a:ea typeface="+mn-ea"/>
              </a:rPr>
              <a:t>*fp1,*fp2,*fp3;</a:t>
            </a:r>
            <a:endParaRPr kumimoji="1" lang="en-US" altLang="zh-CN" dirty="0">
              <a:solidFill>
                <a:srgbClr val="C00000"/>
              </a:solidFill>
              <a:latin typeface="+mn-lt"/>
              <a:ea typeface="+mn-ea"/>
            </a:endParaRPr>
          </a:p>
        </p:txBody>
      </p:sp>
      <p:sp>
        <p:nvSpPr>
          <p:cNvPr id="5" name="TextBox 4"/>
          <p:cNvSpPr txBox="1"/>
          <p:nvPr/>
        </p:nvSpPr>
        <p:spPr>
          <a:xfrm>
            <a:off x="1285875" y="5500688"/>
            <a:ext cx="2000250" cy="954087"/>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文件</a:t>
            </a:r>
            <a:r>
              <a:rPr lang="en-US" altLang="zh-CN" sz="2800" dirty="0">
                <a:solidFill>
                  <a:srgbClr val="9D138D"/>
                </a:solidFill>
                <a:latin typeface="Arial" panose="020B0604020202020204" pitchFamily="34" charset="0"/>
              </a:rPr>
              <a:t>f1</a:t>
            </a:r>
            <a:r>
              <a:rPr lang="zh-CN" altLang="en-US" sz="2800" dirty="0">
                <a:solidFill>
                  <a:srgbClr val="9D138D"/>
                </a:solidFill>
                <a:latin typeface="Arial" panose="020B0604020202020204" pitchFamily="34" charset="0"/>
              </a:rPr>
              <a:t>的</a:t>
            </a:r>
            <a:endParaRPr lang="en-US" altLang="zh-CN" sz="2800" dirty="0">
              <a:solidFill>
                <a:srgbClr val="9D138D"/>
              </a:solidFill>
              <a:latin typeface="Arial" panose="020B0604020202020204" pitchFamily="34" charset="0"/>
            </a:endParaRPr>
          </a:p>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文件信息区</a:t>
            </a:r>
            <a:endParaRPr lang="zh-CN" altLang="en-US" sz="2800" dirty="0">
              <a:solidFill>
                <a:srgbClr val="9D138D"/>
              </a:solidFill>
              <a:latin typeface="Arial" panose="020B0604020202020204" pitchFamily="34" charset="0"/>
            </a:endParaRPr>
          </a:p>
        </p:txBody>
      </p:sp>
      <p:grpSp>
        <p:nvGrpSpPr>
          <p:cNvPr id="2" name="组合 12"/>
          <p:cNvGrpSpPr/>
          <p:nvPr/>
        </p:nvGrpSpPr>
        <p:grpSpPr>
          <a:xfrm>
            <a:off x="1428750" y="2786063"/>
            <a:ext cx="1643063" cy="2643187"/>
            <a:chOff x="1928794" y="2786058"/>
            <a:chExt cx="1643074" cy="2643206"/>
          </a:xfrm>
        </p:grpSpPr>
        <p:sp>
          <p:nvSpPr>
            <p:cNvPr id="1122329" name="矩形 3"/>
            <p:cNvSpPr/>
            <p:nvPr/>
          </p:nvSpPr>
          <p:spPr>
            <a:xfrm>
              <a:off x="1928794" y="2786058"/>
              <a:ext cx="1643074" cy="2643206"/>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cxnSp>
          <p:nvCxnSpPr>
            <p:cNvPr id="1122330" name="直接连接符 6"/>
            <p:cNvCxnSpPr/>
            <p:nvPr/>
          </p:nvCxnSpPr>
          <p:spPr>
            <a:xfrm>
              <a:off x="1928794" y="3143248"/>
              <a:ext cx="1643074" cy="0"/>
            </a:xfrm>
            <a:prstGeom prst="line">
              <a:avLst/>
            </a:prstGeom>
            <a:ln w="38100" cap="flat" cmpd="sng">
              <a:solidFill>
                <a:schemeClr val="tx1"/>
              </a:solidFill>
              <a:prstDash val="dash"/>
              <a:miter/>
              <a:headEnd type="none" w="med" len="med"/>
              <a:tailEnd type="none" w="med" len="med"/>
            </a:ln>
          </p:spPr>
        </p:cxnSp>
        <p:cxnSp>
          <p:nvCxnSpPr>
            <p:cNvPr id="1122331" name="直接连接符 7"/>
            <p:cNvCxnSpPr/>
            <p:nvPr/>
          </p:nvCxnSpPr>
          <p:spPr>
            <a:xfrm>
              <a:off x="1928794" y="3500438"/>
              <a:ext cx="1643074" cy="0"/>
            </a:xfrm>
            <a:prstGeom prst="line">
              <a:avLst/>
            </a:prstGeom>
            <a:ln w="38100" cap="flat" cmpd="sng">
              <a:solidFill>
                <a:schemeClr val="tx1"/>
              </a:solidFill>
              <a:prstDash val="dash"/>
              <a:miter/>
              <a:headEnd type="none" w="med" len="med"/>
              <a:tailEnd type="none" w="med" len="med"/>
            </a:ln>
          </p:spPr>
        </p:cxnSp>
        <p:cxnSp>
          <p:nvCxnSpPr>
            <p:cNvPr id="1122332" name="直接连接符 8"/>
            <p:cNvCxnSpPr/>
            <p:nvPr/>
          </p:nvCxnSpPr>
          <p:spPr>
            <a:xfrm>
              <a:off x="1928794" y="3857628"/>
              <a:ext cx="1643074" cy="0"/>
            </a:xfrm>
            <a:prstGeom prst="line">
              <a:avLst/>
            </a:prstGeom>
            <a:ln w="38100" cap="flat" cmpd="sng">
              <a:solidFill>
                <a:schemeClr val="tx1"/>
              </a:solidFill>
              <a:prstDash val="dash"/>
              <a:miter/>
              <a:headEnd type="none" w="med" len="med"/>
              <a:tailEnd type="none" w="med" len="med"/>
            </a:ln>
          </p:spPr>
        </p:cxnSp>
      </p:grpSp>
      <p:sp>
        <p:nvSpPr>
          <p:cNvPr id="10" name="TextBox 9"/>
          <p:cNvSpPr txBox="1"/>
          <p:nvPr/>
        </p:nvSpPr>
        <p:spPr>
          <a:xfrm>
            <a:off x="785813" y="2214563"/>
            <a:ext cx="785812"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B050"/>
                </a:solidFill>
                <a:latin typeface="Arial" panose="020B0604020202020204" pitchFamily="34" charset="0"/>
              </a:rPr>
              <a:t>fp1</a:t>
            </a:r>
            <a:endParaRPr lang="zh-CN" altLang="en-US" sz="2800" dirty="0">
              <a:solidFill>
                <a:srgbClr val="00B050"/>
              </a:solidFill>
              <a:latin typeface="Arial" panose="020B0604020202020204" pitchFamily="34" charset="0"/>
            </a:endParaRPr>
          </a:p>
        </p:txBody>
      </p:sp>
      <p:cxnSp>
        <p:nvCxnSpPr>
          <p:cNvPr id="12" name="直接箭头连接符 11"/>
          <p:cNvCxnSpPr/>
          <p:nvPr/>
        </p:nvCxnSpPr>
        <p:spPr>
          <a:xfrm>
            <a:off x="857250" y="2786063"/>
            <a:ext cx="571500" cy="1587"/>
          </a:xfrm>
          <a:prstGeom prst="straightConnector1">
            <a:avLst/>
          </a:prstGeom>
          <a:ln w="38100" cap="flat" cmpd="sng">
            <a:solidFill>
              <a:srgbClr val="00B050"/>
            </a:solidFill>
            <a:prstDash val="solid"/>
            <a:miter/>
            <a:headEnd type="none" w="med" len="med"/>
            <a:tailEnd type="arrow" w="med" len="med"/>
          </a:ln>
        </p:spPr>
      </p:cxnSp>
      <p:sp>
        <p:nvSpPr>
          <p:cNvPr id="15" name="TextBox 14"/>
          <p:cNvSpPr txBox="1"/>
          <p:nvPr/>
        </p:nvSpPr>
        <p:spPr>
          <a:xfrm>
            <a:off x="3786188" y="5429250"/>
            <a:ext cx="2000250" cy="954088"/>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文件</a:t>
            </a:r>
            <a:r>
              <a:rPr lang="en-US" altLang="zh-CN" sz="2800" dirty="0">
                <a:solidFill>
                  <a:srgbClr val="9D138D"/>
                </a:solidFill>
                <a:latin typeface="Arial" panose="020B0604020202020204" pitchFamily="34" charset="0"/>
              </a:rPr>
              <a:t>f2</a:t>
            </a:r>
            <a:r>
              <a:rPr lang="zh-CN" altLang="en-US" sz="2800" dirty="0">
                <a:solidFill>
                  <a:srgbClr val="9D138D"/>
                </a:solidFill>
                <a:latin typeface="Arial" panose="020B0604020202020204" pitchFamily="34" charset="0"/>
              </a:rPr>
              <a:t>的</a:t>
            </a:r>
            <a:endParaRPr lang="en-US" altLang="zh-CN" sz="2800" dirty="0">
              <a:solidFill>
                <a:srgbClr val="9D138D"/>
              </a:solidFill>
              <a:latin typeface="Arial" panose="020B0604020202020204" pitchFamily="34" charset="0"/>
            </a:endParaRPr>
          </a:p>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文件信息区</a:t>
            </a:r>
            <a:endParaRPr lang="zh-CN" altLang="en-US" sz="2800" dirty="0">
              <a:solidFill>
                <a:srgbClr val="9D138D"/>
              </a:solidFill>
              <a:latin typeface="Arial" panose="020B0604020202020204" pitchFamily="34" charset="0"/>
            </a:endParaRPr>
          </a:p>
        </p:txBody>
      </p:sp>
      <p:grpSp>
        <p:nvGrpSpPr>
          <p:cNvPr id="3" name="组合 15"/>
          <p:cNvGrpSpPr/>
          <p:nvPr/>
        </p:nvGrpSpPr>
        <p:grpSpPr>
          <a:xfrm>
            <a:off x="3929063" y="2714625"/>
            <a:ext cx="1643062" cy="2643188"/>
            <a:chOff x="1928794" y="2786058"/>
            <a:chExt cx="1643074" cy="2643206"/>
          </a:xfrm>
        </p:grpSpPr>
        <p:sp>
          <p:nvSpPr>
            <p:cNvPr id="1122325" name="矩形 16"/>
            <p:cNvSpPr/>
            <p:nvPr/>
          </p:nvSpPr>
          <p:spPr>
            <a:xfrm>
              <a:off x="1928794" y="2786058"/>
              <a:ext cx="1643074" cy="2643206"/>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cxnSp>
          <p:nvCxnSpPr>
            <p:cNvPr id="1122326" name="直接连接符 17"/>
            <p:cNvCxnSpPr/>
            <p:nvPr/>
          </p:nvCxnSpPr>
          <p:spPr>
            <a:xfrm>
              <a:off x="1928794" y="3143248"/>
              <a:ext cx="1643074" cy="0"/>
            </a:xfrm>
            <a:prstGeom prst="line">
              <a:avLst/>
            </a:prstGeom>
            <a:ln w="38100" cap="flat" cmpd="sng">
              <a:solidFill>
                <a:schemeClr val="tx1"/>
              </a:solidFill>
              <a:prstDash val="dash"/>
              <a:miter/>
              <a:headEnd type="none" w="med" len="med"/>
              <a:tailEnd type="none" w="med" len="med"/>
            </a:ln>
          </p:spPr>
        </p:cxnSp>
        <p:cxnSp>
          <p:nvCxnSpPr>
            <p:cNvPr id="1122327" name="直接连接符 18"/>
            <p:cNvCxnSpPr/>
            <p:nvPr/>
          </p:nvCxnSpPr>
          <p:spPr>
            <a:xfrm>
              <a:off x="1928794" y="3500438"/>
              <a:ext cx="1643074" cy="0"/>
            </a:xfrm>
            <a:prstGeom prst="line">
              <a:avLst/>
            </a:prstGeom>
            <a:ln w="38100" cap="flat" cmpd="sng">
              <a:solidFill>
                <a:schemeClr val="tx1"/>
              </a:solidFill>
              <a:prstDash val="dash"/>
              <a:miter/>
              <a:headEnd type="none" w="med" len="med"/>
              <a:tailEnd type="none" w="med" len="med"/>
            </a:ln>
          </p:spPr>
        </p:cxnSp>
        <p:cxnSp>
          <p:nvCxnSpPr>
            <p:cNvPr id="1122328" name="直接连接符 19"/>
            <p:cNvCxnSpPr/>
            <p:nvPr/>
          </p:nvCxnSpPr>
          <p:spPr>
            <a:xfrm>
              <a:off x="1928794" y="3857628"/>
              <a:ext cx="1643074" cy="0"/>
            </a:xfrm>
            <a:prstGeom prst="line">
              <a:avLst/>
            </a:prstGeom>
            <a:ln w="38100" cap="flat" cmpd="sng">
              <a:solidFill>
                <a:schemeClr val="tx1"/>
              </a:solidFill>
              <a:prstDash val="dash"/>
              <a:miter/>
              <a:headEnd type="none" w="med" len="med"/>
              <a:tailEnd type="none" w="med" len="med"/>
            </a:ln>
          </p:spPr>
        </p:cxnSp>
      </p:grpSp>
      <p:sp>
        <p:nvSpPr>
          <p:cNvPr id="21" name="TextBox 20"/>
          <p:cNvSpPr txBox="1"/>
          <p:nvPr/>
        </p:nvSpPr>
        <p:spPr>
          <a:xfrm>
            <a:off x="3286125" y="2143125"/>
            <a:ext cx="785813"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B050"/>
                </a:solidFill>
                <a:latin typeface="Arial" panose="020B0604020202020204" pitchFamily="34" charset="0"/>
              </a:rPr>
              <a:t>fp2</a:t>
            </a:r>
            <a:endParaRPr lang="zh-CN" altLang="en-US" sz="2800" dirty="0">
              <a:solidFill>
                <a:srgbClr val="00B050"/>
              </a:solidFill>
              <a:latin typeface="Arial" panose="020B0604020202020204" pitchFamily="34" charset="0"/>
            </a:endParaRPr>
          </a:p>
        </p:txBody>
      </p:sp>
      <p:cxnSp>
        <p:nvCxnSpPr>
          <p:cNvPr id="22" name="直接箭头连接符 21"/>
          <p:cNvCxnSpPr/>
          <p:nvPr/>
        </p:nvCxnSpPr>
        <p:spPr>
          <a:xfrm>
            <a:off x="3357563" y="2714625"/>
            <a:ext cx="571500" cy="1588"/>
          </a:xfrm>
          <a:prstGeom prst="straightConnector1">
            <a:avLst/>
          </a:prstGeom>
          <a:ln w="38100" cap="flat" cmpd="sng">
            <a:solidFill>
              <a:srgbClr val="00B050"/>
            </a:solidFill>
            <a:prstDash val="solid"/>
            <a:miter/>
            <a:headEnd type="none" w="med" len="med"/>
            <a:tailEnd type="arrow" w="med" len="med"/>
          </a:ln>
        </p:spPr>
      </p:cxnSp>
      <p:sp>
        <p:nvSpPr>
          <p:cNvPr id="23" name="TextBox 22"/>
          <p:cNvSpPr txBox="1"/>
          <p:nvPr/>
        </p:nvSpPr>
        <p:spPr>
          <a:xfrm>
            <a:off x="6286500" y="5429250"/>
            <a:ext cx="2000250" cy="954088"/>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文件</a:t>
            </a:r>
            <a:r>
              <a:rPr lang="en-US" altLang="zh-CN" sz="2800" dirty="0">
                <a:solidFill>
                  <a:srgbClr val="9D138D"/>
                </a:solidFill>
                <a:latin typeface="Arial" panose="020B0604020202020204" pitchFamily="34" charset="0"/>
              </a:rPr>
              <a:t>f3</a:t>
            </a:r>
            <a:r>
              <a:rPr lang="zh-CN" altLang="en-US" sz="2800" dirty="0">
                <a:solidFill>
                  <a:srgbClr val="9D138D"/>
                </a:solidFill>
                <a:latin typeface="Arial" panose="020B0604020202020204" pitchFamily="34" charset="0"/>
              </a:rPr>
              <a:t>的</a:t>
            </a:r>
            <a:endParaRPr lang="en-US" altLang="zh-CN" sz="2800" dirty="0">
              <a:solidFill>
                <a:srgbClr val="9D138D"/>
              </a:solidFill>
              <a:latin typeface="Arial" panose="020B0604020202020204" pitchFamily="34" charset="0"/>
            </a:endParaRPr>
          </a:p>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文件信息区</a:t>
            </a:r>
            <a:endParaRPr lang="zh-CN" altLang="en-US" sz="2800" dirty="0">
              <a:solidFill>
                <a:srgbClr val="9D138D"/>
              </a:solidFill>
              <a:latin typeface="Arial" panose="020B0604020202020204" pitchFamily="34" charset="0"/>
            </a:endParaRPr>
          </a:p>
        </p:txBody>
      </p:sp>
      <p:grpSp>
        <p:nvGrpSpPr>
          <p:cNvPr id="4" name="组合 23"/>
          <p:cNvGrpSpPr/>
          <p:nvPr/>
        </p:nvGrpSpPr>
        <p:grpSpPr>
          <a:xfrm>
            <a:off x="6429375" y="2714625"/>
            <a:ext cx="1643063" cy="2643188"/>
            <a:chOff x="1928794" y="2786058"/>
            <a:chExt cx="1643074" cy="2643206"/>
          </a:xfrm>
        </p:grpSpPr>
        <p:sp>
          <p:nvSpPr>
            <p:cNvPr id="1122321" name="矩形 24"/>
            <p:cNvSpPr/>
            <p:nvPr/>
          </p:nvSpPr>
          <p:spPr>
            <a:xfrm>
              <a:off x="1928794" y="2786058"/>
              <a:ext cx="1643074" cy="2643206"/>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cxnSp>
          <p:nvCxnSpPr>
            <p:cNvPr id="1122322" name="直接连接符 25"/>
            <p:cNvCxnSpPr/>
            <p:nvPr/>
          </p:nvCxnSpPr>
          <p:spPr>
            <a:xfrm>
              <a:off x="1928794" y="3143248"/>
              <a:ext cx="1643074" cy="0"/>
            </a:xfrm>
            <a:prstGeom prst="line">
              <a:avLst/>
            </a:prstGeom>
            <a:ln w="38100" cap="flat" cmpd="sng">
              <a:solidFill>
                <a:schemeClr val="tx1"/>
              </a:solidFill>
              <a:prstDash val="dash"/>
              <a:miter/>
              <a:headEnd type="none" w="med" len="med"/>
              <a:tailEnd type="none" w="med" len="med"/>
            </a:ln>
          </p:spPr>
        </p:cxnSp>
        <p:cxnSp>
          <p:nvCxnSpPr>
            <p:cNvPr id="1122323" name="直接连接符 26"/>
            <p:cNvCxnSpPr/>
            <p:nvPr/>
          </p:nvCxnSpPr>
          <p:spPr>
            <a:xfrm>
              <a:off x="1928794" y="3500438"/>
              <a:ext cx="1643074" cy="0"/>
            </a:xfrm>
            <a:prstGeom prst="line">
              <a:avLst/>
            </a:prstGeom>
            <a:ln w="38100" cap="flat" cmpd="sng">
              <a:solidFill>
                <a:schemeClr val="tx1"/>
              </a:solidFill>
              <a:prstDash val="dash"/>
              <a:miter/>
              <a:headEnd type="none" w="med" len="med"/>
              <a:tailEnd type="none" w="med" len="med"/>
            </a:ln>
          </p:spPr>
        </p:cxnSp>
        <p:cxnSp>
          <p:nvCxnSpPr>
            <p:cNvPr id="1122324" name="直接连接符 27"/>
            <p:cNvCxnSpPr/>
            <p:nvPr/>
          </p:nvCxnSpPr>
          <p:spPr>
            <a:xfrm>
              <a:off x="1928794" y="3857628"/>
              <a:ext cx="1643074" cy="0"/>
            </a:xfrm>
            <a:prstGeom prst="line">
              <a:avLst/>
            </a:prstGeom>
            <a:ln w="38100" cap="flat" cmpd="sng">
              <a:solidFill>
                <a:schemeClr val="tx1"/>
              </a:solidFill>
              <a:prstDash val="dash"/>
              <a:miter/>
              <a:headEnd type="none" w="med" len="med"/>
              <a:tailEnd type="none" w="med" len="med"/>
            </a:ln>
          </p:spPr>
        </p:cxnSp>
      </p:grpSp>
      <p:sp>
        <p:nvSpPr>
          <p:cNvPr id="29" name="TextBox 28"/>
          <p:cNvSpPr txBox="1"/>
          <p:nvPr/>
        </p:nvSpPr>
        <p:spPr>
          <a:xfrm>
            <a:off x="5786438" y="2143125"/>
            <a:ext cx="785812"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B050"/>
                </a:solidFill>
                <a:latin typeface="Arial" panose="020B0604020202020204" pitchFamily="34" charset="0"/>
              </a:rPr>
              <a:t>fp3</a:t>
            </a:r>
            <a:endParaRPr lang="zh-CN" altLang="en-US" sz="2800" dirty="0">
              <a:solidFill>
                <a:srgbClr val="00B050"/>
              </a:solidFill>
              <a:latin typeface="Arial" panose="020B0604020202020204" pitchFamily="34" charset="0"/>
            </a:endParaRPr>
          </a:p>
        </p:txBody>
      </p:sp>
      <p:cxnSp>
        <p:nvCxnSpPr>
          <p:cNvPr id="30" name="直接箭头连接符 29"/>
          <p:cNvCxnSpPr/>
          <p:nvPr/>
        </p:nvCxnSpPr>
        <p:spPr>
          <a:xfrm>
            <a:off x="5857875" y="2714625"/>
            <a:ext cx="571500" cy="1588"/>
          </a:xfrm>
          <a:prstGeom prst="straightConnector1">
            <a:avLst/>
          </a:prstGeom>
          <a:ln w="38100" cap="flat" cmpd="sng">
            <a:solidFill>
              <a:srgbClr val="00B050"/>
            </a:solidFill>
            <a:prstDash val="solid"/>
            <a:miter/>
            <a:headEnd type="none" w="med" len="med"/>
            <a:tailEnd type="arrow" w="med" len="med"/>
          </a:ln>
        </p:spPr>
      </p:cxnSp>
      <p:pic>
        <p:nvPicPr>
          <p:cNvPr id="112232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par>
                          <p:cTn id="35" fill="hold">
                            <p:stCondLst>
                              <p:cond delay="500"/>
                            </p:stCondLst>
                            <p:childTnLst>
                              <p:par>
                                <p:cTn id="36" presetID="1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slide(from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par>
                          <p:cTn id="53" fill="hold">
                            <p:stCondLst>
                              <p:cond delay="500"/>
                            </p:stCondLst>
                            <p:childTnLst>
                              <p:par>
                                <p:cTn id="54" presetID="12" presetClass="entr" presetSubtype="8"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slide(fromLeft)">
                                      <p:cBhvr>
                                        <p:cTn id="5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5" grpId="0"/>
      <p:bldP spid="21" grpId="0"/>
      <p:bldP spid="23"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873919"/>
            <a:ext cx="82867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打开与关闭文件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23331" name="Rectangle 3"/>
          <p:cNvSpPr>
            <a:spLocks noGrp="1"/>
          </p:cNvSpPr>
          <p:nvPr>
            <p:ph idx="1"/>
          </p:nvPr>
        </p:nvSpPr>
        <p:spPr>
          <a:xfrm>
            <a:off x="571500" y="2071688"/>
            <a:ext cx="8143875" cy="1857375"/>
          </a:xfrm>
        </p:spPr>
        <p:txBody>
          <a:bodyPr vert="horz" wrap="square" lIns="91440" tIns="45720" rIns="91440" bIns="45720" anchor="t" anchorCtr="0"/>
          <a:p>
            <a:pPr>
              <a:buFont typeface="Wingdings" panose="05000000000000000000" pitchFamily="2" charset="2"/>
              <a:buNone/>
            </a:pPr>
            <a:r>
              <a:rPr kumimoji="1" lang="en-US" altLang="zh-CN" sz="3600" dirty="0">
                <a:latin typeface="+mn-lt"/>
                <a:ea typeface="+mn-ea"/>
                <a:cs typeface="+mn-cs"/>
                <a:hlinkClick r:id=""/>
              </a:rPr>
              <a:t>12.2.1</a:t>
            </a:r>
            <a:r>
              <a:rPr kumimoji="1" lang="zh-CN" altLang="zh-CN" sz="3600" dirty="0">
                <a:latin typeface="+mn-lt"/>
                <a:ea typeface="+mn-ea"/>
                <a:cs typeface="+mn-cs"/>
                <a:hlinkClick r:id=""/>
              </a:rPr>
              <a:t> 用</a:t>
            </a:r>
            <a:r>
              <a:rPr kumimoji="1" lang="en-US" altLang="zh-CN" sz="3600" dirty="0">
                <a:latin typeface="+mn-lt"/>
                <a:ea typeface="+mn-ea"/>
                <a:cs typeface="+mn-cs"/>
                <a:hlinkClick r:id=""/>
              </a:rPr>
              <a:t>fopen</a:t>
            </a:r>
            <a:r>
              <a:rPr kumimoji="1" lang="zh-CN" altLang="zh-CN" sz="3600" dirty="0">
                <a:latin typeface="+mn-lt"/>
                <a:ea typeface="+mn-ea"/>
                <a:cs typeface="+mn-cs"/>
                <a:hlinkClick r:id=""/>
              </a:rPr>
              <a:t>函数打开数据文件</a:t>
            </a:r>
            <a:endParaRPr kumimoji="1" lang="en-US" altLang="zh-CN" sz="3600" dirty="0">
              <a:latin typeface="+mn-lt"/>
              <a:ea typeface="+mn-ea"/>
              <a:cs typeface="+mn-cs"/>
            </a:endParaRPr>
          </a:p>
          <a:p>
            <a:pPr>
              <a:buFont typeface="Wingdings" panose="05000000000000000000" pitchFamily="2" charset="2"/>
              <a:buNone/>
            </a:pPr>
            <a:r>
              <a:rPr kumimoji="1" lang="en-US" altLang="zh-CN" sz="3600" dirty="0">
                <a:latin typeface="+mn-lt"/>
                <a:ea typeface="+mn-ea"/>
                <a:cs typeface="+mn-cs"/>
                <a:hlinkClick r:id=""/>
              </a:rPr>
              <a:t>12.2.2 </a:t>
            </a:r>
            <a:r>
              <a:rPr kumimoji="1" lang="zh-CN" altLang="zh-CN" sz="3600" dirty="0">
                <a:latin typeface="+mn-lt"/>
                <a:ea typeface="+mn-ea"/>
                <a:cs typeface="+mn-cs"/>
                <a:hlinkClick r:id=""/>
              </a:rPr>
              <a:t>用</a:t>
            </a:r>
            <a:r>
              <a:rPr kumimoji="1" lang="en-US" altLang="zh-CN" sz="3600" dirty="0">
                <a:latin typeface="+mn-lt"/>
                <a:ea typeface="+mn-ea"/>
                <a:cs typeface="+mn-cs"/>
                <a:hlinkClick r:id=""/>
              </a:rPr>
              <a:t>fclose</a:t>
            </a:r>
            <a:r>
              <a:rPr kumimoji="1" lang="zh-CN" altLang="zh-CN" sz="3600" dirty="0">
                <a:latin typeface="+mn-lt"/>
                <a:ea typeface="+mn-ea"/>
                <a:cs typeface="+mn-cs"/>
                <a:hlinkClick r:id=""/>
              </a:rPr>
              <a:t>函数关闭数据文件</a:t>
            </a:r>
            <a:endParaRPr kumimoji="1" lang="en-US" altLang="zh-CN" sz="3600" dirty="0">
              <a:latin typeface="+mn-lt"/>
              <a:ea typeface="+mn-ea"/>
              <a:cs typeface="+mn-cs"/>
            </a:endParaRPr>
          </a:p>
          <a:p>
            <a:pPr>
              <a:buFont typeface="Wingdings" panose="05000000000000000000" pitchFamily="2" charset="2"/>
              <a:buNone/>
            </a:pPr>
            <a:endParaRPr kumimoji="1" lang="en-US" altLang="zh-CN" sz="3600" dirty="0">
              <a:solidFill>
                <a:srgbClr val="C00000"/>
              </a:solidFill>
              <a:latin typeface="+mn-lt"/>
              <a:ea typeface="+mn-ea"/>
              <a:cs typeface="+mn-cs"/>
            </a:endParaRPr>
          </a:p>
        </p:txBody>
      </p:sp>
      <p:pic>
        <p:nvPicPr>
          <p:cNvPr id="1123332" name="图片 5"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6"/>
            <a:ext cx="8715375"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12.2.1</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 用</a:t>
            </a:r>
            <a:r>
              <a:rPr kumimoji="1" lang="en-US" altLang="zh-CN" sz="4400" b="1" i="0" u="none" strike="noStrike" kern="0" cap="none" spc="0" normalizeH="0" baseline="0" noProof="0" dirty="0" err="1"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fopen</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函数打开数据文件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28675" name="Rectangle 3"/>
          <p:cNvSpPr>
            <a:spLocks noGrp="1"/>
          </p:cNvSpPr>
          <p:nvPr>
            <p:ph idx="1"/>
          </p:nvPr>
        </p:nvSpPr>
        <p:spPr>
          <a:xfrm>
            <a:off x="571500" y="1643063"/>
            <a:ext cx="8001000" cy="4572000"/>
          </a:xfrm>
        </p:spPr>
        <p:txBody>
          <a:bodyPr vert="horz" wrap="square" lIns="91440" tIns="45720" rIns="91440" bIns="45720" anchor="t" anchorCtr="0"/>
          <a:p>
            <a:r>
              <a:rPr kumimoji="1" lang="zh-CN" altLang="zh-CN" dirty="0">
                <a:latin typeface="+mn-lt"/>
                <a:ea typeface="+mn-ea"/>
                <a:cs typeface="+mn-cs"/>
              </a:rPr>
              <a:t>对文件读写之前应该“打开”该文件，在使用结束之后应“关闭”该文件。</a:t>
            </a:r>
            <a:endParaRPr kumimoji="1" lang="en-US" altLang="zh-CN" dirty="0">
              <a:latin typeface="+mn-lt"/>
              <a:ea typeface="+mn-ea"/>
              <a:cs typeface="+mn-cs"/>
            </a:endParaRPr>
          </a:p>
          <a:p>
            <a:r>
              <a:rPr kumimoji="1" lang="zh-CN" altLang="zh-CN" dirty="0">
                <a:latin typeface="+mn-lt"/>
                <a:ea typeface="+mn-ea"/>
                <a:cs typeface="+mn-cs"/>
              </a:rPr>
              <a:t>所谓“</a:t>
            </a:r>
            <a:r>
              <a:rPr kumimoji="1" lang="zh-CN" altLang="zh-CN" dirty="0">
                <a:solidFill>
                  <a:srgbClr val="C00000"/>
                </a:solidFill>
                <a:latin typeface="+mn-lt"/>
                <a:ea typeface="+mn-ea"/>
                <a:cs typeface="+mn-cs"/>
              </a:rPr>
              <a:t>打开</a:t>
            </a:r>
            <a:r>
              <a:rPr kumimoji="1" lang="zh-CN" altLang="zh-CN" dirty="0">
                <a:latin typeface="+mn-lt"/>
                <a:ea typeface="+mn-ea"/>
                <a:cs typeface="+mn-cs"/>
              </a:rPr>
              <a:t>”是指为文件建立相应的信息区</a:t>
            </a:r>
            <a:r>
              <a:rPr kumimoji="1" lang="en-US" altLang="zh-CN" dirty="0">
                <a:latin typeface="+mn-lt"/>
                <a:ea typeface="+mn-ea"/>
                <a:cs typeface="+mn-cs"/>
              </a:rPr>
              <a:t>(</a:t>
            </a:r>
            <a:r>
              <a:rPr kumimoji="1" lang="zh-CN" altLang="zh-CN" dirty="0">
                <a:latin typeface="+mn-lt"/>
                <a:ea typeface="+mn-ea"/>
                <a:cs typeface="+mn-cs"/>
              </a:rPr>
              <a:t>用来存放有关文件的信息</a:t>
            </a:r>
            <a:r>
              <a:rPr kumimoji="1" lang="en-US" altLang="zh-CN" dirty="0">
                <a:latin typeface="+mn-lt"/>
                <a:ea typeface="+mn-ea"/>
                <a:cs typeface="+mn-cs"/>
              </a:rPr>
              <a:t>)</a:t>
            </a:r>
            <a:r>
              <a:rPr kumimoji="1" lang="zh-CN" altLang="zh-CN" dirty="0">
                <a:latin typeface="+mn-lt"/>
                <a:ea typeface="+mn-ea"/>
                <a:cs typeface="+mn-cs"/>
              </a:rPr>
              <a:t>和文件缓冲区</a:t>
            </a:r>
            <a:r>
              <a:rPr kumimoji="1" lang="en-US" altLang="zh-CN" dirty="0">
                <a:latin typeface="+mn-lt"/>
                <a:ea typeface="+mn-ea"/>
                <a:cs typeface="+mn-cs"/>
              </a:rPr>
              <a:t>(</a:t>
            </a:r>
            <a:r>
              <a:rPr kumimoji="1" lang="zh-CN" altLang="zh-CN" dirty="0">
                <a:latin typeface="+mn-lt"/>
                <a:ea typeface="+mn-ea"/>
                <a:cs typeface="+mn-cs"/>
              </a:rPr>
              <a:t>用来暂时存放输入输出的数据</a:t>
            </a:r>
            <a:r>
              <a:rPr kumimoji="1" lang="en-US" altLang="zh-CN" dirty="0">
                <a:latin typeface="+mn-lt"/>
                <a:ea typeface="+mn-ea"/>
                <a:cs typeface="+mn-cs"/>
              </a:rPr>
              <a:t>)</a:t>
            </a:r>
            <a:r>
              <a:rPr kumimoji="1" lang="zh-CN" altLang="zh-CN" dirty="0">
                <a:latin typeface="+mn-lt"/>
                <a:ea typeface="+mn-ea"/>
                <a:cs typeface="+mn-cs"/>
              </a:rPr>
              <a:t>。</a:t>
            </a:r>
            <a:endParaRPr kumimoji="1" lang="zh-CN" altLang="zh-CN" dirty="0">
              <a:latin typeface="+mn-lt"/>
              <a:ea typeface="+mn-ea"/>
              <a:cs typeface="+mn-cs"/>
            </a:endParaRPr>
          </a:p>
        </p:txBody>
      </p:sp>
      <p:pic>
        <p:nvPicPr>
          <p:cNvPr id="1124356"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charRg st="34" end="89"/>
                                            </p:txEl>
                                          </p:spTgt>
                                        </p:tgtEl>
                                        <p:attrNameLst>
                                          <p:attrName>style.visibility</p:attrName>
                                        </p:attrNameLst>
                                      </p:cBhvr>
                                      <p:to>
                                        <p:strVal val="visible"/>
                                      </p:to>
                                    </p:set>
                                    <p:animEffect transition="in" filter="blinds(horizontal)">
                                      <p:cBhvr>
                                        <p:cTn id="7" dur="500"/>
                                        <p:tgtEl>
                                          <p:spTgt spid="28675">
                                            <p:txEl>
                                              <p:charRg st="34"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6"/>
            <a:ext cx="8715375"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12.2.1</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 用</a:t>
            </a:r>
            <a:r>
              <a:rPr kumimoji="1" lang="en-US" altLang="zh-CN" sz="4400" b="1" i="0" u="none" strike="noStrike" kern="0" cap="none" spc="0" normalizeH="0" baseline="0" noProof="0" dirty="0" err="1"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fopen</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函数打开数据文件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29699" name="Rectangle 3"/>
          <p:cNvSpPr>
            <a:spLocks noGrp="1"/>
          </p:cNvSpPr>
          <p:nvPr>
            <p:ph idx="1"/>
          </p:nvPr>
        </p:nvSpPr>
        <p:spPr>
          <a:xfrm>
            <a:off x="571500" y="1643063"/>
            <a:ext cx="8001000" cy="4572000"/>
          </a:xfrm>
        </p:spPr>
        <p:txBody>
          <a:bodyPr vert="horz" wrap="square" lIns="91440" tIns="45720" rIns="91440" bIns="45720" anchor="t" anchorCtr="0"/>
          <a:p>
            <a:r>
              <a:rPr kumimoji="1" lang="zh-CN" altLang="zh-CN" dirty="0">
                <a:latin typeface="+mn-lt"/>
                <a:ea typeface="+mn-ea"/>
                <a:cs typeface="+mn-cs"/>
              </a:rPr>
              <a:t>在编写程序时，在打开文件的同时，一般都指定一个指针变量指向该文件，也就是建立起指针变量与文件之间的联系，这样就可以通过该指针变量对文件进行读写</a:t>
            </a:r>
            <a:endParaRPr kumimoji="1" lang="en-US" altLang="zh-CN" dirty="0">
              <a:latin typeface="+mn-lt"/>
              <a:ea typeface="+mn-ea"/>
              <a:cs typeface="+mn-cs"/>
            </a:endParaRPr>
          </a:p>
          <a:p>
            <a:r>
              <a:rPr kumimoji="1" lang="zh-CN" altLang="zh-CN" dirty="0">
                <a:latin typeface="+mn-lt"/>
                <a:ea typeface="+mn-ea"/>
                <a:cs typeface="+mn-cs"/>
              </a:rPr>
              <a:t>所谓“</a:t>
            </a:r>
            <a:r>
              <a:rPr kumimoji="1" lang="zh-CN" altLang="zh-CN" dirty="0">
                <a:solidFill>
                  <a:srgbClr val="C00000"/>
                </a:solidFill>
                <a:latin typeface="+mn-lt"/>
                <a:ea typeface="+mn-ea"/>
                <a:cs typeface="+mn-cs"/>
              </a:rPr>
              <a:t>关闭</a:t>
            </a:r>
            <a:r>
              <a:rPr kumimoji="1" lang="zh-CN" altLang="zh-CN" dirty="0">
                <a:latin typeface="+mn-lt"/>
                <a:ea typeface="+mn-ea"/>
                <a:cs typeface="+mn-cs"/>
              </a:rPr>
              <a:t>”是指撤销文件信息区和文件缓冲区 </a:t>
            </a:r>
            <a:endParaRPr kumimoji="1" lang="en-US" altLang="zh-CN" dirty="0">
              <a:solidFill>
                <a:srgbClr val="C00000"/>
              </a:solidFill>
              <a:latin typeface="+mn-lt"/>
              <a:ea typeface="+mn-ea"/>
              <a:cs typeface="+mn-cs"/>
            </a:endParaRPr>
          </a:p>
        </p:txBody>
      </p:sp>
      <p:pic>
        <p:nvPicPr>
          <p:cNvPr id="112538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charRg st="72" end="95"/>
                                            </p:txEl>
                                          </p:spTgt>
                                        </p:tgtEl>
                                        <p:attrNameLst>
                                          <p:attrName>style.visibility</p:attrName>
                                        </p:attrNameLst>
                                      </p:cBhvr>
                                      <p:to>
                                        <p:strVal val="visible"/>
                                      </p:to>
                                    </p:set>
                                    <p:animEffect transition="in" filter="blinds(horizontal)">
                                      <p:cBhvr>
                                        <p:cTn id="7" dur="500"/>
                                        <p:tgtEl>
                                          <p:spTgt spid="29699">
                                            <p:txEl>
                                              <p:charRg st="72"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6"/>
            <a:ext cx="8715375"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12.2.1</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 用</a:t>
            </a:r>
            <a:r>
              <a:rPr kumimoji="1" lang="en-US" altLang="zh-CN" sz="4400" b="1" i="0" u="none" strike="noStrike" kern="0" cap="none" spc="0" normalizeH="0" baseline="0" noProof="0" dirty="0" err="1"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fopen</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函数打开数据文件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9" name="Rectangle 3"/>
          <p:cNvSpPr>
            <a:spLocks noGrp="1"/>
          </p:cNvSpPr>
          <p:nvPr>
            <p:ph idx="1"/>
          </p:nvPr>
        </p:nvSpPr>
        <p:spPr>
          <a:xfrm>
            <a:off x="571500" y="1643063"/>
            <a:ext cx="8001000" cy="4572000"/>
          </a:xfrm>
        </p:spPr>
        <p:txBody>
          <a:bodyPr vert="horz" wrap="square" lIns="91440" tIns="45720" rIns="91440" bIns="45720" anchor="t" anchorCtr="0"/>
          <a:p>
            <a:r>
              <a:rPr kumimoji="1" lang="en-US" altLang="zh-CN" dirty="0">
                <a:latin typeface="+mn-lt"/>
                <a:ea typeface="+mn-ea"/>
                <a:cs typeface="+mn-cs"/>
              </a:rPr>
              <a:t>fopen</a:t>
            </a:r>
            <a:r>
              <a:rPr kumimoji="1" lang="zh-CN" altLang="zh-CN" dirty="0">
                <a:latin typeface="+mn-lt"/>
                <a:ea typeface="+mn-ea"/>
                <a:cs typeface="+mn-cs"/>
              </a:rPr>
              <a:t>函数的调用方式为：</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fopen(</a:t>
            </a:r>
            <a:r>
              <a:rPr kumimoji="1" lang="zh-CN" altLang="zh-CN" dirty="0">
                <a:latin typeface="+mn-lt"/>
                <a:ea typeface="+mn-ea"/>
              </a:rPr>
              <a:t>文件名</a:t>
            </a:r>
            <a:r>
              <a:rPr kumimoji="1" lang="en-US" altLang="zh-CN" dirty="0">
                <a:latin typeface="+mn-lt"/>
                <a:ea typeface="+mn-ea"/>
              </a:rPr>
              <a:t>,</a:t>
            </a:r>
            <a:r>
              <a:rPr kumimoji="1" lang="zh-CN" altLang="zh-CN" dirty="0">
                <a:latin typeface="+mn-lt"/>
                <a:ea typeface="+mn-ea"/>
              </a:rPr>
              <a:t>使用文件方式</a:t>
            </a:r>
            <a:r>
              <a:rPr kumimoji="1" lang="en-US" altLang="zh-CN" dirty="0">
                <a:latin typeface="+mn-lt"/>
                <a:ea typeface="+mn-ea"/>
              </a:rPr>
              <a:t>);</a:t>
            </a:r>
            <a:endParaRPr kumimoji="1" lang="en-US" altLang="zh-CN" dirty="0">
              <a:latin typeface="+mn-lt"/>
              <a:ea typeface="+mn-ea"/>
            </a:endParaRPr>
          </a:p>
          <a:p>
            <a:r>
              <a:rPr kumimoji="1" lang="zh-CN" altLang="zh-CN" dirty="0">
                <a:latin typeface="+mn-lt"/>
                <a:ea typeface="+mn-ea"/>
                <a:cs typeface="+mn-cs"/>
              </a:rPr>
              <a:t>例如：</a:t>
            </a:r>
            <a:r>
              <a:rPr kumimoji="1" lang="en-US" altLang="zh-CN" dirty="0">
                <a:latin typeface="+mn-lt"/>
                <a:ea typeface="+mn-ea"/>
                <a:cs typeface="+mn-cs"/>
              </a:rPr>
              <a:t> </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fopen(“a1”,”r”); </a:t>
            </a:r>
            <a:endParaRPr kumimoji="1" lang="zh-CN" altLang="zh-CN" dirty="0">
              <a:latin typeface="+mn-lt"/>
              <a:ea typeface="+mn-ea"/>
            </a:endParaRPr>
          </a:p>
          <a:p>
            <a:pPr lvl="1"/>
            <a:r>
              <a:rPr kumimoji="1" lang="zh-CN" altLang="zh-CN" dirty="0">
                <a:latin typeface="+mn-lt"/>
                <a:ea typeface="+mn-ea"/>
              </a:rPr>
              <a:t>表示要打开名为“</a:t>
            </a:r>
            <a:r>
              <a:rPr kumimoji="1" lang="en-US" altLang="zh-CN" dirty="0">
                <a:latin typeface="+mn-lt"/>
                <a:ea typeface="+mn-ea"/>
              </a:rPr>
              <a:t>a1</a:t>
            </a:r>
            <a:r>
              <a:rPr kumimoji="1" lang="zh-CN" altLang="zh-CN" dirty="0">
                <a:latin typeface="+mn-lt"/>
                <a:ea typeface="+mn-ea"/>
              </a:rPr>
              <a:t>”的文件，使用文件方式为“读入”</a:t>
            </a:r>
            <a:endParaRPr kumimoji="1" lang="en-US" altLang="zh-CN" dirty="0">
              <a:latin typeface="+mn-lt"/>
              <a:ea typeface="+mn-ea"/>
            </a:endParaRPr>
          </a:p>
          <a:p>
            <a:pPr lvl="1"/>
            <a:r>
              <a:rPr kumimoji="1" lang="en-US" altLang="zh-CN" dirty="0">
                <a:latin typeface="+mn-lt"/>
                <a:ea typeface="+mn-ea"/>
              </a:rPr>
              <a:t>fopen</a:t>
            </a:r>
            <a:r>
              <a:rPr kumimoji="1" lang="zh-CN" altLang="zh-CN" dirty="0">
                <a:latin typeface="+mn-lt"/>
                <a:ea typeface="+mn-ea"/>
              </a:rPr>
              <a:t>函数的返回值是指向</a:t>
            </a:r>
            <a:r>
              <a:rPr kumimoji="1" lang="en-US" altLang="zh-CN" dirty="0">
                <a:latin typeface="+mn-lt"/>
                <a:ea typeface="+mn-ea"/>
              </a:rPr>
              <a:t>a1</a:t>
            </a:r>
            <a:r>
              <a:rPr kumimoji="1" lang="zh-CN" altLang="zh-CN" dirty="0">
                <a:latin typeface="+mn-lt"/>
                <a:ea typeface="+mn-ea"/>
              </a:rPr>
              <a:t>文件的指针</a:t>
            </a:r>
            <a:endParaRPr kumimoji="1" lang="en-US" altLang="zh-CN" dirty="0">
              <a:solidFill>
                <a:srgbClr val="C00000"/>
              </a:solidFill>
              <a:latin typeface="+mn-lt"/>
              <a:ea typeface="+mn-ea"/>
            </a:endParaRPr>
          </a:p>
        </p:txBody>
      </p:sp>
      <p:pic>
        <p:nvPicPr>
          <p:cNvPr id="112640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charRg st="35" end="40"/>
                                            </p:txEl>
                                          </p:spTgt>
                                        </p:tgtEl>
                                        <p:attrNameLst>
                                          <p:attrName>style.visibility</p:attrName>
                                        </p:attrNameLst>
                                      </p:cBhvr>
                                      <p:to>
                                        <p:strVal val="visible"/>
                                      </p:to>
                                    </p:set>
                                    <p:animEffect transition="in" filter="blinds(horizontal)">
                                      <p:cBhvr>
                                        <p:cTn id="7" dur="500"/>
                                        <p:tgtEl>
                                          <p:spTgt spid="4099">
                                            <p:txEl>
                                              <p:charRg st="35" end="4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charRg st="40" end="58"/>
                                            </p:txEl>
                                          </p:spTgt>
                                        </p:tgtEl>
                                        <p:attrNameLst>
                                          <p:attrName>style.visibility</p:attrName>
                                        </p:attrNameLst>
                                      </p:cBhvr>
                                      <p:to>
                                        <p:strVal val="visible"/>
                                      </p:to>
                                    </p:set>
                                    <p:animEffect transition="in" filter="blinds(horizontal)">
                                      <p:cBhvr>
                                        <p:cTn id="10" dur="500"/>
                                        <p:tgtEl>
                                          <p:spTgt spid="4099">
                                            <p:txEl>
                                              <p:charRg st="40" end="5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99">
                                            <p:txEl>
                                              <p:charRg st="58" end="85"/>
                                            </p:txEl>
                                          </p:spTgt>
                                        </p:tgtEl>
                                        <p:attrNameLst>
                                          <p:attrName>style.visibility</p:attrName>
                                        </p:attrNameLst>
                                      </p:cBhvr>
                                      <p:to>
                                        <p:strVal val="visible"/>
                                      </p:to>
                                    </p:set>
                                    <p:animEffect transition="in" filter="blinds(horizontal)">
                                      <p:cBhvr>
                                        <p:cTn id="15" dur="500"/>
                                        <p:tgtEl>
                                          <p:spTgt spid="4099">
                                            <p:txEl>
                                              <p:charRg st="58" end="8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99">
                                            <p:txEl>
                                              <p:charRg st="85" end="107"/>
                                            </p:txEl>
                                          </p:spTgt>
                                        </p:tgtEl>
                                        <p:attrNameLst>
                                          <p:attrName>style.visibility</p:attrName>
                                        </p:attrNameLst>
                                      </p:cBhvr>
                                      <p:to>
                                        <p:strVal val="visible"/>
                                      </p:to>
                                    </p:set>
                                    <p:animEffect transition="in" filter="blinds(horizontal)">
                                      <p:cBhvr>
                                        <p:cTn id="20" dur="500"/>
                                        <p:tgtEl>
                                          <p:spTgt spid="4099">
                                            <p:txEl>
                                              <p:charRg st="85"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9" name="Rectangle 3"/>
          <p:cNvSpPr>
            <a:spLocks noGrp="1"/>
          </p:cNvSpPr>
          <p:nvPr>
            <p:ph idx="1"/>
          </p:nvPr>
        </p:nvSpPr>
        <p:spPr>
          <a:xfrm>
            <a:off x="571500" y="1571625"/>
            <a:ext cx="8143875" cy="4714875"/>
          </a:xfrm>
        </p:spPr>
        <p:txBody>
          <a:bodyPr vert="horz" wrap="square" lIns="91440" tIns="45720" rIns="91440" bIns="45720" anchor="t" anchorCtr="0"/>
          <a:p>
            <a:r>
              <a:rPr kumimoji="1" lang="zh-CN" altLang="zh-CN" dirty="0">
                <a:latin typeface="+mn-lt"/>
                <a:ea typeface="+mn-ea"/>
                <a:cs typeface="+mn-cs"/>
              </a:rPr>
              <a:t>文件有不同的类型，在程序设计中，主要用到两种文件：</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(2) </a:t>
            </a:r>
            <a:r>
              <a:rPr kumimoji="1" lang="zh-CN" altLang="zh-CN" dirty="0">
                <a:solidFill>
                  <a:srgbClr val="C00000"/>
                </a:solidFill>
                <a:latin typeface="+mn-lt"/>
                <a:ea typeface="+mn-ea"/>
              </a:rPr>
              <a:t>数据文件</a:t>
            </a:r>
            <a:r>
              <a:rPr kumimoji="1" lang="zh-CN" altLang="zh-CN" dirty="0">
                <a:latin typeface="+mn-lt"/>
                <a:ea typeface="+mn-ea"/>
              </a:rPr>
              <a:t>。文件的内容不是程序，而是供程序运行时读写的数据，如在程序运行过程中输出到磁盘</a:t>
            </a:r>
            <a:r>
              <a:rPr kumimoji="1" lang="en-US" altLang="zh-CN" dirty="0">
                <a:latin typeface="+mn-lt"/>
                <a:ea typeface="+mn-ea"/>
              </a:rPr>
              <a:t>(</a:t>
            </a:r>
            <a:r>
              <a:rPr kumimoji="1" lang="zh-CN" altLang="zh-CN" dirty="0">
                <a:latin typeface="+mn-lt"/>
                <a:ea typeface="+mn-ea"/>
              </a:rPr>
              <a:t>或其他外部设备</a:t>
            </a:r>
            <a:r>
              <a:rPr kumimoji="1" lang="en-US" altLang="zh-CN" dirty="0">
                <a:latin typeface="+mn-lt"/>
                <a:ea typeface="+mn-ea"/>
              </a:rPr>
              <a:t>)</a:t>
            </a:r>
            <a:r>
              <a:rPr kumimoji="1" lang="zh-CN" altLang="zh-CN" dirty="0">
                <a:latin typeface="+mn-lt"/>
                <a:ea typeface="+mn-ea"/>
              </a:rPr>
              <a:t>的数据，或在程序运行过程中供读入的数据。如一批学生的成绩数据，或货物交易的数据等。</a:t>
            </a:r>
            <a:endParaRPr kumimoji="1" lang="en-US" altLang="zh-CN" dirty="0">
              <a:latin typeface="+mn-lt"/>
              <a:ea typeface="+mn-ea"/>
            </a:endParaRPr>
          </a:p>
          <a:p>
            <a:r>
              <a:rPr kumimoji="1" lang="zh-CN" altLang="zh-CN" dirty="0">
                <a:latin typeface="+mn-lt"/>
                <a:ea typeface="+mn-ea"/>
                <a:cs typeface="+mn-cs"/>
              </a:rPr>
              <a:t>本章主要讨论的是</a:t>
            </a:r>
            <a:r>
              <a:rPr kumimoji="1" lang="zh-CN" altLang="zh-CN" dirty="0">
                <a:solidFill>
                  <a:srgbClr val="C00000"/>
                </a:solidFill>
                <a:latin typeface="+mn-lt"/>
                <a:ea typeface="+mn-ea"/>
                <a:cs typeface="+mn-cs"/>
              </a:rPr>
              <a:t>数据文件</a:t>
            </a:r>
            <a:endParaRPr kumimoji="1" lang="en-US" altLang="zh-CN" dirty="0">
              <a:solidFill>
                <a:srgbClr val="C00000"/>
              </a:solidFill>
              <a:latin typeface="+mn-lt"/>
              <a:ea typeface="+mn-ea"/>
              <a:cs typeface="+mn-cs"/>
            </a:endParaRPr>
          </a:p>
        </p:txBody>
      </p:sp>
      <p:pic>
        <p:nvPicPr>
          <p:cNvPr id="109978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charRg st="124" end="137"/>
                                            </p:txEl>
                                          </p:spTgt>
                                        </p:tgtEl>
                                        <p:attrNameLst>
                                          <p:attrName>style.visibility</p:attrName>
                                        </p:attrNameLst>
                                      </p:cBhvr>
                                      <p:to>
                                        <p:strVal val="visible"/>
                                      </p:to>
                                    </p:set>
                                    <p:animEffect transition="in" filter="blinds(horizontal)">
                                      <p:cBhvr>
                                        <p:cTn id="7" dur="500"/>
                                        <p:tgtEl>
                                          <p:spTgt spid="4099">
                                            <p:txEl>
                                              <p:charRg st="124"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6"/>
            <a:ext cx="8715375"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12.2.1</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 用</a:t>
            </a:r>
            <a:r>
              <a:rPr kumimoji="1" lang="en-US" altLang="zh-CN" sz="4400" b="1" i="0" u="none" strike="noStrike" kern="0" cap="none" spc="0" normalizeH="0" baseline="0" noProof="0" dirty="0" err="1"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fopen</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函数打开数据文件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27427" name="Rectangle 3"/>
          <p:cNvSpPr>
            <a:spLocks noGrp="1"/>
          </p:cNvSpPr>
          <p:nvPr>
            <p:ph idx="1"/>
          </p:nvPr>
        </p:nvSpPr>
        <p:spPr>
          <a:xfrm>
            <a:off x="571500" y="1643063"/>
            <a:ext cx="8001000" cy="4572000"/>
          </a:xfrm>
        </p:spPr>
        <p:txBody>
          <a:bodyPr vert="horz" wrap="square" lIns="91440" tIns="45720" rIns="91440" bIns="45720" anchor="t" anchorCtr="0"/>
          <a:p>
            <a:r>
              <a:rPr kumimoji="1" lang="zh-CN" altLang="zh-CN" dirty="0">
                <a:latin typeface="+mn-lt"/>
                <a:ea typeface="+mn-ea"/>
                <a:cs typeface="+mn-cs"/>
              </a:rPr>
              <a:t>通常将</a:t>
            </a:r>
            <a:r>
              <a:rPr kumimoji="1" lang="en-US" altLang="zh-CN" dirty="0">
                <a:latin typeface="+mn-lt"/>
                <a:ea typeface="+mn-ea"/>
                <a:cs typeface="+mn-cs"/>
              </a:rPr>
              <a:t>fopen</a:t>
            </a:r>
            <a:r>
              <a:rPr kumimoji="1" lang="zh-CN" altLang="zh-CN" dirty="0">
                <a:latin typeface="+mn-lt"/>
                <a:ea typeface="+mn-ea"/>
                <a:cs typeface="+mn-cs"/>
              </a:rPr>
              <a:t>函数的返回值赋给一个指向文件的指针变量。如：</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FILE *fp; </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fp=fopen(“a1”,”r”);</a:t>
            </a:r>
            <a:endParaRPr kumimoji="1" lang="en-US" altLang="zh-CN" dirty="0">
              <a:latin typeface="+mn-lt"/>
              <a:ea typeface="+mn-ea"/>
            </a:endParaRPr>
          </a:p>
          <a:p>
            <a:pPr lvl="1"/>
            <a:r>
              <a:rPr kumimoji="1" lang="en-US" altLang="zh-CN" dirty="0">
                <a:latin typeface="+mn-lt"/>
                <a:ea typeface="+mn-ea"/>
              </a:rPr>
              <a:t>fp</a:t>
            </a:r>
            <a:r>
              <a:rPr kumimoji="1" lang="zh-CN" altLang="zh-CN" dirty="0">
                <a:latin typeface="+mn-lt"/>
                <a:ea typeface="+mn-ea"/>
              </a:rPr>
              <a:t>和文件</a:t>
            </a:r>
            <a:r>
              <a:rPr kumimoji="1" lang="en-US" altLang="zh-CN" dirty="0">
                <a:latin typeface="+mn-lt"/>
                <a:ea typeface="+mn-ea"/>
              </a:rPr>
              <a:t>a1</a:t>
            </a:r>
            <a:r>
              <a:rPr kumimoji="1" lang="zh-CN" altLang="zh-CN" dirty="0">
                <a:latin typeface="+mn-lt"/>
                <a:ea typeface="+mn-ea"/>
              </a:rPr>
              <a:t>相联系，</a:t>
            </a:r>
            <a:r>
              <a:rPr kumimoji="1" lang="en-US" altLang="zh-CN" dirty="0">
                <a:latin typeface="+mn-lt"/>
                <a:ea typeface="+mn-ea"/>
              </a:rPr>
              <a:t>fp</a:t>
            </a:r>
            <a:r>
              <a:rPr kumimoji="1" lang="zh-CN" altLang="zh-CN" dirty="0">
                <a:latin typeface="+mn-lt"/>
                <a:ea typeface="+mn-ea"/>
              </a:rPr>
              <a:t>指向了</a:t>
            </a:r>
            <a:r>
              <a:rPr kumimoji="1" lang="en-US" altLang="zh-CN" dirty="0">
                <a:latin typeface="+mn-lt"/>
                <a:ea typeface="+mn-ea"/>
              </a:rPr>
              <a:t>a1</a:t>
            </a:r>
            <a:r>
              <a:rPr kumimoji="1" lang="zh-CN" altLang="zh-CN" dirty="0">
                <a:latin typeface="+mn-lt"/>
                <a:ea typeface="+mn-ea"/>
              </a:rPr>
              <a:t>文件</a:t>
            </a:r>
            <a:endParaRPr kumimoji="1" lang="en-US" altLang="zh-CN" dirty="0">
              <a:solidFill>
                <a:srgbClr val="C00000"/>
              </a:solidFill>
              <a:latin typeface="+mn-lt"/>
              <a:ea typeface="+mn-ea"/>
            </a:endParaRPr>
          </a:p>
        </p:txBody>
      </p:sp>
      <p:pic>
        <p:nvPicPr>
          <p:cNvPr id="112742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6"/>
            <a:ext cx="8715375"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12.2.1</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 用</a:t>
            </a:r>
            <a:r>
              <a:rPr kumimoji="1" lang="en-US" altLang="zh-CN" sz="4400" b="1" i="0" u="none" strike="noStrike" kern="0" cap="none" spc="0" normalizeH="0" baseline="0" noProof="0" dirty="0" err="1"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fopen</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函数打开数据文件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9" name="Rectangle 3"/>
          <p:cNvSpPr>
            <a:spLocks noGrp="1"/>
          </p:cNvSpPr>
          <p:nvPr>
            <p:ph idx="1"/>
          </p:nvPr>
        </p:nvSpPr>
        <p:spPr>
          <a:xfrm>
            <a:off x="571500" y="1643063"/>
            <a:ext cx="8001000" cy="4572000"/>
          </a:xfrm>
        </p:spPr>
        <p:txBody>
          <a:bodyPr vert="horz" wrap="square" lIns="91440" tIns="45720" rIns="91440" bIns="45720" anchor="t" anchorCtr="0"/>
          <a:p>
            <a:r>
              <a:rPr kumimoji="1" lang="zh-CN" altLang="zh-CN" dirty="0">
                <a:latin typeface="+mn-lt"/>
                <a:ea typeface="+mn-ea"/>
                <a:cs typeface="+mn-cs"/>
              </a:rPr>
              <a:t>在打开一个文件时，通知编译系统以下</a:t>
            </a:r>
            <a:r>
              <a:rPr kumimoji="1" lang="en-US" altLang="zh-CN" dirty="0">
                <a:latin typeface="+mn-lt"/>
                <a:ea typeface="+mn-ea"/>
                <a:cs typeface="+mn-cs"/>
              </a:rPr>
              <a:t>3</a:t>
            </a:r>
            <a:r>
              <a:rPr kumimoji="1" lang="zh-CN" altLang="zh-CN" dirty="0">
                <a:latin typeface="+mn-lt"/>
                <a:ea typeface="+mn-ea"/>
                <a:cs typeface="+mn-cs"/>
              </a:rPr>
              <a:t>个信息：</a:t>
            </a:r>
            <a:endParaRPr kumimoji="1" lang="en-US" altLang="zh-CN" dirty="0">
              <a:latin typeface="+mn-lt"/>
              <a:ea typeface="+mn-ea"/>
              <a:cs typeface="+mn-cs"/>
            </a:endParaRPr>
          </a:p>
          <a:p>
            <a:pPr lvl="1">
              <a:buFont typeface="Wingdings" panose="05000000000000000000" pitchFamily="2" charset="2"/>
              <a:buNone/>
            </a:pPr>
            <a:r>
              <a:rPr kumimoji="1" lang="zh-CN" altLang="zh-CN" dirty="0">
                <a:latin typeface="+mn-lt"/>
                <a:ea typeface="+mn-ea"/>
              </a:rPr>
              <a:t>①需要访问的文件的名字</a:t>
            </a:r>
            <a:endParaRPr kumimoji="1" lang="en-US" altLang="zh-CN" dirty="0">
              <a:latin typeface="+mn-lt"/>
              <a:ea typeface="+mn-ea"/>
            </a:endParaRPr>
          </a:p>
          <a:p>
            <a:pPr lvl="1">
              <a:buFont typeface="Wingdings" panose="05000000000000000000" pitchFamily="2" charset="2"/>
              <a:buNone/>
            </a:pPr>
            <a:r>
              <a:rPr kumimoji="1" lang="zh-CN" altLang="zh-CN" dirty="0">
                <a:latin typeface="+mn-lt"/>
                <a:ea typeface="+mn-ea"/>
              </a:rPr>
              <a:t>②使用文件的方式（“读”还是“写”等）</a:t>
            </a:r>
            <a:endParaRPr kumimoji="1" lang="en-US" altLang="zh-CN" dirty="0">
              <a:latin typeface="+mn-lt"/>
              <a:ea typeface="+mn-ea"/>
            </a:endParaRPr>
          </a:p>
          <a:p>
            <a:pPr lvl="1">
              <a:buFont typeface="Wingdings" panose="05000000000000000000" pitchFamily="2" charset="2"/>
              <a:buNone/>
            </a:pPr>
            <a:r>
              <a:rPr kumimoji="1" lang="zh-CN" altLang="zh-CN" dirty="0">
                <a:latin typeface="+mn-lt"/>
                <a:ea typeface="+mn-ea"/>
              </a:rPr>
              <a:t>③让哪一个指针变量指向被打开的文件</a:t>
            </a:r>
            <a:endParaRPr kumimoji="1" lang="en-US" altLang="zh-CN" dirty="0">
              <a:latin typeface="+mn-lt"/>
              <a:ea typeface="+mn-ea"/>
            </a:endParaRPr>
          </a:p>
          <a:p>
            <a:pPr marL="0" indent="0">
              <a:buNone/>
            </a:pPr>
            <a:endParaRPr kumimoji="1" lang="en-US" altLang="zh-CN" dirty="0">
              <a:solidFill>
                <a:srgbClr val="C00000"/>
              </a:solidFill>
              <a:latin typeface="+mn-lt"/>
              <a:ea typeface="+mn-ea"/>
              <a:cs typeface="+mn-cs"/>
            </a:endParaRPr>
          </a:p>
        </p:txBody>
      </p:sp>
      <p:pic>
        <p:nvPicPr>
          <p:cNvPr id="112845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9474" name="Rectangle 3"/>
          <p:cNvSpPr>
            <a:spLocks noGrp="1"/>
          </p:cNvSpPr>
          <p:nvPr>
            <p:ph idx="1"/>
          </p:nvPr>
        </p:nvSpPr>
        <p:spPr>
          <a:xfrm>
            <a:off x="571500" y="785813"/>
            <a:ext cx="8001000" cy="5429250"/>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(1) </a:t>
            </a:r>
            <a:r>
              <a:rPr kumimoji="1" lang="zh-CN" altLang="zh-CN" dirty="0">
                <a:latin typeface="+mn-lt"/>
                <a:ea typeface="+mn-ea"/>
              </a:rPr>
              <a:t>用“</a:t>
            </a:r>
            <a:r>
              <a:rPr kumimoji="1" lang="en-US" altLang="zh-CN" dirty="0">
                <a:latin typeface="+mn-lt"/>
                <a:ea typeface="+mn-ea"/>
              </a:rPr>
              <a:t>r</a:t>
            </a:r>
            <a:r>
              <a:rPr kumimoji="1" lang="zh-CN" altLang="zh-CN" dirty="0">
                <a:latin typeface="+mn-lt"/>
                <a:ea typeface="+mn-ea"/>
              </a:rPr>
              <a:t>”方式打开的文件只能用于向计算机输入而不能用作向该文件输出数据，而且该文件应该已经存在，并存有数据，这样程序才能从文件中读数据。</a:t>
            </a:r>
            <a:endParaRPr kumimoji="1" lang="en-US" altLang="zh-CN" dirty="0">
              <a:latin typeface="+mn-lt"/>
              <a:ea typeface="+mn-ea"/>
            </a:endParaRPr>
          </a:p>
          <a:p>
            <a:pPr lvl="1"/>
            <a:r>
              <a:rPr kumimoji="1" lang="zh-CN" altLang="zh-CN" dirty="0">
                <a:latin typeface="+mn-lt"/>
                <a:ea typeface="+mn-ea"/>
              </a:rPr>
              <a:t>不能用“</a:t>
            </a:r>
            <a:r>
              <a:rPr kumimoji="1" lang="en-US" altLang="zh-CN" dirty="0">
                <a:latin typeface="+mn-lt"/>
                <a:ea typeface="+mn-ea"/>
              </a:rPr>
              <a:t>r</a:t>
            </a:r>
            <a:r>
              <a:rPr kumimoji="1" lang="zh-CN" altLang="zh-CN" dirty="0">
                <a:latin typeface="+mn-lt"/>
                <a:ea typeface="+mn-ea"/>
              </a:rPr>
              <a:t>”方式打开一个并不存在的文件，否则出错。</a:t>
            </a:r>
            <a:endParaRPr kumimoji="1" lang="en-US" altLang="zh-CN" dirty="0">
              <a:solidFill>
                <a:srgbClr val="C00000"/>
              </a:solidFill>
              <a:latin typeface="+mn-lt"/>
              <a:ea typeface="+mn-ea"/>
            </a:endParaRPr>
          </a:p>
        </p:txBody>
      </p:sp>
      <p:pic>
        <p:nvPicPr>
          <p:cNvPr id="112947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a:spLocks noGrp="1"/>
          </p:cNvSpPr>
          <p:nvPr>
            <p:ph idx="1"/>
          </p:nvPr>
        </p:nvSpPr>
        <p:spPr>
          <a:xfrm>
            <a:off x="571500" y="785813"/>
            <a:ext cx="8001000" cy="5429250"/>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(2) </a:t>
            </a:r>
            <a:r>
              <a:rPr kumimoji="1" lang="zh-CN" altLang="zh-CN" dirty="0">
                <a:latin typeface="+mn-lt"/>
                <a:ea typeface="+mn-ea"/>
              </a:rPr>
              <a:t>用“</a:t>
            </a:r>
            <a:r>
              <a:rPr kumimoji="1" lang="en-US" altLang="zh-CN" dirty="0">
                <a:latin typeface="+mn-lt"/>
                <a:ea typeface="+mn-ea"/>
              </a:rPr>
              <a:t>w</a:t>
            </a:r>
            <a:r>
              <a:rPr kumimoji="1" lang="zh-CN" altLang="zh-CN" dirty="0">
                <a:latin typeface="+mn-lt"/>
                <a:ea typeface="+mn-ea"/>
              </a:rPr>
              <a:t>”方式打开的文件只能用于向该文件写数据（即输出文件），而不能用来向计算机输入。</a:t>
            </a:r>
            <a:endParaRPr kumimoji="1" lang="en-US" altLang="zh-CN" dirty="0">
              <a:latin typeface="+mn-lt"/>
              <a:ea typeface="+mn-ea"/>
            </a:endParaRPr>
          </a:p>
          <a:p>
            <a:pPr lvl="1"/>
            <a:r>
              <a:rPr kumimoji="1" lang="zh-CN" altLang="zh-CN" dirty="0">
                <a:latin typeface="+mn-lt"/>
                <a:ea typeface="+mn-ea"/>
              </a:rPr>
              <a:t>如果原来不存在该文件，则在打开文件前新建立一个以指定的名字命名的文件。</a:t>
            </a:r>
            <a:endParaRPr kumimoji="1" lang="en-US" altLang="zh-CN" dirty="0">
              <a:latin typeface="+mn-lt"/>
              <a:ea typeface="+mn-ea"/>
            </a:endParaRPr>
          </a:p>
          <a:p>
            <a:pPr lvl="1"/>
            <a:r>
              <a:rPr kumimoji="1" lang="zh-CN" altLang="zh-CN" dirty="0">
                <a:latin typeface="+mn-lt"/>
                <a:ea typeface="+mn-ea"/>
              </a:rPr>
              <a:t>如果原来已存在一个以该文件名命名的文件，则在打开文件前先将该文件删去，然后重新建立一个新文件。</a:t>
            </a:r>
            <a:endParaRPr kumimoji="1" lang="zh-CN" altLang="zh-CN" dirty="0">
              <a:latin typeface="+mn-lt"/>
              <a:ea typeface="+mn-ea"/>
            </a:endParaRPr>
          </a:p>
        </p:txBody>
      </p:sp>
      <p:pic>
        <p:nvPicPr>
          <p:cNvPr id="113049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charRg st="51" end="87"/>
                                            </p:txEl>
                                          </p:spTgt>
                                        </p:tgtEl>
                                        <p:attrNameLst>
                                          <p:attrName>style.visibility</p:attrName>
                                        </p:attrNameLst>
                                      </p:cBhvr>
                                      <p:to>
                                        <p:strVal val="visible"/>
                                      </p:to>
                                    </p:set>
                                    <p:animEffect transition="in" filter="blinds(horizontal)">
                                      <p:cBhvr>
                                        <p:cTn id="7" dur="500"/>
                                        <p:tgtEl>
                                          <p:spTgt spid="34818">
                                            <p:txEl>
                                              <p:charRg st="51" end="8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charRg st="87" end="135"/>
                                            </p:txEl>
                                          </p:spTgt>
                                        </p:tgtEl>
                                        <p:attrNameLst>
                                          <p:attrName>style.visibility</p:attrName>
                                        </p:attrNameLst>
                                      </p:cBhvr>
                                      <p:to>
                                        <p:strVal val="visible"/>
                                      </p:to>
                                    </p:set>
                                    <p:animEffect transition="in" filter="blinds(horizontal)">
                                      <p:cBhvr>
                                        <p:cTn id="12" dur="500"/>
                                        <p:tgtEl>
                                          <p:spTgt spid="34818">
                                            <p:txEl>
                                              <p:charRg st="87"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3"/>
          <p:cNvSpPr>
            <a:spLocks noGrp="1"/>
          </p:cNvSpPr>
          <p:nvPr>
            <p:ph idx="1"/>
          </p:nvPr>
        </p:nvSpPr>
        <p:spPr>
          <a:xfrm>
            <a:off x="571500" y="785813"/>
            <a:ext cx="8001000" cy="4643437"/>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(3) </a:t>
            </a:r>
            <a:r>
              <a:rPr kumimoji="1" lang="zh-CN" altLang="zh-CN" dirty="0">
                <a:latin typeface="+mn-lt"/>
                <a:ea typeface="+mn-ea"/>
              </a:rPr>
              <a:t>如果希望向文件末尾添加新的数据（不希望删除原有数据），则应该用“</a:t>
            </a:r>
            <a:r>
              <a:rPr kumimoji="1" lang="en-US" altLang="zh-CN" dirty="0">
                <a:latin typeface="+mn-lt"/>
                <a:ea typeface="+mn-ea"/>
              </a:rPr>
              <a:t>a</a:t>
            </a:r>
            <a:r>
              <a:rPr kumimoji="1" lang="zh-CN" altLang="zh-CN" dirty="0">
                <a:latin typeface="+mn-lt"/>
                <a:ea typeface="+mn-ea"/>
              </a:rPr>
              <a:t>”方式打开</a:t>
            </a:r>
            <a:endParaRPr kumimoji="1" lang="en-US" altLang="zh-CN" dirty="0">
              <a:latin typeface="+mn-lt"/>
              <a:ea typeface="+mn-ea"/>
            </a:endParaRPr>
          </a:p>
          <a:p>
            <a:pPr lvl="1"/>
            <a:r>
              <a:rPr kumimoji="1" lang="zh-CN" altLang="zh-CN" dirty="0">
                <a:latin typeface="+mn-lt"/>
                <a:ea typeface="+mn-ea"/>
              </a:rPr>
              <a:t>但此时应保证该文件已存在；否则将得到出错信息。</a:t>
            </a:r>
            <a:endParaRPr kumimoji="1" lang="en-US" altLang="zh-CN" dirty="0">
              <a:latin typeface="+mn-lt"/>
              <a:ea typeface="+mn-ea"/>
            </a:endParaRPr>
          </a:p>
          <a:p>
            <a:pPr lvl="1"/>
            <a:r>
              <a:rPr kumimoji="1" lang="zh-CN" altLang="zh-CN" dirty="0">
                <a:latin typeface="+mn-lt"/>
                <a:ea typeface="+mn-ea"/>
              </a:rPr>
              <a:t>打开文件时，文件读写标记移到文件末尾</a:t>
            </a:r>
            <a:endParaRPr kumimoji="1" lang="zh-CN" altLang="zh-CN" dirty="0">
              <a:latin typeface="+mn-lt"/>
              <a:ea typeface="+mn-ea"/>
            </a:endParaRPr>
          </a:p>
        </p:txBody>
      </p:sp>
      <p:pic>
        <p:nvPicPr>
          <p:cNvPr id="113152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xEl>
                                              <p:charRg st="47" end="71"/>
                                            </p:txEl>
                                          </p:spTgt>
                                        </p:tgtEl>
                                        <p:attrNameLst>
                                          <p:attrName>style.visibility</p:attrName>
                                        </p:attrNameLst>
                                      </p:cBhvr>
                                      <p:to>
                                        <p:strVal val="visible"/>
                                      </p:to>
                                    </p:set>
                                    <p:animEffect transition="in" filter="blinds(horizontal)">
                                      <p:cBhvr>
                                        <p:cTn id="7" dur="500"/>
                                        <p:tgtEl>
                                          <p:spTgt spid="35842">
                                            <p:txEl>
                                              <p:charRg st="47" end="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charRg st="71" end="90"/>
                                            </p:txEl>
                                          </p:spTgt>
                                        </p:tgtEl>
                                        <p:attrNameLst>
                                          <p:attrName>style.visibility</p:attrName>
                                        </p:attrNameLst>
                                      </p:cBhvr>
                                      <p:to>
                                        <p:strVal val="visible"/>
                                      </p:to>
                                    </p:set>
                                    <p:animEffect transition="in" filter="blinds(horizontal)">
                                      <p:cBhvr>
                                        <p:cTn id="12" dur="500"/>
                                        <p:tgtEl>
                                          <p:spTgt spid="35842">
                                            <p:txEl>
                                              <p:charRg st="71"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a:spLocks noGrp="1"/>
          </p:cNvSpPr>
          <p:nvPr>
            <p:ph idx="1"/>
          </p:nvPr>
        </p:nvSpPr>
        <p:spPr>
          <a:xfrm>
            <a:off x="571500" y="785813"/>
            <a:ext cx="8001000" cy="5500687"/>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(4) </a:t>
            </a:r>
            <a:r>
              <a:rPr kumimoji="1" lang="zh-CN" altLang="zh-CN" dirty="0">
                <a:latin typeface="+mn-lt"/>
                <a:ea typeface="+mn-ea"/>
              </a:rPr>
              <a:t>用</a:t>
            </a:r>
            <a:r>
              <a:rPr kumimoji="1" lang="en-US" altLang="zh-CN" dirty="0">
                <a:latin typeface="+mn-lt"/>
                <a:ea typeface="+mn-ea"/>
              </a:rPr>
              <a:t>r+</a:t>
            </a:r>
            <a:r>
              <a:rPr kumimoji="1" lang="zh-CN" altLang="zh-CN" dirty="0">
                <a:latin typeface="+mn-lt"/>
                <a:ea typeface="+mn-ea"/>
              </a:rPr>
              <a:t>、</a:t>
            </a:r>
            <a:r>
              <a:rPr kumimoji="1" lang="en-US" altLang="zh-CN" dirty="0">
                <a:latin typeface="+mn-lt"/>
                <a:ea typeface="+mn-ea"/>
              </a:rPr>
              <a:t>w+</a:t>
            </a:r>
            <a:r>
              <a:rPr kumimoji="1" lang="zh-CN" altLang="zh-CN" dirty="0">
                <a:latin typeface="+mn-lt"/>
                <a:ea typeface="+mn-ea"/>
              </a:rPr>
              <a:t>、</a:t>
            </a:r>
            <a:r>
              <a:rPr kumimoji="1" lang="en-US" altLang="zh-CN" dirty="0">
                <a:latin typeface="+mn-lt"/>
                <a:ea typeface="+mn-ea"/>
              </a:rPr>
              <a:t>a+</a:t>
            </a:r>
            <a:r>
              <a:rPr kumimoji="1" lang="zh-CN" altLang="zh-CN" dirty="0">
                <a:latin typeface="+mn-lt"/>
                <a:ea typeface="+mn-ea"/>
              </a:rPr>
              <a:t>方式打开的文件既可以用来输入数据，也可以用来输出数据。</a:t>
            </a:r>
            <a:endParaRPr kumimoji="1" lang="en-US" altLang="zh-CN" dirty="0">
              <a:latin typeface="+mn-lt"/>
              <a:ea typeface="+mn-ea"/>
            </a:endParaRPr>
          </a:p>
          <a:p>
            <a:pPr lvl="1"/>
            <a:r>
              <a:rPr kumimoji="1" lang="zh-CN" altLang="zh-CN" dirty="0">
                <a:latin typeface="+mn-lt"/>
                <a:ea typeface="+mn-ea"/>
              </a:rPr>
              <a:t>用</a:t>
            </a:r>
            <a:r>
              <a:rPr kumimoji="1" lang="en-US" altLang="zh-CN" dirty="0">
                <a:latin typeface="+mn-lt"/>
                <a:ea typeface="+mn-ea"/>
              </a:rPr>
              <a:t>r+</a:t>
            </a:r>
            <a:r>
              <a:rPr kumimoji="1" lang="zh-CN" altLang="zh-CN" dirty="0">
                <a:latin typeface="+mn-lt"/>
                <a:ea typeface="+mn-ea"/>
              </a:rPr>
              <a:t>方式时该文件应该已经存在。</a:t>
            </a:r>
            <a:endParaRPr kumimoji="1" lang="en-US" altLang="zh-CN" dirty="0">
              <a:latin typeface="+mn-lt"/>
              <a:ea typeface="+mn-ea"/>
            </a:endParaRPr>
          </a:p>
          <a:p>
            <a:pPr lvl="1"/>
            <a:r>
              <a:rPr kumimoji="1" lang="zh-CN" altLang="zh-CN" dirty="0">
                <a:latin typeface="+mn-lt"/>
                <a:ea typeface="+mn-ea"/>
              </a:rPr>
              <a:t>用</a:t>
            </a:r>
            <a:r>
              <a:rPr kumimoji="1" lang="en-US" altLang="zh-CN" dirty="0">
                <a:latin typeface="+mn-lt"/>
                <a:ea typeface="+mn-ea"/>
              </a:rPr>
              <a:t>w+</a:t>
            </a:r>
            <a:r>
              <a:rPr kumimoji="1" lang="zh-CN" altLang="zh-CN" dirty="0">
                <a:latin typeface="+mn-lt"/>
                <a:ea typeface="+mn-ea"/>
              </a:rPr>
              <a:t>方式则新建立一个文件，先向此文件写数据，然后可以读此文件中的数据。</a:t>
            </a:r>
            <a:endParaRPr kumimoji="1" lang="en-US" altLang="zh-CN" dirty="0">
              <a:latin typeface="+mn-lt"/>
              <a:ea typeface="+mn-ea"/>
            </a:endParaRPr>
          </a:p>
          <a:p>
            <a:pPr lvl="1"/>
            <a:r>
              <a:rPr kumimoji="1" lang="zh-CN" altLang="zh-CN" dirty="0">
                <a:latin typeface="+mn-lt"/>
                <a:ea typeface="+mn-ea"/>
              </a:rPr>
              <a:t>用</a:t>
            </a:r>
            <a:r>
              <a:rPr kumimoji="1" lang="en-US" altLang="zh-CN" dirty="0">
                <a:latin typeface="+mn-lt"/>
                <a:ea typeface="+mn-ea"/>
              </a:rPr>
              <a:t>a+</a:t>
            </a:r>
            <a:r>
              <a:rPr kumimoji="1" lang="zh-CN" altLang="zh-CN" dirty="0">
                <a:latin typeface="+mn-lt"/>
                <a:ea typeface="+mn-ea"/>
              </a:rPr>
              <a:t>方式打开的文件，原来的文件不被删去，文件读写位置标记移到文件末尾，可以添加，也可以读。</a:t>
            </a:r>
            <a:endParaRPr kumimoji="1" lang="zh-CN" altLang="zh-CN" dirty="0">
              <a:latin typeface="+mn-lt"/>
              <a:ea typeface="+mn-ea"/>
            </a:endParaRPr>
          </a:p>
        </p:txBody>
      </p:sp>
      <p:pic>
        <p:nvPicPr>
          <p:cNvPr id="1132547"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6">
                                            <p:txEl>
                                              <p:charRg st="45" end="62"/>
                                            </p:txEl>
                                          </p:spTgt>
                                        </p:tgtEl>
                                        <p:attrNameLst>
                                          <p:attrName>style.visibility</p:attrName>
                                        </p:attrNameLst>
                                      </p:cBhvr>
                                      <p:to>
                                        <p:strVal val="visible"/>
                                      </p:to>
                                    </p:set>
                                    <p:animEffect transition="in" filter="blinds(horizontal)">
                                      <p:cBhvr>
                                        <p:cTn id="7" dur="500"/>
                                        <p:tgtEl>
                                          <p:spTgt spid="36866">
                                            <p:txEl>
                                              <p:charRg st="45"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6">
                                            <p:txEl>
                                              <p:charRg st="62" end="99"/>
                                            </p:txEl>
                                          </p:spTgt>
                                        </p:tgtEl>
                                        <p:attrNameLst>
                                          <p:attrName>style.visibility</p:attrName>
                                        </p:attrNameLst>
                                      </p:cBhvr>
                                      <p:to>
                                        <p:strVal val="visible"/>
                                      </p:to>
                                    </p:set>
                                    <p:animEffect transition="in" filter="blinds(horizontal)">
                                      <p:cBhvr>
                                        <p:cTn id="12" dur="500"/>
                                        <p:tgtEl>
                                          <p:spTgt spid="36866">
                                            <p:txEl>
                                              <p:charRg st="62" end="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6">
                                            <p:txEl>
                                              <p:charRg st="99" end="146"/>
                                            </p:txEl>
                                          </p:spTgt>
                                        </p:tgtEl>
                                        <p:attrNameLst>
                                          <p:attrName>style.visibility</p:attrName>
                                        </p:attrNameLst>
                                      </p:cBhvr>
                                      <p:to>
                                        <p:strVal val="visible"/>
                                      </p:to>
                                    </p:set>
                                    <p:animEffect transition="in" filter="blinds(horizontal)">
                                      <p:cBhvr>
                                        <p:cTn id="17" dur="500"/>
                                        <p:tgtEl>
                                          <p:spTgt spid="36866">
                                            <p:txEl>
                                              <p:charRg st="99"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p:cNvSpPr>
          <p:nvPr>
            <p:ph idx="1"/>
          </p:nvPr>
        </p:nvSpPr>
        <p:spPr>
          <a:xfrm>
            <a:off x="571500" y="785813"/>
            <a:ext cx="8001000" cy="5786437"/>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(5) </a:t>
            </a:r>
            <a:r>
              <a:rPr kumimoji="1" lang="zh-CN" altLang="zh-CN" dirty="0">
                <a:latin typeface="+mn-lt"/>
                <a:ea typeface="+mn-ea"/>
              </a:rPr>
              <a:t>如果打开</a:t>
            </a:r>
            <a:r>
              <a:rPr kumimoji="1" lang="zh-CN" altLang="en-US" dirty="0">
                <a:latin typeface="+mn-lt"/>
                <a:ea typeface="+mn-ea"/>
              </a:rPr>
              <a:t>失败</a:t>
            </a:r>
            <a:r>
              <a:rPr kumimoji="1" lang="zh-CN" altLang="zh-CN" dirty="0">
                <a:latin typeface="+mn-lt"/>
                <a:ea typeface="+mn-ea"/>
              </a:rPr>
              <a:t>，</a:t>
            </a:r>
            <a:r>
              <a:rPr kumimoji="1" lang="en-US" altLang="zh-CN" dirty="0">
                <a:latin typeface="+mn-lt"/>
                <a:ea typeface="+mn-ea"/>
              </a:rPr>
              <a:t>fopen</a:t>
            </a:r>
            <a:r>
              <a:rPr kumimoji="1" lang="zh-CN" altLang="zh-CN" dirty="0">
                <a:latin typeface="+mn-lt"/>
                <a:ea typeface="+mn-ea"/>
              </a:rPr>
              <a:t>函数将会带回一个出错信息。</a:t>
            </a:r>
            <a:r>
              <a:rPr kumimoji="1" lang="en-US" altLang="zh-CN" dirty="0">
                <a:latin typeface="+mn-lt"/>
                <a:ea typeface="+mn-ea"/>
              </a:rPr>
              <a:t>fopen</a:t>
            </a:r>
            <a:r>
              <a:rPr kumimoji="1" lang="zh-CN" altLang="zh-CN" dirty="0">
                <a:latin typeface="+mn-lt"/>
                <a:ea typeface="+mn-ea"/>
              </a:rPr>
              <a:t>函数将带回一个空指针值</a:t>
            </a:r>
            <a:r>
              <a:rPr kumimoji="1" lang="en-US" altLang="zh-CN" dirty="0">
                <a:latin typeface="+mn-lt"/>
                <a:ea typeface="+mn-ea"/>
              </a:rPr>
              <a:t>NULL</a:t>
            </a:r>
            <a:endParaRPr kumimoji="1" lang="zh-CN" altLang="zh-CN" dirty="0">
              <a:latin typeface="+mn-lt"/>
              <a:ea typeface="+mn-ea"/>
            </a:endParaRPr>
          </a:p>
          <a:p>
            <a:r>
              <a:rPr kumimoji="1" lang="zh-CN" altLang="zh-CN" dirty="0">
                <a:latin typeface="+mn-lt"/>
                <a:ea typeface="+mn-ea"/>
                <a:cs typeface="+mn-cs"/>
              </a:rPr>
              <a:t>常用下面的方法打开一个文件：</a:t>
            </a:r>
            <a:endParaRPr kumimoji="1" lang="zh-CN" altLang="zh-CN"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if ((fp=fopen(“file1”,’r</a:t>
            </a:r>
            <a:r>
              <a:rPr kumimoji="1" lang="zh-CN" altLang="zh-CN" sz="2800" dirty="0">
                <a:latin typeface="+mn-lt"/>
                <a:ea typeface="+mn-ea"/>
                <a:cs typeface="+mn-cs"/>
              </a:rPr>
              <a:t>″</a:t>
            </a:r>
            <a:r>
              <a:rPr kumimoji="1" lang="en-US" altLang="zh-CN" sz="2800" dirty="0">
                <a:latin typeface="+mn-lt"/>
                <a:ea typeface="+mn-ea"/>
                <a:cs typeface="+mn-cs"/>
              </a:rPr>
              <a:t>))==NULL)</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zh-CN" altLang="zh-CN" sz="2800" dirty="0">
                <a:latin typeface="+mn-lt"/>
                <a:ea typeface="+mn-ea"/>
                <a:cs typeface="+mn-cs"/>
              </a:rPr>
              <a:t>　</a:t>
            </a:r>
            <a:r>
              <a:rPr kumimoji="1" lang="en-US" altLang="zh-CN" sz="2800" dirty="0">
                <a:latin typeface="+mn-lt"/>
                <a:ea typeface="+mn-ea"/>
                <a:cs typeface="+mn-cs"/>
              </a:rPr>
              <a:t>{printf(“cannot open this file\n”);</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exit(0);</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zh-CN" altLang="zh-CN" sz="2800" dirty="0">
                <a:latin typeface="+mn-lt"/>
                <a:ea typeface="+mn-ea"/>
                <a:cs typeface="+mn-cs"/>
              </a:rPr>
              <a:t>　</a:t>
            </a: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3" name="圆角矩形标注 2"/>
          <p:cNvSpPr/>
          <p:nvPr/>
        </p:nvSpPr>
        <p:spPr>
          <a:xfrm>
            <a:off x="2209483" y="4114800"/>
            <a:ext cx="4286250" cy="642938"/>
          </a:xfrm>
          <a:prstGeom prst="wedgeRoundRectCallout">
            <a:avLst>
              <a:gd name="adj1" fmla="val -49144"/>
              <a:gd name="adj2" fmla="val -105051"/>
              <a:gd name="adj3" fmla="val 16667"/>
            </a:avLst>
          </a:prstGeom>
          <a:solidFill>
            <a:srgbClr val="FFFFCC"/>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zh-CN" dirty="0">
                <a:solidFill>
                  <a:srgbClr val="C00000"/>
                </a:solidFill>
                <a:latin typeface="Arial" panose="020B0604020202020204" pitchFamily="34" charset="0"/>
              </a:rPr>
              <a:t>终止正在执行的程序</a:t>
            </a:r>
            <a:endParaRPr lang="zh-CN" altLang="en-US" dirty="0">
              <a:solidFill>
                <a:srgbClr val="C00000"/>
              </a:solidFill>
              <a:latin typeface="Arial" panose="020B0604020202020204" pitchFamily="34" charset="0"/>
            </a:endParaRPr>
          </a:p>
        </p:txBody>
      </p:sp>
      <p:pic>
        <p:nvPicPr>
          <p:cNvPr id="113357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charRg st="54" end="69"/>
                                            </p:txEl>
                                          </p:spTgt>
                                        </p:tgtEl>
                                        <p:attrNameLst>
                                          <p:attrName>style.visibility</p:attrName>
                                        </p:attrNameLst>
                                      </p:cBhvr>
                                      <p:to>
                                        <p:strVal val="visible"/>
                                      </p:to>
                                    </p:set>
                                    <p:animEffect transition="in" filter="blinds(horizontal)">
                                      <p:cBhvr>
                                        <p:cTn id="7" dur="500"/>
                                        <p:tgtEl>
                                          <p:spTgt spid="4099">
                                            <p:txEl>
                                              <p:charRg st="54" end="6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charRg st="69" end="106"/>
                                            </p:txEl>
                                          </p:spTgt>
                                        </p:tgtEl>
                                        <p:attrNameLst>
                                          <p:attrName>style.visibility</p:attrName>
                                        </p:attrNameLst>
                                      </p:cBhvr>
                                      <p:to>
                                        <p:strVal val="visible"/>
                                      </p:to>
                                    </p:set>
                                    <p:animEffect transition="in" filter="blinds(horizontal)">
                                      <p:cBhvr>
                                        <p:cTn id="10" dur="500"/>
                                        <p:tgtEl>
                                          <p:spTgt spid="4099">
                                            <p:txEl>
                                              <p:charRg st="69" end="10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9">
                                            <p:txEl>
                                              <p:charRg st="106" end="143"/>
                                            </p:txEl>
                                          </p:spTgt>
                                        </p:tgtEl>
                                        <p:attrNameLst>
                                          <p:attrName>style.visibility</p:attrName>
                                        </p:attrNameLst>
                                      </p:cBhvr>
                                      <p:to>
                                        <p:strVal val="visible"/>
                                      </p:to>
                                    </p:set>
                                    <p:animEffect transition="in" filter="blinds(horizontal)">
                                      <p:cBhvr>
                                        <p:cTn id="13" dur="500"/>
                                        <p:tgtEl>
                                          <p:spTgt spid="4099">
                                            <p:txEl>
                                              <p:charRg st="106" end="14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9">
                                            <p:txEl>
                                              <p:charRg st="143" end="157"/>
                                            </p:txEl>
                                          </p:spTgt>
                                        </p:tgtEl>
                                        <p:attrNameLst>
                                          <p:attrName>style.visibility</p:attrName>
                                        </p:attrNameLst>
                                      </p:cBhvr>
                                      <p:to>
                                        <p:strVal val="visible"/>
                                      </p:to>
                                    </p:set>
                                    <p:animEffect transition="in" filter="blinds(horizontal)">
                                      <p:cBhvr>
                                        <p:cTn id="16" dur="500"/>
                                        <p:tgtEl>
                                          <p:spTgt spid="4099">
                                            <p:txEl>
                                              <p:charRg st="143" end="15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99">
                                            <p:txEl>
                                              <p:charRg st="157" end="160"/>
                                            </p:txEl>
                                          </p:spTgt>
                                        </p:tgtEl>
                                        <p:attrNameLst>
                                          <p:attrName>style.visibility</p:attrName>
                                        </p:attrNameLst>
                                      </p:cBhvr>
                                      <p:to>
                                        <p:strVal val="visible"/>
                                      </p:to>
                                    </p:set>
                                    <p:animEffect transition="in" filter="blinds(horizontal)">
                                      <p:cBhvr>
                                        <p:cTn id="19" dur="500"/>
                                        <p:tgtEl>
                                          <p:spTgt spid="4099">
                                            <p:txEl>
                                              <p:charRg st="157" end="16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4594" name="Rectangle 3"/>
          <p:cNvSpPr>
            <a:spLocks noGrp="1"/>
          </p:cNvSpPr>
          <p:nvPr>
            <p:ph idx="1"/>
          </p:nvPr>
        </p:nvSpPr>
        <p:spPr>
          <a:xfrm>
            <a:off x="571500" y="785813"/>
            <a:ext cx="8001000" cy="3214687"/>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(6) </a:t>
            </a:r>
            <a:r>
              <a:rPr kumimoji="1" lang="zh-CN" altLang="zh-CN" dirty="0">
                <a:latin typeface="+mn-lt"/>
                <a:ea typeface="+mn-ea"/>
              </a:rPr>
              <a:t>有些</a:t>
            </a:r>
            <a:r>
              <a:rPr kumimoji="1" lang="en-US" altLang="zh-CN" dirty="0">
                <a:latin typeface="+mn-lt"/>
                <a:ea typeface="+mn-ea"/>
              </a:rPr>
              <a:t>C</a:t>
            </a:r>
            <a:r>
              <a:rPr kumimoji="1" lang="zh-CN" altLang="zh-CN" dirty="0">
                <a:latin typeface="+mn-lt"/>
                <a:ea typeface="+mn-ea"/>
              </a:rPr>
              <a:t>编译系统可能不完全提供所有</a:t>
            </a:r>
            <a:r>
              <a:rPr kumimoji="1" lang="zh-CN" altLang="zh-CN" dirty="0">
                <a:latin typeface="+mn-lt"/>
                <a:ea typeface="+mn-ea"/>
              </a:rPr>
              <a:t>打开功能</a:t>
            </a:r>
            <a:endParaRPr kumimoji="1" lang="zh-CN" altLang="zh-CN" dirty="0">
              <a:latin typeface="+mn-lt"/>
              <a:ea typeface="+mn-ea"/>
            </a:endParaRPr>
          </a:p>
        </p:txBody>
      </p:sp>
      <p:pic>
        <p:nvPicPr>
          <p:cNvPr id="113459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5618" name="Rectangle 3"/>
          <p:cNvSpPr>
            <a:spLocks noGrp="1"/>
          </p:cNvSpPr>
          <p:nvPr>
            <p:ph idx="1"/>
          </p:nvPr>
        </p:nvSpPr>
        <p:spPr>
          <a:xfrm>
            <a:off x="571500" y="785813"/>
            <a:ext cx="8001000" cy="4143375"/>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(7) </a:t>
            </a:r>
            <a:r>
              <a:rPr kumimoji="1" lang="zh-CN" altLang="zh-CN" dirty="0">
                <a:latin typeface="+mn-lt"/>
                <a:ea typeface="+mn-ea"/>
              </a:rPr>
              <a:t>计算机输从</a:t>
            </a:r>
            <a:r>
              <a:rPr kumimoji="1" lang="en-US" altLang="zh-CN" dirty="0">
                <a:latin typeface="+mn-lt"/>
                <a:ea typeface="+mn-ea"/>
              </a:rPr>
              <a:t>ASCII</a:t>
            </a:r>
            <a:r>
              <a:rPr kumimoji="1" lang="zh-CN" altLang="zh-CN" dirty="0">
                <a:latin typeface="+mn-lt"/>
                <a:ea typeface="+mn-ea"/>
              </a:rPr>
              <a:t>文件读入字符时，遇到回车换行符，系统把它转换为一个换行符，在输出时把换行符转换成为回车和换行两个字符。在用二进制文件时，不进行这种转换，在内存中的数据形式与输出到外部文件中的数据形式完全一致，一一对应。</a:t>
            </a:r>
            <a:endParaRPr kumimoji="1" lang="zh-CN" altLang="zh-CN" dirty="0">
              <a:latin typeface="+mn-lt"/>
              <a:ea typeface="+mn-ea"/>
            </a:endParaRPr>
          </a:p>
        </p:txBody>
      </p:sp>
      <p:pic>
        <p:nvPicPr>
          <p:cNvPr id="113561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a:spLocks noGrp="1"/>
          </p:cNvSpPr>
          <p:nvPr>
            <p:ph idx="1"/>
          </p:nvPr>
        </p:nvSpPr>
        <p:spPr>
          <a:xfrm>
            <a:off x="571500" y="785813"/>
            <a:ext cx="8215313" cy="5429250"/>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(8) </a:t>
            </a:r>
            <a:r>
              <a:rPr kumimoji="1" lang="zh-CN" altLang="zh-CN" dirty="0">
                <a:latin typeface="+mn-lt"/>
                <a:ea typeface="+mn-ea"/>
              </a:rPr>
              <a:t>程序中可以使用</a:t>
            </a:r>
            <a:r>
              <a:rPr kumimoji="1" lang="en-US" altLang="zh-CN" dirty="0">
                <a:latin typeface="+mn-lt"/>
                <a:ea typeface="+mn-ea"/>
              </a:rPr>
              <a:t>3</a:t>
            </a:r>
            <a:r>
              <a:rPr kumimoji="1" lang="zh-CN" altLang="zh-CN" dirty="0">
                <a:latin typeface="+mn-lt"/>
                <a:ea typeface="+mn-ea"/>
              </a:rPr>
              <a:t>个标准的流文件</a:t>
            </a:r>
            <a:r>
              <a:rPr kumimoji="1" lang="zh-CN" altLang="en-US" dirty="0">
                <a:latin typeface="+mn-lt"/>
                <a:ea typeface="+mn-ea"/>
              </a:rPr>
              <a:t>：</a:t>
            </a:r>
            <a:r>
              <a:rPr kumimoji="1" lang="zh-CN" altLang="zh-CN" dirty="0">
                <a:latin typeface="+mn-lt"/>
                <a:ea typeface="+mn-ea"/>
              </a:rPr>
              <a:t>标准输入流、标准输出流、标准出错输出流。</a:t>
            </a:r>
            <a:endParaRPr kumimoji="1" lang="en-US" altLang="zh-CN" dirty="0">
              <a:latin typeface="+mn-lt"/>
              <a:ea typeface="+mn-ea"/>
            </a:endParaRPr>
          </a:p>
          <a:p>
            <a:pPr lvl="1"/>
            <a:r>
              <a:rPr kumimoji="1" lang="zh-CN" altLang="zh-CN" dirty="0">
                <a:latin typeface="+mn-lt"/>
                <a:ea typeface="+mn-ea"/>
              </a:rPr>
              <a:t>系统已对这</a:t>
            </a:r>
            <a:r>
              <a:rPr kumimoji="1" lang="en-US" altLang="zh-CN" dirty="0">
                <a:latin typeface="+mn-lt"/>
                <a:ea typeface="+mn-ea"/>
              </a:rPr>
              <a:t>3</a:t>
            </a:r>
            <a:r>
              <a:rPr kumimoji="1" lang="zh-CN" altLang="zh-CN" dirty="0">
                <a:latin typeface="+mn-lt"/>
                <a:ea typeface="+mn-ea"/>
              </a:rPr>
              <a:t>个文件指定了与终端的对应关系</a:t>
            </a:r>
            <a:endParaRPr kumimoji="1" lang="en-US" altLang="zh-CN" dirty="0">
              <a:latin typeface="+mn-lt"/>
              <a:ea typeface="+mn-ea"/>
            </a:endParaRPr>
          </a:p>
          <a:p>
            <a:pPr lvl="1"/>
            <a:r>
              <a:rPr kumimoji="1" lang="zh-CN" altLang="zh-CN" dirty="0">
                <a:latin typeface="+mn-lt"/>
                <a:ea typeface="+mn-ea"/>
              </a:rPr>
              <a:t>标准输入流是从终端的输入</a:t>
            </a:r>
            <a:endParaRPr kumimoji="1" lang="en-US" altLang="zh-CN" dirty="0">
              <a:latin typeface="+mn-lt"/>
              <a:ea typeface="+mn-ea"/>
            </a:endParaRPr>
          </a:p>
          <a:p>
            <a:pPr lvl="1"/>
            <a:r>
              <a:rPr kumimoji="1" lang="zh-CN" altLang="zh-CN" dirty="0">
                <a:latin typeface="+mn-lt"/>
                <a:ea typeface="+mn-ea"/>
              </a:rPr>
              <a:t>标准输出流是向终端的输出</a:t>
            </a:r>
            <a:endParaRPr kumimoji="1" lang="en-US" altLang="zh-CN" dirty="0">
              <a:latin typeface="+mn-lt"/>
              <a:ea typeface="+mn-ea"/>
            </a:endParaRPr>
          </a:p>
          <a:p>
            <a:pPr lvl="1"/>
            <a:r>
              <a:rPr kumimoji="1" lang="zh-CN" altLang="zh-CN" dirty="0">
                <a:latin typeface="+mn-lt"/>
                <a:ea typeface="+mn-ea"/>
              </a:rPr>
              <a:t>标准出错输出流是当程序出错时将出错信息发送到终端</a:t>
            </a:r>
            <a:endParaRPr kumimoji="1" lang="zh-CN" altLang="zh-CN" dirty="0">
              <a:latin typeface="+mn-lt"/>
              <a:ea typeface="+mn-ea"/>
            </a:endParaRPr>
          </a:p>
        </p:txBody>
      </p:sp>
      <p:pic>
        <p:nvPicPr>
          <p:cNvPr id="113664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
                                            <p:txEl>
                                              <p:charRg st="45" end="66"/>
                                            </p:txEl>
                                          </p:spTgt>
                                        </p:tgtEl>
                                        <p:attrNameLst>
                                          <p:attrName>style.visibility</p:attrName>
                                        </p:attrNameLst>
                                      </p:cBhvr>
                                      <p:to>
                                        <p:strVal val="visible"/>
                                      </p:to>
                                    </p:set>
                                    <p:animEffect transition="in" filter="blinds(horizontal)">
                                      <p:cBhvr>
                                        <p:cTn id="7" dur="500"/>
                                        <p:tgtEl>
                                          <p:spTgt spid="40962">
                                            <p:txEl>
                                              <p:charRg st="45"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
                                            <p:txEl>
                                              <p:charRg st="66" end="79"/>
                                            </p:txEl>
                                          </p:spTgt>
                                        </p:tgtEl>
                                        <p:attrNameLst>
                                          <p:attrName>style.visibility</p:attrName>
                                        </p:attrNameLst>
                                      </p:cBhvr>
                                      <p:to>
                                        <p:strVal val="visible"/>
                                      </p:to>
                                    </p:set>
                                    <p:animEffect transition="in" filter="blinds(horizontal)">
                                      <p:cBhvr>
                                        <p:cTn id="12" dur="500"/>
                                        <p:tgtEl>
                                          <p:spTgt spid="40962">
                                            <p:txEl>
                                              <p:charRg st="66"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
                                            <p:txEl>
                                              <p:charRg st="79" end="92"/>
                                            </p:txEl>
                                          </p:spTgt>
                                        </p:tgtEl>
                                        <p:attrNameLst>
                                          <p:attrName>style.visibility</p:attrName>
                                        </p:attrNameLst>
                                      </p:cBhvr>
                                      <p:to>
                                        <p:strVal val="visible"/>
                                      </p:to>
                                    </p:set>
                                    <p:animEffect transition="in" filter="blinds(horizontal)">
                                      <p:cBhvr>
                                        <p:cTn id="17" dur="500"/>
                                        <p:tgtEl>
                                          <p:spTgt spid="40962">
                                            <p:txEl>
                                              <p:charRg st="79"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
                                            <p:txEl>
                                              <p:charRg st="92" end="117"/>
                                            </p:txEl>
                                          </p:spTgt>
                                        </p:tgtEl>
                                        <p:attrNameLst>
                                          <p:attrName>style.visibility</p:attrName>
                                        </p:attrNameLst>
                                      </p:cBhvr>
                                      <p:to>
                                        <p:strVal val="visible"/>
                                      </p:to>
                                    </p:set>
                                    <p:animEffect transition="in" filter="blinds(horizontal)">
                                      <p:cBhvr>
                                        <p:cTn id="22" dur="500"/>
                                        <p:tgtEl>
                                          <p:spTgt spid="40962">
                                            <p:txEl>
                                              <p:charRg st="92"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7171" name="Rectangle 3"/>
          <p:cNvSpPr>
            <a:spLocks noGrp="1"/>
          </p:cNvSpPr>
          <p:nvPr>
            <p:ph idx="1"/>
          </p:nvPr>
        </p:nvSpPr>
        <p:spPr>
          <a:xfrm>
            <a:off x="571500" y="1571625"/>
            <a:ext cx="8143875" cy="4071938"/>
          </a:xfrm>
        </p:spPr>
        <p:txBody>
          <a:bodyPr vert="horz" wrap="square" lIns="91440" tIns="45720" rIns="91440" bIns="45720" anchor="t" anchorCtr="0"/>
          <a:p>
            <a:r>
              <a:rPr kumimoji="1" lang="zh-CN" altLang="zh-CN" dirty="0">
                <a:latin typeface="+mn-lt"/>
                <a:ea typeface="+mn-ea"/>
                <a:cs typeface="+mn-cs"/>
              </a:rPr>
              <a:t>在以前各章中所处理的数据的输入和输出</a:t>
            </a:r>
            <a:r>
              <a:rPr kumimoji="1" lang="zh-CN" altLang="en-US" dirty="0">
                <a:latin typeface="+mn-lt"/>
                <a:ea typeface="+mn-ea"/>
                <a:cs typeface="+mn-cs"/>
              </a:rPr>
              <a:t>，</a:t>
            </a:r>
            <a:r>
              <a:rPr kumimoji="1" lang="zh-CN" altLang="zh-CN" dirty="0">
                <a:latin typeface="+mn-lt"/>
                <a:ea typeface="+mn-ea"/>
                <a:cs typeface="+mn-cs"/>
              </a:rPr>
              <a:t>从终端的键盘输入数据，运行结果输出到终端显示器上</a:t>
            </a:r>
            <a:endParaRPr kumimoji="1" lang="en-US" altLang="zh-CN" dirty="0">
              <a:latin typeface="+mn-lt"/>
              <a:ea typeface="+mn-ea"/>
              <a:cs typeface="+mn-cs"/>
            </a:endParaRPr>
          </a:p>
          <a:p>
            <a:r>
              <a:rPr kumimoji="1" lang="zh-CN" altLang="zh-CN" dirty="0">
                <a:latin typeface="+mn-lt"/>
                <a:ea typeface="+mn-ea"/>
                <a:cs typeface="+mn-cs"/>
              </a:rPr>
              <a:t>常常需要将一些数据输出到磁盘上保存起来，以后</a:t>
            </a:r>
            <a:r>
              <a:rPr kumimoji="1" lang="zh-CN" altLang="en-US" dirty="0">
                <a:latin typeface="+mn-lt"/>
                <a:ea typeface="+mn-ea"/>
                <a:cs typeface="+mn-cs"/>
              </a:rPr>
              <a:t>使用</a:t>
            </a:r>
            <a:endParaRPr kumimoji="1" lang="en-US" altLang="zh-CN" dirty="0">
              <a:latin typeface="+mn-lt"/>
              <a:ea typeface="+mn-ea"/>
              <a:cs typeface="+mn-cs"/>
            </a:endParaRPr>
          </a:p>
          <a:p>
            <a:r>
              <a:rPr kumimoji="1" lang="zh-CN" altLang="zh-CN" dirty="0">
                <a:latin typeface="+mn-lt"/>
                <a:ea typeface="+mn-ea"/>
                <a:cs typeface="+mn-cs"/>
              </a:rPr>
              <a:t>这就要用到磁盘文件</a:t>
            </a:r>
            <a:endParaRPr kumimoji="1" lang="en-US" altLang="zh-CN" dirty="0">
              <a:solidFill>
                <a:srgbClr val="C00000"/>
              </a:solidFill>
              <a:latin typeface="+mn-lt"/>
              <a:ea typeface="+mn-ea"/>
              <a:cs typeface="+mn-cs"/>
            </a:endParaRPr>
          </a:p>
        </p:txBody>
      </p:sp>
      <p:pic>
        <p:nvPicPr>
          <p:cNvPr id="110080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charRg st="44" end="69"/>
                                            </p:txEl>
                                          </p:spTgt>
                                        </p:tgtEl>
                                        <p:attrNameLst>
                                          <p:attrName>style.visibility</p:attrName>
                                        </p:attrNameLst>
                                      </p:cBhvr>
                                      <p:to>
                                        <p:strVal val="visible"/>
                                      </p:to>
                                    </p:set>
                                    <p:animEffect transition="in" filter="blinds(horizontal)">
                                      <p:cBhvr>
                                        <p:cTn id="7" dur="500"/>
                                        <p:tgtEl>
                                          <p:spTgt spid="7171">
                                            <p:txEl>
                                              <p:charRg st="44"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charRg st="69" end="79"/>
                                            </p:txEl>
                                          </p:spTgt>
                                        </p:tgtEl>
                                        <p:attrNameLst>
                                          <p:attrName>style.visibility</p:attrName>
                                        </p:attrNameLst>
                                      </p:cBhvr>
                                      <p:to>
                                        <p:strVal val="visible"/>
                                      </p:to>
                                    </p:set>
                                    <p:animEffect transition="in" filter="blinds(horizontal)">
                                      <p:cBhvr>
                                        <p:cTn id="12" dur="500"/>
                                        <p:tgtEl>
                                          <p:spTgt spid="7171">
                                            <p:txEl>
                                              <p:charRg st="69"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7666" name="Rectangle 3"/>
          <p:cNvSpPr>
            <a:spLocks noGrp="1"/>
          </p:cNvSpPr>
          <p:nvPr>
            <p:ph idx="1"/>
          </p:nvPr>
        </p:nvSpPr>
        <p:spPr>
          <a:xfrm>
            <a:off x="571500" y="857250"/>
            <a:ext cx="7858125" cy="3857625"/>
          </a:xfrm>
        </p:spPr>
        <p:txBody>
          <a:bodyPr vert="horz" wrap="square" lIns="91440" tIns="45720" rIns="91440" bIns="45720" anchor="t" anchorCtr="0"/>
          <a:p>
            <a:r>
              <a:rPr kumimoji="1" lang="zh-CN" altLang="zh-CN" dirty="0">
                <a:latin typeface="+mn-lt"/>
                <a:ea typeface="+mn-ea"/>
                <a:cs typeface="+mn-cs"/>
              </a:rPr>
              <a:t>程序开始运行时系统自动打开这</a:t>
            </a:r>
            <a:r>
              <a:rPr kumimoji="1" lang="en-US" altLang="zh-CN" dirty="0">
                <a:latin typeface="+mn-lt"/>
                <a:ea typeface="+mn-ea"/>
                <a:cs typeface="+mn-cs"/>
              </a:rPr>
              <a:t>3</a:t>
            </a:r>
            <a:r>
              <a:rPr kumimoji="1" lang="zh-CN" altLang="zh-CN" dirty="0">
                <a:latin typeface="+mn-lt"/>
                <a:ea typeface="+mn-ea"/>
                <a:cs typeface="+mn-cs"/>
              </a:rPr>
              <a:t>个标准流文件。因此，程序编写者不需要在程序中用</a:t>
            </a:r>
            <a:r>
              <a:rPr kumimoji="1" lang="en-US" altLang="zh-CN" dirty="0">
                <a:latin typeface="+mn-lt"/>
                <a:ea typeface="+mn-ea"/>
                <a:cs typeface="+mn-cs"/>
              </a:rPr>
              <a:t>fopen</a:t>
            </a:r>
            <a:r>
              <a:rPr kumimoji="1" lang="zh-CN" altLang="zh-CN" dirty="0">
                <a:latin typeface="+mn-lt"/>
                <a:ea typeface="+mn-ea"/>
                <a:cs typeface="+mn-cs"/>
              </a:rPr>
              <a:t>函数打开它们。所以以前我们用到的从终端输入或输出到终端都不需要打开终端文件。</a:t>
            </a:r>
            <a:endParaRPr kumimoji="1" lang="zh-CN" altLang="zh-CN" dirty="0">
              <a:latin typeface="+mn-lt"/>
              <a:ea typeface="+mn-ea"/>
              <a:cs typeface="+mn-cs"/>
            </a:endParaRPr>
          </a:p>
        </p:txBody>
      </p:sp>
      <p:pic>
        <p:nvPicPr>
          <p:cNvPr id="1137667"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715375"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12.2.2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a:t>
            </a:r>
            <a:r>
              <a:rPr kumimoji="1" lang="en-US" altLang="zh-CN" sz="4400" b="1" i="0" u="none" strike="noStrike" kern="0" cap="none" spc="0" normalizeH="0" baseline="0" noProof="0" dirty="0" err="1"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fclose</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函数关闭数据文件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3011" name="Rectangle 3"/>
          <p:cNvSpPr>
            <a:spLocks noGrp="1"/>
          </p:cNvSpPr>
          <p:nvPr>
            <p:ph idx="1"/>
          </p:nvPr>
        </p:nvSpPr>
        <p:spPr>
          <a:xfrm>
            <a:off x="571500" y="1643063"/>
            <a:ext cx="8001000" cy="4572000"/>
          </a:xfrm>
        </p:spPr>
        <p:txBody>
          <a:bodyPr vert="horz" wrap="square" lIns="91440" tIns="45720" rIns="91440" bIns="45720" anchor="t" anchorCtr="0"/>
          <a:p>
            <a:r>
              <a:rPr kumimoji="1" lang="zh-CN" altLang="zh-CN" dirty="0">
                <a:latin typeface="+mn-lt"/>
                <a:ea typeface="+mn-ea"/>
                <a:cs typeface="+mn-cs"/>
              </a:rPr>
              <a:t>关闭文件用</a:t>
            </a:r>
            <a:r>
              <a:rPr kumimoji="1" lang="en-US" altLang="zh-CN" dirty="0">
                <a:latin typeface="+mn-lt"/>
                <a:ea typeface="+mn-ea"/>
                <a:cs typeface="+mn-cs"/>
              </a:rPr>
              <a:t>fclose</a:t>
            </a:r>
            <a:r>
              <a:rPr kumimoji="1" lang="zh-CN" altLang="zh-CN" dirty="0">
                <a:latin typeface="+mn-lt"/>
                <a:ea typeface="+mn-ea"/>
                <a:cs typeface="+mn-cs"/>
              </a:rPr>
              <a:t>函数。</a:t>
            </a:r>
            <a:r>
              <a:rPr kumimoji="1" lang="en-US" altLang="zh-CN" dirty="0">
                <a:latin typeface="+mn-lt"/>
                <a:ea typeface="+mn-ea"/>
                <a:cs typeface="+mn-cs"/>
              </a:rPr>
              <a:t>fclose</a:t>
            </a:r>
            <a:r>
              <a:rPr kumimoji="1" lang="zh-CN" altLang="zh-CN" dirty="0">
                <a:latin typeface="+mn-lt"/>
                <a:ea typeface="+mn-ea"/>
                <a:cs typeface="+mn-cs"/>
              </a:rPr>
              <a:t>函数调用的一般形式为</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fclose(</a:t>
            </a:r>
            <a:r>
              <a:rPr kumimoji="1" lang="zh-CN" altLang="zh-CN" dirty="0">
                <a:latin typeface="+mn-lt"/>
                <a:ea typeface="+mn-ea"/>
              </a:rPr>
              <a:t>文件指针</a:t>
            </a:r>
            <a:r>
              <a:rPr kumimoji="1" lang="en-US" altLang="zh-CN" dirty="0">
                <a:latin typeface="+mn-lt"/>
                <a:ea typeface="+mn-ea"/>
              </a:rPr>
              <a:t>);</a:t>
            </a:r>
            <a:r>
              <a:rPr kumimoji="1" lang="zh-CN" altLang="zh-CN" dirty="0">
                <a:latin typeface="+mn-lt"/>
                <a:ea typeface="+mn-ea"/>
              </a:rPr>
              <a:t> </a:t>
            </a:r>
            <a:endParaRPr kumimoji="1" lang="zh-CN" altLang="zh-CN" dirty="0">
              <a:latin typeface="+mn-lt"/>
              <a:ea typeface="+mn-ea"/>
            </a:endParaRPr>
          </a:p>
          <a:p>
            <a:pPr lvl="1">
              <a:buFont typeface="Wingdings" panose="05000000000000000000" pitchFamily="2" charset="2"/>
              <a:buNone/>
            </a:pPr>
            <a:r>
              <a:rPr kumimoji="1" lang="zh-CN" altLang="zh-CN" dirty="0">
                <a:latin typeface="+mn-lt"/>
                <a:ea typeface="+mn-ea"/>
              </a:rPr>
              <a:t>例如：</a:t>
            </a:r>
            <a:r>
              <a:rPr kumimoji="1" lang="en-US" altLang="zh-CN" dirty="0">
                <a:latin typeface="+mn-lt"/>
                <a:ea typeface="+mn-ea"/>
              </a:rPr>
              <a:t> </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fclose  (fp); </a:t>
            </a:r>
            <a:endParaRPr kumimoji="1" lang="en-US" altLang="zh-CN" dirty="0">
              <a:latin typeface="+mn-lt"/>
              <a:ea typeface="+mn-ea"/>
            </a:endParaRPr>
          </a:p>
          <a:p>
            <a:r>
              <a:rPr kumimoji="1" lang="zh-CN" altLang="zh-CN" dirty="0">
                <a:latin typeface="+mn-lt"/>
                <a:ea typeface="+mn-ea"/>
                <a:cs typeface="+mn-cs"/>
              </a:rPr>
              <a:t>如果不关闭文件将会</a:t>
            </a:r>
            <a:r>
              <a:rPr kumimoji="1" lang="zh-CN" altLang="zh-CN" dirty="0">
                <a:solidFill>
                  <a:srgbClr val="C00000"/>
                </a:solidFill>
                <a:latin typeface="+mn-lt"/>
                <a:ea typeface="+mn-ea"/>
                <a:cs typeface="+mn-cs"/>
              </a:rPr>
              <a:t>丢失</a:t>
            </a:r>
            <a:r>
              <a:rPr kumimoji="1" lang="zh-CN" altLang="zh-CN" dirty="0">
                <a:latin typeface="+mn-lt"/>
                <a:ea typeface="+mn-ea"/>
                <a:cs typeface="+mn-cs"/>
              </a:rPr>
              <a:t>数据。</a:t>
            </a:r>
            <a:endParaRPr kumimoji="1" lang="zh-CN" altLang="zh-CN" dirty="0">
              <a:latin typeface="+mn-lt"/>
              <a:ea typeface="+mn-ea"/>
              <a:cs typeface="+mn-cs"/>
            </a:endParaRPr>
          </a:p>
        </p:txBody>
      </p:sp>
      <p:pic>
        <p:nvPicPr>
          <p:cNvPr id="113869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charRg st="68" end="83"/>
                                            </p:txEl>
                                          </p:spTgt>
                                        </p:tgtEl>
                                        <p:attrNameLst>
                                          <p:attrName>style.visibility</p:attrName>
                                        </p:attrNameLst>
                                      </p:cBhvr>
                                      <p:to>
                                        <p:strVal val="visible"/>
                                      </p:to>
                                    </p:set>
                                    <p:animEffect transition="in" filter="blinds(horizontal)">
                                      <p:cBhvr>
                                        <p:cTn id="7" dur="500"/>
                                        <p:tgtEl>
                                          <p:spTgt spid="43011">
                                            <p:txEl>
                                              <p:charRg st="68"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12.3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顺序读写数据文件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4035" name="Rectangle 3"/>
          <p:cNvSpPr>
            <a:spLocks noGrp="1"/>
          </p:cNvSpPr>
          <p:nvPr>
            <p:ph idx="1"/>
          </p:nvPr>
        </p:nvSpPr>
        <p:spPr>
          <a:xfrm>
            <a:off x="571500" y="1500188"/>
            <a:ext cx="8001000" cy="4714875"/>
          </a:xfrm>
        </p:spPr>
        <p:txBody>
          <a:bodyPr vert="horz" wrap="square" lIns="91440" tIns="45720" rIns="91440" bIns="45720" anchor="t" anchorCtr="0"/>
          <a:p>
            <a:r>
              <a:rPr kumimoji="1" lang="zh-CN" altLang="zh-CN" dirty="0">
                <a:latin typeface="+mn-lt"/>
                <a:ea typeface="+mn-ea"/>
                <a:cs typeface="+mn-cs"/>
              </a:rPr>
              <a:t>在顺序写时，先写入的数据存放在文件中前面，后写入的数据存放在文件中后面</a:t>
            </a:r>
            <a:endParaRPr kumimoji="1" lang="en-US" altLang="zh-CN" dirty="0">
              <a:latin typeface="+mn-lt"/>
              <a:ea typeface="+mn-ea"/>
              <a:cs typeface="+mn-cs"/>
            </a:endParaRPr>
          </a:p>
          <a:p>
            <a:r>
              <a:rPr kumimoji="1" lang="zh-CN" altLang="zh-CN" dirty="0">
                <a:latin typeface="+mn-lt"/>
                <a:ea typeface="+mn-ea"/>
                <a:cs typeface="+mn-cs"/>
              </a:rPr>
              <a:t>在顺序读时，先读文件中前面的数据，后读文件中后面的数据</a:t>
            </a:r>
            <a:endParaRPr kumimoji="1" lang="en-US" altLang="zh-CN" dirty="0">
              <a:latin typeface="+mn-lt"/>
              <a:ea typeface="+mn-ea"/>
              <a:cs typeface="+mn-cs"/>
            </a:endParaRPr>
          </a:p>
          <a:p>
            <a:r>
              <a:rPr kumimoji="1" lang="zh-CN" altLang="zh-CN" dirty="0">
                <a:latin typeface="+mn-lt"/>
                <a:ea typeface="+mn-ea"/>
                <a:cs typeface="+mn-cs"/>
              </a:rPr>
              <a:t>对顺序读写来说，对文件读写数据的顺序和数据在文件中的物理顺序是一致的</a:t>
            </a:r>
            <a:r>
              <a:rPr kumimoji="1" lang="en-US" altLang="zh-CN" dirty="0">
                <a:latin typeface="+mn-lt"/>
                <a:ea typeface="+mn-ea"/>
                <a:cs typeface="+mn-cs"/>
              </a:rPr>
              <a:t> </a:t>
            </a:r>
            <a:endParaRPr kumimoji="1" lang="zh-CN" altLang="zh-CN" dirty="0">
              <a:latin typeface="+mn-lt"/>
              <a:ea typeface="+mn-ea"/>
              <a:cs typeface="+mn-cs"/>
            </a:endParaRPr>
          </a:p>
          <a:p>
            <a:r>
              <a:rPr kumimoji="1" lang="zh-CN" altLang="zh-CN" dirty="0">
                <a:latin typeface="+mn-lt"/>
                <a:ea typeface="+mn-ea"/>
                <a:cs typeface="+mn-cs"/>
              </a:rPr>
              <a:t>顺序读写需要用库函数实现</a:t>
            </a:r>
            <a:endParaRPr kumimoji="1" lang="zh-CN" altLang="zh-CN" dirty="0">
              <a:latin typeface="+mn-lt"/>
              <a:ea typeface="+mn-ea"/>
              <a:cs typeface="+mn-cs"/>
            </a:endParaRPr>
          </a:p>
        </p:txBody>
      </p:sp>
      <p:pic>
        <p:nvPicPr>
          <p:cNvPr id="1139716" name="图片 5"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charRg st="36" end="64"/>
                                            </p:txEl>
                                          </p:spTgt>
                                        </p:tgtEl>
                                        <p:attrNameLst>
                                          <p:attrName>style.visibility</p:attrName>
                                        </p:attrNameLst>
                                      </p:cBhvr>
                                      <p:to>
                                        <p:strVal val="visible"/>
                                      </p:to>
                                    </p:set>
                                    <p:animEffect transition="in" filter="blinds(horizontal)">
                                      <p:cBhvr>
                                        <p:cTn id="7" dur="500"/>
                                        <p:tgtEl>
                                          <p:spTgt spid="44035">
                                            <p:txEl>
                                              <p:charRg st="36"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charRg st="64" end="100"/>
                                            </p:txEl>
                                          </p:spTgt>
                                        </p:tgtEl>
                                        <p:attrNameLst>
                                          <p:attrName>style.visibility</p:attrName>
                                        </p:attrNameLst>
                                      </p:cBhvr>
                                      <p:to>
                                        <p:strVal val="visible"/>
                                      </p:to>
                                    </p:set>
                                    <p:animEffect transition="in" filter="blinds(horizontal)">
                                      <p:cBhvr>
                                        <p:cTn id="12" dur="500"/>
                                        <p:tgtEl>
                                          <p:spTgt spid="44035">
                                            <p:txEl>
                                              <p:charRg st="64"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035">
                                            <p:txEl>
                                              <p:charRg st="100" end="113"/>
                                            </p:txEl>
                                          </p:spTgt>
                                        </p:tgtEl>
                                        <p:attrNameLst>
                                          <p:attrName>style.visibility</p:attrName>
                                        </p:attrNameLst>
                                      </p:cBhvr>
                                      <p:to>
                                        <p:strVal val="visible"/>
                                      </p:to>
                                    </p:set>
                                    <p:animEffect transition="in" filter="blinds(horizontal)">
                                      <p:cBhvr>
                                        <p:cTn id="17" dur="500"/>
                                        <p:tgtEl>
                                          <p:spTgt spid="44035">
                                            <p:txEl>
                                              <p:charRg st="100"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12.3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顺序读写数据文件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40739" name="Rectangle 3"/>
          <p:cNvSpPr>
            <a:spLocks noGrp="1"/>
          </p:cNvSpPr>
          <p:nvPr>
            <p:ph idx="1"/>
          </p:nvPr>
        </p:nvSpPr>
        <p:spPr>
          <a:xfrm>
            <a:off x="571500" y="1714500"/>
            <a:ext cx="8215313" cy="307181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hlinkClick r:id=""/>
              </a:rPr>
              <a:t>12.3.1 </a:t>
            </a:r>
            <a:r>
              <a:rPr kumimoji="1" lang="zh-CN" altLang="zh-CN" dirty="0">
                <a:latin typeface="+mn-lt"/>
                <a:ea typeface="+mn-ea"/>
                <a:cs typeface="+mn-cs"/>
                <a:hlinkClick r:id=""/>
              </a:rPr>
              <a:t>怎样向文件读写字符</a:t>
            </a:r>
            <a:endParaRPr kumimoji="1" lang="en-US" altLang="zh-CN" dirty="0">
              <a:latin typeface="+mn-lt"/>
              <a:ea typeface="+mn-ea"/>
              <a:cs typeface="+mn-cs"/>
            </a:endParaRPr>
          </a:p>
          <a:p>
            <a:pPr>
              <a:buFont typeface="Wingdings" panose="05000000000000000000" pitchFamily="2" charset="2"/>
              <a:buNone/>
            </a:pPr>
            <a:r>
              <a:rPr kumimoji="1" lang="en-US" altLang="zh-CN" dirty="0">
                <a:latin typeface="+mn-lt"/>
                <a:ea typeface="+mn-ea"/>
                <a:cs typeface="+mn-cs"/>
                <a:hlinkClick r:id=""/>
              </a:rPr>
              <a:t>12.3.2 </a:t>
            </a:r>
            <a:r>
              <a:rPr kumimoji="1" lang="zh-CN" altLang="zh-CN" dirty="0">
                <a:latin typeface="+mn-lt"/>
                <a:ea typeface="+mn-ea"/>
                <a:cs typeface="+mn-cs"/>
                <a:hlinkClick r:id=""/>
              </a:rPr>
              <a:t>怎样向文件读写一个字符串</a:t>
            </a:r>
            <a:endParaRPr kumimoji="1" lang="en-US" altLang="zh-CN" dirty="0">
              <a:latin typeface="+mn-lt"/>
              <a:ea typeface="+mn-ea"/>
              <a:cs typeface="+mn-cs"/>
            </a:endParaRPr>
          </a:p>
          <a:p>
            <a:pPr>
              <a:buFont typeface="Wingdings" panose="05000000000000000000" pitchFamily="2" charset="2"/>
              <a:buNone/>
            </a:pPr>
            <a:r>
              <a:rPr kumimoji="1" lang="en-US" altLang="zh-CN" dirty="0">
                <a:latin typeface="+mn-lt"/>
                <a:ea typeface="+mn-ea"/>
                <a:cs typeface="+mn-cs"/>
                <a:hlinkClick r:id=""/>
              </a:rPr>
              <a:t>12.3.3 </a:t>
            </a:r>
            <a:r>
              <a:rPr kumimoji="1" lang="zh-CN" altLang="zh-CN" dirty="0">
                <a:latin typeface="+mn-lt"/>
                <a:ea typeface="+mn-ea"/>
                <a:cs typeface="+mn-cs"/>
                <a:hlinkClick r:id=""/>
              </a:rPr>
              <a:t>用格式化的方式读写文</a:t>
            </a:r>
            <a:r>
              <a:rPr kumimoji="1" lang="zh-CN" altLang="zh-CN" dirty="0">
                <a:latin typeface="+mn-lt"/>
                <a:ea typeface="+mn-ea"/>
                <a:cs typeface="+mn-cs"/>
              </a:rPr>
              <a:t>件</a:t>
            </a:r>
            <a:endParaRPr kumimoji="1" lang="en-US" altLang="zh-CN" dirty="0">
              <a:latin typeface="+mn-lt"/>
              <a:ea typeface="+mn-ea"/>
              <a:cs typeface="+mn-cs"/>
            </a:endParaRPr>
          </a:p>
          <a:p>
            <a:pPr>
              <a:buFont typeface="Wingdings" panose="05000000000000000000" pitchFamily="2" charset="2"/>
              <a:buNone/>
            </a:pPr>
            <a:r>
              <a:rPr kumimoji="1" lang="en-US" altLang="zh-CN" dirty="0">
                <a:latin typeface="+mn-lt"/>
                <a:ea typeface="+mn-ea"/>
                <a:cs typeface="+mn-cs"/>
                <a:hlinkClick r:id=""/>
              </a:rPr>
              <a:t>12.3.4 </a:t>
            </a:r>
            <a:r>
              <a:rPr kumimoji="1" lang="zh-CN" altLang="zh-CN" dirty="0">
                <a:latin typeface="+mn-lt"/>
                <a:ea typeface="+mn-ea"/>
                <a:cs typeface="+mn-cs"/>
                <a:hlinkClick r:id=""/>
              </a:rPr>
              <a:t>用二进制方式向文件读写一组数据</a:t>
            </a:r>
            <a:endParaRPr kumimoji="1" lang="zh-CN" altLang="zh-CN" dirty="0">
              <a:latin typeface="+mn-lt"/>
              <a:ea typeface="+mn-ea"/>
              <a:cs typeface="+mn-cs"/>
            </a:endParaRPr>
          </a:p>
        </p:txBody>
      </p:sp>
      <p:pic>
        <p:nvPicPr>
          <p:cNvPr id="1140740" name="图片 5"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12.3.1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怎样向文件读写字符</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graphicFrame>
        <p:nvGraphicFramePr>
          <p:cNvPr id="5" name="表格 4"/>
          <p:cNvGraphicFramePr>
            <a:graphicFrameLocks noGrp="1"/>
          </p:cNvGraphicFramePr>
          <p:nvPr/>
        </p:nvGraphicFramePr>
        <p:xfrm>
          <a:off x="214313" y="2286000"/>
          <a:ext cx="8429625" cy="4184650"/>
        </p:xfrm>
        <a:graphic>
          <a:graphicData uri="http://schemas.openxmlformats.org/drawingml/2006/table">
            <a:tbl>
              <a:tblPr/>
              <a:tblGrid>
                <a:gridCol w="1357312"/>
                <a:gridCol w="2000250"/>
                <a:gridCol w="2000250"/>
                <a:gridCol w="3071813"/>
              </a:tblGrid>
              <a:tr h="77140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函数名</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调用形式</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返回值</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0662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fgetc</a:t>
                      </a:r>
                      <a:endParaRPr kumimoji="0" lang="zh-CN" altLang="zh-CN" sz="28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fgetc(fp)</a:t>
                      </a: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fp</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指向的文件读入一个字符</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读成功，带回所读的字符，失败则返回文件结束标志ＥＯＦ</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0662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fputc</a:t>
                      </a:r>
                      <a:endParaRPr kumimoji="0" lang="zh-CN" altLang="zh-CN" sz="28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fputc(ch,fp)</a:t>
                      </a: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把字符</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写到文件指针变量</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fp</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所指向的文件中</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写成功，返回值就是输出的字符；输出失败，则返回ＥＯＦ（即</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41785" name="内容占位符 2"/>
          <p:cNvSpPr>
            <a:spLocks noGrp="1"/>
          </p:cNvSpPr>
          <p:nvPr>
            <p:ph idx="1"/>
          </p:nvPr>
        </p:nvSpPr>
        <p:spPr>
          <a:xfrm>
            <a:off x="539750" y="1500188"/>
            <a:ext cx="8153400" cy="657225"/>
          </a:xfrm>
        </p:spPr>
        <p:txBody>
          <a:bodyPr vert="horz" wrap="square" lIns="91440" tIns="45720" rIns="91440" bIns="45720" anchor="t" anchorCtr="0"/>
          <a:p>
            <a:r>
              <a:rPr kumimoji="1" lang="zh-CN" altLang="zh-CN" dirty="0">
                <a:latin typeface="+mn-lt"/>
                <a:ea typeface="+mn-ea"/>
                <a:cs typeface="+mn-cs"/>
              </a:rPr>
              <a:t>读写一个字符的函数</a:t>
            </a:r>
            <a:endParaRPr kumimoji="1" lang="zh-CN" altLang="en-US" dirty="0">
              <a:latin typeface="+mn-lt"/>
              <a:ea typeface="+mn-ea"/>
              <a:cs typeface="+mn-cs"/>
            </a:endParaRPr>
          </a:p>
        </p:txBody>
      </p:sp>
      <p:pic>
        <p:nvPicPr>
          <p:cNvPr id="1141786"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p:cNvSpPr>
          <p:nvPr>
            <p:ph idx="1"/>
          </p:nvPr>
        </p:nvSpPr>
        <p:spPr>
          <a:xfrm>
            <a:off x="571500" y="1500188"/>
            <a:ext cx="8001000" cy="5000625"/>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12.</a:t>
            </a:r>
            <a:r>
              <a:rPr kumimoji="1" lang="en-US" altLang="zh-CN" dirty="0">
                <a:latin typeface="+mn-lt"/>
                <a:ea typeface="+mn-ea"/>
                <a:cs typeface="+mn-cs"/>
              </a:rPr>
              <a:t>1 </a:t>
            </a:r>
            <a:r>
              <a:rPr kumimoji="1" lang="zh-CN" altLang="zh-CN" dirty="0">
                <a:latin typeface="+mn-lt"/>
                <a:ea typeface="+mn-ea"/>
                <a:cs typeface="+mn-cs"/>
              </a:rPr>
              <a:t>从键盘输入一些字符，逐个把它们送到磁盘上去，直到用户输入一个“＃”为止。</a:t>
            </a:r>
            <a:r>
              <a:rPr kumimoji="1" lang="en-US" altLang="zh-CN" dirty="0">
                <a:latin typeface="+mn-lt"/>
                <a:ea typeface="+mn-ea"/>
                <a:cs typeface="+mn-cs"/>
              </a:rPr>
              <a:t> </a:t>
            </a:r>
            <a:endParaRPr kumimoji="1" lang="zh-CN" altLang="zh-CN" dirty="0">
              <a:latin typeface="+mn-lt"/>
              <a:ea typeface="+mn-ea"/>
              <a:cs typeface="+mn-cs"/>
            </a:endParaRPr>
          </a:p>
          <a:p>
            <a:r>
              <a:rPr kumimoji="1" lang="zh-CN" altLang="zh-CN" dirty="0">
                <a:latin typeface="+mn-lt"/>
                <a:ea typeface="+mn-ea"/>
                <a:cs typeface="+mn-cs"/>
              </a:rPr>
              <a:t>解题思路：从键盘逐个输入字符，然后用</a:t>
            </a:r>
            <a:r>
              <a:rPr kumimoji="1" lang="en-US" altLang="zh-CN" dirty="0">
                <a:latin typeface="+mn-lt"/>
                <a:ea typeface="+mn-ea"/>
                <a:cs typeface="+mn-cs"/>
              </a:rPr>
              <a:t>fputc</a:t>
            </a:r>
            <a:r>
              <a:rPr kumimoji="1" lang="zh-CN" altLang="zh-CN" dirty="0">
                <a:latin typeface="+mn-lt"/>
                <a:ea typeface="+mn-ea"/>
                <a:cs typeface="+mn-cs"/>
              </a:rPr>
              <a:t>函数写到磁盘文件即可。</a:t>
            </a:r>
            <a:endParaRPr kumimoji="1" lang="zh-CN" altLang="zh-CN" dirty="0">
              <a:latin typeface="+mn-lt"/>
              <a:ea typeface="+mn-ea"/>
              <a:cs typeface="+mn-cs"/>
            </a:endParaRPr>
          </a:p>
        </p:txBody>
      </p:sp>
      <p:pic>
        <p:nvPicPr>
          <p:cNvPr id="1142787"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charRg st="46" end="89"/>
                                            </p:txEl>
                                          </p:spTgt>
                                        </p:tgtEl>
                                        <p:attrNameLst>
                                          <p:attrName>style.visibility</p:attrName>
                                        </p:attrNameLst>
                                      </p:cBhvr>
                                      <p:to>
                                        <p:strVal val="visible"/>
                                      </p:to>
                                    </p:set>
                                    <p:animEffect transition="in" filter="blinds(horizontal)">
                                      <p:cBhvr>
                                        <p:cTn id="7" dur="500"/>
                                        <p:tgtEl>
                                          <p:spTgt spid="4099">
                                            <p:txEl>
                                              <p:charRg st="46"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3810" name="内容占位符 2"/>
          <p:cNvSpPr>
            <a:spLocks noGrp="1"/>
          </p:cNvSpPr>
          <p:nvPr>
            <p:ph idx="1"/>
          </p:nvPr>
        </p:nvSpPr>
        <p:spPr>
          <a:xfrm>
            <a:off x="539750" y="500063"/>
            <a:ext cx="8153400" cy="5857875"/>
          </a:xfrm>
        </p:spPr>
        <p:txBody>
          <a:bodyPr vert="horz" wrap="square" lIns="91440" tIns="45720" rIns="91440" bIns="45720" anchor="t" anchorCtr="0"/>
          <a:p>
            <a:pPr>
              <a:lnSpc>
                <a:spcPts val="3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#include &lt;stdlib.h&gt;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FILE *fp;</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char ch,filename[10];</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a:t>
            </a:r>
            <a:r>
              <a:rPr kumimoji="1" lang="zh-CN" altLang="zh-CN" sz="2800" dirty="0">
                <a:latin typeface="+mn-lt"/>
                <a:ea typeface="+mn-ea"/>
                <a:cs typeface="+mn-cs"/>
              </a:rPr>
              <a:t>请输入所用的文件名：</a:t>
            </a:r>
            <a:r>
              <a:rPr kumimoji="1" lang="en-US" altLang="zh-CN" sz="2800" dirty="0">
                <a:latin typeface="+mn-lt"/>
                <a:ea typeface="+mn-ea"/>
                <a:cs typeface="+mn-cs"/>
              </a:rPr>
              <a: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scanf("%s",</a:t>
            </a:r>
            <a:r>
              <a:rPr kumimoji="1" lang="en-US" altLang="zh-CN" sz="2800" dirty="0">
                <a:solidFill>
                  <a:srgbClr val="9D138D"/>
                </a:solidFill>
                <a:latin typeface="+mn-lt"/>
                <a:ea typeface="+mn-ea"/>
                <a:cs typeface="+mn-cs"/>
              </a:rPr>
              <a:t>filename</a:t>
            </a:r>
            <a:r>
              <a:rPr kumimoji="1" lang="en-US" altLang="zh-CN" sz="2800" dirty="0">
                <a:latin typeface="+mn-lt"/>
                <a:ea typeface="+mn-ea"/>
                <a:cs typeface="+mn-cs"/>
              </a:rPr>
              <a: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if((fp=</a:t>
            </a:r>
            <a:r>
              <a:rPr kumimoji="1" lang="en-US" altLang="zh-CN" sz="2800" dirty="0">
                <a:solidFill>
                  <a:srgbClr val="00B0F0"/>
                </a:solidFill>
                <a:latin typeface="+mn-lt"/>
                <a:ea typeface="+mn-ea"/>
                <a:cs typeface="+mn-cs"/>
              </a:rPr>
              <a:t>fopen</a:t>
            </a:r>
            <a:r>
              <a:rPr kumimoji="1" lang="en-US" altLang="zh-CN" sz="2800" dirty="0">
                <a:latin typeface="+mn-lt"/>
                <a:ea typeface="+mn-ea"/>
                <a:cs typeface="+mn-cs"/>
              </a:rPr>
              <a:t>(filename,“</a:t>
            </a:r>
            <a:r>
              <a:rPr kumimoji="1" lang="en-US" altLang="zh-CN" sz="2800" dirty="0">
                <a:solidFill>
                  <a:srgbClr val="C00000"/>
                </a:solidFill>
                <a:latin typeface="+mn-lt"/>
                <a:ea typeface="+mn-ea"/>
                <a:cs typeface="+mn-cs"/>
              </a:rPr>
              <a:t>w</a:t>
            </a:r>
            <a:r>
              <a:rPr kumimoji="1" lang="en-US" altLang="zh-CN" sz="2800" dirty="0">
                <a:latin typeface="+mn-lt"/>
                <a:ea typeface="+mn-ea"/>
                <a:cs typeface="+mn-cs"/>
              </a:rPr>
              <a:t>”))==NULL)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  printf("</a:t>
            </a:r>
            <a:r>
              <a:rPr kumimoji="1" lang="zh-CN" altLang="zh-CN" sz="2800" dirty="0">
                <a:latin typeface="+mn-lt"/>
                <a:ea typeface="+mn-ea"/>
                <a:cs typeface="+mn-cs"/>
              </a:rPr>
              <a:t>无法打开此文件</a:t>
            </a:r>
            <a:r>
              <a:rPr kumimoji="1" lang="en-US" altLang="zh-CN" sz="2800" dirty="0">
                <a:latin typeface="+mn-lt"/>
                <a:ea typeface="+mn-ea"/>
                <a:cs typeface="+mn-cs"/>
              </a:rPr>
              <a:t>\n");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exit(0);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a:t>
            </a:r>
            <a:endParaRPr kumimoji="1" lang="en-US"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ch=getchar( );</a:t>
            </a:r>
            <a:endParaRPr kumimoji="1" lang="zh-CN" altLang="zh-CN" sz="2800" dirty="0">
              <a:latin typeface="+mn-lt"/>
              <a:ea typeface="+mn-ea"/>
              <a:cs typeface="+mn-cs"/>
            </a:endParaRPr>
          </a:p>
          <a:p>
            <a:pPr>
              <a:lnSpc>
                <a:spcPts val="3000"/>
              </a:lnSpc>
              <a:buFont typeface="Wingdings" panose="05000000000000000000" pitchFamily="2" charset="2"/>
              <a:buNone/>
            </a:pPr>
            <a:endParaRPr kumimoji="1" lang="zh-CN" altLang="en-US" sz="2800" dirty="0">
              <a:latin typeface="+mn-lt"/>
              <a:ea typeface="+mn-ea"/>
              <a:cs typeface="+mn-cs"/>
            </a:endParaRPr>
          </a:p>
        </p:txBody>
      </p:sp>
      <p:sp>
        <p:nvSpPr>
          <p:cNvPr id="4" name="圆角矩形标注 3"/>
          <p:cNvSpPr/>
          <p:nvPr/>
        </p:nvSpPr>
        <p:spPr>
          <a:xfrm>
            <a:off x="4786313" y="5214938"/>
            <a:ext cx="2214562" cy="1071562"/>
          </a:xfrm>
          <a:prstGeom prst="wedgeRoundRectCallout">
            <a:avLst>
              <a:gd name="adj1" fmla="val -86491"/>
              <a:gd name="adj2" fmla="val 6583"/>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zh-CN" sz="2800" dirty="0">
                <a:solidFill>
                  <a:srgbClr val="0000CC"/>
                </a:solidFill>
                <a:latin typeface="Arial" panose="020B0604020202020204" pitchFamily="34" charset="0"/>
              </a:rPr>
              <a:t>接收最后输入的回车符</a:t>
            </a:r>
            <a:endParaRPr lang="zh-CN" altLang="en-US" sz="2800" dirty="0">
              <a:solidFill>
                <a:srgbClr val="0000CC"/>
              </a:solidFill>
              <a:latin typeface="Arial" panose="020B0604020202020204" pitchFamily="34" charset="0"/>
            </a:endParaRPr>
          </a:p>
        </p:txBody>
      </p:sp>
      <p:sp>
        <p:nvSpPr>
          <p:cNvPr id="5" name="圆角矩形标注 4"/>
          <p:cNvSpPr/>
          <p:nvPr/>
        </p:nvSpPr>
        <p:spPr>
          <a:xfrm>
            <a:off x="5572125" y="1857375"/>
            <a:ext cx="2214563" cy="642938"/>
          </a:xfrm>
          <a:prstGeom prst="wedgeRoundRectCallout">
            <a:avLst>
              <a:gd name="adj1" fmla="val -70653"/>
              <a:gd name="adj2" fmla="val 179977"/>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zh-CN" sz="2800" dirty="0">
                <a:solidFill>
                  <a:srgbClr val="0000CC"/>
                </a:solidFill>
                <a:latin typeface="Arial" panose="020B0604020202020204" pitchFamily="34" charset="0"/>
              </a:rPr>
              <a:t>输入</a:t>
            </a:r>
            <a:r>
              <a:rPr lang="zh-CN" altLang="en-US" sz="2800" dirty="0">
                <a:solidFill>
                  <a:srgbClr val="0000CC"/>
                </a:solidFill>
                <a:latin typeface="Arial" panose="020B0604020202020204" pitchFamily="34" charset="0"/>
              </a:rPr>
              <a:t>文件名</a:t>
            </a:r>
            <a:endParaRPr lang="zh-CN" altLang="en-US" sz="2800" dirty="0">
              <a:solidFill>
                <a:srgbClr val="0000CC"/>
              </a:solidFill>
              <a:latin typeface="Arial" panose="020B0604020202020204" pitchFamily="34" charset="0"/>
            </a:endParaRPr>
          </a:p>
        </p:txBody>
      </p:sp>
      <p:sp>
        <p:nvSpPr>
          <p:cNvPr id="6" name="圆角矩形标注 5"/>
          <p:cNvSpPr/>
          <p:nvPr/>
        </p:nvSpPr>
        <p:spPr>
          <a:xfrm>
            <a:off x="6786563" y="3071813"/>
            <a:ext cx="1357312" cy="642937"/>
          </a:xfrm>
          <a:prstGeom prst="wedgeRoundRectCallout">
            <a:avLst>
              <a:gd name="adj1" fmla="val -106023"/>
              <a:gd name="adj2" fmla="val 74773"/>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只写</a:t>
            </a:r>
            <a:endParaRPr lang="zh-CN" altLang="en-US" sz="2800" dirty="0">
              <a:solidFill>
                <a:srgbClr val="0000CC"/>
              </a:solidFill>
              <a:latin typeface="Arial" panose="020B0604020202020204" pitchFamily="34" charset="0"/>
            </a:endParaRPr>
          </a:p>
        </p:txBody>
      </p:sp>
      <p:sp>
        <p:nvSpPr>
          <p:cNvPr id="7" name="圆角矩形标注 6"/>
          <p:cNvSpPr/>
          <p:nvPr/>
        </p:nvSpPr>
        <p:spPr>
          <a:xfrm>
            <a:off x="3124200" y="4571683"/>
            <a:ext cx="3143250" cy="642937"/>
          </a:xfrm>
          <a:prstGeom prst="wedgeRoundRectCallout">
            <a:avLst>
              <a:gd name="adj1" fmla="val -75435"/>
              <a:gd name="adj2" fmla="val 16324"/>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用</a:t>
            </a:r>
            <a:r>
              <a:rPr lang="en-US" altLang="zh-CN" sz="2800" dirty="0">
                <a:solidFill>
                  <a:srgbClr val="0000CC"/>
                </a:solidFill>
                <a:latin typeface="Arial" panose="020B0604020202020204" pitchFamily="34" charset="0"/>
              </a:rPr>
              <a:t>exit</a:t>
            </a:r>
            <a:r>
              <a:rPr lang="zh-CN" altLang="en-US" sz="2800" dirty="0">
                <a:solidFill>
                  <a:srgbClr val="0000CC"/>
                </a:solidFill>
                <a:latin typeface="Arial" panose="020B0604020202020204" pitchFamily="34" charset="0"/>
              </a:rPr>
              <a:t>函数时加</a:t>
            </a:r>
            <a:endParaRPr lang="zh-CN" altLang="en-US" sz="2800" dirty="0">
              <a:solidFill>
                <a:srgbClr val="0000CC"/>
              </a:solidFill>
              <a:latin typeface="Arial" panose="020B0604020202020204" pitchFamily="34" charset="0"/>
            </a:endParaRPr>
          </a:p>
        </p:txBody>
      </p:sp>
      <p:pic>
        <p:nvPicPr>
          <p:cNvPr id="114381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4834" name="内容占位符 2"/>
          <p:cNvSpPr>
            <a:spLocks noGrp="1"/>
          </p:cNvSpPr>
          <p:nvPr>
            <p:ph idx="1"/>
          </p:nvPr>
        </p:nvSpPr>
        <p:spPr>
          <a:xfrm>
            <a:off x="539750" y="928688"/>
            <a:ext cx="8153400" cy="5286375"/>
          </a:xfrm>
        </p:spPr>
        <p:txBody>
          <a:bodyPr vert="horz" wrap="square" lIns="91440" tIns="45720" rIns="91440" bIns="45720" anchor="t" anchorCtr="0"/>
          <a:p>
            <a:pPr>
              <a:lnSpc>
                <a:spcPts val="3000"/>
              </a:lnSpc>
              <a:buFont typeface="Wingdings" panose="05000000000000000000" pitchFamily="2" charset="2"/>
              <a:buNone/>
            </a:pPr>
            <a:r>
              <a:rPr kumimoji="1" lang="en-US" altLang="zh-CN" sz="2800" dirty="0">
                <a:latin typeface="+mn-lt"/>
                <a:ea typeface="+mn-ea"/>
                <a:cs typeface="+mn-cs"/>
              </a:rPr>
              <a:t>   printf(“</a:t>
            </a:r>
            <a:r>
              <a:rPr kumimoji="1" lang="zh-CN" altLang="zh-CN" sz="2800" dirty="0">
                <a:latin typeface="+mn-lt"/>
                <a:ea typeface="+mn-ea"/>
                <a:cs typeface="+mn-cs"/>
              </a:rPr>
              <a:t>请输入一个字符串</a:t>
            </a:r>
            <a:r>
              <a:rPr kumimoji="1" lang="en-US" altLang="zh-CN" sz="2800" dirty="0">
                <a:latin typeface="+mn-lt"/>
                <a:ea typeface="+mn-ea"/>
                <a:cs typeface="+mn-cs"/>
              </a:rPr>
              <a:t>(</a:t>
            </a:r>
            <a:r>
              <a:rPr kumimoji="1" lang="zh-CN" altLang="zh-CN" sz="2800" dirty="0">
                <a:latin typeface="+mn-lt"/>
                <a:ea typeface="+mn-ea"/>
                <a:cs typeface="+mn-cs"/>
              </a:rPr>
              <a:t>以</a:t>
            </a:r>
            <a:r>
              <a:rPr kumimoji="1" lang="en-US" altLang="zh-CN" sz="2800" dirty="0">
                <a:latin typeface="+mn-lt"/>
                <a:ea typeface="+mn-ea"/>
                <a:cs typeface="+mn-cs"/>
              </a:rPr>
              <a:t>#</a:t>
            </a:r>
            <a:r>
              <a:rPr kumimoji="1" lang="zh-CN" altLang="zh-CN" sz="2800" dirty="0">
                <a:latin typeface="+mn-lt"/>
                <a:ea typeface="+mn-ea"/>
                <a:cs typeface="+mn-cs"/>
              </a:rPr>
              <a:t>结束</a:t>
            </a:r>
            <a:r>
              <a:rPr kumimoji="1" lang="en-US" altLang="zh-CN" sz="2800" dirty="0">
                <a:latin typeface="+mn-lt"/>
                <a:ea typeface="+mn-ea"/>
                <a:cs typeface="+mn-cs"/>
              </a:rPr>
              <a:t>)</a:t>
            </a:r>
            <a:r>
              <a:rPr kumimoji="1" lang="zh-CN" altLang="zh-CN" sz="2800" dirty="0">
                <a:latin typeface="+mn-lt"/>
                <a:ea typeface="+mn-ea"/>
                <a:cs typeface="+mn-cs"/>
              </a:rPr>
              <a:t>：</a:t>
            </a:r>
            <a:r>
              <a:rPr kumimoji="1" lang="en-US" altLang="zh-CN" sz="2800" dirty="0">
                <a:latin typeface="+mn-lt"/>
                <a:ea typeface="+mn-ea"/>
                <a:cs typeface="+mn-cs"/>
              </a:rPr>
              <a: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ch=getchar( );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while(ch!=‘#’)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  </a:t>
            </a:r>
            <a:r>
              <a:rPr kumimoji="1" lang="en-US" altLang="zh-CN" sz="2800" dirty="0">
                <a:solidFill>
                  <a:srgbClr val="FF0000"/>
                </a:solidFill>
                <a:latin typeface="+mn-lt"/>
                <a:ea typeface="+mn-ea"/>
                <a:cs typeface="+mn-cs"/>
              </a:rPr>
              <a:t>fputc</a:t>
            </a:r>
            <a:r>
              <a:rPr kumimoji="1" lang="en-US" altLang="zh-CN" sz="2800" dirty="0">
                <a:latin typeface="+mn-lt"/>
                <a:ea typeface="+mn-ea"/>
                <a:cs typeface="+mn-cs"/>
              </a:rPr>
              <a:t>(ch,fp);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putchar(ch);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ch=getchar();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a:t>
            </a:r>
            <a:r>
              <a:rPr kumimoji="1" lang="en-US" altLang="zh-CN" sz="2800" dirty="0">
                <a:solidFill>
                  <a:srgbClr val="00B0F0"/>
                </a:solidFill>
                <a:latin typeface="+mn-lt"/>
                <a:ea typeface="+mn-ea"/>
                <a:cs typeface="+mn-cs"/>
              </a:rPr>
              <a:t>fclose</a:t>
            </a:r>
            <a:r>
              <a:rPr kumimoji="1" lang="en-US" altLang="zh-CN" sz="2800" dirty="0">
                <a:latin typeface="+mn-lt"/>
                <a:ea typeface="+mn-ea"/>
                <a:cs typeface="+mn-cs"/>
              </a:rPr>
              <a:t>(fp);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putchar(10);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3000"/>
              </a:lnSpc>
              <a:buFont typeface="Wingdings" panose="05000000000000000000" pitchFamily="2" charset="2"/>
              <a:buNone/>
            </a:pPr>
            <a:endParaRPr kumimoji="1" lang="zh-CN" altLang="en-US" sz="2800" dirty="0">
              <a:latin typeface="+mn-lt"/>
              <a:ea typeface="+mn-ea"/>
              <a:cs typeface="+mn-cs"/>
            </a:endParaRPr>
          </a:p>
        </p:txBody>
      </p:sp>
      <p:pic>
        <p:nvPicPr>
          <p:cNvPr id="114483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928688"/>
            <a:ext cx="8153400" cy="4714875"/>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12.</a:t>
            </a:r>
            <a:r>
              <a:rPr kumimoji="1" lang="en-US" altLang="zh-CN" dirty="0">
                <a:latin typeface="+mn-lt"/>
                <a:ea typeface="+mn-ea"/>
                <a:cs typeface="+mn-cs"/>
              </a:rPr>
              <a:t>2 </a:t>
            </a:r>
            <a:r>
              <a:rPr kumimoji="1" lang="zh-CN" altLang="zh-CN" dirty="0">
                <a:latin typeface="+mn-lt"/>
                <a:ea typeface="+mn-ea"/>
                <a:cs typeface="+mn-cs"/>
              </a:rPr>
              <a:t>将一个磁盘文件中的信息复制到另一个磁盘文件中。 今要求将上例建立的</a:t>
            </a:r>
            <a:r>
              <a:rPr kumimoji="1" lang="en-US" altLang="zh-CN" dirty="0">
                <a:latin typeface="+mn-lt"/>
                <a:ea typeface="+mn-ea"/>
                <a:cs typeface="+mn-cs"/>
              </a:rPr>
              <a:t>file1.dat</a:t>
            </a:r>
            <a:r>
              <a:rPr kumimoji="1" lang="zh-CN" altLang="zh-CN" dirty="0">
                <a:latin typeface="+mn-lt"/>
                <a:ea typeface="+mn-ea"/>
                <a:cs typeface="+mn-cs"/>
              </a:rPr>
              <a:t>文件中的内容复制到另一个磁盘文件</a:t>
            </a:r>
            <a:r>
              <a:rPr kumimoji="1" lang="en-US" altLang="zh-CN" dirty="0">
                <a:latin typeface="+mn-lt"/>
                <a:ea typeface="+mn-ea"/>
                <a:cs typeface="+mn-cs"/>
              </a:rPr>
              <a:t>file2.dat</a:t>
            </a:r>
            <a:r>
              <a:rPr kumimoji="1" lang="zh-CN" altLang="zh-CN" dirty="0">
                <a:latin typeface="+mn-lt"/>
                <a:ea typeface="+mn-ea"/>
                <a:cs typeface="+mn-cs"/>
              </a:rPr>
              <a:t>中。</a:t>
            </a:r>
            <a:endParaRPr kumimoji="1" lang="zh-CN" altLang="zh-CN" dirty="0">
              <a:latin typeface="+mn-lt"/>
              <a:ea typeface="+mn-ea"/>
              <a:cs typeface="+mn-cs"/>
            </a:endParaRPr>
          </a:p>
          <a:p>
            <a:r>
              <a:rPr kumimoji="1" lang="zh-CN" altLang="zh-CN" dirty="0">
                <a:latin typeface="+mn-lt"/>
                <a:ea typeface="+mn-ea"/>
                <a:cs typeface="+mn-cs"/>
              </a:rPr>
              <a:t>解题思路：处理此问题的算法是：从</a:t>
            </a:r>
            <a:r>
              <a:rPr kumimoji="1" lang="en-US" altLang="zh-CN" dirty="0">
                <a:latin typeface="+mn-lt"/>
                <a:ea typeface="+mn-ea"/>
                <a:cs typeface="+mn-cs"/>
              </a:rPr>
              <a:t>file1.dat</a:t>
            </a:r>
            <a:r>
              <a:rPr kumimoji="1" lang="zh-CN" altLang="zh-CN" dirty="0">
                <a:latin typeface="+mn-lt"/>
                <a:ea typeface="+mn-ea"/>
                <a:cs typeface="+mn-cs"/>
              </a:rPr>
              <a:t>文件中逐个读入字符，然后逐个输出到</a:t>
            </a:r>
            <a:r>
              <a:rPr kumimoji="1" lang="en-US" altLang="zh-CN" dirty="0">
                <a:latin typeface="+mn-lt"/>
                <a:ea typeface="+mn-ea"/>
                <a:cs typeface="+mn-cs"/>
              </a:rPr>
              <a:t>file2.dat</a:t>
            </a:r>
            <a:r>
              <a:rPr kumimoji="1" lang="zh-CN" altLang="zh-CN" dirty="0">
                <a:latin typeface="+mn-lt"/>
                <a:ea typeface="+mn-ea"/>
                <a:cs typeface="+mn-cs"/>
              </a:rPr>
              <a:t>中。</a:t>
            </a:r>
            <a:endParaRPr kumimoji="1" lang="zh-CN" altLang="en-US" dirty="0">
              <a:latin typeface="+mn-lt"/>
              <a:ea typeface="+mn-ea"/>
              <a:cs typeface="+mn-cs"/>
            </a:endParaRPr>
          </a:p>
        </p:txBody>
      </p:sp>
      <p:pic>
        <p:nvPicPr>
          <p:cNvPr id="114585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78" end="132"/>
                                            </p:txEl>
                                          </p:spTgt>
                                        </p:tgtEl>
                                        <p:attrNameLst>
                                          <p:attrName>style.visibility</p:attrName>
                                        </p:attrNameLst>
                                      </p:cBhvr>
                                      <p:to>
                                        <p:strVal val="visible"/>
                                      </p:to>
                                    </p:set>
                                    <p:animEffect transition="in" filter="blinds(horizontal)">
                                      <p:cBhvr>
                                        <p:cTn id="7" dur="500"/>
                                        <p:tgtEl>
                                          <p:spTgt spid="3">
                                            <p:txEl>
                                              <p:charRg st="78"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82" name="内容占位符 2"/>
          <p:cNvSpPr>
            <a:spLocks noGrp="1"/>
          </p:cNvSpPr>
          <p:nvPr>
            <p:ph idx="1"/>
          </p:nvPr>
        </p:nvSpPr>
        <p:spPr>
          <a:xfrm>
            <a:off x="539750" y="500063"/>
            <a:ext cx="8153400" cy="6143625"/>
          </a:xfrm>
        </p:spPr>
        <p:txBody>
          <a:bodyPr vert="horz" wrap="square" lIns="91440" tIns="45720" rIns="91440" bIns="45720" anchor="t" anchorCtr="0"/>
          <a:p>
            <a:pPr>
              <a:lnSpc>
                <a:spcPts val="3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#include &lt;stdlib.h&gt;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int main(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FILE *</a:t>
            </a:r>
            <a:r>
              <a:rPr kumimoji="1" lang="en-US" altLang="zh-CN" sz="2800" dirty="0">
                <a:solidFill>
                  <a:srgbClr val="9D138D"/>
                </a:solidFill>
                <a:latin typeface="+mn-lt"/>
                <a:ea typeface="+mn-ea"/>
                <a:cs typeface="+mn-cs"/>
              </a:rPr>
              <a:t>in</a:t>
            </a:r>
            <a:r>
              <a:rPr kumimoji="1" lang="en-US" altLang="zh-CN" sz="2800" dirty="0">
                <a:latin typeface="+mn-lt"/>
                <a:ea typeface="+mn-ea"/>
                <a:cs typeface="+mn-cs"/>
              </a:rPr>
              <a:t>,*</a:t>
            </a:r>
            <a:r>
              <a:rPr kumimoji="1" lang="en-US" altLang="zh-CN" sz="2800" dirty="0">
                <a:solidFill>
                  <a:srgbClr val="9D138D"/>
                </a:solidFill>
                <a:latin typeface="+mn-lt"/>
                <a:ea typeface="+mn-ea"/>
                <a:cs typeface="+mn-cs"/>
              </a:rPr>
              <a:t>out</a:t>
            </a:r>
            <a:r>
              <a:rPr kumimoji="1" lang="en-US" altLang="zh-CN" sz="2800" dirty="0">
                <a:latin typeface="+mn-lt"/>
                <a:ea typeface="+mn-ea"/>
                <a:cs typeface="+mn-cs"/>
              </a:rPr>
              <a:t>;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char  ch,infile[10],outfile[10];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a:t>
            </a:r>
            <a:r>
              <a:rPr kumimoji="1" lang="zh-CN" altLang="zh-CN" sz="2800" dirty="0">
                <a:latin typeface="+mn-lt"/>
                <a:ea typeface="+mn-ea"/>
                <a:cs typeface="+mn-cs"/>
              </a:rPr>
              <a:t>输入读入文件的名字</a:t>
            </a:r>
            <a:r>
              <a:rPr kumimoji="1" lang="en-US" altLang="zh-CN" sz="2800" dirty="0">
                <a:latin typeface="+mn-lt"/>
                <a:ea typeface="+mn-ea"/>
                <a:cs typeface="+mn-cs"/>
              </a:rPr>
              <a: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scanf("%s",infile);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a:t>
            </a:r>
            <a:r>
              <a:rPr kumimoji="1" lang="zh-CN" altLang="zh-CN" sz="2800" dirty="0">
                <a:latin typeface="+mn-lt"/>
                <a:ea typeface="+mn-ea"/>
                <a:cs typeface="+mn-cs"/>
              </a:rPr>
              <a:t>输入输出文件的名字</a:t>
            </a:r>
            <a:r>
              <a:rPr kumimoji="1" lang="en-US" altLang="zh-CN" sz="2800" dirty="0">
                <a:latin typeface="+mn-lt"/>
                <a:ea typeface="+mn-ea"/>
                <a:cs typeface="+mn-cs"/>
              </a:rPr>
              <a: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scanf(“%s”,outfile);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if((in=fopen(infile,“</a:t>
            </a:r>
            <a:r>
              <a:rPr kumimoji="1" lang="en-US" altLang="zh-CN" sz="2800" dirty="0">
                <a:solidFill>
                  <a:srgbClr val="00B050"/>
                </a:solidFill>
                <a:latin typeface="+mn-lt"/>
                <a:ea typeface="+mn-ea"/>
                <a:cs typeface="+mn-cs"/>
              </a:rPr>
              <a:t>r</a:t>
            </a:r>
            <a:r>
              <a:rPr kumimoji="1" lang="en-US" altLang="zh-CN" sz="2800" dirty="0">
                <a:latin typeface="+mn-lt"/>
                <a:ea typeface="+mn-ea"/>
                <a:cs typeface="+mn-cs"/>
              </a:rPr>
              <a:t>”))==NULL)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a:t>
            </a:r>
            <a:r>
              <a:rPr kumimoji="1" lang="zh-CN" altLang="zh-CN" sz="2800" dirty="0">
                <a:latin typeface="+mn-lt"/>
                <a:ea typeface="+mn-ea"/>
                <a:cs typeface="+mn-cs"/>
              </a:rPr>
              <a:t>无法打开此文件</a:t>
            </a:r>
            <a:r>
              <a:rPr kumimoji="1" lang="en-US" altLang="zh-CN" sz="2800" dirty="0">
                <a:latin typeface="+mn-lt"/>
                <a:ea typeface="+mn-ea"/>
                <a:cs typeface="+mn-cs"/>
              </a:rPr>
              <a:t>\n"); exit(0);}</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if((out=fopen(outfile,“</a:t>
            </a:r>
            <a:r>
              <a:rPr kumimoji="1" lang="en-US" altLang="zh-CN" sz="2800" dirty="0">
                <a:solidFill>
                  <a:srgbClr val="00B050"/>
                </a:solidFill>
                <a:latin typeface="+mn-lt"/>
                <a:ea typeface="+mn-ea"/>
                <a:cs typeface="+mn-cs"/>
              </a:rPr>
              <a:t>w</a:t>
            </a:r>
            <a:r>
              <a:rPr kumimoji="1" lang="en-US" altLang="zh-CN" sz="2800" dirty="0">
                <a:latin typeface="+mn-lt"/>
                <a:ea typeface="+mn-ea"/>
                <a:cs typeface="+mn-cs"/>
              </a:rPr>
              <a:t>”))==NULL)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a:t>
            </a:r>
            <a:r>
              <a:rPr kumimoji="1" lang="zh-CN" altLang="zh-CN" sz="2800" dirty="0">
                <a:latin typeface="+mn-lt"/>
                <a:ea typeface="+mn-ea"/>
                <a:cs typeface="+mn-cs"/>
              </a:rPr>
              <a:t>无法打开此文件</a:t>
            </a:r>
            <a:r>
              <a:rPr kumimoji="1" lang="en-US" altLang="zh-CN" sz="2800" dirty="0">
                <a:latin typeface="+mn-lt"/>
                <a:ea typeface="+mn-ea"/>
                <a:cs typeface="+mn-cs"/>
              </a:rPr>
              <a:t>\n"); exit(0); }</a:t>
            </a:r>
            <a:endParaRPr kumimoji="1" lang="zh-CN" altLang="zh-CN" sz="2800" dirty="0">
              <a:latin typeface="+mn-lt"/>
              <a:ea typeface="+mn-ea"/>
              <a:cs typeface="+mn-cs"/>
            </a:endParaRPr>
          </a:p>
          <a:p>
            <a:pPr>
              <a:lnSpc>
                <a:spcPts val="3000"/>
              </a:lnSpc>
              <a:buFont typeface="Wingdings" panose="05000000000000000000" pitchFamily="2" charset="2"/>
              <a:buNone/>
            </a:pPr>
            <a:endParaRPr kumimoji="1" lang="zh-CN" altLang="en-US" sz="2800" dirty="0">
              <a:latin typeface="+mn-lt"/>
              <a:ea typeface="+mn-ea"/>
              <a:cs typeface="+mn-cs"/>
            </a:endParaRPr>
          </a:p>
        </p:txBody>
      </p:sp>
      <p:pic>
        <p:nvPicPr>
          <p:cNvPr id="114688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8195" name="Rectangle 3"/>
          <p:cNvSpPr>
            <a:spLocks noGrp="1"/>
          </p:cNvSpPr>
          <p:nvPr>
            <p:ph idx="1"/>
          </p:nvPr>
        </p:nvSpPr>
        <p:spPr>
          <a:xfrm>
            <a:off x="571500" y="1571625"/>
            <a:ext cx="8143875" cy="4429125"/>
          </a:xfrm>
        </p:spPr>
        <p:txBody>
          <a:bodyPr vert="horz" wrap="square" lIns="91440" tIns="45720" rIns="91440" bIns="45720" anchor="t" anchorCtr="0"/>
          <a:p>
            <a:r>
              <a:rPr kumimoji="1" lang="zh-CN" altLang="zh-CN" dirty="0">
                <a:latin typeface="+mn-lt"/>
                <a:ea typeface="+mn-ea"/>
                <a:cs typeface="+mn-cs"/>
              </a:rPr>
              <a:t>操作系统把各种设备都统一作为文件处理</a:t>
            </a:r>
            <a:endParaRPr kumimoji="1" lang="en-US" altLang="zh-CN" dirty="0">
              <a:latin typeface="+mn-lt"/>
              <a:ea typeface="+mn-ea"/>
              <a:cs typeface="+mn-cs"/>
            </a:endParaRPr>
          </a:p>
          <a:p>
            <a:r>
              <a:rPr kumimoji="1" lang="zh-CN" altLang="zh-CN" dirty="0">
                <a:latin typeface="+mn-lt"/>
                <a:ea typeface="+mn-ea"/>
                <a:cs typeface="+mn-cs"/>
              </a:rPr>
              <a:t>从操作系统的角度看，每一个与主机相联的输入输出设备都看作是文件。例如，</a:t>
            </a:r>
            <a:endParaRPr kumimoji="1" lang="en-US" altLang="zh-CN" dirty="0">
              <a:latin typeface="+mn-lt"/>
              <a:ea typeface="+mn-ea"/>
              <a:cs typeface="+mn-cs"/>
            </a:endParaRPr>
          </a:p>
          <a:p>
            <a:pPr lvl="1"/>
            <a:r>
              <a:rPr kumimoji="1" lang="zh-CN" altLang="zh-CN" dirty="0">
                <a:latin typeface="+mn-lt"/>
                <a:ea typeface="+mn-ea"/>
              </a:rPr>
              <a:t>终端键盘是输入文件</a:t>
            </a:r>
            <a:endParaRPr kumimoji="1" lang="en-US" altLang="zh-CN" dirty="0">
              <a:latin typeface="+mn-lt"/>
              <a:ea typeface="+mn-ea"/>
            </a:endParaRPr>
          </a:p>
          <a:p>
            <a:pPr lvl="1"/>
            <a:r>
              <a:rPr kumimoji="1" lang="zh-CN" altLang="zh-CN" dirty="0">
                <a:latin typeface="+mn-lt"/>
                <a:ea typeface="+mn-ea"/>
              </a:rPr>
              <a:t>显示屏和打印机是输出文件</a:t>
            </a:r>
            <a:endParaRPr kumimoji="1" lang="en-US" altLang="zh-CN" dirty="0">
              <a:solidFill>
                <a:srgbClr val="C00000"/>
              </a:solidFill>
              <a:latin typeface="+mn-lt"/>
              <a:ea typeface="+mn-ea"/>
            </a:endParaRPr>
          </a:p>
        </p:txBody>
      </p:sp>
      <p:pic>
        <p:nvPicPr>
          <p:cNvPr id="110182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charRg st="19" end="55"/>
                                            </p:txEl>
                                          </p:spTgt>
                                        </p:tgtEl>
                                        <p:attrNameLst>
                                          <p:attrName>style.visibility</p:attrName>
                                        </p:attrNameLst>
                                      </p:cBhvr>
                                      <p:to>
                                        <p:strVal val="visible"/>
                                      </p:to>
                                    </p:set>
                                    <p:animEffect transition="in" filter="blinds(horizontal)">
                                      <p:cBhvr>
                                        <p:cTn id="7" dur="500"/>
                                        <p:tgtEl>
                                          <p:spTgt spid="8195">
                                            <p:txEl>
                                              <p:charRg st="19" end="5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xEl>
                                              <p:charRg st="55" end="65"/>
                                            </p:txEl>
                                          </p:spTgt>
                                        </p:tgtEl>
                                        <p:attrNameLst>
                                          <p:attrName>style.visibility</p:attrName>
                                        </p:attrNameLst>
                                      </p:cBhvr>
                                      <p:to>
                                        <p:strVal val="visible"/>
                                      </p:to>
                                    </p:set>
                                    <p:animEffect transition="in" filter="blinds(horizontal)">
                                      <p:cBhvr>
                                        <p:cTn id="10" dur="500"/>
                                        <p:tgtEl>
                                          <p:spTgt spid="8195">
                                            <p:txEl>
                                              <p:charRg st="55" end="6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5">
                                            <p:txEl>
                                              <p:charRg st="65" end="78"/>
                                            </p:txEl>
                                          </p:spTgt>
                                        </p:tgtEl>
                                        <p:attrNameLst>
                                          <p:attrName>style.visibility</p:attrName>
                                        </p:attrNameLst>
                                      </p:cBhvr>
                                      <p:to>
                                        <p:strVal val="visible"/>
                                      </p:to>
                                    </p:set>
                                    <p:animEffect transition="in" filter="blinds(horizontal)">
                                      <p:cBhvr>
                                        <p:cTn id="13" dur="500"/>
                                        <p:tgtEl>
                                          <p:spTgt spid="8195">
                                            <p:txEl>
                                              <p:charRg st="65"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7906" name="内容占位符 2"/>
          <p:cNvSpPr>
            <a:spLocks noGrp="1"/>
          </p:cNvSpPr>
          <p:nvPr>
            <p:ph idx="1"/>
          </p:nvPr>
        </p:nvSpPr>
        <p:spPr>
          <a:xfrm>
            <a:off x="539750" y="857250"/>
            <a:ext cx="5103813" cy="5286375"/>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   while(!</a:t>
            </a:r>
            <a:r>
              <a:rPr kumimoji="1" lang="en-US" altLang="zh-CN" sz="2800" dirty="0">
                <a:solidFill>
                  <a:srgbClr val="FF0000"/>
                </a:solidFill>
                <a:latin typeface="+mn-lt"/>
                <a:ea typeface="+mn-ea"/>
                <a:cs typeface="+mn-cs"/>
              </a:rPr>
              <a:t>feof</a:t>
            </a:r>
            <a:r>
              <a:rPr kumimoji="1" lang="en-US" altLang="zh-CN" sz="2800" dirty="0">
                <a:latin typeface="+mn-lt"/>
                <a:ea typeface="+mn-ea"/>
                <a:cs typeface="+mn-cs"/>
              </a:rPr>
              <a:t>(in))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ch=</a:t>
            </a:r>
            <a:r>
              <a:rPr kumimoji="1" lang="en-US" altLang="zh-CN" sz="2800" dirty="0">
                <a:solidFill>
                  <a:srgbClr val="FF0000"/>
                </a:solidFill>
                <a:latin typeface="+mn-lt"/>
                <a:ea typeface="+mn-ea"/>
                <a:cs typeface="+mn-cs"/>
              </a:rPr>
              <a:t>fgetc</a:t>
            </a:r>
            <a:r>
              <a:rPr kumimoji="1" lang="en-US" altLang="zh-CN" sz="2800" dirty="0">
                <a:latin typeface="+mn-lt"/>
                <a:ea typeface="+mn-ea"/>
                <a:cs typeface="+mn-cs"/>
              </a:rPr>
              <a:t>(in);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r>
              <a:rPr kumimoji="1" lang="en-US" altLang="zh-CN" sz="2800" dirty="0">
                <a:solidFill>
                  <a:srgbClr val="FF0000"/>
                </a:solidFill>
                <a:latin typeface="+mn-lt"/>
                <a:ea typeface="+mn-ea"/>
                <a:cs typeface="+mn-cs"/>
              </a:rPr>
              <a:t>fputc</a:t>
            </a:r>
            <a:r>
              <a:rPr kumimoji="1" lang="en-US" altLang="zh-CN" sz="2800" dirty="0">
                <a:latin typeface="+mn-lt"/>
                <a:ea typeface="+mn-ea"/>
                <a:cs typeface="+mn-cs"/>
              </a:rPr>
              <a:t>(ch,out);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putchar(ch);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putchar(10);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fclose(in);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fclose(out);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a:t>
            </a:r>
            <a:endParaRPr kumimoji="1" lang="zh-CN" altLang="en-US" sz="2800" dirty="0">
              <a:latin typeface="+mn-lt"/>
              <a:ea typeface="+mn-ea"/>
              <a:cs typeface="+mn-cs"/>
            </a:endParaRPr>
          </a:p>
        </p:txBody>
      </p:sp>
      <p:sp>
        <p:nvSpPr>
          <p:cNvPr id="4" name="圆角矩形标注 3"/>
          <p:cNvSpPr/>
          <p:nvPr/>
        </p:nvSpPr>
        <p:spPr>
          <a:xfrm>
            <a:off x="5143500" y="571500"/>
            <a:ext cx="3357563" cy="1071563"/>
          </a:xfrm>
          <a:prstGeom prst="wedgeRoundRectCallout">
            <a:avLst>
              <a:gd name="adj1" fmla="val -81269"/>
              <a:gd name="adj2" fmla="val 12773"/>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zh-CN" sz="2800" dirty="0">
                <a:solidFill>
                  <a:srgbClr val="0000CC"/>
                </a:solidFill>
                <a:latin typeface="Arial" panose="020B0604020202020204" pitchFamily="34" charset="0"/>
              </a:rPr>
              <a:t>检查当前读写位置是否移到文件末尾</a:t>
            </a:r>
            <a:endParaRPr lang="zh-CN" altLang="en-US" sz="2800" dirty="0">
              <a:solidFill>
                <a:srgbClr val="0000CC"/>
              </a:solidFill>
              <a:latin typeface="Arial" panose="020B0604020202020204" pitchFamily="34" charset="0"/>
            </a:endParaRPr>
          </a:p>
        </p:txBody>
      </p:sp>
      <p:pic>
        <p:nvPicPr>
          <p:cNvPr id="114790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14313" y="659606"/>
            <a:ext cx="878681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12.3.2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怎样向文件读写一个字符串</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48931" name="Rectangle 3"/>
          <p:cNvSpPr>
            <a:spLocks noGrp="1"/>
          </p:cNvSpPr>
          <p:nvPr>
            <p:ph idx="1"/>
          </p:nvPr>
        </p:nvSpPr>
        <p:spPr>
          <a:xfrm>
            <a:off x="571500" y="1500188"/>
            <a:ext cx="8001000" cy="714375"/>
          </a:xfrm>
        </p:spPr>
        <p:txBody>
          <a:bodyPr vert="horz" wrap="square" lIns="91440" tIns="45720" rIns="91440" bIns="45720" anchor="t" anchorCtr="0"/>
          <a:p>
            <a:r>
              <a:rPr kumimoji="1" lang="zh-CN" altLang="zh-CN" dirty="0">
                <a:latin typeface="+mn-lt"/>
                <a:ea typeface="+mn-ea"/>
                <a:cs typeface="+mn-cs"/>
              </a:rPr>
              <a:t>读写一个字符串的函数</a:t>
            </a:r>
            <a:endParaRPr kumimoji="1" lang="zh-CN" altLang="zh-CN" dirty="0">
              <a:latin typeface="+mn-lt"/>
              <a:ea typeface="+mn-ea"/>
              <a:cs typeface="+mn-cs"/>
            </a:endParaRPr>
          </a:p>
        </p:txBody>
      </p:sp>
      <p:graphicFrame>
        <p:nvGraphicFramePr>
          <p:cNvPr id="4" name="表格 3"/>
          <p:cNvGraphicFramePr>
            <a:graphicFrameLocks noGrp="1"/>
          </p:cNvGraphicFramePr>
          <p:nvPr/>
        </p:nvGraphicFramePr>
        <p:xfrm>
          <a:off x="214313" y="2312988"/>
          <a:ext cx="8715375" cy="4044950"/>
        </p:xfrm>
        <a:graphic>
          <a:graphicData uri="http://schemas.openxmlformats.org/drawingml/2006/table">
            <a:tbl>
              <a:tblPr/>
              <a:tblGrid>
                <a:gridCol w="1244600"/>
                <a:gridCol w="2255837"/>
                <a:gridCol w="3163888"/>
                <a:gridCol w="2051050"/>
              </a:tblGrid>
              <a:tr h="77940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函数名</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调用形式</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返回值</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067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rgbClr val="9D138D"/>
                          </a:solidFill>
                          <a:effectLst/>
                          <a:latin typeface="Times New Roman" panose="02020603050405020304" pitchFamily="18" charset="0"/>
                          <a:ea typeface="宋体" panose="02010600030101010101" pitchFamily="2" charset="-122"/>
                          <a:cs typeface="Times New Roman" panose="02020603050405020304" pitchFamily="18" charset="0"/>
                        </a:rPr>
                        <a:t>fgets</a:t>
                      </a:r>
                      <a:endParaRPr kumimoji="0" lang="zh-CN" altLang="zh-CN" sz="2800" b="1" i="0" u="none" strike="noStrike" cap="none" normalizeH="0" baseline="0" smtClean="0">
                        <a:ln>
                          <a:noFill/>
                        </a:ln>
                        <a:solidFill>
                          <a:srgbClr val="9D138D"/>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fgets(str,n,fp)</a:t>
                      </a: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fp</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指向的文件读入长度为</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的字符串，存放到字符数组</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读成功，返回地址</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，失败则返回</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880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rgbClr val="9D138D"/>
                          </a:solidFill>
                          <a:effectLst/>
                          <a:latin typeface="Times New Roman" panose="02020603050405020304" pitchFamily="18" charset="0"/>
                          <a:ea typeface="宋体" panose="02010600030101010101" pitchFamily="2" charset="-122"/>
                          <a:cs typeface="Times New Roman" panose="02020603050405020304" pitchFamily="18" charset="0"/>
                        </a:rPr>
                        <a:t>fputs</a:t>
                      </a:r>
                      <a:endParaRPr kumimoji="0" lang="zh-CN" altLang="zh-CN" sz="2800" b="1" i="0" u="none" strike="noStrike" cap="none" normalizeH="0" baseline="0" smtClean="0">
                        <a:ln>
                          <a:noFill/>
                        </a:ln>
                        <a:solidFill>
                          <a:srgbClr val="9D138D"/>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fputs(str,fp)</a:t>
                      </a: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所指向的字符串写到文件指针变量</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fp</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所指向的文件中</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写成功，返回</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；否则返回非</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14895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9954" name="Rectangle 3"/>
          <p:cNvSpPr>
            <a:spLocks noGrp="1"/>
          </p:cNvSpPr>
          <p:nvPr>
            <p:ph idx="1"/>
          </p:nvPr>
        </p:nvSpPr>
        <p:spPr>
          <a:xfrm>
            <a:off x="571500" y="642938"/>
            <a:ext cx="8143875" cy="5572125"/>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a:buFont typeface="Wingdings" panose="05000000000000000000" pitchFamily="2" charset="2"/>
              <a:buNone/>
            </a:pPr>
            <a:r>
              <a:rPr kumimoji="1" lang="en-US" altLang="zh-CN" dirty="0">
                <a:latin typeface="+mn-lt"/>
                <a:ea typeface="+mn-ea"/>
                <a:cs typeface="+mn-cs"/>
              </a:rPr>
              <a:t>fgets</a:t>
            </a:r>
            <a:r>
              <a:rPr kumimoji="1" lang="zh-CN" altLang="zh-CN" dirty="0">
                <a:latin typeface="+mn-lt"/>
                <a:ea typeface="+mn-ea"/>
                <a:cs typeface="+mn-cs"/>
              </a:rPr>
              <a:t>函数的函数原型为：</a:t>
            </a:r>
            <a:endParaRPr kumimoji="1" lang="zh-CN" altLang="zh-CN"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  char *fgets (char *str,int n,FILE *fp);</a:t>
            </a:r>
            <a:endParaRPr kumimoji="1" lang="zh-CN" altLang="zh-CN" sz="2800" dirty="0">
              <a:latin typeface="+mn-lt"/>
              <a:ea typeface="+mn-ea"/>
              <a:cs typeface="+mn-cs"/>
            </a:endParaRPr>
          </a:p>
          <a:p>
            <a:pPr lvl="1"/>
            <a:r>
              <a:rPr kumimoji="1" lang="zh-CN" altLang="zh-CN" dirty="0">
                <a:latin typeface="+mn-lt"/>
                <a:ea typeface="+mn-ea"/>
              </a:rPr>
              <a:t>其作用是从文件读入一个字符串</a:t>
            </a:r>
            <a:endParaRPr kumimoji="1" lang="en-US" altLang="zh-CN" dirty="0">
              <a:latin typeface="+mn-lt"/>
              <a:ea typeface="+mn-ea"/>
            </a:endParaRPr>
          </a:p>
          <a:p>
            <a:pPr lvl="1"/>
            <a:r>
              <a:rPr kumimoji="1" lang="zh-CN" altLang="zh-CN" dirty="0">
                <a:latin typeface="+mn-lt"/>
                <a:ea typeface="+mn-ea"/>
              </a:rPr>
              <a:t>调用时可以写成：</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       fgets(str,n,fp);</a:t>
            </a:r>
            <a:endParaRPr kumimoji="1" lang="zh-CN" altLang="zh-CN" dirty="0">
              <a:latin typeface="+mn-lt"/>
              <a:ea typeface="+mn-ea"/>
            </a:endParaRPr>
          </a:p>
        </p:txBody>
      </p:sp>
      <p:pic>
        <p:nvPicPr>
          <p:cNvPr id="114995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3"/>
          <p:cNvSpPr>
            <a:spLocks noGrp="1"/>
          </p:cNvSpPr>
          <p:nvPr>
            <p:ph idx="1"/>
          </p:nvPr>
        </p:nvSpPr>
        <p:spPr>
          <a:xfrm>
            <a:off x="571500" y="642938"/>
            <a:ext cx="8429625" cy="6000750"/>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lvl="1"/>
            <a:r>
              <a:rPr kumimoji="1" lang="en-US" altLang="zh-CN" dirty="0">
                <a:latin typeface="+mn-lt"/>
                <a:ea typeface="+mn-ea"/>
              </a:rPr>
              <a:t>fgets(str,n,fp);</a:t>
            </a:r>
            <a:r>
              <a:rPr kumimoji="1" lang="zh-CN" altLang="zh-CN" dirty="0">
                <a:latin typeface="+mn-lt"/>
                <a:ea typeface="+mn-ea"/>
              </a:rPr>
              <a:t>中</a:t>
            </a:r>
            <a:r>
              <a:rPr kumimoji="1" lang="en-US" altLang="zh-CN" dirty="0">
                <a:latin typeface="+mn-lt"/>
                <a:ea typeface="+mn-ea"/>
              </a:rPr>
              <a:t>n</a:t>
            </a:r>
            <a:r>
              <a:rPr kumimoji="1" lang="zh-CN" altLang="zh-CN" dirty="0">
                <a:latin typeface="+mn-lt"/>
                <a:ea typeface="+mn-ea"/>
              </a:rPr>
              <a:t>是要求得到的字符个数，但实际上只读</a:t>
            </a:r>
            <a:r>
              <a:rPr kumimoji="1" lang="en-US" altLang="zh-CN" dirty="0">
                <a:latin typeface="+mn-lt"/>
                <a:ea typeface="+mn-ea"/>
              </a:rPr>
              <a:t>n-1</a:t>
            </a:r>
            <a:r>
              <a:rPr kumimoji="1" lang="zh-CN" altLang="zh-CN" dirty="0">
                <a:latin typeface="+mn-lt"/>
                <a:ea typeface="+mn-ea"/>
              </a:rPr>
              <a:t>个字符，然后在最后加一个</a:t>
            </a:r>
            <a:r>
              <a:rPr kumimoji="1" lang="en-US" altLang="zh-CN" dirty="0">
                <a:latin typeface="+mn-lt"/>
                <a:ea typeface="+mn-ea"/>
              </a:rPr>
              <a:t>’\0’</a:t>
            </a:r>
            <a:r>
              <a:rPr kumimoji="1" lang="zh-CN" altLang="zh-CN" dirty="0">
                <a:latin typeface="+mn-lt"/>
                <a:ea typeface="+mn-ea"/>
              </a:rPr>
              <a:t>字符，这样得到的字符串共有</a:t>
            </a:r>
            <a:r>
              <a:rPr kumimoji="1" lang="en-US" altLang="zh-CN" dirty="0">
                <a:latin typeface="+mn-lt"/>
                <a:ea typeface="+mn-ea"/>
              </a:rPr>
              <a:t>n</a:t>
            </a:r>
            <a:r>
              <a:rPr kumimoji="1" lang="zh-CN" altLang="zh-CN" dirty="0">
                <a:latin typeface="+mn-lt"/>
                <a:ea typeface="+mn-ea"/>
              </a:rPr>
              <a:t>个字符，把它们放到字符数组</a:t>
            </a:r>
            <a:r>
              <a:rPr kumimoji="1" lang="en-US" altLang="zh-CN" dirty="0">
                <a:latin typeface="+mn-lt"/>
                <a:ea typeface="+mn-ea"/>
              </a:rPr>
              <a:t>str</a:t>
            </a:r>
            <a:r>
              <a:rPr kumimoji="1" lang="zh-CN" altLang="zh-CN" dirty="0">
                <a:latin typeface="+mn-lt"/>
                <a:ea typeface="+mn-ea"/>
              </a:rPr>
              <a:t>中</a:t>
            </a:r>
            <a:endParaRPr kumimoji="1" lang="en-US" altLang="zh-CN" dirty="0">
              <a:latin typeface="+mn-lt"/>
              <a:ea typeface="+mn-ea"/>
            </a:endParaRPr>
          </a:p>
          <a:p>
            <a:pPr lvl="1"/>
            <a:r>
              <a:rPr kumimoji="1" lang="zh-CN" altLang="zh-CN" dirty="0">
                <a:latin typeface="+mn-lt"/>
                <a:ea typeface="+mn-ea"/>
              </a:rPr>
              <a:t>如果在读完</a:t>
            </a:r>
            <a:r>
              <a:rPr kumimoji="1" lang="en-US" altLang="zh-CN" dirty="0">
                <a:latin typeface="+mn-lt"/>
                <a:ea typeface="+mn-ea"/>
              </a:rPr>
              <a:t>n-1</a:t>
            </a:r>
            <a:r>
              <a:rPr kumimoji="1" lang="zh-CN" altLang="zh-CN" dirty="0">
                <a:latin typeface="+mn-lt"/>
                <a:ea typeface="+mn-ea"/>
              </a:rPr>
              <a:t>个字符之前遇到换行符“</a:t>
            </a:r>
            <a:r>
              <a:rPr kumimoji="1" lang="en-US" altLang="zh-CN" dirty="0">
                <a:latin typeface="+mn-lt"/>
                <a:ea typeface="+mn-ea"/>
              </a:rPr>
              <a:t>\n</a:t>
            </a:r>
            <a:r>
              <a:rPr kumimoji="1" lang="zh-CN" altLang="zh-CN" dirty="0">
                <a:latin typeface="+mn-lt"/>
                <a:ea typeface="+mn-ea"/>
              </a:rPr>
              <a:t>”或文件结束符</a:t>
            </a:r>
            <a:r>
              <a:rPr kumimoji="1" lang="en-US" altLang="zh-CN" dirty="0">
                <a:latin typeface="+mn-lt"/>
                <a:ea typeface="+mn-ea"/>
              </a:rPr>
              <a:t>EOF</a:t>
            </a:r>
            <a:r>
              <a:rPr kumimoji="1" lang="zh-CN" altLang="zh-CN" dirty="0">
                <a:latin typeface="+mn-lt"/>
                <a:ea typeface="+mn-ea"/>
              </a:rPr>
              <a:t>，读入即结束，但将所遇到的换行符“</a:t>
            </a:r>
            <a:r>
              <a:rPr kumimoji="1" lang="en-US" altLang="zh-CN" dirty="0">
                <a:latin typeface="+mn-lt"/>
                <a:ea typeface="+mn-ea"/>
              </a:rPr>
              <a:t>\n</a:t>
            </a:r>
            <a:r>
              <a:rPr kumimoji="1" lang="zh-CN" altLang="zh-CN" dirty="0">
                <a:latin typeface="+mn-lt"/>
                <a:ea typeface="+mn-ea"/>
              </a:rPr>
              <a:t>”也作为一个字符读入</a:t>
            </a:r>
            <a:endParaRPr kumimoji="1" lang="en-US" altLang="zh-CN" dirty="0">
              <a:latin typeface="+mn-lt"/>
              <a:ea typeface="+mn-ea"/>
            </a:endParaRPr>
          </a:p>
          <a:p>
            <a:pPr lvl="1"/>
            <a:r>
              <a:rPr kumimoji="1" lang="zh-CN" altLang="zh-CN" dirty="0">
                <a:latin typeface="+mn-lt"/>
                <a:ea typeface="+mn-ea"/>
              </a:rPr>
              <a:t>执行</a:t>
            </a:r>
            <a:r>
              <a:rPr kumimoji="1" lang="en-US" altLang="zh-CN" dirty="0">
                <a:latin typeface="+mn-lt"/>
                <a:ea typeface="+mn-ea"/>
              </a:rPr>
              <a:t>fgets</a:t>
            </a:r>
            <a:r>
              <a:rPr kumimoji="1" lang="zh-CN" altLang="zh-CN" dirty="0">
                <a:latin typeface="+mn-lt"/>
                <a:ea typeface="+mn-ea"/>
              </a:rPr>
              <a:t>成功，返回</a:t>
            </a:r>
            <a:r>
              <a:rPr kumimoji="1" lang="en-US" altLang="zh-CN" dirty="0">
                <a:latin typeface="+mn-lt"/>
                <a:ea typeface="+mn-ea"/>
              </a:rPr>
              <a:t>str</a:t>
            </a:r>
            <a:r>
              <a:rPr kumimoji="1" lang="zh-CN" altLang="zh-CN" dirty="0">
                <a:latin typeface="+mn-lt"/>
                <a:ea typeface="+mn-ea"/>
              </a:rPr>
              <a:t>数组首地址，如果一开始就遇到文件尾或读数据错，返回</a:t>
            </a:r>
            <a:r>
              <a:rPr kumimoji="1" lang="en-US" altLang="zh-CN" dirty="0">
                <a:latin typeface="+mn-lt"/>
                <a:ea typeface="+mn-ea"/>
              </a:rPr>
              <a:t>NULL</a:t>
            </a:r>
            <a:endParaRPr kumimoji="1" lang="zh-CN" altLang="zh-CN" dirty="0">
              <a:latin typeface="+mn-lt"/>
              <a:ea typeface="+mn-ea"/>
            </a:endParaRPr>
          </a:p>
        </p:txBody>
      </p:sp>
      <p:pic>
        <p:nvPicPr>
          <p:cNvPr id="115097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charRg st="90" end="151"/>
                                            </p:txEl>
                                          </p:spTgt>
                                        </p:tgtEl>
                                        <p:attrNameLst>
                                          <p:attrName>style.visibility</p:attrName>
                                        </p:attrNameLst>
                                      </p:cBhvr>
                                      <p:to>
                                        <p:strVal val="visible"/>
                                      </p:to>
                                    </p:set>
                                    <p:animEffect transition="in" filter="blinds(horizontal)">
                                      <p:cBhvr>
                                        <p:cTn id="7" dur="500"/>
                                        <p:tgtEl>
                                          <p:spTgt spid="55298">
                                            <p:txEl>
                                              <p:charRg st="90" end="1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charRg st="151" end="196"/>
                                            </p:txEl>
                                          </p:spTgt>
                                        </p:tgtEl>
                                        <p:attrNameLst>
                                          <p:attrName>style.visibility</p:attrName>
                                        </p:attrNameLst>
                                      </p:cBhvr>
                                      <p:to>
                                        <p:strVal val="visible"/>
                                      </p:to>
                                    </p:set>
                                    <p:animEffect transition="in" filter="blinds(horizontal)">
                                      <p:cBhvr>
                                        <p:cTn id="12" dur="500"/>
                                        <p:tgtEl>
                                          <p:spTgt spid="55298">
                                            <p:txEl>
                                              <p:charRg st="151"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3"/>
          <p:cNvSpPr>
            <a:spLocks noGrp="1"/>
          </p:cNvSpPr>
          <p:nvPr>
            <p:ph idx="1"/>
          </p:nvPr>
        </p:nvSpPr>
        <p:spPr>
          <a:xfrm>
            <a:off x="571500" y="642938"/>
            <a:ext cx="8358188" cy="5715000"/>
          </a:xfrm>
        </p:spPr>
        <p:txBody>
          <a:bodyPr vert="horz" wrap="square" lIns="91440" tIns="45720" rIns="91440" bIns="45720" anchor="t" anchorCtr="0"/>
          <a:p>
            <a:r>
              <a:rPr kumimoji="1" lang="zh-CN" altLang="zh-CN" dirty="0">
                <a:latin typeface="+mn-lt"/>
                <a:ea typeface="+mn-ea"/>
                <a:cs typeface="+mn-cs"/>
              </a:rPr>
              <a:t>说明：</a:t>
            </a:r>
            <a:endParaRPr kumimoji="1" lang="zh-CN" altLang="zh-CN" dirty="0">
              <a:latin typeface="+mn-lt"/>
              <a:ea typeface="+mn-ea"/>
              <a:cs typeface="+mn-cs"/>
            </a:endParaRPr>
          </a:p>
          <a:p>
            <a:pPr>
              <a:buFont typeface="Wingdings" panose="05000000000000000000" pitchFamily="2" charset="2"/>
              <a:buNone/>
            </a:pPr>
            <a:r>
              <a:rPr kumimoji="1" lang="en-US" altLang="zh-CN" dirty="0">
                <a:latin typeface="+mn-lt"/>
                <a:ea typeface="+mn-ea"/>
                <a:cs typeface="+mn-cs"/>
              </a:rPr>
              <a:t>fputs</a:t>
            </a:r>
            <a:r>
              <a:rPr kumimoji="1" lang="zh-CN" altLang="zh-CN" dirty="0">
                <a:latin typeface="+mn-lt"/>
                <a:ea typeface="+mn-ea"/>
                <a:cs typeface="+mn-cs"/>
              </a:rPr>
              <a:t>函数的函数原型为：</a:t>
            </a:r>
            <a:endParaRPr kumimoji="1" lang="zh-CN" altLang="zh-CN"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    int fputs (char *str, FILE *fp);</a:t>
            </a:r>
            <a:endParaRPr kumimoji="1" lang="zh-CN" altLang="zh-CN" sz="2800" dirty="0">
              <a:latin typeface="+mn-lt"/>
              <a:ea typeface="+mn-ea"/>
              <a:cs typeface="+mn-cs"/>
            </a:endParaRPr>
          </a:p>
          <a:p>
            <a:pPr lvl="1"/>
            <a:r>
              <a:rPr kumimoji="1" lang="en-US" altLang="zh-CN" dirty="0">
                <a:latin typeface="+mn-lt"/>
                <a:ea typeface="+mn-ea"/>
              </a:rPr>
              <a:t>str</a:t>
            </a:r>
            <a:r>
              <a:rPr kumimoji="1" lang="zh-CN" altLang="zh-CN" dirty="0">
                <a:latin typeface="+mn-lt"/>
                <a:ea typeface="+mn-ea"/>
              </a:rPr>
              <a:t>指向的字符串输出到</a:t>
            </a:r>
            <a:r>
              <a:rPr kumimoji="1" lang="en-US" altLang="zh-CN" dirty="0">
                <a:latin typeface="+mn-lt"/>
                <a:ea typeface="+mn-ea"/>
              </a:rPr>
              <a:t>fp</a:t>
            </a:r>
            <a:r>
              <a:rPr kumimoji="1" lang="zh-CN" altLang="zh-CN" dirty="0">
                <a:latin typeface="+mn-lt"/>
                <a:ea typeface="+mn-ea"/>
              </a:rPr>
              <a:t>所指向的文件中</a:t>
            </a:r>
            <a:endParaRPr kumimoji="1" lang="en-US" altLang="zh-CN" dirty="0">
              <a:latin typeface="+mn-lt"/>
              <a:ea typeface="+mn-ea"/>
            </a:endParaRPr>
          </a:p>
          <a:p>
            <a:pPr lvl="1"/>
            <a:r>
              <a:rPr kumimoji="1" lang="zh-CN" altLang="zh-CN" dirty="0">
                <a:latin typeface="+mn-lt"/>
                <a:ea typeface="+mn-ea"/>
              </a:rPr>
              <a:t>调用时可以写成：</a:t>
            </a:r>
            <a:r>
              <a:rPr kumimoji="1" lang="en-US" altLang="zh-CN" dirty="0">
                <a:latin typeface="+mn-lt"/>
                <a:ea typeface="+mn-ea"/>
              </a:rPr>
              <a:t> fputs(</a:t>
            </a:r>
            <a:r>
              <a:rPr kumimoji="1" lang="zh-CN" altLang="zh-CN" dirty="0">
                <a:latin typeface="+mn-lt"/>
                <a:ea typeface="+mn-ea"/>
              </a:rPr>
              <a:t>″</a:t>
            </a:r>
            <a:r>
              <a:rPr kumimoji="1" lang="en-US" altLang="zh-CN" dirty="0">
                <a:latin typeface="+mn-lt"/>
                <a:ea typeface="+mn-ea"/>
              </a:rPr>
              <a:t>China”,fp);</a:t>
            </a:r>
            <a:endParaRPr kumimoji="1" lang="en-US" altLang="zh-CN" dirty="0">
              <a:latin typeface="+mn-lt"/>
              <a:ea typeface="+mn-ea"/>
            </a:endParaRPr>
          </a:p>
          <a:p>
            <a:pPr lvl="1"/>
            <a:r>
              <a:rPr kumimoji="1" lang="en-US" altLang="zh-CN" dirty="0">
                <a:latin typeface="+mn-lt"/>
                <a:ea typeface="+mn-ea"/>
              </a:rPr>
              <a:t>fputs</a:t>
            </a:r>
            <a:r>
              <a:rPr kumimoji="1" lang="zh-CN" altLang="zh-CN" dirty="0">
                <a:latin typeface="+mn-lt"/>
                <a:ea typeface="+mn-ea"/>
              </a:rPr>
              <a:t>函数中第一个参数可以是字符串常量、字符数组名或字符型指针</a:t>
            </a:r>
            <a:endParaRPr kumimoji="1" lang="en-US" altLang="zh-CN" dirty="0">
              <a:latin typeface="+mn-lt"/>
              <a:ea typeface="+mn-ea"/>
            </a:endParaRPr>
          </a:p>
          <a:p>
            <a:pPr lvl="1"/>
            <a:r>
              <a:rPr kumimoji="1" lang="zh-CN" altLang="zh-CN" dirty="0">
                <a:latin typeface="+mn-lt"/>
                <a:ea typeface="+mn-ea"/>
              </a:rPr>
              <a:t>字符串末尾的′</a:t>
            </a:r>
            <a:r>
              <a:rPr kumimoji="1" lang="en-US" altLang="zh-CN" dirty="0">
                <a:latin typeface="+mn-lt"/>
                <a:ea typeface="+mn-ea"/>
              </a:rPr>
              <a:t>\0</a:t>
            </a:r>
            <a:r>
              <a:rPr kumimoji="1" lang="zh-CN" altLang="zh-CN" dirty="0">
                <a:latin typeface="+mn-lt"/>
                <a:ea typeface="+mn-ea"/>
              </a:rPr>
              <a:t>′不输出</a:t>
            </a:r>
            <a:endParaRPr kumimoji="1" lang="en-US" altLang="zh-CN" dirty="0">
              <a:latin typeface="+mn-lt"/>
              <a:ea typeface="+mn-ea"/>
            </a:endParaRPr>
          </a:p>
          <a:p>
            <a:pPr lvl="1"/>
            <a:r>
              <a:rPr kumimoji="1" lang="zh-CN" altLang="zh-CN" dirty="0">
                <a:latin typeface="+mn-lt"/>
                <a:ea typeface="+mn-ea"/>
              </a:rPr>
              <a:t>输出成功，函数值为０；失败，函数值为</a:t>
            </a:r>
            <a:r>
              <a:rPr kumimoji="1" lang="en-US" altLang="zh-CN" dirty="0">
                <a:latin typeface="+mn-lt"/>
                <a:ea typeface="+mn-ea"/>
              </a:rPr>
              <a:t>EOF</a:t>
            </a:r>
            <a:endParaRPr kumimoji="1" lang="zh-CN" altLang="zh-CN" dirty="0">
              <a:latin typeface="+mn-lt"/>
              <a:ea typeface="+mn-ea"/>
            </a:endParaRPr>
          </a:p>
        </p:txBody>
      </p:sp>
      <p:pic>
        <p:nvPicPr>
          <p:cNvPr id="115200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charRg st="56" end="78"/>
                                            </p:txEl>
                                          </p:spTgt>
                                        </p:tgtEl>
                                        <p:attrNameLst>
                                          <p:attrName>style.visibility</p:attrName>
                                        </p:attrNameLst>
                                      </p:cBhvr>
                                      <p:to>
                                        <p:strVal val="visible"/>
                                      </p:to>
                                    </p:set>
                                    <p:animEffect transition="in" filter="blinds(horizontal)">
                                      <p:cBhvr>
                                        <p:cTn id="7" dur="500"/>
                                        <p:tgtEl>
                                          <p:spTgt spid="56322">
                                            <p:txEl>
                                              <p:charRg st="56"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charRg st="78" end="106"/>
                                            </p:txEl>
                                          </p:spTgt>
                                        </p:tgtEl>
                                        <p:attrNameLst>
                                          <p:attrName>style.visibility</p:attrName>
                                        </p:attrNameLst>
                                      </p:cBhvr>
                                      <p:to>
                                        <p:strVal val="visible"/>
                                      </p:to>
                                    </p:set>
                                    <p:animEffect transition="in" filter="blinds(horizontal)">
                                      <p:cBhvr>
                                        <p:cTn id="12" dur="500"/>
                                        <p:tgtEl>
                                          <p:spTgt spid="56322">
                                            <p:txEl>
                                              <p:charRg st="78" end="10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2">
                                            <p:txEl>
                                              <p:charRg st="106" end="140"/>
                                            </p:txEl>
                                          </p:spTgt>
                                        </p:tgtEl>
                                        <p:attrNameLst>
                                          <p:attrName>style.visibility</p:attrName>
                                        </p:attrNameLst>
                                      </p:cBhvr>
                                      <p:to>
                                        <p:strVal val="visible"/>
                                      </p:to>
                                    </p:set>
                                    <p:animEffect transition="in" filter="blinds(horizontal)">
                                      <p:cBhvr>
                                        <p:cTn id="17" dur="500"/>
                                        <p:tgtEl>
                                          <p:spTgt spid="56322">
                                            <p:txEl>
                                              <p:charRg st="106"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2">
                                            <p:txEl>
                                              <p:charRg st="140" end="154"/>
                                            </p:txEl>
                                          </p:spTgt>
                                        </p:tgtEl>
                                        <p:attrNameLst>
                                          <p:attrName>style.visibility</p:attrName>
                                        </p:attrNameLst>
                                      </p:cBhvr>
                                      <p:to>
                                        <p:strVal val="visible"/>
                                      </p:to>
                                    </p:set>
                                    <p:animEffect transition="in" filter="blinds(horizontal)">
                                      <p:cBhvr>
                                        <p:cTn id="22" dur="500"/>
                                        <p:tgtEl>
                                          <p:spTgt spid="56322">
                                            <p:txEl>
                                              <p:charRg st="140" end="1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2">
                                            <p:txEl>
                                              <p:charRg st="154" end="176"/>
                                            </p:txEl>
                                          </p:spTgt>
                                        </p:tgtEl>
                                        <p:attrNameLst>
                                          <p:attrName>style.visibility</p:attrName>
                                        </p:attrNameLst>
                                      </p:cBhvr>
                                      <p:to>
                                        <p:strVal val="visible"/>
                                      </p:to>
                                    </p:set>
                                    <p:animEffect transition="in" filter="blinds(horizontal)">
                                      <p:cBhvr>
                                        <p:cTn id="27" dur="500"/>
                                        <p:tgtEl>
                                          <p:spTgt spid="56322">
                                            <p:txEl>
                                              <p:charRg st="154"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p:cNvSpPr>
          <p:nvPr>
            <p:ph idx="1"/>
          </p:nvPr>
        </p:nvSpPr>
        <p:spPr>
          <a:xfrm>
            <a:off x="571500" y="642938"/>
            <a:ext cx="8358188" cy="5715000"/>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12.</a:t>
            </a:r>
            <a:r>
              <a:rPr kumimoji="1" lang="en-US" altLang="zh-CN" dirty="0">
                <a:latin typeface="+mn-lt"/>
                <a:ea typeface="+mn-ea"/>
                <a:cs typeface="+mn-cs"/>
              </a:rPr>
              <a:t>3 </a:t>
            </a:r>
            <a:r>
              <a:rPr kumimoji="1" lang="zh-CN" altLang="zh-CN" dirty="0">
                <a:latin typeface="+mn-lt"/>
                <a:ea typeface="+mn-ea"/>
                <a:cs typeface="+mn-cs"/>
              </a:rPr>
              <a:t>从键盘读入若干个字符串，对它们按字母大小的顺序排序，然后把排好序的字符串送到磁盘文件中保存。</a:t>
            </a:r>
            <a:endParaRPr kumimoji="1" lang="zh-CN" altLang="zh-CN" dirty="0">
              <a:latin typeface="+mn-lt"/>
              <a:ea typeface="+mn-ea"/>
              <a:cs typeface="+mn-cs"/>
            </a:endParaRPr>
          </a:p>
          <a:p>
            <a:r>
              <a:rPr kumimoji="1" lang="zh-CN" altLang="zh-CN" dirty="0">
                <a:latin typeface="+mn-lt"/>
                <a:ea typeface="+mn-ea"/>
                <a:cs typeface="+mn-cs"/>
              </a:rPr>
              <a:t>解题思路：为解决问题，可分为三个步骤：</a:t>
            </a:r>
            <a:endParaRPr kumimoji="1" lang="zh-CN" altLang="zh-CN" dirty="0">
              <a:latin typeface="+mn-lt"/>
              <a:ea typeface="+mn-ea"/>
              <a:cs typeface="+mn-cs"/>
            </a:endParaRPr>
          </a:p>
          <a:p>
            <a:pPr lvl="1"/>
            <a:r>
              <a:rPr kumimoji="1" lang="zh-CN" altLang="zh-CN" dirty="0">
                <a:latin typeface="+mn-lt"/>
                <a:ea typeface="+mn-ea"/>
              </a:rPr>
              <a:t>从键盘读入</a:t>
            </a:r>
            <a:r>
              <a:rPr kumimoji="1" lang="en-US" altLang="zh-CN" dirty="0">
                <a:latin typeface="+mn-lt"/>
                <a:ea typeface="+mn-ea"/>
              </a:rPr>
              <a:t>n</a:t>
            </a:r>
            <a:r>
              <a:rPr kumimoji="1" lang="zh-CN" altLang="zh-CN" dirty="0">
                <a:latin typeface="+mn-lt"/>
                <a:ea typeface="+mn-ea"/>
              </a:rPr>
              <a:t>个字符串，存放在一个二维字符数组中，每一个一维数组存放一个字符串；</a:t>
            </a:r>
            <a:endParaRPr kumimoji="1" lang="zh-CN" altLang="zh-CN" dirty="0">
              <a:latin typeface="+mn-lt"/>
              <a:ea typeface="+mn-ea"/>
            </a:endParaRPr>
          </a:p>
          <a:p>
            <a:pPr lvl="1"/>
            <a:r>
              <a:rPr kumimoji="1" lang="zh-CN" altLang="zh-CN" dirty="0">
                <a:latin typeface="+mn-lt"/>
                <a:ea typeface="+mn-ea"/>
              </a:rPr>
              <a:t>对字符数组中的</a:t>
            </a:r>
            <a:r>
              <a:rPr kumimoji="1" lang="en-US" altLang="zh-CN" dirty="0">
                <a:latin typeface="+mn-lt"/>
                <a:ea typeface="+mn-ea"/>
              </a:rPr>
              <a:t>n</a:t>
            </a:r>
            <a:r>
              <a:rPr kumimoji="1" lang="zh-CN" altLang="zh-CN" dirty="0">
                <a:latin typeface="+mn-lt"/>
                <a:ea typeface="+mn-ea"/>
              </a:rPr>
              <a:t>个字符串按字</a:t>
            </a:r>
            <a:r>
              <a:rPr kumimoji="1" lang="zh-CN" altLang="en-US" dirty="0">
                <a:latin typeface="+mn-lt"/>
                <a:ea typeface="+mn-ea"/>
              </a:rPr>
              <a:t>母</a:t>
            </a:r>
            <a:r>
              <a:rPr kumimoji="1" lang="zh-CN" altLang="zh-CN" dirty="0">
                <a:latin typeface="+mn-lt"/>
                <a:ea typeface="+mn-ea"/>
              </a:rPr>
              <a:t>顺序排序，排好序的字符串仍存放在字符数组中；</a:t>
            </a:r>
            <a:endParaRPr kumimoji="1" lang="zh-CN" altLang="zh-CN" dirty="0">
              <a:latin typeface="+mn-lt"/>
              <a:ea typeface="+mn-ea"/>
            </a:endParaRPr>
          </a:p>
          <a:p>
            <a:pPr lvl="1"/>
            <a:r>
              <a:rPr kumimoji="1" lang="zh-CN" altLang="zh-CN" dirty="0">
                <a:latin typeface="+mn-lt"/>
                <a:ea typeface="+mn-ea"/>
              </a:rPr>
              <a:t>将字符数组中的字符串顺序输出。</a:t>
            </a:r>
            <a:endParaRPr kumimoji="1" lang="zh-CN" altLang="zh-CN" dirty="0">
              <a:latin typeface="+mn-lt"/>
              <a:ea typeface="+mn-ea"/>
            </a:endParaRPr>
          </a:p>
        </p:txBody>
      </p:sp>
      <p:pic>
        <p:nvPicPr>
          <p:cNvPr id="1153027"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charRg st="55" end="75"/>
                                            </p:txEl>
                                          </p:spTgt>
                                        </p:tgtEl>
                                        <p:attrNameLst>
                                          <p:attrName>style.visibility</p:attrName>
                                        </p:attrNameLst>
                                      </p:cBhvr>
                                      <p:to>
                                        <p:strVal val="visible"/>
                                      </p:to>
                                    </p:set>
                                    <p:animEffect transition="in" filter="blinds(horizontal)">
                                      <p:cBhvr>
                                        <p:cTn id="7" dur="500"/>
                                        <p:tgtEl>
                                          <p:spTgt spid="4099">
                                            <p:txEl>
                                              <p:charRg st="55" end="7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charRg st="75" end="115"/>
                                            </p:txEl>
                                          </p:spTgt>
                                        </p:tgtEl>
                                        <p:attrNameLst>
                                          <p:attrName>style.visibility</p:attrName>
                                        </p:attrNameLst>
                                      </p:cBhvr>
                                      <p:to>
                                        <p:strVal val="visible"/>
                                      </p:to>
                                    </p:set>
                                    <p:animEffect transition="in" filter="blinds(horizontal)">
                                      <p:cBhvr>
                                        <p:cTn id="10" dur="500"/>
                                        <p:tgtEl>
                                          <p:spTgt spid="4099">
                                            <p:txEl>
                                              <p:charRg st="75" end="11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9">
                                            <p:txEl>
                                              <p:charRg st="115" end="153"/>
                                            </p:txEl>
                                          </p:spTgt>
                                        </p:tgtEl>
                                        <p:attrNameLst>
                                          <p:attrName>style.visibility</p:attrName>
                                        </p:attrNameLst>
                                      </p:cBhvr>
                                      <p:to>
                                        <p:strVal val="visible"/>
                                      </p:to>
                                    </p:set>
                                    <p:animEffect transition="in" filter="blinds(horizontal)">
                                      <p:cBhvr>
                                        <p:cTn id="13" dur="500"/>
                                        <p:tgtEl>
                                          <p:spTgt spid="4099">
                                            <p:txEl>
                                              <p:charRg st="115" end="15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9">
                                            <p:txEl>
                                              <p:charRg st="153" end="169"/>
                                            </p:txEl>
                                          </p:spTgt>
                                        </p:tgtEl>
                                        <p:attrNameLst>
                                          <p:attrName>style.visibility</p:attrName>
                                        </p:attrNameLst>
                                      </p:cBhvr>
                                      <p:to>
                                        <p:strVal val="visible"/>
                                      </p:to>
                                    </p:set>
                                    <p:animEffect transition="in" filter="blinds(horizontal)">
                                      <p:cBhvr>
                                        <p:cTn id="16" dur="500"/>
                                        <p:tgtEl>
                                          <p:spTgt spid="4099">
                                            <p:txEl>
                                              <p:charRg st="153"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4050" name="Rectangle 3"/>
          <p:cNvSpPr>
            <a:spLocks noGrp="1"/>
          </p:cNvSpPr>
          <p:nvPr>
            <p:ph idx="1"/>
          </p:nvPr>
        </p:nvSpPr>
        <p:spPr>
          <a:xfrm>
            <a:off x="571500" y="642938"/>
            <a:ext cx="8358188" cy="5715000"/>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#include &lt;stdlib.h&gt;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#include &lt;string.h&gt;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FILE *fp;</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char  str[3][10],temp[10];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int i,j,k,n=3;</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printf(“Enter strings:\n”);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for(i=0;i&lt;n;i++)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gets(str[i]);</a:t>
            </a:r>
            <a:endParaRPr kumimoji="1" lang="zh-CN" altLang="zh-CN" sz="2800" dirty="0">
              <a:latin typeface="+mn-lt"/>
              <a:ea typeface="+mn-ea"/>
              <a:cs typeface="+mn-cs"/>
            </a:endParaRPr>
          </a:p>
        </p:txBody>
      </p:sp>
      <p:pic>
        <p:nvPicPr>
          <p:cNvPr id="1154051"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5074" name="Rectangle 3"/>
          <p:cNvSpPr>
            <a:spLocks noGrp="1"/>
          </p:cNvSpPr>
          <p:nvPr>
            <p:ph idx="1"/>
          </p:nvPr>
        </p:nvSpPr>
        <p:spPr>
          <a:xfrm>
            <a:off x="571500" y="857250"/>
            <a:ext cx="8358188" cy="5214938"/>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     for(i=0;i&lt;n-1;i++)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k=i;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for(j=i+1;j&lt;n;j++)</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if(strcmp(str[k],str[j])&gt;0) k=j;</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if(k!=i)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strcpy(temp,str[i]);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strcpy(str[i],str[k]);</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strcpy(str[k],temp);}</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Font typeface="Wingdings" panose="05000000000000000000" pitchFamily="2" charset="2"/>
              <a:buNone/>
            </a:pPr>
            <a:endParaRPr kumimoji="1" lang="zh-CN" altLang="zh-CN" sz="2800" dirty="0">
              <a:latin typeface="+mn-lt"/>
              <a:ea typeface="+mn-ea"/>
              <a:cs typeface="+mn-cs"/>
            </a:endParaRPr>
          </a:p>
        </p:txBody>
      </p:sp>
      <p:pic>
        <p:nvPicPr>
          <p:cNvPr id="115507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6098" name="Rectangle 3"/>
          <p:cNvSpPr>
            <a:spLocks noGrp="1"/>
          </p:cNvSpPr>
          <p:nvPr>
            <p:ph idx="1"/>
          </p:nvPr>
        </p:nvSpPr>
        <p:spPr>
          <a:xfrm>
            <a:off x="285750" y="857250"/>
            <a:ext cx="8643938" cy="5214938"/>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    if((fp=fopen(“D:</a:t>
            </a:r>
            <a:r>
              <a:rPr kumimoji="1" lang="en-US" altLang="zh-CN" sz="2800" dirty="0">
                <a:solidFill>
                  <a:srgbClr val="FF0000"/>
                </a:solidFill>
                <a:latin typeface="+mn-lt"/>
                <a:ea typeface="+mn-ea"/>
                <a:cs typeface="+mn-cs"/>
              </a:rPr>
              <a:t>\</a:t>
            </a:r>
            <a:r>
              <a:rPr kumimoji="1" lang="en-US" altLang="zh-CN" sz="2800" dirty="0">
                <a:latin typeface="+mn-lt"/>
                <a:ea typeface="+mn-ea"/>
                <a:cs typeface="+mn-cs"/>
              </a:rPr>
              <a:t>\CC</a:t>
            </a:r>
            <a:r>
              <a:rPr kumimoji="1" lang="en-US" altLang="zh-CN" sz="2800" dirty="0">
                <a:solidFill>
                  <a:srgbClr val="FF0000"/>
                </a:solidFill>
                <a:latin typeface="+mn-lt"/>
                <a:ea typeface="+mn-ea"/>
                <a:cs typeface="+mn-cs"/>
              </a:rPr>
              <a:t>\</a:t>
            </a:r>
            <a:r>
              <a:rPr kumimoji="1" lang="en-US" altLang="zh-CN" sz="2800" dirty="0">
                <a:latin typeface="+mn-lt"/>
                <a:ea typeface="+mn-ea"/>
                <a:cs typeface="+mn-cs"/>
              </a:rPr>
              <a:t>\string.dat”,</a:t>
            </a:r>
            <a:endParaRPr kumimoji="1" lang="en-US"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“w”))==NULL)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{printf("can't open file!\n"); exit(0);}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printf("\nThe new sequence:\n");</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 fputs(str[i],fp);</a:t>
            </a:r>
            <a:endParaRPr kumimoji="1" lang="en-US"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fputs(“\n”,fp);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printf(“%s\n”,str[i]);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3" name="圆角矩形标注 2"/>
          <p:cNvSpPr/>
          <p:nvPr/>
        </p:nvSpPr>
        <p:spPr>
          <a:xfrm>
            <a:off x="5072063" y="3214688"/>
            <a:ext cx="3500437" cy="714375"/>
          </a:xfrm>
          <a:prstGeom prst="wedgeRoundRectCallout">
            <a:avLst>
              <a:gd name="adj1" fmla="val -74829"/>
              <a:gd name="adj2" fmla="val 86417"/>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zh-CN" sz="2800" dirty="0">
                <a:solidFill>
                  <a:srgbClr val="0000CC"/>
                </a:solidFill>
                <a:latin typeface="Arial" panose="020B0604020202020204" pitchFamily="34" charset="0"/>
              </a:rPr>
              <a:t>人为地输出一个</a:t>
            </a: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pic>
        <p:nvPicPr>
          <p:cNvPr id="115610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22" name="Rectangle 3"/>
          <p:cNvSpPr>
            <a:spLocks noGrp="1"/>
          </p:cNvSpPr>
          <p:nvPr>
            <p:ph idx="1"/>
          </p:nvPr>
        </p:nvSpPr>
        <p:spPr>
          <a:xfrm>
            <a:off x="571500" y="1357313"/>
            <a:ext cx="8358188" cy="2928937"/>
          </a:xfrm>
        </p:spPr>
        <p:txBody>
          <a:bodyPr vert="horz" wrap="square" lIns="91440" tIns="45720" rIns="91440" bIns="45720" anchor="t" anchorCtr="0"/>
          <a:p>
            <a:r>
              <a:rPr kumimoji="1" lang="zh-CN" altLang="en-US" dirty="0">
                <a:latin typeface="+mn-lt"/>
                <a:ea typeface="+mn-ea"/>
                <a:cs typeface="+mn-cs"/>
              </a:rPr>
              <a:t>思考：</a:t>
            </a:r>
            <a:endParaRPr kumimoji="1" lang="en-US" altLang="zh-CN" dirty="0">
              <a:latin typeface="+mn-lt"/>
              <a:ea typeface="+mn-ea"/>
              <a:cs typeface="+mn-cs"/>
            </a:endParaRPr>
          </a:p>
          <a:p>
            <a:pPr lvl="1"/>
            <a:r>
              <a:rPr kumimoji="1" lang="zh-CN" altLang="zh-CN" sz="3200" dirty="0">
                <a:latin typeface="+mn-lt"/>
                <a:ea typeface="+mn-ea"/>
              </a:rPr>
              <a:t>从文件</a:t>
            </a:r>
            <a:r>
              <a:rPr kumimoji="1" lang="en-US" altLang="zh-CN" sz="3200" dirty="0">
                <a:latin typeface="+mn-lt"/>
                <a:ea typeface="+mn-ea"/>
              </a:rPr>
              <a:t>string.dat</a:t>
            </a:r>
            <a:r>
              <a:rPr kumimoji="1" lang="zh-CN" altLang="zh-CN" sz="3200" dirty="0">
                <a:latin typeface="+mn-lt"/>
                <a:ea typeface="+mn-ea"/>
              </a:rPr>
              <a:t>中读回字符串，并在屏幕上显示</a:t>
            </a:r>
            <a:r>
              <a:rPr kumimoji="1" lang="zh-CN" altLang="en-US" sz="3200" dirty="0">
                <a:latin typeface="+mn-lt"/>
                <a:ea typeface="+mn-ea"/>
              </a:rPr>
              <a:t>，应如何编写程序？</a:t>
            </a:r>
            <a:endParaRPr kumimoji="1" lang="zh-CN" altLang="zh-CN" sz="3200" dirty="0">
              <a:latin typeface="+mn-lt"/>
              <a:ea typeface="+mn-ea"/>
            </a:endParaRPr>
          </a:p>
        </p:txBody>
      </p:sp>
      <p:pic>
        <p:nvPicPr>
          <p:cNvPr id="115712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9219" name="Rectangle 3"/>
          <p:cNvSpPr>
            <a:spLocks noGrp="1"/>
          </p:cNvSpPr>
          <p:nvPr>
            <p:ph idx="1"/>
          </p:nvPr>
        </p:nvSpPr>
        <p:spPr>
          <a:xfrm>
            <a:off x="571500" y="1571625"/>
            <a:ext cx="8143875" cy="4786313"/>
          </a:xfrm>
        </p:spPr>
        <p:txBody>
          <a:bodyPr vert="horz" wrap="square" lIns="91440" tIns="45720" rIns="91440" bIns="45720" anchor="t" anchorCtr="0"/>
          <a:p>
            <a:r>
              <a:rPr kumimoji="1" lang="zh-CN" altLang="zh-CN" dirty="0">
                <a:latin typeface="+mn-lt"/>
                <a:ea typeface="+mn-ea"/>
                <a:cs typeface="+mn-cs"/>
              </a:rPr>
              <a:t>“</a:t>
            </a:r>
            <a:r>
              <a:rPr kumimoji="1" lang="zh-CN" altLang="zh-CN" dirty="0">
                <a:solidFill>
                  <a:srgbClr val="C00000"/>
                </a:solidFill>
                <a:latin typeface="+mn-lt"/>
                <a:ea typeface="+mn-ea"/>
                <a:cs typeface="+mn-cs"/>
              </a:rPr>
              <a:t>文件</a:t>
            </a:r>
            <a:r>
              <a:rPr kumimoji="1" lang="zh-CN" altLang="zh-CN" dirty="0">
                <a:latin typeface="+mn-lt"/>
                <a:ea typeface="+mn-ea"/>
                <a:cs typeface="+mn-cs"/>
              </a:rPr>
              <a:t>”指存储在外部介质上数据的集合</a:t>
            </a:r>
            <a:endParaRPr kumimoji="1" lang="en-US" altLang="zh-CN" dirty="0">
              <a:latin typeface="+mn-lt"/>
              <a:ea typeface="+mn-ea"/>
              <a:cs typeface="+mn-cs"/>
            </a:endParaRPr>
          </a:p>
          <a:p>
            <a:pPr lvl="1"/>
            <a:r>
              <a:rPr kumimoji="1" lang="zh-CN" altLang="zh-CN" dirty="0">
                <a:latin typeface="+mn-lt"/>
                <a:ea typeface="+mn-ea"/>
              </a:rPr>
              <a:t>一批数据是以文件的形式存放在外部介质上的</a:t>
            </a:r>
            <a:endParaRPr kumimoji="1" lang="en-US" altLang="zh-CN" dirty="0">
              <a:latin typeface="+mn-lt"/>
              <a:ea typeface="+mn-ea"/>
            </a:endParaRPr>
          </a:p>
          <a:p>
            <a:pPr lvl="1"/>
            <a:r>
              <a:rPr kumimoji="1" lang="zh-CN" altLang="zh-CN" dirty="0">
                <a:latin typeface="+mn-lt"/>
                <a:ea typeface="+mn-ea"/>
              </a:rPr>
              <a:t>操作系统是以文件为单位对数据进行管理</a:t>
            </a:r>
            <a:endParaRPr kumimoji="1" lang="en-US" altLang="zh-CN" dirty="0">
              <a:latin typeface="+mn-lt"/>
              <a:ea typeface="+mn-ea"/>
            </a:endParaRPr>
          </a:p>
          <a:p>
            <a:pPr lvl="1"/>
            <a:r>
              <a:rPr kumimoji="1" lang="zh-CN" altLang="zh-CN" dirty="0">
                <a:latin typeface="+mn-lt"/>
                <a:ea typeface="+mn-ea"/>
              </a:rPr>
              <a:t>想找存放在外部介质上的数据，先按文件名找到所指定的文件，然后再从该文件读数据</a:t>
            </a:r>
            <a:endParaRPr kumimoji="1" lang="en-US" altLang="zh-CN" dirty="0">
              <a:latin typeface="+mn-lt"/>
              <a:ea typeface="+mn-ea"/>
            </a:endParaRPr>
          </a:p>
          <a:p>
            <a:pPr lvl="1"/>
            <a:r>
              <a:rPr kumimoji="1" lang="zh-CN" altLang="zh-CN" dirty="0">
                <a:latin typeface="+mn-lt"/>
                <a:ea typeface="+mn-ea"/>
              </a:rPr>
              <a:t>要向外部介质上存储数据也必须先建立一个文件（以文件名作为标志），才能向它输出数据</a:t>
            </a:r>
            <a:endParaRPr kumimoji="1" lang="en-US" altLang="zh-CN" dirty="0">
              <a:solidFill>
                <a:srgbClr val="C00000"/>
              </a:solidFill>
              <a:latin typeface="+mn-lt"/>
              <a:ea typeface="+mn-ea"/>
            </a:endParaRPr>
          </a:p>
        </p:txBody>
      </p:sp>
      <p:pic>
        <p:nvPicPr>
          <p:cNvPr id="110285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charRg st="19" end="40"/>
                                            </p:txEl>
                                          </p:spTgt>
                                        </p:tgtEl>
                                        <p:attrNameLst>
                                          <p:attrName>style.visibility</p:attrName>
                                        </p:attrNameLst>
                                      </p:cBhvr>
                                      <p:to>
                                        <p:strVal val="visible"/>
                                      </p:to>
                                    </p:set>
                                    <p:animEffect transition="in" filter="blinds(horizontal)">
                                      <p:cBhvr>
                                        <p:cTn id="7" dur="500"/>
                                        <p:tgtEl>
                                          <p:spTgt spid="9219">
                                            <p:txEl>
                                              <p:charRg st="19"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charRg st="40" end="59"/>
                                            </p:txEl>
                                          </p:spTgt>
                                        </p:tgtEl>
                                        <p:attrNameLst>
                                          <p:attrName>style.visibility</p:attrName>
                                        </p:attrNameLst>
                                      </p:cBhvr>
                                      <p:to>
                                        <p:strVal val="visible"/>
                                      </p:to>
                                    </p:set>
                                    <p:animEffect transition="in" filter="blinds(horizontal)">
                                      <p:cBhvr>
                                        <p:cTn id="12" dur="500"/>
                                        <p:tgtEl>
                                          <p:spTgt spid="9219">
                                            <p:txEl>
                                              <p:charRg st="40"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charRg st="59" end="98"/>
                                            </p:txEl>
                                          </p:spTgt>
                                        </p:tgtEl>
                                        <p:attrNameLst>
                                          <p:attrName>style.visibility</p:attrName>
                                        </p:attrNameLst>
                                      </p:cBhvr>
                                      <p:to>
                                        <p:strVal val="visible"/>
                                      </p:to>
                                    </p:set>
                                    <p:animEffect transition="in" filter="blinds(horizontal)">
                                      <p:cBhvr>
                                        <p:cTn id="17" dur="500"/>
                                        <p:tgtEl>
                                          <p:spTgt spid="9219">
                                            <p:txEl>
                                              <p:charRg st="59"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charRg st="98" end="139"/>
                                            </p:txEl>
                                          </p:spTgt>
                                        </p:tgtEl>
                                        <p:attrNameLst>
                                          <p:attrName>style.visibility</p:attrName>
                                        </p:attrNameLst>
                                      </p:cBhvr>
                                      <p:to>
                                        <p:strVal val="visible"/>
                                      </p:to>
                                    </p:set>
                                    <p:animEffect transition="in" filter="blinds(horizontal)">
                                      <p:cBhvr>
                                        <p:cTn id="22" dur="500"/>
                                        <p:tgtEl>
                                          <p:spTgt spid="9219">
                                            <p:txEl>
                                              <p:charRg st="98"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8146" name="Rectangle 3"/>
          <p:cNvSpPr>
            <a:spLocks noGrp="1"/>
          </p:cNvSpPr>
          <p:nvPr>
            <p:ph idx="1"/>
          </p:nvPr>
        </p:nvSpPr>
        <p:spPr>
          <a:xfrm>
            <a:off x="571500" y="785813"/>
            <a:ext cx="8358188" cy="5786437"/>
          </a:xfrm>
        </p:spPr>
        <p:txBody>
          <a:bodyPr vert="horz" wrap="square" lIns="91440" tIns="45720" rIns="91440" bIns="45720" anchor="t" anchorCtr="0"/>
          <a:p>
            <a:pPr>
              <a:lnSpc>
                <a:spcPts val="3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#include &lt;stdlib.h&gt;</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FILE *fp;  char  str[3][10];  int i=0;</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if((fp=fopen(“D:</a:t>
            </a:r>
            <a:r>
              <a:rPr kumimoji="1" lang="en-US" altLang="zh-CN" sz="2800" dirty="0">
                <a:solidFill>
                  <a:srgbClr val="FF0000"/>
                </a:solidFill>
                <a:latin typeface="+mn-lt"/>
                <a:ea typeface="+mn-ea"/>
                <a:cs typeface="+mn-cs"/>
              </a:rPr>
              <a:t>\</a:t>
            </a:r>
            <a:r>
              <a:rPr kumimoji="1" lang="en-US" altLang="zh-CN" sz="2800" dirty="0">
                <a:latin typeface="+mn-lt"/>
                <a:ea typeface="+mn-ea"/>
                <a:cs typeface="+mn-cs"/>
              </a:rPr>
              <a:t>\CC</a:t>
            </a:r>
            <a:r>
              <a:rPr kumimoji="1" lang="en-US" altLang="zh-CN" sz="2800" dirty="0">
                <a:solidFill>
                  <a:srgbClr val="FF0000"/>
                </a:solidFill>
                <a:latin typeface="+mn-lt"/>
                <a:ea typeface="+mn-ea"/>
                <a:cs typeface="+mn-cs"/>
              </a:rPr>
              <a:t>\</a:t>
            </a:r>
            <a:r>
              <a:rPr kumimoji="1" lang="en-US" altLang="zh-CN" sz="2800" dirty="0">
                <a:latin typeface="+mn-lt"/>
                <a:ea typeface="+mn-ea"/>
                <a:cs typeface="+mn-cs"/>
              </a:rPr>
              <a:t>\string.dat”,</a:t>
            </a:r>
            <a:endParaRPr kumimoji="1" lang="en-US"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“r”))==NULL)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{printf("can't open file!\n");exit(0);}</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while(fgets(str[i],10,fp)!=NULL)</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 printf("%s",str[i]);   i++;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fclose (fp);</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3" name="圆角矩形标注 2"/>
          <p:cNvSpPr/>
          <p:nvPr/>
        </p:nvSpPr>
        <p:spPr>
          <a:xfrm>
            <a:off x="3500438" y="5357813"/>
            <a:ext cx="3500437" cy="714375"/>
          </a:xfrm>
          <a:prstGeom prst="wedgeRoundRectCallout">
            <a:avLst>
              <a:gd name="adj1" fmla="val -45486"/>
              <a:gd name="adj2" fmla="val -116981"/>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不用</a:t>
            </a:r>
            <a:r>
              <a:rPr lang="zh-CN" altLang="zh-CN" sz="2800" dirty="0">
                <a:solidFill>
                  <a:srgbClr val="0000CC"/>
                </a:solidFill>
                <a:latin typeface="Arial" panose="020B0604020202020204" pitchFamily="34" charset="0"/>
              </a:rPr>
              <a:t>人为地输出</a:t>
            </a: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pic>
        <p:nvPicPr>
          <p:cNvPr id="115814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12.3.3</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用格式化的方式读写文件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3491" name="Rectangle 3"/>
          <p:cNvSpPr>
            <a:spLocks noGrp="1"/>
          </p:cNvSpPr>
          <p:nvPr>
            <p:ph idx="1"/>
          </p:nvPr>
        </p:nvSpPr>
        <p:spPr>
          <a:xfrm>
            <a:off x="571500" y="1643063"/>
            <a:ext cx="8001000" cy="4143375"/>
          </a:xfrm>
        </p:spPr>
        <p:txBody>
          <a:bodyPr vert="horz" wrap="square" lIns="91440" tIns="45720" rIns="91440" bIns="45720" anchor="t" anchorCtr="0"/>
          <a:p>
            <a:r>
              <a:rPr kumimoji="1" lang="zh-CN" altLang="zh-CN" dirty="0">
                <a:latin typeface="+mn-lt"/>
                <a:ea typeface="+mn-ea"/>
                <a:cs typeface="+mn-cs"/>
              </a:rPr>
              <a:t>一般调用方式为：</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fprintf(</a:t>
            </a:r>
            <a:r>
              <a:rPr kumimoji="1" lang="zh-CN" altLang="zh-CN" dirty="0">
                <a:latin typeface="+mn-lt"/>
                <a:ea typeface="+mn-ea"/>
              </a:rPr>
              <a:t>文件指针</a:t>
            </a:r>
            <a:r>
              <a:rPr kumimoji="1" lang="en-US" altLang="zh-CN" dirty="0">
                <a:latin typeface="+mn-lt"/>
                <a:ea typeface="+mn-ea"/>
              </a:rPr>
              <a:t>,</a:t>
            </a:r>
            <a:r>
              <a:rPr kumimoji="1" lang="zh-CN" altLang="zh-CN" dirty="0">
                <a:latin typeface="+mn-lt"/>
                <a:ea typeface="+mn-ea"/>
              </a:rPr>
              <a:t>格式字符串</a:t>
            </a:r>
            <a:r>
              <a:rPr kumimoji="1" lang="en-US" altLang="zh-CN" dirty="0">
                <a:latin typeface="+mn-lt"/>
                <a:ea typeface="+mn-ea"/>
              </a:rPr>
              <a:t>,</a:t>
            </a:r>
            <a:r>
              <a:rPr kumimoji="1" lang="zh-CN" altLang="zh-CN" dirty="0">
                <a:latin typeface="+mn-lt"/>
                <a:ea typeface="+mn-ea"/>
              </a:rPr>
              <a:t>输出表列</a:t>
            </a:r>
            <a:r>
              <a:rPr kumimoji="1" lang="en-US" altLang="zh-CN" dirty="0">
                <a:latin typeface="+mn-lt"/>
                <a:ea typeface="+mn-ea"/>
              </a:rPr>
              <a:t>);</a:t>
            </a:r>
            <a:r>
              <a:rPr kumimoji="1" lang="zh-CN" altLang="zh-CN" dirty="0">
                <a:latin typeface="+mn-lt"/>
                <a:ea typeface="+mn-ea"/>
              </a:rPr>
              <a:t></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fscanf (</a:t>
            </a:r>
            <a:r>
              <a:rPr kumimoji="1" lang="zh-CN" altLang="zh-CN" dirty="0">
                <a:latin typeface="+mn-lt"/>
                <a:ea typeface="+mn-ea"/>
              </a:rPr>
              <a:t>文件指针</a:t>
            </a:r>
            <a:r>
              <a:rPr kumimoji="1" lang="en-US" altLang="zh-CN" dirty="0">
                <a:latin typeface="+mn-lt"/>
                <a:ea typeface="+mn-ea"/>
              </a:rPr>
              <a:t>,</a:t>
            </a:r>
            <a:r>
              <a:rPr kumimoji="1" lang="zh-CN" altLang="zh-CN" dirty="0">
                <a:latin typeface="+mn-lt"/>
                <a:ea typeface="+mn-ea"/>
              </a:rPr>
              <a:t>格式字符串</a:t>
            </a:r>
            <a:r>
              <a:rPr kumimoji="1" lang="en-US" altLang="zh-CN" dirty="0">
                <a:latin typeface="+mn-lt"/>
                <a:ea typeface="+mn-ea"/>
              </a:rPr>
              <a:t>,</a:t>
            </a:r>
            <a:r>
              <a:rPr kumimoji="1" lang="zh-CN" altLang="zh-CN" dirty="0">
                <a:latin typeface="+mn-lt"/>
                <a:ea typeface="+mn-ea"/>
              </a:rPr>
              <a:t>输入表列</a:t>
            </a:r>
            <a:r>
              <a:rPr kumimoji="1" lang="en-US" altLang="zh-CN" dirty="0">
                <a:latin typeface="+mn-lt"/>
                <a:ea typeface="+mn-ea"/>
              </a:rPr>
              <a:t>);</a:t>
            </a:r>
            <a:endParaRPr kumimoji="1" lang="en-US" altLang="zh-CN" dirty="0">
              <a:latin typeface="+mn-lt"/>
              <a:ea typeface="+mn-ea"/>
            </a:endParaRPr>
          </a:p>
          <a:p>
            <a:pPr lvl="1">
              <a:buFont typeface="Wingdings" panose="05000000000000000000" pitchFamily="2" charset="2"/>
              <a:buNone/>
            </a:pPr>
            <a:r>
              <a:rPr kumimoji="1" lang="zh-CN" altLang="en-US" dirty="0">
                <a:latin typeface="+mn-lt"/>
                <a:ea typeface="+mn-ea"/>
              </a:rPr>
              <a:t>如：</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fprintf (fp,”%d,%6.2f”,i,f);</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fscanf (fp,”%d,%f”,&amp;i,&amp;f);</a:t>
            </a:r>
            <a:r>
              <a:rPr kumimoji="1" lang="zh-CN" altLang="zh-CN" dirty="0">
                <a:latin typeface="+mn-lt"/>
                <a:ea typeface="+mn-ea"/>
              </a:rPr>
              <a:t></a:t>
            </a:r>
            <a:endParaRPr kumimoji="1" lang="zh-CN" altLang="zh-CN" dirty="0">
              <a:latin typeface="+mn-lt"/>
              <a:ea typeface="+mn-ea"/>
            </a:endParaRPr>
          </a:p>
        </p:txBody>
      </p:sp>
      <p:pic>
        <p:nvPicPr>
          <p:cNvPr id="115917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charRg st="63" end="66"/>
                                            </p:txEl>
                                          </p:spTgt>
                                        </p:tgtEl>
                                        <p:attrNameLst>
                                          <p:attrName>style.visibility</p:attrName>
                                        </p:attrNameLst>
                                      </p:cBhvr>
                                      <p:to>
                                        <p:strVal val="visible"/>
                                      </p:to>
                                    </p:set>
                                    <p:animEffect transition="in" filter="blinds(horizontal)">
                                      <p:cBhvr>
                                        <p:cTn id="7" dur="500"/>
                                        <p:tgtEl>
                                          <p:spTgt spid="63491">
                                            <p:txEl>
                                              <p:charRg st="63" end="6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491">
                                            <p:txEl>
                                              <p:charRg st="66" end="95"/>
                                            </p:txEl>
                                          </p:spTgt>
                                        </p:tgtEl>
                                        <p:attrNameLst>
                                          <p:attrName>style.visibility</p:attrName>
                                        </p:attrNameLst>
                                      </p:cBhvr>
                                      <p:to>
                                        <p:strVal val="visible"/>
                                      </p:to>
                                    </p:set>
                                    <p:animEffect transition="in" filter="blinds(horizontal)">
                                      <p:cBhvr>
                                        <p:cTn id="10" dur="500"/>
                                        <p:tgtEl>
                                          <p:spTgt spid="63491">
                                            <p:txEl>
                                              <p:charRg st="66" end="9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3491">
                                            <p:txEl>
                                              <p:charRg st="95" end="123"/>
                                            </p:txEl>
                                          </p:spTgt>
                                        </p:tgtEl>
                                        <p:attrNameLst>
                                          <p:attrName>style.visibility</p:attrName>
                                        </p:attrNameLst>
                                      </p:cBhvr>
                                      <p:to>
                                        <p:strVal val="visible"/>
                                      </p:to>
                                    </p:set>
                                    <p:animEffect transition="in" filter="blinds(horizontal)">
                                      <p:cBhvr>
                                        <p:cTn id="13" dur="500"/>
                                        <p:tgtEl>
                                          <p:spTgt spid="63491">
                                            <p:txEl>
                                              <p:charRg st="95"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721201"/>
            <a:ext cx="8501063"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12.3.4 </a:t>
            </a:r>
            <a:r>
              <a:rPr kumimoji="1"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用二进制方式向文件读写一组数据</a:t>
            </a:r>
            <a:endParaRPr kumimoji="1"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60195" name="Rectangle 3"/>
          <p:cNvSpPr>
            <a:spLocks noGrp="1"/>
          </p:cNvSpPr>
          <p:nvPr>
            <p:ph idx="1"/>
          </p:nvPr>
        </p:nvSpPr>
        <p:spPr>
          <a:xfrm>
            <a:off x="571500" y="1643063"/>
            <a:ext cx="8001000" cy="4143375"/>
          </a:xfrm>
        </p:spPr>
        <p:txBody>
          <a:bodyPr vert="horz" wrap="square" lIns="91440" tIns="45720" rIns="91440" bIns="45720" anchor="t" anchorCtr="0"/>
          <a:p>
            <a:r>
              <a:rPr kumimoji="1" lang="zh-CN" altLang="zh-CN" dirty="0">
                <a:latin typeface="+mn-lt"/>
                <a:ea typeface="+mn-ea"/>
                <a:cs typeface="+mn-cs"/>
              </a:rPr>
              <a:t>一般调用形式为</a:t>
            </a:r>
            <a:r>
              <a:rPr kumimoji="1" lang="en-US" altLang="zh-CN" dirty="0">
                <a:latin typeface="+mn-lt"/>
                <a:ea typeface="+mn-ea"/>
                <a:cs typeface="+mn-cs"/>
              </a:rPr>
              <a:t>:</a:t>
            </a:r>
            <a:r>
              <a:rPr kumimoji="1" lang="zh-CN" altLang="zh-CN" dirty="0">
                <a:latin typeface="+mn-lt"/>
                <a:ea typeface="+mn-ea"/>
                <a:cs typeface="+mn-cs"/>
              </a:rPr>
              <a:t></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fread(buffer</a:t>
            </a:r>
            <a:r>
              <a:rPr kumimoji="1" lang="zh-CN" altLang="zh-CN" dirty="0">
                <a:latin typeface="+mn-lt"/>
                <a:ea typeface="+mn-ea"/>
              </a:rPr>
              <a:t>，</a:t>
            </a:r>
            <a:r>
              <a:rPr kumimoji="1" lang="en-US" altLang="zh-CN" dirty="0">
                <a:latin typeface="+mn-lt"/>
                <a:ea typeface="+mn-ea"/>
              </a:rPr>
              <a:t>size</a:t>
            </a:r>
            <a:r>
              <a:rPr kumimoji="1" lang="zh-CN" altLang="zh-CN" dirty="0">
                <a:latin typeface="+mn-lt"/>
                <a:ea typeface="+mn-ea"/>
              </a:rPr>
              <a:t>，</a:t>
            </a:r>
            <a:r>
              <a:rPr kumimoji="1" lang="en-US" altLang="zh-CN" dirty="0">
                <a:latin typeface="+mn-lt"/>
                <a:ea typeface="+mn-ea"/>
              </a:rPr>
              <a:t>count</a:t>
            </a:r>
            <a:r>
              <a:rPr kumimoji="1" lang="zh-CN" altLang="zh-CN" dirty="0">
                <a:latin typeface="+mn-lt"/>
                <a:ea typeface="+mn-ea"/>
              </a:rPr>
              <a:t>，</a:t>
            </a:r>
            <a:r>
              <a:rPr kumimoji="1" lang="en-US" altLang="zh-CN" dirty="0">
                <a:latin typeface="+mn-lt"/>
                <a:ea typeface="+mn-ea"/>
              </a:rPr>
              <a:t>fp);</a:t>
            </a:r>
            <a:r>
              <a:rPr kumimoji="1" lang="zh-CN" altLang="zh-CN" dirty="0">
                <a:latin typeface="+mn-lt"/>
                <a:ea typeface="+mn-ea"/>
              </a:rPr>
              <a:t></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fwrite(buffer</a:t>
            </a:r>
            <a:r>
              <a:rPr kumimoji="1" lang="zh-CN" altLang="zh-CN" dirty="0">
                <a:latin typeface="+mn-lt"/>
                <a:ea typeface="+mn-ea"/>
              </a:rPr>
              <a:t>，</a:t>
            </a:r>
            <a:r>
              <a:rPr kumimoji="1" lang="en-US" altLang="zh-CN" dirty="0">
                <a:latin typeface="+mn-lt"/>
                <a:ea typeface="+mn-ea"/>
              </a:rPr>
              <a:t>size</a:t>
            </a:r>
            <a:r>
              <a:rPr kumimoji="1" lang="zh-CN" altLang="zh-CN" dirty="0">
                <a:latin typeface="+mn-lt"/>
                <a:ea typeface="+mn-ea"/>
              </a:rPr>
              <a:t>，</a:t>
            </a:r>
            <a:r>
              <a:rPr kumimoji="1" lang="en-US" altLang="zh-CN" dirty="0">
                <a:latin typeface="+mn-lt"/>
                <a:ea typeface="+mn-ea"/>
              </a:rPr>
              <a:t>count</a:t>
            </a:r>
            <a:r>
              <a:rPr kumimoji="1" lang="zh-CN" altLang="zh-CN" dirty="0">
                <a:latin typeface="+mn-lt"/>
                <a:ea typeface="+mn-ea"/>
              </a:rPr>
              <a:t>，</a:t>
            </a:r>
            <a:r>
              <a:rPr kumimoji="1" lang="en-US" altLang="zh-CN" dirty="0">
                <a:latin typeface="+mn-lt"/>
                <a:ea typeface="+mn-ea"/>
              </a:rPr>
              <a:t>fp);</a:t>
            </a:r>
            <a:r>
              <a:rPr kumimoji="1" lang="zh-CN" altLang="zh-CN" dirty="0">
                <a:latin typeface="+mn-lt"/>
                <a:ea typeface="+mn-ea"/>
              </a:rPr>
              <a:t></a:t>
            </a:r>
            <a:endParaRPr kumimoji="1" lang="zh-CN" altLang="zh-CN" dirty="0">
              <a:latin typeface="+mn-lt"/>
              <a:ea typeface="+mn-ea"/>
            </a:endParaRPr>
          </a:p>
          <a:p>
            <a:pPr>
              <a:buFont typeface="Wingdings" panose="05000000000000000000" pitchFamily="2" charset="2"/>
              <a:buNone/>
            </a:pPr>
            <a:r>
              <a:rPr kumimoji="1" lang="en-US" altLang="zh-CN" dirty="0">
                <a:latin typeface="+mn-lt"/>
                <a:ea typeface="+mn-ea"/>
                <a:cs typeface="+mn-cs"/>
              </a:rPr>
              <a:t>    </a:t>
            </a:r>
            <a:endParaRPr kumimoji="1" lang="zh-CN" altLang="zh-CN" dirty="0">
              <a:latin typeface="+mn-lt"/>
              <a:ea typeface="+mn-ea"/>
              <a:cs typeface="+mn-cs"/>
            </a:endParaRPr>
          </a:p>
        </p:txBody>
      </p:sp>
      <p:pic>
        <p:nvPicPr>
          <p:cNvPr id="1160196"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721201"/>
            <a:ext cx="8501063"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12.3.4 </a:t>
            </a:r>
            <a:r>
              <a:rPr kumimoji="1"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用二进制方式向文件读写一组数据</a:t>
            </a:r>
            <a:endParaRPr kumimoji="1"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61219" name="Rectangle 3"/>
          <p:cNvSpPr>
            <a:spLocks noGrp="1"/>
          </p:cNvSpPr>
          <p:nvPr>
            <p:ph idx="1"/>
          </p:nvPr>
        </p:nvSpPr>
        <p:spPr>
          <a:xfrm>
            <a:off x="571500" y="1571625"/>
            <a:ext cx="8001000" cy="4572000"/>
          </a:xfrm>
        </p:spPr>
        <p:txBody>
          <a:bodyPr vert="horz" wrap="square" lIns="91440" tIns="45720" rIns="91440" bIns="45720" anchor="t" anchorCtr="0"/>
          <a:p>
            <a:r>
              <a:rPr kumimoji="1" lang="en-US" altLang="zh-CN" sz="2800" dirty="0">
                <a:latin typeface="+mn-lt"/>
                <a:ea typeface="+mn-ea"/>
                <a:cs typeface="+mn-cs"/>
              </a:rPr>
              <a:t>buffer</a:t>
            </a:r>
            <a:r>
              <a:rPr kumimoji="1" lang="zh-CN" altLang="zh-CN" sz="2800" dirty="0">
                <a:latin typeface="+mn-lt"/>
                <a:ea typeface="+mn-ea"/>
                <a:cs typeface="+mn-cs"/>
              </a:rPr>
              <a:t>：是一个地址</a:t>
            </a:r>
            <a:endParaRPr kumimoji="1" lang="en-US" altLang="zh-CN" sz="2800" dirty="0">
              <a:latin typeface="+mn-lt"/>
              <a:ea typeface="+mn-ea"/>
              <a:cs typeface="+mn-cs"/>
            </a:endParaRPr>
          </a:p>
          <a:p>
            <a:pPr lvl="1"/>
            <a:r>
              <a:rPr kumimoji="1" lang="zh-CN" altLang="zh-CN" dirty="0">
                <a:latin typeface="+mn-lt"/>
                <a:ea typeface="+mn-ea"/>
              </a:rPr>
              <a:t>对</a:t>
            </a:r>
            <a:r>
              <a:rPr kumimoji="1" lang="en-US" altLang="zh-CN" dirty="0">
                <a:latin typeface="+mn-lt"/>
                <a:ea typeface="+mn-ea"/>
              </a:rPr>
              <a:t>fread</a:t>
            </a:r>
            <a:r>
              <a:rPr kumimoji="1" lang="zh-CN" altLang="zh-CN" dirty="0">
                <a:latin typeface="+mn-lt"/>
                <a:ea typeface="+mn-ea"/>
              </a:rPr>
              <a:t>来说，它是用来存放从文件读入的数据的存储区的地址</a:t>
            </a:r>
            <a:endParaRPr kumimoji="1" lang="en-US" altLang="zh-CN" dirty="0">
              <a:latin typeface="+mn-lt"/>
              <a:ea typeface="+mn-ea"/>
            </a:endParaRPr>
          </a:p>
          <a:p>
            <a:pPr lvl="1"/>
            <a:r>
              <a:rPr kumimoji="1" lang="zh-CN" altLang="zh-CN" dirty="0">
                <a:latin typeface="+mn-lt"/>
                <a:ea typeface="+mn-ea"/>
              </a:rPr>
              <a:t>对</a:t>
            </a:r>
            <a:r>
              <a:rPr kumimoji="1" lang="en-US" altLang="zh-CN" dirty="0">
                <a:latin typeface="+mn-lt"/>
                <a:ea typeface="+mn-ea"/>
              </a:rPr>
              <a:t>fwrite</a:t>
            </a:r>
            <a:r>
              <a:rPr kumimoji="1" lang="zh-CN" altLang="zh-CN" dirty="0">
                <a:latin typeface="+mn-lt"/>
                <a:ea typeface="+mn-ea"/>
              </a:rPr>
              <a:t>来说，是要把此地址开始的存储区中的数据向文件输出</a:t>
            </a:r>
            <a:endParaRPr kumimoji="1" lang="zh-CN" altLang="zh-CN" dirty="0">
              <a:latin typeface="+mn-lt"/>
              <a:ea typeface="+mn-ea"/>
            </a:endParaRPr>
          </a:p>
          <a:p>
            <a:r>
              <a:rPr kumimoji="1" lang="en-US" altLang="zh-CN" sz="2800" dirty="0">
                <a:latin typeface="+mn-lt"/>
                <a:ea typeface="+mn-ea"/>
                <a:cs typeface="+mn-cs"/>
              </a:rPr>
              <a:t>size</a:t>
            </a:r>
            <a:r>
              <a:rPr kumimoji="1" lang="zh-CN" altLang="zh-CN" sz="2800" dirty="0">
                <a:latin typeface="+mn-lt"/>
                <a:ea typeface="+mn-ea"/>
                <a:cs typeface="+mn-cs"/>
              </a:rPr>
              <a:t>：要读写的字节数</a:t>
            </a:r>
            <a:endParaRPr kumimoji="1" lang="zh-CN" altLang="zh-CN" sz="2800" dirty="0">
              <a:latin typeface="+mn-lt"/>
              <a:ea typeface="+mn-ea"/>
              <a:cs typeface="+mn-cs"/>
            </a:endParaRPr>
          </a:p>
          <a:p>
            <a:r>
              <a:rPr kumimoji="1" lang="en-US" altLang="zh-CN" sz="2800" dirty="0">
                <a:latin typeface="+mn-lt"/>
                <a:ea typeface="+mn-ea"/>
                <a:cs typeface="+mn-cs"/>
              </a:rPr>
              <a:t>count</a:t>
            </a:r>
            <a:r>
              <a:rPr kumimoji="1" lang="zh-CN" altLang="zh-CN" sz="2800" dirty="0">
                <a:latin typeface="+mn-lt"/>
                <a:ea typeface="+mn-ea"/>
                <a:cs typeface="+mn-cs"/>
              </a:rPr>
              <a:t>：要读写多少个数据项</a:t>
            </a:r>
            <a:endParaRPr kumimoji="1" lang="zh-CN" altLang="zh-CN" sz="2800" dirty="0">
              <a:latin typeface="+mn-lt"/>
              <a:ea typeface="+mn-ea"/>
              <a:cs typeface="+mn-cs"/>
            </a:endParaRPr>
          </a:p>
          <a:p>
            <a:r>
              <a:rPr kumimoji="1" lang="en-US" altLang="zh-CN" sz="2800" dirty="0">
                <a:latin typeface="+mn-lt"/>
                <a:ea typeface="+mn-ea"/>
                <a:cs typeface="+mn-cs"/>
              </a:rPr>
              <a:t>fp</a:t>
            </a:r>
            <a:r>
              <a:rPr kumimoji="1" lang="zh-CN" altLang="zh-CN" sz="2800" dirty="0">
                <a:latin typeface="+mn-lt"/>
                <a:ea typeface="+mn-ea"/>
                <a:cs typeface="+mn-cs"/>
              </a:rPr>
              <a:t>：</a:t>
            </a:r>
            <a:r>
              <a:rPr kumimoji="1" lang="en-US" altLang="zh-CN" sz="2800" dirty="0">
                <a:latin typeface="+mn-lt"/>
                <a:ea typeface="+mn-ea"/>
                <a:cs typeface="+mn-cs"/>
              </a:rPr>
              <a:t>FILE</a:t>
            </a:r>
            <a:r>
              <a:rPr kumimoji="1" lang="zh-CN" altLang="zh-CN" sz="2800" dirty="0">
                <a:latin typeface="+mn-lt"/>
                <a:ea typeface="+mn-ea"/>
                <a:cs typeface="+mn-cs"/>
              </a:rPr>
              <a:t>类型指针</a:t>
            </a:r>
            <a:endParaRPr kumimoji="1" lang="zh-CN" altLang="zh-CN" dirty="0">
              <a:latin typeface="+mn-lt"/>
              <a:ea typeface="+mn-ea"/>
              <a:cs typeface="+mn-cs"/>
            </a:endParaRPr>
          </a:p>
        </p:txBody>
      </p:sp>
      <p:pic>
        <p:nvPicPr>
          <p:cNvPr id="116122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785813"/>
            <a:ext cx="8153400" cy="5338762"/>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12.</a:t>
            </a:r>
            <a:r>
              <a:rPr kumimoji="1" lang="en-US" altLang="zh-CN" dirty="0">
                <a:latin typeface="+mn-lt"/>
                <a:ea typeface="+mn-ea"/>
                <a:cs typeface="+mn-cs"/>
              </a:rPr>
              <a:t>4 </a:t>
            </a:r>
            <a:r>
              <a:rPr kumimoji="1" lang="zh-CN" altLang="zh-CN" dirty="0">
                <a:latin typeface="+mn-lt"/>
                <a:ea typeface="+mn-ea"/>
                <a:cs typeface="+mn-cs"/>
              </a:rPr>
              <a:t>从键盘输入</a:t>
            </a:r>
            <a:r>
              <a:rPr kumimoji="1" lang="en-US" altLang="zh-CN" dirty="0">
                <a:latin typeface="+mn-lt"/>
                <a:ea typeface="+mn-ea"/>
                <a:cs typeface="+mn-cs"/>
              </a:rPr>
              <a:t>10</a:t>
            </a:r>
            <a:r>
              <a:rPr kumimoji="1" lang="zh-CN" altLang="zh-CN" dirty="0">
                <a:latin typeface="+mn-lt"/>
                <a:ea typeface="+mn-ea"/>
                <a:cs typeface="+mn-cs"/>
              </a:rPr>
              <a:t>个学生的有关数据，然后把它们转存到磁盘文件上去。</a:t>
            </a:r>
            <a:r>
              <a:rPr kumimoji="1" lang="en-US" altLang="zh-CN" dirty="0">
                <a:latin typeface="+mn-lt"/>
                <a:ea typeface="+mn-ea"/>
                <a:cs typeface="+mn-cs"/>
              </a:rPr>
              <a:t> </a:t>
            </a:r>
            <a:endParaRPr kumimoji="1" lang="zh-CN" altLang="zh-CN" dirty="0">
              <a:latin typeface="+mn-lt"/>
              <a:ea typeface="+mn-ea"/>
              <a:cs typeface="+mn-cs"/>
            </a:endParaRPr>
          </a:p>
          <a:p>
            <a:r>
              <a:rPr kumimoji="1" lang="zh-CN" altLang="zh-CN" dirty="0">
                <a:latin typeface="+mn-lt"/>
                <a:ea typeface="+mn-ea"/>
                <a:cs typeface="+mn-cs"/>
              </a:rPr>
              <a:t>解题思路：</a:t>
            </a:r>
            <a:endParaRPr kumimoji="1" lang="en-US" altLang="zh-CN" dirty="0">
              <a:latin typeface="+mn-lt"/>
              <a:ea typeface="+mn-ea"/>
              <a:cs typeface="+mn-cs"/>
            </a:endParaRPr>
          </a:p>
          <a:p>
            <a:pPr lvl="1"/>
            <a:r>
              <a:rPr kumimoji="1" lang="zh-CN" altLang="zh-CN" dirty="0">
                <a:latin typeface="+mn-lt"/>
                <a:ea typeface="+mn-ea"/>
              </a:rPr>
              <a:t>定义有</a:t>
            </a:r>
            <a:r>
              <a:rPr kumimoji="1" lang="en-US" altLang="zh-CN" dirty="0">
                <a:latin typeface="+mn-lt"/>
                <a:ea typeface="+mn-ea"/>
              </a:rPr>
              <a:t>10</a:t>
            </a:r>
            <a:r>
              <a:rPr kumimoji="1" lang="zh-CN" altLang="zh-CN" dirty="0">
                <a:latin typeface="+mn-lt"/>
                <a:ea typeface="+mn-ea"/>
              </a:rPr>
              <a:t>个元素的结构体数组，用来存放</a:t>
            </a:r>
            <a:r>
              <a:rPr kumimoji="1" lang="en-US" altLang="zh-CN" dirty="0">
                <a:latin typeface="+mn-lt"/>
                <a:ea typeface="+mn-ea"/>
              </a:rPr>
              <a:t>10</a:t>
            </a:r>
            <a:r>
              <a:rPr kumimoji="1" lang="zh-CN" altLang="zh-CN" dirty="0">
                <a:latin typeface="+mn-lt"/>
                <a:ea typeface="+mn-ea"/>
              </a:rPr>
              <a:t>个学生的数据</a:t>
            </a:r>
            <a:endParaRPr kumimoji="1" lang="en-US" altLang="zh-CN" dirty="0">
              <a:latin typeface="+mn-lt"/>
              <a:ea typeface="+mn-ea"/>
            </a:endParaRPr>
          </a:p>
          <a:p>
            <a:pPr lvl="1"/>
            <a:r>
              <a:rPr kumimoji="1" lang="zh-CN" altLang="zh-CN" dirty="0">
                <a:latin typeface="+mn-lt"/>
                <a:ea typeface="+mn-ea"/>
              </a:rPr>
              <a:t>从</a:t>
            </a:r>
            <a:r>
              <a:rPr kumimoji="1" lang="en-US" altLang="zh-CN" dirty="0">
                <a:latin typeface="+mn-lt"/>
                <a:ea typeface="+mn-ea"/>
              </a:rPr>
              <a:t>main</a:t>
            </a:r>
            <a:r>
              <a:rPr kumimoji="1" lang="zh-CN" altLang="zh-CN" dirty="0">
                <a:latin typeface="+mn-lt"/>
                <a:ea typeface="+mn-ea"/>
              </a:rPr>
              <a:t>函数输入</a:t>
            </a:r>
            <a:r>
              <a:rPr kumimoji="1" lang="en-US" altLang="zh-CN" dirty="0">
                <a:latin typeface="+mn-lt"/>
                <a:ea typeface="+mn-ea"/>
              </a:rPr>
              <a:t>10</a:t>
            </a:r>
            <a:r>
              <a:rPr kumimoji="1" lang="zh-CN" altLang="zh-CN" dirty="0">
                <a:latin typeface="+mn-lt"/>
                <a:ea typeface="+mn-ea"/>
              </a:rPr>
              <a:t>个学生的数据</a:t>
            </a:r>
            <a:endParaRPr kumimoji="1" lang="en-US" altLang="zh-CN" dirty="0">
              <a:latin typeface="+mn-lt"/>
              <a:ea typeface="+mn-ea"/>
            </a:endParaRPr>
          </a:p>
          <a:p>
            <a:pPr lvl="1"/>
            <a:r>
              <a:rPr kumimoji="1" lang="zh-CN" altLang="zh-CN" dirty="0">
                <a:latin typeface="+mn-lt"/>
                <a:ea typeface="+mn-ea"/>
              </a:rPr>
              <a:t>用</a:t>
            </a:r>
            <a:r>
              <a:rPr kumimoji="1" lang="en-US" altLang="zh-CN" dirty="0">
                <a:latin typeface="+mn-lt"/>
                <a:ea typeface="+mn-ea"/>
              </a:rPr>
              <a:t>save</a:t>
            </a:r>
            <a:r>
              <a:rPr kumimoji="1" lang="zh-CN" altLang="zh-CN" dirty="0">
                <a:latin typeface="+mn-lt"/>
                <a:ea typeface="+mn-ea"/>
              </a:rPr>
              <a:t>函数实现向磁盘输出学生数据</a:t>
            </a:r>
            <a:endParaRPr kumimoji="1" lang="en-US" altLang="zh-CN" dirty="0">
              <a:latin typeface="+mn-lt"/>
              <a:ea typeface="+mn-ea"/>
            </a:endParaRPr>
          </a:p>
          <a:p>
            <a:pPr lvl="1"/>
            <a:r>
              <a:rPr kumimoji="1" lang="zh-CN" altLang="zh-CN" dirty="0">
                <a:latin typeface="+mn-lt"/>
                <a:ea typeface="+mn-ea"/>
              </a:rPr>
              <a:t>用</a:t>
            </a:r>
            <a:r>
              <a:rPr kumimoji="1" lang="en-US" altLang="zh-CN" dirty="0">
                <a:latin typeface="+mn-lt"/>
                <a:ea typeface="+mn-ea"/>
              </a:rPr>
              <a:t>fwrite</a:t>
            </a:r>
            <a:r>
              <a:rPr kumimoji="1" lang="zh-CN" altLang="zh-CN" dirty="0">
                <a:latin typeface="+mn-lt"/>
                <a:ea typeface="+mn-ea"/>
              </a:rPr>
              <a:t>函数一次输出一个学生的数据</a:t>
            </a:r>
            <a:endParaRPr kumimoji="1" lang="zh-CN" altLang="en-US" dirty="0">
              <a:latin typeface="+mn-lt"/>
              <a:ea typeface="+mn-ea"/>
            </a:endParaRPr>
          </a:p>
        </p:txBody>
      </p:sp>
      <p:pic>
        <p:nvPicPr>
          <p:cNvPr id="116224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41" end="47"/>
                                            </p:txEl>
                                          </p:spTgt>
                                        </p:tgtEl>
                                        <p:attrNameLst>
                                          <p:attrName>style.visibility</p:attrName>
                                        </p:attrNameLst>
                                      </p:cBhvr>
                                      <p:to>
                                        <p:strVal val="visible"/>
                                      </p:to>
                                    </p:set>
                                    <p:animEffect transition="in" filter="blinds(horizontal)">
                                      <p:cBhvr>
                                        <p:cTn id="7" dur="500"/>
                                        <p:tgtEl>
                                          <p:spTgt spid="3">
                                            <p:txEl>
                                              <p:charRg st="41" end="47"/>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charRg st="47" end="75"/>
                                            </p:txEl>
                                          </p:spTgt>
                                        </p:tgtEl>
                                        <p:attrNameLst>
                                          <p:attrName>style.visibility</p:attrName>
                                        </p:attrNameLst>
                                      </p:cBhvr>
                                      <p:to>
                                        <p:strVal val="visible"/>
                                      </p:to>
                                    </p:set>
                                    <p:animEffect transition="in" filter="blinds(horizontal)">
                                      <p:cBhvr>
                                        <p:cTn id="11" dur="500"/>
                                        <p:tgtEl>
                                          <p:spTgt spid="3">
                                            <p:txEl>
                                              <p:charRg st="47" end="7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charRg st="75" end="93"/>
                                            </p:txEl>
                                          </p:spTgt>
                                        </p:tgtEl>
                                        <p:attrNameLst>
                                          <p:attrName>style.visibility</p:attrName>
                                        </p:attrNameLst>
                                      </p:cBhvr>
                                      <p:to>
                                        <p:strVal val="visible"/>
                                      </p:to>
                                    </p:set>
                                    <p:animEffect transition="in" filter="blinds(horizontal)">
                                      <p:cBhvr>
                                        <p:cTn id="16" dur="500"/>
                                        <p:tgtEl>
                                          <p:spTgt spid="3">
                                            <p:txEl>
                                              <p:charRg st="75" end="9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charRg st="93" end="112"/>
                                            </p:txEl>
                                          </p:spTgt>
                                        </p:tgtEl>
                                        <p:attrNameLst>
                                          <p:attrName>style.visibility</p:attrName>
                                        </p:attrNameLst>
                                      </p:cBhvr>
                                      <p:to>
                                        <p:strVal val="visible"/>
                                      </p:to>
                                    </p:set>
                                    <p:animEffect transition="in" filter="blinds(horizontal)">
                                      <p:cBhvr>
                                        <p:cTn id="21" dur="500"/>
                                        <p:tgtEl>
                                          <p:spTgt spid="3">
                                            <p:txEl>
                                              <p:charRg st="93" end="1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charRg st="112" end="133"/>
                                            </p:txEl>
                                          </p:spTgt>
                                        </p:tgtEl>
                                        <p:attrNameLst>
                                          <p:attrName>style.visibility</p:attrName>
                                        </p:attrNameLst>
                                      </p:cBhvr>
                                      <p:to>
                                        <p:strVal val="visible"/>
                                      </p:to>
                                    </p:set>
                                    <p:animEffect transition="in" filter="blinds(horizontal)">
                                      <p:cBhvr>
                                        <p:cTn id="26" dur="500"/>
                                        <p:tgtEl>
                                          <p:spTgt spid="3">
                                            <p:txEl>
                                              <p:charRg st="112"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3266" name="内容占位符 2"/>
          <p:cNvSpPr>
            <a:spLocks noGrp="1"/>
          </p:cNvSpPr>
          <p:nvPr>
            <p:ph idx="1"/>
          </p:nvPr>
        </p:nvSpPr>
        <p:spPr>
          <a:xfrm>
            <a:off x="896938" y="1000125"/>
            <a:ext cx="6961187" cy="4429125"/>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#define SIZE 10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struct Student_type</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char name[10];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int num;</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int age;</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char addr[15];</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}stud[SIZE]; </a:t>
            </a:r>
            <a:endParaRPr kumimoji="1" lang="zh-CN" altLang="en-US" sz="2800" dirty="0">
              <a:latin typeface="+mn-lt"/>
              <a:ea typeface="+mn-ea"/>
              <a:cs typeface="+mn-cs"/>
            </a:endParaRPr>
          </a:p>
        </p:txBody>
      </p:sp>
      <p:pic>
        <p:nvPicPr>
          <p:cNvPr id="1163267"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4290" name="内容占位符 2"/>
          <p:cNvSpPr>
            <a:spLocks noGrp="1"/>
          </p:cNvSpPr>
          <p:nvPr>
            <p:ph idx="1"/>
          </p:nvPr>
        </p:nvSpPr>
        <p:spPr>
          <a:xfrm>
            <a:off x="214313" y="571500"/>
            <a:ext cx="8572500" cy="6072188"/>
          </a:xfrm>
        </p:spPr>
        <p:txBody>
          <a:bodyPr vert="horz" wrap="square" lIns="91440" tIns="45720" rIns="91440" bIns="45720" anchor="t" anchorCtr="0"/>
          <a:p>
            <a:pPr>
              <a:lnSpc>
                <a:spcPts val="3000"/>
              </a:lnSpc>
              <a:buFont typeface="Wingdings" panose="05000000000000000000" pitchFamily="2" charset="2"/>
              <a:buNone/>
            </a:pPr>
            <a:r>
              <a:rPr kumimoji="1" lang="en-US" altLang="zh-CN" sz="2800" dirty="0">
                <a:latin typeface="+mn-lt"/>
                <a:ea typeface="+mn-ea"/>
                <a:cs typeface="+mn-cs"/>
              </a:rPr>
              <a:t>void save( )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FILE *fp;   int i;</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if((fp=fopen("stu.dat","</a:t>
            </a:r>
            <a:r>
              <a:rPr kumimoji="1" lang="en-US" altLang="zh-CN" sz="2800" dirty="0">
                <a:solidFill>
                  <a:srgbClr val="00B050"/>
                </a:solidFill>
                <a:latin typeface="+mn-lt"/>
                <a:ea typeface="+mn-ea"/>
                <a:cs typeface="+mn-cs"/>
              </a:rPr>
              <a:t>wb</a:t>
            </a:r>
            <a:r>
              <a:rPr kumimoji="1" lang="en-US" altLang="zh-CN" sz="2800" dirty="0">
                <a:latin typeface="+mn-lt"/>
                <a:ea typeface="+mn-ea"/>
                <a:cs typeface="+mn-cs"/>
              </a:rPr>
              <a:t>"))==NULL)      </a:t>
            </a:r>
            <a:endParaRPr kumimoji="1" lang="en-US"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 printf("cannot open file\n");</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return;</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for(i=0;i&lt;SIZE;i++)</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if(</a:t>
            </a:r>
            <a:r>
              <a:rPr kumimoji="1" lang="en-US" altLang="zh-CN" sz="2800" dirty="0">
                <a:solidFill>
                  <a:srgbClr val="9D138D"/>
                </a:solidFill>
                <a:latin typeface="+mn-lt"/>
                <a:ea typeface="+mn-ea"/>
                <a:cs typeface="+mn-cs"/>
              </a:rPr>
              <a:t>fwrite</a:t>
            </a:r>
            <a:r>
              <a:rPr kumimoji="1" lang="en-US" altLang="zh-CN" sz="2800" dirty="0">
                <a:latin typeface="+mn-lt"/>
                <a:ea typeface="+mn-ea"/>
                <a:cs typeface="+mn-cs"/>
              </a:rPr>
              <a:t>(&amp;stud[i],</a:t>
            </a:r>
            <a:endParaRPr kumimoji="1" lang="en-US" altLang="zh-CN" sz="2800" dirty="0">
              <a:latin typeface="+mn-lt"/>
              <a:ea typeface="+mn-ea"/>
              <a:cs typeface="+mn-cs"/>
            </a:endParaRPr>
          </a:p>
          <a:p>
            <a:pPr>
              <a:lnSpc>
                <a:spcPts val="3000"/>
              </a:lnSpc>
              <a:buFont typeface="Wingdings" panose="05000000000000000000" pitchFamily="2" charset="2"/>
              <a:buNone/>
            </a:pPr>
            <a:r>
              <a:rPr kumimoji="1" lang="en-US" altLang="zh-CN" sz="2800" dirty="0">
                <a:solidFill>
                  <a:srgbClr val="FF0000"/>
                </a:solidFill>
                <a:latin typeface="+mn-lt"/>
                <a:ea typeface="+mn-ea"/>
                <a:cs typeface="+mn-cs"/>
              </a:rPr>
              <a:t>                   </a:t>
            </a:r>
            <a:r>
              <a:rPr kumimoji="1" lang="en-US" altLang="zh-CN" sz="2800" dirty="0">
                <a:solidFill>
                  <a:srgbClr val="C00000"/>
                </a:solidFill>
                <a:latin typeface="+mn-lt"/>
                <a:ea typeface="+mn-ea"/>
                <a:cs typeface="+mn-cs"/>
              </a:rPr>
              <a:t>sizeof(struct Student_type</a:t>
            </a:r>
            <a:r>
              <a:rPr kumimoji="1" lang="en-US" altLang="zh-CN" sz="2800" dirty="0">
                <a:latin typeface="+mn-lt"/>
                <a:ea typeface="+mn-ea"/>
                <a:cs typeface="+mn-cs"/>
              </a:rPr>
              <a:t>),</a:t>
            </a:r>
            <a:endParaRPr kumimoji="1" lang="en-US"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1,fp)!=1)</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printf("file write error\n");</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fclose(fp);</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a:xfrm>
            <a:off x="4357688" y="2500313"/>
            <a:ext cx="4429125" cy="1000125"/>
          </a:xfrm>
          <a:prstGeom prst="wedgeRoundRectCallout">
            <a:avLst>
              <a:gd name="adj1" fmla="val -19898"/>
              <a:gd name="adj2" fmla="val 131181"/>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10+4+4+15=33</a:t>
            </a:r>
            <a:r>
              <a:rPr lang="zh-CN" altLang="zh-CN" sz="2800" dirty="0">
                <a:solidFill>
                  <a:srgbClr val="0000CC"/>
                </a:solidFill>
                <a:latin typeface="Arial" panose="020B0604020202020204" pitchFamily="34" charset="0"/>
              </a:rPr>
              <a:t>，实际上</a:t>
            </a:r>
            <a:r>
              <a:rPr lang="zh-CN" altLang="en-US" sz="2800" dirty="0">
                <a:solidFill>
                  <a:srgbClr val="0000CC"/>
                </a:solidFill>
                <a:latin typeface="Arial" panose="020B0604020202020204" pitchFamily="34" charset="0"/>
              </a:rPr>
              <a:t>开辟</a:t>
            </a:r>
            <a:r>
              <a:rPr lang="en-US" altLang="zh-CN" sz="2800" dirty="0">
                <a:solidFill>
                  <a:srgbClr val="0000CC"/>
                </a:solidFill>
                <a:latin typeface="Arial" panose="020B0604020202020204" pitchFamily="34" charset="0"/>
              </a:rPr>
              <a:t>36</a:t>
            </a:r>
            <a:r>
              <a:rPr lang="zh-CN" altLang="zh-CN" sz="2800" dirty="0">
                <a:solidFill>
                  <a:srgbClr val="0000CC"/>
                </a:solidFill>
                <a:latin typeface="Arial" panose="020B0604020202020204" pitchFamily="34" charset="0"/>
              </a:rPr>
              <a:t>字节，是</a:t>
            </a:r>
            <a:r>
              <a:rPr lang="en-US" altLang="zh-CN" sz="2800" dirty="0">
                <a:solidFill>
                  <a:srgbClr val="0000CC"/>
                </a:solidFill>
                <a:latin typeface="Arial" panose="020B0604020202020204" pitchFamily="34" charset="0"/>
              </a:rPr>
              <a:t>4</a:t>
            </a:r>
            <a:r>
              <a:rPr lang="zh-CN" altLang="zh-CN" sz="2800" dirty="0">
                <a:solidFill>
                  <a:srgbClr val="0000CC"/>
                </a:solidFill>
                <a:latin typeface="Arial" panose="020B0604020202020204" pitchFamily="34" charset="0"/>
              </a:rPr>
              <a:t>的倍数</a:t>
            </a:r>
            <a:endParaRPr lang="zh-CN" altLang="en-US" sz="2800" dirty="0">
              <a:solidFill>
                <a:srgbClr val="0000CC"/>
              </a:solidFill>
              <a:latin typeface="Arial" panose="020B0604020202020204" pitchFamily="34" charset="0"/>
            </a:endParaRPr>
          </a:p>
        </p:txBody>
      </p:sp>
      <p:sp>
        <p:nvSpPr>
          <p:cNvPr id="5" name="圆角矩形标注 4"/>
          <p:cNvSpPr/>
          <p:nvPr/>
        </p:nvSpPr>
        <p:spPr>
          <a:xfrm>
            <a:off x="3214688" y="357188"/>
            <a:ext cx="3500437" cy="642937"/>
          </a:xfrm>
          <a:prstGeom prst="wedgeRoundRectCallout">
            <a:avLst>
              <a:gd name="adj1" fmla="val -19898"/>
              <a:gd name="adj2" fmla="val 131181"/>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当前路径下的文件</a:t>
            </a:r>
            <a:endParaRPr lang="zh-CN" altLang="en-US" sz="2800" dirty="0">
              <a:solidFill>
                <a:srgbClr val="0000CC"/>
              </a:solidFill>
              <a:latin typeface="Arial" panose="020B0604020202020204" pitchFamily="34" charset="0"/>
            </a:endParaRPr>
          </a:p>
        </p:txBody>
      </p:sp>
      <p:pic>
        <p:nvPicPr>
          <p:cNvPr id="116429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5314" name="内容占位符 2"/>
          <p:cNvSpPr>
            <a:spLocks noGrp="1"/>
          </p:cNvSpPr>
          <p:nvPr>
            <p:ph idx="1"/>
          </p:nvPr>
        </p:nvSpPr>
        <p:spPr>
          <a:xfrm>
            <a:off x="428625" y="785813"/>
            <a:ext cx="8286750" cy="5357812"/>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int i;</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printf(“enter data of students:\n");</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for(i=0;i&lt;SIZE;i++)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scanf("%s%d%d%s",</a:t>
            </a:r>
            <a:endParaRPr kumimoji="1" lang="en-US"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stud[i].name,&amp;stud[i].num,</a:t>
            </a:r>
            <a:endParaRPr kumimoji="1" lang="en-US"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&amp;stud[i].age,stud[i].addr);</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save( );</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pic>
        <p:nvPicPr>
          <p:cNvPr id="116531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6338" name="内容占位符 2"/>
          <p:cNvSpPr>
            <a:spLocks noGrp="1"/>
          </p:cNvSpPr>
          <p:nvPr>
            <p:ph idx="1"/>
          </p:nvPr>
        </p:nvSpPr>
        <p:spPr>
          <a:xfrm>
            <a:off x="714375" y="1500188"/>
            <a:ext cx="7715250" cy="3071812"/>
          </a:xfrm>
        </p:spPr>
        <p:txBody>
          <a:bodyPr vert="horz" wrap="square" lIns="91440" tIns="45720" rIns="91440" bIns="45720" anchor="t" anchorCtr="0"/>
          <a:p>
            <a:r>
              <a:rPr kumimoji="1" lang="zh-CN" altLang="zh-CN" dirty="0">
                <a:latin typeface="+mn-lt"/>
                <a:ea typeface="+mn-ea"/>
                <a:cs typeface="+mn-cs"/>
              </a:rPr>
              <a:t>为了验证在磁盘文件“</a:t>
            </a:r>
            <a:r>
              <a:rPr kumimoji="1" lang="en-US" altLang="zh-CN" dirty="0">
                <a:latin typeface="+mn-lt"/>
                <a:ea typeface="+mn-ea"/>
                <a:cs typeface="+mn-cs"/>
              </a:rPr>
              <a:t>stu.dat</a:t>
            </a:r>
            <a:r>
              <a:rPr kumimoji="1" lang="zh-CN" altLang="zh-CN" dirty="0">
                <a:latin typeface="+mn-lt"/>
                <a:ea typeface="+mn-ea"/>
                <a:cs typeface="+mn-cs"/>
              </a:rPr>
              <a:t>”中是否已存在此数据，可以用以下程序从“</a:t>
            </a:r>
            <a:r>
              <a:rPr kumimoji="1" lang="en-US" altLang="zh-CN" dirty="0">
                <a:latin typeface="+mn-lt"/>
                <a:ea typeface="+mn-ea"/>
                <a:cs typeface="+mn-cs"/>
              </a:rPr>
              <a:t>stu.dat</a:t>
            </a:r>
            <a:r>
              <a:rPr kumimoji="1" lang="zh-CN" altLang="zh-CN" dirty="0">
                <a:latin typeface="+mn-lt"/>
                <a:ea typeface="+mn-ea"/>
                <a:cs typeface="+mn-cs"/>
              </a:rPr>
              <a:t>”文件中读入数据，然后在屏幕上输出。</a:t>
            </a:r>
            <a:endParaRPr kumimoji="1" lang="zh-CN" altLang="zh-CN" dirty="0">
              <a:latin typeface="+mn-lt"/>
              <a:ea typeface="+mn-ea"/>
              <a:cs typeface="+mn-cs"/>
            </a:endParaRPr>
          </a:p>
        </p:txBody>
      </p:sp>
      <p:pic>
        <p:nvPicPr>
          <p:cNvPr id="116633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62" name="内容占位符 2"/>
          <p:cNvSpPr>
            <a:spLocks noGrp="1"/>
          </p:cNvSpPr>
          <p:nvPr>
            <p:ph idx="1"/>
          </p:nvPr>
        </p:nvSpPr>
        <p:spPr>
          <a:xfrm>
            <a:off x="857250" y="928688"/>
            <a:ext cx="6215063" cy="5357812"/>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#include &lt;stdlib.h&gt;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#define SIZE 10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struct Student_type</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char name[10];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int num;</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int age;</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char addr[15];</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}stud[SIZE]; </a:t>
            </a:r>
            <a:endParaRPr kumimoji="1" lang="zh-CN" altLang="zh-CN" sz="2800" dirty="0">
              <a:latin typeface="+mn-lt"/>
              <a:ea typeface="+mn-ea"/>
              <a:cs typeface="+mn-cs"/>
            </a:endParaRPr>
          </a:p>
        </p:txBody>
      </p:sp>
      <p:pic>
        <p:nvPicPr>
          <p:cNvPr id="116736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03875" name="Rectangle 3"/>
          <p:cNvSpPr>
            <a:spLocks noGrp="1"/>
          </p:cNvSpPr>
          <p:nvPr>
            <p:ph idx="1"/>
          </p:nvPr>
        </p:nvSpPr>
        <p:spPr>
          <a:xfrm>
            <a:off x="571500" y="1571625"/>
            <a:ext cx="8143875" cy="4786313"/>
          </a:xfrm>
        </p:spPr>
        <p:txBody>
          <a:bodyPr vert="horz" wrap="square" lIns="91440" tIns="45720" rIns="91440" bIns="45720" anchor="t" anchorCtr="0"/>
          <a:p>
            <a:r>
              <a:rPr kumimoji="1" lang="zh-CN" altLang="zh-CN" dirty="0">
                <a:latin typeface="+mn-lt"/>
                <a:ea typeface="+mn-ea"/>
                <a:cs typeface="+mn-cs"/>
              </a:rPr>
              <a:t>输入输出是数据传送的过程，数据如流水一样从一处流向另一处，因此常将输入输出形象地称为流</a:t>
            </a:r>
            <a:r>
              <a:rPr kumimoji="1" lang="en-US" altLang="zh-CN" dirty="0">
                <a:latin typeface="+mn-lt"/>
                <a:ea typeface="+mn-ea"/>
                <a:cs typeface="+mn-cs"/>
              </a:rPr>
              <a:t>(stream)</a:t>
            </a:r>
            <a:r>
              <a:rPr kumimoji="1" lang="zh-CN" altLang="zh-CN" dirty="0">
                <a:latin typeface="+mn-lt"/>
                <a:ea typeface="+mn-ea"/>
                <a:cs typeface="+mn-cs"/>
              </a:rPr>
              <a:t>，即数据流。流表示了信息从源到目的端的流动。</a:t>
            </a:r>
            <a:endParaRPr kumimoji="1" lang="en-US" altLang="zh-CN" dirty="0">
              <a:solidFill>
                <a:srgbClr val="C00000"/>
              </a:solidFill>
              <a:latin typeface="+mn-lt"/>
              <a:ea typeface="+mn-ea"/>
              <a:cs typeface="+mn-cs"/>
            </a:endParaRPr>
          </a:p>
        </p:txBody>
      </p:sp>
      <p:pic>
        <p:nvPicPr>
          <p:cNvPr id="1103876"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8386" name="内容占位符 2"/>
          <p:cNvSpPr>
            <a:spLocks noGrp="1"/>
          </p:cNvSpPr>
          <p:nvPr>
            <p:ph idx="1"/>
          </p:nvPr>
        </p:nvSpPr>
        <p:spPr>
          <a:xfrm>
            <a:off x="214313" y="500063"/>
            <a:ext cx="8715375" cy="6215062"/>
          </a:xfrm>
        </p:spPr>
        <p:txBody>
          <a:bodyPr vert="horz" wrap="square" lIns="91440" tIns="45720" rIns="91440" bIns="45720" anchor="t" anchorCtr="0"/>
          <a:p>
            <a:pPr>
              <a:lnSpc>
                <a:spcPts val="2800"/>
              </a:lnSpc>
              <a:buFont typeface="Wingdings" panose="05000000000000000000" pitchFamily="2" charset="2"/>
              <a:buNone/>
            </a:pPr>
            <a:r>
              <a:rPr kumimoji="1" lang="en-US" altLang="zh-CN" sz="2800" dirty="0">
                <a:latin typeface="+mn-lt"/>
                <a:ea typeface="+mn-ea"/>
                <a:cs typeface="+mn-cs"/>
              </a:rPr>
              <a:t>int main(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{int i;   FILE *fp;</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if((fp=fopen("stu.dat","</a:t>
            </a:r>
            <a:r>
              <a:rPr kumimoji="1" lang="en-US" altLang="zh-CN" sz="2800" dirty="0">
                <a:solidFill>
                  <a:srgbClr val="00B050"/>
                </a:solidFill>
                <a:latin typeface="+mn-lt"/>
                <a:ea typeface="+mn-ea"/>
                <a:cs typeface="+mn-cs"/>
              </a:rPr>
              <a:t>rb</a:t>
            </a:r>
            <a:r>
              <a:rPr kumimoji="1" lang="en-US" altLang="zh-CN" sz="2800" dirty="0">
                <a:latin typeface="+mn-lt"/>
                <a:ea typeface="+mn-ea"/>
                <a:cs typeface="+mn-cs"/>
              </a:rPr>
              <a:t>"))==NULL)</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{printf("cannot open file\n"); exit(0);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for(i=0;i&lt;SIZE;i++)</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a:t>
            </a:r>
            <a:r>
              <a:rPr kumimoji="1" lang="en-US" altLang="zh-CN" sz="2800" dirty="0">
                <a:solidFill>
                  <a:srgbClr val="9D138D"/>
                </a:solidFill>
                <a:latin typeface="+mn-lt"/>
                <a:ea typeface="+mn-ea"/>
                <a:cs typeface="+mn-cs"/>
              </a:rPr>
              <a:t>fread</a:t>
            </a:r>
            <a:r>
              <a:rPr kumimoji="1" lang="en-US" altLang="zh-CN" sz="2800" dirty="0">
                <a:latin typeface="+mn-lt"/>
                <a:ea typeface="+mn-ea"/>
                <a:cs typeface="+mn-cs"/>
              </a:rPr>
              <a:t> (&amp;stud[i],sizeof(struct</a:t>
            </a:r>
            <a:endParaRPr kumimoji="1" lang="en-US"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Student_type),1,fp);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printf (“%-10s %4d %4d  %-15s\n”,</a:t>
            </a:r>
            <a:endParaRPr kumimoji="1" lang="en-US"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stud[i].name,stud[i].num,</a:t>
            </a:r>
            <a:endParaRPr kumimoji="1" lang="en-US"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stud[i]. age,stud[i].addr);</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fclose (fp);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pic>
        <p:nvPicPr>
          <p:cNvPr id="1168387"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785813"/>
            <a:ext cx="8153400" cy="5338762"/>
          </a:xfrm>
        </p:spPr>
        <p:txBody>
          <a:bodyPr vert="horz" wrap="square" lIns="91440" tIns="45720" rIns="91440" bIns="45720" anchor="t" anchorCtr="0"/>
          <a:p>
            <a:r>
              <a:rPr kumimoji="1" lang="en-US" altLang="zh-CN" dirty="0">
                <a:latin typeface="+mn-lt"/>
                <a:ea typeface="+mn-ea"/>
                <a:cs typeface="+mn-cs"/>
              </a:rPr>
              <a:t>  </a:t>
            </a:r>
            <a:r>
              <a:rPr kumimoji="1" lang="zh-CN" altLang="en-US" dirty="0">
                <a:latin typeface="+mn-lt"/>
                <a:ea typeface="+mn-ea"/>
                <a:cs typeface="+mn-cs"/>
              </a:rPr>
              <a:t>如果修改</a:t>
            </a:r>
            <a:r>
              <a:rPr kumimoji="1" lang="zh-CN" altLang="zh-CN" dirty="0">
                <a:latin typeface="+mn-lt"/>
                <a:ea typeface="+mn-ea"/>
                <a:cs typeface="+mn-cs"/>
              </a:rPr>
              <a:t>例</a:t>
            </a:r>
            <a:r>
              <a:rPr kumimoji="1" lang="en-US" altLang="zh-CN" dirty="0">
                <a:latin typeface="+mn-lt"/>
                <a:ea typeface="+mn-ea"/>
                <a:cs typeface="+mn-cs"/>
              </a:rPr>
              <a:t>12.</a:t>
            </a:r>
            <a:r>
              <a:rPr kumimoji="1" lang="en-US" altLang="zh-CN" dirty="0">
                <a:latin typeface="+mn-lt"/>
                <a:ea typeface="+mn-ea"/>
                <a:cs typeface="+mn-cs"/>
              </a:rPr>
              <a:t>4</a:t>
            </a:r>
            <a:r>
              <a:rPr kumimoji="1" lang="zh-CN" altLang="en-US" dirty="0">
                <a:latin typeface="+mn-lt"/>
                <a:ea typeface="+mn-ea"/>
                <a:cs typeface="+mn-cs"/>
              </a:rPr>
              <a:t>：从</a:t>
            </a:r>
            <a:r>
              <a:rPr kumimoji="1" lang="zh-CN" altLang="zh-CN" dirty="0">
                <a:latin typeface="+mn-lt"/>
                <a:ea typeface="+mn-ea"/>
                <a:cs typeface="+mn-cs"/>
              </a:rPr>
              <a:t>已有的二进制</a:t>
            </a:r>
            <a:r>
              <a:rPr kumimoji="1" lang="zh-CN" altLang="en-US" dirty="0">
                <a:latin typeface="+mn-lt"/>
                <a:ea typeface="+mn-ea"/>
                <a:cs typeface="+mn-cs"/>
              </a:rPr>
              <a:t>文件</a:t>
            </a:r>
            <a:r>
              <a:rPr kumimoji="1" lang="zh-CN" altLang="zh-CN" dirty="0">
                <a:latin typeface="+mn-lt"/>
                <a:ea typeface="+mn-ea"/>
                <a:cs typeface="+mn-cs"/>
              </a:rPr>
              <a:t>“</a:t>
            </a:r>
            <a:r>
              <a:rPr kumimoji="1" lang="en-US" altLang="zh-CN" dirty="0">
                <a:latin typeface="+mn-lt"/>
                <a:ea typeface="+mn-ea"/>
                <a:cs typeface="+mn-cs"/>
              </a:rPr>
              <a:t>stu.list</a:t>
            </a:r>
            <a:r>
              <a:rPr kumimoji="1" lang="zh-CN" altLang="zh-CN" dirty="0">
                <a:latin typeface="+mn-lt"/>
                <a:ea typeface="+mn-ea"/>
                <a:cs typeface="+mn-cs"/>
              </a:rPr>
              <a:t>”中，读入数据并输出到“</a:t>
            </a:r>
            <a:r>
              <a:rPr kumimoji="1" lang="en-US" altLang="zh-CN" dirty="0">
                <a:latin typeface="+mn-lt"/>
                <a:ea typeface="+mn-ea"/>
                <a:cs typeface="+mn-cs"/>
              </a:rPr>
              <a:t>stu.dat</a:t>
            </a:r>
            <a:r>
              <a:rPr kumimoji="1" lang="zh-CN" altLang="zh-CN" dirty="0">
                <a:latin typeface="+mn-lt"/>
                <a:ea typeface="+mn-ea"/>
                <a:cs typeface="+mn-cs"/>
              </a:rPr>
              <a:t>”文件中</a:t>
            </a:r>
            <a:r>
              <a:rPr kumimoji="1" lang="zh-CN" altLang="en-US" dirty="0">
                <a:latin typeface="+mn-lt"/>
                <a:ea typeface="+mn-ea"/>
                <a:cs typeface="+mn-cs"/>
              </a:rPr>
              <a:t>，应如何修改程序？</a:t>
            </a:r>
            <a:r>
              <a:rPr kumimoji="1" lang="en-US" altLang="zh-CN" dirty="0">
                <a:latin typeface="+mn-lt"/>
                <a:ea typeface="+mn-ea"/>
                <a:cs typeface="+mn-cs"/>
              </a:rPr>
              <a:t> </a:t>
            </a:r>
            <a:endParaRPr kumimoji="1" lang="zh-CN" altLang="zh-CN" dirty="0">
              <a:latin typeface="+mn-lt"/>
              <a:ea typeface="+mn-ea"/>
              <a:cs typeface="+mn-cs"/>
            </a:endParaRPr>
          </a:p>
          <a:p>
            <a:r>
              <a:rPr kumimoji="1" lang="zh-CN" altLang="zh-CN" dirty="0">
                <a:latin typeface="+mn-lt"/>
                <a:ea typeface="+mn-ea"/>
                <a:cs typeface="+mn-cs"/>
              </a:rPr>
              <a:t>解题思路：</a:t>
            </a:r>
            <a:endParaRPr kumimoji="1" lang="en-US" altLang="zh-CN" dirty="0">
              <a:latin typeface="+mn-lt"/>
              <a:ea typeface="+mn-ea"/>
              <a:cs typeface="+mn-cs"/>
            </a:endParaRPr>
          </a:p>
          <a:p>
            <a:pPr lvl="1"/>
            <a:r>
              <a:rPr kumimoji="1" lang="zh-CN" altLang="zh-CN" sz="3200" dirty="0">
                <a:latin typeface="+mn-lt"/>
                <a:ea typeface="+mn-ea"/>
              </a:rPr>
              <a:t>编写</a:t>
            </a:r>
            <a:r>
              <a:rPr kumimoji="1" lang="en-US" altLang="zh-CN" sz="3200" dirty="0">
                <a:latin typeface="+mn-lt"/>
                <a:ea typeface="+mn-ea"/>
              </a:rPr>
              <a:t>load</a:t>
            </a:r>
            <a:r>
              <a:rPr kumimoji="1" lang="zh-CN" altLang="zh-CN" sz="3200" dirty="0">
                <a:latin typeface="+mn-lt"/>
                <a:ea typeface="+mn-ea"/>
              </a:rPr>
              <a:t>函数</a:t>
            </a:r>
            <a:endParaRPr kumimoji="1" lang="en-US" altLang="zh-CN" sz="3200" dirty="0">
              <a:latin typeface="+mn-lt"/>
              <a:ea typeface="+mn-ea"/>
            </a:endParaRPr>
          </a:p>
          <a:p>
            <a:pPr lvl="1"/>
            <a:r>
              <a:rPr kumimoji="1" lang="en-US" altLang="zh-CN" sz="3200" dirty="0">
                <a:latin typeface="+mn-lt"/>
                <a:ea typeface="+mn-ea"/>
              </a:rPr>
              <a:t>main</a:t>
            </a:r>
            <a:r>
              <a:rPr kumimoji="1" lang="zh-CN" altLang="en-US" sz="3200" dirty="0">
                <a:latin typeface="+mn-lt"/>
                <a:ea typeface="+mn-ea"/>
              </a:rPr>
              <a:t>函数中再调用</a:t>
            </a:r>
            <a:r>
              <a:rPr kumimoji="1" lang="en-US" altLang="zh-CN" sz="3200" dirty="0">
                <a:latin typeface="+mn-lt"/>
                <a:ea typeface="+mn-ea"/>
              </a:rPr>
              <a:t>load</a:t>
            </a:r>
            <a:r>
              <a:rPr kumimoji="1" lang="zh-CN" altLang="zh-CN" sz="3200" dirty="0">
                <a:latin typeface="+mn-lt"/>
                <a:ea typeface="+mn-ea"/>
              </a:rPr>
              <a:t>函数</a:t>
            </a:r>
            <a:endParaRPr kumimoji="1" lang="zh-CN" altLang="en-US" sz="3200" dirty="0">
              <a:latin typeface="+mn-lt"/>
              <a:ea typeface="+mn-ea"/>
            </a:endParaRPr>
          </a:p>
        </p:txBody>
      </p:sp>
      <p:pic>
        <p:nvPicPr>
          <p:cNvPr id="1169411"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64" end="70"/>
                                            </p:txEl>
                                          </p:spTgt>
                                        </p:tgtEl>
                                        <p:attrNameLst>
                                          <p:attrName>style.visibility</p:attrName>
                                        </p:attrNameLst>
                                      </p:cBhvr>
                                      <p:to>
                                        <p:strVal val="visible"/>
                                      </p:to>
                                    </p:set>
                                    <p:animEffect transition="in" filter="blinds(horizontal)">
                                      <p:cBhvr>
                                        <p:cTn id="7" dur="500"/>
                                        <p:tgtEl>
                                          <p:spTgt spid="3">
                                            <p:txEl>
                                              <p:charRg st="64" end="7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70" end="79"/>
                                            </p:txEl>
                                          </p:spTgt>
                                        </p:tgtEl>
                                        <p:attrNameLst>
                                          <p:attrName>style.visibility</p:attrName>
                                        </p:attrNameLst>
                                      </p:cBhvr>
                                      <p:to>
                                        <p:strVal val="visible"/>
                                      </p:to>
                                    </p:set>
                                    <p:animEffect transition="in" filter="blinds(horizontal)">
                                      <p:cBhvr>
                                        <p:cTn id="10" dur="500"/>
                                        <p:tgtEl>
                                          <p:spTgt spid="3">
                                            <p:txEl>
                                              <p:charRg st="70" end="7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79" end="96"/>
                                            </p:txEl>
                                          </p:spTgt>
                                        </p:tgtEl>
                                        <p:attrNameLst>
                                          <p:attrName>style.visibility</p:attrName>
                                        </p:attrNameLst>
                                      </p:cBhvr>
                                      <p:to>
                                        <p:strVal val="visible"/>
                                      </p:to>
                                    </p:set>
                                    <p:animEffect transition="in" filter="blinds(horizontal)">
                                      <p:cBhvr>
                                        <p:cTn id="13" dur="500"/>
                                        <p:tgtEl>
                                          <p:spTgt spid="3">
                                            <p:txEl>
                                              <p:charRg st="79"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0434" name="内容占位符 2"/>
          <p:cNvSpPr>
            <a:spLocks noGrp="1"/>
          </p:cNvSpPr>
          <p:nvPr>
            <p:ph idx="1"/>
          </p:nvPr>
        </p:nvSpPr>
        <p:spPr>
          <a:xfrm>
            <a:off x="71438" y="571500"/>
            <a:ext cx="8858250" cy="5786438"/>
          </a:xfrm>
        </p:spPr>
        <p:txBody>
          <a:bodyPr vert="horz" wrap="square" lIns="91440" tIns="45720" rIns="91440" bIns="45720" anchor="t" anchorCtr="0"/>
          <a:p>
            <a:pPr>
              <a:lnSpc>
                <a:spcPts val="2800"/>
              </a:lnSpc>
              <a:buFont typeface="Wingdings" panose="05000000000000000000" pitchFamily="2" charset="2"/>
              <a:buNone/>
            </a:pPr>
            <a:r>
              <a:rPr kumimoji="1" lang="en-US" altLang="zh-CN" sz="2800" dirty="0">
                <a:latin typeface="+mn-lt"/>
                <a:ea typeface="+mn-ea"/>
                <a:cs typeface="+mn-cs"/>
              </a:rPr>
              <a:t>void load(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FILE *fp;   int i;   if((fp=fopen("stu_list","rb"))==NULL)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{printf("cannot open infile\n"); return;}</a:t>
            </a:r>
            <a:endParaRPr kumimoji="1" lang="en-US"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for(i=0;i&lt;SIZE;i++)</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if(fread(&amp;stud[i],sizeof(struct</a:t>
            </a:r>
            <a:endParaRPr kumimoji="1" lang="en-US"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student_type),1,fp)!=1)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 if(feof(fp))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   fclose(fp);   return;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printf("file read error\n");</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   fclose (fp);</a:t>
            </a:r>
            <a:endParaRPr kumimoji="1" lang="zh-CN" altLang="zh-CN" sz="2800" dirty="0">
              <a:latin typeface="+mn-lt"/>
              <a:ea typeface="+mn-ea"/>
              <a:cs typeface="+mn-cs"/>
            </a:endParaRPr>
          </a:p>
          <a:p>
            <a:pPr>
              <a:lnSpc>
                <a:spcPts val="2800"/>
              </a:lnSpc>
              <a:buFont typeface="Wingdings" panose="05000000000000000000" pitchFamily="2" charset="2"/>
              <a:buNone/>
            </a:pPr>
            <a:r>
              <a:rPr kumimoji="1" lang="en-US" altLang="zh-CN" sz="2800" dirty="0">
                <a:latin typeface="+mn-lt"/>
                <a:ea typeface="+mn-ea"/>
                <a:cs typeface="+mn-cs"/>
              </a:rPr>
              <a:t>}</a:t>
            </a:r>
            <a:endParaRPr kumimoji="1" lang="zh-CN" altLang="en-US" sz="2800" dirty="0">
              <a:latin typeface="+mn-lt"/>
              <a:ea typeface="+mn-ea"/>
              <a:cs typeface="+mn-cs"/>
            </a:endParaRPr>
          </a:p>
        </p:txBody>
      </p:sp>
      <p:pic>
        <p:nvPicPr>
          <p:cNvPr id="117043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1458" name="内容占位符 2"/>
          <p:cNvSpPr>
            <a:spLocks noGrp="1"/>
          </p:cNvSpPr>
          <p:nvPr>
            <p:ph idx="1"/>
          </p:nvPr>
        </p:nvSpPr>
        <p:spPr>
          <a:xfrm>
            <a:off x="928688" y="1357313"/>
            <a:ext cx="4500562" cy="3357562"/>
          </a:xfrm>
        </p:spPr>
        <p:txBody>
          <a:bodyPr vert="horz" wrap="square" lIns="91440" tIns="45720" rIns="91440" bIns="45720" anchor="t" anchorCtr="0"/>
          <a:p>
            <a:pPr>
              <a:lnSpc>
                <a:spcPct val="100000"/>
              </a:lnSpc>
              <a:buFont typeface="Wingdings" panose="05000000000000000000" pitchFamily="2" charset="2"/>
              <a:buNone/>
            </a:pPr>
            <a:r>
              <a:rPr kumimoji="1" lang="en-US" altLang="zh-CN" sz="2800" dirty="0">
                <a:latin typeface="+mn-lt"/>
                <a:ea typeface="+mn-ea"/>
                <a:cs typeface="+mn-cs"/>
              </a:rPr>
              <a:t>int main()</a:t>
            </a:r>
            <a:r>
              <a:rPr kumimoji="1" lang="zh-CN" altLang="zh-CN" sz="2800" dirty="0">
                <a:latin typeface="+mn-lt"/>
                <a:ea typeface="+mn-ea"/>
                <a:cs typeface="+mn-cs"/>
              </a:rPr>
              <a: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a:t>
            </a:r>
            <a:r>
              <a:rPr kumimoji="1" lang="zh-CN" altLang="zh-CN" sz="2800" dirty="0">
                <a:latin typeface="+mn-lt"/>
                <a:ea typeface="+mn-ea"/>
                <a:cs typeface="+mn-cs"/>
              </a:rPr>
              <a:t> </a:t>
            </a:r>
            <a:r>
              <a:rPr kumimoji="1" lang="en-US" altLang="zh-CN" sz="2800" dirty="0">
                <a:latin typeface="+mn-lt"/>
                <a:ea typeface="+mn-ea"/>
                <a:cs typeface="+mn-cs"/>
              </a:rPr>
              <a:t>load();</a:t>
            </a:r>
            <a:r>
              <a:rPr kumimoji="1" lang="zh-CN" altLang="zh-CN" sz="2800" dirty="0">
                <a:latin typeface="+mn-lt"/>
                <a:ea typeface="+mn-ea"/>
                <a:cs typeface="+mn-cs"/>
              </a:rPr>
              <a: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zh-CN" altLang="zh-CN" sz="2800" dirty="0">
                <a:latin typeface="+mn-lt"/>
                <a:ea typeface="+mn-ea"/>
                <a:cs typeface="+mn-cs"/>
              </a:rPr>
              <a:t>　　 </a:t>
            </a:r>
            <a:r>
              <a:rPr kumimoji="1" lang="en-US" altLang="zh-CN" sz="2800" dirty="0">
                <a:latin typeface="+mn-lt"/>
                <a:ea typeface="+mn-ea"/>
                <a:cs typeface="+mn-cs"/>
              </a:rPr>
              <a:t>save(); </a:t>
            </a:r>
            <a:r>
              <a:rPr kumimoji="1" lang="zh-CN" altLang="zh-CN" sz="2800" dirty="0">
                <a:latin typeface="+mn-lt"/>
                <a:ea typeface="+mn-ea"/>
                <a:cs typeface="+mn-cs"/>
              </a:rPr>
              <a:t></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pic>
        <p:nvPicPr>
          <p:cNvPr id="117145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随机读写数据文件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76803" name="Rectangle 3"/>
          <p:cNvSpPr>
            <a:spLocks noGrp="1"/>
          </p:cNvSpPr>
          <p:nvPr>
            <p:ph idx="1"/>
          </p:nvPr>
        </p:nvSpPr>
        <p:spPr>
          <a:xfrm>
            <a:off x="571500" y="1643063"/>
            <a:ext cx="8001000" cy="4143375"/>
          </a:xfrm>
        </p:spPr>
        <p:txBody>
          <a:bodyPr vert="horz" wrap="square" lIns="91440" tIns="45720" rIns="91440" bIns="45720" anchor="t" anchorCtr="0"/>
          <a:p>
            <a:r>
              <a:rPr kumimoji="1" lang="zh-CN" altLang="zh-CN" dirty="0">
                <a:latin typeface="+mn-lt"/>
                <a:ea typeface="+mn-ea"/>
                <a:cs typeface="+mn-cs"/>
              </a:rPr>
              <a:t>对文件进行顺序读写比较容易理解，也容易操作，但有时效率不高</a:t>
            </a:r>
            <a:endParaRPr kumimoji="1" lang="en-US" altLang="zh-CN" dirty="0">
              <a:latin typeface="+mn-lt"/>
              <a:ea typeface="+mn-ea"/>
              <a:cs typeface="+mn-cs"/>
            </a:endParaRPr>
          </a:p>
          <a:p>
            <a:r>
              <a:rPr kumimoji="1" lang="zh-CN" altLang="zh-CN" dirty="0">
                <a:latin typeface="+mn-lt"/>
                <a:ea typeface="+mn-ea"/>
                <a:cs typeface="+mn-cs"/>
              </a:rPr>
              <a:t>随机访问不是按数据在文件中的物理位置次序进行读写，而是可以对任何位置上的数据进行访问，显然这种方法比顺序访问效率高得多</a:t>
            </a:r>
            <a:endParaRPr kumimoji="1" lang="zh-CN" altLang="zh-CN" dirty="0">
              <a:latin typeface="+mn-lt"/>
              <a:ea typeface="+mn-ea"/>
              <a:cs typeface="+mn-cs"/>
            </a:endParaRPr>
          </a:p>
        </p:txBody>
      </p:sp>
      <p:pic>
        <p:nvPicPr>
          <p:cNvPr id="1172484" name="图片 5"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charRg st="30" end="91"/>
                                            </p:txEl>
                                          </p:spTgt>
                                        </p:tgtEl>
                                        <p:attrNameLst>
                                          <p:attrName>style.visibility</p:attrName>
                                        </p:attrNameLst>
                                      </p:cBhvr>
                                      <p:to>
                                        <p:strVal val="visible"/>
                                      </p:to>
                                    </p:set>
                                    <p:animEffect transition="in" filter="blinds(horizontal)">
                                      <p:cBhvr>
                                        <p:cTn id="7" dur="500"/>
                                        <p:tgtEl>
                                          <p:spTgt spid="76803">
                                            <p:txEl>
                                              <p:charRg st="3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随机读写数据文件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73507" name="Rectangle 3"/>
          <p:cNvSpPr>
            <a:spLocks noGrp="1"/>
          </p:cNvSpPr>
          <p:nvPr>
            <p:ph idx="1"/>
          </p:nvPr>
        </p:nvSpPr>
        <p:spPr>
          <a:xfrm>
            <a:off x="1071563" y="2143125"/>
            <a:ext cx="7143750" cy="2643188"/>
          </a:xfrm>
        </p:spPr>
        <p:txBody>
          <a:bodyPr vert="horz" wrap="square" lIns="91440" tIns="45720" rIns="91440" bIns="45720" anchor="t" anchorCtr="0"/>
          <a:p>
            <a:pPr>
              <a:buFont typeface="Wingdings" panose="05000000000000000000" pitchFamily="2" charset="2"/>
              <a:buNone/>
            </a:pPr>
            <a:r>
              <a:rPr kumimoji="1" lang="en-US" altLang="zh-CN" sz="3600" dirty="0">
                <a:latin typeface="+mn-lt"/>
                <a:ea typeface="+mn-ea"/>
                <a:cs typeface="+mn-cs"/>
                <a:hlinkClick r:id=""/>
              </a:rPr>
              <a:t>12.4.1 </a:t>
            </a:r>
            <a:r>
              <a:rPr kumimoji="1" lang="zh-CN" altLang="zh-CN" sz="3600" dirty="0">
                <a:latin typeface="+mn-lt"/>
                <a:ea typeface="+mn-ea"/>
                <a:cs typeface="+mn-cs"/>
                <a:hlinkClick r:id=""/>
              </a:rPr>
              <a:t>文件位置标记及其定位</a:t>
            </a:r>
            <a:endParaRPr kumimoji="1" lang="en-US" altLang="zh-CN" sz="3600" dirty="0">
              <a:latin typeface="+mn-lt"/>
              <a:ea typeface="+mn-ea"/>
              <a:cs typeface="+mn-cs"/>
            </a:endParaRPr>
          </a:p>
          <a:p>
            <a:pPr>
              <a:buFont typeface="Wingdings" panose="05000000000000000000" pitchFamily="2" charset="2"/>
              <a:buNone/>
            </a:pPr>
            <a:r>
              <a:rPr kumimoji="1" lang="en-US" altLang="zh-CN" sz="3600" dirty="0">
                <a:latin typeface="+mn-lt"/>
                <a:ea typeface="+mn-ea"/>
                <a:cs typeface="+mn-cs"/>
                <a:hlinkClick r:id=""/>
              </a:rPr>
              <a:t>12.4.2  </a:t>
            </a:r>
            <a:r>
              <a:rPr kumimoji="1" lang="zh-CN" altLang="zh-CN" sz="3600" dirty="0">
                <a:latin typeface="+mn-lt"/>
                <a:ea typeface="+mn-ea"/>
                <a:cs typeface="+mn-cs"/>
                <a:hlinkClick r:id=""/>
              </a:rPr>
              <a:t>随机读写</a:t>
            </a:r>
            <a:endParaRPr kumimoji="1" lang="zh-CN" altLang="zh-CN" sz="3600" dirty="0">
              <a:latin typeface="+mn-lt"/>
              <a:ea typeface="+mn-ea"/>
              <a:cs typeface="+mn-cs"/>
            </a:endParaRPr>
          </a:p>
        </p:txBody>
      </p:sp>
      <p:pic>
        <p:nvPicPr>
          <p:cNvPr id="1173508" name="图片 5"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74531" name="Rectangle 3"/>
          <p:cNvSpPr>
            <a:spLocks noGrp="1"/>
          </p:cNvSpPr>
          <p:nvPr>
            <p:ph idx="1"/>
          </p:nvPr>
        </p:nvSpPr>
        <p:spPr>
          <a:xfrm>
            <a:off x="857250" y="1714500"/>
            <a:ext cx="7143750" cy="392906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1.</a:t>
            </a:r>
            <a:r>
              <a:rPr kumimoji="1" lang="zh-CN" altLang="zh-CN" dirty="0">
                <a:latin typeface="+mn-lt"/>
                <a:ea typeface="+mn-ea"/>
                <a:cs typeface="+mn-cs"/>
              </a:rPr>
              <a:t>文件位置标记</a:t>
            </a:r>
            <a:endParaRPr kumimoji="1" lang="en-US" altLang="zh-CN" dirty="0">
              <a:latin typeface="+mn-lt"/>
              <a:ea typeface="+mn-ea"/>
              <a:cs typeface="+mn-cs"/>
            </a:endParaRPr>
          </a:p>
          <a:p>
            <a:r>
              <a:rPr kumimoji="1" lang="zh-CN" altLang="zh-CN" dirty="0">
                <a:latin typeface="+mn-lt"/>
                <a:ea typeface="+mn-ea"/>
                <a:cs typeface="+mn-cs"/>
              </a:rPr>
              <a:t>为了对读写进行控制，系统为每个文件设置了一个文件读写位置标记</a:t>
            </a:r>
            <a:r>
              <a:rPr kumimoji="1" lang="en-US" altLang="zh-CN" dirty="0">
                <a:latin typeface="+mn-lt"/>
                <a:ea typeface="+mn-ea"/>
                <a:cs typeface="+mn-cs"/>
              </a:rPr>
              <a:t>(</a:t>
            </a:r>
            <a:r>
              <a:rPr kumimoji="1" lang="zh-CN" altLang="zh-CN" dirty="0">
                <a:latin typeface="+mn-lt"/>
                <a:ea typeface="+mn-ea"/>
                <a:cs typeface="+mn-cs"/>
              </a:rPr>
              <a:t>简称文件标记</a:t>
            </a:r>
            <a:r>
              <a:rPr kumimoji="1" lang="en-US" altLang="zh-CN" dirty="0">
                <a:latin typeface="+mn-lt"/>
                <a:ea typeface="+mn-ea"/>
                <a:cs typeface="+mn-cs"/>
              </a:rPr>
              <a:t>)</a:t>
            </a:r>
            <a:r>
              <a:rPr kumimoji="1" lang="zh-CN" altLang="zh-CN" dirty="0">
                <a:latin typeface="+mn-lt"/>
                <a:ea typeface="+mn-ea"/>
                <a:cs typeface="+mn-cs"/>
              </a:rPr>
              <a:t>，用来指示“接下来要读写的下一个字符的位置”</a:t>
            </a:r>
            <a:endParaRPr kumimoji="1" lang="zh-CN" altLang="zh-CN" dirty="0">
              <a:latin typeface="+mn-lt"/>
              <a:ea typeface="+mn-ea"/>
              <a:cs typeface="+mn-cs"/>
            </a:endParaRPr>
          </a:p>
        </p:txBody>
      </p:sp>
      <p:pic>
        <p:nvPicPr>
          <p:cNvPr id="117453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grpSp>
        <p:nvGrpSpPr>
          <p:cNvPr id="1175555" name="组合 4"/>
          <p:cNvGrpSpPr/>
          <p:nvPr/>
        </p:nvGrpSpPr>
        <p:grpSpPr>
          <a:xfrm>
            <a:off x="4500563" y="2927350"/>
            <a:ext cx="1643062" cy="2643188"/>
            <a:chOff x="1928794" y="2786058"/>
            <a:chExt cx="1643074" cy="2643206"/>
          </a:xfrm>
        </p:grpSpPr>
        <p:sp>
          <p:nvSpPr>
            <p:cNvPr id="1175565" name="矩形 5"/>
            <p:cNvSpPr/>
            <p:nvPr/>
          </p:nvSpPr>
          <p:spPr>
            <a:xfrm>
              <a:off x="1928794" y="2786058"/>
              <a:ext cx="1643074" cy="2643206"/>
            </a:xfrm>
            <a:prstGeom prst="rect">
              <a:avLst/>
            </a:prstGeom>
            <a:no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cxnSp>
          <p:nvCxnSpPr>
            <p:cNvPr id="1175566" name="直接连接符 6"/>
            <p:cNvCxnSpPr/>
            <p:nvPr/>
          </p:nvCxnSpPr>
          <p:spPr>
            <a:xfrm>
              <a:off x="1928794" y="3143248"/>
              <a:ext cx="1643074" cy="0"/>
            </a:xfrm>
            <a:prstGeom prst="line">
              <a:avLst/>
            </a:prstGeom>
            <a:ln w="38100" cap="flat" cmpd="sng">
              <a:solidFill>
                <a:schemeClr val="tx1"/>
              </a:solidFill>
              <a:prstDash val="dash"/>
              <a:miter/>
              <a:headEnd type="none" w="med" len="med"/>
              <a:tailEnd type="none" w="med" len="med"/>
            </a:ln>
          </p:spPr>
        </p:cxnSp>
        <p:cxnSp>
          <p:nvCxnSpPr>
            <p:cNvPr id="1175567" name="直接连接符 7"/>
            <p:cNvCxnSpPr/>
            <p:nvPr/>
          </p:nvCxnSpPr>
          <p:spPr>
            <a:xfrm>
              <a:off x="1928794" y="3500438"/>
              <a:ext cx="1643074" cy="0"/>
            </a:xfrm>
            <a:prstGeom prst="line">
              <a:avLst/>
            </a:prstGeom>
            <a:ln w="38100" cap="flat" cmpd="sng">
              <a:solidFill>
                <a:schemeClr val="tx1"/>
              </a:solidFill>
              <a:prstDash val="dash"/>
              <a:miter/>
              <a:headEnd type="none" w="med" len="med"/>
              <a:tailEnd type="none" w="med" len="med"/>
            </a:ln>
          </p:spPr>
        </p:cxnSp>
        <p:cxnSp>
          <p:nvCxnSpPr>
            <p:cNvPr id="1175568" name="直接连接符 8"/>
            <p:cNvCxnSpPr/>
            <p:nvPr/>
          </p:nvCxnSpPr>
          <p:spPr>
            <a:xfrm>
              <a:off x="1928794" y="3857628"/>
              <a:ext cx="1643074" cy="0"/>
            </a:xfrm>
            <a:prstGeom prst="line">
              <a:avLst/>
            </a:prstGeom>
            <a:ln w="38100" cap="flat" cmpd="sng">
              <a:solidFill>
                <a:schemeClr val="tx1"/>
              </a:solidFill>
              <a:prstDash val="dash"/>
              <a:miter/>
              <a:headEnd type="none" w="med" len="med"/>
              <a:tailEnd type="none" w="med" len="med"/>
            </a:ln>
          </p:spPr>
        </p:cxnSp>
      </p:grpSp>
      <p:sp>
        <p:nvSpPr>
          <p:cNvPr id="1175556" name="TextBox 9"/>
          <p:cNvSpPr txBox="1"/>
          <p:nvPr/>
        </p:nvSpPr>
        <p:spPr>
          <a:xfrm>
            <a:off x="2071688" y="2286000"/>
            <a:ext cx="1928812"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文件指针</a:t>
            </a:r>
            <a:endParaRPr lang="zh-CN" altLang="en-US" sz="2800" dirty="0">
              <a:solidFill>
                <a:srgbClr val="9D138D"/>
              </a:solidFill>
              <a:latin typeface="Arial" panose="020B0604020202020204" pitchFamily="34" charset="0"/>
            </a:endParaRPr>
          </a:p>
        </p:txBody>
      </p:sp>
      <p:cxnSp>
        <p:nvCxnSpPr>
          <p:cNvPr id="1175557" name="直接箭头连接符 10"/>
          <p:cNvCxnSpPr/>
          <p:nvPr/>
        </p:nvCxnSpPr>
        <p:spPr>
          <a:xfrm>
            <a:off x="2643188" y="2928938"/>
            <a:ext cx="1357312" cy="1587"/>
          </a:xfrm>
          <a:prstGeom prst="straightConnector1">
            <a:avLst/>
          </a:prstGeom>
          <a:ln w="38100" cap="flat" cmpd="sng">
            <a:solidFill>
              <a:srgbClr val="9D138D"/>
            </a:solidFill>
            <a:prstDash val="solid"/>
            <a:miter/>
            <a:headEnd type="none" w="med" len="med"/>
            <a:tailEnd type="arrow" w="med" len="med"/>
          </a:ln>
        </p:spPr>
      </p:cxnSp>
      <p:sp>
        <p:nvSpPr>
          <p:cNvPr id="1175558" name="TextBox 12"/>
          <p:cNvSpPr txBox="1"/>
          <p:nvPr/>
        </p:nvSpPr>
        <p:spPr>
          <a:xfrm>
            <a:off x="1714500" y="3427413"/>
            <a:ext cx="27146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B050"/>
                </a:solidFill>
                <a:latin typeface="Arial" panose="020B0604020202020204" pitchFamily="34" charset="0"/>
              </a:rPr>
              <a:t>读写当前位置</a:t>
            </a:r>
            <a:endParaRPr lang="zh-CN" altLang="en-US" sz="2800" dirty="0">
              <a:solidFill>
                <a:srgbClr val="00B050"/>
              </a:solidFill>
              <a:latin typeface="Arial" panose="020B0604020202020204" pitchFamily="34" charset="0"/>
            </a:endParaRPr>
          </a:p>
        </p:txBody>
      </p:sp>
      <p:cxnSp>
        <p:nvCxnSpPr>
          <p:cNvPr id="1175559" name="直接箭头连接符 13"/>
          <p:cNvCxnSpPr/>
          <p:nvPr/>
        </p:nvCxnSpPr>
        <p:spPr>
          <a:xfrm>
            <a:off x="3143250" y="3998913"/>
            <a:ext cx="1357313" cy="1587"/>
          </a:xfrm>
          <a:prstGeom prst="straightConnector1">
            <a:avLst/>
          </a:prstGeom>
          <a:ln w="38100" cap="flat" cmpd="sng">
            <a:solidFill>
              <a:srgbClr val="00B050"/>
            </a:solidFill>
            <a:prstDash val="solid"/>
            <a:miter/>
            <a:headEnd type="none" w="med" len="med"/>
            <a:tailEnd type="arrow" w="med" len="med"/>
          </a:ln>
        </p:spPr>
      </p:cxnSp>
      <p:sp>
        <p:nvSpPr>
          <p:cNvPr id="1175560" name="TextBox 14"/>
          <p:cNvSpPr txBox="1"/>
          <p:nvPr/>
        </p:nvSpPr>
        <p:spPr>
          <a:xfrm>
            <a:off x="3000375" y="4999038"/>
            <a:ext cx="128587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B050"/>
                </a:solidFill>
                <a:latin typeface="Arial" panose="020B0604020202020204" pitchFamily="34" charset="0"/>
              </a:rPr>
              <a:t>文件尾</a:t>
            </a:r>
            <a:endParaRPr lang="zh-CN" altLang="en-US" sz="2800" dirty="0">
              <a:solidFill>
                <a:srgbClr val="00B050"/>
              </a:solidFill>
              <a:latin typeface="Arial" panose="020B0604020202020204" pitchFamily="34" charset="0"/>
            </a:endParaRPr>
          </a:p>
        </p:txBody>
      </p:sp>
      <p:cxnSp>
        <p:nvCxnSpPr>
          <p:cNvPr id="1175561" name="直接箭头连接符 15"/>
          <p:cNvCxnSpPr/>
          <p:nvPr/>
        </p:nvCxnSpPr>
        <p:spPr>
          <a:xfrm>
            <a:off x="3214688" y="5570538"/>
            <a:ext cx="1357312" cy="1587"/>
          </a:xfrm>
          <a:prstGeom prst="straightConnector1">
            <a:avLst/>
          </a:prstGeom>
          <a:ln w="38100" cap="flat" cmpd="sng">
            <a:solidFill>
              <a:srgbClr val="00B050"/>
            </a:solidFill>
            <a:prstDash val="solid"/>
            <a:miter/>
            <a:headEnd type="none" w="med" len="med"/>
            <a:tailEnd type="arrow" w="med" len="med"/>
          </a:ln>
        </p:spPr>
      </p:cxnSp>
      <p:sp>
        <p:nvSpPr>
          <p:cNvPr id="17" name="Rectangle 3"/>
          <p:cNvSpPr txBox="1">
            <a:spLocks noChangeArrowheads="1"/>
          </p:cNvSpPr>
          <p:nvPr/>
        </p:nvSpPr>
        <p:spPr bwMode="auto">
          <a:xfrm>
            <a:off x="857250" y="1714500"/>
            <a:ext cx="7643813" cy="642938"/>
          </a:xfrm>
          <a:prstGeom prst="rect">
            <a:avLst/>
          </a:prstGeom>
          <a:noFill/>
          <a:ln w="9525">
            <a:noFill/>
            <a:miter lim="800000"/>
          </a:ln>
        </p:spPr>
        <p:txBody>
          <a:bodyPr/>
          <a:lstStyle/>
          <a:p>
            <a:pPr marL="342900" marR="0" indent="-342900" defTabSz="914400" eaLnBrk="0" hangingPunct="0">
              <a:lnSpc>
                <a:spcPct val="120000"/>
              </a:lnSpc>
              <a:spcBef>
                <a:spcPct val="20000"/>
              </a:spcBef>
              <a:buClrTx/>
              <a:buSzTx/>
              <a:buFont typeface="Wingdings" panose="05000000000000000000" pitchFamily="2" charset="2"/>
              <a:buNone/>
              <a:defRPr/>
            </a:pPr>
            <a:r>
              <a:rPr kumimoji="1" lang="en-US" altLang="zh-CN" sz="3200" b="1" kern="0" cap="none" spc="0" normalizeH="0" baseline="0" noProof="0" dirty="0">
                <a:latin typeface="+mn-lt"/>
                <a:ea typeface="+mn-ea"/>
                <a:cs typeface="+mn-cs"/>
              </a:rPr>
              <a:t>1.</a:t>
            </a:r>
            <a:r>
              <a:rPr kumimoji="1" lang="zh-CN" altLang="zh-CN" sz="3200" b="1" kern="0" cap="none" spc="0" normalizeH="0" baseline="0" noProof="0" dirty="0">
                <a:latin typeface="+mn-lt"/>
                <a:ea typeface="+mn-ea"/>
                <a:cs typeface="+mn-cs"/>
              </a:rPr>
              <a:t>文件位置标记</a:t>
            </a:r>
            <a:endParaRPr kumimoji="1" lang="zh-CN" altLang="zh-CN" sz="3200" b="1" kern="0" cap="none" spc="0" normalizeH="0" baseline="0" noProof="0" dirty="0">
              <a:latin typeface="+mn-lt"/>
              <a:ea typeface="+mn-ea"/>
              <a:cs typeface="+mn-cs"/>
            </a:endParaRPr>
          </a:p>
        </p:txBody>
      </p:sp>
      <p:sp>
        <p:nvSpPr>
          <p:cNvPr id="1175563" name="TextBox 17"/>
          <p:cNvSpPr txBox="1"/>
          <p:nvPr/>
        </p:nvSpPr>
        <p:spPr>
          <a:xfrm>
            <a:off x="1714500" y="3000375"/>
            <a:ext cx="128587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B050"/>
                </a:solidFill>
                <a:latin typeface="Arial" panose="020B0604020202020204" pitchFamily="34" charset="0"/>
              </a:rPr>
              <a:t>文件头</a:t>
            </a:r>
            <a:endParaRPr lang="zh-CN" altLang="en-US" sz="2800" dirty="0">
              <a:solidFill>
                <a:srgbClr val="00B050"/>
              </a:solidFill>
              <a:latin typeface="Arial" panose="020B0604020202020204" pitchFamily="34" charset="0"/>
            </a:endParaRPr>
          </a:p>
        </p:txBody>
      </p:sp>
      <p:pic>
        <p:nvPicPr>
          <p:cNvPr id="117556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76579" name="Rectangle 3"/>
          <p:cNvSpPr>
            <a:spLocks noGrp="1"/>
          </p:cNvSpPr>
          <p:nvPr>
            <p:ph idx="1"/>
          </p:nvPr>
        </p:nvSpPr>
        <p:spPr>
          <a:xfrm>
            <a:off x="857250" y="1714500"/>
            <a:ext cx="7643813" cy="4429125"/>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1.</a:t>
            </a:r>
            <a:r>
              <a:rPr kumimoji="1" lang="zh-CN" altLang="zh-CN" dirty="0">
                <a:latin typeface="+mn-lt"/>
                <a:ea typeface="+mn-ea"/>
                <a:cs typeface="+mn-cs"/>
              </a:rPr>
              <a:t>文件位置标记</a:t>
            </a:r>
            <a:endParaRPr kumimoji="1" lang="en-US" altLang="zh-CN" dirty="0">
              <a:latin typeface="+mn-lt"/>
              <a:ea typeface="+mn-ea"/>
              <a:cs typeface="+mn-cs"/>
            </a:endParaRPr>
          </a:p>
          <a:p>
            <a:r>
              <a:rPr kumimoji="1" lang="zh-CN" altLang="zh-CN" dirty="0">
                <a:latin typeface="+mn-lt"/>
                <a:ea typeface="+mn-ea"/>
                <a:cs typeface="+mn-cs"/>
              </a:rPr>
              <a:t>一般情况下，在对字符文件进行顺序读写时，文件标记指向文件开头，进行读的操作</a:t>
            </a:r>
            <a:r>
              <a:rPr kumimoji="1" lang="zh-CN" altLang="en-US" dirty="0">
                <a:latin typeface="+mn-lt"/>
                <a:ea typeface="+mn-ea"/>
                <a:cs typeface="+mn-cs"/>
              </a:rPr>
              <a:t>时</a:t>
            </a:r>
            <a:r>
              <a:rPr kumimoji="1" lang="zh-CN" altLang="zh-CN" dirty="0">
                <a:latin typeface="+mn-lt"/>
                <a:ea typeface="+mn-ea"/>
                <a:cs typeface="+mn-cs"/>
              </a:rPr>
              <a:t>，就读第一个字符，然后文件标记向后移一个位置，在下一次读操作时，就将位置标记指向的第二个字符读入。依此类推，直到遇文件尾，结束</a:t>
            </a:r>
            <a:endParaRPr kumimoji="1" lang="zh-CN" altLang="zh-CN" dirty="0">
              <a:latin typeface="+mn-lt"/>
              <a:ea typeface="+mn-ea"/>
              <a:cs typeface="+mn-cs"/>
            </a:endParaRPr>
          </a:p>
        </p:txBody>
      </p:sp>
      <p:pic>
        <p:nvPicPr>
          <p:cNvPr id="117658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77603" name="Rectangle 3"/>
          <p:cNvSpPr>
            <a:spLocks noGrp="1"/>
          </p:cNvSpPr>
          <p:nvPr>
            <p:ph idx="1"/>
          </p:nvPr>
        </p:nvSpPr>
        <p:spPr>
          <a:xfrm>
            <a:off x="857250" y="1714500"/>
            <a:ext cx="7643813" cy="4429125"/>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1.</a:t>
            </a:r>
            <a:r>
              <a:rPr kumimoji="1" lang="zh-CN" altLang="zh-CN" dirty="0">
                <a:latin typeface="+mn-lt"/>
                <a:ea typeface="+mn-ea"/>
                <a:cs typeface="+mn-cs"/>
              </a:rPr>
              <a:t>文件位置标记</a:t>
            </a:r>
            <a:endParaRPr kumimoji="1" lang="en-US" altLang="zh-CN" dirty="0">
              <a:latin typeface="+mn-lt"/>
              <a:ea typeface="+mn-ea"/>
              <a:cs typeface="+mn-cs"/>
            </a:endParaRPr>
          </a:p>
          <a:p>
            <a:r>
              <a:rPr kumimoji="1" lang="zh-CN" altLang="zh-CN" dirty="0">
                <a:latin typeface="+mn-lt"/>
                <a:ea typeface="+mn-ea"/>
                <a:cs typeface="+mn-cs"/>
              </a:rPr>
              <a:t>如果是顺序写文件，则每写完一个数据后，文件标记顺序向后移一个位置，然后在下一次执行写操作时把数据写入指针所指的位置。直到把全部数据写完，此时文件位置标记在最后一个数据之后</a:t>
            </a:r>
            <a:endParaRPr kumimoji="1" lang="zh-CN" altLang="zh-CN" dirty="0">
              <a:latin typeface="+mn-lt"/>
              <a:ea typeface="+mn-ea"/>
              <a:cs typeface="+mn-cs"/>
            </a:endParaRPr>
          </a:p>
        </p:txBody>
      </p:sp>
      <p:pic>
        <p:nvPicPr>
          <p:cNvPr id="117760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267" name="Rectangle 3"/>
          <p:cNvSpPr>
            <a:spLocks noGrp="1"/>
          </p:cNvSpPr>
          <p:nvPr>
            <p:ph idx="1"/>
          </p:nvPr>
        </p:nvSpPr>
        <p:spPr>
          <a:xfrm>
            <a:off x="571500" y="1571625"/>
            <a:ext cx="8143875" cy="4500563"/>
          </a:xfrm>
        </p:spPr>
        <p:txBody>
          <a:bodyPr vert="horz" wrap="square" lIns="91440" tIns="45720" rIns="91440" bIns="45720" anchor="t" anchorCtr="0"/>
          <a:p>
            <a:r>
              <a:rPr kumimoji="1" lang="zh-CN" altLang="zh-CN" dirty="0">
                <a:latin typeface="+mn-lt"/>
                <a:ea typeface="+mn-ea"/>
                <a:cs typeface="+mn-cs"/>
              </a:rPr>
              <a:t>输入操作时，数据从文件流向计算机内存</a:t>
            </a:r>
            <a:endParaRPr kumimoji="1" lang="en-US" altLang="zh-CN" dirty="0">
              <a:latin typeface="+mn-lt"/>
              <a:ea typeface="+mn-ea"/>
              <a:cs typeface="+mn-cs"/>
            </a:endParaRPr>
          </a:p>
          <a:p>
            <a:r>
              <a:rPr kumimoji="1" lang="zh-CN" altLang="zh-CN" dirty="0">
                <a:latin typeface="+mn-lt"/>
                <a:ea typeface="+mn-ea"/>
                <a:cs typeface="+mn-cs"/>
              </a:rPr>
              <a:t>输出操作时，数据从计算机流向文件</a:t>
            </a:r>
            <a:endParaRPr kumimoji="1" lang="en-US" altLang="zh-CN" dirty="0">
              <a:latin typeface="+mn-lt"/>
              <a:ea typeface="+mn-ea"/>
              <a:cs typeface="+mn-cs"/>
            </a:endParaRPr>
          </a:p>
          <a:p>
            <a:r>
              <a:rPr kumimoji="1" lang="zh-CN" altLang="zh-CN" dirty="0">
                <a:latin typeface="+mn-lt"/>
                <a:ea typeface="+mn-ea"/>
                <a:cs typeface="+mn-cs"/>
              </a:rPr>
              <a:t>无论是用</a:t>
            </a:r>
            <a:r>
              <a:rPr kumimoji="1" lang="en-US" altLang="zh-CN" dirty="0">
                <a:latin typeface="+mn-lt"/>
                <a:ea typeface="+mn-ea"/>
                <a:cs typeface="+mn-cs"/>
              </a:rPr>
              <a:t>Word</a:t>
            </a:r>
            <a:r>
              <a:rPr kumimoji="1" lang="zh-CN" altLang="zh-CN" dirty="0">
                <a:latin typeface="+mn-lt"/>
                <a:ea typeface="+mn-ea"/>
                <a:cs typeface="+mn-cs"/>
              </a:rPr>
              <a:t>打开或保存文件，还是</a:t>
            </a:r>
            <a:r>
              <a:rPr kumimoji="1" lang="en-US" altLang="zh-CN" dirty="0">
                <a:latin typeface="+mn-lt"/>
                <a:ea typeface="+mn-ea"/>
                <a:cs typeface="+mn-cs"/>
              </a:rPr>
              <a:t>C</a:t>
            </a:r>
            <a:r>
              <a:rPr kumimoji="1" lang="zh-CN" altLang="zh-CN" dirty="0">
                <a:latin typeface="+mn-lt"/>
                <a:ea typeface="+mn-ea"/>
                <a:cs typeface="+mn-cs"/>
              </a:rPr>
              <a:t>程序中的输入输出都是通过操作系统进行的</a:t>
            </a:r>
            <a:endParaRPr kumimoji="1" lang="en-US" altLang="zh-CN" dirty="0">
              <a:latin typeface="+mn-lt"/>
              <a:ea typeface="+mn-ea"/>
              <a:cs typeface="+mn-cs"/>
            </a:endParaRPr>
          </a:p>
          <a:p>
            <a:r>
              <a:rPr kumimoji="1" lang="zh-CN" altLang="zh-CN" dirty="0">
                <a:latin typeface="+mn-lt"/>
                <a:ea typeface="+mn-ea"/>
                <a:cs typeface="+mn-cs"/>
              </a:rPr>
              <a:t>“流”是一个传输通道，数据可以从运行环境流入程序中，或从程序流至运行环境</a:t>
            </a:r>
            <a:endParaRPr kumimoji="1" lang="en-US" altLang="zh-CN" dirty="0">
              <a:solidFill>
                <a:srgbClr val="C00000"/>
              </a:solidFill>
              <a:latin typeface="+mn-lt"/>
              <a:ea typeface="+mn-ea"/>
              <a:cs typeface="+mn-cs"/>
            </a:endParaRPr>
          </a:p>
        </p:txBody>
      </p:sp>
      <p:pic>
        <p:nvPicPr>
          <p:cNvPr id="110490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charRg st="36" end="75"/>
                                            </p:txEl>
                                          </p:spTgt>
                                        </p:tgtEl>
                                        <p:attrNameLst>
                                          <p:attrName>style.visibility</p:attrName>
                                        </p:attrNameLst>
                                      </p:cBhvr>
                                      <p:to>
                                        <p:strVal val="visible"/>
                                      </p:to>
                                    </p:set>
                                    <p:animEffect transition="in" filter="blinds(horizontal)">
                                      <p:cBhvr>
                                        <p:cTn id="7" dur="500"/>
                                        <p:tgtEl>
                                          <p:spTgt spid="11267">
                                            <p:txEl>
                                              <p:charRg st="36"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charRg st="75" end="112"/>
                                            </p:txEl>
                                          </p:spTgt>
                                        </p:tgtEl>
                                        <p:attrNameLst>
                                          <p:attrName>style.visibility</p:attrName>
                                        </p:attrNameLst>
                                      </p:cBhvr>
                                      <p:to>
                                        <p:strVal val="visible"/>
                                      </p:to>
                                    </p:set>
                                    <p:animEffect transition="in" filter="blinds(horizontal)">
                                      <p:cBhvr>
                                        <p:cTn id="12" dur="500"/>
                                        <p:tgtEl>
                                          <p:spTgt spid="11267">
                                            <p:txEl>
                                              <p:charRg st="75"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82947" name="Rectangle 3"/>
          <p:cNvSpPr>
            <a:spLocks noGrp="1"/>
          </p:cNvSpPr>
          <p:nvPr>
            <p:ph idx="1"/>
          </p:nvPr>
        </p:nvSpPr>
        <p:spPr>
          <a:xfrm>
            <a:off x="857250" y="1714500"/>
            <a:ext cx="7643813" cy="4643438"/>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1.</a:t>
            </a:r>
            <a:r>
              <a:rPr kumimoji="1" lang="zh-CN" altLang="zh-CN" dirty="0">
                <a:latin typeface="+mn-lt"/>
                <a:ea typeface="+mn-ea"/>
                <a:cs typeface="+mn-cs"/>
              </a:rPr>
              <a:t>文件位置标记</a:t>
            </a:r>
            <a:endParaRPr kumimoji="1" lang="en-US" altLang="zh-CN" dirty="0">
              <a:latin typeface="+mn-lt"/>
              <a:ea typeface="+mn-ea"/>
              <a:cs typeface="+mn-cs"/>
            </a:endParaRPr>
          </a:p>
          <a:p>
            <a:r>
              <a:rPr kumimoji="1" lang="zh-CN" altLang="zh-CN" dirty="0">
                <a:latin typeface="+mn-lt"/>
                <a:ea typeface="+mn-ea"/>
                <a:cs typeface="+mn-cs"/>
              </a:rPr>
              <a:t>可以根据读写的需要，人为地移动了文件标记的位置。文件标记可以向前移、向后移，移到文件头或文件尾，然后对该位置进行读写</a:t>
            </a:r>
            <a:r>
              <a:rPr kumimoji="1" lang="en-US" altLang="zh-CN" dirty="0">
                <a:latin typeface="+mn-lt"/>
                <a:ea typeface="+mn-ea"/>
                <a:cs typeface="+mn-cs"/>
              </a:rPr>
              <a:t>——</a:t>
            </a:r>
            <a:r>
              <a:rPr kumimoji="1" lang="zh-CN" altLang="zh-CN" dirty="0">
                <a:solidFill>
                  <a:srgbClr val="9D138D"/>
                </a:solidFill>
                <a:latin typeface="+mn-lt"/>
                <a:ea typeface="+mn-ea"/>
                <a:cs typeface="+mn-cs"/>
              </a:rPr>
              <a:t>随机读写</a:t>
            </a:r>
            <a:endParaRPr kumimoji="1" lang="en-US" altLang="zh-CN" dirty="0">
              <a:solidFill>
                <a:srgbClr val="9D138D"/>
              </a:solidFill>
              <a:latin typeface="+mn-lt"/>
              <a:ea typeface="+mn-ea"/>
              <a:cs typeface="+mn-cs"/>
            </a:endParaRPr>
          </a:p>
          <a:p>
            <a:r>
              <a:rPr kumimoji="1" lang="zh-CN" altLang="zh-CN" dirty="0">
                <a:solidFill>
                  <a:srgbClr val="9D138D"/>
                </a:solidFill>
                <a:latin typeface="+mn-lt"/>
                <a:ea typeface="+mn-ea"/>
                <a:cs typeface="+mn-cs"/>
              </a:rPr>
              <a:t>随机读写</a:t>
            </a:r>
            <a:r>
              <a:rPr kumimoji="1" lang="zh-CN" altLang="zh-CN" dirty="0">
                <a:latin typeface="+mn-lt"/>
                <a:ea typeface="+mn-ea"/>
                <a:cs typeface="+mn-cs"/>
              </a:rPr>
              <a:t>可以在任何位置写入数据，在任何位置读取数据</a:t>
            </a:r>
            <a:endParaRPr kumimoji="1" lang="zh-CN" altLang="zh-CN" dirty="0">
              <a:latin typeface="+mn-lt"/>
              <a:ea typeface="+mn-ea"/>
              <a:cs typeface="+mn-cs"/>
            </a:endParaRPr>
          </a:p>
        </p:txBody>
      </p:sp>
      <p:pic>
        <p:nvPicPr>
          <p:cNvPr id="117862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charRg st="74" end="100"/>
                                            </p:txEl>
                                          </p:spTgt>
                                        </p:tgtEl>
                                        <p:attrNameLst>
                                          <p:attrName>style.visibility</p:attrName>
                                        </p:attrNameLst>
                                      </p:cBhvr>
                                      <p:to>
                                        <p:strVal val="visible"/>
                                      </p:to>
                                    </p:set>
                                    <p:animEffect transition="in" filter="blinds(horizontal)">
                                      <p:cBhvr>
                                        <p:cTn id="7" dur="500"/>
                                        <p:tgtEl>
                                          <p:spTgt spid="82947">
                                            <p:txEl>
                                              <p:charRg st="74"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83971" name="Rectangle 3"/>
          <p:cNvSpPr>
            <a:spLocks noGrp="1"/>
          </p:cNvSpPr>
          <p:nvPr>
            <p:ph idx="1"/>
          </p:nvPr>
        </p:nvSpPr>
        <p:spPr>
          <a:xfrm>
            <a:off x="642938" y="1571625"/>
            <a:ext cx="8143875" cy="3857625"/>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2. </a:t>
            </a:r>
            <a:r>
              <a:rPr kumimoji="1" lang="zh-CN" altLang="zh-CN" dirty="0">
                <a:latin typeface="+mn-lt"/>
                <a:ea typeface="+mn-ea"/>
                <a:cs typeface="+mn-cs"/>
              </a:rPr>
              <a:t>文件位置标记的定位</a:t>
            </a:r>
            <a:endParaRPr kumimoji="1" lang="en-US" altLang="zh-CN" dirty="0">
              <a:latin typeface="+mn-lt"/>
              <a:ea typeface="+mn-ea"/>
              <a:cs typeface="+mn-cs"/>
            </a:endParaRPr>
          </a:p>
          <a:p>
            <a:pPr lvl="1"/>
            <a:r>
              <a:rPr kumimoji="1" lang="zh-CN" altLang="zh-CN" dirty="0">
                <a:latin typeface="+mn-lt"/>
                <a:ea typeface="+mn-ea"/>
              </a:rPr>
              <a:t>可以强制使文件位置标记指向指定的位置</a:t>
            </a:r>
            <a:endParaRPr kumimoji="1" lang="en-US" altLang="zh-CN" dirty="0">
              <a:latin typeface="+mn-lt"/>
              <a:ea typeface="+mn-ea"/>
            </a:endParaRPr>
          </a:p>
          <a:p>
            <a:pPr lvl="1"/>
            <a:r>
              <a:rPr kumimoji="1" lang="zh-CN" altLang="zh-CN" dirty="0">
                <a:latin typeface="+mn-lt"/>
                <a:ea typeface="+mn-ea"/>
              </a:rPr>
              <a:t>可以用以下函数实现</a:t>
            </a:r>
            <a:r>
              <a:rPr kumimoji="1" lang="zh-CN" altLang="en-US" dirty="0">
                <a:latin typeface="+mn-lt"/>
                <a:ea typeface="+mn-ea"/>
              </a:rPr>
              <a:t>：</a:t>
            </a:r>
            <a:r>
              <a:rPr kumimoji="1" lang="zh-CN" altLang="zh-CN" dirty="0">
                <a:latin typeface="+mn-lt"/>
                <a:ea typeface="+mn-ea"/>
              </a:rPr>
              <a:t></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(1)</a:t>
            </a:r>
            <a:r>
              <a:rPr kumimoji="1" lang="zh-CN" altLang="zh-CN" dirty="0">
                <a:latin typeface="+mn-lt"/>
                <a:ea typeface="+mn-ea"/>
              </a:rPr>
              <a:t>用</a:t>
            </a:r>
            <a:r>
              <a:rPr kumimoji="1" lang="en-US" altLang="zh-CN" dirty="0">
                <a:latin typeface="+mn-lt"/>
                <a:ea typeface="+mn-ea"/>
              </a:rPr>
              <a:t>rewind</a:t>
            </a:r>
            <a:r>
              <a:rPr kumimoji="1" lang="zh-CN" altLang="zh-CN" dirty="0">
                <a:latin typeface="+mn-lt"/>
                <a:ea typeface="+mn-ea"/>
              </a:rPr>
              <a:t>函数使文件标记指向文件开头</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   rewind</a:t>
            </a:r>
            <a:r>
              <a:rPr kumimoji="1" lang="zh-CN" altLang="zh-CN" dirty="0">
                <a:latin typeface="+mn-lt"/>
                <a:ea typeface="+mn-ea"/>
              </a:rPr>
              <a:t>函数的作用是使文件标记重新返回文件的开头，此函数没有返回值。</a:t>
            </a:r>
            <a:endParaRPr kumimoji="1" lang="zh-CN" altLang="zh-CN" dirty="0">
              <a:latin typeface="+mn-lt"/>
              <a:ea typeface="+mn-ea"/>
            </a:endParaRPr>
          </a:p>
        </p:txBody>
      </p:sp>
      <p:pic>
        <p:nvPicPr>
          <p:cNvPr id="117965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charRg st="13" end="32"/>
                                            </p:txEl>
                                          </p:spTgt>
                                        </p:tgtEl>
                                        <p:attrNameLst>
                                          <p:attrName>style.visibility</p:attrName>
                                        </p:attrNameLst>
                                      </p:cBhvr>
                                      <p:to>
                                        <p:strVal val="visible"/>
                                      </p:to>
                                    </p:set>
                                    <p:animEffect transition="in" filter="blinds(horizontal)">
                                      <p:cBhvr>
                                        <p:cTn id="7" dur="500"/>
                                        <p:tgtEl>
                                          <p:spTgt spid="83971">
                                            <p:txEl>
                                              <p:charRg st="13"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xEl>
                                              <p:charRg st="32" end="44"/>
                                            </p:txEl>
                                          </p:spTgt>
                                        </p:tgtEl>
                                        <p:attrNameLst>
                                          <p:attrName>style.visibility</p:attrName>
                                        </p:attrNameLst>
                                      </p:cBhvr>
                                      <p:to>
                                        <p:strVal val="visible"/>
                                      </p:to>
                                    </p:set>
                                    <p:animEffect transition="in" filter="blinds(horizontal)">
                                      <p:cBhvr>
                                        <p:cTn id="12" dur="500"/>
                                        <p:tgtEl>
                                          <p:spTgt spid="83971">
                                            <p:txEl>
                                              <p:charRg st="32"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971">
                                            <p:txEl>
                                              <p:charRg st="44" end="69"/>
                                            </p:txEl>
                                          </p:spTgt>
                                        </p:tgtEl>
                                        <p:attrNameLst>
                                          <p:attrName>style.visibility</p:attrName>
                                        </p:attrNameLst>
                                      </p:cBhvr>
                                      <p:to>
                                        <p:strVal val="visible"/>
                                      </p:to>
                                    </p:set>
                                    <p:animEffect transition="in" filter="blinds(horizontal)">
                                      <p:cBhvr>
                                        <p:cTn id="17" dur="500"/>
                                        <p:tgtEl>
                                          <p:spTgt spid="83971">
                                            <p:txEl>
                                              <p:charRg st="44" end="6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3971">
                                            <p:txEl>
                                              <p:charRg st="69" end="109"/>
                                            </p:txEl>
                                          </p:spTgt>
                                        </p:tgtEl>
                                        <p:attrNameLst>
                                          <p:attrName>style.visibility</p:attrName>
                                        </p:attrNameLst>
                                      </p:cBhvr>
                                      <p:to>
                                        <p:strVal val="visible"/>
                                      </p:to>
                                    </p:set>
                                    <p:animEffect transition="in" filter="blinds(horizontal)">
                                      <p:cBhvr>
                                        <p:cTn id="20" dur="500"/>
                                        <p:tgtEl>
                                          <p:spTgt spid="83971">
                                            <p:txEl>
                                              <p:charRg st="69"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0674" name="内容占位符 2"/>
          <p:cNvSpPr>
            <a:spLocks noGrp="1"/>
          </p:cNvSpPr>
          <p:nvPr>
            <p:ph idx="1"/>
          </p:nvPr>
        </p:nvSpPr>
        <p:spPr>
          <a:xfrm>
            <a:off x="539750" y="1285875"/>
            <a:ext cx="8175625" cy="307181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12.</a:t>
            </a:r>
            <a:r>
              <a:rPr kumimoji="1" lang="en-US" altLang="zh-CN" dirty="0">
                <a:latin typeface="+mn-lt"/>
                <a:ea typeface="+mn-ea"/>
                <a:cs typeface="+mn-cs"/>
              </a:rPr>
              <a:t>5 </a:t>
            </a:r>
            <a:r>
              <a:rPr kumimoji="1" lang="zh-CN" altLang="zh-CN" dirty="0">
                <a:latin typeface="+mn-lt"/>
                <a:ea typeface="+mn-ea"/>
                <a:cs typeface="+mn-cs"/>
              </a:rPr>
              <a:t>有一个磁盘文件，内有一些信息。要求第一次将它的内容显示在屏幕上，第二次把它复制到另一文件上</a:t>
            </a:r>
            <a:r>
              <a:rPr kumimoji="1" lang="zh-CN" altLang="en-US" dirty="0">
                <a:latin typeface="+mn-lt"/>
                <a:ea typeface="+mn-ea"/>
                <a:cs typeface="+mn-cs"/>
              </a:rPr>
              <a:t>。</a:t>
            </a:r>
            <a:endParaRPr kumimoji="1" lang="en-US" altLang="zh-CN" dirty="0">
              <a:latin typeface="+mn-lt"/>
              <a:ea typeface="+mn-ea"/>
              <a:cs typeface="+mn-cs"/>
            </a:endParaRPr>
          </a:p>
        </p:txBody>
      </p:sp>
      <p:pic>
        <p:nvPicPr>
          <p:cNvPr id="118067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内容占位符 2"/>
          <p:cNvSpPr>
            <a:spLocks noGrp="1"/>
          </p:cNvSpPr>
          <p:nvPr>
            <p:ph idx="1"/>
          </p:nvPr>
        </p:nvSpPr>
        <p:spPr>
          <a:xfrm>
            <a:off x="571500" y="928688"/>
            <a:ext cx="7675563" cy="4500562"/>
          </a:xfrm>
        </p:spPr>
        <p:txBody>
          <a:bodyPr vert="horz" wrap="square" lIns="91440" tIns="45720" rIns="91440" bIns="45720" anchor="t" anchorCtr="0"/>
          <a:p>
            <a:r>
              <a:rPr kumimoji="1" lang="zh-CN" altLang="zh-CN" dirty="0">
                <a:latin typeface="+mn-lt"/>
                <a:ea typeface="+mn-ea"/>
                <a:cs typeface="+mn-cs"/>
              </a:rPr>
              <a:t>解题思路：</a:t>
            </a:r>
            <a:endParaRPr kumimoji="1" lang="en-US" altLang="zh-CN" dirty="0">
              <a:latin typeface="+mn-lt"/>
              <a:ea typeface="+mn-ea"/>
              <a:cs typeface="+mn-cs"/>
            </a:endParaRPr>
          </a:p>
          <a:p>
            <a:pPr lvl="1"/>
            <a:r>
              <a:rPr kumimoji="1" lang="zh-CN" altLang="zh-CN" dirty="0">
                <a:latin typeface="+mn-lt"/>
                <a:ea typeface="+mn-ea"/>
              </a:rPr>
              <a:t>因为在第一次读入完文件内容后，文件标记已指到文件的末尾，如果再接着读数据，就遇到文件结束标志，</a:t>
            </a:r>
            <a:r>
              <a:rPr kumimoji="1" lang="en-US" altLang="zh-CN" dirty="0">
                <a:latin typeface="+mn-lt"/>
                <a:ea typeface="+mn-ea"/>
              </a:rPr>
              <a:t>feof</a:t>
            </a:r>
            <a:r>
              <a:rPr kumimoji="1" lang="zh-CN" altLang="zh-CN" dirty="0">
                <a:latin typeface="+mn-lt"/>
                <a:ea typeface="+mn-ea"/>
              </a:rPr>
              <a:t>函数的值等于</a:t>
            </a:r>
            <a:r>
              <a:rPr kumimoji="1" lang="en-US" altLang="zh-CN" dirty="0">
                <a:latin typeface="+mn-lt"/>
                <a:ea typeface="+mn-ea"/>
              </a:rPr>
              <a:t>1(</a:t>
            </a:r>
            <a:r>
              <a:rPr kumimoji="1" lang="zh-CN" altLang="zh-CN" dirty="0">
                <a:latin typeface="+mn-lt"/>
                <a:ea typeface="+mn-ea"/>
              </a:rPr>
              <a:t>真</a:t>
            </a:r>
            <a:r>
              <a:rPr kumimoji="1" lang="en-US" altLang="zh-CN" dirty="0">
                <a:latin typeface="+mn-lt"/>
                <a:ea typeface="+mn-ea"/>
              </a:rPr>
              <a:t>)</a:t>
            </a:r>
            <a:r>
              <a:rPr kumimoji="1" lang="zh-CN" altLang="zh-CN" dirty="0">
                <a:latin typeface="+mn-lt"/>
                <a:ea typeface="+mn-ea"/>
              </a:rPr>
              <a:t>，无法再读数据</a:t>
            </a:r>
            <a:endParaRPr kumimoji="1" lang="en-US" altLang="zh-CN" dirty="0">
              <a:latin typeface="+mn-lt"/>
              <a:ea typeface="+mn-ea"/>
            </a:endParaRPr>
          </a:p>
          <a:p>
            <a:pPr lvl="1"/>
            <a:r>
              <a:rPr kumimoji="1" lang="zh-CN" altLang="zh-CN" dirty="0">
                <a:latin typeface="+mn-lt"/>
                <a:ea typeface="+mn-ea"/>
              </a:rPr>
              <a:t>必须在程序中用</a:t>
            </a:r>
            <a:r>
              <a:rPr kumimoji="1" lang="en-US" altLang="zh-CN" dirty="0">
                <a:latin typeface="+mn-lt"/>
                <a:ea typeface="+mn-ea"/>
              </a:rPr>
              <a:t>rewind</a:t>
            </a:r>
            <a:r>
              <a:rPr kumimoji="1" lang="zh-CN" altLang="zh-CN" dirty="0">
                <a:latin typeface="+mn-lt"/>
                <a:ea typeface="+mn-ea"/>
              </a:rPr>
              <a:t>函数使位置指针返回文件的开头</a:t>
            </a:r>
            <a:endParaRPr kumimoji="1" lang="zh-CN" altLang="en-US" dirty="0">
              <a:latin typeface="+mn-lt"/>
              <a:ea typeface="+mn-ea"/>
            </a:endParaRPr>
          </a:p>
        </p:txBody>
      </p:sp>
      <p:pic>
        <p:nvPicPr>
          <p:cNvPr id="118169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xEl>
                                              <p:charRg st="6" end="75"/>
                                            </p:txEl>
                                          </p:spTgt>
                                        </p:tgtEl>
                                        <p:attrNameLst>
                                          <p:attrName>style.visibility</p:attrName>
                                        </p:attrNameLst>
                                      </p:cBhvr>
                                      <p:to>
                                        <p:strVal val="visible"/>
                                      </p:to>
                                    </p:set>
                                    <p:animEffect transition="in" filter="blinds(horizontal)">
                                      <p:cBhvr>
                                        <p:cTn id="7" dur="500"/>
                                        <p:tgtEl>
                                          <p:spTgt spid="86018">
                                            <p:txEl>
                                              <p:charRg st="6"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018">
                                            <p:txEl>
                                              <p:charRg st="75" end="103"/>
                                            </p:txEl>
                                          </p:spTgt>
                                        </p:tgtEl>
                                        <p:attrNameLst>
                                          <p:attrName>style.visibility</p:attrName>
                                        </p:attrNameLst>
                                      </p:cBhvr>
                                      <p:to>
                                        <p:strVal val="visible"/>
                                      </p:to>
                                    </p:set>
                                    <p:animEffect transition="in" filter="blinds(horizontal)">
                                      <p:cBhvr>
                                        <p:cTn id="12" dur="500"/>
                                        <p:tgtEl>
                                          <p:spTgt spid="86018">
                                            <p:txEl>
                                              <p:charRg st="75"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2722" name="内容占位符 2"/>
          <p:cNvSpPr>
            <a:spLocks noGrp="1"/>
          </p:cNvSpPr>
          <p:nvPr>
            <p:ph idx="1"/>
          </p:nvPr>
        </p:nvSpPr>
        <p:spPr>
          <a:xfrm>
            <a:off x="571500" y="428625"/>
            <a:ext cx="8001000" cy="6286500"/>
          </a:xfrm>
        </p:spPr>
        <p:txBody>
          <a:bodyPr vert="horz" wrap="square" lIns="91440" tIns="45720" rIns="91440" bIns="45720" anchor="t" anchorCtr="0"/>
          <a:p>
            <a:pPr>
              <a:lnSpc>
                <a:spcPts val="2900"/>
              </a:lnSpc>
              <a:buFont typeface="Wingdings" panose="05000000000000000000" pitchFamily="2" charset="2"/>
              <a:buNone/>
            </a:pPr>
            <a:r>
              <a:rPr kumimoji="1" lang="en-US" altLang="zh-CN" sz="2800" dirty="0">
                <a:latin typeface="+mn-lt"/>
                <a:ea typeface="+mn-ea"/>
                <a:cs typeface="+mn-cs"/>
              </a:rPr>
              <a:t>#include&lt;stdio.h&gt;</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FILE *fp1,*fp2;</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fp1=fopen(“file1.dat”,“r”);   </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fp2=fopen(“file2.dat”,“w”);   </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while(!feof(fp1))   </a:t>
            </a:r>
            <a:endParaRPr kumimoji="1" lang="en-US"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putchar(getc(fp1));   </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putchar(10);  </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rewind(fp1);   </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while(!feof(fp1)) </a:t>
            </a:r>
            <a:endParaRPr kumimoji="1" lang="en-US"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putc(getc(fp1),fp2);   </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fclose(fp1);   fclose(fp2);</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29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p:txBody>
      </p:sp>
      <p:pic>
        <p:nvPicPr>
          <p:cNvPr id="118272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9" name="Rectangle 3"/>
          <p:cNvSpPr>
            <a:spLocks noGrp="1"/>
          </p:cNvSpPr>
          <p:nvPr>
            <p:ph idx="1"/>
          </p:nvPr>
        </p:nvSpPr>
        <p:spPr>
          <a:xfrm>
            <a:off x="642938" y="1571625"/>
            <a:ext cx="8143875" cy="478631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2. </a:t>
            </a:r>
            <a:r>
              <a:rPr kumimoji="1" lang="zh-CN" altLang="zh-CN" dirty="0">
                <a:latin typeface="+mn-lt"/>
                <a:ea typeface="+mn-ea"/>
                <a:cs typeface="+mn-cs"/>
              </a:rPr>
              <a:t>文件位置标记的定位</a:t>
            </a:r>
            <a:endParaRPr kumimoji="1" lang="en-US" altLang="zh-CN" dirty="0">
              <a:latin typeface="+mn-lt"/>
              <a:ea typeface="+mn-ea"/>
              <a:cs typeface="+mn-cs"/>
            </a:endParaRPr>
          </a:p>
          <a:p>
            <a:pPr lvl="1"/>
            <a:r>
              <a:rPr kumimoji="1" lang="zh-CN" altLang="zh-CN" dirty="0">
                <a:latin typeface="+mn-lt"/>
                <a:ea typeface="+mn-ea"/>
              </a:rPr>
              <a:t>可以强制使文件标记指向指定的位置</a:t>
            </a:r>
            <a:endParaRPr kumimoji="1" lang="en-US" altLang="zh-CN" dirty="0">
              <a:latin typeface="+mn-lt"/>
              <a:ea typeface="+mn-ea"/>
            </a:endParaRPr>
          </a:p>
          <a:p>
            <a:pPr lvl="1"/>
            <a:r>
              <a:rPr kumimoji="1" lang="zh-CN" altLang="zh-CN" dirty="0">
                <a:latin typeface="+mn-lt"/>
                <a:ea typeface="+mn-ea"/>
              </a:rPr>
              <a:t>可以用以下函数实现</a:t>
            </a:r>
            <a:r>
              <a:rPr kumimoji="1" lang="zh-CN" altLang="en-US" dirty="0">
                <a:latin typeface="+mn-lt"/>
                <a:ea typeface="+mn-ea"/>
              </a:rPr>
              <a:t>：</a:t>
            </a:r>
            <a:r>
              <a:rPr kumimoji="1" lang="zh-CN" altLang="zh-CN" dirty="0">
                <a:latin typeface="+mn-lt"/>
                <a:ea typeface="+mn-ea"/>
              </a:rPr>
              <a:t></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(2) </a:t>
            </a:r>
            <a:r>
              <a:rPr kumimoji="1" lang="zh-CN" altLang="zh-CN" dirty="0">
                <a:latin typeface="+mn-lt"/>
                <a:ea typeface="+mn-ea"/>
              </a:rPr>
              <a:t>用</a:t>
            </a:r>
            <a:r>
              <a:rPr kumimoji="1" lang="en-US" altLang="zh-CN" dirty="0">
                <a:latin typeface="+mn-lt"/>
                <a:ea typeface="+mn-ea"/>
              </a:rPr>
              <a:t>fseek</a:t>
            </a:r>
            <a:r>
              <a:rPr kumimoji="1" lang="zh-CN" altLang="zh-CN" dirty="0">
                <a:latin typeface="+mn-lt"/>
                <a:ea typeface="+mn-ea"/>
              </a:rPr>
              <a:t>函数改变文件标记</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fseek</a:t>
            </a:r>
            <a:r>
              <a:rPr kumimoji="1" lang="zh-CN" altLang="zh-CN" dirty="0">
                <a:latin typeface="+mn-lt"/>
                <a:ea typeface="+mn-ea"/>
              </a:rPr>
              <a:t>函数的调用形式为</a:t>
            </a:r>
            <a:r>
              <a:rPr kumimoji="1" lang="zh-CN" altLang="en-US" dirty="0">
                <a:latin typeface="+mn-lt"/>
                <a:ea typeface="+mn-ea"/>
              </a:rPr>
              <a:t>：</a:t>
            </a:r>
            <a:r>
              <a:rPr kumimoji="1" lang="zh-CN" altLang="zh-CN" dirty="0">
                <a:latin typeface="+mn-lt"/>
                <a:ea typeface="+mn-ea"/>
              </a:rPr>
              <a:t></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fseek(</a:t>
            </a:r>
            <a:r>
              <a:rPr kumimoji="1" lang="zh-CN" altLang="zh-CN" dirty="0">
                <a:latin typeface="+mn-lt"/>
                <a:ea typeface="+mn-ea"/>
              </a:rPr>
              <a:t>文件类型指针</a:t>
            </a:r>
            <a:r>
              <a:rPr kumimoji="1" lang="en-US" altLang="zh-CN" dirty="0">
                <a:latin typeface="+mn-lt"/>
                <a:ea typeface="+mn-ea"/>
              </a:rPr>
              <a:t>,</a:t>
            </a:r>
            <a:r>
              <a:rPr kumimoji="1" lang="zh-CN" altLang="zh-CN" dirty="0">
                <a:latin typeface="+mn-lt"/>
                <a:ea typeface="+mn-ea"/>
              </a:rPr>
              <a:t>位移量</a:t>
            </a:r>
            <a:r>
              <a:rPr kumimoji="1" lang="en-US" altLang="zh-CN" dirty="0">
                <a:latin typeface="+mn-lt"/>
                <a:ea typeface="+mn-ea"/>
              </a:rPr>
              <a:t>,</a:t>
            </a:r>
            <a:r>
              <a:rPr kumimoji="1" lang="zh-CN" altLang="zh-CN" dirty="0">
                <a:latin typeface="+mn-lt"/>
                <a:ea typeface="+mn-ea"/>
              </a:rPr>
              <a:t>起始点</a:t>
            </a:r>
            <a:r>
              <a:rPr kumimoji="1" lang="en-US" altLang="zh-CN" dirty="0">
                <a:latin typeface="+mn-lt"/>
                <a:ea typeface="+mn-ea"/>
              </a:rPr>
              <a:t>)</a:t>
            </a:r>
            <a:r>
              <a:rPr kumimoji="1" lang="zh-CN" altLang="zh-CN" dirty="0">
                <a:latin typeface="+mn-lt"/>
                <a:ea typeface="+mn-ea"/>
              </a:rPr>
              <a:t> </a:t>
            </a:r>
            <a:endParaRPr kumimoji="1" lang="zh-CN" altLang="zh-CN" dirty="0">
              <a:latin typeface="+mn-lt"/>
              <a:ea typeface="+mn-ea"/>
            </a:endParaRPr>
          </a:p>
          <a:p>
            <a:pPr lvl="1"/>
            <a:r>
              <a:rPr kumimoji="1" lang="zh-CN" altLang="zh-CN" dirty="0">
                <a:latin typeface="+mn-lt"/>
                <a:ea typeface="+mn-ea"/>
              </a:rPr>
              <a:t>起始点</a:t>
            </a:r>
            <a:r>
              <a:rPr kumimoji="1" lang="en-US" altLang="zh-CN" dirty="0">
                <a:latin typeface="+mn-lt"/>
                <a:ea typeface="+mn-ea"/>
              </a:rPr>
              <a:t>0</a:t>
            </a:r>
            <a:r>
              <a:rPr kumimoji="1" lang="zh-CN" altLang="zh-CN" dirty="0">
                <a:latin typeface="+mn-lt"/>
                <a:ea typeface="+mn-ea"/>
              </a:rPr>
              <a:t>代表“文件开始位置”，</a:t>
            </a:r>
            <a:r>
              <a:rPr kumimoji="1" lang="en-US" altLang="zh-CN" dirty="0">
                <a:latin typeface="+mn-lt"/>
                <a:ea typeface="+mn-ea"/>
              </a:rPr>
              <a:t>1</a:t>
            </a:r>
            <a:r>
              <a:rPr kumimoji="1" lang="zh-CN" altLang="zh-CN" dirty="0">
                <a:latin typeface="+mn-lt"/>
                <a:ea typeface="+mn-ea"/>
              </a:rPr>
              <a:t>为“当前位置”，</a:t>
            </a:r>
            <a:r>
              <a:rPr kumimoji="1" lang="en-US" altLang="zh-CN" dirty="0">
                <a:latin typeface="+mn-lt"/>
                <a:ea typeface="+mn-ea"/>
              </a:rPr>
              <a:t>2</a:t>
            </a:r>
            <a:r>
              <a:rPr kumimoji="1" lang="zh-CN" altLang="zh-CN" dirty="0">
                <a:latin typeface="+mn-lt"/>
                <a:ea typeface="+mn-ea"/>
              </a:rPr>
              <a:t>为“文件末尾位置”</a:t>
            </a:r>
            <a:endParaRPr kumimoji="1" lang="zh-CN" altLang="zh-CN" dirty="0">
              <a:latin typeface="+mn-lt"/>
              <a:ea typeface="+mn-ea"/>
            </a:endParaRPr>
          </a:p>
        </p:txBody>
      </p:sp>
      <p:pic>
        <p:nvPicPr>
          <p:cNvPr id="118374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99">
                                            <p:txEl>
                                              <p:charRg st="42" end="61"/>
                                            </p:txEl>
                                          </p:spTgt>
                                        </p:tgtEl>
                                        <p:attrNameLst>
                                          <p:attrName>style.visibility</p:attrName>
                                        </p:attrNameLst>
                                      </p:cBhvr>
                                      <p:to>
                                        <p:strVal val="visible"/>
                                      </p:to>
                                    </p:set>
                                    <p:animEffect transition="in" filter="blinds(horizontal)">
                                      <p:cBhvr>
                                        <p:cTn id="7" dur="500"/>
                                        <p:tgtEl>
                                          <p:spTgt spid="4099">
                                            <p:txEl>
                                              <p:charRg st="42"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charRg st="61" end="77"/>
                                            </p:txEl>
                                          </p:spTgt>
                                        </p:tgtEl>
                                        <p:attrNameLst>
                                          <p:attrName>style.visibility</p:attrName>
                                        </p:attrNameLst>
                                      </p:cBhvr>
                                      <p:to>
                                        <p:strVal val="visible"/>
                                      </p:to>
                                    </p:set>
                                    <p:animEffect transition="in" filter="blinds(horizontal)">
                                      <p:cBhvr>
                                        <p:cTn id="12" dur="500"/>
                                        <p:tgtEl>
                                          <p:spTgt spid="4099">
                                            <p:txEl>
                                              <p:charRg st="61" end="7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099">
                                            <p:txEl>
                                              <p:charRg st="77" end="101"/>
                                            </p:txEl>
                                          </p:spTgt>
                                        </p:tgtEl>
                                        <p:attrNameLst>
                                          <p:attrName>style.visibility</p:attrName>
                                        </p:attrNameLst>
                                      </p:cBhvr>
                                      <p:to>
                                        <p:strVal val="visible"/>
                                      </p:to>
                                    </p:set>
                                    <p:animEffect transition="in" filter="blinds(horizontal)">
                                      <p:cBhvr>
                                        <p:cTn id="15" dur="500"/>
                                        <p:tgtEl>
                                          <p:spTgt spid="4099">
                                            <p:txEl>
                                              <p:charRg st="77" end="10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099">
                                            <p:txEl>
                                              <p:charRg st="101" end="136"/>
                                            </p:txEl>
                                          </p:spTgt>
                                        </p:tgtEl>
                                        <p:attrNameLst>
                                          <p:attrName>style.visibility</p:attrName>
                                        </p:attrNameLst>
                                      </p:cBhvr>
                                      <p:to>
                                        <p:strVal val="visible"/>
                                      </p:to>
                                    </p:set>
                                    <p:animEffect transition="in" filter="blinds(horizontal)">
                                      <p:cBhvr>
                                        <p:cTn id="18" dur="500"/>
                                        <p:tgtEl>
                                          <p:spTgt spid="4099">
                                            <p:txEl>
                                              <p:charRg st="101"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4770" name="Rectangle 3"/>
          <p:cNvSpPr>
            <a:spLocks noGrp="1"/>
          </p:cNvSpPr>
          <p:nvPr>
            <p:ph idx="1"/>
          </p:nvPr>
        </p:nvSpPr>
        <p:spPr>
          <a:xfrm>
            <a:off x="642938" y="1571625"/>
            <a:ext cx="8143875" cy="785813"/>
          </a:xfrm>
        </p:spPr>
        <p:txBody>
          <a:bodyPr vert="horz" wrap="square" lIns="91440" tIns="45720" rIns="91440" bIns="45720" anchor="t" anchorCtr="0"/>
          <a:p>
            <a:r>
              <a:rPr kumimoji="1" lang="zh-CN" altLang="zh-CN" dirty="0">
                <a:latin typeface="+mn-lt"/>
                <a:ea typeface="+mn-ea"/>
                <a:cs typeface="+mn-cs"/>
              </a:rPr>
              <a:t>Ｃ标准指定的名字</a:t>
            </a:r>
            <a:endParaRPr kumimoji="1" lang="zh-CN" altLang="zh-CN" dirty="0">
              <a:latin typeface="+mn-lt"/>
              <a:ea typeface="+mn-ea"/>
              <a:cs typeface="+mn-cs"/>
            </a:endParaRPr>
          </a:p>
        </p:txBody>
      </p:sp>
      <p:graphicFrame>
        <p:nvGraphicFramePr>
          <p:cNvPr id="5" name="表格 4"/>
          <p:cNvGraphicFramePr>
            <a:graphicFrameLocks noGrp="1"/>
          </p:cNvGraphicFramePr>
          <p:nvPr/>
        </p:nvGraphicFramePr>
        <p:xfrm>
          <a:off x="1071563" y="2428875"/>
          <a:ext cx="7215188" cy="2428876"/>
        </p:xfrm>
        <a:graphic>
          <a:graphicData uri="http://schemas.openxmlformats.org/drawingml/2006/table">
            <a:tbl>
              <a:tblPr/>
              <a:tblGrid>
                <a:gridCol w="2405062"/>
                <a:gridCol w="2405062"/>
                <a:gridCol w="2405062"/>
              </a:tblGrid>
              <a:tr h="607219">
                <a:tc>
                  <a:txBody>
                    <a:bodyPr/>
                    <a:lstStyle/>
                    <a:p>
                      <a:pPr algn="ctr">
                        <a:spcAft>
                          <a:spcPts val="0"/>
                        </a:spcAft>
                      </a:pPr>
                      <a:r>
                        <a:rPr lang="zh-CN" sz="2800" b="1" kern="100">
                          <a:latin typeface="Times New Roman" panose="02020603050405020304"/>
                          <a:ea typeface="宋体" panose="02010600030101010101" pitchFamily="2" charset="-122"/>
                          <a:cs typeface="Times New Roman" panose="02020603050405020304"/>
                        </a:rPr>
                        <a:t>起始点</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b="1" kern="100">
                          <a:latin typeface="Times New Roman" panose="02020603050405020304"/>
                          <a:ea typeface="宋体" panose="02010600030101010101" pitchFamily="2" charset="-122"/>
                          <a:cs typeface="Times New Roman" panose="02020603050405020304"/>
                        </a:rPr>
                        <a:t>名</a:t>
                      </a:r>
                      <a:r>
                        <a:rPr lang="en-US" sz="2800" b="1" kern="100">
                          <a:latin typeface="Times New Roman" panose="02020603050405020304"/>
                          <a:ea typeface="宋体" panose="02010600030101010101" pitchFamily="2" charset="-122"/>
                          <a:cs typeface="Times New Roman" panose="02020603050405020304"/>
                        </a:rPr>
                        <a:t>  </a:t>
                      </a:r>
                      <a:r>
                        <a:rPr lang="zh-CN" sz="2800" b="1" kern="100">
                          <a:latin typeface="Times New Roman" panose="02020603050405020304"/>
                          <a:ea typeface="宋体" panose="02010600030101010101" pitchFamily="2" charset="-122"/>
                          <a:cs typeface="Times New Roman" panose="02020603050405020304"/>
                        </a:rPr>
                        <a:t>字</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b="1" kern="100">
                          <a:latin typeface="Times New Roman" panose="02020603050405020304"/>
                          <a:ea typeface="宋体" panose="02010600030101010101" pitchFamily="2" charset="-122"/>
                          <a:cs typeface="Times New Roman" panose="02020603050405020304"/>
                        </a:rPr>
                        <a:t>用数字代表</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7219">
                <a:tc>
                  <a:txBody>
                    <a:bodyPr/>
                    <a:lstStyle/>
                    <a:p>
                      <a:pPr algn="ctr">
                        <a:spcAft>
                          <a:spcPts val="0"/>
                        </a:spcAft>
                      </a:pPr>
                      <a:r>
                        <a:rPr lang="zh-CN" sz="2800" b="1" kern="100">
                          <a:latin typeface="Times New Roman" panose="02020603050405020304"/>
                          <a:ea typeface="宋体" panose="02010600030101010101" pitchFamily="2" charset="-122"/>
                          <a:cs typeface="Times New Roman" panose="02020603050405020304"/>
                        </a:rPr>
                        <a:t>文件开始位置</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Times New Roman" panose="02020603050405020304"/>
                          <a:ea typeface="宋体" panose="02010600030101010101" pitchFamily="2" charset="-122"/>
                          <a:cs typeface="Times New Roman" panose="02020603050405020304"/>
                        </a:rPr>
                        <a:t>SEEK_SET</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Times New Roman" panose="02020603050405020304"/>
                          <a:ea typeface="宋体" panose="02010600030101010101" pitchFamily="2" charset="-122"/>
                          <a:cs typeface="Times New Roman" panose="02020603050405020304"/>
                        </a:rPr>
                        <a:t>0</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7219">
                <a:tc>
                  <a:txBody>
                    <a:bodyPr/>
                    <a:lstStyle/>
                    <a:p>
                      <a:pPr algn="ctr">
                        <a:spcAft>
                          <a:spcPts val="0"/>
                        </a:spcAft>
                      </a:pPr>
                      <a:r>
                        <a:rPr lang="zh-CN" sz="2800" b="1" kern="100">
                          <a:latin typeface="Times New Roman" panose="02020603050405020304"/>
                          <a:ea typeface="宋体" panose="02010600030101010101" pitchFamily="2" charset="-122"/>
                          <a:cs typeface="Times New Roman" panose="02020603050405020304"/>
                        </a:rPr>
                        <a:t>文件当前位置</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Times New Roman" panose="02020603050405020304"/>
                          <a:ea typeface="宋体" panose="02010600030101010101" pitchFamily="2" charset="-122"/>
                          <a:cs typeface="Times New Roman" panose="02020603050405020304"/>
                        </a:rPr>
                        <a:t>SEEK_CUR</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Times New Roman" panose="02020603050405020304"/>
                          <a:ea typeface="宋体" panose="02010600030101010101" pitchFamily="2" charset="-122"/>
                          <a:cs typeface="Times New Roman" panose="02020603050405020304"/>
                        </a:rPr>
                        <a:t>1</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7219">
                <a:tc>
                  <a:txBody>
                    <a:bodyPr/>
                    <a:lstStyle/>
                    <a:p>
                      <a:pPr algn="ctr">
                        <a:spcAft>
                          <a:spcPts val="0"/>
                        </a:spcAft>
                      </a:pPr>
                      <a:r>
                        <a:rPr lang="zh-CN" sz="2800" b="1" kern="100">
                          <a:latin typeface="Times New Roman" panose="02020603050405020304"/>
                          <a:ea typeface="宋体" panose="02010600030101010101" pitchFamily="2" charset="-122"/>
                          <a:cs typeface="Times New Roman" panose="02020603050405020304"/>
                        </a:rPr>
                        <a:t>文件末尾位置</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Times New Roman" panose="02020603050405020304"/>
                          <a:ea typeface="宋体" panose="02010600030101010101" pitchFamily="2" charset="-122"/>
                          <a:cs typeface="Times New Roman" panose="02020603050405020304"/>
                        </a:rPr>
                        <a:t>SEEK_END</a:t>
                      </a:r>
                      <a:endParaRPr lang="zh-CN" sz="2800" b="1" kern="10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Times New Roman" panose="02020603050405020304"/>
                          <a:ea typeface="宋体" panose="02010600030101010101" pitchFamily="2" charset="-122"/>
                          <a:cs typeface="Times New Roman" panose="02020603050405020304"/>
                        </a:rPr>
                        <a:t>2</a:t>
                      </a:r>
                      <a:endParaRPr lang="zh-CN" sz="2800" b="1" kern="100" dirty="0">
                        <a:latin typeface="Times New Roman" panose="02020603050405020304"/>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8479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3"/>
          <p:cNvSpPr>
            <a:spLocks noGrp="1"/>
          </p:cNvSpPr>
          <p:nvPr>
            <p:ph idx="1"/>
          </p:nvPr>
        </p:nvSpPr>
        <p:spPr>
          <a:xfrm>
            <a:off x="642938" y="642938"/>
            <a:ext cx="8143875" cy="5715000"/>
          </a:xfrm>
        </p:spPr>
        <p:txBody>
          <a:bodyPr vert="horz" wrap="square" lIns="91440" tIns="45720" rIns="91440" bIns="45720" anchor="t" anchorCtr="0"/>
          <a:p>
            <a:r>
              <a:rPr kumimoji="1" lang="zh-CN" altLang="zh-CN" dirty="0">
                <a:latin typeface="+mn-lt"/>
                <a:ea typeface="+mn-ea"/>
                <a:cs typeface="+mn-cs"/>
              </a:rPr>
              <a:t>位移量指以起始点为基点，向前移动的字节数。位移量应是</a:t>
            </a:r>
            <a:r>
              <a:rPr kumimoji="1" lang="en-US" altLang="zh-CN" dirty="0">
                <a:latin typeface="+mn-lt"/>
                <a:ea typeface="+mn-ea"/>
                <a:cs typeface="+mn-cs"/>
              </a:rPr>
              <a:t>long</a:t>
            </a:r>
            <a:r>
              <a:rPr kumimoji="1" lang="zh-CN" altLang="zh-CN" dirty="0">
                <a:latin typeface="+mn-lt"/>
                <a:ea typeface="+mn-ea"/>
                <a:cs typeface="+mn-cs"/>
              </a:rPr>
              <a:t>型数据</a:t>
            </a:r>
            <a:r>
              <a:rPr kumimoji="1" lang="en-US" altLang="zh-CN" dirty="0">
                <a:latin typeface="+mn-lt"/>
                <a:ea typeface="+mn-ea"/>
                <a:cs typeface="+mn-cs"/>
              </a:rPr>
              <a:t>(</a:t>
            </a:r>
            <a:r>
              <a:rPr kumimoji="1" lang="zh-CN" altLang="zh-CN" dirty="0">
                <a:latin typeface="+mn-lt"/>
                <a:ea typeface="+mn-ea"/>
                <a:cs typeface="+mn-cs"/>
              </a:rPr>
              <a:t>在数字的末尾加一个字母</a:t>
            </a:r>
            <a:r>
              <a:rPr kumimoji="1" lang="en-US" altLang="zh-CN" dirty="0">
                <a:latin typeface="+mn-lt"/>
                <a:ea typeface="+mn-ea"/>
                <a:cs typeface="+mn-cs"/>
              </a:rPr>
              <a:t>L)</a:t>
            </a:r>
            <a:r>
              <a:rPr kumimoji="1" lang="zh-CN" altLang="zh-CN" dirty="0">
                <a:latin typeface="+mn-lt"/>
                <a:ea typeface="+mn-ea"/>
                <a:cs typeface="+mn-cs"/>
              </a:rPr>
              <a:t>。</a:t>
            </a:r>
            <a:r>
              <a:rPr kumimoji="1" lang="zh-CN" altLang="zh-CN" sz="2800" dirty="0">
                <a:latin typeface="+mn-lt"/>
                <a:ea typeface="+mn-ea"/>
                <a:cs typeface="+mn-cs"/>
              </a:rPr>
              <a:t></a:t>
            </a:r>
            <a:endParaRPr kumimoji="1" lang="zh-CN" altLang="zh-CN" sz="2800" dirty="0">
              <a:latin typeface="+mn-lt"/>
              <a:ea typeface="+mn-ea"/>
              <a:cs typeface="+mn-cs"/>
            </a:endParaRPr>
          </a:p>
          <a:p>
            <a:r>
              <a:rPr kumimoji="1" lang="en-US" altLang="zh-CN" dirty="0">
                <a:latin typeface="+mn-lt"/>
                <a:ea typeface="+mn-ea"/>
                <a:cs typeface="+mn-cs"/>
              </a:rPr>
              <a:t>fseek</a:t>
            </a:r>
            <a:r>
              <a:rPr kumimoji="1" lang="zh-CN" altLang="zh-CN" dirty="0">
                <a:latin typeface="+mn-lt"/>
                <a:ea typeface="+mn-ea"/>
                <a:cs typeface="+mn-cs"/>
              </a:rPr>
              <a:t>函数一般用于二进制文件。下面是</a:t>
            </a:r>
            <a:r>
              <a:rPr kumimoji="1" lang="en-US" altLang="zh-CN" dirty="0">
                <a:latin typeface="+mn-lt"/>
                <a:ea typeface="+mn-ea"/>
                <a:cs typeface="+mn-cs"/>
              </a:rPr>
              <a:t>fseek</a:t>
            </a:r>
            <a:r>
              <a:rPr kumimoji="1" lang="zh-CN" altLang="zh-CN" dirty="0">
                <a:latin typeface="+mn-lt"/>
                <a:ea typeface="+mn-ea"/>
                <a:cs typeface="+mn-cs"/>
              </a:rPr>
              <a:t>函数调用的几个例子：</a:t>
            </a:r>
            <a:r>
              <a:rPr kumimoji="1" lang="en-US" altLang="zh-CN" dirty="0">
                <a:latin typeface="+mn-lt"/>
                <a:ea typeface="+mn-ea"/>
                <a:cs typeface="+mn-cs"/>
              </a:rPr>
              <a:t> </a:t>
            </a:r>
            <a:endParaRPr kumimoji="1" lang="zh-CN" altLang="zh-CN" dirty="0">
              <a:latin typeface="+mn-lt"/>
              <a:ea typeface="+mn-ea"/>
              <a:cs typeface="+mn-cs"/>
            </a:endParaRPr>
          </a:p>
          <a:p>
            <a:pPr lvl="1"/>
            <a:r>
              <a:rPr kumimoji="1" lang="en-US" altLang="zh-CN" dirty="0">
                <a:latin typeface="+mn-lt"/>
                <a:ea typeface="+mn-ea"/>
              </a:rPr>
              <a:t>fseek (fp,100L,0); </a:t>
            </a:r>
            <a:r>
              <a:rPr kumimoji="1" lang="zh-CN" altLang="zh-CN" dirty="0">
                <a:latin typeface="+mn-lt"/>
                <a:ea typeface="+mn-ea"/>
              </a:rPr>
              <a:t></a:t>
            </a:r>
            <a:endParaRPr kumimoji="1" lang="zh-CN" altLang="zh-CN" dirty="0">
              <a:latin typeface="+mn-lt"/>
              <a:ea typeface="+mn-ea"/>
            </a:endParaRPr>
          </a:p>
          <a:p>
            <a:pPr lvl="1"/>
            <a:r>
              <a:rPr kumimoji="1" lang="en-US" altLang="zh-CN" dirty="0">
                <a:latin typeface="+mn-lt"/>
                <a:ea typeface="+mn-ea"/>
              </a:rPr>
              <a:t>fseek (fp,50L,1); </a:t>
            </a:r>
            <a:r>
              <a:rPr kumimoji="1" lang="zh-CN" altLang="zh-CN" dirty="0">
                <a:latin typeface="+mn-lt"/>
                <a:ea typeface="+mn-ea"/>
              </a:rPr>
              <a:t></a:t>
            </a:r>
            <a:endParaRPr kumimoji="1" lang="zh-CN" altLang="zh-CN" dirty="0">
              <a:latin typeface="+mn-lt"/>
              <a:ea typeface="+mn-ea"/>
            </a:endParaRPr>
          </a:p>
          <a:p>
            <a:pPr lvl="1"/>
            <a:r>
              <a:rPr kumimoji="1" lang="en-US" altLang="zh-CN" dirty="0">
                <a:latin typeface="+mn-lt"/>
                <a:ea typeface="+mn-ea"/>
              </a:rPr>
              <a:t>fseek (fp,-10L,2); </a:t>
            </a:r>
            <a:endParaRPr kumimoji="1" lang="zh-CN" altLang="zh-CN" dirty="0">
              <a:latin typeface="+mn-lt"/>
              <a:ea typeface="+mn-ea"/>
            </a:endParaRPr>
          </a:p>
        </p:txBody>
      </p:sp>
      <p:pic>
        <p:nvPicPr>
          <p:cNvPr id="118579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4">
                                            <p:txEl>
                                              <p:charRg st="50" end="87"/>
                                            </p:txEl>
                                          </p:spTgt>
                                        </p:tgtEl>
                                        <p:attrNameLst>
                                          <p:attrName>style.visibility</p:attrName>
                                        </p:attrNameLst>
                                      </p:cBhvr>
                                      <p:to>
                                        <p:strVal val="visible"/>
                                      </p:to>
                                    </p:set>
                                    <p:animEffect transition="in" filter="blinds(horizontal)">
                                      <p:cBhvr>
                                        <p:cTn id="7" dur="500"/>
                                        <p:tgtEl>
                                          <p:spTgt spid="90114">
                                            <p:txEl>
                                              <p:charRg st="50" end="8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0114">
                                            <p:txEl>
                                              <p:charRg st="87" end="108"/>
                                            </p:txEl>
                                          </p:spTgt>
                                        </p:tgtEl>
                                        <p:attrNameLst>
                                          <p:attrName>style.visibility</p:attrName>
                                        </p:attrNameLst>
                                      </p:cBhvr>
                                      <p:to>
                                        <p:strVal val="visible"/>
                                      </p:to>
                                    </p:set>
                                    <p:animEffect transition="in" filter="blinds(horizontal)">
                                      <p:cBhvr>
                                        <p:cTn id="10" dur="500"/>
                                        <p:tgtEl>
                                          <p:spTgt spid="90114">
                                            <p:txEl>
                                              <p:charRg st="87" end="10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0114">
                                            <p:txEl>
                                              <p:charRg st="108" end="128"/>
                                            </p:txEl>
                                          </p:spTgt>
                                        </p:tgtEl>
                                        <p:attrNameLst>
                                          <p:attrName>style.visibility</p:attrName>
                                        </p:attrNameLst>
                                      </p:cBhvr>
                                      <p:to>
                                        <p:strVal val="visible"/>
                                      </p:to>
                                    </p:set>
                                    <p:animEffect transition="in" filter="blinds(horizontal)">
                                      <p:cBhvr>
                                        <p:cTn id="13" dur="500"/>
                                        <p:tgtEl>
                                          <p:spTgt spid="90114">
                                            <p:txEl>
                                              <p:charRg st="108" end="12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0114">
                                            <p:txEl>
                                              <p:charRg st="128" end="148"/>
                                            </p:txEl>
                                          </p:spTgt>
                                        </p:tgtEl>
                                        <p:attrNameLst>
                                          <p:attrName>style.visibility</p:attrName>
                                        </p:attrNameLst>
                                      </p:cBhvr>
                                      <p:to>
                                        <p:strVal val="visible"/>
                                      </p:to>
                                    </p:set>
                                    <p:animEffect transition="in" filter="blinds(horizontal)">
                                      <p:cBhvr>
                                        <p:cTn id="16" dur="500"/>
                                        <p:tgtEl>
                                          <p:spTgt spid="90114">
                                            <p:txEl>
                                              <p:charRg st="128"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文件位置标记及其定位</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9" name="Rectangle 3"/>
          <p:cNvSpPr>
            <a:spLocks noGrp="1"/>
          </p:cNvSpPr>
          <p:nvPr>
            <p:ph idx="1"/>
          </p:nvPr>
        </p:nvSpPr>
        <p:spPr>
          <a:xfrm>
            <a:off x="642938" y="1571625"/>
            <a:ext cx="8143875" cy="478631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2. </a:t>
            </a:r>
            <a:r>
              <a:rPr kumimoji="1" lang="zh-CN" altLang="zh-CN" dirty="0">
                <a:latin typeface="+mn-lt"/>
                <a:ea typeface="+mn-ea"/>
                <a:cs typeface="+mn-cs"/>
              </a:rPr>
              <a:t>文件位置标记的定位</a:t>
            </a:r>
            <a:endParaRPr kumimoji="1" lang="en-US" altLang="zh-CN" dirty="0">
              <a:latin typeface="+mn-lt"/>
              <a:ea typeface="+mn-ea"/>
              <a:cs typeface="+mn-cs"/>
            </a:endParaRPr>
          </a:p>
          <a:p>
            <a:pPr lvl="1"/>
            <a:r>
              <a:rPr kumimoji="1" lang="zh-CN" altLang="zh-CN" dirty="0">
                <a:latin typeface="+mn-lt"/>
                <a:ea typeface="+mn-ea"/>
              </a:rPr>
              <a:t>可以强制使文件位置标记指向指定的位置</a:t>
            </a:r>
            <a:endParaRPr kumimoji="1" lang="en-US" altLang="zh-CN" dirty="0">
              <a:latin typeface="+mn-lt"/>
              <a:ea typeface="+mn-ea"/>
            </a:endParaRPr>
          </a:p>
          <a:p>
            <a:pPr lvl="1"/>
            <a:r>
              <a:rPr kumimoji="1" lang="zh-CN" altLang="zh-CN" dirty="0">
                <a:latin typeface="+mn-lt"/>
                <a:ea typeface="+mn-ea"/>
              </a:rPr>
              <a:t>可以用以下函数实现</a:t>
            </a:r>
            <a:r>
              <a:rPr kumimoji="1" lang="zh-CN" altLang="en-US" dirty="0">
                <a:latin typeface="+mn-lt"/>
                <a:ea typeface="+mn-ea"/>
              </a:rPr>
              <a:t>：</a:t>
            </a:r>
            <a:r>
              <a:rPr kumimoji="1" lang="zh-CN" altLang="zh-CN" dirty="0">
                <a:latin typeface="+mn-lt"/>
                <a:ea typeface="+mn-ea"/>
              </a:rPr>
              <a:t></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(3) </a:t>
            </a:r>
            <a:r>
              <a:rPr kumimoji="1" lang="zh-CN" altLang="zh-CN" dirty="0">
                <a:latin typeface="+mn-lt"/>
                <a:ea typeface="+mn-ea"/>
              </a:rPr>
              <a:t>用</a:t>
            </a:r>
            <a:r>
              <a:rPr kumimoji="1" lang="en-US" altLang="zh-CN" dirty="0">
                <a:latin typeface="+mn-lt"/>
                <a:ea typeface="+mn-ea"/>
              </a:rPr>
              <a:t>ftell</a:t>
            </a:r>
            <a:r>
              <a:rPr kumimoji="1" lang="zh-CN" altLang="zh-CN" dirty="0">
                <a:latin typeface="+mn-lt"/>
                <a:ea typeface="+mn-ea"/>
              </a:rPr>
              <a:t>函数测定文件位置标记的当前位置</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ftell</a:t>
            </a:r>
            <a:r>
              <a:rPr kumimoji="1" lang="zh-CN" altLang="zh-CN" dirty="0">
                <a:latin typeface="+mn-lt"/>
                <a:ea typeface="+mn-ea"/>
              </a:rPr>
              <a:t>函数的作用是得到流式文件中文件位置标记的当前位置。</a:t>
            </a:r>
            <a:endParaRPr kumimoji="1" lang="zh-CN" altLang="zh-CN" dirty="0">
              <a:latin typeface="+mn-lt"/>
              <a:ea typeface="+mn-ea"/>
            </a:endParaRPr>
          </a:p>
        </p:txBody>
      </p:sp>
      <p:pic>
        <p:nvPicPr>
          <p:cNvPr id="1186820"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99">
                                            <p:txEl>
                                              <p:charRg st="44" end="70"/>
                                            </p:txEl>
                                          </p:spTgt>
                                        </p:tgtEl>
                                        <p:attrNameLst>
                                          <p:attrName>style.visibility</p:attrName>
                                        </p:attrNameLst>
                                      </p:cBhvr>
                                      <p:to>
                                        <p:strVal val="visible"/>
                                      </p:to>
                                    </p:set>
                                    <p:animEffect transition="in" filter="blinds(horizontal)">
                                      <p:cBhvr>
                                        <p:cTn id="7" dur="500"/>
                                        <p:tgtEl>
                                          <p:spTgt spid="4099">
                                            <p:txEl>
                                              <p:charRg st="44" end="7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099">
                                            <p:txEl>
                                              <p:charRg st="70" end="101"/>
                                            </p:txEl>
                                          </p:spTgt>
                                        </p:tgtEl>
                                        <p:attrNameLst>
                                          <p:attrName>style.visibility</p:attrName>
                                        </p:attrNameLst>
                                      </p:cBhvr>
                                      <p:to>
                                        <p:strVal val="visible"/>
                                      </p:to>
                                    </p:set>
                                    <p:animEffect transition="in" filter="blinds(horizontal)">
                                      <p:cBhvr>
                                        <p:cTn id="11" dur="500"/>
                                        <p:tgtEl>
                                          <p:spTgt spid="4099">
                                            <p:txEl>
                                              <p:charRg st="70"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42" name="内容占位符 2"/>
          <p:cNvSpPr>
            <a:spLocks noGrp="1"/>
          </p:cNvSpPr>
          <p:nvPr>
            <p:ph idx="1"/>
          </p:nvPr>
        </p:nvSpPr>
        <p:spPr>
          <a:xfrm>
            <a:off x="539750" y="714375"/>
            <a:ext cx="8153400" cy="5410200"/>
          </a:xfrm>
        </p:spPr>
        <p:txBody>
          <a:bodyPr vert="horz" wrap="square" lIns="91440" tIns="45720" rIns="91440" bIns="45720" anchor="t" anchorCtr="0"/>
          <a:p>
            <a:r>
              <a:rPr kumimoji="1" lang="zh-CN" altLang="zh-CN" dirty="0">
                <a:latin typeface="+mn-lt"/>
                <a:ea typeface="+mn-ea"/>
                <a:cs typeface="+mn-cs"/>
              </a:rPr>
              <a:t>由于文件中的文件位置标记经常移动，人们往往不容易知道其当前位置，所以常用</a:t>
            </a:r>
            <a:r>
              <a:rPr kumimoji="1" lang="en-US" altLang="zh-CN" dirty="0">
                <a:latin typeface="+mn-lt"/>
                <a:ea typeface="+mn-ea"/>
                <a:cs typeface="+mn-cs"/>
              </a:rPr>
              <a:t>ftell</a:t>
            </a:r>
            <a:r>
              <a:rPr kumimoji="1" lang="zh-CN" altLang="zh-CN" dirty="0">
                <a:latin typeface="+mn-lt"/>
                <a:ea typeface="+mn-ea"/>
                <a:cs typeface="+mn-cs"/>
              </a:rPr>
              <a:t>函数得到当前位置，用相对于文件开头的位移量来表示。如果调用函数时出错（如不存在</a:t>
            </a:r>
            <a:r>
              <a:rPr kumimoji="1" lang="en-US" altLang="zh-CN" dirty="0">
                <a:latin typeface="+mn-lt"/>
                <a:ea typeface="+mn-ea"/>
                <a:cs typeface="+mn-cs"/>
              </a:rPr>
              <a:t>fp</a:t>
            </a:r>
            <a:r>
              <a:rPr kumimoji="1" lang="zh-CN" altLang="zh-CN" dirty="0">
                <a:latin typeface="+mn-lt"/>
                <a:ea typeface="+mn-ea"/>
                <a:cs typeface="+mn-cs"/>
              </a:rPr>
              <a:t>指向的文件），</a:t>
            </a:r>
            <a:r>
              <a:rPr kumimoji="1" lang="en-US" altLang="zh-CN" dirty="0">
                <a:latin typeface="+mn-lt"/>
                <a:ea typeface="+mn-ea"/>
                <a:cs typeface="+mn-cs"/>
              </a:rPr>
              <a:t>ftell</a:t>
            </a:r>
            <a:r>
              <a:rPr kumimoji="1" lang="zh-CN" altLang="zh-CN" dirty="0">
                <a:latin typeface="+mn-lt"/>
                <a:ea typeface="+mn-ea"/>
                <a:cs typeface="+mn-cs"/>
              </a:rPr>
              <a:t>函数返回值为</a:t>
            </a:r>
            <a:r>
              <a:rPr kumimoji="1" lang="en-US" altLang="zh-CN" dirty="0">
                <a:latin typeface="+mn-lt"/>
                <a:ea typeface="+mn-ea"/>
                <a:cs typeface="+mn-cs"/>
              </a:rPr>
              <a:t>-1L</a:t>
            </a:r>
            <a:r>
              <a:rPr kumimoji="1" lang="zh-CN" altLang="zh-CN" dirty="0">
                <a:latin typeface="+mn-lt"/>
                <a:ea typeface="+mn-ea"/>
                <a:cs typeface="+mn-cs"/>
              </a:rPr>
              <a:t>。例如：</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i=ftell(fp);</a:t>
            </a:r>
            <a:r>
              <a:rPr kumimoji="1" lang="zh-CN" altLang="zh-CN" dirty="0">
                <a:latin typeface="+mn-lt"/>
                <a:ea typeface="+mn-ea"/>
              </a:rPr>
              <a:t></a:t>
            </a:r>
            <a:endParaRPr kumimoji="1" lang="zh-CN" altLang="zh-CN" dirty="0">
              <a:latin typeface="+mn-lt"/>
              <a:ea typeface="+mn-ea"/>
            </a:endParaRPr>
          </a:p>
          <a:p>
            <a:pPr lvl="1">
              <a:buFont typeface="Wingdings" panose="05000000000000000000" pitchFamily="2" charset="2"/>
              <a:buNone/>
            </a:pPr>
            <a:r>
              <a:rPr kumimoji="1" lang="en-US" altLang="zh-CN" dirty="0">
                <a:latin typeface="+mn-lt"/>
                <a:ea typeface="+mn-ea"/>
              </a:rPr>
              <a:t>if(i==-1L) printf(“error\n”); </a:t>
            </a:r>
            <a:endParaRPr kumimoji="1" lang="zh-CN" altLang="en-US" dirty="0">
              <a:latin typeface="+mn-lt"/>
              <a:ea typeface="+mn-ea"/>
            </a:endParaRPr>
          </a:p>
        </p:txBody>
      </p:sp>
      <p:pic>
        <p:nvPicPr>
          <p:cNvPr id="1187843"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12.1.1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什么是文件</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05923" name="Rectangle 3"/>
          <p:cNvSpPr>
            <a:spLocks noGrp="1"/>
          </p:cNvSpPr>
          <p:nvPr>
            <p:ph idx="1"/>
          </p:nvPr>
        </p:nvSpPr>
        <p:spPr>
          <a:xfrm>
            <a:off x="571500" y="1571625"/>
            <a:ext cx="8143875" cy="4500563"/>
          </a:xfrm>
        </p:spPr>
        <p:txBody>
          <a:bodyPr vert="horz" wrap="square" lIns="91440" tIns="45720" rIns="91440" bIns="45720" anchor="t" anchorCtr="0"/>
          <a:p>
            <a:r>
              <a:rPr kumimoji="1" lang="zh-CN" altLang="zh-CN" dirty="0">
                <a:latin typeface="+mn-lt"/>
                <a:ea typeface="+mn-ea"/>
                <a:cs typeface="+mn-cs"/>
              </a:rPr>
              <a:t>从</a:t>
            </a:r>
            <a:r>
              <a:rPr kumimoji="1" lang="en-US" altLang="zh-CN" dirty="0">
                <a:latin typeface="+mn-lt"/>
                <a:ea typeface="+mn-ea"/>
                <a:cs typeface="+mn-cs"/>
              </a:rPr>
              <a:t>C</a:t>
            </a:r>
            <a:r>
              <a:rPr kumimoji="1" lang="zh-CN" altLang="zh-CN" dirty="0">
                <a:latin typeface="+mn-lt"/>
                <a:ea typeface="+mn-ea"/>
                <a:cs typeface="+mn-cs"/>
              </a:rPr>
              <a:t>程序的观点来看，无论程序一次读写一个字符，或一行文字，或一个指定的数据区，作为输入输出的各种文件或设备都是统一以</a:t>
            </a:r>
            <a:r>
              <a:rPr kumimoji="1" lang="zh-CN" altLang="zh-CN" dirty="0">
                <a:solidFill>
                  <a:srgbClr val="C00000"/>
                </a:solidFill>
                <a:latin typeface="+mn-lt"/>
                <a:ea typeface="+mn-ea"/>
                <a:cs typeface="+mn-cs"/>
              </a:rPr>
              <a:t>逻辑数据流</a:t>
            </a:r>
            <a:r>
              <a:rPr kumimoji="1" lang="zh-CN" altLang="zh-CN" dirty="0">
                <a:latin typeface="+mn-lt"/>
                <a:ea typeface="+mn-ea"/>
                <a:cs typeface="+mn-cs"/>
              </a:rPr>
              <a:t>的方式出现的。Ｃ语言把文件看作是一个字符</a:t>
            </a:r>
            <a:r>
              <a:rPr kumimoji="1" lang="zh-CN" altLang="en-US" dirty="0">
                <a:latin typeface="+mn-lt"/>
                <a:ea typeface="+mn-ea"/>
                <a:cs typeface="+mn-cs"/>
              </a:rPr>
              <a:t>（或字节）</a:t>
            </a:r>
            <a:r>
              <a:rPr kumimoji="1" lang="zh-CN" altLang="zh-CN" dirty="0">
                <a:latin typeface="+mn-lt"/>
                <a:ea typeface="+mn-ea"/>
                <a:cs typeface="+mn-cs"/>
              </a:rPr>
              <a:t>的序列。一个输入输出流就是一个字符流或字节</a:t>
            </a:r>
            <a:r>
              <a:rPr kumimoji="1" lang="en-US" altLang="zh-CN" dirty="0">
                <a:latin typeface="+mn-lt"/>
                <a:ea typeface="+mn-ea"/>
                <a:cs typeface="+mn-cs"/>
              </a:rPr>
              <a:t>(</a:t>
            </a:r>
            <a:r>
              <a:rPr kumimoji="1" lang="zh-CN" altLang="zh-CN" dirty="0">
                <a:latin typeface="+mn-lt"/>
                <a:ea typeface="+mn-ea"/>
                <a:cs typeface="+mn-cs"/>
              </a:rPr>
              <a:t>内容为二进制数据</a:t>
            </a:r>
            <a:r>
              <a:rPr kumimoji="1" lang="en-US" altLang="zh-CN" dirty="0">
                <a:latin typeface="+mn-lt"/>
                <a:ea typeface="+mn-ea"/>
                <a:cs typeface="+mn-cs"/>
              </a:rPr>
              <a:t>)</a:t>
            </a:r>
            <a:r>
              <a:rPr kumimoji="1" lang="zh-CN" altLang="zh-CN" dirty="0">
                <a:latin typeface="+mn-lt"/>
                <a:ea typeface="+mn-ea"/>
                <a:cs typeface="+mn-cs"/>
              </a:rPr>
              <a:t>流。</a:t>
            </a:r>
            <a:endParaRPr kumimoji="1" lang="en-US" altLang="zh-CN" dirty="0">
              <a:solidFill>
                <a:srgbClr val="C00000"/>
              </a:solidFill>
              <a:latin typeface="+mn-lt"/>
              <a:ea typeface="+mn-ea"/>
              <a:cs typeface="+mn-cs"/>
            </a:endParaRPr>
          </a:p>
        </p:txBody>
      </p:sp>
      <p:pic>
        <p:nvPicPr>
          <p:cNvPr id="1105924"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随机读写</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88867" name="Rectangle 3"/>
          <p:cNvSpPr>
            <a:spLocks noGrp="1"/>
          </p:cNvSpPr>
          <p:nvPr>
            <p:ph idx="1"/>
          </p:nvPr>
        </p:nvSpPr>
        <p:spPr>
          <a:xfrm>
            <a:off x="642938" y="1571625"/>
            <a:ext cx="8143875" cy="307181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12.</a:t>
            </a:r>
            <a:r>
              <a:rPr kumimoji="1" lang="en-US" altLang="zh-CN" dirty="0">
                <a:latin typeface="+mn-lt"/>
                <a:ea typeface="+mn-ea"/>
                <a:cs typeface="+mn-cs"/>
              </a:rPr>
              <a:t>6 </a:t>
            </a:r>
            <a:r>
              <a:rPr kumimoji="1" lang="zh-CN" altLang="zh-CN" dirty="0">
                <a:latin typeface="+mn-lt"/>
                <a:ea typeface="+mn-ea"/>
                <a:cs typeface="+mn-cs"/>
              </a:rPr>
              <a:t>在磁盘文件上存有</a:t>
            </a:r>
            <a:r>
              <a:rPr kumimoji="1" lang="en-US" altLang="zh-CN" dirty="0">
                <a:latin typeface="+mn-lt"/>
                <a:ea typeface="+mn-ea"/>
                <a:cs typeface="+mn-cs"/>
              </a:rPr>
              <a:t>10</a:t>
            </a:r>
            <a:r>
              <a:rPr kumimoji="1" lang="zh-CN" altLang="zh-CN" dirty="0">
                <a:latin typeface="+mn-lt"/>
                <a:ea typeface="+mn-ea"/>
                <a:cs typeface="+mn-cs"/>
              </a:rPr>
              <a:t>个学生的数据。要求将第</a:t>
            </a:r>
            <a:r>
              <a:rPr kumimoji="1" lang="en-US" altLang="zh-CN" dirty="0">
                <a:latin typeface="+mn-lt"/>
                <a:ea typeface="+mn-ea"/>
                <a:cs typeface="+mn-cs"/>
              </a:rPr>
              <a:t>1,3,5,7,9</a:t>
            </a:r>
            <a:r>
              <a:rPr kumimoji="1" lang="zh-CN" altLang="zh-CN" dirty="0">
                <a:latin typeface="+mn-lt"/>
                <a:ea typeface="+mn-ea"/>
                <a:cs typeface="+mn-cs"/>
              </a:rPr>
              <a:t>个学生数据输入计算机，并在屏幕上显示出来。</a:t>
            </a:r>
            <a:endParaRPr kumimoji="1" lang="en-US" altLang="zh-CN" dirty="0">
              <a:latin typeface="+mn-lt"/>
              <a:ea typeface="+mn-ea"/>
              <a:cs typeface="+mn-cs"/>
            </a:endParaRPr>
          </a:p>
          <a:p>
            <a:r>
              <a:rPr kumimoji="1" lang="zh-CN" altLang="en-US" dirty="0">
                <a:latin typeface="+mn-lt"/>
                <a:ea typeface="+mn-ea"/>
                <a:cs typeface="+mn-cs"/>
              </a:rPr>
              <a:t>要求：从例</a:t>
            </a:r>
            <a:r>
              <a:rPr kumimoji="1" lang="en-US" altLang="zh-CN" dirty="0">
                <a:latin typeface="+mn-lt"/>
                <a:ea typeface="+mn-ea"/>
                <a:cs typeface="+mn-cs"/>
              </a:rPr>
              <a:t>12.</a:t>
            </a:r>
            <a:r>
              <a:rPr kumimoji="1" lang="en-US" altLang="zh-CN" dirty="0">
                <a:latin typeface="+mn-lt"/>
                <a:ea typeface="+mn-ea"/>
                <a:cs typeface="+mn-cs"/>
              </a:rPr>
              <a:t>4</a:t>
            </a:r>
            <a:r>
              <a:rPr kumimoji="1" lang="zh-CN" altLang="en-US" dirty="0">
                <a:latin typeface="+mn-lt"/>
                <a:ea typeface="+mn-ea"/>
                <a:cs typeface="+mn-cs"/>
              </a:rPr>
              <a:t>中建立的“</a:t>
            </a:r>
            <a:r>
              <a:rPr kumimoji="1" lang="en-US" altLang="zh-CN" dirty="0">
                <a:latin typeface="+mn-lt"/>
                <a:ea typeface="+mn-ea"/>
                <a:cs typeface="+mn-cs"/>
              </a:rPr>
              <a:t>stu.dat</a:t>
            </a:r>
            <a:r>
              <a:rPr kumimoji="1" lang="zh-CN" altLang="en-US" dirty="0">
                <a:latin typeface="+mn-lt"/>
                <a:ea typeface="+mn-ea"/>
                <a:cs typeface="+mn-cs"/>
              </a:rPr>
              <a:t>”中读入数据</a:t>
            </a:r>
            <a:endParaRPr kumimoji="1" lang="zh-CN" altLang="zh-CN" dirty="0">
              <a:latin typeface="+mn-lt"/>
              <a:ea typeface="+mn-ea"/>
              <a:cs typeface="+mn-cs"/>
            </a:endParaRPr>
          </a:p>
        </p:txBody>
      </p:sp>
      <p:pic>
        <p:nvPicPr>
          <p:cNvPr id="1188868"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12.4.2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随机读写</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94211" name="Rectangle 3"/>
          <p:cNvSpPr>
            <a:spLocks noGrp="1"/>
          </p:cNvSpPr>
          <p:nvPr>
            <p:ph idx="1"/>
          </p:nvPr>
        </p:nvSpPr>
        <p:spPr>
          <a:xfrm>
            <a:off x="357188" y="1428750"/>
            <a:ext cx="8429625" cy="4786313"/>
          </a:xfrm>
        </p:spPr>
        <p:txBody>
          <a:bodyPr vert="horz" wrap="square" lIns="91440" tIns="45720" rIns="91440" bIns="45720" anchor="t" anchorCtr="0"/>
          <a:p>
            <a:r>
              <a:rPr kumimoji="1" lang="zh-CN" altLang="zh-CN" dirty="0">
                <a:latin typeface="+mn-lt"/>
                <a:ea typeface="+mn-ea"/>
                <a:cs typeface="+mn-cs"/>
              </a:rPr>
              <a:t>解题思路：</a:t>
            </a:r>
            <a:endParaRPr kumimoji="1" lang="zh-CN" altLang="zh-CN" dirty="0">
              <a:latin typeface="+mn-lt"/>
              <a:ea typeface="+mn-ea"/>
              <a:cs typeface="+mn-cs"/>
            </a:endParaRPr>
          </a:p>
          <a:p>
            <a:pPr lvl="1"/>
            <a:r>
              <a:rPr kumimoji="1" lang="zh-CN" altLang="zh-CN" dirty="0">
                <a:latin typeface="+mn-lt"/>
                <a:ea typeface="+mn-ea"/>
              </a:rPr>
              <a:t>按二进制只读方式打开文件</a:t>
            </a:r>
            <a:endParaRPr kumimoji="1" lang="zh-CN" altLang="zh-CN" dirty="0">
              <a:latin typeface="+mn-lt"/>
              <a:ea typeface="+mn-ea"/>
            </a:endParaRPr>
          </a:p>
          <a:p>
            <a:pPr lvl="1"/>
            <a:r>
              <a:rPr kumimoji="1" lang="zh-CN" altLang="zh-CN" dirty="0">
                <a:latin typeface="+mn-lt"/>
                <a:ea typeface="+mn-ea"/>
              </a:rPr>
              <a:t>将文件位置标记指向文件的开头，读入一个学生的信息，并把它显示在屏幕上</a:t>
            </a:r>
            <a:endParaRPr kumimoji="1" lang="zh-CN" altLang="zh-CN" dirty="0">
              <a:latin typeface="+mn-lt"/>
              <a:ea typeface="+mn-ea"/>
            </a:endParaRPr>
          </a:p>
          <a:p>
            <a:pPr lvl="1"/>
            <a:r>
              <a:rPr kumimoji="1" lang="zh-CN" altLang="zh-CN" dirty="0">
                <a:latin typeface="+mn-lt"/>
                <a:ea typeface="+mn-ea"/>
              </a:rPr>
              <a:t>再将文件标记指向文件中第</a:t>
            </a:r>
            <a:r>
              <a:rPr kumimoji="1" lang="en-US" altLang="zh-CN" dirty="0">
                <a:latin typeface="+mn-lt"/>
                <a:ea typeface="+mn-ea"/>
              </a:rPr>
              <a:t>3</a:t>
            </a:r>
            <a:r>
              <a:rPr kumimoji="1" lang="zh-CN" altLang="zh-CN" dirty="0">
                <a:latin typeface="+mn-lt"/>
                <a:ea typeface="+mn-ea"/>
              </a:rPr>
              <a:t>，</a:t>
            </a:r>
            <a:r>
              <a:rPr kumimoji="1" lang="en-US" altLang="zh-CN" dirty="0">
                <a:latin typeface="+mn-lt"/>
                <a:ea typeface="+mn-ea"/>
              </a:rPr>
              <a:t>5</a:t>
            </a:r>
            <a:r>
              <a:rPr kumimoji="1" lang="zh-CN" altLang="zh-CN" dirty="0">
                <a:latin typeface="+mn-lt"/>
                <a:ea typeface="+mn-ea"/>
              </a:rPr>
              <a:t>，</a:t>
            </a:r>
            <a:r>
              <a:rPr kumimoji="1" lang="en-US" altLang="zh-CN" dirty="0">
                <a:latin typeface="+mn-lt"/>
                <a:ea typeface="+mn-ea"/>
              </a:rPr>
              <a:t>7</a:t>
            </a:r>
            <a:r>
              <a:rPr kumimoji="1" lang="zh-CN" altLang="zh-CN" dirty="0">
                <a:latin typeface="+mn-lt"/>
                <a:ea typeface="+mn-ea"/>
              </a:rPr>
              <a:t>，</a:t>
            </a:r>
            <a:r>
              <a:rPr kumimoji="1" lang="en-US" altLang="zh-CN" dirty="0">
                <a:latin typeface="+mn-lt"/>
                <a:ea typeface="+mn-ea"/>
              </a:rPr>
              <a:t>9</a:t>
            </a:r>
            <a:r>
              <a:rPr kumimoji="1" lang="zh-CN" altLang="zh-CN" dirty="0">
                <a:latin typeface="+mn-lt"/>
                <a:ea typeface="+mn-ea"/>
              </a:rPr>
              <a:t>个学生的数据区的开头，读入相应学生的信息，并把它显示在屏幕上</a:t>
            </a:r>
            <a:endParaRPr kumimoji="1" lang="zh-CN" altLang="zh-CN" dirty="0">
              <a:latin typeface="+mn-lt"/>
              <a:ea typeface="+mn-ea"/>
            </a:endParaRPr>
          </a:p>
          <a:p>
            <a:pPr lvl="1"/>
            <a:r>
              <a:rPr kumimoji="1" lang="zh-CN" altLang="zh-CN" dirty="0">
                <a:latin typeface="+mn-lt"/>
                <a:ea typeface="+mn-ea"/>
              </a:rPr>
              <a:t>关闭文件</a:t>
            </a:r>
            <a:endParaRPr kumimoji="1" lang="zh-CN" altLang="zh-CN" dirty="0">
              <a:latin typeface="+mn-lt"/>
              <a:ea typeface="+mn-ea"/>
            </a:endParaRPr>
          </a:p>
          <a:p>
            <a:pPr>
              <a:buFont typeface="Wingdings" panose="05000000000000000000" pitchFamily="2" charset="2"/>
              <a:buNone/>
            </a:pPr>
            <a:endParaRPr kumimoji="1" lang="zh-CN" altLang="zh-CN" dirty="0">
              <a:latin typeface="+mn-lt"/>
              <a:ea typeface="+mn-ea"/>
              <a:cs typeface="+mn-cs"/>
            </a:endParaRPr>
          </a:p>
        </p:txBody>
      </p:sp>
      <p:pic>
        <p:nvPicPr>
          <p:cNvPr id="1189892"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charRg st="19" end="54"/>
                                            </p:txEl>
                                          </p:spTgt>
                                        </p:tgtEl>
                                        <p:attrNameLst>
                                          <p:attrName>style.visibility</p:attrName>
                                        </p:attrNameLst>
                                      </p:cBhvr>
                                      <p:to>
                                        <p:strVal val="visible"/>
                                      </p:to>
                                    </p:set>
                                    <p:animEffect transition="in" filter="blinds(horizontal)">
                                      <p:cBhvr>
                                        <p:cTn id="7" dur="500"/>
                                        <p:tgtEl>
                                          <p:spTgt spid="94211">
                                            <p:txEl>
                                              <p:charRg st="19"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
                                            <p:txEl>
                                              <p:charRg st="54" end="104"/>
                                            </p:txEl>
                                          </p:spTgt>
                                        </p:tgtEl>
                                        <p:attrNameLst>
                                          <p:attrName>style.visibility</p:attrName>
                                        </p:attrNameLst>
                                      </p:cBhvr>
                                      <p:to>
                                        <p:strVal val="visible"/>
                                      </p:to>
                                    </p:set>
                                    <p:animEffect transition="in" filter="blinds(horizontal)">
                                      <p:cBhvr>
                                        <p:cTn id="12" dur="500"/>
                                        <p:tgtEl>
                                          <p:spTgt spid="94211">
                                            <p:txEl>
                                              <p:charRg st="54"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211">
                                            <p:txEl>
                                              <p:charRg st="104" end="109"/>
                                            </p:txEl>
                                          </p:spTgt>
                                        </p:tgtEl>
                                        <p:attrNameLst>
                                          <p:attrName>style.visibility</p:attrName>
                                        </p:attrNameLst>
                                      </p:cBhvr>
                                      <p:to>
                                        <p:strVal val="visible"/>
                                      </p:to>
                                    </p:set>
                                    <p:animEffect transition="in" filter="blinds(horizontal)">
                                      <p:cBhvr>
                                        <p:cTn id="17" dur="500"/>
                                        <p:tgtEl>
                                          <p:spTgt spid="94211">
                                            <p:txEl>
                                              <p:charRg st="104"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0914" name="内容占位符 2"/>
          <p:cNvSpPr>
            <a:spLocks noGrp="1"/>
          </p:cNvSpPr>
          <p:nvPr>
            <p:ph idx="1"/>
          </p:nvPr>
        </p:nvSpPr>
        <p:spPr>
          <a:xfrm>
            <a:off x="539750" y="928688"/>
            <a:ext cx="8153400" cy="5195887"/>
          </a:xfrm>
        </p:spPr>
        <p:txBody>
          <a:bodyPr vert="horz" wrap="square" lIns="91440" tIns="45720" rIns="91440" bIns="45720" anchor="t" anchorCtr="0"/>
          <a:p>
            <a:pPr>
              <a:buFont typeface="Wingdings" panose="05000000000000000000" pitchFamily="2" charset="2"/>
              <a:buNone/>
            </a:pPr>
            <a:r>
              <a:rPr kumimoji="1" lang="en-US" altLang="zh-CN" sz="2800" dirty="0">
                <a:latin typeface="+mn-lt"/>
                <a:ea typeface="+mn-ea"/>
                <a:cs typeface="+mn-cs"/>
              </a:rPr>
              <a:t>#include&lt;stdio.h&gt;</a:t>
            </a:r>
            <a:endParaRPr kumimoji="1" lang="zh-CN" altLang="zh-CN" sz="2800"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#include &lt;stdlib.h&gt;</a:t>
            </a:r>
            <a:endParaRPr kumimoji="1" lang="zh-CN" altLang="zh-CN" sz="2800"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struct St</a:t>
            </a:r>
            <a:endParaRPr kumimoji="1" lang="zh-CN" altLang="zh-CN" sz="2800"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 char name[10];</a:t>
            </a:r>
            <a:endParaRPr kumimoji="1" lang="zh-CN" altLang="zh-CN" sz="2800"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   int num;</a:t>
            </a:r>
            <a:endParaRPr kumimoji="1" lang="zh-CN" altLang="zh-CN" sz="2800"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   int age;</a:t>
            </a:r>
            <a:endParaRPr kumimoji="1" lang="zh-CN" altLang="zh-CN" sz="2800"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   char addr[15];</a:t>
            </a:r>
            <a:endParaRPr kumimoji="1" lang="zh-CN" altLang="zh-CN" sz="2800" dirty="0">
              <a:latin typeface="+mn-lt"/>
              <a:ea typeface="+mn-ea"/>
              <a:cs typeface="+mn-cs"/>
            </a:endParaRPr>
          </a:p>
          <a:p>
            <a:pPr>
              <a:buFont typeface="Wingdings" panose="05000000000000000000" pitchFamily="2" charset="2"/>
              <a:buNone/>
            </a:pPr>
            <a:r>
              <a:rPr kumimoji="1" lang="en-US" altLang="zh-CN" sz="2800" dirty="0">
                <a:latin typeface="+mn-lt"/>
                <a:ea typeface="+mn-ea"/>
                <a:cs typeface="+mn-cs"/>
              </a:rPr>
              <a:t>}stud[10]; </a:t>
            </a:r>
            <a:endParaRPr kumimoji="1" lang="zh-CN" altLang="zh-CN" sz="2800" dirty="0">
              <a:latin typeface="+mn-lt"/>
              <a:ea typeface="+mn-ea"/>
              <a:cs typeface="+mn-cs"/>
            </a:endParaRPr>
          </a:p>
          <a:p>
            <a:pPr>
              <a:buFont typeface="Wingdings" panose="05000000000000000000" pitchFamily="2" charset="2"/>
              <a:buNone/>
            </a:pPr>
            <a:endParaRPr kumimoji="1" lang="zh-CN" altLang="en-US" sz="2800" dirty="0">
              <a:latin typeface="+mn-lt"/>
              <a:ea typeface="+mn-ea"/>
              <a:cs typeface="+mn-cs"/>
            </a:endParaRPr>
          </a:p>
        </p:txBody>
      </p:sp>
      <p:pic>
        <p:nvPicPr>
          <p:cNvPr id="1190915"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1938" name="内容占位符 2"/>
          <p:cNvSpPr>
            <a:spLocks noGrp="1"/>
          </p:cNvSpPr>
          <p:nvPr>
            <p:ph idx="1"/>
          </p:nvPr>
        </p:nvSpPr>
        <p:spPr>
          <a:xfrm>
            <a:off x="0" y="428625"/>
            <a:ext cx="9001125" cy="6215063"/>
          </a:xfrm>
        </p:spPr>
        <p:txBody>
          <a:bodyPr vert="horz" wrap="square" lIns="91440" tIns="45720" rIns="91440" bIns="45720" anchor="t" anchorCtr="0"/>
          <a:p>
            <a:pPr>
              <a:lnSpc>
                <a:spcPts val="3000"/>
              </a:lnSpc>
              <a:buFont typeface="Wingdings" panose="05000000000000000000" pitchFamily="2" charset="2"/>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int i;  FILE *fp;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if((fp=fopen(“stu.dat”,“rb”))==NULL)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 printf("can not open file\n"); exit(0);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for(i=0;i&lt;10;i+=2)</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 fseek(fp,i*sizeof(struct St),0);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fread(&amp;stud[i], sizeof(struct St),1,fp);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printf(“%-10s %4d %4d %-15s\n”,</a:t>
            </a:r>
            <a:endParaRPr kumimoji="1" lang="en-US"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stud[i].name,stud[i].num,</a:t>
            </a:r>
            <a:endParaRPr kumimoji="1" lang="en-US"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stud[i].age,stud[i].addr);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   fclose(fp);  return 0;</a:t>
            </a:r>
            <a:endParaRPr kumimoji="1" lang="zh-CN" altLang="zh-CN" sz="2800" dirty="0">
              <a:latin typeface="+mn-lt"/>
              <a:ea typeface="+mn-ea"/>
              <a:cs typeface="+mn-cs"/>
            </a:endParaRPr>
          </a:p>
          <a:p>
            <a:pPr>
              <a:lnSpc>
                <a:spcPts val="3000"/>
              </a:lnSpc>
              <a:buFont typeface="Wingdings" panose="05000000000000000000" pitchFamily="2" charset="2"/>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3000"/>
              </a:lnSpc>
              <a:buFont typeface="Wingdings" panose="05000000000000000000" pitchFamily="2" charset="2"/>
              <a:buNone/>
            </a:pPr>
            <a:endParaRPr kumimoji="1" lang="zh-CN" altLang="zh-CN" sz="2800" dirty="0">
              <a:latin typeface="+mn-lt"/>
              <a:ea typeface="+mn-ea"/>
              <a:cs typeface="+mn-cs"/>
            </a:endParaRPr>
          </a:p>
          <a:p>
            <a:pPr>
              <a:lnSpc>
                <a:spcPts val="3000"/>
              </a:lnSpc>
              <a:buFont typeface="Wingdings" panose="05000000000000000000" pitchFamily="2" charset="2"/>
              <a:buNone/>
            </a:pPr>
            <a:endParaRPr kumimoji="1" lang="zh-CN" altLang="en-US" sz="2800" dirty="0">
              <a:latin typeface="+mn-lt"/>
              <a:ea typeface="+mn-ea"/>
              <a:cs typeface="+mn-cs"/>
            </a:endParaRPr>
          </a:p>
        </p:txBody>
      </p:sp>
      <p:pic>
        <p:nvPicPr>
          <p:cNvPr id="1191939" name="图片 6" descr="Untitled2.png">
            <a:hlinkClick r:id=""/>
          </p:cNvPr>
          <p:cNvPicPr>
            <a:picLocks noChangeAspect="1"/>
          </p:cNvPicPr>
          <p:nvPr/>
        </p:nvPicPr>
        <p:blipFill>
          <a:blip r:embed="rId1"/>
          <a:stretch>
            <a:fillRect/>
          </a:stretch>
        </p:blipFill>
        <p:spPr>
          <a:xfrm>
            <a:off x="8429625" y="6215063"/>
            <a:ext cx="469900" cy="469900"/>
          </a:xfrm>
          <a:prstGeom prst="rect">
            <a:avLst/>
          </a:prstGeom>
          <a:noFill/>
          <a:ln w="9525">
            <a:noFill/>
          </a:ln>
        </p:spPr>
      </p:pic>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12.5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文件读写的出错检测</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97283" name="Rectangle 3"/>
          <p:cNvSpPr>
            <a:spLocks noGrp="1"/>
          </p:cNvSpPr>
          <p:nvPr>
            <p:ph idx="1"/>
          </p:nvPr>
        </p:nvSpPr>
        <p:spPr>
          <a:xfrm>
            <a:off x="642938" y="1571625"/>
            <a:ext cx="8143875" cy="450056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1.ferror</a:t>
            </a:r>
            <a:r>
              <a:rPr kumimoji="1" lang="zh-CN" altLang="zh-CN" dirty="0">
                <a:latin typeface="+mn-lt"/>
                <a:ea typeface="+mn-ea"/>
                <a:cs typeface="+mn-cs"/>
              </a:rPr>
              <a:t>函数</a:t>
            </a:r>
            <a:endParaRPr kumimoji="1" lang="en-US" altLang="zh-CN" dirty="0">
              <a:latin typeface="+mn-lt"/>
              <a:ea typeface="+mn-ea"/>
              <a:cs typeface="+mn-cs"/>
            </a:endParaRPr>
          </a:p>
          <a:p>
            <a:r>
              <a:rPr kumimoji="1" lang="en-US" altLang="zh-CN" dirty="0">
                <a:latin typeface="+mn-lt"/>
                <a:ea typeface="+mn-ea"/>
                <a:cs typeface="+mn-cs"/>
              </a:rPr>
              <a:t>ferror</a:t>
            </a:r>
            <a:r>
              <a:rPr kumimoji="1" lang="zh-CN" altLang="zh-CN" dirty="0">
                <a:latin typeface="+mn-lt"/>
                <a:ea typeface="+mn-ea"/>
                <a:cs typeface="+mn-cs"/>
              </a:rPr>
              <a:t>函数的一般调用形式为</a:t>
            </a:r>
            <a:endParaRPr kumimoji="1" lang="zh-CN"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 ferror(fp); </a:t>
            </a:r>
            <a:r>
              <a:rPr kumimoji="1" lang="zh-CN" altLang="zh-CN" dirty="0">
                <a:latin typeface="+mn-lt"/>
                <a:ea typeface="+mn-ea"/>
              </a:rPr>
              <a:t></a:t>
            </a:r>
            <a:endParaRPr kumimoji="1" lang="zh-CN" altLang="zh-CN" dirty="0">
              <a:latin typeface="+mn-lt"/>
              <a:ea typeface="+mn-ea"/>
            </a:endParaRPr>
          </a:p>
          <a:p>
            <a:pPr lvl="1"/>
            <a:r>
              <a:rPr kumimoji="1" lang="zh-CN" altLang="zh-CN" dirty="0">
                <a:latin typeface="+mn-lt"/>
                <a:ea typeface="+mn-ea"/>
              </a:rPr>
              <a:t>如果返回值为</a:t>
            </a:r>
            <a:r>
              <a:rPr kumimoji="1" lang="en-US" altLang="zh-CN" dirty="0">
                <a:latin typeface="+mn-lt"/>
                <a:ea typeface="+mn-ea"/>
              </a:rPr>
              <a:t>0</a:t>
            </a:r>
            <a:r>
              <a:rPr kumimoji="1" lang="zh-CN" altLang="zh-CN" dirty="0">
                <a:latin typeface="+mn-lt"/>
                <a:ea typeface="+mn-ea"/>
              </a:rPr>
              <a:t>，表示未出错</a:t>
            </a:r>
            <a:r>
              <a:rPr kumimoji="1" lang="zh-CN" altLang="en-US" dirty="0">
                <a:latin typeface="+mn-lt"/>
                <a:ea typeface="+mn-ea"/>
              </a:rPr>
              <a:t>，否则</a:t>
            </a:r>
            <a:r>
              <a:rPr kumimoji="1" lang="zh-CN" altLang="zh-CN" dirty="0">
                <a:latin typeface="+mn-lt"/>
                <a:ea typeface="+mn-ea"/>
              </a:rPr>
              <a:t>表示出错</a:t>
            </a:r>
            <a:endParaRPr kumimoji="1" lang="zh-CN" altLang="zh-CN" dirty="0">
              <a:latin typeface="+mn-lt"/>
              <a:ea typeface="+mn-ea"/>
            </a:endParaRPr>
          </a:p>
          <a:p>
            <a:pPr lvl="1"/>
            <a:r>
              <a:rPr kumimoji="1" lang="zh-CN" altLang="zh-CN" dirty="0">
                <a:latin typeface="+mn-lt"/>
                <a:ea typeface="+mn-ea"/>
              </a:rPr>
              <a:t>每次调用输入输出函数，都产生新的</a:t>
            </a:r>
            <a:r>
              <a:rPr kumimoji="1" lang="en-US" altLang="zh-CN" dirty="0">
                <a:latin typeface="+mn-lt"/>
                <a:ea typeface="+mn-ea"/>
              </a:rPr>
              <a:t>ferror</a:t>
            </a:r>
            <a:r>
              <a:rPr kumimoji="1" lang="zh-CN" altLang="zh-CN" dirty="0">
                <a:latin typeface="+mn-lt"/>
                <a:ea typeface="+mn-ea"/>
              </a:rPr>
              <a:t>函数值，因此调用输入输出函数后立即检查</a:t>
            </a:r>
            <a:endParaRPr kumimoji="1" lang="en-US" altLang="zh-CN" dirty="0">
              <a:latin typeface="+mn-lt"/>
              <a:ea typeface="+mn-ea"/>
            </a:endParaRPr>
          </a:p>
          <a:p>
            <a:pPr lvl="1"/>
            <a:r>
              <a:rPr kumimoji="1" lang="zh-CN" altLang="en-US" dirty="0">
                <a:latin typeface="+mn-lt"/>
                <a:ea typeface="+mn-ea"/>
              </a:rPr>
              <a:t>调用</a:t>
            </a:r>
            <a:r>
              <a:rPr kumimoji="1" lang="en-US" altLang="zh-CN" dirty="0">
                <a:latin typeface="+mn-lt"/>
                <a:ea typeface="+mn-ea"/>
              </a:rPr>
              <a:t>fopen</a:t>
            </a:r>
            <a:r>
              <a:rPr kumimoji="1" lang="zh-CN" altLang="zh-CN" dirty="0">
                <a:latin typeface="+mn-lt"/>
                <a:ea typeface="+mn-ea"/>
              </a:rPr>
              <a:t>时，</a:t>
            </a:r>
            <a:r>
              <a:rPr kumimoji="1" lang="en-US" altLang="zh-CN" dirty="0">
                <a:latin typeface="+mn-lt"/>
                <a:ea typeface="+mn-ea"/>
              </a:rPr>
              <a:t>ferror</a:t>
            </a:r>
            <a:r>
              <a:rPr kumimoji="1" lang="zh-CN" altLang="zh-CN" dirty="0">
                <a:latin typeface="+mn-lt"/>
                <a:ea typeface="+mn-ea"/>
              </a:rPr>
              <a:t>的初始值自动置为</a:t>
            </a:r>
            <a:r>
              <a:rPr kumimoji="1" lang="en-US" altLang="zh-CN" dirty="0">
                <a:latin typeface="+mn-lt"/>
                <a:ea typeface="+mn-ea"/>
              </a:rPr>
              <a:t>0</a:t>
            </a:r>
            <a:endParaRPr kumimoji="1" lang="zh-CN" altLang="zh-CN" dirty="0">
              <a:latin typeface="+mn-lt"/>
              <a:ea typeface="+mn-ea"/>
            </a:endParaRPr>
          </a:p>
        </p:txBody>
      </p:sp>
      <p:pic>
        <p:nvPicPr>
          <p:cNvPr id="1192964" name="图片 5"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charRg st="44" end="65"/>
                                            </p:txEl>
                                          </p:spTgt>
                                        </p:tgtEl>
                                        <p:attrNameLst>
                                          <p:attrName>style.visibility</p:attrName>
                                        </p:attrNameLst>
                                      </p:cBhvr>
                                      <p:to>
                                        <p:strVal val="visible"/>
                                      </p:to>
                                    </p:set>
                                    <p:animEffect transition="in" filter="blinds(horizontal)">
                                      <p:cBhvr>
                                        <p:cTn id="7" dur="500"/>
                                        <p:tgtEl>
                                          <p:spTgt spid="97283">
                                            <p:txEl>
                                              <p:charRg st="44" end="6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7283">
                                            <p:txEl>
                                              <p:charRg st="65" end="107"/>
                                            </p:txEl>
                                          </p:spTgt>
                                        </p:tgtEl>
                                        <p:attrNameLst>
                                          <p:attrName>style.visibility</p:attrName>
                                        </p:attrNameLst>
                                      </p:cBhvr>
                                      <p:to>
                                        <p:strVal val="visible"/>
                                      </p:to>
                                    </p:set>
                                    <p:animEffect transition="in" filter="blinds(horizontal)">
                                      <p:cBhvr>
                                        <p:cTn id="10" dur="500"/>
                                        <p:tgtEl>
                                          <p:spTgt spid="97283">
                                            <p:txEl>
                                              <p:charRg st="65" end="10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7283">
                                            <p:txEl>
                                              <p:charRg st="107" end="132"/>
                                            </p:txEl>
                                          </p:spTgt>
                                        </p:tgtEl>
                                        <p:attrNameLst>
                                          <p:attrName>style.visibility</p:attrName>
                                        </p:attrNameLst>
                                      </p:cBhvr>
                                      <p:to>
                                        <p:strVal val="visible"/>
                                      </p:to>
                                    </p:set>
                                    <p:animEffect transition="in" filter="blinds(horizontal)">
                                      <p:cBhvr>
                                        <p:cTn id="13" dur="500"/>
                                        <p:tgtEl>
                                          <p:spTgt spid="97283">
                                            <p:txEl>
                                              <p:charRg st="107"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285750" y="659607"/>
            <a:ext cx="8501063"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12.5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文件读写的出错检测</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93987" name="Rectangle 3"/>
          <p:cNvSpPr>
            <a:spLocks noGrp="1"/>
          </p:cNvSpPr>
          <p:nvPr>
            <p:ph idx="1"/>
          </p:nvPr>
        </p:nvSpPr>
        <p:spPr>
          <a:xfrm>
            <a:off x="642938" y="1571625"/>
            <a:ext cx="8143875" cy="4500563"/>
          </a:xfrm>
        </p:spPr>
        <p:txBody>
          <a:bodyPr vert="horz" wrap="square" lIns="91440" tIns="45720" rIns="91440" bIns="45720" anchor="t" anchorCtr="0"/>
          <a:p>
            <a:pPr>
              <a:buFont typeface="Wingdings" panose="05000000000000000000" pitchFamily="2" charset="2"/>
              <a:buNone/>
            </a:pPr>
            <a:r>
              <a:rPr kumimoji="1" lang="en-US" altLang="zh-CN" dirty="0">
                <a:latin typeface="+mn-lt"/>
                <a:ea typeface="+mn-ea"/>
                <a:cs typeface="+mn-cs"/>
              </a:rPr>
              <a:t>2. clearerr</a:t>
            </a:r>
            <a:r>
              <a:rPr kumimoji="1" lang="zh-CN" altLang="zh-CN" dirty="0">
                <a:latin typeface="+mn-lt"/>
                <a:ea typeface="+mn-ea"/>
                <a:cs typeface="+mn-cs"/>
              </a:rPr>
              <a:t>函数</a:t>
            </a:r>
            <a:endParaRPr kumimoji="1" lang="en-US" altLang="zh-CN" dirty="0">
              <a:latin typeface="+mn-lt"/>
              <a:ea typeface="+mn-ea"/>
              <a:cs typeface="+mn-cs"/>
            </a:endParaRPr>
          </a:p>
          <a:p>
            <a:pPr lvl="1"/>
            <a:r>
              <a:rPr kumimoji="1" lang="zh-CN" altLang="zh-CN" dirty="0">
                <a:solidFill>
                  <a:srgbClr val="C00000"/>
                </a:solidFill>
                <a:latin typeface="+mn-lt"/>
                <a:ea typeface="+mn-ea"/>
              </a:rPr>
              <a:t>作用</a:t>
            </a:r>
            <a:r>
              <a:rPr kumimoji="1" lang="zh-CN" altLang="zh-CN" dirty="0">
                <a:latin typeface="+mn-lt"/>
                <a:ea typeface="+mn-ea"/>
              </a:rPr>
              <a:t>是使文件错误标志和文件结束标志置为</a:t>
            </a:r>
            <a:r>
              <a:rPr kumimoji="1" lang="en-US" altLang="zh-CN" dirty="0">
                <a:latin typeface="+mn-lt"/>
                <a:ea typeface="+mn-ea"/>
              </a:rPr>
              <a:t>0</a:t>
            </a:r>
            <a:endParaRPr kumimoji="1" lang="en-US" altLang="zh-CN" dirty="0">
              <a:latin typeface="+mn-lt"/>
              <a:ea typeface="+mn-ea"/>
            </a:endParaRPr>
          </a:p>
          <a:p>
            <a:pPr lvl="1"/>
            <a:r>
              <a:rPr kumimoji="1" lang="zh-CN" altLang="zh-CN" dirty="0">
                <a:latin typeface="+mn-lt"/>
                <a:ea typeface="+mn-ea"/>
              </a:rPr>
              <a:t>调用一个输入输出函数时出现错误</a:t>
            </a:r>
            <a:r>
              <a:rPr kumimoji="1" lang="zh-CN" altLang="en-US" dirty="0">
                <a:latin typeface="+mn-lt"/>
                <a:ea typeface="+mn-ea"/>
              </a:rPr>
              <a:t>（</a:t>
            </a:r>
            <a:r>
              <a:rPr kumimoji="1" lang="en-US" altLang="zh-CN" dirty="0">
                <a:latin typeface="+mn-lt"/>
                <a:ea typeface="+mn-ea"/>
              </a:rPr>
              <a:t>ferror</a:t>
            </a:r>
            <a:r>
              <a:rPr kumimoji="1" lang="zh-CN" altLang="zh-CN" dirty="0">
                <a:latin typeface="+mn-lt"/>
                <a:ea typeface="+mn-ea"/>
              </a:rPr>
              <a:t>值为非零值</a:t>
            </a:r>
            <a:r>
              <a:rPr kumimoji="1" lang="zh-CN" altLang="en-US" dirty="0">
                <a:latin typeface="+mn-lt"/>
                <a:ea typeface="+mn-ea"/>
              </a:rPr>
              <a:t>），</a:t>
            </a:r>
            <a:r>
              <a:rPr kumimoji="1" lang="zh-CN" altLang="zh-CN" dirty="0">
                <a:latin typeface="+mn-lt"/>
                <a:ea typeface="+mn-ea"/>
              </a:rPr>
              <a:t>立即调用</a:t>
            </a:r>
            <a:r>
              <a:rPr kumimoji="1" lang="en-US" altLang="zh-CN" dirty="0">
                <a:latin typeface="+mn-lt"/>
                <a:ea typeface="+mn-ea"/>
              </a:rPr>
              <a:t>clearerr(fp)</a:t>
            </a:r>
            <a:r>
              <a:rPr kumimoji="1" lang="zh-CN" altLang="zh-CN" dirty="0">
                <a:latin typeface="+mn-lt"/>
                <a:ea typeface="+mn-ea"/>
              </a:rPr>
              <a:t>，使</a:t>
            </a:r>
            <a:r>
              <a:rPr kumimoji="1" lang="en-US" altLang="zh-CN" dirty="0">
                <a:latin typeface="+mn-lt"/>
                <a:ea typeface="+mn-ea"/>
              </a:rPr>
              <a:t>ferror(fp)</a:t>
            </a:r>
            <a:r>
              <a:rPr kumimoji="1" lang="zh-CN" altLang="zh-CN" dirty="0">
                <a:latin typeface="+mn-lt"/>
                <a:ea typeface="+mn-ea"/>
              </a:rPr>
              <a:t>值变</a:t>
            </a:r>
            <a:r>
              <a:rPr kumimoji="1" lang="en-US" altLang="zh-CN" dirty="0">
                <a:latin typeface="+mn-lt"/>
                <a:ea typeface="+mn-ea"/>
              </a:rPr>
              <a:t>0</a:t>
            </a:r>
            <a:r>
              <a:rPr kumimoji="1" lang="zh-CN" altLang="zh-CN" dirty="0">
                <a:latin typeface="+mn-lt"/>
                <a:ea typeface="+mn-ea"/>
              </a:rPr>
              <a:t>，以便再进行下一次检测</a:t>
            </a:r>
            <a:endParaRPr kumimoji="1" lang="zh-CN" altLang="zh-CN" dirty="0">
              <a:latin typeface="+mn-lt"/>
              <a:ea typeface="+mn-ea"/>
            </a:endParaRPr>
          </a:p>
          <a:p>
            <a:pPr lvl="1"/>
            <a:r>
              <a:rPr kumimoji="1" lang="zh-CN" altLang="zh-CN" dirty="0">
                <a:latin typeface="+mn-lt"/>
                <a:ea typeface="+mn-ea"/>
              </a:rPr>
              <a:t>只要出现文件读写错误标志，它就一直保留，直到对同一文件调用</a:t>
            </a:r>
            <a:r>
              <a:rPr kumimoji="1" lang="en-US" altLang="zh-CN" dirty="0">
                <a:latin typeface="+mn-lt"/>
                <a:ea typeface="+mn-ea"/>
              </a:rPr>
              <a:t>clearerr</a:t>
            </a:r>
            <a:r>
              <a:rPr kumimoji="1" lang="zh-CN" altLang="zh-CN" dirty="0">
                <a:latin typeface="+mn-lt"/>
                <a:ea typeface="+mn-ea"/>
              </a:rPr>
              <a:t>函数或</a:t>
            </a:r>
            <a:r>
              <a:rPr kumimoji="1" lang="en-US" altLang="zh-CN" dirty="0">
                <a:latin typeface="+mn-lt"/>
                <a:ea typeface="+mn-ea"/>
              </a:rPr>
              <a:t>rewind</a:t>
            </a:r>
            <a:r>
              <a:rPr kumimoji="1" lang="zh-CN" altLang="zh-CN" dirty="0">
                <a:latin typeface="+mn-lt"/>
                <a:ea typeface="+mn-ea"/>
              </a:rPr>
              <a:t>函数，或任何其他一个输入输出函数</a:t>
            </a:r>
            <a:endParaRPr kumimoji="1" lang="zh-CN" altLang="zh-CN" dirty="0">
              <a:latin typeface="+mn-lt"/>
              <a:ea typeface="+mn-ea"/>
            </a:endParaRPr>
          </a:p>
        </p:txBody>
      </p:sp>
      <p:pic>
        <p:nvPicPr>
          <p:cNvPr id="1193988" name="图片 5"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7171"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46E4F6-79D5-42EB-BC59-FE8A698A304B}" type="slidenum">
              <a:rPr lang="en-US" altLang="zh-CN" sz="1400" smtClean="0"/>
            </a:fld>
            <a:endParaRPr lang="en-US" altLang="zh-CN" sz="1400"/>
          </a:p>
        </p:txBody>
      </p:sp>
      <p:sp>
        <p:nvSpPr>
          <p:cNvPr id="7172" name="Rectangle 2"/>
          <p:cNvSpPr>
            <a:spLocks noGrp="1" noChangeArrowheads="1"/>
          </p:cNvSpPr>
          <p:nvPr>
            <p:ph type="title"/>
          </p:nvPr>
        </p:nvSpPr>
        <p:spPr/>
        <p:txBody>
          <a:bodyPr/>
          <a:lstStyle/>
          <a:p>
            <a:pPr eaLnBrk="1" hangingPunct="1"/>
            <a:r>
              <a:rPr lang="en-US" altLang="zh-CN">
                <a:ea typeface="宋体" panose="02010600030101010101" pitchFamily="2" charset="-122"/>
              </a:rPr>
              <a:t>Objectives</a:t>
            </a:r>
            <a:endParaRPr lang="en-US" altLang="zh-CN">
              <a:ea typeface="宋体" panose="02010600030101010101" pitchFamily="2" charset="-122"/>
            </a:endParaRPr>
          </a:p>
        </p:txBody>
      </p:sp>
      <p:sp>
        <p:nvSpPr>
          <p:cNvPr id="7173" name="Rectangle 3"/>
          <p:cNvSpPr>
            <a:spLocks noGrp="1" noChangeArrowheads="1"/>
          </p:cNvSpPr>
          <p:nvPr>
            <p:ph type="body" idx="1"/>
          </p:nvPr>
        </p:nvSpPr>
        <p:spPr>
          <a:xfrm>
            <a:off x="457200" y="1676400"/>
            <a:ext cx="8305800" cy="4572000"/>
          </a:xfrm>
        </p:spPr>
        <p:txBody>
          <a:bodyPr/>
          <a:lstStyle/>
          <a:p>
            <a:pPr eaLnBrk="1" hangingPunct="1"/>
            <a:r>
              <a:rPr lang="en-US" altLang="zh-CN">
                <a:ea typeface="宋体" panose="02010600030101010101" pitchFamily="2" charset="-122"/>
              </a:rPr>
              <a:t>Declaring, Opening, and Closing File Streams</a:t>
            </a:r>
            <a:endParaRPr lang="en-US" altLang="zh-CN">
              <a:ea typeface="宋体" panose="02010600030101010101" pitchFamily="2" charset="-122"/>
            </a:endParaRPr>
          </a:p>
          <a:p>
            <a:pPr eaLnBrk="1" hangingPunct="1"/>
            <a:r>
              <a:rPr lang="en-US" altLang="zh-CN">
                <a:ea typeface="宋体" panose="02010600030101010101" pitchFamily="2" charset="-122"/>
              </a:rPr>
              <a:t>Reading from and Writing to Text Files</a:t>
            </a:r>
            <a:endParaRPr lang="en-US" altLang="zh-CN">
              <a:ea typeface="宋体" panose="02010600030101010101" pitchFamily="2" charset="-122"/>
            </a:endParaRPr>
          </a:p>
          <a:p>
            <a:pPr eaLnBrk="1" hangingPunct="1"/>
            <a:r>
              <a:rPr lang="en-US" altLang="zh-CN">
                <a:ea typeface="宋体" panose="02010600030101010101" pitchFamily="2" charset="-122"/>
              </a:rPr>
              <a:t>Random File Access</a:t>
            </a:r>
            <a:endParaRPr lang="en-US" altLang="zh-CN">
              <a:ea typeface="宋体" panose="02010600030101010101" pitchFamily="2" charset="-122"/>
            </a:endParaRPr>
          </a:p>
          <a:p>
            <a:pPr eaLnBrk="1" hangingPunct="1"/>
            <a:r>
              <a:rPr lang="en-US" altLang="zh-CN">
                <a:ea typeface="宋体" panose="02010600030101010101" pitchFamily="2" charset="-122"/>
              </a:rPr>
              <a:t>Passing and Returning Filenames</a:t>
            </a:r>
            <a:endParaRPr lang="en-US" altLang="zh-CN">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9219"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73BDB3-88ED-42DA-9DFB-4495D43C6DDA}" type="slidenum">
              <a:rPr lang="en-US" altLang="zh-CN" sz="1400" smtClean="0"/>
            </a:fld>
            <a:endParaRPr lang="en-US" altLang="zh-CN" sz="1400"/>
          </a:p>
        </p:txBody>
      </p:sp>
      <p:sp>
        <p:nvSpPr>
          <p:cNvPr id="9220" name="Rectangle 2"/>
          <p:cNvSpPr>
            <a:spLocks noGrp="1" noChangeArrowheads="1"/>
          </p:cNvSpPr>
          <p:nvPr>
            <p:ph type="title"/>
          </p:nvPr>
        </p:nvSpPr>
        <p:spPr/>
        <p:txBody>
          <a:bodyPr/>
          <a:lstStyle/>
          <a:p>
            <a:pPr eaLnBrk="1" hangingPunct="1"/>
            <a:r>
              <a:rPr lang="en-US" altLang="zh-CN">
                <a:ea typeface="宋体" panose="02010600030101010101" pitchFamily="2" charset="-122"/>
              </a:rPr>
              <a:t>Objectives (continued)</a:t>
            </a:r>
            <a:endParaRPr lang="en-US" altLang="zh-CN">
              <a:ea typeface="宋体" panose="02010600030101010101" pitchFamily="2" charset="-122"/>
            </a:endParaRPr>
          </a:p>
        </p:txBody>
      </p:sp>
      <p:sp>
        <p:nvSpPr>
          <p:cNvPr id="9221" name="Rectangle 3"/>
          <p:cNvSpPr>
            <a:spLocks noGrp="1" noChangeArrowheads="1"/>
          </p:cNvSpPr>
          <p:nvPr>
            <p:ph type="body" idx="1"/>
          </p:nvPr>
        </p:nvSpPr>
        <p:spPr>
          <a:xfrm>
            <a:off x="457200" y="1676400"/>
            <a:ext cx="8305800" cy="4572000"/>
          </a:xfrm>
        </p:spPr>
        <p:txBody>
          <a:bodyPr/>
          <a:lstStyle/>
          <a:p>
            <a:pPr eaLnBrk="1" hangingPunct="1"/>
            <a:r>
              <a:rPr lang="en-US" altLang="zh-CN">
                <a:ea typeface="宋体" panose="02010600030101010101" pitchFamily="2" charset="-122"/>
              </a:rPr>
              <a:t>Case Study: Creating and Using a Table of Constants</a:t>
            </a:r>
            <a:endParaRPr lang="en-US" altLang="zh-CN">
              <a:ea typeface="宋体" panose="02010600030101010101" pitchFamily="2" charset="-122"/>
            </a:endParaRPr>
          </a:p>
          <a:p>
            <a:pPr eaLnBrk="1" hangingPunct="1"/>
            <a:r>
              <a:rPr lang="en-US" altLang="zh-CN">
                <a:ea typeface="宋体" panose="02010600030101010101" pitchFamily="2" charset="-122"/>
              </a:rPr>
              <a:t>Writing and Reading Binary Files (Optional)</a:t>
            </a:r>
            <a:endParaRPr lang="en-US" altLang="zh-CN">
              <a:ea typeface="宋体" panose="02010600030101010101" pitchFamily="2" charset="-122"/>
            </a:endParaRPr>
          </a:p>
          <a:p>
            <a:pPr eaLnBrk="1" hangingPunct="1"/>
            <a:r>
              <a:rPr lang="en-US" altLang="zh-CN">
                <a:ea typeface="宋体" panose="02010600030101010101" pitchFamily="2" charset="-122"/>
              </a:rPr>
              <a:t>Common Programming and Compiler Errors</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1267" name="灯片编号占位符 4"/>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110048-9606-4B6F-95CA-F7BA9258A3C3}" type="slidenum">
              <a:rPr lang="en-US" altLang="zh-CN" sz="1400" smtClean="0"/>
            </a:fld>
            <a:endParaRPr lang="en-US" altLang="zh-CN" sz="1400"/>
          </a:p>
        </p:txBody>
      </p:sp>
      <p:sp>
        <p:nvSpPr>
          <p:cNvPr id="11268" name="Rectangle 2"/>
          <p:cNvSpPr>
            <a:spLocks noGrp="1" noChangeArrowheads="1"/>
          </p:cNvSpPr>
          <p:nvPr>
            <p:ph type="title"/>
          </p:nvPr>
        </p:nvSpPr>
        <p:spPr/>
        <p:txBody>
          <a:bodyPr/>
          <a:lstStyle/>
          <a:p>
            <a:pPr eaLnBrk="1" hangingPunct="1"/>
            <a:r>
              <a:rPr lang="en-US" altLang="zh-CN">
                <a:ea typeface="宋体" panose="02010600030101010101" pitchFamily="2" charset="-122"/>
              </a:rPr>
              <a:t>Declaring, Opening, and Closing File Streams</a:t>
            </a:r>
            <a:endParaRPr lang="en-US" altLang="zh-CN">
              <a:ea typeface="宋体" panose="02010600030101010101" pitchFamily="2" charset="-122"/>
            </a:endParaRPr>
          </a:p>
        </p:txBody>
      </p:sp>
      <p:sp>
        <p:nvSpPr>
          <p:cNvPr id="11269" name="Rectangle 3"/>
          <p:cNvSpPr>
            <a:spLocks noGrp="1" noChangeArrowheads="1"/>
          </p:cNvSpPr>
          <p:nvPr>
            <p:ph type="body" idx="1"/>
          </p:nvPr>
        </p:nvSpPr>
        <p:spPr/>
        <p:txBody>
          <a:bodyPr/>
          <a:lstStyle/>
          <a:p>
            <a:pPr eaLnBrk="1" hangingPunct="1"/>
            <a:r>
              <a:rPr lang="en-US" altLang="zh-CN">
                <a:ea typeface="宋体" panose="02010600030101010101" pitchFamily="2" charset="-122"/>
              </a:rPr>
              <a:t>To store and retrieve data outside a C program, you need two items:</a:t>
            </a:r>
            <a:endParaRPr lang="en-US" altLang="zh-CN">
              <a:ea typeface="宋体" panose="02010600030101010101" pitchFamily="2" charset="-122"/>
            </a:endParaRPr>
          </a:p>
          <a:p>
            <a:pPr lvl="1" eaLnBrk="1" hangingPunct="1"/>
            <a:r>
              <a:rPr lang="en-US" altLang="zh-CN">
                <a:ea typeface="宋体" panose="02010600030101010101" pitchFamily="2" charset="-122"/>
              </a:rPr>
              <a:t>A file</a:t>
            </a:r>
            <a:endParaRPr lang="en-US" altLang="zh-CN">
              <a:ea typeface="宋体" panose="02010600030101010101" pitchFamily="2" charset="-122"/>
            </a:endParaRPr>
          </a:p>
          <a:p>
            <a:pPr lvl="1" eaLnBrk="1" hangingPunct="1"/>
            <a:r>
              <a:rPr lang="en-US" altLang="zh-CN">
                <a:ea typeface="宋体" panose="02010600030101010101" pitchFamily="2" charset="-122"/>
              </a:rPr>
              <a:t>A file stream</a:t>
            </a:r>
            <a:endParaRPr lang="en-US" altLang="zh-CN">
              <a:ea typeface="宋体" panose="02010600030101010101" pitchFamily="2" charset="-122"/>
            </a:endParaRPr>
          </a:p>
          <a:p>
            <a:pPr lvl="1" eaLnBrk="1" hangingPunct="1"/>
            <a:endParaRPr lang="en-US" altLang="zh-CN">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pPr>
              <a:defRPr/>
            </a:pPr>
            <a:r>
              <a:rPr lang="en-US" altLang="zh-CN"/>
              <a:t>A First Book of ANSI C, Fourth Edition</a:t>
            </a:r>
            <a:endParaRPr lang="en-US" altLang="zh-CN"/>
          </a:p>
        </p:txBody>
      </p:sp>
      <p:sp>
        <p:nvSpPr>
          <p:cNvPr id="13315" name="灯片编号占位符 5"/>
          <p:cNvSpPr>
            <a:spLocks noGrp="1"/>
          </p:cNvSpPr>
          <p:nvPr>
            <p:ph type="sldNum" sz="quarter" idx="11"/>
          </p:nvPr>
        </p:nvSpPr>
        <p:spPr>
          <a:noFill/>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E200F5C-D662-4D98-BD15-99E1C4BD7C95}" type="slidenum">
              <a:rPr lang="en-US" altLang="zh-CN" sz="1400" smtClean="0"/>
            </a:fld>
            <a:endParaRPr lang="en-US" altLang="zh-CN" sz="1400"/>
          </a:p>
        </p:txBody>
      </p:sp>
      <p:sp>
        <p:nvSpPr>
          <p:cNvPr id="13316" name="Rectangle 2"/>
          <p:cNvSpPr>
            <a:spLocks noGrp="1" noChangeArrowheads="1"/>
          </p:cNvSpPr>
          <p:nvPr>
            <p:ph type="title"/>
          </p:nvPr>
        </p:nvSpPr>
        <p:spPr/>
        <p:txBody>
          <a:bodyPr/>
          <a:lstStyle/>
          <a:p>
            <a:pPr eaLnBrk="1" hangingPunct="1"/>
            <a:r>
              <a:rPr lang="en-US" altLang="zh-CN">
                <a:ea typeface="宋体" panose="02010600030101010101" pitchFamily="2" charset="-122"/>
              </a:rPr>
              <a:t>Files</a:t>
            </a:r>
            <a:endParaRPr lang="en-US" altLang="zh-CN">
              <a:ea typeface="宋体" panose="02010600030101010101" pitchFamily="2" charset="-122"/>
            </a:endParaRPr>
          </a:p>
        </p:txBody>
      </p:sp>
      <p:sp>
        <p:nvSpPr>
          <p:cNvPr id="13317" name="Rectangle 3"/>
          <p:cNvSpPr>
            <a:spLocks noGrp="1" noChangeArrowheads="1"/>
          </p:cNvSpPr>
          <p:nvPr>
            <p:ph type="body" sz="half" idx="1"/>
          </p:nvPr>
        </p:nvSpPr>
        <p:spPr>
          <a:xfrm>
            <a:off x="533400" y="1676400"/>
            <a:ext cx="8153400" cy="4572000"/>
          </a:xfrm>
        </p:spPr>
        <p:txBody>
          <a:bodyPr/>
          <a:lstStyle/>
          <a:p>
            <a:pPr eaLnBrk="1" hangingPunct="1">
              <a:spcAft>
                <a:spcPts val="1200"/>
              </a:spcAft>
              <a:defRPr/>
            </a:pPr>
            <a:r>
              <a:rPr lang="en-US" altLang="zh-CN" b="1" dirty="0">
                <a:ea typeface="宋体" panose="02010600030101010101" pitchFamily="2" charset="-122"/>
              </a:rPr>
              <a:t>File: </a:t>
            </a:r>
            <a:r>
              <a:rPr lang="en-US" altLang="zh-CN" dirty="0">
                <a:solidFill>
                  <a:schemeClr val="accent6">
                    <a:lumMod val="75000"/>
                  </a:schemeClr>
                </a:solidFill>
                <a:ea typeface="宋体" panose="02010600030101010101" pitchFamily="2" charset="-122"/>
              </a:rPr>
              <a:t>collection of data</a:t>
            </a:r>
            <a:r>
              <a:rPr lang="en-US" altLang="zh-CN" dirty="0">
                <a:ea typeface="宋体" panose="02010600030101010101" pitchFamily="2" charset="-122"/>
              </a:rPr>
              <a:t> that is </a:t>
            </a:r>
            <a:r>
              <a:rPr lang="en-US" altLang="zh-CN" dirty="0">
                <a:solidFill>
                  <a:schemeClr val="accent6">
                    <a:lumMod val="75000"/>
                  </a:schemeClr>
                </a:solidFill>
                <a:ea typeface="宋体" panose="02010600030101010101" pitchFamily="2" charset="-122"/>
              </a:rPr>
              <a:t>stored together under a common name</a:t>
            </a:r>
            <a:r>
              <a:rPr lang="en-US" altLang="zh-CN" dirty="0">
                <a:ea typeface="宋体" panose="02010600030101010101" pitchFamily="2" charset="-122"/>
              </a:rPr>
              <a:t>, usually on a disk, magnetic tape, or CD-ROM</a:t>
            </a:r>
            <a:endParaRPr lang="en-US" altLang="zh-CN" dirty="0">
              <a:ea typeface="宋体" panose="02010600030101010101" pitchFamily="2" charset="-122"/>
            </a:endParaRPr>
          </a:p>
          <a:p>
            <a:pPr eaLnBrk="1" hangingPunct="1">
              <a:spcAft>
                <a:spcPts val="1200"/>
              </a:spcAft>
              <a:defRPr/>
            </a:pPr>
            <a:r>
              <a:rPr lang="en-US" altLang="zh-CN" dirty="0">
                <a:ea typeface="宋体" panose="02010600030101010101" pitchFamily="2" charset="-122"/>
              </a:rPr>
              <a:t>Each file has a unique filename, referred to as the file’s </a:t>
            </a:r>
            <a:r>
              <a:rPr lang="en-US" altLang="zh-CN" b="1" dirty="0">
                <a:ea typeface="宋体" panose="02010600030101010101" pitchFamily="2" charset="-122"/>
              </a:rPr>
              <a:t>external name</a:t>
            </a:r>
            <a:endParaRPr lang="en-US" altLang="zh-CN" b="1" dirty="0">
              <a:ea typeface="宋体" panose="02010600030101010101" pitchFamily="2" charset="-122"/>
            </a:endParaRPr>
          </a:p>
          <a:p>
            <a:pPr lvl="1" eaLnBrk="1" hangingPunct="1">
              <a:spcAft>
                <a:spcPts val="1200"/>
              </a:spcAft>
              <a:defRPr/>
            </a:pPr>
            <a:r>
              <a:rPr lang="en-US" altLang="zh-CN" dirty="0">
                <a:ea typeface="宋体" panose="02010600030101010101" pitchFamily="2" charset="-122"/>
              </a:rPr>
              <a:t>For example, </a:t>
            </a:r>
            <a:r>
              <a:rPr lang="en-US" altLang="zh-CN" dirty="0">
                <a:latin typeface="Courier New" panose="02070309020205020404" pitchFamily="49" charset="0"/>
                <a:ea typeface="宋体" panose="02010600030101010101" pitchFamily="2" charset="-122"/>
              </a:rPr>
              <a:t>prices.dat</a:t>
            </a:r>
            <a:r>
              <a:rPr lang="en-US" altLang="zh-CN" dirty="0">
                <a:ea typeface="宋体" panose="02010600030101010101" pitchFamily="2" charset="-122"/>
              </a:rPr>
              <a:t> and </a:t>
            </a:r>
            <a:r>
              <a:rPr lang="en-US" altLang="zh-CN" dirty="0">
                <a:latin typeface="Courier New" panose="02070309020205020404" pitchFamily="49" charset="0"/>
                <a:ea typeface="宋体" panose="02010600030101010101" pitchFamily="2" charset="-122"/>
              </a:rPr>
              <a:t>info.txt</a:t>
            </a:r>
            <a:endParaRPr lang="en-US" altLang="zh-CN" dirty="0">
              <a:ea typeface="宋体" panose="02010600030101010101" pitchFamily="2" charset="-122"/>
            </a:endParaRPr>
          </a:p>
          <a:p>
            <a:pPr eaLnBrk="1" hangingPunct="1">
              <a:defRPr/>
            </a:pPr>
            <a:endParaRPr lang="en-US" altLang="zh-CN" sz="2400" dirty="0">
              <a:ea typeface="宋体" panose="02010600030101010101" pitchFamily="2" charset="-122"/>
            </a:endParaRPr>
          </a:p>
          <a:p>
            <a:pPr eaLnBrk="1" hangingPunct="1">
              <a:defRPr/>
            </a:pPr>
            <a:endParaRPr lang="en-US" altLang="zh-CN"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2000" b="0" i="0" u="none" strike="noStrike" cap="none" normalizeH="0" baseline="0" smtClean="0">
            <a:ln>
              <a:noFill/>
            </a:ln>
            <a:solidFill>
              <a:srgbClr val="FFFFFF"/>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2000" b="0" i="0" u="none" strike="noStrike" cap="none" normalizeH="0" baseline="0" smtClean="0">
            <a:ln>
              <a:noFill/>
            </a:ln>
            <a:solidFill>
              <a:srgbClr val="FFFFFF"/>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24711</Words>
  <Application>WPS 演示</Application>
  <PresentationFormat>全屏显示(4:3)</PresentationFormat>
  <Paragraphs>1373</Paragraphs>
  <Slides>149</Slides>
  <Notes>55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149</vt:i4>
      </vt:variant>
    </vt:vector>
  </HeadingPairs>
  <TitlesOfParts>
    <vt:vector size="160" baseType="lpstr">
      <vt:lpstr>Arial</vt:lpstr>
      <vt:lpstr>宋体</vt:lpstr>
      <vt:lpstr>Wingdings</vt:lpstr>
      <vt:lpstr>Times New Roman</vt:lpstr>
      <vt:lpstr>黑体</vt:lpstr>
      <vt:lpstr>微软雅黑</vt:lpstr>
      <vt:lpstr>Arial Unicode MS</vt:lpstr>
      <vt:lpstr>Times New Roman</vt:lpstr>
      <vt:lpstr>Courier New</vt:lpstr>
      <vt:lpstr>Sitka Text</vt:lpstr>
      <vt:lpstr>Default Design</vt:lpstr>
      <vt:lpstr>A First Book of ANSI C Fourth Edition</vt:lpstr>
      <vt:lpstr>12.1.1 什么是文件</vt:lpstr>
      <vt:lpstr>12.1.1 什么是文件</vt:lpstr>
      <vt:lpstr>12.1.1 什么是文件</vt:lpstr>
      <vt:lpstr>12.1.1 什么是文件</vt:lpstr>
      <vt:lpstr>12.1.1 什么是文件</vt:lpstr>
      <vt:lpstr>12.1.1 什么是文件</vt:lpstr>
      <vt:lpstr>12.1.1 什么是文件</vt:lpstr>
      <vt:lpstr>12.1.1 什么是文件</vt:lpstr>
      <vt:lpstr>12.1.1 什么是文件</vt:lpstr>
      <vt:lpstr>12.1.2 文件名</vt:lpstr>
      <vt:lpstr>12.1.2 文件名</vt:lpstr>
      <vt:lpstr>12.1.2 文件名</vt:lpstr>
      <vt:lpstr>12.1.2 文件名</vt:lpstr>
      <vt:lpstr>12.1.2 文件名</vt:lpstr>
      <vt:lpstr>12.1.3 文件的分类</vt:lpstr>
      <vt:lpstr>12.1.3 文件的分类</vt:lpstr>
      <vt:lpstr>12.1.3 文件的分类</vt:lpstr>
      <vt:lpstr>12.1.4 文件缓冲区</vt:lpstr>
      <vt:lpstr>12.1.4 文件缓冲区</vt:lpstr>
      <vt:lpstr>12.1.4 文件缓冲区</vt:lpstr>
      <vt:lpstr>12.1.4 文件缓冲区</vt:lpstr>
      <vt:lpstr>12.1.5  文件类型指针</vt:lpstr>
      <vt:lpstr>12.1.5  文件类型指针</vt:lpstr>
      <vt:lpstr>12.1.5  文件类型指针</vt:lpstr>
      <vt:lpstr>12.2 打开与关闭文件</vt:lpstr>
      <vt:lpstr>12.2.1 用fopen函数打开数据文件</vt:lpstr>
      <vt:lpstr>12.2.1 用fopen函数打开数据文件</vt:lpstr>
      <vt:lpstr>12.2.1 用fopen函数打开数据文件</vt:lpstr>
      <vt:lpstr>12.2.1 用fopen函数打开数据文件</vt:lpstr>
      <vt:lpstr>12.2.1 用fopen函数打开数据文件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12.2.2 用fclose函数关闭数据文件</vt:lpstr>
      <vt:lpstr>12.3 顺序读写数据文件</vt:lpstr>
      <vt:lpstr>12.3 顺序读写数据文件</vt:lpstr>
      <vt:lpstr>12.3.1 怎样向文件读写字符</vt:lpstr>
      <vt:lpstr>PowerPoint 演示文稿</vt:lpstr>
      <vt:lpstr>PowerPoint 演示文稿</vt:lpstr>
      <vt:lpstr>PowerPoint 演示文稿</vt:lpstr>
      <vt:lpstr>PowerPoint 演示文稿</vt:lpstr>
      <vt:lpstr>PowerPoint 演示文稿</vt:lpstr>
      <vt:lpstr>PowerPoint 演示文稿</vt:lpstr>
      <vt:lpstr>12.3.2 怎样向文件读写一个字符串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12.3.3用格式化的方式读写文件</vt:lpstr>
      <vt:lpstr>12.3.4 用二进制方式向文件读写一组数据</vt:lpstr>
      <vt:lpstr>12.3.4 用二进制方式向文件读写一组数据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 随机读写数据文件</vt:lpstr>
      <vt:lpstr>12.4 随机读写数据文件</vt:lpstr>
      <vt:lpstr>12.4.1 文件位置标记及其定位</vt:lpstr>
      <vt:lpstr>12.4.1 文件位置标记及其定位</vt:lpstr>
      <vt:lpstr>12.4.1 文件位置标记及其定位</vt:lpstr>
      <vt:lpstr>12.4.1 文件位置标记及其定位</vt:lpstr>
      <vt:lpstr>12.4.1 文件位置标记及其定位</vt:lpstr>
      <vt:lpstr>12.4.1 文件位置标记及其定位</vt:lpstr>
      <vt:lpstr>PowerPoint 演示文稿</vt:lpstr>
      <vt:lpstr>PowerPoint 演示文稿</vt:lpstr>
      <vt:lpstr>PowerPoint 演示文稿</vt:lpstr>
      <vt:lpstr>12.4.1 文件位置标记及其定位</vt:lpstr>
      <vt:lpstr>PowerPoint 演示文稿</vt:lpstr>
      <vt:lpstr>PowerPoint 演示文稿</vt:lpstr>
      <vt:lpstr>12.4.1 文件位置标记及其定位</vt:lpstr>
      <vt:lpstr>PowerPoint 演示文稿</vt:lpstr>
      <vt:lpstr>12.4.2  随机读写</vt:lpstr>
      <vt:lpstr>12.4.2  随机读写</vt:lpstr>
      <vt:lpstr>PowerPoint 演示文稿</vt:lpstr>
      <vt:lpstr>PowerPoint 演示文稿</vt:lpstr>
      <vt:lpstr>12.5 文件读写的出错检测</vt:lpstr>
      <vt:lpstr>12.5 文件读写的出错检测</vt:lpstr>
      <vt:lpstr>Objectives</vt:lpstr>
      <vt:lpstr>Objectives (continued)</vt:lpstr>
      <vt:lpstr>Declaring, Opening, and Closing File Streams</vt:lpstr>
      <vt:lpstr>Files</vt:lpstr>
      <vt:lpstr>Files (continued)</vt:lpstr>
      <vt:lpstr>Files (continued)</vt:lpstr>
      <vt:lpstr>File Streams</vt:lpstr>
      <vt:lpstr>File Streams (continued)</vt:lpstr>
      <vt:lpstr>Declaring a File Stream</vt:lpstr>
      <vt:lpstr>Opening a File Stream</vt:lpstr>
      <vt:lpstr>PowerPoint 演示文稿</vt:lpstr>
      <vt:lpstr>Opening a File Stream (continued)</vt:lpstr>
      <vt:lpstr>PowerPoint 演示文稿</vt:lpstr>
      <vt:lpstr>Opening a File Stream (continued)</vt:lpstr>
      <vt:lpstr>PowerPoint 演示文稿</vt:lpstr>
      <vt:lpstr>PowerPoint 演示文稿</vt:lpstr>
      <vt:lpstr>Embedded and Interactive Filenames</vt:lpstr>
      <vt:lpstr>PowerPoint 演示文稿</vt:lpstr>
      <vt:lpstr>Closing a File Stream</vt:lpstr>
      <vt:lpstr>Reading from and Writing to Text Files</vt:lpstr>
      <vt:lpstr>PowerPoint 演示文稿</vt:lpstr>
      <vt:lpstr>Reading from and Writing to Text Files (continued)</vt:lpstr>
      <vt:lpstr>Reading from and Writing to Text Files (continued)</vt:lpstr>
      <vt:lpstr>Reading from a Text File</vt:lpstr>
      <vt:lpstr>PowerPoint 演示文稿</vt:lpstr>
      <vt:lpstr>PowerPoint 演示文稿</vt:lpstr>
      <vt:lpstr>Standard Device Files</vt:lpstr>
      <vt:lpstr>Standard Device Files (continued)</vt:lpstr>
      <vt:lpstr>Other Devices</vt:lpstr>
      <vt:lpstr>Random File Access</vt:lpstr>
      <vt:lpstr>Examples of fseek() are</vt:lpstr>
      <vt:lpstr>PowerPoint 演示文稿</vt:lpstr>
      <vt:lpstr>Random File Access (continued)</vt:lpstr>
      <vt:lpstr>Passing and Returning Filenames</vt:lpstr>
      <vt:lpstr>PowerPoint 演示文稿</vt:lpstr>
      <vt:lpstr>PowerPoint 演示文稿</vt:lpstr>
      <vt:lpstr>PowerPoint 演示文稿</vt:lpstr>
      <vt:lpstr>Case Study: Creating and Using a Table of Constants</vt:lpstr>
      <vt:lpstr>Requirements Specification</vt:lpstr>
      <vt:lpstr>Analysis for the First Function</vt:lpstr>
      <vt:lpstr>Analysis for the First Function</vt:lpstr>
      <vt:lpstr>Code the Function</vt:lpstr>
      <vt:lpstr>Test and Debug the Function</vt:lpstr>
      <vt:lpstr>PowerPoint 演示文稿</vt:lpstr>
      <vt:lpstr>Analysis for the Second Function</vt:lpstr>
      <vt:lpstr>Code the Function</vt:lpstr>
      <vt:lpstr>Test and Debug the Function</vt:lpstr>
      <vt:lpstr>Test and Debug the Function (continued)</vt:lpstr>
      <vt:lpstr>Common Programming Errors</vt:lpstr>
      <vt:lpstr>Common Programming Errors (continued)</vt:lpstr>
      <vt:lpstr>Common Compiler Errors</vt:lpstr>
      <vt:lpstr>PowerPoint 演示文稿</vt:lpstr>
      <vt:lpstr>Summary</vt:lpstr>
      <vt:lpstr>Summary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
  <cp:lastModifiedBy>章耘舟爸爸</cp:lastModifiedBy>
  <cp:revision>521</cp:revision>
  <dcterms:created xsi:type="dcterms:W3CDTF">2002-09-27T23:29:00Z</dcterms:created>
  <dcterms:modified xsi:type="dcterms:W3CDTF">2021-06-12T07:30:24Z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3CC7D57F1D3C4A239E180ED6A45EA0E4</vt:lpwstr>
  </property>
  <property fmtid="{D5CDD505-2E9C-101B-9397-08002B2CF9AE}" pid="3" name="KSOProductBuildVer">
    <vt:lpwstr>2052-11.1.0.10495</vt:lpwstr>
  </property>
</Properties>
</file>