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319" r:id="rId3"/>
    <p:sldId id="257" r:id="rId5"/>
    <p:sldId id="462" r:id="rId6"/>
    <p:sldId id="597" r:id="rId7"/>
    <p:sldId id="507" r:id="rId8"/>
    <p:sldId id="466" r:id="rId9"/>
    <p:sldId id="469" r:id="rId10"/>
    <p:sldId id="467" r:id="rId11"/>
    <p:sldId id="468" r:id="rId12"/>
    <p:sldId id="510" r:id="rId13"/>
    <p:sldId id="596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511" r:id="rId32"/>
    <p:sldId id="487" r:id="rId33"/>
    <p:sldId id="488" r:id="rId34"/>
    <p:sldId id="489" r:id="rId35"/>
    <p:sldId id="490" r:id="rId36"/>
    <p:sldId id="491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69" r:id="rId49"/>
    <p:sldId id="492" r:id="rId50"/>
    <p:sldId id="509" r:id="rId51"/>
    <p:sldId id="493" r:id="rId52"/>
    <p:sldId id="496" r:id="rId53"/>
    <p:sldId id="497" r:id="rId54"/>
    <p:sldId id="498" r:id="rId55"/>
    <p:sldId id="499" r:id="rId56"/>
    <p:sldId id="508" r:id="rId57"/>
    <p:sldId id="500" r:id="rId58"/>
    <p:sldId id="501" r:id="rId59"/>
    <p:sldId id="502" r:id="rId60"/>
    <p:sldId id="503" r:id="rId61"/>
    <p:sldId id="504" r:id="rId62"/>
    <p:sldId id="505" r:id="rId63"/>
    <p:sldId id="506" r:id="rId64"/>
    <p:sldId id="585" r:id="rId65"/>
    <p:sldId id="586" r:id="rId66"/>
    <p:sldId id="587" r:id="rId67"/>
    <p:sldId id="463" r:id="rId68"/>
    <p:sldId id="464" r:id="rId69"/>
    <p:sldId id="465" r:id="rId70"/>
    <p:sldId id="445" r:id="rId71"/>
    <p:sldId id="446" r:id="rId72"/>
    <p:sldId id="556" r:id="rId73"/>
    <p:sldId id="557" r:id="rId74"/>
  </p:sldIdLst>
  <p:sldSz cx="9144000" cy="6858000" type="screen4x3"/>
  <p:notesSz cx="6858000" cy="9144000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FF0000"/>
    <a:srgbClr val="222222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76698" autoAdjust="0"/>
  </p:normalViewPr>
  <p:slideViewPr>
    <p:cSldViewPr>
      <p:cViewPr varScale="1">
        <p:scale>
          <a:sx n="53" d="100"/>
          <a:sy n="53" d="100"/>
        </p:scale>
        <p:origin x="1396" y="3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CB15FF-1FEC-420A-A968-FD5D907460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01F851-B313-4713-A3A2-036AAED4B7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ED9E4D-25A9-44C5-A99B-A5C5B279ACD0}" type="slidenum">
              <a:rPr lang="en-US" altLang="zh-CN" smtClean="0"/>
            </a:fld>
            <a:endParaRPr lang="en-US" altLang="zh-CN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4A2EE1-D157-4107-A097-ACCC3877355C}" type="slidenum">
              <a:rPr lang="en-US" altLang="zh-CN" smtClean="0"/>
            </a:fld>
            <a:endParaRPr lang="en-US" altLang="zh-CN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CA9AE8-4922-4FA1-81D4-439ECC26A08F}" type="slidenum">
              <a:rPr lang="en-US" altLang="zh-CN" smtClean="0"/>
            </a:fld>
            <a:endParaRPr lang="en-US" altLang="zh-CN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984AEC-9543-4810-8AC7-C38EE31C0659}" type="slidenum">
              <a:rPr lang="en-US" altLang="zh-CN" smtClean="0"/>
            </a:fld>
            <a:endParaRPr lang="en-US" altLang="zh-CN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C5927D-BA0B-47AF-B910-EA3C6AD4C1D9}" type="slidenum">
              <a:rPr lang="en-US" altLang="zh-CN" smtClean="0"/>
            </a:fld>
            <a:endParaRPr lang="en-US" altLang="zh-CN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56D3FA-22E6-439B-8D0F-5685320CFE6B}" type="slidenum">
              <a:rPr lang="en-US" altLang="zh-CN" smtClean="0"/>
            </a:fld>
            <a:endParaRPr lang="en-US" altLang="zh-CN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B9CAD6-C720-4E58-98D9-E90FBEBE982C}" type="slidenum">
              <a:rPr lang="en-US" altLang="zh-CN" smtClean="0"/>
            </a:fld>
            <a:endParaRPr lang="en-US" altLang="zh-CN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90D6BA-5737-44E4-9646-3419125E6528}" type="slidenum">
              <a:rPr lang="en-US" altLang="zh-CN" smtClean="0"/>
            </a:fld>
            <a:endParaRPr lang="en-US" altLang="zh-CN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C7AF2C-4648-4DDB-8C9B-BE8497A25BEB}" type="slidenum">
              <a:rPr lang="en-US" altLang="zh-CN" smtClean="0"/>
            </a:fld>
            <a:endParaRPr lang="en-US" altLang="zh-CN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7B888D-FA3D-4C07-84C3-C6F9F0E23B56}" type="slidenum">
              <a:rPr lang="en-US" altLang="zh-CN" smtClean="0"/>
            </a:fld>
            <a:endParaRPr lang="en-US" altLang="zh-CN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C8C9B3-6C83-435A-800B-E4D924194EA8}" type="slidenum">
              <a:rPr lang="en-US" altLang="zh-CN" smtClean="0"/>
            </a:fld>
            <a:endParaRPr lang="en-US" altLang="zh-CN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atinLnBrk="1"/>
            <a:endParaRPr lang="zh-CN" altLang="en-US" b="1" dirty="0">
              <a:solidFill>
                <a:srgbClr val="0045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30A2E0-68A9-45C9-AB93-3282A7CA6430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3B4E9C-EDE8-458C-93BC-10012EC4641F}" type="slidenum">
              <a:rPr lang="en-US" altLang="zh-CN" smtClean="0"/>
            </a:fld>
            <a:endParaRPr lang="en-US" altLang="zh-CN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FF6C75-6FC2-4789-BAE6-7E5C06943826}" type="slidenum">
              <a:rPr lang="en-US" altLang="zh-CN" smtClean="0"/>
            </a:fld>
            <a:endParaRPr lang="en-US" altLang="zh-CN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71CD45-5071-4B7B-8DF4-551C80CBC14E}" type="slidenum">
              <a:rPr lang="en-US" altLang="zh-CN" smtClean="0"/>
            </a:fld>
            <a:endParaRPr lang="en-US" altLang="zh-CN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CD0C71-87CF-444B-A9EB-4B49B2285706}" type="slidenum">
              <a:rPr lang="en-US" altLang="zh-CN" smtClean="0"/>
            </a:fld>
            <a:endParaRPr lang="en-US" altLang="zh-CN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3A4C33-3A14-40AF-A37B-E45550B3AB3A}" type="slidenum">
              <a:rPr lang="en-US" altLang="zh-CN" smtClean="0"/>
            </a:fld>
            <a:endParaRPr lang="en-US" altLang="zh-CN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CF10F3-A781-4CD8-B28C-E070722294B5}" type="slidenum">
              <a:rPr lang="en-US" altLang="zh-CN" smtClean="0"/>
            </a:fld>
            <a:endParaRPr lang="en-US" altLang="zh-CN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A2F162-84A7-4F05-8D41-2DF910A59035}" type="slidenum">
              <a:rPr lang="en-US" altLang="zh-CN" smtClean="0"/>
            </a:fld>
            <a:endParaRPr lang="en-US" altLang="zh-CN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7C94C9-8AC2-4226-BD9D-CFDF6A5539C1}" type="slidenum">
              <a:rPr lang="en-US" altLang="zh-CN" smtClean="0"/>
            </a:fld>
            <a:endParaRPr lang="en-US" altLang="zh-CN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42A1F8-65DA-4828-A2DA-E3A825C18FBF}" type="slidenum">
              <a:rPr lang="en-US" altLang="zh-CN" smtClean="0"/>
            </a:fld>
            <a:endParaRPr lang="en-US" altLang="zh-CN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CDB960-2F21-4474-B20C-27CBED1260EB}" type="slidenum">
              <a:rPr lang="en-US" altLang="zh-CN" smtClean="0"/>
            </a:fld>
            <a:endParaRPr lang="en-US" altLang="zh-CN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78346B-02A3-4686-B66A-AED02F0EDC7A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9C36DC-653E-4F54-8C4B-FA40CE8D272A}" type="slidenum">
              <a:rPr lang="en-US" altLang="zh-CN" smtClean="0"/>
            </a:fld>
            <a:endParaRPr lang="en-US" altLang="zh-CN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2D6130-C4E3-4486-8A06-AFE8686C5211}" type="slidenum">
              <a:rPr lang="en-US" altLang="zh-CN" smtClean="0"/>
            </a:fld>
            <a:endParaRPr lang="en-US" altLang="zh-CN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69490AC-13CE-4AA5-91F2-FC0B42C37B0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DA7759F-0437-4C6C-8604-FDC9085B621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2F8B4F-E9AB-4B0A-A391-760C53CF340F}" type="slidenum">
              <a:rPr lang="en-US" altLang="zh-CN" smtClean="0"/>
            </a:fld>
            <a:endParaRPr lang="en-US" altLang="zh-CN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2A0B4-EBFC-41B3-86C3-8DC9815812B6}" type="slidenum">
              <a:rPr lang="en-US" altLang="zh-CN" smtClean="0"/>
            </a:fld>
            <a:endParaRPr lang="en-US" altLang="zh-CN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ED19BD-A8D7-434B-B86B-3BE609900D95}" type="slidenum">
              <a:rPr lang="en-US" altLang="zh-CN" smtClean="0"/>
            </a:fld>
            <a:endParaRPr lang="en-US" altLang="zh-CN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238825-1505-494C-8BC9-8E96E342ABAD}" type="slidenum">
              <a:rPr lang="en-US" altLang="zh-CN" smtClean="0"/>
            </a:fld>
            <a:endParaRPr lang="en-US" altLang="zh-CN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A9B68A-B0D1-4737-8F26-6CACB750F55C}" type="slidenum">
              <a:rPr lang="en-US" altLang="zh-CN" smtClean="0"/>
            </a:fld>
            <a:endParaRPr lang="en-US" altLang="zh-CN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5228015-9988-4E90-8BDF-59B551A6217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708177-B191-4721-B50F-C8B29EB24BBB}" type="slidenum">
              <a:rPr lang="en-US" altLang="zh-CN" smtClean="0"/>
            </a:fld>
            <a:endParaRPr lang="en-US" altLang="zh-CN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81ED84-2FAF-42DF-8E25-2A13A7132906}" type="slidenum">
              <a:rPr lang="en-US" altLang="zh-CN" smtClean="0"/>
            </a:fld>
            <a:endParaRPr lang="en-US" altLang="zh-CN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A2878B-5731-4146-8F71-CB4F68BDAB38}" type="slidenum">
              <a:rPr lang="en-US" altLang="zh-CN" smtClean="0"/>
            </a:fld>
            <a:endParaRPr lang="en-US" altLang="zh-CN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68347B-04F6-4162-A450-5AD9586B3635}" type="slidenum">
              <a:rPr lang="en-US" altLang="zh-CN" smtClean="0"/>
            </a:fld>
            <a:endParaRPr lang="en-US" altLang="zh-CN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7CB4E-7C8A-4649-8FDA-4DA52D53DF54}" type="slidenum">
              <a:rPr lang="en-US" altLang="zh-CN" smtClean="0"/>
            </a:fld>
            <a:endParaRPr lang="en-US" altLang="zh-CN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9BFF16-ED12-47B8-848F-99A4AC0D18FE}" type="slidenum">
              <a:rPr lang="en-US" altLang="zh-CN" smtClean="0"/>
            </a:fld>
            <a:endParaRPr lang="en-US" altLang="zh-CN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08DE75-398B-4468-B2C9-FCC7EAD9F618}" type="slidenum">
              <a:rPr lang="en-US" altLang="zh-CN" smtClean="0"/>
            </a:fld>
            <a:endParaRPr lang="en-US" altLang="zh-CN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044E8C-BE2B-40EA-9B78-756977F65FDE}" type="slidenum">
              <a:rPr lang="en-US" altLang="zh-CN" smtClean="0"/>
            </a:fld>
            <a:endParaRPr lang="en-US" altLang="zh-CN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989578-CC8B-45A8-9DA6-0279BE8CACD7}" type="slidenum">
              <a:rPr lang="en-US" altLang="zh-CN" smtClean="0"/>
            </a:fld>
            <a:endParaRPr lang="en-US" altLang="zh-CN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850F87-77E1-45B7-B273-A83E0F980B5D}" type="slidenum">
              <a:rPr lang="en-US" altLang="zh-CN" smtClean="0"/>
            </a:fld>
            <a:endParaRPr lang="en-US" altLang="zh-CN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75EB42-DBDB-4B7B-ADB2-C89FE3C6A94A}" type="slidenum">
              <a:rPr lang="en-US" altLang="zh-CN" smtClean="0"/>
            </a:fld>
            <a:endParaRPr lang="en-US" altLang="zh-CN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A9BBFF-0896-4585-A9C3-167F7EEB6F6D}" type="slidenum">
              <a:rPr lang="en-US" altLang="zh-CN" smtClean="0"/>
            </a:fld>
            <a:endParaRPr lang="en-US" altLang="zh-CN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AA6FC3-121F-4C08-951B-29FA48845298}" type="slidenum">
              <a:rPr lang="en-US" altLang="zh-CN" smtClean="0"/>
            </a:fld>
            <a:endParaRPr lang="en-US" altLang="zh-CN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FA7AB1-CB67-4D7C-90AD-C80C8F884DD1}" type="slidenum">
              <a:rPr lang="en-US" altLang="zh-CN" smtClean="0"/>
            </a:fld>
            <a:endParaRPr lang="en-US" altLang="zh-CN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CF78BD-66B3-49C2-9FB1-4F14DB571ABA}" type="slidenum">
              <a:rPr lang="en-US" altLang="zh-CN" smtClean="0"/>
            </a:fld>
            <a:endParaRPr lang="en-US" altLang="zh-CN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E0935E-4B2E-4E6A-8F5A-3BD6DAE082E0}" type="slidenum">
              <a:rPr lang="en-US" altLang="zh-CN" smtClean="0"/>
            </a:fld>
            <a:endParaRPr lang="en-US" altLang="zh-CN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Message = &amp;message[0]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B3B71F-1A22-4E42-A5B9-707D58E0AF92}" type="slidenum">
              <a:rPr lang="en-US" altLang="zh-CN" smtClean="0"/>
            </a:fld>
            <a:endParaRPr lang="en-US" altLang="zh-CN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B1122E-3CCD-4E95-BC46-68B123535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25A82-FD09-423E-8D78-5E24EFB786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5F771-FFF2-45A1-A2F1-259FEDEE27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9194B-28B8-4991-9A27-D33ADC618C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E217-6734-4794-A3A9-CFA1425825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593F-9289-409B-882A-1BF7322AED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75FD-D8AC-47DE-A10D-8F86959D01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B88B-02EA-4A0A-BD22-6027D4B4E1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A247E-0151-4D99-88AE-4A00BB16A2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138A4-D92C-448C-BB15-A01031A3D9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07D9-CCFC-43B3-8A59-701532BA17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29F4-AC83-481E-95A8-FA374CF51C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73C2E-9744-4D19-BA3B-F7E91AA3F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4F9A7C-17D2-437A-B7FE-D8C6FB5316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hyperlink" Target="../program/9.2.cpp" TargetMode="Externa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hyperlink" Target="../program/9.3.cpp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hyperlink" Target="../program/9.4.cpp" TargetMode="Externa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hyperlink" Target="../program/9.5.cpp" TargetMode="Externa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hyperlink" Target="../program/9.6.cpp" TargetMode="Externa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hyperlink" Target="../program/9.7.cpp" TargetMode="Externa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hyperlink" Target="../program/9.8.cpp" TargetMode="Externa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hyperlink" Target="../program/9.9.cpp" TargetMode="Externa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hyperlink" Target="../program/9.10.cpp" TargetMode="External"/><Relationship Id="rId1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hyperlink" Target="../program/9.11.cpp" TargetMode="Externa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hyperlink" Target="../program/9.1.cpp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9</a:t>
            </a:r>
            <a:endParaRPr lang="en-US" altLang="zh-CN" sz="3400" b="0" i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Character Strings</a:t>
            </a:r>
            <a:endParaRPr lang="en-US" altLang="zh-CN" sz="3400" b="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610600" cy="4572000"/>
          </a:xfrm>
        </p:spPr>
        <p:txBody>
          <a:bodyPr/>
          <a:lstStyle/>
          <a:p>
            <a:r>
              <a:rPr lang="en-US" altLang="zh-CN" sz="28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scanf("%s", message); </a:t>
            </a:r>
            <a:endParaRPr lang="en-US" altLang="zh-CN" sz="2800" b="1">
              <a:solidFill>
                <a:srgbClr val="0045A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8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//No &amp; is required</a:t>
            </a:r>
            <a:endParaRPr lang="en-US" altLang="zh-CN" sz="28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message = &amp;message[0]</a:t>
            </a:r>
            <a:endParaRPr lang="en-US" altLang="zh-CN" sz="28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EA422-10DD-408B-9043-B143AF73F074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28600" y="1517650"/>
            <a:ext cx="8382000" cy="2461260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aray[10];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*p1 = NULL,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*p2 = NULL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p1 = &amp;aray[0];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p2 =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aray;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57150" eaLnBrk="1" hangingPunct="1">
              <a:lnSpc>
                <a:spcPct val="110000"/>
              </a:lnSpc>
              <a:defRPr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57150" eaLnBrk="1" hangingPunct="1">
              <a:lnSpc>
                <a:spcPct val="110000"/>
              </a:lnSpc>
              <a:defRPr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问：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p1?=p2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8FD93-6B78-4C5C-BB22-75238C14E67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Processing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2533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3000"/>
            <a:ext cx="9112250" cy="4665663"/>
          </a:xfrm>
          <a:noFill/>
        </p:spPr>
      </p:pic>
      <p:pic>
        <p:nvPicPr>
          <p:cNvPr id="22534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16998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27EB6-75E9-424D-8DDB-AF0AB5DDD77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Processing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4581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1447800"/>
            <a:ext cx="9045575" cy="44037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662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1500A-6487-4EDF-BDE2-D7392AC23891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6938"/>
            <a:ext cx="5000625" cy="580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229225" y="1906588"/>
            <a:ext cx="376237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NOTE: Because the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string2[i]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is only 0 at the end of a string and non-0 for every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other character, the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(string2[i] != '\0')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can be replaced by the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simpler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(string2[i])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33400" y="3048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String Processing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26631" name="箭头: 右 1"/>
          <p:cNvSpPr>
            <a:spLocks noChangeArrowheads="1"/>
          </p:cNvSpPr>
          <p:nvPr/>
        </p:nvSpPr>
        <p:spPr bwMode="auto">
          <a:xfrm>
            <a:off x="7696200" y="4876800"/>
            <a:ext cx="762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867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0575F-2B7B-48EF-9DE1-3DFE35634476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990600"/>
            <a:ext cx="41370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3048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String Processing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28678" name="文本框 1"/>
          <p:cNvSpPr txBox="1">
            <a:spLocks noChangeArrowheads="1"/>
          </p:cNvSpPr>
          <p:nvPr/>
        </p:nvSpPr>
        <p:spPr bwMode="auto">
          <a:xfrm>
            <a:off x="6019800" y="2687638"/>
            <a:ext cx="28003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While(string2[i])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072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0DF8-117C-496B-A843-3571F4A4416F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0724" name="Group 11"/>
          <p:cNvGrpSpPr/>
          <p:nvPr/>
        </p:nvGrpSpPr>
        <p:grpSpPr bwMode="auto">
          <a:xfrm>
            <a:off x="471488" y="801688"/>
            <a:ext cx="8105775" cy="5553075"/>
            <a:chOff x="0" y="582"/>
            <a:chExt cx="5106" cy="3498"/>
          </a:xfrm>
        </p:grpSpPr>
        <p:pic>
          <p:nvPicPr>
            <p:cNvPr id="30729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" y="582"/>
              <a:ext cx="5088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96"/>
              <a:ext cx="5088" cy="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725" name="Line 12"/>
          <p:cNvSpPr>
            <a:spLocks noChangeShapeType="1"/>
          </p:cNvSpPr>
          <p:nvPr/>
        </p:nvSpPr>
        <p:spPr bwMode="auto">
          <a:xfrm flipH="1">
            <a:off x="3733800" y="3048000"/>
            <a:ext cx="838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4419600" y="2743200"/>
            <a:ext cx="4724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Be careful: omitting the parentheses causes the entire expression to be equivalent to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 = (getchar() != '\n')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7" name="Rectangle 14"/>
          <p:cNvSpPr>
            <a:spLocks noChangeArrowheads="1"/>
          </p:cNvSpPr>
          <p:nvPr/>
        </p:nvSpPr>
        <p:spPr bwMode="auto">
          <a:xfrm>
            <a:off x="609600" y="2286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String Processing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30728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7620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277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6C3326-EEEB-4136-A063-E76960C4A0DA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2772" name="Group 6"/>
          <p:cNvGrpSpPr/>
          <p:nvPr/>
        </p:nvGrpSpPr>
        <p:grpSpPr bwMode="auto">
          <a:xfrm>
            <a:off x="914400" y="552450"/>
            <a:ext cx="7135813" cy="5772150"/>
            <a:chOff x="560" y="0"/>
            <a:chExt cx="4495" cy="3972"/>
          </a:xfrm>
        </p:grpSpPr>
        <p:pic>
          <p:nvPicPr>
            <p:cNvPr id="32777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0"/>
              <a:ext cx="4495" cy="3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78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060"/>
              <a:ext cx="4452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String Processing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32774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57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直接连接符 2"/>
          <p:cNvCxnSpPr>
            <a:cxnSpLocks noChangeShapeType="1"/>
          </p:cNvCxnSpPr>
          <p:nvPr/>
        </p:nvCxnSpPr>
        <p:spPr bwMode="auto">
          <a:xfrm>
            <a:off x="1371600" y="2971800"/>
            <a:ext cx="20574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6" name="直接连接符 10"/>
          <p:cNvCxnSpPr/>
          <p:nvPr/>
        </p:nvCxnSpPr>
        <p:spPr bwMode="auto">
          <a:xfrm>
            <a:off x="1371600" y="4267200"/>
            <a:ext cx="22860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17A69-847D-4417-8BA5-10BE99DE75C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9.2 Library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4821" name="Group 11"/>
          <p:cNvGrpSpPr/>
          <p:nvPr/>
        </p:nvGrpSpPr>
        <p:grpSpPr bwMode="auto">
          <a:xfrm>
            <a:off x="776288" y="1295400"/>
            <a:ext cx="7589837" cy="4057650"/>
            <a:chOff x="486" y="690"/>
            <a:chExt cx="4781" cy="2556"/>
          </a:xfrm>
        </p:grpSpPr>
        <p:pic>
          <p:nvPicPr>
            <p:cNvPr id="34824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690"/>
              <a:ext cx="4781" cy="1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" y="1746"/>
              <a:ext cx="4769" cy="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822" name="Text Box 12"/>
          <p:cNvSpPr txBox="1">
            <a:spLocks noChangeArrowheads="1"/>
          </p:cNvSpPr>
          <p:nvPr/>
        </p:nvSpPr>
        <p:spPr bwMode="auto">
          <a:xfrm>
            <a:off x="457200" y="5462588"/>
            <a:ext cx="839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Note: Attempting to copy a larger string into a smaller string causes the copy to overflow the destination array beginning with the memory area immediately following the last array element.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4823" name="直接连接符 2"/>
          <p:cNvCxnSpPr>
            <a:cxnSpLocks noChangeShapeType="1"/>
          </p:cNvCxnSpPr>
          <p:nvPr/>
        </p:nvCxnSpPr>
        <p:spPr bwMode="auto">
          <a:xfrm>
            <a:off x="5638800" y="1524000"/>
            <a:ext cx="11430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B18EB-C8EB-4C07-9FCC-2BD65C9AF7A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Library Functions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grpSp>
        <p:nvGrpSpPr>
          <p:cNvPr id="36869" name="Group 9"/>
          <p:cNvGrpSpPr/>
          <p:nvPr/>
        </p:nvGrpSpPr>
        <p:grpSpPr bwMode="auto">
          <a:xfrm>
            <a:off x="1219200" y="914400"/>
            <a:ext cx="6435725" cy="5438775"/>
            <a:chOff x="930" y="864"/>
            <a:chExt cx="3898" cy="3168"/>
          </a:xfrm>
        </p:grpSpPr>
        <p:pic>
          <p:nvPicPr>
            <p:cNvPr id="36870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864"/>
              <a:ext cx="38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71" name="Picture 7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152"/>
              <a:ext cx="3893" cy="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FB904-AADD-476E-B30B-AF5A080F18C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Fundamentals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Data Validation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Formatting Strings (Optional)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Character and Word Counting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07256-9A8F-43D0-9997-7D1077C430E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When comparing strings, their individual characters are evaluated in pairs; if a difference is found, the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string with the first lower character is the smaller one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Good Bye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ea typeface="宋体" panose="02010600030101010101" pitchFamily="2" charset="-122"/>
              </a:rPr>
              <a:t> is less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"Hello"</a:t>
            </a:r>
            <a:r>
              <a:rPr lang="en-US" altLang="zh-CN" dirty="0">
                <a:ea typeface="宋体" panose="02010600030101010101" pitchFamily="2" charset="-122"/>
              </a:rPr>
              <a:t> because the first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'G'</a:t>
            </a:r>
            <a:r>
              <a:rPr lang="en-US" altLang="zh-CN" dirty="0">
                <a:ea typeface="宋体" panose="02010600030101010101" pitchFamily="2" charset="-122"/>
              </a:rPr>
              <a:t> in Good Bye is less than the first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'H'</a:t>
            </a:r>
            <a:r>
              <a:rPr lang="en-US" altLang="zh-CN" dirty="0">
                <a:ea typeface="宋体" panose="02010600030101010101" pitchFamily="2" charset="-122"/>
              </a:rPr>
              <a:t> in Hello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"Hello"</a:t>
            </a:r>
            <a:r>
              <a:rPr lang="en-US" altLang="zh-CN" dirty="0">
                <a:ea typeface="宋体" panose="02010600030101010101" pitchFamily="2" charset="-122"/>
              </a:rPr>
              <a:t> is less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"Hello "</a:t>
            </a:r>
            <a:r>
              <a:rPr lang="en-US" altLang="zh-CN" dirty="0">
                <a:ea typeface="宋体" panose="02010600030101010101" pitchFamily="2" charset="-122"/>
              </a:rPr>
              <a:t> because 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 dirty="0">
                <a:ea typeface="宋体" panose="02010600030101010101" pitchFamily="2" charset="-122"/>
              </a:rPr>
              <a:t> terminating the first string is less than 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dirty="0">
                <a:ea typeface="宋体" panose="02010600030101010101" pitchFamily="2" charset="-122"/>
              </a:rPr>
              <a:t> in the second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"123"</a:t>
            </a:r>
            <a:r>
              <a:rPr lang="en-US" altLang="zh-CN" dirty="0">
                <a:ea typeface="宋体" panose="02010600030101010101" pitchFamily="2" charset="-122"/>
              </a:rPr>
              <a:t> is greater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"122"</a:t>
            </a:r>
            <a:r>
              <a:rPr lang="en-US" altLang="zh-CN" dirty="0">
                <a:ea typeface="宋体" panose="02010600030101010101" pitchFamily="2" charset="-122"/>
              </a:rPr>
              <a:t> because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'3'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123</a:t>
            </a:r>
            <a:r>
              <a:rPr lang="en-US" altLang="zh-CN" dirty="0">
                <a:ea typeface="宋体" panose="02010600030101010101" pitchFamily="2" charset="-122"/>
              </a:rPr>
              <a:t> is greater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'2'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"1237"</a:t>
            </a:r>
            <a:r>
              <a:rPr lang="en-US" altLang="zh-CN" dirty="0">
                <a:ea typeface="宋体" panose="02010600030101010101" pitchFamily="2" charset="-122"/>
              </a:rPr>
              <a:t> is greater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"123"</a:t>
            </a:r>
            <a:r>
              <a:rPr lang="en-US" altLang="zh-CN" dirty="0">
                <a:ea typeface="宋体" panose="02010600030101010101" pitchFamily="2" charset="-122"/>
              </a:rPr>
              <a:t> because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'7'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1237</a:t>
            </a:r>
            <a:r>
              <a:rPr lang="en-US" altLang="zh-CN" dirty="0">
                <a:ea typeface="宋体" panose="02010600030101010101" pitchFamily="2" charset="-122"/>
              </a:rPr>
              <a:t> is greater than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123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096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D1089-514E-4BA5-8BD5-B51856696166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40964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8199438" cy="5256213"/>
          </a:xfrm>
          <a:noFill/>
        </p:spPr>
      </p:pic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533400" y="-28575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Library Functions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40966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9144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301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458F2E-3624-4028-B3BB-8BA51319057B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010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2286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Library Functions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cxnSp>
        <p:nvCxnSpPr>
          <p:cNvPr id="43014" name="直接连接符 2"/>
          <p:cNvCxnSpPr>
            <a:cxnSpLocks noChangeShapeType="1"/>
          </p:cNvCxnSpPr>
          <p:nvPr/>
        </p:nvCxnSpPr>
        <p:spPr bwMode="auto">
          <a:xfrm>
            <a:off x="5791200" y="5715000"/>
            <a:ext cx="24384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 bwMode="auto">
          <a:xfrm>
            <a:off x="6172200" y="5791200"/>
            <a:ext cx="2438400" cy="733425"/>
            <a:chOff x="6172200" y="5791200"/>
            <a:chExt cx="2438400" cy="733455"/>
          </a:xfrm>
        </p:grpSpPr>
        <p:sp>
          <p:nvSpPr>
            <p:cNvPr id="43016" name="文本框 4"/>
            <p:cNvSpPr txBox="1">
              <a:spLocks noChangeArrowheads="1"/>
            </p:cNvSpPr>
            <p:nvPr/>
          </p:nvSpPr>
          <p:spPr bwMode="auto">
            <a:xfrm>
              <a:off x="6172200" y="6124589"/>
              <a:ext cx="2438400" cy="400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45AD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&amp;string1[0]</a:t>
              </a:r>
              <a:endParaRPr lang="zh-CN" altLang="en-US" sz="20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上箭头 6"/>
            <p:cNvSpPr/>
            <p:nvPr/>
          </p:nvSpPr>
          <p:spPr bwMode="auto">
            <a:xfrm>
              <a:off x="7010400" y="5791200"/>
              <a:ext cx="152400" cy="409592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ECFFA-BD9F-42E0-A898-353DD6AAC44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Sample output: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Hello is less than Hello there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string1 is 5 characters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string2 is 11 characters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After concatenation, string1 contains the string value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Hello there World!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this string is 18 characters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Type in a sequence of characters for string2: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It's a wonderful day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After copying string2 to string1, the string value in string1 is: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It's a wonderful day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this string is 20 characters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starting address of the string1 string is: 1244836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466E1-8B33-47DB-9B76-F94AE5CEB0E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Character Routines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47109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833438"/>
            <a:ext cx="6324600" cy="5872162"/>
          </a:xfrm>
          <a:noFill/>
        </p:spPr>
      </p:pic>
      <p:sp>
        <p:nvSpPr>
          <p:cNvPr id="47110" name="矩形 1"/>
          <p:cNvSpPr>
            <a:spLocks noChangeArrowheads="1"/>
          </p:cNvSpPr>
          <p:nvPr/>
        </p:nvSpPr>
        <p:spPr bwMode="auto">
          <a:xfrm>
            <a:off x="5334000" y="762000"/>
            <a:ext cx="838200" cy="2286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6D4F3-E046-405A-8096-1B25AA412ADA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49156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631825"/>
            <a:ext cx="7489825" cy="5692775"/>
          </a:xfrm>
          <a:noFill/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533400" y="152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Character Routines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49158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5334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AAD6D-879F-429C-9482-B7DB1F55EC9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Conversion Routines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1205" name="Picture 1028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589838" cy="30099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32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0391B-11A3-48E8-B4E3-20D2811A83A0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53252" name="Group 12"/>
          <p:cNvGrpSpPr/>
          <p:nvPr/>
        </p:nvGrpSpPr>
        <p:grpSpPr bwMode="auto">
          <a:xfrm>
            <a:off x="533400" y="533400"/>
            <a:ext cx="8086725" cy="5867400"/>
            <a:chOff x="330" y="0"/>
            <a:chExt cx="5094" cy="3806"/>
          </a:xfrm>
        </p:grpSpPr>
        <p:pic>
          <p:nvPicPr>
            <p:cNvPr id="53255" name="Picture 5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0"/>
              <a:ext cx="5088" cy="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56" name="Picture 9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2064"/>
              <a:ext cx="5088" cy="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253" name="Rectangle 13"/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Conversion Routines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53254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5334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4773C-3308-40E5-A2C2-688AEBB5E67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163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 Input Data Validation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914400"/>
            <a:ext cx="8382000" cy="45720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Successful programs always try to anticipate invalid data and isolate such data from being accepted and processed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First validate that the data is of the correct type; if not, request the user to re-enter the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Explain why the entered data was invalid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One of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most common methods of validating input data is to accept all numbers as strings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Each character can then be checked </a:t>
            </a:r>
            <a:r>
              <a:rPr lang="en-US" altLang="zh-CN" dirty="0">
                <a:ea typeface="宋体" panose="02010600030101010101" pitchFamily="2" charset="-122"/>
              </a:rPr>
              <a:t>to ensure that it complies with the data type being requested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888" y="609600"/>
            <a:ext cx="84582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Checking the following: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 The string is not empty.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 The presence of a valid sign symbol(+ or - )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 If a sign symbol is present, at least one digit follows it.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 All of the remaining characters are valid digits.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valid digit is any character between 0 and 9,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while any character less than 0 or greater than 9 is not a digit.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73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0BA14-6199-490F-A9C8-9CFBC02608B2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16215-C135-4A84-9368-45D7C3E3B0A8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10.1 String Fundamentals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ea typeface="宋体" panose="02010600030101010101" pitchFamily="2" charset="-122"/>
              </a:rPr>
              <a:t>string literal </a:t>
            </a:r>
            <a:r>
              <a:rPr lang="en-US" altLang="zh-CN" dirty="0">
                <a:ea typeface="宋体" panose="02010600030101010101" pitchFamily="2" charset="-122"/>
              </a:rPr>
              <a:t>is any sequence of characters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enclosed in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double quotes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Good Morning!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en-US" altLang="zh-CN" sz="28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Also called: </a:t>
            </a:r>
            <a:r>
              <a:rPr lang="en-US" altLang="zh-CN" b="1" dirty="0">
                <a:ea typeface="宋体" panose="02010600030101010101" pitchFamily="2" charset="-122"/>
              </a:rPr>
              <a:t>string constant,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string value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string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A string </a:t>
            </a:r>
            <a:r>
              <a:rPr lang="en-US" altLang="zh-CN" dirty="0">
                <a:ea typeface="宋体" panose="02010600030101010101" pitchFamily="2" charset="-122"/>
              </a:rPr>
              <a:t>is stored as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an array of characters terminated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by an end-of-string symbolic constant named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NULL 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NULL is useful for detecting the end of string 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837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11B147-B086-4D24-9B34-00395A1CFB81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"/>
            <a:ext cx="7315200" cy="578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041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E4752F-92BC-46A0-9420-D120BFE7140E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162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Input Data Validation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B3E99-9197-4741-82D6-6AED10A5447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Data Validation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52563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We can use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isvalidInt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in a loop that continually requests an integer until a valid integer value is entered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Set an integer variable named </a:t>
            </a:r>
            <a:r>
              <a:rPr lang="en-US" altLang="zh-CN" sz="2000" b="1" i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isanInt</a:t>
            </a:r>
            <a:r>
              <a:rPr lang="en-US" altLang="zh-CN" sz="2000" b="1" i="1" dirty="0">
                <a:ea typeface="宋体" panose="02010600030101010101" pitchFamily="2" charset="-122"/>
              </a:rPr>
              <a:t> to 0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do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  Accept a string value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  If the string value does not correspond to an integer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       </a:t>
            </a:r>
            <a:r>
              <a:rPr lang="en-US" altLang="zh-CN" sz="1600" b="1" i="1" dirty="0">
                <a:ea typeface="宋体" panose="02010600030101010101" pitchFamily="2" charset="-122"/>
              </a:rPr>
              <a:t>Display the error message "Invalid integer - Please re-enter: "</a:t>
            </a:r>
            <a:endParaRPr lang="en-US" altLang="zh-CN" sz="16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1600" b="1" i="1" dirty="0">
                <a:ea typeface="宋体" panose="02010600030101010101" pitchFamily="2" charset="-122"/>
              </a:rPr>
              <a:t>        Send control back to expression being tested by the do-while statement</a:t>
            </a:r>
            <a:endParaRPr lang="en-US" altLang="zh-CN" sz="16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  Set </a:t>
            </a:r>
            <a:r>
              <a:rPr lang="en-US" altLang="zh-CN" sz="2000" b="1" i="1" dirty="0" err="1">
                <a:ea typeface="宋体" panose="02010600030101010101" pitchFamily="2" charset="-122"/>
              </a:rPr>
              <a:t>isanInt</a:t>
            </a:r>
            <a:r>
              <a:rPr lang="en-US" altLang="zh-CN" sz="2000" b="1" i="1" dirty="0">
                <a:ea typeface="宋体" panose="02010600030101010101" pitchFamily="2" charset="-122"/>
              </a:rPr>
              <a:t> to 1 (this causes the loop to terminate)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while(</a:t>
            </a:r>
            <a:r>
              <a:rPr lang="en-US" altLang="zh-CN" sz="2000" b="1" i="1" dirty="0" err="1">
                <a:ea typeface="宋体" panose="02010600030101010101" pitchFamily="2" charset="-122"/>
              </a:rPr>
              <a:t>isanInt</a:t>
            </a:r>
            <a:r>
              <a:rPr lang="en-US" altLang="zh-CN" sz="2000" b="1" i="1" dirty="0">
                <a:ea typeface="宋体" panose="02010600030101010101" pitchFamily="2" charset="-122"/>
              </a:rPr>
              <a:t> is 0)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i="1" dirty="0">
                <a:ea typeface="宋体" panose="02010600030101010101" pitchFamily="2" charset="-122"/>
              </a:rPr>
              <a:t>Return the integer corresponding to the entered string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451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9AE4C-32CD-43EF-8C19-392CBF956DEC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64516" name="Group 14"/>
          <p:cNvGrpSpPr/>
          <p:nvPr/>
        </p:nvGrpSpPr>
        <p:grpSpPr bwMode="auto">
          <a:xfrm>
            <a:off x="457200" y="533400"/>
            <a:ext cx="8305800" cy="5715000"/>
            <a:chOff x="360" y="0"/>
            <a:chExt cx="5232" cy="3792"/>
          </a:xfrm>
        </p:grpSpPr>
        <p:pic>
          <p:nvPicPr>
            <p:cNvPr id="64520" name="Picture 4"/>
            <p:cNvPicPr>
              <a:picLocks noChangeAspect="1" noChangeArrowheads="1"/>
            </p:cNvPicPr>
            <p:nvPr/>
          </p:nvPicPr>
          <p:blipFill>
            <a:blip r:embed="rId1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0"/>
              <a:ext cx="520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4521" name="Group 13"/>
            <p:cNvGrpSpPr/>
            <p:nvPr/>
          </p:nvGrpSpPr>
          <p:grpSpPr bwMode="auto">
            <a:xfrm>
              <a:off x="360" y="327"/>
              <a:ext cx="5232" cy="3465"/>
              <a:chOff x="264" y="585"/>
              <a:chExt cx="5232" cy="3465"/>
            </a:xfrm>
          </p:grpSpPr>
          <p:grpSp>
            <p:nvGrpSpPr>
              <p:cNvPr id="64522" name="Group 11"/>
              <p:cNvGrpSpPr/>
              <p:nvPr/>
            </p:nvGrpSpPr>
            <p:grpSpPr bwMode="auto">
              <a:xfrm>
                <a:off x="264" y="786"/>
                <a:ext cx="5232" cy="3264"/>
                <a:chOff x="264" y="786"/>
                <a:chExt cx="5232" cy="3264"/>
              </a:xfrm>
            </p:grpSpPr>
            <p:grpSp>
              <p:nvGrpSpPr>
                <p:cNvPr id="64524" name="Group 9"/>
                <p:cNvGrpSpPr/>
                <p:nvPr/>
              </p:nvGrpSpPr>
              <p:grpSpPr bwMode="auto">
                <a:xfrm>
                  <a:off x="264" y="1200"/>
                  <a:ext cx="5232" cy="2850"/>
                  <a:chOff x="264" y="1200"/>
                  <a:chExt cx="5232" cy="2850"/>
                </a:xfrm>
              </p:grpSpPr>
              <p:pic>
                <p:nvPicPr>
                  <p:cNvPr id="64526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4" y="1200"/>
                    <a:ext cx="5232" cy="12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4527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clrChange>
                      <a:clrFrom>
                        <a:srgbClr val="D1D2D4"/>
                      </a:clrFrom>
                      <a:clrTo>
                        <a:srgbClr val="D1D2D4">
                          <a:alpha val="0"/>
                        </a:srgbClr>
                      </a:clrTo>
                    </a:clrChange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5" y="2472"/>
                    <a:ext cx="5178" cy="15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64525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" y="786"/>
                  <a:ext cx="1536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4523" name="Text Box 12"/>
              <p:cNvSpPr txBox="1">
                <a:spLocks noChangeArrowheads="1"/>
              </p:cNvSpPr>
              <p:nvPr/>
            </p:nvSpPr>
            <p:spPr bwMode="auto">
              <a:xfrm>
                <a:off x="588" y="585"/>
                <a:ext cx="27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4517" name="Rectangle 15"/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Input Data Validation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cxnSp>
        <p:nvCxnSpPr>
          <p:cNvPr id="64518" name="直接连接符 2"/>
          <p:cNvCxnSpPr>
            <a:cxnSpLocks noChangeShapeType="1"/>
          </p:cNvCxnSpPr>
          <p:nvPr/>
        </p:nvCxnSpPr>
        <p:spPr bwMode="auto">
          <a:xfrm>
            <a:off x="1981200" y="5638800"/>
            <a:ext cx="1905000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4519" name="Picture 4" descr="DD01009_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5334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65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A0D58-D03F-4ECC-B7AD-1F05DA00059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a Personal Library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Programmers create their own libraries of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This permits the functions to be incorporated in any program without further expenditure of coding time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Each file in a library contains related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&lt;C: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mylibrary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dataChecks.h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"C:\\mylibrary\\dataChecks.h"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13105" lvl="2" indent="-2667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#include</a:t>
            </a:r>
            <a:r>
              <a:rPr lang="en-US" altLang="zh-CN" dirty="0">
                <a:ea typeface="宋体" panose="02010600030101010101" pitchFamily="2" charset="-122"/>
              </a:rPr>
              <a:t> statement for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dataChecks.h</a:t>
            </a:r>
            <a:r>
              <a:rPr lang="en-US" altLang="zh-CN" dirty="0">
                <a:ea typeface="宋体" panose="02010600030101010101" pitchFamily="2" charset="-122"/>
              </a:rPr>
              <a:t> must be placed </a:t>
            </a:r>
            <a:r>
              <a:rPr lang="en-US" altLang="zh-CN" i="1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#include</a:t>
            </a:r>
            <a:r>
              <a:rPr lang="en-US" altLang="zh-CN" dirty="0">
                <a:ea typeface="宋体" panose="02010600030101010101" pitchFamily="2" charset="-122"/>
              </a:rPr>
              <a:t> statements for the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dirty="0">
                <a:ea typeface="宋体" panose="02010600030101010101" pitchFamily="2" charset="-122"/>
              </a:rPr>
              <a:t> header files (the functions in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dataChecks.h</a:t>
            </a:r>
            <a:r>
              <a:rPr lang="en-US" altLang="zh-CN" dirty="0">
                <a:ea typeface="宋体" panose="02010600030101010101" pitchFamily="2" charset="-122"/>
              </a:rPr>
              <a:t> require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dirty="0">
                <a:ea typeface="宋体" panose="02010600030101010101" pitchFamily="2" charset="-122"/>
              </a:rPr>
              <a:t> functions to correctly compile)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Make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281487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/>
              <a:t>makefile</a:t>
            </a:r>
            <a:r>
              <a:rPr lang="zh-CN" altLang="en-US" sz="2400" dirty="0"/>
              <a:t>定义整个工程的编译规则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zh-CN" altLang="en-US" sz="2200" dirty="0"/>
              <a:t>一个工程中的源文件不计数，其按类型、功能、模块分别放在若干个目录中，</a:t>
            </a:r>
            <a:r>
              <a:rPr lang="en-US" altLang="zh-CN" sz="2200" dirty="0"/>
              <a:t>makefile</a:t>
            </a:r>
            <a:r>
              <a:rPr lang="zh-CN" altLang="en-US" sz="2200" dirty="0"/>
              <a:t>定义了一系列的规则来指定，哪些文件需要先编译，哪些文件需要后编译，哪些文件需要重新编译，甚至于进行更复杂的功能操作。</a:t>
            </a:r>
            <a:endParaRPr lang="en-US" altLang="zh-CN" sz="22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自动化编译 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	</a:t>
            </a:r>
            <a:r>
              <a:rPr lang="zh-CN" altLang="en-US" sz="2200" dirty="0"/>
              <a:t>只需要一个</a:t>
            </a:r>
            <a:r>
              <a:rPr lang="en-US" altLang="zh-CN" sz="2200" dirty="0"/>
              <a:t>make</a:t>
            </a:r>
            <a:r>
              <a:rPr lang="zh-CN" altLang="en-US" sz="2200" dirty="0"/>
              <a:t>命令，整个工程完全自动编译 ；</a:t>
            </a:r>
            <a:endParaRPr lang="zh-CN" altLang="en-US" sz="2200" dirty="0"/>
          </a:p>
          <a:p>
            <a:pPr>
              <a:spcBef>
                <a:spcPts val="600"/>
              </a:spcBef>
            </a:pPr>
            <a:r>
              <a:rPr lang="zh-CN" altLang="en-US" sz="2200" dirty="0"/>
              <a:t>	</a:t>
            </a:r>
            <a:r>
              <a:rPr lang="en-US" altLang="zh-CN" sz="2200" dirty="0"/>
              <a:t>make</a:t>
            </a:r>
            <a:r>
              <a:rPr lang="zh-CN" altLang="en-US" sz="2200" dirty="0"/>
              <a:t>是一个命令工具，是一个解释</a:t>
            </a:r>
            <a:r>
              <a:rPr lang="en-US" altLang="zh-CN" sz="2200" dirty="0"/>
              <a:t>makefile</a:t>
            </a:r>
            <a:r>
              <a:rPr lang="zh-CN" altLang="en-US" sz="2200" dirty="0"/>
              <a:t>中指令的命令工具；一般来说，大多数的</a:t>
            </a:r>
            <a:r>
              <a:rPr lang="en-US" altLang="zh-CN" sz="2200" dirty="0"/>
              <a:t>IDE</a:t>
            </a:r>
            <a:r>
              <a:rPr lang="zh-CN" altLang="en-US" sz="2200" dirty="0"/>
              <a:t>都有这个命令，比如：</a:t>
            </a:r>
            <a:r>
              <a:rPr lang="en-US" altLang="zh-CN" sz="2200" dirty="0"/>
              <a:t>Delphi</a:t>
            </a:r>
            <a:r>
              <a:rPr lang="zh-CN" altLang="en-US" sz="2200" dirty="0"/>
              <a:t>的</a:t>
            </a:r>
            <a:r>
              <a:rPr lang="en-US" altLang="zh-CN" sz="2200" dirty="0"/>
              <a:t>make</a:t>
            </a:r>
            <a:r>
              <a:rPr lang="zh-CN" altLang="en-US" sz="2200" dirty="0"/>
              <a:t>，</a:t>
            </a:r>
            <a:r>
              <a:rPr lang="en-US" altLang="zh-CN" sz="2200" dirty="0"/>
              <a:t>Visual C++</a:t>
            </a:r>
            <a:r>
              <a:rPr lang="zh-CN" altLang="en-US" sz="2200" dirty="0"/>
              <a:t>的</a:t>
            </a:r>
            <a:r>
              <a:rPr lang="en-US" altLang="zh-CN" sz="2200" dirty="0"/>
              <a:t>nmake</a:t>
            </a:r>
            <a:r>
              <a:rPr lang="zh-CN" altLang="en-US" sz="2200" dirty="0"/>
              <a:t>，</a:t>
            </a:r>
            <a:r>
              <a:rPr lang="en-US" altLang="zh-CN" sz="2200" dirty="0"/>
              <a:t>Linux</a:t>
            </a:r>
            <a:r>
              <a:rPr lang="zh-CN" altLang="en-US" sz="2200" dirty="0"/>
              <a:t>下</a:t>
            </a:r>
            <a:r>
              <a:rPr lang="en-US" altLang="zh-CN" sz="2200" dirty="0"/>
              <a:t>GNU</a:t>
            </a:r>
            <a:r>
              <a:rPr lang="zh-CN" altLang="en-US" sz="2200" dirty="0"/>
              <a:t>的</a:t>
            </a:r>
            <a:r>
              <a:rPr lang="en-US" altLang="zh-CN" sz="2200" dirty="0"/>
              <a:t>make</a:t>
            </a:r>
            <a:r>
              <a:rPr lang="zh-CN" altLang="en-US" sz="2200" dirty="0"/>
              <a:t>。可见，</a:t>
            </a:r>
            <a:r>
              <a:rPr lang="en-US" altLang="zh-CN" sz="2200" dirty="0"/>
              <a:t>makefile</a:t>
            </a:r>
            <a:r>
              <a:rPr lang="zh-CN" altLang="en-US" sz="2200" dirty="0"/>
              <a:t>都成为了一种在工程方面的编译方法。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Makefile</a:t>
            </a:r>
            <a:r>
              <a:rPr lang="zh-CN" altLang="en-US" dirty="0"/>
              <a:t>里主要有什么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459287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/>
              <a:t>显式规则、隐晦规则、变量定义、文件指示和注释。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1000" dirty="0"/>
              <a:t> </a:t>
            </a:r>
            <a:endParaRPr lang="zh-CN" altLang="en-US" sz="10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、显式规则。显式规则说明了，如何生成一个或多的的目标文件。这是由</a:t>
            </a:r>
            <a:r>
              <a:rPr lang="en-US" altLang="zh-CN" sz="1600" dirty="0"/>
              <a:t>Makefile</a:t>
            </a:r>
            <a:r>
              <a:rPr lang="zh-CN" altLang="en-US" sz="1600" dirty="0"/>
              <a:t>的书写者明显指出，要生成的文件，文件的依赖文件，生成的命令。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 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、隐晦规则。由于我们的</a:t>
            </a:r>
            <a:r>
              <a:rPr lang="en-US" altLang="zh-CN" sz="1600" dirty="0"/>
              <a:t>make</a:t>
            </a:r>
            <a:r>
              <a:rPr lang="zh-CN" altLang="en-US" sz="1600" dirty="0"/>
              <a:t>有自动推导的功能，所以隐晦的规则可以让我们比较粗糙地简略地书写</a:t>
            </a:r>
            <a:r>
              <a:rPr lang="en-US" altLang="zh-CN" sz="1600" dirty="0"/>
              <a:t>Makefile</a:t>
            </a:r>
            <a:r>
              <a:rPr lang="zh-CN" altLang="en-US" sz="1600" dirty="0"/>
              <a:t>，这是由</a:t>
            </a:r>
            <a:r>
              <a:rPr lang="en-US" altLang="zh-CN" sz="1600" dirty="0"/>
              <a:t>make</a:t>
            </a:r>
            <a:r>
              <a:rPr lang="zh-CN" altLang="en-US" sz="1600" dirty="0"/>
              <a:t>所支持的。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 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、变量的定义。在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中我们要定义一系列的变量，变量一般都是字符串，这个有点你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语言中的宏，当</a:t>
            </a:r>
            <a:r>
              <a:rPr lang="en-US" altLang="zh-CN" sz="1600" dirty="0"/>
              <a:t>Makefile</a:t>
            </a:r>
            <a:r>
              <a:rPr lang="zh-CN" altLang="en-US" sz="1600" dirty="0"/>
              <a:t>被执行时，其中的变量都会被扩展到相应的引用位置上。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 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、文件指示。其包括了三个部分，一个是在一个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中引用另一个</a:t>
            </a:r>
            <a:r>
              <a:rPr lang="en-US" altLang="zh-CN" sz="1600" dirty="0"/>
              <a:t>Makefile</a:t>
            </a:r>
            <a:r>
              <a:rPr lang="zh-CN" altLang="en-US" sz="1600" dirty="0"/>
              <a:t>，就像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</a:t>
            </a:r>
            <a:r>
              <a:rPr lang="en-US" altLang="zh-CN" sz="1600" dirty="0"/>
              <a:t>include</a:t>
            </a:r>
            <a:r>
              <a:rPr lang="zh-CN" altLang="en-US" sz="1600" dirty="0"/>
              <a:t>一样；另一个是指根据某些情况指定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中的有效部分，就像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语言中的预编译</a:t>
            </a:r>
            <a:r>
              <a:rPr lang="en-US" altLang="zh-CN" sz="1600" dirty="0"/>
              <a:t>#if</a:t>
            </a:r>
            <a:r>
              <a:rPr lang="zh-CN" altLang="en-US" sz="1600" dirty="0"/>
              <a:t>一样；还有就是定义一个多行的命令。有关这一部分的内容，我会在后续的部分中讲述。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 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5</a:t>
            </a:r>
            <a:r>
              <a:rPr lang="zh-CN" altLang="en-US" sz="1600" dirty="0"/>
              <a:t>、注释。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中只有行注释，和</a:t>
            </a:r>
            <a:r>
              <a:rPr lang="en-US" altLang="zh-CN" sz="1600" dirty="0"/>
              <a:t>UNIX</a:t>
            </a:r>
            <a:r>
              <a:rPr lang="zh-CN" altLang="en-US" sz="1600" dirty="0"/>
              <a:t>的</a:t>
            </a:r>
            <a:r>
              <a:rPr lang="en-US" altLang="zh-CN" sz="1600" dirty="0"/>
              <a:t>Shell</a:t>
            </a:r>
            <a:r>
              <a:rPr lang="zh-CN" altLang="en-US" sz="1600" dirty="0"/>
              <a:t>脚本一样，其注释是用“</a:t>
            </a:r>
            <a:r>
              <a:rPr lang="en-US" altLang="zh-CN" sz="1600" dirty="0"/>
              <a:t>#”</a:t>
            </a:r>
            <a:r>
              <a:rPr lang="zh-CN" altLang="en-US" sz="1600" dirty="0"/>
              <a:t>字符。如果你要在你的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中使用“</a:t>
            </a:r>
            <a:r>
              <a:rPr lang="en-US" altLang="zh-CN" sz="1600" dirty="0"/>
              <a:t>#”</a:t>
            </a:r>
            <a:r>
              <a:rPr lang="zh-CN" altLang="en-US" sz="1600" dirty="0"/>
              <a:t>字符，可以用反斜框进行转义，如：“</a:t>
            </a:r>
            <a:r>
              <a:rPr lang="en-US" altLang="zh-CN" sz="1600" dirty="0"/>
              <a:t>\#”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关于程序的编译和链接 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400" dirty="0"/>
              <a:t>无论是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，首先要把源文件编译成中间代码文件，在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下是 </a:t>
            </a:r>
            <a:r>
              <a:rPr lang="en-US" altLang="zh-CN" sz="2400" dirty="0"/>
              <a:t>.obj </a:t>
            </a:r>
            <a:r>
              <a:rPr lang="zh-CN" altLang="en-US" sz="2400" dirty="0"/>
              <a:t>文件，</a:t>
            </a:r>
            <a:r>
              <a:rPr lang="en-US" altLang="zh-CN" sz="2400" dirty="0"/>
              <a:t>UNIX</a:t>
            </a:r>
            <a:r>
              <a:rPr lang="zh-CN" altLang="en-US" sz="2400" dirty="0"/>
              <a:t>下是 </a:t>
            </a:r>
            <a:r>
              <a:rPr lang="en-US" altLang="zh-CN" sz="2400" dirty="0"/>
              <a:t>.o </a:t>
            </a:r>
            <a:r>
              <a:rPr lang="zh-CN" altLang="en-US" sz="2400" dirty="0"/>
              <a:t>文件，即目标文件，这个动作叫做编译（</a:t>
            </a:r>
            <a:r>
              <a:rPr lang="en-US" altLang="zh-CN" sz="2400" dirty="0"/>
              <a:t>compile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然后再把大量的目标文件链接成执行文件，这个动作叫作链接（</a:t>
            </a:r>
            <a:r>
              <a:rPr lang="en-US" altLang="zh-CN" sz="2400" dirty="0"/>
              <a:t>link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b="1" dirty="0"/>
              <a:t>编译</a:t>
            </a:r>
            <a:r>
              <a:rPr lang="zh-CN" altLang="en-US" sz="2400" dirty="0"/>
              <a:t>时，编译器检查语法，函数与变量的声明是否正确。对于声明，通常需要你告诉编译器头文件所在的位置（头文件中应该只是声明，而定义应该放在源文件中），只要所有的语法正确，编译器就可以编译出中间目标文件。一般来说，每个源文件可以生成一个中间目标文件（</a:t>
            </a:r>
            <a:r>
              <a:rPr lang="en-US" altLang="zh-CN" sz="2400" dirty="0"/>
              <a:t>.o</a:t>
            </a:r>
            <a:r>
              <a:rPr lang="zh-CN" altLang="en-US" sz="2400" dirty="0"/>
              <a:t>文件或是</a:t>
            </a:r>
            <a:r>
              <a:rPr lang="en-US" altLang="zh-CN" sz="2400" dirty="0"/>
              <a:t>.obj</a:t>
            </a:r>
            <a:r>
              <a:rPr lang="zh-CN" altLang="en-US" sz="2400" dirty="0"/>
              <a:t>文件）。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关于程序的编译和链接 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281487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800" b="1" dirty="0"/>
              <a:t>链接</a:t>
            </a:r>
            <a:r>
              <a:rPr lang="zh-CN" altLang="en-US" sz="2400" dirty="0"/>
              <a:t>时，主要是找到函数和全局变量的定义。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链接器并不管函数所在的源文件，只管函数的中间目标文件（</a:t>
            </a:r>
            <a:r>
              <a:rPr lang="en-US" altLang="zh-CN" sz="2400" dirty="0"/>
              <a:t>Object File</a:t>
            </a:r>
            <a:r>
              <a:rPr lang="zh-CN" altLang="en-US" sz="2400" dirty="0"/>
              <a:t>）。在大多数时候，由于源文件太多，编译生成的目标文件太多，而在链接时需要明显地指出中间目标文件名，这对于编译很不方便，所以，我们要给中间目标文件打个包，在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下这种包叫“库文件”（</a:t>
            </a:r>
            <a:r>
              <a:rPr lang="en-US" altLang="zh-CN" sz="2400" dirty="0"/>
              <a:t>Library File)</a:t>
            </a:r>
            <a:r>
              <a:rPr lang="zh-CN" altLang="en-US" sz="2400" dirty="0"/>
              <a:t>，也就是 </a:t>
            </a:r>
            <a:r>
              <a:rPr lang="en-US" altLang="zh-CN" sz="2400" dirty="0"/>
              <a:t>.lib </a:t>
            </a:r>
            <a:r>
              <a:rPr lang="zh-CN" altLang="en-US" sz="2400" dirty="0"/>
              <a:t>文件，在</a:t>
            </a:r>
            <a:r>
              <a:rPr lang="en-US" altLang="zh-CN" sz="2400" dirty="0"/>
              <a:t>UNIX</a:t>
            </a:r>
            <a:r>
              <a:rPr lang="zh-CN" altLang="en-US" sz="2400" dirty="0"/>
              <a:t>下，是</a:t>
            </a:r>
            <a:r>
              <a:rPr lang="en-US" altLang="zh-CN" sz="2400" dirty="0"/>
              <a:t>Archive File</a:t>
            </a:r>
            <a:r>
              <a:rPr lang="zh-CN" altLang="en-US" sz="2400" dirty="0"/>
              <a:t>，也就是 </a:t>
            </a:r>
            <a:r>
              <a:rPr lang="en-US" altLang="zh-CN" sz="2400" dirty="0"/>
              <a:t>.a </a:t>
            </a:r>
            <a:r>
              <a:rPr lang="zh-CN" altLang="en-US" sz="2400" dirty="0"/>
              <a:t>文件 或</a:t>
            </a:r>
            <a:r>
              <a:rPr lang="en-US" altLang="zh-CN" sz="2400" dirty="0"/>
              <a:t>.so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下面是一个包含三个文件的工程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准备文件</a:t>
            </a:r>
            <a:r>
              <a:rPr lang="en-US" altLang="zh-CN" dirty="0"/>
              <a:t>file1.c</a:t>
            </a:r>
            <a:endParaRPr lang="en-US" altLang="zh-CN" dirty="0"/>
          </a:p>
        </p:txBody>
      </p:sp>
      <p:sp>
        <p:nvSpPr>
          <p:cNvPr id="8195" name="Text Box 3"/>
          <p:cNvSpPr txBox="1"/>
          <p:nvPr/>
        </p:nvSpPr>
        <p:spPr>
          <a:xfrm>
            <a:off x="685800" y="2686050"/>
            <a:ext cx="83058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include &lt;stdio.h&gt;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"file2.h"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int main()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printf("print file1\n");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File2Print();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return 0;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AutoShape 5">
            <a:hlinkClick r:id="rId1" action="ppaction://hlinksldjump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49720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codes[] = “sample”;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 codes[] = {'s', 'a', 'm', 'p', 'l', 'e'};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准备文件</a:t>
            </a:r>
            <a:r>
              <a:rPr lang="en-US" altLang="zh-CN" dirty="0"/>
              <a:t>file2.c</a:t>
            </a:r>
            <a:endParaRPr lang="en-US" altLang="zh-CN" dirty="0"/>
          </a:p>
        </p:txBody>
      </p:sp>
      <p:sp>
        <p:nvSpPr>
          <p:cNvPr id="9219" name="Text Box 3"/>
          <p:cNvSpPr txBox="1"/>
          <p:nvPr/>
        </p:nvSpPr>
        <p:spPr>
          <a:xfrm>
            <a:off x="685800" y="2686050"/>
            <a:ext cx="83058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include "file2.h"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void File2Print()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printf("Print file2\n");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AutoShape 5">
            <a:hlinkClick r:id="rId1" action="ppaction://hlinksldjump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准备文件</a:t>
            </a:r>
            <a:r>
              <a:rPr lang="en-US" altLang="zh-CN" dirty="0"/>
              <a:t>file2.h</a:t>
            </a:r>
            <a:endParaRPr lang="en-US" altLang="zh-CN" dirty="0"/>
          </a:p>
        </p:txBody>
      </p:sp>
      <p:sp>
        <p:nvSpPr>
          <p:cNvPr id="10243" name="Text Box 3"/>
          <p:cNvSpPr txBox="1"/>
          <p:nvPr/>
        </p:nvSpPr>
        <p:spPr>
          <a:xfrm>
            <a:off x="685800" y="2686050"/>
            <a:ext cx="83058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ifndef  FILE2_H_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#define  FILE2_H_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#include&lt;stdio.h&gt;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void File2Print();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#endif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AutoShape 5">
            <a:hlinkClick r:id="rId1" action="ppaction://hlinksldjump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Makefile</a:t>
            </a:r>
            <a:r>
              <a:rPr lang="zh-CN" altLang="en-US" dirty="0"/>
              <a:t>里的主要规则</a:t>
            </a:r>
            <a:endParaRPr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0400" y="1809750"/>
            <a:ext cx="8026400" cy="5048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arget ... : prerequisites ...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command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...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是一个目标文件，可以是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Object File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，也可以是执行文件。还可以是一个标签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伪目标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200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是要生成那个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所需要的文件或是目标。</a:t>
            </a:r>
            <a:endParaRPr kumimoji="0" lang="zh-CN" altLang="en-US" sz="2200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command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也就是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需要执行的命令。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任意的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Shell</a:t>
            </a:r>
            <a:r>
              <a:rPr kumimoji="0" lang="zh-CN" altLang="en-US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en-US" altLang="zh-CN" sz="22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200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文件的依赖关系，也就是说，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target……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是需要生成的一个或多个文件，它们依赖于 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prerequisites......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中列出的文件，通过执行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command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来生成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target.....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一个规则可以有多个命令行，每一条命令占一行。 注意：每一个命令行必须以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[Tab]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字符开始，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[Tab]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字符告诉 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此行是一个命令行。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按照命令完成相应的动作。这也是书写 </a:t>
            </a:r>
            <a:r>
              <a:rPr kumimoji="0" lang="en-US" altLang="zh-CN" sz="2000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中容易产生，而且比较隐蔽的错误。</a:t>
            </a:r>
            <a:endParaRPr kumimoji="0" lang="en-US" altLang="zh-CN" sz="2000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这就是</a:t>
            </a:r>
            <a:r>
              <a:rPr kumimoji="0" lang="en-US" altLang="zh-CN" sz="22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的规则，</a:t>
            </a:r>
            <a:r>
              <a:rPr kumimoji="0" lang="zh-CN" altLang="en-US" sz="2200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</a:t>
            </a:r>
            <a:r>
              <a:rPr kumimoji="0" lang="zh-CN" altLang="en-US" sz="22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2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zh-CN" altLang="en-US" sz="22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中最核心的内容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1"/>
          <p:cNvSpPr txBox="1"/>
          <p:nvPr/>
        </p:nvSpPr>
        <p:spPr>
          <a:xfrm>
            <a:off x="1327150" y="2273300"/>
            <a:ext cx="5018088" cy="415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helloworld:file1.o file2.o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gcc file1.o file2.o -o helloworld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file1.o:file1.c file2.h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gcc -c file1.c -o file1.o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file2.o:file2.c file2.h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gcc -c file2.c -o file2.o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clean: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rm -rf *.o hellow</a:t>
            </a:r>
            <a:r>
              <a:rPr lang="en-US" altLang="zh-CN" dirty="0">
                <a:latin typeface="Times New Roman" panose="02020603050405020304" pitchFamily="18" charset="0"/>
              </a:rPr>
              <a:t>orld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19200" y="609600"/>
            <a:ext cx="7620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>
              <a:lnSpc>
                <a:spcPct val="85000"/>
              </a:lnSpc>
              <a:buClrTx/>
              <a:buSzTx/>
              <a:buFontTx/>
              <a:buNone/>
              <a:defRPr/>
            </a:pPr>
            <a:r>
              <a:rPr kumimoji="0" lang="zh-CN" altLang="en-US" sz="44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编写</a:t>
            </a:r>
            <a:r>
              <a:rPr kumimoji="0" lang="en-US" altLang="zh-CN" sz="4400" kern="0" cap="none" spc="0" normalizeH="0" baseline="0" noProof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Makefile</a:t>
            </a:r>
            <a:r>
              <a:rPr kumimoji="0" lang="zh-CN" altLang="en-US" sz="44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文件</a:t>
            </a:r>
            <a:endParaRPr kumimoji="0" lang="zh-CN" altLang="en-US" sz="4400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8305800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file1.o file2.o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file1.o file2.o -o 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 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依赖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 file2.o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两个文件编译出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可执行文件。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表示指定 的目标文件名。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都存在，但是其中一个比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新或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不存在时，执行下面的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有任意一个不存在，假设是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，会先找到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的生成关系，生成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后，再执行下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面的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04850" y="2228850"/>
            <a:ext cx="8305800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 : file1.c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file2.h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-c file1.c -o file1.o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依赖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file1.c 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file2.h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这两个文件，编译出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文件。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若依赖文件中有任意一个文件不存在或比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新，都会重新执行下面的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-c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只把给它的文件编译成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文件，用源码文件的文件名命名但把其后缀由“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.c”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变成“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.o”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。在这句中，可以省略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 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，编译器默认生成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文件，这就是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-c</a:t>
            </a: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的作用。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 : file2.c file2.h</a:t>
            </a:r>
            <a:b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             </a:t>
            </a:r>
            <a:r>
              <a:rPr kumimoji="0" lang="en-US" altLang="zh-CN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-c file2.c -o file2.o</a:t>
            </a:r>
            <a:endParaRPr kumimoji="0" lang="en-US" altLang="zh-CN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这两句的功能同上。</a:t>
            </a:r>
            <a:endParaRPr kumimoji="0" lang="zh-CN" altLang="en-US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AutoShape 5">
            <a:hlinkClick r:id="rId1" action="ppaction://hlinksldjump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609600"/>
            <a:ext cx="7620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5363" name="Text Box 3"/>
          <p:cNvSpPr txBox="1"/>
          <p:nvPr/>
        </p:nvSpPr>
        <p:spPr>
          <a:xfrm>
            <a:off x="685800" y="2686050"/>
            <a:ext cx="83058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clean: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              rm -rf *.o helloworld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当用户输入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make clean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命令时，会执行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指令，其功能是删除*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.o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helloworld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文 件。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写好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Makefile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文件，在命令行中直接键入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make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命令，就会执行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Makefile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中的内容了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AutoShape 5">
            <a:hlinkClick r:id="rId1" action="ppaction://hlinksldjump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86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5E7E7-EA43-4204-A93D-A7CDC369349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9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10.4 Formatting Strings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5720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("|%25s|","Have a Happy Day");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         Have a Happy Day|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right justified, in a field of 25 characters.</a:t>
            </a: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("|%-25s|","Have a Happy Day");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|Have a Happy Day         |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left justified, in a field of 25 characters.</a:t>
            </a: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>
          <a:xfrm>
            <a:off x="538163" y="30163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precision specifier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10600" cy="45720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zh-CN" sz="2600">
                <a:ea typeface="宋体" panose="02010600030101010101" pitchFamily="2" charset="-122"/>
              </a:rPr>
              <a:t>When the precision specifier  used with string, </a:t>
            </a:r>
            <a:r>
              <a:rPr lang="en-US" altLang="zh-CN" sz="2600">
                <a:solidFill>
                  <a:srgbClr val="C00000"/>
                </a:solidFill>
                <a:ea typeface="宋体" panose="02010600030101010101" pitchFamily="2" charset="-122"/>
              </a:rPr>
              <a:t>the right of a decimal number determines the maximum number of characters that will be displayed</a:t>
            </a:r>
            <a:r>
              <a:rPr lang="en-US" altLang="zh-CN" sz="2600">
                <a:ea typeface="宋体" panose="02010600030101010101" pitchFamily="2" charset="-122"/>
              </a:rPr>
              <a:t>. </a:t>
            </a:r>
            <a:endParaRPr lang="en-US" altLang="zh-CN" sz="2600"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zh-CN" sz="26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printf("|%25.12s|","Have a Happy Day");</a:t>
            </a:r>
            <a:endParaRPr lang="en-US" altLang="zh-CN" sz="2600" b="1">
              <a:solidFill>
                <a:srgbClr val="0045A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ct val="0"/>
              </a:spcBef>
            </a:pPr>
            <a:r>
              <a:rPr lang="en-US" altLang="zh-CN" sz="22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 </a:t>
            </a:r>
            <a:r>
              <a:rPr lang="en-US" altLang="zh-CN" sz="22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Have a Happy</a:t>
            </a:r>
            <a:r>
              <a:rPr lang="en-US" altLang="zh-CN" sz="22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endParaRPr lang="en-US" altLang="zh-CN" sz="22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ct val="0"/>
              </a:spcBef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12 characters to be right justified displayed in a field of 25 characters.</a:t>
            </a: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printf("|%.12s|","Have a Happy Day");</a:t>
            </a:r>
            <a:endParaRPr lang="en-US" altLang="zh-CN" sz="2800" b="1">
              <a:solidFill>
                <a:srgbClr val="0045A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34290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2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Have a Happy</a:t>
            </a:r>
            <a:r>
              <a:rPr lang="en-US" altLang="zh-CN" sz="22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endParaRPr lang="en-US" altLang="zh-CN" sz="22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34290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The first 12 characters in this string to be displayed</a:t>
            </a: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1" indent="-342900" eaLnBrk="1" hangingPunct="1">
              <a:lnSpc>
                <a:spcPct val="120000"/>
              </a:lnSpc>
              <a:spcAft>
                <a:spcPts val="600"/>
              </a:spcAft>
            </a:pPr>
            <a:endParaRPr lang="en-US" altLang="zh-CN" sz="22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17469-D89B-4E7F-ABB0-8C5DBA8FC077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87DC0-9354-468A-9D42-F6E330F903A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763"/>
            <a:ext cx="8077200" cy="1143001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In-Memory String Conversions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813" y="1066800"/>
            <a:ext cx="8991601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sprintf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sscanf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functions provide capabilities for writing and scanning strings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to and from memory variables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1800"/>
              </a:spcAft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disStrn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,"%d %d", num1, num2);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sscanf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,"%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c%lf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%d",&amp;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,&amp;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price,&amp;units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spcAft>
                <a:spcPts val="180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"$23.45 10"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sscanf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date,"%d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/%d/%d", &amp;month, &amp;day, &amp;year);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"07/01/94“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sprintf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print to string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sscanf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scan from string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手杖形箭头 1"/>
          <p:cNvSpPr/>
          <p:nvPr/>
        </p:nvSpPr>
        <p:spPr bwMode="auto">
          <a:xfrm>
            <a:off x="2438400" y="3130550"/>
            <a:ext cx="3200400" cy="30003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手杖形箭头 2"/>
          <p:cNvSpPr/>
          <p:nvPr/>
        </p:nvSpPr>
        <p:spPr bwMode="auto">
          <a:xfrm rot="10800000">
            <a:off x="3352800" y="2590800"/>
            <a:ext cx="25908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手杖形箭头 7"/>
          <p:cNvSpPr/>
          <p:nvPr/>
        </p:nvSpPr>
        <p:spPr bwMode="auto">
          <a:xfrm>
            <a:off x="2476500" y="4267200"/>
            <a:ext cx="3200400" cy="30003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手杖形箭头 2"/>
          <p:cNvSpPr/>
          <p:nvPr/>
        </p:nvSpPr>
        <p:spPr bwMode="auto">
          <a:xfrm rot="10800000">
            <a:off x="3429000" y="2590800"/>
            <a:ext cx="3641725" cy="2794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手杖形箭头 1"/>
          <p:cNvSpPr/>
          <p:nvPr/>
        </p:nvSpPr>
        <p:spPr bwMode="auto">
          <a:xfrm>
            <a:off x="2438400" y="3111500"/>
            <a:ext cx="4191000" cy="3937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手杖形箭头 1"/>
          <p:cNvSpPr/>
          <p:nvPr/>
        </p:nvSpPr>
        <p:spPr bwMode="auto">
          <a:xfrm>
            <a:off x="2438400" y="3138488"/>
            <a:ext cx="5410200" cy="379412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手杖形箭头 7"/>
          <p:cNvSpPr/>
          <p:nvPr/>
        </p:nvSpPr>
        <p:spPr bwMode="auto">
          <a:xfrm>
            <a:off x="2438400" y="4221163"/>
            <a:ext cx="4556125" cy="427037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手杖形箭头 7"/>
          <p:cNvSpPr/>
          <p:nvPr/>
        </p:nvSpPr>
        <p:spPr bwMode="auto">
          <a:xfrm>
            <a:off x="2438400" y="4208463"/>
            <a:ext cx="5715000" cy="439737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1295400" y="4208463"/>
            <a:ext cx="228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1600200" y="4191000"/>
            <a:ext cx="7620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2667000" y="4114800"/>
            <a:ext cx="457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371600" y="5257800"/>
            <a:ext cx="3810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1905000" y="5257800"/>
            <a:ext cx="457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2514600" y="5257800"/>
            <a:ext cx="457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ECCB-2F27-4E18-9736-7AB3023DF29E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269" name="Picture 1027"/>
          <p:cNvPicPr>
            <a:picLocks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05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文本框 1"/>
          <p:cNvSpPr txBox="1">
            <a:spLocks noChangeArrowheads="1"/>
          </p:cNvSpPr>
          <p:nvPr/>
        </p:nvSpPr>
        <p:spPr bwMode="auto">
          <a:xfrm>
            <a:off x="571500" y="4219575"/>
            <a:ext cx="4954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require the header file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endParaRPr lang="zh-CN" altLang="en-US" sz="20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BF04B0-6139-4110-B0E7-537219A71FEF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 Strings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control string containing the conversion control sequences need not be explicitly contained within the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("$%5.2f %d",num1,num2);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Or,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fmat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 = "$%5.2f %d";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(fmat,num1,num2);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Useful for listing format strings with other variable declarations at the beginning of a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you need to change a format, it is easy to find the desired control string without searching to locate the appropriate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function calls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68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000BF-F918-440A-801F-7EEBCF1DD4F8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10.5 Case Study: Character and Word Counting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44663"/>
            <a:ext cx="8077200" cy="19129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construct two string-processing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Count the number of characters in a string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Count words in a sting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600" y="3657600"/>
            <a:ext cx="47847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What constitutes a word?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88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811702-D494-435E-B26B-121EBDC62EB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Program Requirement: Character Counting 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Pass a string to a function and have the function return the number of characters in the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Any character in the string (blank, printable, or nonprintable character) is to be counted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end-of-string NULL character is not to be included in the final count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E3CB4A-6B50-4E12-B041-6A27518C129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Determine the input data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Determine the required outputs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List the algorithm(s) relating the inputs to the outputs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2CB7A4-E060-478D-9288-A0AD81195B59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294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2484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49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89174-C41C-4ECB-97BC-C0D07E96709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countchar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(char list[])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count = 0;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for(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0; list[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!= '\0';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count++;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return(count);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2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70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59B88-69AB-4C56-B4BA-F3D69FCD53A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3333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7045" name="Group 7"/>
          <p:cNvGrpSpPr/>
          <p:nvPr/>
        </p:nvGrpSpPr>
        <p:grpSpPr bwMode="auto">
          <a:xfrm>
            <a:off x="152400" y="1066800"/>
            <a:ext cx="8299450" cy="4964113"/>
            <a:chOff x="288" y="816"/>
            <a:chExt cx="5228" cy="3127"/>
          </a:xfrm>
        </p:grpSpPr>
        <p:pic>
          <p:nvPicPr>
            <p:cNvPr id="87047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16"/>
              <a:ext cx="5228" cy="3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048" name="Text Box 6"/>
            <p:cNvSpPr txBox="1">
              <a:spLocks noChangeArrowheads="1"/>
            </p:cNvSpPr>
            <p:nvPr/>
          </p:nvSpPr>
          <p:spPr bwMode="auto">
            <a:xfrm>
              <a:off x="566" y="369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7046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1430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9E67B-0B60-4D3F-B156-86E60CF3394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 Specification: Word Counting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909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1524000"/>
            <a:ext cx="8077200" cy="2590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last word does not have a trailing blank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than one blank may be used between words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Leading blanks may be used before the first word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145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340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h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9535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5730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85913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47863" y="3886200"/>
            <a:ext cx="36036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08225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70175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00513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36708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h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72903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9098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418013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79963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y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141913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03863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5628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c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21823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a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58018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942138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7075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c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63270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a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994650" y="3886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356600" y="3886200"/>
            <a:ext cx="360363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118" name="组合 2"/>
          <p:cNvGrpSpPr/>
          <p:nvPr/>
        </p:nvGrpSpPr>
        <p:grpSpPr bwMode="auto">
          <a:xfrm>
            <a:off x="53975" y="4572000"/>
            <a:ext cx="8937625" cy="381000"/>
            <a:chOff x="-76200" y="4876800"/>
            <a:chExt cx="8937096" cy="381000"/>
          </a:xfrm>
        </p:grpSpPr>
        <p:sp>
          <p:nvSpPr>
            <p:cNvPr id="30" name="矩形 29"/>
            <p:cNvSpPr/>
            <p:nvPr/>
          </p:nvSpPr>
          <p:spPr bwMode="auto">
            <a:xfrm>
              <a:off x="-76200" y="4876800"/>
              <a:ext cx="39843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t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85729" y="4876800"/>
              <a:ext cx="39843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h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47657" y="4876800"/>
              <a:ext cx="39843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009586" y="4876800"/>
              <a:ext cx="396852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338179" y="4876800"/>
              <a:ext cx="396852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698520" y="4876800"/>
              <a:ext cx="39843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060449" y="4876800"/>
              <a:ext cx="39843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441426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147822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t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509751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h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871679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33608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562200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t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924129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y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286058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647986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00390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c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362319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a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6724247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7086176" y="4876800"/>
              <a:ext cx="360342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413182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c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7775110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45AD"/>
                  </a:solidFill>
                  <a:ea typeface="宋体" panose="02010600030101010101" pitchFamily="2" charset="-122"/>
                </a:rPr>
                <a:t>a</a:t>
              </a: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137039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498967" y="4876800"/>
              <a:ext cx="361929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zh-CN" altLang="en-US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770020" y="4876800"/>
              <a:ext cx="398438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>
                <a:solidFill>
                  <a:srgbClr val="0045AD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11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EE3CE-94E4-4C63-9E80-615CC52DB93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0772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8575" y="727075"/>
            <a:ext cx="9067800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Set an integer variable named </a:t>
            </a:r>
            <a:r>
              <a:rPr lang="en-US" altLang="zh-CN" sz="2200" i="1">
                <a:solidFill>
                  <a:srgbClr val="0033CC"/>
                </a:solidFill>
                <a:ea typeface="宋体" panose="02010600030101010101" pitchFamily="2" charset="-122"/>
              </a:rPr>
              <a:t>inaword</a:t>
            </a:r>
            <a:r>
              <a:rPr lang="en-US" altLang="zh-CN" sz="2200" i="1">
                <a:ea typeface="宋体" panose="02010600030101010101" pitchFamily="2" charset="-122"/>
              </a:rPr>
              <a:t> to the symbolic constant NO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Set the word count to 0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For all the characters in the array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If the current character is a blank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   set inaword to NO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Else if (inaword equals NO)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   set inaword to the symbolic constant YES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   increment the word count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EndIf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EndFor</a:t>
            </a:r>
            <a:endParaRPr lang="en-US" altLang="zh-CN" sz="2200" i="1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Return the count</a:t>
            </a:r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4125" y="2251075"/>
            <a:ext cx="3851275" cy="728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Criteria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the transition from a blank to a nonblank character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368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563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h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1758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7953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08150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070100" y="5410200"/>
            <a:ext cx="360363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30463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92413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2737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8932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h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5127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21322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40250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t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02200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y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64150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26100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97852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c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4047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a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0242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64375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9298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c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75493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>
                <a:solidFill>
                  <a:srgbClr val="0045AD"/>
                </a:solidFill>
                <a:ea typeface="宋体" panose="02010600030101010101" pitchFamily="2" charset="-122"/>
              </a:rPr>
              <a:t>a</a:t>
            </a:r>
            <a:endParaRPr lang="zh-CN" altLang="en-US" sz="2400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116888" y="5410200"/>
            <a:ext cx="36195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478838" y="5410200"/>
            <a:ext cx="36036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31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53B5E-BB21-4784-8B74-74F94361383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127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Code the Function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0772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countword(char list[])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#define YES 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#define NO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int i, inaword, count = 0;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inaword = NO;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for(i = 0; list[i] != '\0'; i++)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(list[i] == ' ')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inaword = NO;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if (inaword == NO)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inaword = YES;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count++;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return(count);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743FD-7E3B-4840-96C7-6AFC8B49540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7526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accepts and stores the characters </a:t>
            </a:r>
            <a:r>
              <a:rPr lang="en-US" altLang="zh-CN" dirty="0">
                <a:ea typeface="宋体" panose="02010600030101010101" pitchFamily="2" charset="-122"/>
              </a:rPr>
              <a:t>typed at the terminal into the character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Pressing the Enter key generates a newline character,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\n</a:t>
            </a:r>
            <a:r>
              <a:rPr lang="en-US" altLang="zh-CN" dirty="0">
                <a:ea typeface="宋体" panose="02010600030101010101" pitchFamily="2" charset="-122"/>
              </a:rPr>
              <a:t>, which is interpreted by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 dirty="0">
                <a:ea typeface="宋体" panose="02010600030101010101" pitchFamily="2" charset="-122"/>
              </a:rPr>
              <a:t> as the end-of-character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All the characters encountered by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 dirty="0">
                <a:ea typeface="宋体" panose="02010600030101010101" pitchFamily="2" charset="-122"/>
              </a:rPr>
              <a:t>, except the newline character, are stored in the message array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52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186C0-58F5-4CA2-BC9B-5A2F3426568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95237" name="Group 10"/>
          <p:cNvGrpSpPr/>
          <p:nvPr/>
        </p:nvGrpSpPr>
        <p:grpSpPr bwMode="auto">
          <a:xfrm>
            <a:off x="533400" y="1447800"/>
            <a:ext cx="8077200" cy="4838700"/>
            <a:chOff x="336" y="912"/>
            <a:chExt cx="5088" cy="3048"/>
          </a:xfrm>
        </p:grpSpPr>
        <p:grpSp>
          <p:nvGrpSpPr>
            <p:cNvPr id="95239" name="Group 8"/>
            <p:cNvGrpSpPr/>
            <p:nvPr/>
          </p:nvGrpSpPr>
          <p:grpSpPr bwMode="auto">
            <a:xfrm>
              <a:off x="336" y="912"/>
              <a:ext cx="5088" cy="3048"/>
              <a:chOff x="0" y="1104"/>
              <a:chExt cx="5088" cy="3048"/>
            </a:xfrm>
          </p:grpSpPr>
          <p:pic>
            <p:nvPicPr>
              <p:cNvPr id="95241" name="Picture 4"/>
              <p:cNvPicPr>
                <a:picLocks noChangeAspect="1" noChangeArrowheads="1"/>
              </p:cNvPicPr>
              <p:nvPr/>
            </p:nvPicPr>
            <p:blipFill>
              <a:blip r:embed="rId1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4"/>
                <a:ext cx="5088" cy="1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24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" y="2304"/>
                <a:ext cx="4397" cy="1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5240" name="Text Box 9"/>
            <p:cNvSpPr txBox="1">
              <a:spLocks noChangeArrowheads="1"/>
            </p:cNvSpPr>
            <p:nvPr/>
          </p:nvSpPr>
          <p:spPr bwMode="auto">
            <a:xfrm>
              <a:off x="596" y="370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5238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3541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72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CAD3B7-9B2C-4567-AB37-E646A0357F8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 sample run using Program 9.11 follows: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Type in any number of words: This is a test line with a bunch of words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The number of words just entered is 10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Further tests that should be performed 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Enter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words with multiple spaces</a:t>
            </a:r>
            <a:r>
              <a:rPr lang="en-US" altLang="zh-CN" dirty="0">
                <a:ea typeface="宋体" panose="02010600030101010101" pitchFamily="2" charset="-122"/>
              </a:rPr>
              <a:t> between them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Enter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words with leading spaces before the first word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Enter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words with trailing spaces after the last word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Enter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sentence that ends in a period or question mark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49720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ab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地址为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10020,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四个字节大小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&amp;ab[1][3]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是多少？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117411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      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*ptr = (char*)ab;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 += 20;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ptr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对应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哪个元素？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117411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       int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四个字节大小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*ptr = ab;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 += 10;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ptr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是多少？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93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DEADA-7199-4BB4-AAAD-7266D520D9A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Forgetting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terminating NULL character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 dirty="0">
                <a:ea typeface="宋体" panose="02010600030101010101" pitchFamily="2" charset="-122"/>
              </a:rPr>
              <a:t>, when processing existing strings in a character-by-character manner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Forgetting to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terminate a newly created character string with the NULL character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Forgetting that the newline character,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, is a valid data input character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Forgetting to include the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string.h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ctype.h</a:t>
            </a:r>
            <a:r>
              <a:rPr lang="en-US" altLang="zh-CN" b="1" dirty="0">
                <a:ea typeface="宋体" panose="02010600030101010101" pitchFamily="2" charset="-122"/>
              </a:rPr>
              <a:t>, and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dirty="0">
                <a:ea typeface="宋体" panose="02010600030101010101" pitchFamily="2" charset="-122"/>
              </a:rPr>
              <a:t> header files when using the string library, character library, and conversion library functions, respectively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13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CD2A9-DC9E-46D0-BDE1-FB3652DCCF9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1381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757363"/>
            <a:ext cx="7602537" cy="4410075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4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184F6C-F68B-4B15-973C-FD9F8D5C744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3429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2409825"/>
            <a:ext cx="7570787" cy="3105150"/>
          </a:xfr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54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EE455B-4418-4A62-9BC3-46836D40D93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string is an array of characters terminated by the NULL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) character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arrays can be initialized using a string assignment of the form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char arrayName[] = "text";</a:t>
            </a: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Strings can always be processed using standard array-processing techniques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getchar()</a:t>
            </a:r>
            <a:r>
              <a:rPr lang="en-US" altLang="zh-CN">
                <a:ea typeface="宋体" panose="02010600030101010101" pitchFamily="2" charset="-122"/>
              </a:rPr>
              <a:t> library functions can be used to input a string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puts()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putchar()</a:t>
            </a:r>
            <a:r>
              <a:rPr lang="en-US" altLang="zh-CN">
                <a:ea typeface="宋体" panose="02010600030101010101" pitchFamily="2" charset="-122"/>
              </a:rPr>
              <a:t> functions can be used to display strings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75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98624-C05E-4716-9B33-F15E2E8C106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Many standard library functions exist for processing strings as a complete unit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standard C library also includes individual character-handling functions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ctype.h)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One of the major uses of strings is validating user input, which is an essential part of any program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conversion routines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atoi()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atof()</a:t>
            </a:r>
            <a:r>
              <a:rPr lang="en-US" altLang="zh-CN">
                <a:ea typeface="宋体" panose="02010600030101010101" pitchFamily="2" charset="-122"/>
              </a:rPr>
              <a:t> are provided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>
                <a:ea typeface="宋体" panose="02010600030101010101" pitchFamily="2" charset="-122"/>
              </a:rPr>
              <a:t> header file for converting strings to integer and double-precision numeric values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3C6F1-86DC-4E6C-9902-5DAC38D3485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0318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46188"/>
            <a:ext cx="7167563" cy="4648200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9160" y="1543050"/>
            <a:ext cx="7349490" cy="531495"/>
          </a:xfrm>
        </p:spPr>
        <p:txBody>
          <a:bodyPr/>
          <a:p>
            <a:pPr algn="l"/>
            <a:r>
              <a:rPr lang="zh-CN" altLang="zh-CN" sz="3200" b="1"/>
              <a:t>作业：</a:t>
            </a:r>
            <a:endParaRPr lang="zh-CN" altLang="zh-CN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05205" y="2074545"/>
            <a:ext cx="7776845" cy="1104265"/>
          </a:xfrm>
        </p:spPr>
        <p:txBody>
          <a:bodyPr/>
          <a:p>
            <a:pPr algn="l"/>
            <a:r>
              <a:rPr lang="en-US" altLang="zh-CN" sz="2800"/>
              <a:t>1. </a:t>
            </a:r>
            <a:r>
              <a:rPr lang="zh-CN" altLang="en-US" sz="2800"/>
              <a:t>从一个字符串中删除指定的字符（或</a:t>
            </a:r>
            <a:r>
              <a:rPr lang="zh-CN" altLang="en-US" sz="2800"/>
              <a:t>字符串）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2. 输入C语言程序文本字符串，识别与提取其中的保留字、整数、浮点数，并打印输出。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14400" y="914400"/>
            <a:ext cx="7776845" cy="1104265"/>
          </a:xfrm>
        </p:spPr>
        <p:txBody>
          <a:bodyPr/>
          <a:p>
            <a:pPr algn="l"/>
            <a:r>
              <a:rPr lang="en-US" altLang="zh-CN" sz="2800"/>
              <a:t>bool del</a:t>
            </a:r>
            <a:r>
              <a:rPr lang="en-US" altLang="zh-CN" sz="2800"/>
              <a:t>eteChar (char str[],char ch)</a:t>
            </a:r>
            <a:endParaRPr lang="en-US" altLang="zh-CN" sz="2800"/>
          </a:p>
          <a:p>
            <a:pPr algn="l"/>
            <a:r>
              <a:rPr lang="en-US" altLang="zh-CN" sz="2800"/>
              <a:t>{</a:t>
            </a:r>
            <a:endParaRPr lang="en-US" altLang="zh-CN" sz="2800"/>
          </a:p>
          <a:p>
            <a:pPr algn="l"/>
            <a:r>
              <a:rPr lang="en-US" altLang="zh-CN" sz="2800"/>
              <a:t>   if(strlen(str)&lt;1) return 0;</a:t>
            </a:r>
            <a:endParaRPr lang="en-US" altLang="zh-CN" sz="2800"/>
          </a:p>
          <a:p>
            <a:pPr algn="l"/>
            <a:r>
              <a:rPr lang="en-US" altLang="zh-CN" sz="2800"/>
              <a:t>   int a,b;</a:t>
            </a:r>
            <a:endParaRPr lang="en-US" altLang="zh-CN" sz="2800"/>
          </a:p>
          <a:p>
            <a:pPr algn="l"/>
            <a:r>
              <a:rPr lang="en-US" altLang="zh-CN" sz="2800"/>
              <a:t>   for(a=b=0;str[a]!=’\0’;a++)</a:t>
            </a:r>
            <a:endParaRPr lang="en-US" altLang="zh-CN" sz="2800"/>
          </a:p>
          <a:p>
            <a:pPr algn="l"/>
            <a:r>
              <a:rPr lang="en-US" altLang="zh-CN" sz="2800"/>
              <a:t>       if(str[a]!=ch)    </a:t>
            </a:r>
            <a:endParaRPr lang="en-US" altLang="zh-CN" sz="2800"/>
          </a:p>
          <a:p>
            <a:pPr algn="l"/>
            <a:r>
              <a:rPr lang="en-US" altLang="zh-CN" sz="2800"/>
              <a:t>            str[b++]=str[a];       </a:t>
            </a:r>
            <a:endParaRPr lang="en-US" altLang="zh-CN" sz="2800"/>
          </a:p>
          <a:p>
            <a:pPr algn="l"/>
            <a:r>
              <a:rPr lang="en-US" altLang="zh-CN" sz="2800"/>
              <a:t>    str[b]=’\0’;</a:t>
            </a:r>
            <a:endParaRPr lang="en-US" altLang="zh-CN" sz="2800"/>
          </a:p>
          <a:p>
            <a:pPr algn="l"/>
            <a:r>
              <a:rPr lang="en-US" altLang="zh-CN" sz="2800"/>
              <a:t>    return 1;</a:t>
            </a:r>
            <a:endParaRPr lang="en-US" altLang="zh-CN" sz="2800"/>
          </a:p>
          <a:p>
            <a:pPr algn="l"/>
            <a:r>
              <a:rPr lang="en-US" altLang="zh-CN" sz="2800"/>
              <a:t>}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0EEA5-FE02-4C9B-AA8F-538FAFBB254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49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075"/>
            <a:ext cx="8847138" cy="4156075"/>
          </a:xfrm>
          <a:noFill/>
        </p:spPr>
      </p:pic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9800" y="4984750"/>
            <a:ext cx="6610350" cy="1282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Sample run: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string: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This is a test input of a string of characters.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string just entered is: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This is a test input of a string of characters.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38200" y="4038600"/>
            <a:ext cx="1447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838200" y="4495800"/>
            <a:ext cx="1447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417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16998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13C27-B5D7-414E-BCF9-CDD92778AFA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33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function call can be used in place of a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puts()</a:t>
            </a:r>
            <a:r>
              <a:rPr lang="en-US" altLang="zh-CN" dirty="0">
                <a:ea typeface="宋体" panose="02010600030101010101" pitchFamily="2" charset="-122"/>
              </a:rPr>
              <a:t>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3855" lvl="1" indent="-100330" eaLnBrk="1" hangingPunct="1"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("%s\n", message);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puts(message);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This correspondence between the output functions is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not duplicated </a:t>
            </a:r>
            <a:r>
              <a:rPr lang="en-US" altLang="zh-CN" dirty="0">
                <a:ea typeface="宋体" panose="02010600030101010101" pitchFamily="2" charset="-122"/>
              </a:rPr>
              <a:t>by the input functions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reads a set of characters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up to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either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blank space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or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newline character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stops</a:t>
            </a:r>
            <a:r>
              <a:rPr lang="en-US" altLang="zh-CN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accepting characters </a:t>
            </a:r>
            <a:r>
              <a:rPr lang="en-US" altLang="zh-CN" b="1" dirty="0">
                <a:solidFill>
                  <a:srgbClr val="7030A0"/>
                </a:solidFill>
                <a:ea typeface="宋体" panose="02010600030101010101" pitchFamily="2" charset="-122"/>
              </a:rPr>
              <a:t>only when a newline is detected</a:t>
            </a:r>
            <a:endParaRPr lang="en-US" altLang="zh-CN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PP_MARK_KEY" val="72e4d791-20a4-4f91-a21e-9ce0f13dfc77"/>
  <p:tag name="COMMONDATA" val="eyJoZGlkIjoiY2MxY2I5ODZkZjY0MmFjNGE2MjM5MGQ1MTM1NTcyNDYifQ=="/>
</p:tagLst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16237</Words>
  <Application>WPS 演示</Application>
  <PresentationFormat>全屏显示(4:3)</PresentationFormat>
  <Paragraphs>867</Paragraphs>
  <Slides>71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Courier New</vt:lpstr>
      <vt:lpstr>微软雅黑</vt:lpstr>
      <vt:lpstr>Arial Unicode MS</vt:lpstr>
      <vt:lpstr>华文隶书</vt:lpstr>
      <vt:lpstr>Arial Unicode MS</vt:lpstr>
      <vt:lpstr>Default Design</vt:lpstr>
      <vt:lpstr>A First Book of ANSI C Fourth Edition</vt:lpstr>
      <vt:lpstr>Objectives</vt:lpstr>
      <vt:lpstr>10.1 String Fundamentals</vt:lpstr>
      <vt:lpstr>PowerPoint 演示文稿</vt:lpstr>
      <vt:lpstr>String Input and Output (continued)</vt:lpstr>
      <vt:lpstr>String Input and Output</vt:lpstr>
      <vt:lpstr>String Input and Output (continued)</vt:lpstr>
      <vt:lpstr>String Input and Output (continued)</vt:lpstr>
      <vt:lpstr>String Input and Output (continued)</vt:lpstr>
      <vt:lpstr>PowerPoint 演示文稿</vt:lpstr>
      <vt:lpstr>PowerPoint 演示文稿</vt:lpstr>
      <vt:lpstr>String Processing</vt:lpstr>
      <vt:lpstr>String Processing (continued)</vt:lpstr>
      <vt:lpstr>PowerPoint 演示文稿</vt:lpstr>
      <vt:lpstr>PowerPoint 演示文稿</vt:lpstr>
      <vt:lpstr>PowerPoint 演示文稿</vt:lpstr>
      <vt:lpstr>PowerPoint 演示文稿</vt:lpstr>
      <vt:lpstr>9.2 Library Functions</vt:lpstr>
      <vt:lpstr>Library Functions (continued)</vt:lpstr>
      <vt:lpstr>Library Functions (continued)</vt:lpstr>
      <vt:lpstr>PowerPoint 演示文稿</vt:lpstr>
      <vt:lpstr>PowerPoint 演示文稿</vt:lpstr>
      <vt:lpstr>Library Functions (continued)</vt:lpstr>
      <vt:lpstr>Character Routines</vt:lpstr>
      <vt:lpstr>PowerPoint 演示文稿</vt:lpstr>
      <vt:lpstr>Conversion Routines</vt:lpstr>
      <vt:lpstr>PowerPoint 演示文稿</vt:lpstr>
      <vt:lpstr>9.3 Input Data Validation</vt:lpstr>
      <vt:lpstr>PowerPoint 演示文稿</vt:lpstr>
      <vt:lpstr>PowerPoint 演示文稿</vt:lpstr>
      <vt:lpstr>PowerPoint 演示文稿</vt:lpstr>
      <vt:lpstr>Input Data Validation (continued)</vt:lpstr>
      <vt:lpstr>PowerPoint 演示文稿</vt:lpstr>
      <vt:lpstr>Creating a Personal Library</vt:lpstr>
      <vt:lpstr>Make 概述</vt:lpstr>
      <vt:lpstr>Makefile里主要有什么</vt:lpstr>
      <vt:lpstr>关于程序的编译和链接 </vt:lpstr>
      <vt:lpstr>关于程序的编译和链接 </vt:lpstr>
      <vt:lpstr>准备文件file1.c</vt:lpstr>
      <vt:lpstr>准备文件file2.c</vt:lpstr>
      <vt:lpstr>准备文件file2.h</vt:lpstr>
      <vt:lpstr>Makefile里的主要规则</vt:lpstr>
      <vt:lpstr>PowerPoint 演示文稿</vt:lpstr>
      <vt:lpstr>详细解读Makefile文件</vt:lpstr>
      <vt:lpstr>详细解读Makefile文件(续)</vt:lpstr>
      <vt:lpstr>详细解读Makefile文件(续)</vt:lpstr>
      <vt:lpstr>10.4 Formatting Strings</vt:lpstr>
      <vt:lpstr>The precision specifier</vt:lpstr>
      <vt:lpstr>In-Memory String Conversions</vt:lpstr>
      <vt:lpstr>Format Strings</vt:lpstr>
      <vt:lpstr>10.5 Case Study: Character and Word Counting</vt:lpstr>
      <vt:lpstr>Program Requirement: Character Counting </vt:lpstr>
      <vt:lpstr>Analyze the Problem</vt:lpstr>
      <vt:lpstr>Analyze the Problem (continued)</vt:lpstr>
      <vt:lpstr>Code the Function</vt:lpstr>
      <vt:lpstr>Test and Debug the Function</vt:lpstr>
      <vt:lpstr>Requirement Specification: Word Counting</vt:lpstr>
      <vt:lpstr>Algorithm</vt:lpstr>
      <vt:lpstr>Code the Function</vt:lpstr>
      <vt:lpstr>Test and Debug the Function</vt:lpstr>
      <vt:lpstr>Test and Debug the Function (continued)</vt:lpstr>
      <vt:lpstr>PowerPoint 演示文稿</vt:lpstr>
      <vt:lpstr>PowerPoint 演示文稿</vt:lpstr>
      <vt:lpstr>PowerPoint 演示文稿</vt:lpstr>
      <vt:lpstr>Common Programming Errors</vt:lpstr>
      <vt:lpstr>Common Compiler Errors</vt:lpstr>
      <vt:lpstr>Common Compiler Errors (continued)</vt:lpstr>
      <vt:lpstr>Summary</vt:lpstr>
      <vt:lpstr>Summary (continued)</vt:lpstr>
      <vt:lpstr>作业：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Book of ANSI C, Fourth Edition</dc:title>
  <dc:creator/>
  <cp:lastModifiedBy>章耘舟爸爸</cp:lastModifiedBy>
  <cp:revision>524</cp:revision>
  <dcterms:created xsi:type="dcterms:W3CDTF">2002-09-27T23:29:00Z</dcterms:created>
  <dcterms:modified xsi:type="dcterms:W3CDTF">2022-11-21T01:13:35Z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B398D24DE5E74FB3A27F47B242478960</vt:lpwstr>
  </property>
  <property fmtid="{D5CDD505-2E9C-101B-9397-08002B2CF9AE}" pid="3" name="KSOProductBuildVer">
    <vt:lpwstr>2052-11.1.0.12598</vt:lpwstr>
  </property>
</Properties>
</file>