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2" r:id="rId3"/>
    <p:sldMasterId id="2147483676" r:id="rId4"/>
  </p:sldMasterIdLst>
  <p:notesMasterIdLst>
    <p:notesMasterId r:id="rId6"/>
  </p:notesMasterIdLst>
  <p:handoutMasterIdLst>
    <p:handoutMasterId r:id="rId112"/>
  </p:handoutMasterIdLst>
  <p:sldIdLst>
    <p:sldId id="319" r:id="rId5"/>
    <p:sldId id="257" r:id="rId7"/>
    <p:sldId id="462" r:id="rId8"/>
    <p:sldId id="464" r:id="rId9"/>
    <p:sldId id="645" r:id="rId10"/>
    <p:sldId id="503" r:id="rId11"/>
    <p:sldId id="465" r:id="rId12"/>
    <p:sldId id="504" r:id="rId13"/>
    <p:sldId id="467" r:id="rId14"/>
    <p:sldId id="466" r:id="rId15"/>
    <p:sldId id="505" r:id="rId16"/>
    <p:sldId id="468" r:id="rId17"/>
    <p:sldId id="469" r:id="rId18"/>
    <p:sldId id="470" r:id="rId19"/>
    <p:sldId id="471" r:id="rId20"/>
    <p:sldId id="472" r:id="rId21"/>
    <p:sldId id="506" r:id="rId22"/>
    <p:sldId id="473" r:id="rId23"/>
    <p:sldId id="474" r:id="rId24"/>
    <p:sldId id="475" r:id="rId25"/>
    <p:sldId id="476" r:id="rId26"/>
    <p:sldId id="477" r:id="rId27"/>
    <p:sldId id="478" r:id="rId28"/>
    <p:sldId id="479" r:id="rId29"/>
    <p:sldId id="480" r:id="rId30"/>
    <p:sldId id="507" r:id="rId31"/>
    <p:sldId id="481" r:id="rId32"/>
    <p:sldId id="482" r:id="rId33"/>
    <p:sldId id="483" r:id="rId34"/>
    <p:sldId id="484" r:id="rId35"/>
    <p:sldId id="558" r:id="rId36"/>
    <p:sldId id="646" r:id="rId37"/>
    <p:sldId id="647" r:id="rId38"/>
    <p:sldId id="648" r:id="rId39"/>
    <p:sldId id="649" r:id="rId40"/>
    <p:sldId id="650" r:id="rId41"/>
    <p:sldId id="485" r:id="rId42"/>
    <p:sldId id="486" r:id="rId43"/>
    <p:sldId id="487" r:id="rId44"/>
    <p:sldId id="488" r:id="rId45"/>
    <p:sldId id="651" r:id="rId46"/>
    <p:sldId id="489" r:id="rId47"/>
    <p:sldId id="490" r:id="rId48"/>
    <p:sldId id="491" r:id="rId49"/>
    <p:sldId id="492" r:id="rId50"/>
    <p:sldId id="493" r:id="rId51"/>
    <p:sldId id="494" r:id="rId52"/>
    <p:sldId id="495" r:id="rId53"/>
    <p:sldId id="496" r:id="rId54"/>
    <p:sldId id="497" r:id="rId55"/>
    <p:sldId id="498" r:id="rId56"/>
    <p:sldId id="499" r:id="rId57"/>
    <p:sldId id="550" r:id="rId58"/>
    <p:sldId id="551" r:id="rId59"/>
    <p:sldId id="552" r:id="rId60"/>
    <p:sldId id="553" r:id="rId61"/>
    <p:sldId id="554" r:id="rId62"/>
    <p:sldId id="555" r:id="rId63"/>
    <p:sldId id="556" r:id="rId64"/>
    <p:sldId id="557" r:id="rId65"/>
    <p:sldId id="559" r:id="rId66"/>
    <p:sldId id="560" r:id="rId67"/>
    <p:sldId id="561" r:id="rId68"/>
    <p:sldId id="562" r:id="rId69"/>
    <p:sldId id="563" r:id="rId70"/>
    <p:sldId id="564" r:id="rId71"/>
    <p:sldId id="565" r:id="rId72"/>
    <p:sldId id="566" r:id="rId73"/>
    <p:sldId id="567" r:id="rId74"/>
    <p:sldId id="568" r:id="rId75"/>
    <p:sldId id="569" r:id="rId76"/>
    <p:sldId id="570" r:id="rId77"/>
    <p:sldId id="571" r:id="rId78"/>
    <p:sldId id="572" r:id="rId79"/>
    <p:sldId id="573" r:id="rId80"/>
    <p:sldId id="574" r:id="rId81"/>
    <p:sldId id="575" r:id="rId82"/>
    <p:sldId id="576" r:id="rId83"/>
    <p:sldId id="577" r:id="rId84"/>
    <p:sldId id="578" r:id="rId85"/>
    <p:sldId id="579" r:id="rId86"/>
    <p:sldId id="580" r:id="rId87"/>
    <p:sldId id="581" r:id="rId88"/>
    <p:sldId id="582" r:id="rId89"/>
    <p:sldId id="583" r:id="rId90"/>
    <p:sldId id="584" r:id="rId91"/>
    <p:sldId id="585" r:id="rId92"/>
    <p:sldId id="586" r:id="rId93"/>
    <p:sldId id="587" r:id="rId94"/>
    <p:sldId id="588" r:id="rId95"/>
    <p:sldId id="589" r:id="rId96"/>
    <p:sldId id="590" r:id="rId97"/>
    <p:sldId id="591" r:id="rId98"/>
    <p:sldId id="633" r:id="rId99"/>
    <p:sldId id="593" r:id="rId100"/>
    <p:sldId id="594" r:id="rId101"/>
    <p:sldId id="595" r:id="rId102"/>
    <p:sldId id="596" r:id="rId103"/>
    <p:sldId id="597" r:id="rId104"/>
    <p:sldId id="598" r:id="rId105"/>
    <p:sldId id="500" r:id="rId106"/>
    <p:sldId id="501" r:id="rId107"/>
    <p:sldId id="502" r:id="rId108"/>
    <p:sldId id="445" r:id="rId109"/>
    <p:sldId id="446" r:id="rId110"/>
    <p:sldId id="652" r:id="rId111"/>
  </p:sldIdLst>
  <p:sldSz cx="9144000" cy="6858000" type="screen4x3"/>
  <p:notesSz cx="6858000" cy="9144000"/>
  <p:custDataLst>
    <p:tags r:id="rId116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849"/>
    <p:restoredTop sz="94531"/>
  </p:normalViewPr>
  <p:slideViewPr>
    <p:cSldViewPr showGuides="1">
      <p:cViewPr varScale="1">
        <p:scale>
          <a:sx n="62" d="100"/>
          <a:sy n="62" d="100"/>
        </p:scale>
        <p:origin x="-78" y="-1116"/>
      </p:cViewPr>
      <p:guideLst>
        <p:guide orient="horz" pos="2160"/>
        <p:guide pos="28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" Type="http://schemas.openxmlformats.org/officeDocument/2006/relationships/slide" Target="slides/slide4.xml"/><Relationship Id="rId89" Type="http://schemas.openxmlformats.org/officeDocument/2006/relationships/slide" Target="slides/slide84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6" Type="http://schemas.openxmlformats.org/officeDocument/2006/relationships/tags" Target="tags/tag1.xml"/><Relationship Id="rId115" Type="http://schemas.openxmlformats.org/officeDocument/2006/relationships/tableStyles" Target="tableStyles.xml"/><Relationship Id="rId114" Type="http://schemas.openxmlformats.org/officeDocument/2006/relationships/viewProps" Target="viewProps.xml"/><Relationship Id="rId113" Type="http://schemas.openxmlformats.org/officeDocument/2006/relationships/presProps" Target="presProps.xml"/><Relationship Id="rId112" Type="http://schemas.openxmlformats.org/officeDocument/2006/relationships/handoutMaster" Target="handoutMasters/handoutMaster1.xml"/><Relationship Id="rId111" Type="http://schemas.openxmlformats.org/officeDocument/2006/relationships/slide" Target="slides/slide106.xml"/><Relationship Id="rId110" Type="http://schemas.openxmlformats.org/officeDocument/2006/relationships/slide" Target="slides/slide105.xml"/><Relationship Id="rId11" Type="http://schemas.openxmlformats.org/officeDocument/2006/relationships/slide" Target="slides/slide6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882" name="页眉占位符 12288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en-US" sz="1200" strike="noStrike" noProof="1"/>
          </a:p>
        </p:txBody>
      </p:sp>
      <p:sp>
        <p:nvSpPr>
          <p:cNvPr id="122883" name="日期占位符 12288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en-US" sz="1200" strike="noStrike" noProof="1"/>
          </a:p>
        </p:txBody>
      </p:sp>
      <p:sp>
        <p:nvSpPr>
          <p:cNvPr id="122884" name="页脚占位符 12288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fontAlgn="base"/>
            <a:endParaRPr lang="en-US" sz="1200" strike="noStrike" noProof="1"/>
          </a:p>
        </p:txBody>
      </p:sp>
      <p:sp>
        <p:nvSpPr>
          <p:cNvPr id="122885" name="灯片编号占位符 12288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fontAlgn="base"/>
            <a:fld id="{9A0DB2DC-4C9A-4742-B13C-FB6460FD3503}" type="slidenum">
              <a:rPr lang="en-US" sz="1200" strike="noStrike" noProof="1"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4514" name="页眉占位符 6451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en-US" sz="1200" strike="noStrike" noProof="1" dirty="0"/>
          </a:p>
        </p:txBody>
      </p:sp>
      <p:sp>
        <p:nvSpPr>
          <p:cNvPr id="64515" name="日期占位符 6451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en-US" sz="1200" strike="noStrike" noProof="1" dirty="0"/>
          </a:p>
        </p:txBody>
      </p:sp>
      <p:sp>
        <p:nvSpPr>
          <p:cNvPr id="6148" name="幻灯片图像占位符 64515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文本占位符 64516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64518" name="页脚占位符 6451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fontAlgn="base"/>
            <a:endParaRPr lang="en-US" sz="1200" strike="noStrike" noProof="1" dirty="0"/>
          </a:p>
        </p:txBody>
      </p:sp>
      <p:sp>
        <p:nvSpPr>
          <p:cNvPr id="64519" name="灯片编号占位符 6451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fontAlgn="base"/>
            <a:fld id="{9A0DB2DC-4C9A-4742-B13C-FB6460FD3503}" type="slidenum">
              <a:rPr lang="en-US" sz="1200" strike="noStrike" noProof="1" dirty="0"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" name="幻灯片图像占位符 20172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195" name="文本占位符 201730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s-EC" altLang="x-non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9698" name="幻灯片图像占位符 61030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9699" name="文本占位符 610306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1746" name="幻灯片图像占位符 61132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1747" name="文本占位符 611330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3794" name="幻灯片图像占位符 61235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3795" name="文本占位符 612354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5842" name="幻灯片图像占位符 61337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5843" name="文本占位符 613378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8914" name="幻灯片图像占位符 61440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8915" name="文本占位符 614402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0962" name="幻灯片图像占位符 61542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0963" name="文本占位符 615426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3010" name="幻灯片图像占位符 61644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3011" name="文本占位符 616450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5058" name="幻灯片图像占位符 61747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5059" name="文本占位符 617474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7106" name="幻灯片图像占位符 61849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7107" name="文本占位符 618498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9154" name="幻灯片图像占位符 61952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9155" name="文本占位符 619522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242" name="幻灯片图像占位符 6553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243" name="文本占位符 65538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CA" altLang="x-non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1202" name="幻灯片图像占位符 62054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1203" name="文本占位符 620546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3250" name="幻灯片图像占位符 62156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3251" name="文本占位符 621570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6322" name="幻灯片图像占位符 62259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6323" name="文本占位符 622594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8370" name="幻灯片图像占位符 62361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8371" name="文本占位符 623618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0418" name="幻灯片图像占位符 62464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0419" name="文本占位符 624642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2466" name="幻灯片图像占位符 62566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2467" name="文本占位符 625666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5538" name="幻灯片图像占位符 62668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5539" name="文本占位符 626690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7586" name="幻灯片图像占位符 62771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7587" name="文本占位符 627714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9634" name="幻灯片图像占位符 62873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9635" name="文本占位符 628738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1682" name="幻灯片图像占位符 62976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1683" name="文本占位符 629762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290" name="幻灯片图像占位符 60313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291" name="文本占位符 603138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3730" name="幻灯片图像占位符 63078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3731" name="文本占位符 630786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5778" name="幻灯片图像占位符 63180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5779" name="文本占位符 631810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7826" name="幻灯片图像占位符 63283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7827" name="文本占位符 632834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9874" name="幻灯片图像占位符 63385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9875" name="文本占位符 633858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1922" name="幻灯片图像占位符 63488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1923" name="文本占位符 634882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3970" name="幻灯片图像占位符 63590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3971" name="文本占位符 635906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6018" name="幻灯片图像占位符 63692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6019" name="文本占位符 636930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8066" name="幻灯片图像占位符 63795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8067" name="文本占位符 637954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0114" name="幻灯片图像占位符 63897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0115" name="文本占位符 638978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2162" name="幻灯片图像占位符 64000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2163" name="文本占位符 640002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7410" name="幻灯片图像占位符 60518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7411" name="文本占位符 605186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4210" name="幻灯片图像占位符 64102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4211" name="文本占位符 641026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7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fld id="{9A0DB2DC-4C9A-4742-B13C-FB6460FD3503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6258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zh-CN" dirty="0">
              <a:ea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Rectangle 7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fld id="{9A0DB2DC-4C9A-4742-B13C-FB6460FD3503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830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marL="228600" lvl="0" indent="-228600">
              <a:buAutoNum type="arabicPeriod"/>
            </a:pPr>
            <a:endParaRPr lang="zh-CN" altLang="zh-CN" dirty="0">
              <a:ea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Rectangle 7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fld id="{9A0DB2DC-4C9A-4742-B13C-FB6460FD3503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0354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zh-CN" dirty="0">
              <a:ea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Rectangle 7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fld id="{9A0DB2DC-4C9A-4742-B13C-FB6460FD3503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2402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zh-CN">
              <a:ea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Rectangle 7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fld id="{9A0DB2DC-4C9A-4742-B13C-FB6460FD3503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4450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zh-CN">
              <a:ea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10649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fld id="{9A0DB2DC-4C9A-4742-B13C-FB6460FD3503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1085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fld id="{9A0DB2DC-4C9A-4742-B13C-FB6460FD3503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Rectangle 7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fld id="{9A0DB2DC-4C9A-4742-B13C-FB6460FD3503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0594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zh-CN" altLang="zh-CN" b="1" dirty="0">
              <a:ea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59746" name="幻灯片图像占位符 64204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59747" name="文本占位符 642050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5362" name="幻灯片图像占位符 60416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5363" name="文本占位符 604162"/>
          <p:cNvSpPr>
            <a:spLocks noGrp="1"/>
          </p:cNvSpPr>
          <p:nvPr>
            <p:ph type="body"/>
          </p:nvPr>
        </p:nvSpPr>
        <p:spPr/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61794" name="幻灯片图像占位符 64307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61795" name="文本占位符 643074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4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63842" name="幻灯片图像占位符 64409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63843" name="文本占位符 644098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8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65890" name="幻灯片图像占位符 42086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65891" name="文本占位符 420866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s-EC" altLang="x-none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3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67938" name="幻灯片图像占位符 42188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67939" name="文本占位符 421890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s-EC" altLang="x-non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9458" name="幻灯片图像占位符 60620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9459" name="文本占位符 606210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2530" name="幻灯片图像占位符 60723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2531" name="文本占位符 607234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4578" name="幻灯片图像占位符 60825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4579" name="文本占位符 608258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7650" name="幻灯片图像占位符 60928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7651" name="文本占位符 609282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685800" y="3124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lvl="0">
              <a:buClrTx/>
              <a:buSzTx/>
              <a:buFontTx/>
              <a:defRPr sz="4400"/>
            </a:lvl1pPr>
          </a:lstStyle>
          <a:p>
            <a:pPr lvl="0" fontAlgn="base"/>
            <a:r>
              <a:rPr lang="en-US" altLang="zh-CN" strike="noStrike" noProof="1" dirty="0"/>
              <a:t>Click to edit Master title style</a:t>
            </a:r>
            <a:endParaRPr lang="en-US" altLang="zh-CN" strike="noStrike" noProof="1" dirty="0"/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>
              <a:buClrTx/>
              <a:buSzTx/>
              <a:buFontTx/>
              <a:buNone/>
              <a:defRPr sz="4300" b="1"/>
            </a:lvl1pPr>
            <a:lvl2pPr marL="457200" lvl="1" indent="0" algn="ctr">
              <a:buClrTx/>
              <a:buSzTx/>
              <a:buFontTx/>
              <a:buNone/>
              <a:defRPr sz="4300" b="1"/>
            </a:lvl2pPr>
            <a:lvl3pPr marL="914400" lvl="2" indent="0" algn="ctr">
              <a:buClrTx/>
              <a:buSzTx/>
              <a:buFontTx/>
              <a:buNone/>
              <a:defRPr sz="4300" b="1"/>
            </a:lvl3pPr>
            <a:lvl4pPr marL="1371600" lvl="3" indent="0" algn="ctr">
              <a:buClrTx/>
              <a:buSzTx/>
              <a:buFontTx/>
              <a:buNone/>
              <a:defRPr sz="4300" b="1"/>
            </a:lvl4pPr>
            <a:lvl5pPr marL="1828800" lvl="4" indent="0" algn="ctr">
              <a:buClrTx/>
              <a:buSzTx/>
              <a:buFontTx/>
              <a:buNone/>
              <a:defRPr sz="4300" b="1"/>
            </a:lvl5pPr>
          </a:lstStyle>
          <a:p>
            <a:pPr lvl="0" fontAlgn="base"/>
            <a:r>
              <a:rPr lang="en-US" altLang="zh-CN" strike="noStrike" noProof="1" dirty="0"/>
              <a:t>Click to edit Master subtitle style</a:t>
            </a:r>
            <a:endParaRPr lang="en-US" altLang="zh-CN" strike="noStrike" noProof="1" dirty="0"/>
          </a:p>
        </p:txBody>
      </p:sp>
      <p:sp>
        <p:nvSpPr>
          <p:cNvPr id="4100" name="日期占位符 4099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1400">
                <a:solidFill>
                  <a:srgbClr val="222222"/>
                </a:solidFill>
              </a:defRPr>
            </a:lvl1pPr>
          </a:lstStyle>
          <a:p>
            <a:pPr lvl="0" fontAlgn="base"/>
            <a:fld id="{BB962C8B-B14F-4D97-AF65-F5344CB8AC3E}" type="datetime1">
              <a:rPr lang="en-US" strike="noStrike" noProof="1"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4101" name="页脚占位符 4100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1400">
                <a:solidFill>
                  <a:srgbClr val="222222"/>
                </a:solidFill>
              </a:defRPr>
            </a:lvl1pPr>
          </a:lstStyle>
          <a:p>
            <a:pPr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4102" name="灯片编号占位符 4101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400">
                <a:solidFill>
                  <a:srgbClr val="222222"/>
                </a:solidFill>
              </a:defRPr>
            </a:lvl1pPr>
          </a:lstStyle>
          <a:p>
            <a:pPr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40839" cy="5867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4076700"/>
            <a:ext cx="78867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685800" y="3124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lvl="0">
              <a:buClrTx/>
              <a:buSzTx/>
              <a:buFontTx/>
              <a:defRPr sz="4400"/>
            </a:lvl1pPr>
          </a:lstStyle>
          <a:p>
            <a:pPr lvl="0" fontAlgn="base"/>
            <a:r>
              <a:rPr lang="en-US" altLang="zh-CN" strike="noStrike" noProof="1" dirty="0"/>
              <a:t>Click to edit Master title style</a:t>
            </a:r>
            <a:endParaRPr lang="en-US" altLang="zh-CN" strike="noStrike" noProof="1" dirty="0"/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>
              <a:buClrTx/>
              <a:buSzTx/>
              <a:buFontTx/>
              <a:buNone/>
              <a:defRPr sz="4300" b="1"/>
            </a:lvl1pPr>
            <a:lvl2pPr marL="457200" lvl="1" indent="0" algn="ctr">
              <a:buClrTx/>
              <a:buSzTx/>
              <a:buFontTx/>
              <a:buNone/>
              <a:defRPr sz="4300" b="1"/>
            </a:lvl2pPr>
            <a:lvl3pPr marL="914400" lvl="2" indent="0" algn="ctr">
              <a:buClrTx/>
              <a:buSzTx/>
              <a:buFontTx/>
              <a:buNone/>
              <a:defRPr sz="4300" b="1"/>
            </a:lvl3pPr>
            <a:lvl4pPr marL="1371600" lvl="3" indent="0" algn="ctr">
              <a:buClrTx/>
              <a:buSzTx/>
              <a:buFontTx/>
              <a:buNone/>
              <a:defRPr sz="4300" b="1"/>
            </a:lvl4pPr>
            <a:lvl5pPr marL="1828800" lvl="4" indent="0" algn="ctr">
              <a:buClrTx/>
              <a:buSzTx/>
              <a:buFontTx/>
              <a:buNone/>
              <a:defRPr sz="4300" b="1"/>
            </a:lvl5pPr>
          </a:lstStyle>
          <a:p>
            <a:pPr lvl="0" fontAlgn="base"/>
            <a:r>
              <a:rPr lang="en-US" altLang="zh-CN" strike="noStrike" noProof="1" dirty="0"/>
              <a:t>Click to edit Master subtitle style</a:t>
            </a:r>
            <a:endParaRPr lang="en-US" altLang="zh-CN" strike="noStrike" noProof="1" dirty="0"/>
          </a:p>
        </p:txBody>
      </p:sp>
      <p:sp>
        <p:nvSpPr>
          <p:cNvPr id="4100" name="日期占位符 4099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1400">
                <a:solidFill>
                  <a:srgbClr val="222222"/>
                </a:solidFill>
              </a:defRPr>
            </a:lvl1pPr>
          </a:lstStyle>
          <a:p>
            <a:pPr lvl="0" fontAlgn="base"/>
            <a:fld id="{BB962C8B-B14F-4D97-AF65-F5344CB8AC3E}" type="datetime1">
              <a:rPr lang="en-US" strike="noStrike" noProof="1"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4101" name="页脚占位符 4100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1400">
                <a:solidFill>
                  <a:srgbClr val="222222"/>
                </a:solidFill>
              </a:defRPr>
            </a:lvl1pPr>
          </a:lstStyle>
          <a:p>
            <a:pPr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4102" name="灯片编号占位符 4101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400">
                <a:solidFill>
                  <a:srgbClr val="222222"/>
                </a:solidFill>
              </a:defRPr>
            </a:lvl1pPr>
          </a:lstStyle>
          <a:p>
            <a:pPr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57828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2772" y="1676400"/>
            <a:ext cx="3957828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40839" cy="5867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4076700"/>
            <a:ext cx="78867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685800" y="3124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lvl="0">
              <a:buClrTx/>
              <a:buSzTx/>
              <a:buFontTx/>
              <a:defRPr sz="4400"/>
            </a:lvl1pPr>
          </a:lstStyle>
          <a:p>
            <a:pPr lvl="0" fontAlgn="base"/>
            <a:r>
              <a:rPr lang="en-US" altLang="zh-CN" strike="noStrike" noProof="1" dirty="0"/>
              <a:t>Click to edit Master title style</a:t>
            </a:r>
            <a:endParaRPr lang="en-US" altLang="zh-CN" strike="noStrike" noProof="1" dirty="0"/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>
              <a:buClrTx/>
              <a:buSzTx/>
              <a:buFontTx/>
              <a:buNone/>
              <a:defRPr sz="4300" b="1"/>
            </a:lvl1pPr>
            <a:lvl2pPr marL="457200" lvl="1" indent="0" algn="ctr">
              <a:buClrTx/>
              <a:buSzTx/>
              <a:buFontTx/>
              <a:buNone/>
              <a:defRPr sz="4300" b="1"/>
            </a:lvl2pPr>
            <a:lvl3pPr marL="914400" lvl="2" indent="0" algn="ctr">
              <a:buClrTx/>
              <a:buSzTx/>
              <a:buFontTx/>
              <a:buNone/>
              <a:defRPr sz="4300" b="1"/>
            </a:lvl3pPr>
            <a:lvl4pPr marL="1371600" lvl="3" indent="0" algn="ctr">
              <a:buClrTx/>
              <a:buSzTx/>
              <a:buFontTx/>
              <a:buNone/>
              <a:defRPr sz="4300" b="1"/>
            </a:lvl4pPr>
            <a:lvl5pPr marL="1828800" lvl="4" indent="0" algn="ctr">
              <a:buClrTx/>
              <a:buSzTx/>
              <a:buFontTx/>
              <a:buNone/>
              <a:defRPr sz="4300" b="1"/>
            </a:lvl5pPr>
          </a:lstStyle>
          <a:p>
            <a:pPr lvl="0" fontAlgn="base"/>
            <a:r>
              <a:rPr lang="en-US" altLang="zh-CN" strike="noStrike" noProof="1" dirty="0"/>
              <a:t>Click to edit Master subtitle style</a:t>
            </a:r>
            <a:endParaRPr lang="en-US" altLang="zh-CN" strike="noStrike" noProof="1" dirty="0"/>
          </a:p>
        </p:txBody>
      </p:sp>
      <p:sp>
        <p:nvSpPr>
          <p:cNvPr id="4100" name="日期占位符 4099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1400">
                <a:solidFill>
                  <a:srgbClr val="222222"/>
                </a:solidFill>
              </a:defRPr>
            </a:lvl1pPr>
          </a:lstStyle>
          <a:p>
            <a:pPr lvl="0" fontAlgn="base"/>
            <a:fld id="{BB962C8B-B14F-4D97-AF65-F5344CB8AC3E}" type="datetime1">
              <a:rPr lang="en-US" strike="noStrike" noProof="1"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4101" name="页脚占位符 4100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1400">
                <a:solidFill>
                  <a:srgbClr val="222222"/>
                </a:solidFill>
              </a:defRPr>
            </a:lvl1pPr>
          </a:lstStyle>
          <a:p>
            <a:pPr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4102" name="灯片编号占位符 4101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400">
                <a:solidFill>
                  <a:srgbClr val="222222"/>
                </a:solidFill>
              </a:defRPr>
            </a:lvl1pPr>
          </a:lstStyle>
          <a:p>
            <a:pPr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57828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2772" y="1676400"/>
            <a:ext cx="3957828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40839" cy="5867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4076700"/>
            <a:ext cx="78867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57828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2772" y="1676400"/>
            <a:ext cx="3957828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4" Type="http://schemas.openxmlformats.org/officeDocument/2006/relationships/theme" Target="../theme/theme3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solidFill>
                  <a:srgbClr val="222222"/>
                </a:solidFill>
                <a:latin typeface="Arial" panose="020B0604020202020204" pitchFamily="34" charset="0"/>
              </a:defRPr>
            </a:lvl1pPr>
          </a:lstStyle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solidFill>
                  <a:srgbClr val="222222"/>
                </a:solidFill>
                <a:latin typeface="Arial" panose="020B060402020202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rgbClr val="22222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600" b="0" i="0" u="none" kern="1200" baseline="0">
          <a:solidFill>
            <a:srgbClr val="222222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rgbClr val="222222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200" b="0" i="0" u="none" kern="1200" baseline="0">
          <a:solidFill>
            <a:srgbClr val="222222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200" b="0" i="0" u="none" kern="1200" baseline="0">
          <a:solidFill>
            <a:srgbClr val="222222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rgbClr val="FFFFFF"/>
          </a:solidFill>
          <a:latin typeface="Times New Roman" panose="02020603050405020304" pitchFamily="18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rgbClr val="FFFFFF"/>
          </a:solidFill>
          <a:latin typeface="Times New Roman" panose="02020603050405020304" pitchFamily="18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rgbClr val="FFFFFF"/>
          </a:solidFill>
          <a:latin typeface="Times New Roman" panose="02020603050405020304" pitchFamily="18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rgbClr val="FFFFFF"/>
          </a:solidFill>
          <a:latin typeface="Times New Roman" panose="02020603050405020304" pitchFamily="18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rgbClr val="FFFFFF"/>
          </a:solidFill>
          <a:latin typeface="Times New Roman" panose="02020603050405020304" pitchFamily="18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rgbClr val="FFFFFF"/>
          </a:solidFill>
          <a:latin typeface="Times New Roman" panose="02020603050405020304" pitchFamily="18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rgbClr val="FFFFFF"/>
          </a:solidFill>
          <a:latin typeface="Times New Roman" panose="02020603050405020304" pitchFamily="18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rgbClr val="FFFFFF"/>
          </a:solidFill>
          <a:latin typeface="Times New Roman" panose="02020603050405020304" pitchFamily="18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solidFill>
                  <a:srgbClr val="222222"/>
                </a:solidFill>
                <a:latin typeface="Arial" panose="020B0604020202020204" pitchFamily="34" charset="0"/>
              </a:defRPr>
            </a:lvl1pPr>
          </a:lstStyle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solidFill>
                  <a:srgbClr val="222222"/>
                </a:solidFill>
                <a:latin typeface="Arial" panose="020B060402020202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rgbClr val="22222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600" b="0" i="0" u="none" kern="1200" baseline="0">
          <a:solidFill>
            <a:srgbClr val="222222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rgbClr val="222222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200" b="0" i="0" u="none" kern="1200" baseline="0">
          <a:solidFill>
            <a:srgbClr val="222222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200" b="0" i="0" u="none" kern="1200" baseline="0">
          <a:solidFill>
            <a:srgbClr val="222222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rgbClr val="FFFFFF"/>
          </a:solidFill>
          <a:latin typeface="Times New Roman" panose="02020603050405020304" pitchFamily="18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rgbClr val="FFFFFF"/>
          </a:solidFill>
          <a:latin typeface="Times New Roman" panose="02020603050405020304" pitchFamily="18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rgbClr val="FFFFFF"/>
          </a:solidFill>
          <a:latin typeface="Times New Roman" panose="02020603050405020304" pitchFamily="18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rgbClr val="FFFFFF"/>
          </a:solidFill>
          <a:latin typeface="Times New Roman" panose="02020603050405020304" pitchFamily="18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rgbClr val="FFFFFF"/>
          </a:solidFill>
          <a:latin typeface="Times New Roman" panose="02020603050405020304" pitchFamily="18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rgbClr val="FFFFFF"/>
          </a:solidFill>
          <a:latin typeface="Times New Roman" panose="02020603050405020304" pitchFamily="18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rgbClr val="FFFFFF"/>
          </a:solidFill>
          <a:latin typeface="Times New Roman" panose="02020603050405020304" pitchFamily="18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rgbClr val="FFFFFF"/>
          </a:solidFill>
          <a:latin typeface="Times New Roman" panose="02020603050405020304" pitchFamily="18" charset="0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solidFill>
                  <a:srgbClr val="222222"/>
                </a:solidFill>
                <a:latin typeface="Arial" panose="020B0604020202020204" pitchFamily="34" charset="0"/>
              </a:defRPr>
            </a:lvl1pPr>
          </a:lstStyle>
          <a:p>
            <a:pPr lvl="0"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A First Book of ANSI C, Fourth Edition</a:t>
            </a:r>
            <a:endParaRPr lang="en-US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solidFill>
                  <a:srgbClr val="222222"/>
                </a:solidFill>
                <a:latin typeface="Arial" panose="020B060402020202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rgbClr val="22222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600" b="0" i="0" u="none" kern="1200" baseline="0">
          <a:solidFill>
            <a:srgbClr val="222222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rgbClr val="222222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200" b="0" i="0" u="none" kern="1200" baseline="0">
          <a:solidFill>
            <a:srgbClr val="222222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200" b="0" i="0" u="none" kern="1200" baseline="0">
          <a:solidFill>
            <a:srgbClr val="222222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rgbClr val="FFFFFF"/>
          </a:solidFill>
          <a:latin typeface="Times New Roman" panose="02020603050405020304" pitchFamily="18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rgbClr val="FFFFFF"/>
          </a:solidFill>
          <a:latin typeface="Times New Roman" panose="02020603050405020304" pitchFamily="18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rgbClr val="FFFFFF"/>
          </a:solidFill>
          <a:latin typeface="Times New Roman" panose="02020603050405020304" pitchFamily="18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rgbClr val="FFFFFF"/>
          </a:solidFill>
          <a:latin typeface="Times New Roman" panose="02020603050405020304" pitchFamily="18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rgbClr val="FFFFFF"/>
          </a:solidFill>
          <a:latin typeface="Times New Roman" panose="02020603050405020304" pitchFamily="18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rgbClr val="FFFFFF"/>
          </a:solidFill>
          <a:latin typeface="Times New Roman" panose="02020603050405020304" pitchFamily="18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rgbClr val="FFFFFF"/>
          </a:solidFill>
          <a:latin typeface="Times New Roman" panose="02020603050405020304" pitchFamily="18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rgbClr val="FFFFFF"/>
          </a:solidFill>
          <a:latin typeface="Times New Roman" panose="02020603050405020304" pitchFamily="18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slide" Target="slide1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2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28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29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9.wmf"/><Relationship Id="rId2" Type="http://schemas.openxmlformats.org/officeDocument/2006/relationships/hyperlink" Target="../program/7.11.cpp" TargetMode="External"/><Relationship Id="rId1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标题 9216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  <a:ln/>
        </p:spPr>
        <p:txBody>
          <a:bodyPr anchor="ctr" anchorCtr="0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kern="1200" cap="none" spc="0" normalizeH="0" baseline="0" noProof="1">
                <a:solidFill>
                  <a:srgbClr val="222222"/>
                </a:solidFill>
                <a:latin typeface="Arial" panose="020B0604020202020204" pitchFamily="34" charset="0"/>
                <a:ea typeface="+mj-ea"/>
                <a:cs typeface="+mj-cs"/>
              </a:rPr>
              <a:t>A First Book of ANSI C</a:t>
            </a:r>
            <a:br>
              <a:rPr lang="en-US" altLang="zh-CN" kern="1200" baseline="0">
                <a:latin typeface="Arial" panose="020B0604020202020204" pitchFamily="34" charset="0"/>
              </a:rPr>
            </a:br>
            <a:r>
              <a:rPr kumimoji="0" lang="en-US" altLang="zh-CN" sz="3200" b="0" i="1" u="none" strike="noStrike" kern="1200" cap="none" spc="0" normalizeH="0" baseline="0" noProof="1">
                <a:solidFill>
                  <a:srgbClr val="222222"/>
                </a:solidFill>
                <a:latin typeface="Arial" panose="020B0604020202020204" pitchFamily="34" charset="0"/>
                <a:ea typeface="+mj-ea"/>
                <a:cs typeface="+mj-cs"/>
              </a:rPr>
              <a:t>Fourth Edition</a:t>
            </a:r>
            <a:endParaRPr kumimoji="0" lang="en-US" altLang="zh-CN" sz="3200" b="0" i="1" u="none" strike="noStrike" kern="1200" cap="none" spc="0" normalizeH="0" baseline="0" noProof="1">
              <a:solidFill>
                <a:srgbClr val="222222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92163" name="副标题 92162"/>
          <p:cNvSpPr>
            <a:spLocks noGrp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  <a:ln/>
        </p:spPr>
        <p:txBody>
          <a:bodyPr anchor="t" anchorCtr="0"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400" b="0" i="1" u="none" strike="noStrike" kern="1200" cap="none" spc="0" normalizeH="0" baseline="0" noProof="1">
                <a:solidFill>
                  <a:srgbClr val="222222"/>
                </a:solidFill>
                <a:latin typeface="Arial" panose="020B0604020202020204" pitchFamily="34" charset="0"/>
                <a:ea typeface="+mn-ea"/>
                <a:cs typeface="+mn-cs"/>
              </a:rPr>
              <a:t>Chapter 6</a:t>
            </a:r>
            <a:endParaRPr kumimoji="0" lang="en-US" altLang="zh-CN" sz="3400" b="0" i="1" u="none" strike="noStrike" kern="1200" cap="none" spc="0" normalizeH="0" baseline="0" noProof="1">
              <a:solidFill>
                <a:srgbClr val="222222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400" b="0" i="1" u="none" strike="noStrike" kern="1200" cap="none" spc="0" normalizeH="0" baseline="0" noProof="1">
                <a:solidFill>
                  <a:srgbClr val="222222"/>
                </a:solidFill>
                <a:latin typeface="Arial" panose="020B0604020202020204" pitchFamily="34" charset="0"/>
                <a:ea typeface="+mn-ea"/>
                <a:cs typeface="+mn-cs"/>
              </a:rPr>
              <a:t>Modularity Using Functions: Part I</a:t>
            </a:r>
            <a:endParaRPr kumimoji="0" lang="en-US" altLang="zh-CN" sz="3400" b="0" i="1" u="none" strike="noStrike" kern="1200" cap="none" spc="0" normalizeH="0" baseline="0" noProof="1">
              <a:solidFill>
                <a:srgbClr val="222222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3554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标题 51916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Function Header Line</a:t>
            </a:r>
            <a:endParaRPr lang="en-US" altLang="zh-CN"/>
          </a:p>
        </p:txBody>
      </p:sp>
      <p:sp>
        <p:nvSpPr>
          <p:cNvPr id="23556" name="文本占位符 519170"/>
          <p:cNvSpPr>
            <a:spLocks noGrp="1"/>
          </p:cNvSpPr>
          <p:nvPr>
            <p:ph type="body" sz="half" idx="1"/>
          </p:nvPr>
        </p:nvSpPr>
        <p:spPr>
          <a:xfrm>
            <a:off x="533400" y="1752600"/>
            <a:ext cx="8077200" cy="3505200"/>
          </a:xfrm>
          <a:ln/>
        </p:spPr>
        <p:txBody>
          <a:bodyPr anchor="t" anchorCtr="0"/>
          <a:p>
            <a:pPr defTabSz="914400">
              <a:lnSpc>
                <a:spcPct val="90000"/>
              </a:lnSpc>
              <a:buClrTx/>
              <a:buSzTx/>
              <a:buFontTx/>
            </a:pPr>
            <a:r>
              <a:rPr lang="en-US" altLang="zh-CN" b="1">
                <a:ea typeface="宋体" panose="02010600030101010101" pitchFamily="2" charset="-122"/>
              </a:rPr>
              <a:t>Function header: </a:t>
            </a:r>
            <a:r>
              <a:rPr lang="en-US" altLang="zh-CN">
                <a:ea typeface="宋体" panose="02010600030101010101" pitchFamily="2" charset="-122"/>
              </a:rPr>
              <a:t>identifies the data type of the return value, provides the function with a name, and specifies the number, order, and type of values expected by the function</a:t>
            </a:r>
            <a:endParaRPr lang="en-US" altLang="zh-CN">
              <a:ea typeface="宋体" panose="02010600030101010101" pitchFamily="2" charset="-122"/>
            </a:endParaRPr>
          </a:p>
          <a:p>
            <a:pPr defTabSz="914400">
              <a:lnSpc>
                <a:spcPct val="90000"/>
              </a:lnSpc>
              <a:buClrTx/>
              <a:buSzTx/>
              <a:buFontTx/>
            </a:pPr>
            <a:r>
              <a:rPr lang="en-US" altLang="zh-CN" b="1">
                <a:ea typeface="宋体" panose="02010600030101010101" pitchFamily="2" charset="-122"/>
              </a:rPr>
              <a:t>Function body: </a:t>
            </a:r>
            <a:r>
              <a:rPr lang="en-US" altLang="zh-CN">
                <a:ea typeface="宋体" panose="02010600030101010101" pitchFamily="2" charset="-122"/>
              </a:rPr>
              <a:t>operates on the passed data and returns, at most, one value</a:t>
            </a:r>
            <a:endParaRPr lang="en-US" altLang="zh-CN">
              <a:ea typeface="宋体" panose="02010600030101010101" pitchFamily="2" charset="-122"/>
            </a:endParaRPr>
          </a:p>
          <a:p>
            <a:pPr defTabSz="914400">
              <a:lnSpc>
                <a:spcPct val="90000"/>
              </a:lnSpc>
              <a:buClrTx/>
              <a:buSzTx/>
              <a:buFontTx/>
            </a:pPr>
            <a:r>
              <a:rPr lang="en-US" altLang="zh-CN"/>
              <a:t>The argument names in the header line are known as </a:t>
            </a:r>
            <a:r>
              <a:rPr lang="en-US" altLang="zh-CN" b="1"/>
              <a:t>parameters </a:t>
            </a:r>
            <a:r>
              <a:rPr lang="en-US" altLang="zh-CN"/>
              <a:t>or </a:t>
            </a:r>
            <a:r>
              <a:rPr lang="en-US" altLang="zh-CN" b="1"/>
              <a:t>formal parameters </a:t>
            </a:r>
            <a:r>
              <a:rPr lang="en-US" altLang="zh-CN"/>
              <a:t>and </a:t>
            </a:r>
            <a:r>
              <a:rPr lang="en-US" altLang="zh-CN" b="1"/>
              <a:t>formal arguments</a:t>
            </a:r>
            <a:endParaRPr lang="en-US" altLang="zh-CN" b="1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7" name="内容占位符 2"/>
          <p:cNvSpPr>
            <a:spLocks noGrp="1"/>
          </p:cNvSpPr>
          <p:nvPr>
            <p:ph idx="1"/>
          </p:nvPr>
        </p:nvSpPr>
        <p:spPr>
          <a:xfrm>
            <a:off x="571500" y="642938"/>
            <a:ext cx="7358063" cy="2286000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void </a:t>
            </a:r>
            <a:r>
              <a:rPr lang="en-US" altLang="zh-CN" sz="2800" dirty="0">
                <a:solidFill>
                  <a:srgbClr val="00B050"/>
                </a:solidFill>
              </a:rPr>
              <a:t>move</a:t>
            </a:r>
            <a:r>
              <a:rPr lang="en-US" altLang="zh-CN" sz="2800" dirty="0"/>
              <a:t>(char x,char y)  </a:t>
            </a:r>
            <a:endParaRPr lang="zh-CN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{</a:t>
            </a:r>
            <a:endParaRPr lang="zh-CN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 printf("%c--&gt;%c\n",x,y);</a:t>
            </a:r>
            <a:endParaRPr lang="zh-CN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}</a:t>
            </a:r>
            <a:endParaRPr lang="zh-CN" altLang="zh-CN" sz="2800" dirty="0"/>
          </a:p>
        </p:txBody>
      </p:sp>
      <p:grpSp>
        <p:nvGrpSpPr>
          <p:cNvPr id="2" name="组合 6"/>
          <p:cNvGrpSpPr/>
          <p:nvPr/>
        </p:nvGrpSpPr>
        <p:grpSpPr>
          <a:xfrm>
            <a:off x="2428875" y="2500313"/>
            <a:ext cx="5072063" cy="4357687"/>
            <a:chOff x="1643042" y="2214554"/>
            <a:chExt cx="5786478" cy="4934946"/>
          </a:xfrm>
        </p:grpSpPr>
        <p:pic>
          <p:nvPicPr>
            <p:cNvPr id="157699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43042" y="2214554"/>
              <a:ext cx="5766971" cy="52863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7700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042" y="2714620"/>
              <a:ext cx="5786478" cy="59487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7701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3042" y="3286124"/>
              <a:ext cx="5786478" cy="3863376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57702" name="图片 6" descr="Untitled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1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58722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58723" name="标题 59596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Common Programming Errors</a:t>
            </a:r>
            <a:endParaRPr lang="en-US" altLang="zh-CN"/>
          </a:p>
        </p:txBody>
      </p:sp>
      <p:sp>
        <p:nvSpPr>
          <p:cNvPr id="158724" name="文本占位符 595970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en-US" altLang="zh-CN"/>
              <a:t>Passing incorrect data types</a:t>
            </a:r>
            <a:endParaRPr lang="en-US" altLang="zh-CN"/>
          </a:p>
          <a:p>
            <a:r>
              <a:rPr lang="en-US" altLang="zh-CN"/>
              <a:t>Omitting a called function’s prototype</a:t>
            </a:r>
            <a:endParaRPr lang="en-US" altLang="zh-CN"/>
          </a:p>
          <a:p>
            <a:r>
              <a:rPr lang="en-US" altLang="zh-CN"/>
              <a:t>Terminating a function’s header line with a semicolon</a:t>
            </a:r>
            <a:endParaRPr lang="en-US" altLang="zh-CN"/>
          </a:p>
          <a:p>
            <a:r>
              <a:rPr lang="en-US" altLang="zh-CN"/>
              <a:t>Forgetting to include a data type for each parameter listed in a function’s header line</a:t>
            </a:r>
            <a:endParaRPr lang="en-US" altLang="zh-CN"/>
          </a:p>
          <a:p>
            <a:r>
              <a:rPr lang="en-US" altLang="zh-CN"/>
              <a:t>Returning a different data type from a function than the data type specified in the function’s header line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69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60770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60771" name="标题 596993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1143000"/>
          </a:xfrm>
          <a:ln/>
        </p:spPr>
        <p:txBody>
          <a:bodyPr anchor="ctr" anchorCtr="0"/>
          <a:p>
            <a:r>
              <a:rPr lang="en-US" altLang="zh-CN"/>
              <a:t>Common Compiler Errors</a:t>
            </a:r>
            <a:endParaRPr lang="en-US" altLang="zh-CN"/>
          </a:p>
        </p:txBody>
      </p:sp>
      <p:pic>
        <p:nvPicPr>
          <p:cNvPr id="160772" name="内容占位符 596995"/>
          <p:cNvPicPr>
            <a:picLocks noGrp="1" noChangeAspect="1"/>
          </p:cNvPicPr>
          <p:nvPr>
            <p:ph idx="1"/>
          </p:nvPr>
        </p:nvPicPr>
        <p:blipFill>
          <a:blip r:embed="rId1">
            <a:lum bright="-6000"/>
          </a:blip>
          <a:stretch>
            <a:fillRect/>
          </a:stretch>
        </p:blipFill>
        <p:spPr>
          <a:xfrm>
            <a:off x="1371600" y="1238250"/>
            <a:ext cx="6553200" cy="5102225"/>
          </a:xfrm>
          <a:ln/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2817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62818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62819" name="标题 60006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Common Compiler Errors (continued)</a:t>
            </a:r>
            <a:endParaRPr lang="en-US" altLang="zh-CN"/>
          </a:p>
        </p:txBody>
      </p:sp>
      <p:pic>
        <p:nvPicPr>
          <p:cNvPr id="162820" name="内容占位符 600067"/>
          <p:cNvPicPr>
            <a:picLocks noGrp="1" noChangeAspect="1"/>
          </p:cNvPicPr>
          <p:nvPr>
            <p:ph idx="1"/>
          </p:nvPr>
        </p:nvPicPr>
        <p:blipFill>
          <a:blip r:embed="rId1">
            <a:lum bright="-6000"/>
          </a:blip>
          <a:stretch>
            <a:fillRect/>
          </a:stretch>
        </p:blipFill>
        <p:spPr>
          <a:xfrm>
            <a:off x="779463" y="1890713"/>
            <a:ext cx="7583487" cy="4143375"/>
          </a:xfrm>
          <a:ln/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865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64866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64867" name="标题 35737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Summary</a:t>
            </a:r>
            <a:endParaRPr lang="en-US" altLang="zh-CN"/>
          </a:p>
        </p:txBody>
      </p:sp>
      <p:sp>
        <p:nvSpPr>
          <p:cNvPr id="164868" name="文本占位符 357378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72000"/>
          </a:xfrm>
          <a:ln/>
        </p:spPr>
        <p:txBody>
          <a:bodyPr anchor="t" anchorCtr="0"/>
          <a:p>
            <a:r>
              <a:rPr lang="en-US" altLang="zh-CN"/>
              <a:t>A function is called by giving its name and passing any data to it in the parentheses following the name</a:t>
            </a:r>
            <a:endParaRPr lang="en-US" altLang="zh-CN"/>
          </a:p>
          <a:p>
            <a:r>
              <a:rPr lang="en-US" altLang="zh-CN"/>
              <a:t>The first line of the function is called the function header</a:t>
            </a:r>
            <a:endParaRPr lang="en-US" altLang="zh-CN"/>
          </a:p>
          <a:p>
            <a:r>
              <a:rPr lang="en-US" altLang="zh-CN"/>
              <a:t>A function’s return type is the data type of the value returned by the function</a:t>
            </a:r>
            <a:endParaRPr lang="en-US" altLang="zh-CN"/>
          </a:p>
          <a:p>
            <a:r>
              <a:rPr lang="en-US" altLang="zh-CN"/>
              <a:t>Functions can directly return at most a single value to their calling functions</a:t>
            </a:r>
            <a:endParaRPr lang="en-US" altLang="zh-CN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3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66914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66915" name="标题 35840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Summary (continued)</a:t>
            </a:r>
            <a:endParaRPr lang="en-US" altLang="zh-CN"/>
          </a:p>
        </p:txBody>
      </p:sp>
      <p:sp>
        <p:nvSpPr>
          <p:cNvPr id="166916" name="文本占位符 35840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2000"/>
          </a:xfrm>
          <a:ln/>
        </p:spPr>
        <p:txBody>
          <a:bodyPr anchor="t" anchorCtr="0"/>
          <a:p>
            <a:r>
              <a:rPr lang="en-US" altLang="zh-CN"/>
              <a:t>Functions can be declared to all calling functions with a function prototype</a:t>
            </a:r>
            <a:endParaRPr lang="en-US" altLang="zh-CN"/>
          </a:p>
          <a:p>
            <a:r>
              <a:rPr lang="en-US" altLang="zh-CN"/>
              <a:t>Arguments passed to a function provide a means of evaluating any valid C expression</a:t>
            </a:r>
            <a:endParaRPr lang="en-US" altLang="zh-CN"/>
          </a:p>
          <a:p>
            <a:r>
              <a:rPr lang="en-US" altLang="zh-CN"/>
              <a:t>A set of preprogrammed functions for mathematical calculations, character input and output, character processing, and numerical conversions are included in the standard library provided with each C compiler</a:t>
            </a:r>
            <a:endParaRPr lang="en-US" altLang="zh-CN" sz="30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内容占位符 2"/>
          <p:cNvSpPr>
            <a:spLocks noGrp="1" noChangeArrowheads="1"/>
          </p:cNvSpPr>
          <p:nvPr>
            <p:ph idx="1"/>
          </p:nvPr>
        </p:nvSpPr>
        <p:spPr>
          <a:xfrm>
            <a:off x="533400" y="304800"/>
            <a:ext cx="8077200" cy="45720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练习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（</a:t>
            </a:r>
            <a:r>
              <a:rPr lang="en-US" altLang="zh-CN" sz="2000">
                <a:ea typeface="宋体" panose="02010600030101010101" pitchFamily="2" charset="-122"/>
              </a:rPr>
              <a:t>1</a:t>
            </a:r>
            <a:r>
              <a:rPr lang="zh-CN" altLang="en-US" sz="2000">
                <a:ea typeface="宋体" panose="02010600030101010101" pitchFamily="2" charset="-122"/>
              </a:rPr>
              <a:t>）用户输入一个正整数</a:t>
            </a:r>
            <a:r>
              <a:rPr lang="en-US" altLang="zh-CN" sz="2000">
                <a:ea typeface="宋体" panose="02010600030101010101" pitchFamily="2" charset="-122"/>
              </a:rPr>
              <a:t>N</a:t>
            </a:r>
            <a:r>
              <a:rPr lang="zh-CN" altLang="en-US" sz="2000">
                <a:ea typeface="宋体" panose="02010600030101010101" pitchFamily="2" charset="-122"/>
              </a:rPr>
              <a:t>，编写一个</a:t>
            </a:r>
            <a:r>
              <a:rPr lang="zh-CN" altLang="en-US" sz="2000">
                <a:ea typeface="宋体" panose="02010600030101010101" pitchFamily="2" charset="-122"/>
              </a:rPr>
              <a:t>独立函数生成</a:t>
            </a:r>
            <a:r>
              <a:rPr lang="en-US" altLang="zh-CN" sz="2000">
                <a:ea typeface="宋体" panose="02010600030101010101" pitchFamily="2" charset="-122"/>
              </a:rPr>
              <a:t>1~N</a:t>
            </a:r>
            <a:r>
              <a:rPr lang="zh-CN" altLang="en-US" sz="2000">
                <a:ea typeface="宋体" panose="02010600030101010101" pitchFamily="2" charset="-122"/>
              </a:rPr>
              <a:t>之间的随机数（练习函数编写与调用的</a:t>
            </a:r>
            <a:r>
              <a:rPr lang="zh-CN" altLang="en-US" sz="2000">
                <a:ea typeface="宋体" panose="02010600030101010101" pitchFamily="2" charset="-122"/>
              </a:rPr>
              <a:t>方法）。</a:t>
            </a:r>
            <a:endParaRPr lang="zh-CN" altLang="en-US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    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扩展</a:t>
            </a:r>
            <a:r>
              <a:rPr lang="zh-CN" altLang="en-US" sz="2000">
                <a:ea typeface="宋体" panose="02010600030101010101" pitchFamily="2" charset="-122"/>
              </a:rPr>
              <a:t>练习，</a:t>
            </a:r>
            <a:r>
              <a:rPr lang="en-US" altLang="zh-CN" sz="2000">
                <a:ea typeface="宋体" panose="02010600030101010101" pitchFamily="2" charset="-122"/>
              </a:rPr>
              <a:t>(a)</a:t>
            </a:r>
            <a:r>
              <a:rPr lang="zh-CN" altLang="en-US" sz="2000">
                <a:ea typeface="宋体" panose="02010600030101010101" pitchFamily="2" charset="-122"/>
              </a:rPr>
              <a:t>输入正整数</a:t>
            </a:r>
            <a:r>
              <a:rPr lang="en-US" altLang="zh-CN" sz="2000">
                <a:ea typeface="宋体" panose="02010600030101010101" pitchFamily="2" charset="-122"/>
              </a:rPr>
              <a:t>M&gt;&gt;N</a:t>
            </a:r>
            <a:r>
              <a:rPr lang="zh-CN" altLang="en-US" sz="2000">
                <a:ea typeface="宋体" panose="02010600030101010101" pitchFamily="2" charset="-122"/>
              </a:rPr>
              <a:t>，统计</a:t>
            </a:r>
            <a:r>
              <a:rPr lang="en-US" altLang="zh-CN" sz="2000">
                <a:ea typeface="宋体" panose="02010600030101010101" pitchFamily="2" charset="-122"/>
              </a:rPr>
              <a:t>1~N</a:t>
            </a:r>
            <a:r>
              <a:rPr lang="zh-CN" altLang="en-US" sz="2000">
                <a:ea typeface="宋体" panose="02010600030101010101" pitchFamily="2" charset="-122"/>
              </a:rPr>
              <a:t>之间任意一个随机数出现的频率，试验次数为</a:t>
            </a:r>
            <a:r>
              <a:rPr lang="en-US" altLang="zh-CN" sz="2000">
                <a:ea typeface="宋体" panose="02010600030101010101" pitchFamily="2" charset="-122"/>
              </a:rPr>
              <a:t>M</a:t>
            </a:r>
            <a:r>
              <a:rPr lang="zh-CN" altLang="en-US" sz="2000">
                <a:ea typeface="宋体" panose="02010600030101010101" pitchFamily="2" charset="-122"/>
              </a:rPr>
              <a:t>，验证它们是否相接近。即给定一个</a:t>
            </a:r>
            <a:r>
              <a:rPr lang="en-US" altLang="zh-CN" sz="2000">
                <a:ea typeface="宋体" panose="02010600030101010101" pitchFamily="2" charset="-122"/>
              </a:rPr>
              <a:t>1&lt;= </a:t>
            </a:r>
            <a:r>
              <a:rPr lang="en-US" altLang="zh-CN" sz="2000" b="1" i="1">
                <a:ea typeface="宋体" panose="02010600030101010101" pitchFamily="2" charset="-122"/>
              </a:rPr>
              <a:t>i </a:t>
            </a:r>
            <a:r>
              <a:rPr lang="en-US" altLang="zh-CN" sz="2000">
                <a:ea typeface="宋体" panose="02010600030101010101" pitchFamily="2" charset="-122"/>
              </a:rPr>
              <a:t>&lt;= N, </a:t>
            </a:r>
            <a:r>
              <a:rPr lang="zh-CN" altLang="en-US" sz="2000">
                <a:ea typeface="宋体" panose="02010600030101010101" pitchFamily="2" charset="-122"/>
              </a:rPr>
              <a:t>在</a:t>
            </a:r>
            <a:r>
              <a:rPr lang="en-US" altLang="zh-CN" sz="2000">
                <a:ea typeface="宋体" panose="02010600030101010101" pitchFamily="2" charset="-122"/>
              </a:rPr>
              <a:t>M</a:t>
            </a:r>
            <a:r>
              <a:rPr lang="zh-CN" altLang="en-US" sz="2000">
                <a:ea typeface="宋体" panose="02010600030101010101" pitchFamily="2" charset="-122"/>
              </a:rPr>
              <a:t>次试验后，</a:t>
            </a:r>
            <a:r>
              <a:rPr lang="en-US" altLang="zh-CN" sz="2000" b="1" i="1">
                <a:ea typeface="宋体" panose="02010600030101010101" pitchFamily="2" charset="-122"/>
              </a:rPr>
              <a:t>i</a:t>
            </a:r>
            <a:r>
              <a:rPr lang="zh-CN" altLang="en-US" sz="2000">
                <a:ea typeface="宋体" panose="02010600030101010101" pitchFamily="2" charset="-122"/>
              </a:rPr>
              <a:t>出现频率是接近为</a:t>
            </a:r>
            <a:r>
              <a:rPr lang="en-US" altLang="zh-CN" sz="2000">
                <a:ea typeface="宋体" panose="02010600030101010101" pitchFamily="2" charset="-122"/>
              </a:rPr>
              <a:t>1/N</a:t>
            </a:r>
            <a:r>
              <a:rPr lang="zh-CN" altLang="en-US" sz="2000">
                <a:ea typeface="宋体" panose="02010600030101010101" pitchFamily="2" charset="-122"/>
              </a:rPr>
              <a:t>。</a:t>
            </a:r>
            <a:endParaRPr lang="zh-CN" altLang="en-US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     (b)</a:t>
            </a:r>
            <a:r>
              <a:rPr lang="zh-CN" altLang="en-US" sz="2000">
                <a:ea typeface="宋体" panose="02010600030101010101" pitchFamily="2" charset="-122"/>
              </a:rPr>
              <a:t>将</a:t>
            </a:r>
            <a:r>
              <a:rPr lang="en-US" altLang="zh-CN" sz="2000">
                <a:ea typeface="宋体" panose="02010600030101010101" pitchFamily="2" charset="-122"/>
              </a:rPr>
              <a:t>Main</a:t>
            </a:r>
            <a:r>
              <a:rPr lang="zh-CN" altLang="en-US" sz="2000">
                <a:ea typeface="宋体" panose="02010600030101010101" pitchFamily="2" charset="-122"/>
              </a:rPr>
              <a:t>作为主控函数，初始化输入编写一个函数；随机数生成编写一个函数；频率统计编写一个函数；输出与资源清理编写一个函数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zh-CN" altLang="en-US" sz="2000">
                <a:ea typeface="宋体" panose="02010600030101010101" pitchFamily="2" charset="-122"/>
              </a:rPr>
              <a:t>练习模块化编程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r>
              <a:rPr lang="zh-CN" altLang="en-US" sz="2000">
                <a:ea typeface="宋体" panose="02010600030101010101" pitchFamily="2" charset="-122"/>
              </a:rPr>
              <a:t>。</a:t>
            </a:r>
            <a:endParaRPr lang="zh-CN" altLang="en-US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（</a:t>
            </a:r>
            <a:r>
              <a:rPr lang="en-US" altLang="zh-CN" sz="2000">
                <a:ea typeface="宋体" panose="02010600030101010101" pitchFamily="2" charset="-122"/>
              </a:rPr>
              <a:t>2</a:t>
            </a:r>
            <a:r>
              <a:rPr lang="zh-CN" altLang="en-US" sz="2000">
                <a:ea typeface="宋体" panose="02010600030101010101" pitchFamily="2" charset="-122"/>
              </a:rPr>
              <a:t>）将上次作业中阶乘求解算法，修改为递归实现。扩展</a:t>
            </a:r>
            <a:r>
              <a:rPr lang="zh-CN" altLang="en-US" sz="2000">
                <a:ea typeface="宋体" panose="02010600030101010101" pitchFamily="2" charset="-122"/>
              </a:rPr>
              <a:t>练习：</a:t>
            </a:r>
            <a:endParaRPr lang="zh-CN" altLang="en-US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(a)</a:t>
            </a:r>
            <a:r>
              <a:rPr lang="zh-CN" altLang="en-US" sz="2000">
                <a:ea typeface="宋体" panose="02010600030101010101" pitchFamily="2" charset="-122"/>
              </a:rPr>
              <a:t>将求阶乘因子个数的算法编写为一个独立算法，并将该算法放到一个独立的文件中（也拥有独立</a:t>
            </a:r>
            <a:r>
              <a:rPr lang="zh-CN" altLang="en-US" sz="2000">
                <a:ea typeface="宋体" panose="02010600030101010101" pitchFamily="2" charset="-122"/>
              </a:rPr>
              <a:t>的头文件）</a:t>
            </a:r>
            <a:r>
              <a:rPr lang="en-US" altLang="zh-CN" sz="2000">
                <a:ea typeface="宋体" panose="02010600030101010101" pitchFamily="2" charset="-122"/>
              </a:rPr>
              <a:t>;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(b) </a:t>
            </a:r>
            <a:r>
              <a:rPr lang="zh-CN" altLang="en-US" sz="2000">
                <a:ea typeface="宋体" panose="02010600030101010101" pitchFamily="2" charset="-122"/>
              </a:rPr>
              <a:t>使用</a:t>
            </a:r>
            <a:r>
              <a:rPr lang="en-US" altLang="zh-CN" sz="2000">
                <a:ea typeface="宋体" panose="02010600030101010101" pitchFamily="2" charset="-122"/>
              </a:rPr>
              <a:t>extern</a:t>
            </a:r>
            <a:r>
              <a:rPr lang="zh-CN" altLang="en-US" sz="2000">
                <a:ea typeface="宋体" panose="02010600030101010101" pitchFamily="2" charset="-122"/>
              </a:rPr>
              <a:t>变量保存（</a:t>
            </a:r>
            <a:r>
              <a:rPr lang="en-US" altLang="zh-CN" sz="2000">
                <a:ea typeface="宋体" panose="02010600030101010101" pitchFamily="2" charset="-122"/>
              </a:rPr>
              <a:t>a</a:t>
            </a:r>
            <a:r>
              <a:rPr lang="zh-CN" altLang="en-US" sz="2000">
                <a:ea typeface="宋体" panose="02010600030101010101" pitchFamily="2" charset="-122"/>
              </a:rPr>
              <a:t>）中</a:t>
            </a:r>
            <a:r>
              <a:rPr lang="zh-CN" altLang="en-US" sz="2000">
                <a:ea typeface="宋体" panose="02010600030101010101" pitchFamily="2" charset="-122"/>
              </a:rPr>
              <a:t>函数计算出的因子个数，共享到</a:t>
            </a:r>
            <a:r>
              <a:rPr lang="en-US" altLang="zh-CN" sz="2000">
                <a:ea typeface="宋体" panose="02010600030101010101" pitchFamily="2" charset="-122"/>
              </a:rPr>
              <a:t>main</a:t>
            </a:r>
            <a:r>
              <a:rPr lang="zh-CN" altLang="en-US" sz="2000">
                <a:ea typeface="宋体" panose="02010600030101010101" pitchFamily="2" charset="-122"/>
              </a:rPr>
              <a:t>函数中进行</a:t>
            </a:r>
            <a:r>
              <a:rPr lang="zh-CN" altLang="en-US" sz="2000">
                <a:ea typeface="宋体" panose="02010600030101010101" pitchFamily="2" charset="-122"/>
              </a:rPr>
              <a:t>打印；</a:t>
            </a:r>
            <a:endParaRPr lang="zh-CN" altLang="en-US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(c)</a:t>
            </a:r>
            <a:r>
              <a:rPr lang="zh-CN" altLang="en-US" sz="2000">
                <a:ea typeface="宋体" panose="02010600030101010101" pitchFamily="2" charset="-122"/>
              </a:rPr>
              <a:t>增量阶乘计算，如</a:t>
            </a:r>
            <a:r>
              <a:rPr lang="en-US" altLang="zh-CN" sz="2000">
                <a:ea typeface="宋体" panose="02010600030101010101" pitchFamily="2" charset="-122"/>
              </a:rPr>
              <a:t>7</a:t>
            </a:r>
            <a:r>
              <a:rPr lang="zh-CN" altLang="en-US" sz="2000">
                <a:ea typeface="宋体" panose="02010600030101010101" pitchFamily="2" charset="-122"/>
              </a:rPr>
              <a:t>！</a:t>
            </a:r>
            <a:r>
              <a:rPr lang="en-US" altLang="zh-CN" sz="2000">
                <a:ea typeface="宋体" panose="02010600030101010101" pitchFamily="2" charset="-122"/>
              </a:rPr>
              <a:t>=7*6*5</a:t>
            </a:r>
            <a:r>
              <a:rPr lang="zh-CN" altLang="en-US" sz="2000">
                <a:ea typeface="宋体" panose="02010600030101010101" pitchFamily="2" charset="-122"/>
              </a:rPr>
              <a:t>！，可以使用</a:t>
            </a:r>
            <a:r>
              <a:rPr lang="en-US" altLang="zh-CN" sz="2000">
                <a:ea typeface="宋体" panose="02010600030101010101" pitchFamily="2" charset="-122"/>
              </a:rPr>
              <a:t>static</a:t>
            </a:r>
            <a:r>
              <a:rPr lang="zh-CN" altLang="en-US" sz="2000">
                <a:ea typeface="宋体" panose="02010600030101010101" pitchFamily="2" charset="-122"/>
              </a:rPr>
              <a:t>变量保存上次阶乘计算的相关数据与</a:t>
            </a:r>
            <a:r>
              <a:rPr lang="zh-CN" altLang="en-US" sz="2000">
                <a:ea typeface="宋体" panose="02010600030101010101" pitchFamily="2" charset="-122"/>
              </a:rPr>
              <a:t>结果。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C3CF98-10D5-433A-91A0-96586E2EC79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5602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标题 64716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Function Header Line (continued)</a:t>
            </a:r>
            <a:endParaRPr lang="en-US" altLang="zh-CN"/>
          </a:p>
        </p:txBody>
      </p:sp>
      <p:pic>
        <p:nvPicPr>
          <p:cNvPr id="25604" name="图片 6471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2133600"/>
            <a:ext cx="5105400" cy="2506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6626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标题 52224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Function Header Line (continued)</a:t>
            </a:r>
            <a:endParaRPr lang="en-US" altLang="zh-CN"/>
          </a:p>
        </p:txBody>
      </p:sp>
      <p:pic>
        <p:nvPicPr>
          <p:cNvPr id="26628" name="内容占位符 522249"/>
          <p:cNvPicPr>
            <a:picLocks noGrp="1"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1676400" y="1676400"/>
            <a:ext cx="5334000" cy="3460750"/>
          </a:xfrm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8674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标题 52736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Function Header Line (continued)</a:t>
            </a:r>
            <a:endParaRPr lang="en-US" altLang="zh-CN"/>
          </a:p>
        </p:txBody>
      </p:sp>
      <p:sp>
        <p:nvSpPr>
          <p:cNvPr id="28676" name="文本占位符 52736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pPr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</a:rPr>
              <a:t>main()</a:t>
            </a:r>
            <a:r>
              <a:rPr lang="en-US" altLang="zh-CN"/>
              <a:t> must adhere to the rules required for constructing all C functions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Some programmers prefer to put all called functions at the top of a program and make </a:t>
            </a:r>
            <a:r>
              <a:rPr lang="en-US" altLang="zh-CN">
                <a:latin typeface="Courier New" panose="02070309020205020404" pitchFamily="49" charset="0"/>
              </a:rPr>
              <a:t>main()</a:t>
            </a:r>
            <a:r>
              <a:rPr lang="en-US" altLang="zh-CN"/>
              <a:t> the last function listed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Each C function is a separate and independent entity with its own parameters and variables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Nested functions are not permitted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The function’s prototype, along with pre- and postconditions should provide all the information necessary to call the function successfully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722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0723" name="图片 528389"/>
          <p:cNvPicPr>
            <a:picLocks noChangeAspect="1"/>
          </p:cNvPicPr>
          <p:nvPr/>
        </p:nvPicPr>
        <p:blipFill>
          <a:blip r:embed="rId1">
            <a:lum bright="-6000"/>
          </a:blip>
          <a:stretch>
            <a:fillRect/>
          </a:stretch>
        </p:blipFill>
        <p:spPr>
          <a:xfrm>
            <a:off x="838200" y="762000"/>
            <a:ext cx="7391400" cy="550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4" name="直接连接符 528390"/>
          <p:cNvSpPr/>
          <p:nvPr/>
        </p:nvSpPr>
        <p:spPr>
          <a:xfrm flipH="1">
            <a:off x="3733800" y="1752600"/>
            <a:ext cx="228600" cy="2286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0725" name="文本框 528391"/>
          <p:cNvSpPr txBox="1"/>
          <p:nvPr/>
        </p:nvSpPr>
        <p:spPr>
          <a:xfrm>
            <a:off x="3543300" y="1271588"/>
            <a:ext cx="27114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Ends with a semicolon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0726" name="直接连接符 528392"/>
          <p:cNvSpPr/>
          <p:nvPr/>
        </p:nvSpPr>
        <p:spPr>
          <a:xfrm flipH="1">
            <a:off x="3978275" y="5094288"/>
            <a:ext cx="228600" cy="2286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0727" name="文本框 528393"/>
          <p:cNvSpPr txBox="1"/>
          <p:nvPr/>
        </p:nvSpPr>
        <p:spPr>
          <a:xfrm>
            <a:off x="3832225" y="4613275"/>
            <a:ext cx="36417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Does not end with a semicolon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0728" name="矩形 528394"/>
          <p:cNvSpPr/>
          <p:nvPr/>
        </p:nvSpPr>
        <p:spPr>
          <a:xfrm>
            <a:off x="533400" y="228600"/>
            <a:ext cx="8077200" cy="381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</a:rPr>
              <a:t>Function Header Line (continued)</a:t>
            </a:r>
            <a:endParaRPr lang="en-US" altLang="zh-CN" sz="36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2770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标题 5304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Placement of Statements</a:t>
            </a:r>
            <a:endParaRPr lang="en-US" altLang="zh-CN"/>
          </a:p>
        </p:txBody>
      </p:sp>
      <p:sp>
        <p:nvSpPr>
          <p:cNvPr id="32772" name="文本占位符 530434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en-US" altLang="zh-CN"/>
              <a:t>All preprocessor directives, variables, named constants, and functions, except </a:t>
            </a:r>
            <a:r>
              <a:rPr lang="en-US" altLang="zh-CN">
                <a:latin typeface="Courier New" panose="02070309020205020404" pitchFamily="49" charset="0"/>
              </a:rPr>
              <a:t>main()</a:t>
            </a:r>
            <a:r>
              <a:rPr lang="en-US" altLang="zh-CN"/>
              <a:t>, must be either declared or defined </a:t>
            </a:r>
            <a:r>
              <a:rPr lang="en-US" altLang="zh-CN" i="1"/>
              <a:t>before </a:t>
            </a:r>
            <a:r>
              <a:rPr lang="en-US" altLang="zh-CN"/>
              <a:t>they can be used</a:t>
            </a:r>
            <a:endParaRPr lang="en-US" altLang="zh-CN"/>
          </a:p>
          <a:p>
            <a:r>
              <a:rPr lang="en-US" altLang="zh-CN"/>
              <a:t>Basic (good) programming structure:</a:t>
            </a:r>
            <a:endParaRPr lang="en-US" altLang="zh-CN"/>
          </a:p>
          <a:p>
            <a:pPr lvl="2">
              <a:lnSpc>
                <a:spcPct val="70000"/>
              </a:lnSpc>
              <a:buNone/>
            </a:pPr>
            <a:r>
              <a:rPr lang="en-US" altLang="zh-CN" sz="2000" i="1">
                <a:latin typeface="Courier New" panose="02070309020205020404" pitchFamily="49" charset="0"/>
              </a:rPr>
              <a:t>preprocessor directives</a:t>
            </a:r>
            <a:endParaRPr lang="en-US" altLang="zh-CN" sz="2000" i="1">
              <a:latin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None/>
            </a:pPr>
            <a:r>
              <a:rPr lang="en-US" altLang="zh-CN" sz="2000" i="1">
                <a:latin typeface="Courier New" panose="02070309020205020404" pitchFamily="49" charset="0"/>
              </a:rPr>
              <a:t>symbolic constants</a:t>
            </a:r>
            <a:endParaRPr lang="en-US" altLang="zh-CN" sz="2000" i="1">
              <a:latin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None/>
            </a:pPr>
            <a:r>
              <a:rPr lang="en-US" altLang="zh-CN" sz="2000" i="1">
                <a:latin typeface="Courier New" panose="02070309020205020404" pitchFamily="49" charset="0"/>
              </a:rPr>
              <a:t>function prototypes can be placed here</a:t>
            </a:r>
            <a:endParaRPr lang="en-US" altLang="zh-CN" sz="2000" i="1">
              <a:latin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None/>
            </a:pPr>
            <a:r>
              <a:rPr lang="en-US" altLang="zh-CN" sz="2000" i="1">
                <a:latin typeface="Courier New" panose="02070309020205020404" pitchFamily="49" charset="0"/>
              </a:rPr>
              <a:t>int main()</a:t>
            </a:r>
            <a:endParaRPr lang="en-US" altLang="zh-CN" sz="2000" i="1">
              <a:latin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None/>
            </a:pPr>
            <a:r>
              <a:rPr lang="en-US" altLang="zh-CN" sz="2000" i="1">
                <a:latin typeface="Courier New" panose="02070309020205020404" pitchFamily="49" charset="0"/>
              </a:rPr>
              <a:t>{</a:t>
            </a:r>
            <a:endParaRPr lang="en-US" altLang="zh-CN" sz="2000" i="1">
              <a:latin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None/>
            </a:pPr>
            <a:r>
              <a:rPr lang="en-US" altLang="zh-CN" sz="2000" i="1">
                <a:latin typeface="Courier New" panose="02070309020205020404" pitchFamily="49" charset="0"/>
              </a:rPr>
              <a:t>  function prototypes can be placed here</a:t>
            </a:r>
            <a:endParaRPr lang="en-US" altLang="zh-CN" sz="2000" i="1">
              <a:latin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None/>
            </a:pPr>
            <a:r>
              <a:rPr lang="en-US" altLang="zh-CN" sz="2000" i="1">
                <a:latin typeface="Courier New" panose="02070309020205020404" pitchFamily="49" charset="0"/>
              </a:rPr>
              <a:t>  variable declarations;</a:t>
            </a:r>
            <a:endParaRPr lang="en-US" altLang="zh-CN" sz="2000" i="1">
              <a:latin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None/>
            </a:pPr>
            <a:r>
              <a:rPr lang="en-US" altLang="zh-CN" sz="2000" i="1">
                <a:latin typeface="Courier New" panose="02070309020205020404" pitchFamily="49" charset="0"/>
              </a:rPr>
              <a:t>  other executable statements;</a:t>
            </a:r>
            <a:endParaRPr lang="en-US" altLang="zh-CN" sz="2000" i="1">
              <a:latin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None/>
            </a:pPr>
            <a:r>
              <a:rPr lang="en-US" altLang="zh-CN" sz="2000" i="1">
                <a:latin typeface="Courier New" panose="02070309020205020404" pitchFamily="49" charset="0"/>
              </a:rPr>
              <a:t>  return value;</a:t>
            </a:r>
            <a:endParaRPr lang="en-US" altLang="zh-CN" sz="2000" i="1">
              <a:latin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None/>
            </a:pPr>
            <a:r>
              <a:rPr lang="en-US" altLang="zh-CN" sz="2000" i="1">
                <a:latin typeface="Courier New" panose="02070309020205020404" pitchFamily="49" charset="0"/>
              </a:rPr>
              <a:t>}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4818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标题 53145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Returning a Value</a:t>
            </a:r>
            <a:endParaRPr lang="en-US" altLang="zh-CN"/>
          </a:p>
        </p:txBody>
      </p:sp>
      <p:sp>
        <p:nvSpPr>
          <p:cNvPr id="34820" name="文本占位符 531461"/>
          <p:cNvSpPr>
            <a:spLocks noGrp="1"/>
          </p:cNvSpPr>
          <p:nvPr>
            <p:ph type="body" sz="half" idx="2"/>
          </p:nvPr>
        </p:nvSpPr>
        <p:spPr>
          <a:xfrm>
            <a:off x="533400" y="1676400"/>
            <a:ext cx="8077200" cy="2286000"/>
          </a:xfrm>
          <a:ln/>
        </p:spPr>
        <p:txBody>
          <a:bodyPr anchor="t" anchorCtr="0"/>
          <a:p>
            <a:pPr defTabSz="914400">
              <a:lnSpc>
                <a:spcPct val="90000"/>
              </a:lnSpc>
              <a:buClrTx/>
              <a:buSzTx/>
              <a:buFontTx/>
            </a:pPr>
            <a:r>
              <a:rPr lang="en-US" altLang="zh-CN"/>
              <a:t>From its side of the return transaction, the called function must provide:</a:t>
            </a:r>
            <a:endParaRPr lang="en-US" altLang="zh-CN"/>
          </a:p>
          <a:p>
            <a:pPr lvl="1" defTabSz="914400">
              <a:lnSpc>
                <a:spcPct val="90000"/>
              </a:lnSpc>
            </a:pPr>
            <a:r>
              <a:rPr lang="en-US" altLang="zh-CN"/>
              <a:t>Data type of the returned value, which is specified in the function’s header line</a:t>
            </a:r>
            <a:endParaRPr lang="en-US" altLang="zh-CN"/>
          </a:p>
          <a:p>
            <a:pPr lvl="1" defTabSz="914400">
              <a:lnSpc>
                <a:spcPct val="90000"/>
              </a:lnSpc>
            </a:pPr>
            <a:r>
              <a:rPr lang="en-US" altLang="zh-CN"/>
              <a:t>Actual value being returned, which is specified by a return statement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6866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标题 64819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Returning a Value (continue)</a:t>
            </a:r>
            <a:endParaRPr lang="en-US" altLang="zh-CN"/>
          </a:p>
        </p:txBody>
      </p:sp>
      <p:pic>
        <p:nvPicPr>
          <p:cNvPr id="36868" name="图片 6481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2209800"/>
            <a:ext cx="6784975" cy="2606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7890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标题 53555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Returning a Value (continue)</a:t>
            </a:r>
            <a:endParaRPr lang="en-US" altLang="zh-CN"/>
          </a:p>
        </p:txBody>
      </p:sp>
      <p:sp>
        <p:nvSpPr>
          <p:cNvPr id="37892" name="文本占位符 535554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en-US" altLang="zh-CN"/>
              <a:t>To return a value, use a </a:t>
            </a:r>
            <a:r>
              <a:rPr lang="en-US" altLang="zh-CN">
                <a:latin typeface="Courier New" panose="02070309020205020404" pitchFamily="49" charset="0"/>
              </a:rPr>
              <a:t>return</a:t>
            </a:r>
            <a:r>
              <a:rPr lang="en-US" altLang="zh-CN"/>
              <a:t> statement</a:t>
            </a:r>
            <a:endParaRPr lang="en-US" altLang="zh-CN"/>
          </a:p>
          <a:p>
            <a:pPr lvl="1"/>
            <a:r>
              <a:rPr lang="en-US" altLang="zh-CN" sz="2000">
                <a:latin typeface="Courier New" panose="02070309020205020404" pitchFamily="49" charset="0"/>
              </a:rPr>
              <a:t>return (</a:t>
            </a:r>
            <a:r>
              <a:rPr lang="en-US" altLang="zh-CN" sz="2000" i="1">
                <a:latin typeface="Courier New" panose="02070309020205020404" pitchFamily="49" charset="0"/>
              </a:rPr>
              <a:t>expression</a:t>
            </a:r>
            <a:r>
              <a:rPr lang="en-US" altLang="zh-CN" sz="2000">
                <a:latin typeface="Courier New" panose="02070309020205020404" pitchFamily="49" charset="0"/>
              </a:rPr>
              <a:t>); //or, return </a:t>
            </a:r>
            <a:r>
              <a:rPr lang="en-US" altLang="zh-CN" sz="2000" i="1">
                <a:latin typeface="Courier New" panose="02070309020205020404" pitchFamily="49" charset="0"/>
              </a:rPr>
              <a:t>expression</a:t>
            </a:r>
            <a:r>
              <a:rPr lang="en-US" altLang="zh-CN" sz="2000">
                <a:latin typeface="Courier New" panose="02070309020205020404" pitchFamily="49" charset="0"/>
              </a:rPr>
              <a:t>;</a:t>
            </a:r>
            <a:endParaRPr lang="en-US" altLang="zh-CN" sz="2000">
              <a:latin typeface="Courier New" panose="02070309020205020404" pitchFamily="49" charset="0"/>
            </a:endParaRPr>
          </a:p>
          <a:p>
            <a:pPr lvl="1"/>
            <a:r>
              <a:rPr lang="en-US" altLang="zh-CN"/>
              <a:t>The </a:t>
            </a:r>
            <a:r>
              <a:rPr lang="en-US" altLang="zh-CN" i="1">
                <a:latin typeface="Courier New" panose="02070309020205020404" pitchFamily="49" charset="0"/>
              </a:rPr>
              <a:t>expression</a:t>
            </a:r>
            <a:r>
              <a:rPr lang="en-US" altLang="zh-CN" i="1"/>
              <a:t> </a:t>
            </a:r>
            <a:r>
              <a:rPr lang="en-US" altLang="zh-CN"/>
              <a:t>is evaluated first; its value is then automatically converted to the return value’s data type as specified in the function’s header line before being sent back to the calling function</a:t>
            </a:r>
            <a:endParaRPr lang="en-US" altLang="zh-CN"/>
          </a:p>
          <a:p>
            <a:r>
              <a:rPr lang="en-US" altLang="zh-CN"/>
              <a:t>Failure to exactly match the return value with the function’s declared data type can lead to undesired results</a:t>
            </a:r>
            <a:endParaRPr lang="en-US" altLang="zh-CN"/>
          </a:p>
          <a:p>
            <a:pPr lvl="1"/>
            <a:r>
              <a:rPr lang="en-US" altLang="zh-CN"/>
              <a:t>Return value is converted to the data type declared in the function’s header line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9938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39939" name="组合 536581"/>
          <p:cNvGrpSpPr/>
          <p:nvPr/>
        </p:nvGrpSpPr>
        <p:grpSpPr>
          <a:xfrm>
            <a:off x="1447800" y="685800"/>
            <a:ext cx="6396038" cy="5715000"/>
            <a:chOff x="240" y="0"/>
            <a:chExt cx="4029" cy="4002"/>
          </a:xfrm>
        </p:grpSpPr>
        <p:pic>
          <p:nvPicPr>
            <p:cNvPr id="39940" name="图片 536579"/>
            <p:cNvPicPr>
              <a:picLocks noChangeAspect="1"/>
            </p:cNvPicPr>
            <p:nvPr/>
          </p:nvPicPr>
          <p:blipFill>
            <a:blip r:embed="rId1">
              <a:lum bright="-12000"/>
            </a:blip>
            <a:stretch>
              <a:fillRect/>
            </a:stretch>
          </p:blipFill>
          <p:spPr>
            <a:xfrm>
              <a:off x="240" y="0"/>
              <a:ext cx="4004" cy="260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9941" name="图片 536580"/>
            <p:cNvPicPr>
              <a:picLocks noChangeAspect="1"/>
            </p:cNvPicPr>
            <p:nvPr/>
          </p:nvPicPr>
          <p:blipFill>
            <a:blip r:embed="rId2">
              <a:lum bright="-12000"/>
            </a:blip>
            <a:stretch>
              <a:fillRect/>
            </a:stretch>
          </p:blipFill>
          <p:spPr>
            <a:xfrm>
              <a:off x="270" y="2621"/>
              <a:ext cx="3999" cy="138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9942" name="矩形 536582"/>
          <p:cNvSpPr/>
          <p:nvPr/>
        </p:nvSpPr>
        <p:spPr>
          <a:xfrm>
            <a:off x="533400" y="0"/>
            <a:ext cx="80772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</a:rPr>
              <a:t>Returning a Value (continue)</a:t>
            </a:r>
            <a:endParaRPr lang="en-US" altLang="zh-CN" sz="36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218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标题 307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Objectives</a:t>
            </a:r>
            <a:endParaRPr lang="en-US" altLang="zh-CN"/>
          </a:p>
        </p:txBody>
      </p:sp>
      <p:sp>
        <p:nvSpPr>
          <p:cNvPr id="9220" name="文本占位符 3074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72000"/>
          </a:xfrm>
          <a:ln/>
        </p:spPr>
        <p:txBody>
          <a:bodyPr anchor="t" anchorCtr="0"/>
          <a:p>
            <a:r>
              <a:rPr lang="en-US" altLang="zh-CN"/>
              <a:t>Function and Parameter Declarations</a:t>
            </a:r>
            <a:endParaRPr lang="en-US" altLang="zh-CN"/>
          </a:p>
          <a:p>
            <a:r>
              <a:rPr lang="en-US" altLang="zh-CN"/>
              <a:t>Returning a Value</a:t>
            </a:r>
            <a:endParaRPr lang="en-US" altLang="zh-CN"/>
          </a:p>
          <a:p>
            <a:r>
              <a:rPr lang="en-US" altLang="zh-CN"/>
              <a:t>Case Study: Calculating Age Norms</a:t>
            </a:r>
            <a:endParaRPr lang="en-US" altLang="zh-CN"/>
          </a:p>
          <a:p>
            <a:r>
              <a:rPr lang="en-US" altLang="zh-CN"/>
              <a:t>Standard Library Functions</a:t>
            </a:r>
            <a:endParaRPr lang="en-US" altLang="zh-CN"/>
          </a:p>
          <a:p>
            <a:r>
              <a:rPr lang="en-US" altLang="zh-CN"/>
              <a:t>Common Programming and Compiler Errors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1986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1987" name="图片 537603"/>
          <p:cNvPicPr>
            <a:picLocks noChangeAspect="1"/>
          </p:cNvPicPr>
          <p:nvPr/>
        </p:nvPicPr>
        <p:blipFill>
          <a:blip r:embed="rId1">
            <a:lum bright="-6000"/>
          </a:blip>
          <a:stretch>
            <a:fillRect/>
          </a:stretch>
        </p:blipFill>
        <p:spPr>
          <a:xfrm>
            <a:off x="609600" y="609600"/>
            <a:ext cx="7772400" cy="579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8" name="直接连接符 537604"/>
          <p:cNvSpPr/>
          <p:nvPr/>
        </p:nvSpPr>
        <p:spPr>
          <a:xfrm flipH="1">
            <a:off x="3352800" y="5410200"/>
            <a:ext cx="1981200" cy="3810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1989" name="文本框 537605"/>
          <p:cNvSpPr txBox="1"/>
          <p:nvPr/>
        </p:nvSpPr>
        <p:spPr>
          <a:xfrm>
            <a:off x="5294313" y="4772025"/>
            <a:ext cx="3916362" cy="1311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Value is automatically converted from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 to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 (it may also generate a compiler warning message)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537609" name="组合 537608"/>
          <p:cNvGrpSpPr/>
          <p:nvPr/>
        </p:nvGrpSpPr>
        <p:grpSpPr>
          <a:xfrm>
            <a:off x="1295400" y="3886200"/>
            <a:ext cx="6553200" cy="381000"/>
            <a:chOff x="960" y="2304"/>
            <a:chExt cx="4128" cy="240"/>
          </a:xfrm>
        </p:grpSpPr>
        <p:sp>
          <p:nvSpPr>
            <p:cNvPr id="41991" name="矩形 537607"/>
            <p:cNvSpPr/>
            <p:nvPr/>
          </p:nvSpPr>
          <p:spPr>
            <a:xfrm>
              <a:off x="960" y="2304"/>
              <a:ext cx="3216" cy="24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1992" name="文本框 537606"/>
            <p:cNvSpPr txBox="1"/>
            <p:nvPr/>
          </p:nvSpPr>
          <p:spPr>
            <a:xfrm>
              <a:off x="960" y="2304"/>
              <a:ext cx="412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1200" b="1">
                  <a:solidFill>
                    <a:srgbClr val="FF0000"/>
                  </a:solidFill>
                  <a:latin typeface="Courier New" panose="02070309020205020404" pitchFamily="49" charset="0"/>
                </a:rPr>
                <a:t>printf("The Celsius equivalent is %5.2f\n", tempConvert(fahren));</a:t>
              </a:r>
              <a:endParaRPr lang="en-US" altLang="zh-CN" sz="1200" b="1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41993" name="矩形 537609"/>
          <p:cNvSpPr/>
          <p:nvPr/>
        </p:nvSpPr>
        <p:spPr>
          <a:xfrm>
            <a:off x="533400" y="0"/>
            <a:ext cx="80772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</a:rPr>
              <a:t>Returning a Value (continue)</a:t>
            </a:r>
            <a:endParaRPr lang="en-US" altLang="zh-CN" sz="36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4034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标题 53862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Function Stubs</a:t>
            </a:r>
            <a:endParaRPr lang="en-US" altLang="zh-CN"/>
          </a:p>
        </p:txBody>
      </p:sp>
      <p:sp>
        <p:nvSpPr>
          <p:cNvPr id="44036" name="文本占位符 538626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pPr>
              <a:lnSpc>
                <a:spcPct val="80000"/>
              </a:lnSpc>
            </a:pPr>
            <a:r>
              <a:rPr lang="en-US" altLang="zh-CN"/>
              <a:t>A </a:t>
            </a:r>
            <a:r>
              <a:rPr lang="en-US" altLang="zh-CN" b="1"/>
              <a:t>stub </a:t>
            </a:r>
            <a:r>
              <a:rPr lang="en-US" altLang="zh-CN"/>
              <a:t>is the beginning of a final function, used as a placeholder until the final function is completed</a:t>
            </a:r>
            <a:endParaRPr lang="en-US" altLang="zh-CN"/>
          </a:p>
          <a:p>
            <a:pPr lvl="2">
              <a:lnSpc>
                <a:spcPct val="90000"/>
              </a:lnSpc>
              <a:buNone/>
            </a:pPr>
            <a:r>
              <a:rPr lang="en-US" altLang="zh-CN" sz="2000">
                <a:latin typeface="Courier New" panose="02070309020205020404" pitchFamily="49" charset="0"/>
              </a:rPr>
              <a:t>float findMax(float x, float y)</a:t>
            </a:r>
            <a:endParaRPr lang="en-US" altLang="zh-CN" sz="2000">
              <a:latin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>
                <a:latin typeface="Courier New" panose="02070309020205020404" pitchFamily="49" charset="0"/>
              </a:rPr>
              <a:t>{</a:t>
            </a:r>
            <a:endParaRPr lang="en-US" altLang="zh-CN" sz="2000">
              <a:latin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printf("In findMax()\n");</a:t>
            </a:r>
            <a:endParaRPr lang="en-US" altLang="zh-CN" sz="2000">
              <a:latin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printf("The value of x is %f\n", x);</a:t>
            </a:r>
            <a:endParaRPr lang="en-US" altLang="zh-CN" sz="2000">
              <a:latin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printf("The value of x is %f\n ", y);</a:t>
            </a:r>
            <a:endParaRPr lang="en-US" altLang="zh-CN" sz="2000">
              <a:latin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return 1.0;</a:t>
            </a:r>
            <a:endParaRPr lang="en-US" altLang="zh-CN" sz="2000">
              <a:latin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>
                <a:latin typeface="Courier New" panose="02070309020205020404" pitchFamily="49" charset="0"/>
              </a:rPr>
              <a:t>}</a:t>
            </a:r>
            <a:endParaRPr lang="en-US" altLang="zh-CN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/>
              <a:t>A stub must compile and link with its calling module</a:t>
            </a:r>
            <a:endParaRPr lang="en-US" altLang="zh-CN"/>
          </a:p>
          <a:p>
            <a:pPr lvl="1">
              <a:lnSpc>
                <a:spcPct val="80000"/>
              </a:lnSpc>
            </a:pPr>
            <a:r>
              <a:rPr lang="en-US" altLang="zh-CN"/>
              <a:t>Stub should display a message that it has been entered successfully and the value(s) of its received arguments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6082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标题 53964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Functions with Empty Parameter Lists</a:t>
            </a:r>
            <a:endParaRPr lang="en-US" altLang="zh-CN"/>
          </a:p>
        </p:txBody>
      </p:sp>
      <p:sp>
        <p:nvSpPr>
          <p:cNvPr id="46084" name="文本占位符 539650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en-US" altLang="zh-CN"/>
              <a:t>The prototype for a function with empty parameter list requires either writing the keyword </a:t>
            </a:r>
            <a:r>
              <a:rPr lang="en-US" altLang="zh-CN">
                <a:latin typeface="Courier New" panose="02070309020205020404" pitchFamily="49" charset="0"/>
              </a:rPr>
              <a:t>void</a:t>
            </a:r>
            <a:r>
              <a:rPr lang="en-US" altLang="zh-CN"/>
              <a:t> or nothing between the parentheses following the function’s name</a:t>
            </a:r>
            <a:endParaRPr lang="en-US" altLang="zh-CN"/>
          </a:p>
          <a:p>
            <a:pPr lvl="1"/>
            <a:r>
              <a:rPr lang="en-US" altLang="zh-CN" sz="2000">
                <a:latin typeface="Courier New" panose="02070309020205020404" pitchFamily="49" charset="0"/>
              </a:rPr>
              <a:t>int display(void);</a:t>
            </a:r>
            <a:endParaRPr lang="en-US" altLang="zh-CN" sz="2000">
              <a:latin typeface="Courier New" panose="02070309020205020404" pitchFamily="49" charset="0"/>
            </a:endParaRPr>
          </a:p>
          <a:p>
            <a:pPr lvl="1"/>
            <a:r>
              <a:rPr lang="en-US" altLang="zh-CN" sz="2000">
                <a:latin typeface="Courier New" panose="02070309020205020404" pitchFamily="49" charset="0"/>
              </a:rPr>
              <a:t>int display();</a:t>
            </a:r>
            <a:endParaRPr lang="en-US" altLang="zh-CN" sz="2000">
              <a:latin typeface="Courier New" panose="02070309020205020404" pitchFamily="49" charset="0"/>
            </a:endParaRPr>
          </a:p>
          <a:p>
            <a:r>
              <a:rPr lang="en-US" altLang="zh-CN"/>
              <a:t>A function with an empty parameter list is called by its name with nothing written in the parentheses following the function’s name</a:t>
            </a:r>
            <a:endParaRPr lang="en-US" altLang="zh-CN"/>
          </a:p>
          <a:p>
            <a:pPr lvl="1"/>
            <a:r>
              <a:rPr lang="en-US" altLang="zh-CN" sz="2000">
                <a:latin typeface="Courier New" panose="02070309020205020404" pitchFamily="49" charset="0"/>
              </a:rPr>
              <a:t>display();</a:t>
            </a:r>
            <a:endParaRPr lang="en-US" altLang="zh-CN" sz="2000">
              <a:latin typeface="Courier New" panose="02070309020205020404" pitchFamily="49" charset="0"/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8130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标题 54067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Case Study: Calculating Age Norms</a:t>
            </a:r>
            <a:endParaRPr lang="en-US" altLang="zh-CN"/>
          </a:p>
        </p:txBody>
      </p:sp>
      <p:pic>
        <p:nvPicPr>
          <p:cNvPr id="48132" name="内容占位符 54067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8125" y="2833688"/>
            <a:ext cx="6126163" cy="2257425"/>
          </a:xfrm>
          <a:ln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0178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标题 54374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Requirements Specification</a:t>
            </a:r>
            <a:endParaRPr lang="en-US" altLang="zh-CN"/>
          </a:p>
        </p:txBody>
      </p:sp>
      <p:sp>
        <p:nvSpPr>
          <p:cNvPr id="50180" name="文本占位符 543746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en-US" altLang="zh-CN"/>
              <a:t>A fairly common procedure in child development is to establish normal ranges for height and weight as they relate to a child’s age</a:t>
            </a:r>
            <a:endParaRPr lang="en-US" altLang="zh-CN"/>
          </a:p>
          <a:p>
            <a:r>
              <a:rPr lang="en-US" altLang="zh-CN"/>
              <a:t>These normal ranges are frequently referred to as </a:t>
            </a:r>
            <a:r>
              <a:rPr lang="en-US" altLang="zh-CN" b="1"/>
              <a:t>age norms</a:t>
            </a:r>
            <a:endParaRPr lang="en-US" altLang="zh-CN"/>
          </a:p>
          <a:p>
            <a:r>
              <a:rPr lang="en-US" altLang="zh-CN"/>
              <a:t>In this case study, we develop a program for calculating both the expected height of a child between the ages of 6 and 11 and the deviation of this height norm to an actual child’s height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2226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标题 54477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Requirements Specification (continued)</a:t>
            </a:r>
            <a:endParaRPr lang="en-US" altLang="zh-CN"/>
          </a:p>
        </p:txBody>
      </p:sp>
      <p:pic>
        <p:nvPicPr>
          <p:cNvPr id="52228" name="内容占位符 54477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1200" y="2133600"/>
            <a:ext cx="5391150" cy="2362200"/>
          </a:xfrm>
          <a:ln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4274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标题 64921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Requirements Specification (continued)</a:t>
            </a:r>
            <a:endParaRPr lang="en-US" altLang="zh-CN"/>
          </a:p>
        </p:txBody>
      </p:sp>
      <p:pic>
        <p:nvPicPr>
          <p:cNvPr id="54276" name="图片 6492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2438400"/>
            <a:ext cx="6688138" cy="2219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5298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55299" name="组合 550917"/>
          <p:cNvGrpSpPr/>
          <p:nvPr/>
        </p:nvGrpSpPr>
        <p:grpSpPr>
          <a:xfrm>
            <a:off x="1143000" y="1066800"/>
            <a:ext cx="6727825" cy="5181600"/>
            <a:chOff x="240" y="0"/>
            <a:chExt cx="4142" cy="3861"/>
          </a:xfrm>
        </p:grpSpPr>
        <p:pic>
          <p:nvPicPr>
            <p:cNvPr id="55300" name="图片 550915"/>
            <p:cNvPicPr>
              <a:picLocks noChangeAspect="1"/>
            </p:cNvPicPr>
            <p:nvPr/>
          </p:nvPicPr>
          <p:blipFill>
            <a:blip r:embed="rId1">
              <a:lum bright="-6000"/>
            </a:blip>
            <a:stretch>
              <a:fillRect/>
            </a:stretch>
          </p:blipFill>
          <p:spPr>
            <a:xfrm>
              <a:off x="240" y="0"/>
              <a:ext cx="4142" cy="223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5301" name="图片 550916"/>
            <p:cNvPicPr>
              <a:picLocks noChangeAspect="1"/>
            </p:cNvPicPr>
            <p:nvPr/>
          </p:nvPicPr>
          <p:blipFill>
            <a:blip r:embed="rId2">
              <a:lum bright="-6000"/>
            </a:blip>
            <a:stretch>
              <a:fillRect/>
            </a:stretch>
          </p:blipFill>
          <p:spPr>
            <a:xfrm>
              <a:off x="258" y="2268"/>
              <a:ext cx="3550" cy="1593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5302" name="矩形 550918"/>
          <p:cNvSpPr/>
          <p:nvPr/>
        </p:nvSpPr>
        <p:spPr>
          <a:xfrm>
            <a:off x="457200" y="0"/>
            <a:ext cx="80772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</a:rPr>
              <a:t>Requirements Specification (continued)</a:t>
            </a:r>
            <a:endParaRPr lang="en-US" altLang="zh-CN" sz="36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7346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57347" name="图片 551939"/>
          <p:cNvPicPr>
            <a:picLocks noChangeAspect="1"/>
          </p:cNvPicPr>
          <p:nvPr/>
        </p:nvPicPr>
        <p:blipFill>
          <a:blip r:embed="rId1">
            <a:lum bright="-6000"/>
          </a:blip>
          <a:stretch>
            <a:fillRect/>
          </a:stretch>
        </p:blipFill>
        <p:spPr>
          <a:xfrm>
            <a:off x="457200" y="1066800"/>
            <a:ext cx="8181975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48" name="矩形 551940"/>
          <p:cNvSpPr/>
          <p:nvPr/>
        </p:nvSpPr>
        <p:spPr>
          <a:xfrm>
            <a:off x="457200" y="0"/>
            <a:ext cx="80772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</a:rPr>
              <a:t>Requirements Specification (continued)</a:t>
            </a:r>
            <a:endParaRPr lang="en-US" altLang="zh-CN" sz="36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9394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59395" name="图片 552966"/>
          <p:cNvPicPr>
            <a:picLocks noChangeAspect="1"/>
          </p:cNvPicPr>
          <p:nvPr/>
        </p:nvPicPr>
        <p:blipFill>
          <a:blip r:embed="rId1">
            <a:lum bright="-6000"/>
          </a:blip>
          <a:stretch>
            <a:fillRect/>
          </a:stretch>
        </p:blipFill>
        <p:spPr>
          <a:xfrm>
            <a:off x="457200" y="1143000"/>
            <a:ext cx="8210550" cy="5181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396" name="矩形 552967"/>
          <p:cNvSpPr/>
          <p:nvPr/>
        </p:nvSpPr>
        <p:spPr>
          <a:xfrm>
            <a:off x="457200" y="0"/>
            <a:ext cx="80772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</a:rPr>
              <a:t>Requirements Specification (continued)</a:t>
            </a:r>
            <a:endParaRPr lang="en-US" altLang="zh-CN" sz="36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1266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标题 44032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Function and Parameter Declarations</a:t>
            </a:r>
            <a:endParaRPr lang="en-US" altLang="zh-CN"/>
          </a:p>
        </p:txBody>
      </p:sp>
      <p:sp>
        <p:nvSpPr>
          <p:cNvPr id="11268" name="文本占位符 440326"/>
          <p:cNvSpPr>
            <a:spLocks noGrp="1"/>
          </p:cNvSpPr>
          <p:nvPr>
            <p:ph type="body" sz="half" idx="2"/>
          </p:nvPr>
        </p:nvSpPr>
        <p:spPr>
          <a:xfrm>
            <a:off x="533400" y="1905000"/>
            <a:ext cx="8077200" cy="2362200"/>
          </a:xfrm>
          <a:ln/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en-US" altLang="zh-CN">
                <a:ea typeface="宋体" panose="02010600030101010101" pitchFamily="2" charset="-122"/>
              </a:rPr>
              <a:t>A function that is called into action by its reference in another function is a </a:t>
            </a:r>
            <a:r>
              <a:rPr lang="en-US" altLang="zh-CN" b="1">
                <a:ea typeface="宋体" panose="02010600030101010101" pitchFamily="2" charset="-122"/>
              </a:rPr>
              <a:t>called function</a:t>
            </a:r>
            <a:endParaRPr lang="en-US" altLang="zh-CN" b="1">
              <a:ea typeface="宋体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r>
              <a:rPr lang="en-US" altLang="zh-CN">
                <a:ea typeface="宋体" panose="02010600030101010101" pitchFamily="2" charset="-122"/>
              </a:rPr>
              <a:t>A function that calls another function is referred to as the </a:t>
            </a:r>
            <a:r>
              <a:rPr lang="en-US" altLang="zh-CN" b="1">
                <a:ea typeface="宋体" panose="02010600030101010101" pitchFamily="2" charset="-122"/>
              </a:rPr>
              <a:t>calling function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1442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61443" name="组合 555013"/>
          <p:cNvGrpSpPr/>
          <p:nvPr/>
        </p:nvGrpSpPr>
        <p:grpSpPr>
          <a:xfrm>
            <a:off x="381000" y="1066800"/>
            <a:ext cx="8210550" cy="5334000"/>
            <a:chOff x="642" y="0"/>
            <a:chExt cx="5172" cy="3936"/>
          </a:xfrm>
        </p:grpSpPr>
        <p:pic>
          <p:nvPicPr>
            <p:cNvPr id="61444" name="图片 555011"/>
            <p:cNvPicPr>
              <a:picLocks noChangeAspect="1"/>
            </p:cNvPicPr>
            <p:nvPr/>
          </p:nvPicPr>
          <p:blipFill>
            <a:blip r:embed="rId1">
              <a:lum bright="-6000"/>
            </a:blip>
            <a:stretch>
              <a:fillRect/>
            </a:stretch>
          </p:blipFill>
          <p:spPr>
            <a:xfrm>
              <a:off x="672" y="0"/>
              <a:ext cx="3516" cy="268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445" name="图片 555012"/>
            <p:cNvPicPr>
              <a:picLocks noChangeAspect="1"/>
            </p:cNvPicPr>
            <p:nvPr/>
          </p:nvPicPr>
          <p:blipFill>
            <a:blip r:embed="rId2">
              <a:lum bright="-6000"/>
            </a:blip>
            <a:stretch>
              <a:fillRect/>
            </a:stretch>
          </p:blipFill>
          <p:spPr>
            <a:xfrm>
              <a:off x="642" y="2730"/>
              <a:ext cx="5172" cy="120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1446" name="矩形 555014"/>
          <p:cNvSpPr/>
          <p:nvPr/>
        </p:nvSpPr>
        <p:spPr>
          <a:xfrm>
            <a:off x="457200" y="0"/>
            <a:ext cx="80772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</a:rPr>
              <a:t>Requirements Specification (continued)</a:t>
            </a:r>
            <a:endParaRPr lang="en-US" altLang="zh-CN" sz="36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3489" name="组合 9"/>
          <p:cNvGrpSpPr/>
          <p:nvPr/>
        </p:nvGrpSpPr>
        <p:grpSpPr>
          <a:xfrm>
            <a:off x="1857375" y="1785938"/>
            <a:ext cx="2428875" cy="3071812"/>
            <a:chOff x="1000100" y="1571612"/>
            <a:chExt cx="2428892" cy="3071834"/>
          </a:xfrm>
        </p:grpSpPr>
        <p:sp>
          <p:nvSpPr>
            <p:cNvPr id="63490" name="流程图: 过程 5"/>
            <p:cNvSpPr/>
            <p:nvPr/>
          </p:nvSpPr>
          <p:spPr>
            <a:xfrm>
              <a:off x="1000100" y="1571612"/>
              <a:ext cx="2428892" cy="3071834"/>
            </a:xfrm>
            <a:prstGeom prst="flowChartProcess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tIns="0" anchor="t" anchorCtr="0"/>
            <a:p>
              <a:pPr algn="ctr">
                <a:lnSpc>
                  <a:spcPct val="200000"/>
                </a:lnSpc>
                <a:buFontTx/>
              </a:pPr>
              <a:r>
                <a:rPr lang="zh-CN" altLang="en-US" sz="32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程序区</a:t>
              </a:r>
              <a:endPara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200000"/>
                </a:lnSpc>
                <a:buFontTx/>
              </a:pPr>
              <a:r>
                <a:rPr lang="zh-CN" altLang="en-US" sz="32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静态存储区</a:t>
              </a:r>
              <a:endPara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200000"/>
                </a:lnSpc>
                <a:buFontTx/>
              </a:pPr>
              <a:r>
                <a:rPr lang="zh-CN" altLang="en-US" sz="32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动态存储区</a:t>
              </a:r>
              <a:endPara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3491" name="直接连接符 7"/>
            <p:cNvCxnSpPr/>
            <p:nvPr/>
          </p:nvCxnSpPr>
          <p:spPr>
            <a:xfrm>
              <a:off x="1000100" y="2571744"/>
              <a:ext cx="24288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63492" name="直接连接符 8"/>
            <p:cNvCxnSpPr/>
            <p:nvPr/>
          </p:nvCxnSpPr>
          <p:spPr>
            <a:xfrm>
              <a:off x="1000100" y="3643314"/>
              <a:ext cx="24288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63493" name="TextBox 10"/>
          <p:cNvSpPr txBox="1"/>
          <p:nvPr/>
        </p:nvSpPr>
        <p:spPr>
          <a:xfrm>
            <a:off x="2071688" y="1143000"/>
            <a:ext cx="200025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buFontTx/>
            </a:pPr>
            <a:r>
              <a: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用户区</a:t>
            </a:r>
            <a:endParaRPr lang="zh-CN" altLang="en-US" sz="32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右大括号 11"/>
          <p:cNvSpPr/>
          <p:nvPr/>
        </p:nvSpPr>
        <p:spPr>
          <a:xfrm>
            <a:off x="4429125" y="2857500"/>
            <a:ext cx="500063" cy="1928813"/>
          </a:xfrm>
          <a:prstGeom prst="rightBrace">
            <a:avLst>
              <a:gd name="adj1" fmla="val 8303"/>
              <a:gd name="adj2" fmla="val 50000"/>
            </a:avLst>
          </a:prstGeom>
          <a:solidFill>
            <a:schemeClr val="accent1"/>
          </a:solidFill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625" y="3500438"/>
            <a:ext cx="3786188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buFontTx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将</a:t>
            </a:r>
            <a:r>
              <a:rPr lang="zh-CN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数据存放在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此区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5072063" y="2286000"/>
            <a:ext cx="3286125" cy="1214438"/>
          </a:xfrm>
          <a:prstGeom prst="wedgeRoundRectCallout">
            <a:avLst>
              <a:gd name="adj1" fmla="val -75991"/>
              <a:gd name="adj2" fmla="val 42269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>
              <a:buFontTx/>
            </a:pP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全局变量全部存放在静态存储区中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4857750" y="2357438"/>
            <a:ext cx="4000500" cy="2928937"/>
          </a:xfrm>
          <a:prstGeom prst="wedgeRoundRectCallout">
            <a:avLst>
              <a:gd name="adj1" fmla="val -70356"/>
              <a:gd name="adj2" fmla="val 20352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>
              <a:buFontTx/>
            </a:pP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①函数形式参数②函数中定义的没有用关键字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static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声明的变量③函数调用时的现场保护和返回地址等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存放在动态存储区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4857750" y="1428750"/>
            <a:ext cx="4286250" cy="2571750"/>
          </a:xfrm>
          <a:prstGeom prst="wedgeRoundRectCallout">
            <a:avLst>
              <a:gd name="adj1" fmla="val -69000"/>
              <a:gd name="adj2" fmla="val 20370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>
              <a:buFontTx/>
            </a:pPr>
            <a:r>
              <a:rPr lang="zh-CN" altLang="en-US" sz="2800" b="1" dirty="0">
                <a:solidFill>
                  <a:srgbClr val="9D138D"/>
                </a:solidFill>
                <a:latin typeface="Arial" panose="020B0604020202020204" pitchFamily="34" charset="0"/>
              </a:rPr>
              <a:t>程序</a:t>
            </a:r>
            <a:r>
              <a:rPr lang="zh-CN" altLang="zh-CN" sz="2800" b="1" dirty="0">
                <a:solidFill>
                  <a:srgbClr val="9D138D"/>
                </a:solidFill>
                <a:latin typeface="Arial" panose="020B0604020202020204" pitchFamily="34" charset="0"/>
              </a:rPr>
              <a:t>开始执行时给全局变量分配存储区，程序执行完毕就释放。在程序执行过程中占据固定的存储单元</a:t>
            </a:r>
            <a:endParaRPr lang="zh-CN" altLang="en-US" sz="2800" b="1" dirty="0">
              <a:solidFill>
                <a:srgbClr val="9D138D"/>
              </a:solidFill>
              <a:latin typeface="Arial" panose="020B0604020202020204" pitchFamily="34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4857750" y="3071813"/>
            <a:ext cx="4071938" cy="2071687"/>
          </a:xfrm>
          <a:prstGeom prst="wedgeRoundRectCallout">
            <a:avLst>
              <a:gd name="adj1" fmla="val -70356"/>
              <a:gd name="adj2" fmla="val 20352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>
              <a:buFontTx/>
            </a:pPr>
            <a:r>
              <a:rPr lang="zh-CN" altLang="zh-CN" sz="2800" b="1" dirty="0">
                <a:solidFill>
                  <a:srgbClr val="9D138D"/>
                </a:solidFill>
                <a:latin typeface="Arial" panose="020B0604020202020204" pitchFamily="34" charset="0"/>
              </a:rPr>
              <a:t>函数调用开始时分配，函数结束时释放。在程序执行过程中，这种分配和释放是动态的</a:t>
            </a:r>
            <a:endParaRPr lang="zh-CN" altLang="en-US" sz="2800" b="1" dirty="0">
              <a:solidFill>
                <a:srgbClr val="9D138D"/>
              </a:solidFill>
              <a:latin typeface="Arial" panose="020B0604020202020204" pitchFamily="34" charset="0"/>
            </a:endParaRPr>
          </a:p>
        </p:txBody>
      </p:sp>
      <p:pic>
        <p:nvPicPr>
          <p:cNvPr id="63500" name="图片 17" descr="Untitled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6433" name="图片 2" descr="Untitl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643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1000"/>
            <a:ext cx="5924550" cy="5981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4724400" y="457200"/>
            <a:ext cx="3048000" cy="579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7457" name="图片 2" descr="Untitled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745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3933825" cy="3705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7459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752600"/>
            <a:ext cx="3467100" cy="3095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8481" name="图片 2" descr="Untitled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8482" name="对象 2"/>
          <p:cNvGraphicFramePr/>
          <p:nvPr/>
        </p:nvGraphicFramePr>
        <p:xfrm>
          <a:off x="1955800" y="1765300"/>
          <a:ext cx="5232400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5229225" imgH="3324225" progId="Paint.Picture">
                  <p:embed/>
                </p:oleObj>
              </mc:Choice>
              <mc:Fallback>
                <p:oleObj name="" r:id="rId2" imgW="5229225" imgH="332422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55800" y="1765300"/>
                        <a:ext cx="5232400" cy="332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9505" name="图片 2" descr="Untitled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9506" name="对象 1"/>
          <p:cNvGraphicFramePr/>
          <p:nvPr/>
        </p:nvGraphicFramePr>
        <p:xfrm>
          <a:off x="330200" y="2108200"/>
          <a:ext cx="84836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" imgW="8477250" imgH="2638425" progId="Paint.Picture">
                  <p:embed/>
                </p:oleObj>
              </mc:Choice>
              <mc:Fallback>
                <p:oleObj name="" r:id="rId2" imgW="8477250" imgH="2638425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0200" y="2108200"/>
                        <a:ext cx="8483600" cy="264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0529" name="图片 2" descr="Untitled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50530" name="对象 1"/>
          <p:cNvGraphicFramePr/>
          <p:nvPr/>
        </p:nvGraphicFramePr>
        <p:xfrm>
          <a:off x="3227388" y="1336675"/>
          <a:ext cx="2687637" cy="41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686050" imgH="4181475" progId="Paint.Picture">
                  <p:embed/>
                </p:oleObj>
              </mc:Choice>
              <mc:Fallback>
                <p:oleObj name="" r:id="rId2" imgW="2686050" imgH="418147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27388" y="1336675"/>
                        <a:ext cx="2687637" cy="418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4514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4515" name="标题 5560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Standard Library Functions</a:t>
            </a:r>
            <a:endParaRPr lang="en-US" altLang="zh-CN"/>
          </a:p>
        </p:txBody>
      </p:sp>
      <p:sp>
        <p:nvSpPr>
          <p:cNvPr id="64516" name="文本占位符 556034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pPr>
              <a:lnSpc>
                <a:spcPct val="90000"/>
              </a:lnSpc>
            </a:pPr>
            <a:r>
              <a:rPr lang="en-US" altLang="zh-CN"/>
              <a:t>The standard library consists of 15 header files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Before using these functions, you must know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The name of each available function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The arguments required by each function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The data type of the result (if any) returned by each function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A description of what each function does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How to include the library containing the desired function</a:t>
            </a:r>
            <a:endParaRPr lang="en-US" altLang="zh-CN"/>
          </a:p>
          <a:p>
            <a:pPr lvl="2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</a:rPr>
              <a:t>#include &lt;header-file-name&gt;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6562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6563" name="标题 55705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Mathematical Library Functions</a:t>
            </a:r>
            <a:endParaRPr lang="en-US" altLang="zh-CN"/>
          </a:p>
        </p:txBody>
      </p:sp>
      <p:pic>
        <p:nvPicPr>
          <p:cNvPr id="66564" name="内容占位符 557062"/>
          <p:cNvPicPr>
            <a:picLocks noGrp="1" noChangeAspect="1"/>
          </p:cNvPicPr>
          <p:nvPr>
            <p:ph idx="4294967295"/>
          </p:nvPr>
        </p:nvPicPr>
        <p:blipFill>
          <a:blip r:embed="rId1">
            <a:lum bright="-6000"/>
          </a:blip>
          <a:stretch>
            <a:fillRect/>
          </a:stretch>
        </p:blipFill>
        <p:spPr>
          <a:xfrm>
            <a:off x="914400" y="1676400"/>
            <a:ext cx="7519988" cy="4572000"/>
          </a:xfrm>
          <a:ln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8610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68611" name="组合 560135"/>
          <p:cNvGrpSpPr/>
          <p:nvPr/>
        </p:nvGrpSpPr>
        <p:grpSpPr>
          <a:xfrm>
            <a:off x="762000" y="1238250"/>
            <a:ext cx="7553325" cy="5086350"/>
            <a:chOff x="528" y="288"/>
            <a:chExt cx="4758" cy="3540"/>
          </a:xfrm>
        </p:grpSpPr>
        <p:pic>
          <p:nvPicPr>
            <p:cNvPr id="68612" name="图片 560131"/>
            <p:cNvPicPr>
              <a:picLocks noChangeAspect="1"/>
            </p:cNvPicPr>
            <p:nvPr/>
          </p:nvPicPr>
          <p:blipFill>
            <a:blip r:embed="rId1">
              <a:lum bright="-6000"/>
            </a:blip>
            <a:stretch>
              <a:fillRect/>
            </a:stretch>
          </p:blipFill>
          <p:spPr>
            <a:xfrm>
              <a:off x="528" y="288"/>
              <a:ext cx="4758" cy="37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8613" name="图片 560132"/>
            <p:cNvPicPr>
              <a:picLocks noChangeAspect="1"/>
            </p:cNvPicPr>
            <p:nvPr/>
          </p:nvPicPr>
          <p:blipFill>
            <a:blip r:embed="rId2">
              <a:lum bright="-6000"/>
            </a:blip>
            <a:stretch>
              <a:fillRect/>
            </a:stretch>
          </p:blipFill>
          <p:spPr>
            <a:xfrm>
              <a:off x="528" y="654"/>
              <a:ext cx="4752" cy="160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8614" name="图片 560133"/>
            <p:cNvPicPr>
              <a:picLocks noChangeAspect="1"/>
            </p:cNvPicPr>
            <p:nvPr/>
          </p:nvPicPr>
          <p:blipFill>
            <a:blip r:embed="rId3">
              <a:lum bright="-6000"/>
            </a:blip>
            <a:stretch>
              <a:fillRect/>
            </a:stretch>
          </p:blipFill>
          <p:spPr>
            <a:xfrm>
              <a:off x="528" y="2232"/>
              <a:ext cx="4758" cy="159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8615" name="图片 560134"/>
            <p:cNvPicPr>
              <a:picLocks noChangeAspect="1"/>
            </p:cNvPicPr>
            <p:nvPr/>
          </p:nvPicPr>
          <p:blipFill>
            <a:blip r:embed="rId4">
              <a:lum bright="-6000"/>
            </a:blip>
            <a:stretch>
              <a:fillRect/>
            </a:stretch>
          </p:blipFill>
          <p:spPr>
            <a:xfrm>
              <a:off x="4560" y="288"/>
              <a:ext cx="582" cy="16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8616" name="矩形 560136"/>
          <p:cNvSpPr/>
          <p:nvPr/>
        </p:nvSpPr>
        <p:spPr>
          <a:xfrm>
            <a:off x="533400" y="0"/>
            <a:ext cx="8077200" cy="1066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</a:rPr>
              <a:t>Mathematical Library Functions (continued)</a:t>
            </a:r>
            <a:endParaRPr lang="en-US" altLang="zh-CN" sz="36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6386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标题 51404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Function Prototypes</a:t>
            </a:r>
            <a:endParaRPr lang="en-US" altLang="zh-CN"/>
          </a:p>
        </p:txBody>
      </p:sp>
      <p:sp>
        <p:nvSpPr>
          <p:cNvPr id="16388" name="文本占位符 514050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572000"/>
          </a:xfrm>
          <a:ln/>
        </p:spPr>
        <p:txBody>
          <a:bodyPr anchor="t" anchorCtr="0"/>
          <a:p>
            <a:pPr>
              <a:lnSpc>
                <a:spcPct val="90000"/>
              </a:lnSpc>
            </a:pPr>
            <a:r>
              <a:rPr lang="en-US" altLang="zh-CN"/>
              <a:t>The declaration statement for a function is referred to as a </a:t>
            </a:r>
            <a:r>
              <a:rPr lang="en-US" altLang="zh-CN" b="1"/>
              <a:t>function prototype</a:t>
            </a:r>
            <a:endParaRPr lang="en-US" altLang="zh-CN" sz="2200"/>
          </a:p>
          <a:p>
            <a:pPr lvl="1">
              <a:lnSpc>
                <a:spcPct val="90000"/>
              </a:lnSpc>
            </a:pPr>
            <a:r>
              <a:rPr lang="en-US" altLang="zh-CN"/>
              <a:t>Declares the data type of the value that will be directly returned by the function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Declares the data type of the values that need to be transmitted to the called function when it is invoked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 sz="2000" i="1">
                <a:latin typeface="Courier New" panose="02070309020205020404" pitchFamily="49" charset="0"/>
              </a:rPr>
              <a:t>returnDataType functionName(argument data types);</a:t>
            </a:r>
            <a:endParaRPr lang="en-US" altLang="zh-CN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/>
              <a:t>Function prototypes allow the compiler to check for data type errors</a:t>
            </a:r>
            <a:endParaRPr lang="en-US" altLang="zh-CN" sz="2200"/>
          </a:p>
          <a:p>
            <a:pPr lvl="1">
              <a:lnSpc>
                <a:spcPct val="90000"/>
              </a:lnSpc>
            </a:pPr>
            <a:r>
              <a:rPr lang="en-US" altLang="zh-CN"/>
              <a:t>If the function prototype does not agree with data types specified when the function is written, an error message (typically TYPE MISMATCH) will occur</a:t>
            </a:r>
            <a:endParaRPr lang="en-US" altLang="zh-CN"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0658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0659" name="标题 56115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The </a:t>
            </a:r>
            <a:r>
              <a:rPr lang="en-US" altLang="zh-CN">
                <a:latin typeface="Courier New" panose="02070309020205020404" pitchFamily="49" charset="0"/>
              </a:rPr>
              <a:t>rand()</a:t>
            </a:r>
            <a:r>
              <a:rPr lang="en-US" altLang="zh-CN"/>
              <a:t> and </a:t>
            </a:r>
            <a:r>
              <a:rPr lang="en-US" altLang="zh-CN">
                <a:latin typeface="Courier New" panose="02070309020205020404" pitchFamily="49" charset="0"/>
              </a:rPr>
              <a:t>srand()</a:t>
            </a:r>
            <a:r>
              <a:rPr lang="en-US" altLang="zh-CN"/>
              <a:t> Functions</a:t>
            </a:r>
            <a:endParaRPr lang="en-US" altLang="zh-CN"/>
          </a:p>
        </p:txBody>
      </p:sp>
      <p:sp>
        <p:nvSpPr>
          <p:cNvPr id="70660" name="文本占位符 561154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72000"/>
          </a:xfrm>
          <a:ln/>
        </p:spPr>
        <p:txBody>
          <a:bodyPr anchor="t" anchorCtr="0"/>
          <a:p>
            <a:r>
              <a:rPr lang="en-US" altLang="zh-CN" b="1">
                <a:ea typeface="宋体" panose="02010600030101010101" pitchFamily="2" charset="-122"/>
              </a:rPr>
              <a:t>Random numbers </a:t>
            </a:r>
            <a:r>
              <a:rPr lang="en-US" altLang="zh-CN">
                <a:ea typeface="宋体" panose="02010600030101010101" pitchFamily="2" charset="-122"/>
              </a:rPr>
              <a:t>are a series of numbers whose order cannot be predicted</a:t>
            </a:r>
            <a:endParaRPr lang="en-US" altLang="zh-CN" b="1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Pseudorandom numbers</a:t>
            </a:r>
            <a:r>
              <a:rPr lang="en-US" altLang="zh-CN">
                <a:ea typeface="宋体" panose="02010600030101010101" pitchFamily="2" charset="-122"/>
              </a:rPr>
              <a:t> are not really random, but are sufficiently random for the task at hand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/>
              <a:t>All C compilers provide two functions for creating random numbers: </a:t>
            </a:r>
            <a:r>
              <a:rPr lang="en-US" altLang="zh-CN">
                <a:latin typeface="Courier New" panose="02070309020205020404" pitchFamily="49" charset="0"/>
              </a:rPr>
              <a:t>rand()</a:t>
            </a:r>
            <a:r>
              <a:rPr lang="en-US" altLang="zh-CN"/>
              <a:t> and </a:t>
            </a:r>
            <a:r>
              <a:rPr lang="en-US" altLang="zh-CN">
                <a:latin typeface="Courier New" panose="02070309020205020404" pitchFamily="49" charset="0"/>
              </a:rPr>
              <a:t>srand()</a:t>
            </a:r>
            <a:r>
              <a:rPr lang="en-US" altLang="zh-CN"/>
              <a:t>, defined in the </a:t>
            </a:r>
            <a:r>
              <a:rPr lang="en-US" altLang="zh-CN">
                <a:latin typeface="Courier New" panose="02070309020205020404" pitchFamily="49" charset="0"/>
              </a:rPr>
              <a:t>stdlib.h</a:t>
            </a:r>
            <a:r>
              <a:rPr lang="en-US" altLang="zh-CN"/>
              <a:t> header file</a:t>
            </a:r>
            <a:endParaRPr lang="en-US" altLang="zh-CN"/>
          </a:p>
          <a:p>
            <a:pPr lvl="1"/>
            <a:r>
              <a:rPr lang="en-US" altLang="zh-CN">
                <a:latin typeface="Courier New" panose="02070309020205020404" pitchFamily="49" charset="0"/>
              </a:rPr>
              <a:t>rand()</a:t>
            </a:r>
            <a:r>
              <a:rPr lang="en-US" altLang="zh-CN"/>
              <a:t> produces random numbers in the range 0 &lt; </a:t>
            </a:r>
            <a:r>
              <a:rPr lang="en-US" altLang="zh-CN">
                <a:latin typeface="Courier New" panose="02070309020205020404" pitchFamily="49" charset="0"/>
              </a:rPr>
              <a:t>rand()</a:t>
            </a:r>
            <a:r>
              <a:rPr lang="en-US" altLang="zh-CN"/>
              <a:t> &lt; </a:t>
            </a:r>
            <a:r>
              <a:rPr lang="en-US" altLang="zh-CN">
                <a:latin typeface="Courier New" panose="02070309020205020404" pitchFamily="49" charset="0"/>
              </a:rPr>
              <a:t>RAND_MAX</a:t>
            </a:r>
            <a:endParaRPr lang="en-US" altLang="zh-CN">
              <a:latin typeface="Courier New" panose="02070309020205020404" pitchFamily="49" charset="0"/>
            </a:endParaRPr>
          </a:p>
          <a:p>
            <a:pPr lvl="1"/>
            <a:r>
              <a:rPr lang="en-US" altLang="zh-CN">
                <a:latin typeface="Courier New" panose="02070309020205020404" pitchFamily="49" charset="0"/>
              </a:rPr>
              <a:t>srand()</a:t>
            </a:r>
            <a:r>
              <a:rPr lang="en-US" altLang="zh-CN"/>
              <a:t> provides a starting “seed” value for </a:t>
            </a:r>
            <a:r>
              <a:rPr lang="en-US" altLang="zh-CN">
                <a:latin typeface="Courier New" panose="02070309020205020404" pitchFamily="49" charset="0"/>
              </a:rPr>
              <a:t>rand()</a:t>
            </a:r>
            <a:endParaRPr lang="en-US" altLang="zh-CN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内容占位符 2"/>
          <p:cNvSpPr>
            <a:spLocks noGrp="1"/>
          </p:cNvSpPr>
          <p:nvPr>
            <p:ph idx="1"/>
          </p:nvPr>
        </p:nvSpPr>
        <p:spPr>
          <a:xfrm>
            <a:off x="539750" y="1000125"/>
            <a:ext cx="7961313" cy="512445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           </a:t>
            </a:r>
            <a:r>
              <a:rPr lang="en-US" altLang="zh-CN" sz="3600" b="1" dirty="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</a:rPr>
              <a:t>线性模同余计算随机数序列</a:t>
            </a:r>
            <a:endParaRPr lang="zh-CN" altLang="en-US" dirty="0"/>
          </a:p>
          <a:p>
            <a:r>
              <a:rPr lang="en-US" altLang="zh-CN" dirty="0"/>
              <a:t> </a:t>
            </a:r>
            <a:r>
              <a:rPr lang="zh-CN" altLang="en-US" dirty="0"/>
              <a:t>公式：</a:t>
            </a:r>
            <a:r>
              <a:rPr lang="en-US" altLang="zh-CN" dirty="0"/>
              <a:t>    y = (ax+b)%m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初始化：</a:t>
            </a:r>
            <a:r>
              <a:rPr lang="en-US" altLang="zh-CN" dirty="0"/>
              <a:t>x=x0, </a:t>
            </a:r>
            <a:r>
              <a:rPr lang="zh-CN" altLang="en-US" dirty="0"/>
              <a:t>计算有</a:t>
            </a:r>
            <a:r>
              <a:rPr lang="en-US" altLang="zh-CN" dirty="0"/>
              <a:t>y0=(ax0+b)%m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计算序列中第二项：令</a:t>
            </a:r>
            <a:r>
              <a:rPr lang="en-US" altLang="zh-CN" dirty="0"/>
              <a:t>x1=y0, </a:t>
            </a:r>
            <a:r>
              <a:rPr lang="en-US" altLang="zh-CN" dirty="0"/>
              <a:t>y1=(ax1+b)%m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计算序列中第三项：</a:t>
            </a:r>
            <a:r>
              <a:rPr lang="zh-CN" altLang="en-US" dirty="0">
                <a:sym typeface="+mn-ea"/>
              </a:rPr>
              <a:t>令</a:t>
            </a:r>
            <a:r>
              <a:rPr lang="en-US" altLang="zh-CN" dirty="0"/>
              <a:t>x2=y1, y2=(ax2+b)%m</a:t>
            </a:r>
            <a:endParaRPr lang="en-US" altLang="zh-CN" dirty="0"/>
          </a:p>
          <a:p>
            <a:r>
              <a:rPr lang="en-US" altLang="zh-CN" dirty="0">
                <a:ea typeface="宋体" panose="02010600030101010101" pitchFamily="2" charset="-122"/>
              </a:rPr>
              <a:t>  ......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初始化的</a:t>
            </a:r>
            <a:r>
              <a:rPr lang="en-US" altLang="zh-CN" dirty="0">
                <a:ea typeface="宋体" panose="02010600030101010101" pitchFamily="2" charset="-122"/>
              </a:rPr>
              <a:t>x0</a:t>
            </a:r>
            <a:r>
              <a:rPr lang="zh-CN" altLang="en-US" dirty="0">
                <a:ea typeface="宋体" panose="02010600030101010101" pitchFamily="2" charset="-122"/>
              </a:rPr>
              <a:t>，就相当于于种子。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45410" name="图片 2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charRg st="77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6">
                                            <p:txEl>
                                              <p:charRg st="77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2706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72707" name="组合 562181"/>
          <p:cNvGrpSpPr/>
          <p:nvPr/>
        </p:nvGrpSpPr>
        <p:grpSpPr>
          <a:xfrm>
            <a:off x="381000" y="1143000"/>
            <a:ext cx="8277225" cy="5181600"/>
            <a:chOff x="273" y="96"/>
            <a:chExt cx="5214" cy="3468"/>
          </a:xfrm>
        </p:grpSpPr>
        <p:pic>
          <p:nvPicPr>
            <p:cNvPr id="72708" name="图片 562179"/>
            <p:cNvPicPr>
              <a:picLocks noChangeAspect="1"/>
            </p:cNvPicPr>
            <p:nvPr/>
          </p:nvPicPr>
          <p:blipFill>
            <a:blip r:embed="rId1">
              <a:lum bright="-6000"/>
            </a:blip>
            <a:stretch>
              <a:fillRect/>
            </a:stretch>
          </p:blipFill>
          <p:spPr>
            <a:xfrm>
              <a:off x="288" y="96"/>
              <a:ext cx="5178" cy="151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2709" name="图片 562180"/>
            <p:cNvPicPr>
              <a:picLocks noChangeAspect="1"/>
            </p:cNvPicPr>
            <p:nvPr/>
          </p:nvPicPr>
          <p:blipFill>
            <a:blip r:embed="rId2">
              <a:lum bright="-6000"/>
            </a:blip>
            <a:stretch>
              <a:fillRect/>
            </a:stretch>
          </p:blipFill>
          <p:spPr>
            <a:xfrm>
              <a:off x="273" y="1632"/>
              <a:ext cx="5214" cy="193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2710" name="矩形 562182"/>
          <p:cNvSpPr/>
          <p:nvPr/>
        </p:nvSpPr>
        <p:spPr>
          <a:xfrm>
            <a:off x="533400" y="1524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</a:rPr>
              <a:t>The </a:t>
            </a:r>
            <a:r>
              <a:rPr lang="en-US" altLang="zh-CN" sz="3600">
                <a:solidFill>
                  <a:srgbClr val="222222"/>
                </a:solidFill>
                <a:latin typeface="Courier New" panose="02070309020205020404" pitchFamily="49" charset="0"/>
              </a:rPr>
              <a:t>rand()</a:t>
            </a:r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</a:rPr>
              <a:t> and </a:t>
            </a:r>
            <a:r>
              <a:rPr lang="en-US" altLang="zh-CN" sz="3600">
                <a:solidFill>
                  <a:srgbClr val="222222"/>
                </a:solidFill>
                <a:latin typeface="Courier New" panose="02070309020205020404" pitchFamily="49" charset="0"/>
              </a:rPr>
              <a:t>srand()</a:t>
            </a:r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</a:rPr>
              <a:t> Functions (continued)</a:t>
            </a:r>
            <a:endParaRPr lang="en-US" altLang="zh-CN" sz="36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4754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4755" name="标题 56320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Scaling</a:t>
            </a:r>
            <a:endParaRPr lang="en-US" altLang="zh-CN"/>
          </a:p>
        </p:txBody>
      </p:sp>
      <p:sp>
        <p:nvSpPr>
          <p:cNvPr id="74756" name="文本占位符 56320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en-US" altLang="zh-CN">
                <a:ea typeface="宋体" panose="02010600030101010101" pitchFamily="2" charset="-122"/>
              </a:rPr>
              <a:t>The method for adjusting the random numbers produced by a random-number generator to reside within a specified range is called </a:t>
            </a:r>
            <a:r>
              <a:rPr lang="en-US" altLang="zh-CN" b="1">
                <a:ea typeface="宋体" panose="02010600030101010101" pitchFamily="2" charset="-122"/>
              </a:rPr>
              <a:t>scaling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/>
              <a:t>To scale a random number as an integer value between 1 and </a:t>
            </a:r>
            <a:r>
              <a:rPr lang="en-US" altLang="zh-CN">
                <a:latin typeface="Courier New" panose="02070309020205020404" pitchFamily="49" charset="0"/>
              </a:rPr>
              <a:t>N:</a:t>
            </a:r>
            <a:endParaRPr lang="en-US" altLang="zh-CN"/>
          </a:p>
          <a:p>
            <a:pPr lvl="1">
              <a:buNone/>
            </a:pPr>
            <a:r>
              <a:rPr lang="en-US" altLang="zh-CN" sz="2000">
                <a:latin typeface="Courier New" panose="02070309020205020404" pitchFamily="49" charset="0"/>
              </a:rPr>
              <a:t>	1 + (int)rand() % N</a:t>
            </a:r>
            <a:endParaRPr lang="en-US" altLang="zh-CN" sz="2000">
              <a:latin typeface="Courier New" panose="02070309020205020404" pitchFamily="49" charset="0"/>
            </a:endParaRPr>
          </a:p>
          <a:p>
            <a:r>
              <a:rPr lang="en-US" altLang="zh-CN"/>
              <a:t>To produce a random integer between the numbers </a:t>
            </a:r>
            <a:r>
              <a:rPr lang="en-US" altLang="zh-CN">
                <a:latin typeface="Courier New" panose="02070309020205020404" pitchFamily="49" charset="0"/>
              </a:rPr>
              <a:t>a</a:t>
            </a:r>
            <a:r>
              <a:rPr lang="en-US" altLang="zh-CN"/>
              <a:t> and </a:t>
            </a:r>
            <a:r>
              <a:rPr lang="en-US" altLang="zh-CN">
                <a:latin typeface="Courier New" panose="02070309020205020404" pitchFamily="49" charset="0"/>
              </a:rPr>
              <a:t>b</a:t>
            </a:r>
            <a:r>
              <a:rPr lang="en-US" altLang="zh-CN"/>
              <a:t>:</a:t>
            </a:r>
            <a:endParaRPr lang="en-US" altLang="zh-CN"/>
          </a:p>
          <a:p>
            <a:pPr lvl="2">
              <a:buNone/>
            </a:pPr>
            <a:r>
              <a:rPr lang="en-US" altLang="zh-CN" sz="2000">
                <a:latin typeface="Courier New" panose="02070309020205020404" pitchFamily="49" charset="0"/>
              </a:rPr>
              <a:t>a + (int)(rand() % (b - a + 1))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6802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6803" name="标题 56422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Coin Toss Simulation</a:t>
            </a:r>
            <a:endParaRPr lang="en-US" altLang="zh-CN"/>
          </a:p>
        </p:txBody>
      </p:sp>
      <p:grpSp>
        <p:nvGrpSpPr>
          <p:cNvPr id="76804" name="组合 564231"/>
          <p:cNvGrpSpPr/>
          <p:nvPr/>
        </p:nvGrpSpPr>
        <p:grpSpPr>
          <a:xfrm>
            <a:off x="457200" y="1466850"/>
            <a:ext cx="8077200" cy="4857750"/>
            <a:chOff x="672" y="144"/>
            <a:chExt cx="5088" cy="3060"/>
          </a:xfrm>
        </p:grpSpPr>
        <p:pic>
          <p:nvPicPr>
            <p:cNvPr id="76805" name="内容占位符 564227"/>
            <p:cNvPicPr>
              <a:picLocks noGrp="1" noChangeAspect="1"/>
            </p:cNvPicPr>
            <p:nvPr>
              <p:ph idx="4294967295"/>
            </p:nvPr>
          </p:nvPicPr>
          <p:blipFill>
            <a:blip r:embed="rId1">
              <a:lum bright="-6000"/>
            </a:blip>
            <a:stretch>
              <a:fillRect/>
            </a:stretch>
          </p:blipFill>
          <p:spPr>
            <a:xfrm>
              <a:off x="672" y="144"/>
              <a:ext cx="5088" cy="2511"/>
            </a:xfrm>
            <a:ln/>
          </p:spPr>
        </p:pic>
        <p:pic>
          <p:nvPicPr>
            <p:cNvPr id="76806" name="内容占位符 564229"/>
            <p:cNvPicPr>
              <a:picLocks noGrp="1" noChangeAspect="1"/>
            </p:cNvPicPr>
            <p:nvPr>
              <p:ph idx="4294967295"/>
            </p:nvPr>
          </p:nvPicPr>
          <p:blipFill>
            <a:blip r:embed="rId2">
              <a:lum bright="-6000"/>
            </a:blip>
            <a:stretch>
              <a:fillRect/>
            </a:stretch>
          </p:blipFill>
          <p:spPr>
            <a:xfrm>
              <a:off x="690" y="2664"/>
              <a:ext cx="996" cy="540"/>
            </a:xfrm>
            <a:ln/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8850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8851" name="标题 56934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Coin Toss Simulation (continued)</a:t>
            </a:r>
            <a:endParaRPr lang="en-US" altLang="zh-CN"/>
          </a:p>
        </p:txBody>
      </p:sp>
      <p:pic>
        <p:nvPicPr>
          <p:cNvPr id="78852" name="内容占位符 569348"/>
          <p:cNvPicPr>
            <a:picLocks noGrp="1" noChangeAspect="1"/>
          </p:cNvPicPr>
          <p:nvPr>
            <p:ph idx="1"/>
          </p:nvPr>
        </p:nvPicPr>
        <p:blipFill>
          <a:blip r:embed="rId1">
            <a:lum bright="-6000"/>
          </a:blip>
          <a:stretch>
            <a:fillRect/>
          </a:stretch>
        </p:blipFill>
        <p:spPr>
          <a:xfrm>
            <a:off x="533400" y="1806575"/>
            <a:ext cx="8077200" cy="4310063"/>
          </a:xfrm>
          <a:ln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0898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0899" name="标题 57241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Coin Toss Simulation (continued)</a:t>
            </a:r>
            <a:endParaRPr lang="en-US" altLang="zh-CN"/>
          </a:p>
        </p:txBody>
      </p:sp>
      <p:pic>
        <p:nvPicPr>
          <p:cNvPr id="80900" name="内容占位符 572419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6575" y="1382713"/>
            <a:ext cx="8226425" cy="4865687"/>
          </a:xfrm>
          <a:ln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2946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2947" name="标题 57548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Input/Output Library Functions</a:t>
            </a:r>
            <a:endParaRPr lang="en-US" altLang="zh-CN"/>
          </a:p>
        </p:txBody>
      </p:sp>
      <p:sp>
        <p:nvSpPr>
          <p:cNvPr id="82948" name="文本占位符 575490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en-US" altLang="zh-CN">
                <a:latin typeface="Courier New" panose="02070309020205020404" pitchFamily="49" charset="0"/>
              </a:rPr>
              <a:t>getchar()</a:t>
            </a:r>
            <a:r>
              <a:rPr lang="en-US" altLang="zh-CN"/>
              <a:t> can be used for single character input</a:t>
            </a:r>
            <a:endParaRPr lang="en-US" altLang="zh-CN"/>
          </a:p>
          <a:p>
            <a:pPr lvl="1"/>
            <a:r>
              <a:rPr lang="en-US" altLang="zh-CN">
                <a:latin typeface="Courier New" panose="02070309020205020404" pitchFamily="49" charset="0"/>
              </a:rPr>
              <a:t>int getchar()</a:t>
            </a:r>
            <a:endParaRPr lang="en-US" altLang="zh-CN">
              <a:latin typeface="Courier New" panose="02070309020205020404" pitchFamily="49" charset="0"/>
            </a:endParaRPr>
          </a:p>
          <a:p>
            <a:pPr lvl="1"/>
            <a:r>
              <a:rPr lang="en-US" altLang="zh-CN"/>
              <a:t>The reason for returning characters in integer format is to allow the End-Of-File (EOF) sentinel to be returned</a:t>
            </a:r>
            <a:endParaRPr lang="en-US" altLang="zh-CN"/>
          </a:p>
          <a:p>
            <a:r>
              <a:rPr lang="en-US" altLang="zh-CN">
                <a:latin typeface="Courier New" panose="02070309020205020404" pitchFamily="49" charset="0"/>
              </a:rPr>
              <a:t>putchar()</a:t>
            </a:r>
            <a:r>
              <a:rPr lang="en-US" altLang="zh-CN"/>
              <a:t> expects a single character argument and displays the character passed to it on the terminal</a:t>
            </a:r>
            <a:endParaRPr lang="en-US" altLang="zh-CN"/>
          </a:p>
          <a:p>
            <a:pPr lvl="1"/>
            <a:r>
              <a:rPr lang="en-US" altLang="zh-CN"/>
              <a:t>For example, </a:t>
            </a:r>
            <a:r>
              <a:rPr lang="en-US" altLang="zh-CN">
                <a:latin typeface="Courier New" panose="02070309020205020404" pitchFamily="49" charset="0"/>
              </a:rPr>
              <a:t>putchar('a')</a:t>
            </a:r>
            <a:endParaRPr lang="en-US" altLang="zh-CN">
              <a:latin typeface="Courier New" panose="02070309020205020404" pitchFamily="49" charset="0"/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4994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84995" name="图片 576516"/>
          <p:cNvPicPr>
            <a:picLocks noChangeAspect="1"/>
          </p:cNvPicPr>
          <p:nvPr/>
        </p:nvPicPr>
        <p:blipFill>
          <a:blip r:embed="rId1">
            <a:lum bright="-6000"/>
          </a:blip>
          <a:stretch>
            <a:fillRect/>
          </a:stretch>
        </p:blipFill>
        <p:spPr>
          <a:xfrm>
            <a:off x="857250" y="1524000"/>
            <a:ext cx="7600950" cy="4772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4996" name="标题 57651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Character Processing Functions</a:t>
            </a:r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7042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7043" name="标题 57856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Character Processing Functions (continued)</a:t>
            </a:r>
            <a:endParaRPr lang="en-US" altLang="zh-CN"/>
          </a:p>
        </p:txBody>
      </p:sp>
      <p:grpSp>
        <p:nvGrpSpPr>
          <p:cNvPr id="87044" name="组合 578574"/>
          <p:cNvGrpSpPr/>
          <p:nvPr/>
        </p:nvGrpSpPr>
        <p:grpSpPr>
          <a:xfrm>
            <a:off x="1244600" y="1628775"/>
            <a:ext cx="6985000" cy="4695825"/>
            <a:chOff x="593" y="912"/>
            <a:chExt cx="4783" cy="3282"/>
          </a:xfrm>
        </p:grpSpPr>
        <p:pic>
          <p:nvPicPr>
            <p:cNvPr id="87045" name="内容占位符 578563"/>
            <p:cNvPicPr>
              <a:picLocks noGrp="1" noChangeAspect="1"/>
            </p:cNvPicPr>
            <p:nvPr>
              <p:ph idx="4294967295"/>
            </p:nvPr>
          </p:nvPicPr>
          <p:blipFill>
            <a:blip r:embed="rId1">
              <a:lum bright="-6000"/>
            </a:blip>
            <a:stretch>
              <a:fillRect/>
            </a:stretch>
          </p:blipFill>
          <p:spPr>
            <a:xfrm>
              <a:off x="593" y="912"/>
              <a:ext cx="4781" cy="366"/>
            </a:xfrm>
            <a:ln/>
          </p:spPr>
        </p:pic>
        <p:pic>
          <p:nvPicPr>
            <p:cNvPr id="87046" name="内容占位符 578567"/>
            <p:cNvPicPr>
              <a:picLocks noGrp="1" noChangeAspect="1"/>
            </p:cNvPicPr>
            <p:nvPr>
              <p:ph idx="4294967295"/>
            </p:nvPr>
          </p:nvPicPr>
          <p:blipFill>
            <a:blip r:embed="rId2">
              <a:lum bright="-6000"/>
            </a:blip>
            <a:stretch>
              <a:fillRect/>
            </a:stretch>
          </p:blipFill>
          <p:spPr>
            <a:xfrm>
              <a:off x="599" y="1254"/>
              <a:ext cx="4777" cy="2100"/>
            </a:xfrm>
            <a:ln/>
          </p:spPr>
        </p:pic>
        <p:pic>
          <p:nvPicPr>
            <p:cNvPr id="87047" name="内容占位符 578571"/>
            <p:cNvPicPr>
              <a:picLocks noGrp="1" noChangeAspect="1"/>
            </p:cNvPicPr>
            <p:nvPr>
              <p:ph idx="4294967295"/>
            </p:nvPr>
          </p:nvPicPr>
          <p:blipFill>
            <a:blip r:embed="rId3">
              <a:lum bright="-6000"/>
            </a:blip>
            <a:stretch>
              <a:fillRect/>
            </a:stretch>
          </p:blipFill>
          <p:spPr>
            <a:xfrm>
              <a:off x="605" y="3330"/>
              <a:ext cx="4763" cy="864"/>
            </a:xfrm>
            <a:ln/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页脚占位符 1"/>
          <p:cNvSpPr/>
          <p:nvPr>
            <p:ph type="ftr" sz="quarter" idx="10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4338" name="灯片编号占位符 2"/>
          <p:cNvSpPr/>
          <p:nvPr>
            <p:ph type="sldNum" sz="quarter" idx="11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4339" name="图片 510979"/>
          <p:cNvPicPr>
            <a:picLocks noChangeAspect="1"/>
          </p:cNvPicPr>
          <p:nvPr/>
        </p:nvPicPr>
        <p:blipFill>
          <a:blip r:embed="rId1">
            <a:lum bright="-12000"/>
          </a:blip>
          <a:stretch>
            <a:fillRect/>
          </a:stretch>
        </p:blipFill>
        <p:spPr>
          <a:xfrm>
            <a:off x="1219200" y="1143000"/>
            <a:ext cx="7010400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0" name="矩形 510980"/>
          <p:cNvSpPr/>
          <p:nvPr/>
        </p:nvSpPr>
        <p:spPr>
          <a:xfrm>
            <a:off x="685800" y="152400"/>
            <a:ext cx="80772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</a:rPr>
              <a:t>Function and Parameter Declarations (continued)</a:t>
            </a:r>
            <a:endParaRPr lang="en-US" altLang="zh-CN" sz="36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9090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89091" name="图片 587780"/>
          <p:cNvPicPr>
            <a:picLocks noChangeAspect="1"/>
          </p:cNvPicPr>
          <p:nvPr/>
        </p:nvPicPr>
        <p:blipFill>
          <a:blip r:embed="rId1">
            <a:lum bright="-6000"/>
          </a:blip>
          <a:stretch>
            <a:fillRect/>
          </a:stretch>
        </p:blipFill>
        <p:spPr>
          <a:xfrm>
            <a:off x="457200" y="1095375"/>
            <a:ext cx="8248650" cy="5305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9092" name="矩形 587781"/>
          <p:cNvSpPr/>
          <p:nvPr/>
        </p:nvSpPr>
        <p:spPr>
          <a:xfrm>
            <a:off x="533400" y="0"/>
            <a:ext cx="80772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</a:rPr>
              <a:t>Character Processing Functions (continued)</a:t>
            </a:r>
            <a:endParaRPr lang="en-US" altLang="zh-CN" sz="36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1138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1139" name="标题 58982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Conversion Functions</a:t>
            </a:r>
            <a:endParaRPr lang="en-US" altLang="zh-CN"/>
          </a:p>
        </p:txBody>
      </p:sp>
      <p:pic>
        <p:nvPicPr>
          <p:cNvPr id="91140" name="内容占位符 589827"/>
          <p:cNvPicPr>
            <a:picLocks noGrp="1" noChangeAspect="1"/>
          </p:cNvPicPr>
          <p:nvPr>
            <p:ph idx="1"/>
          </p:nvPr>
        </p:nvPicPr>
        <p:blipFill>
          <a:blip r:embed="rId1">
            <a:lum bright="-6000"/>
          </a:blip>
          <a:stretch>
            <a:fillRect/>
          </a:stretch>
        </p:blipFill>
        <p:spPr>
          <a:xfrm>
            <a:off x="769938" y="2209800"/>
            <a:ext cx="7602537" cy="3028950"/>
          </a:xfrm>
          <a:ln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3186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3187" name="标题 59289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Conversion Functions (continued)</a:t>
            </a:r>
            <a:endParaRPr lang="en-US" altLang="zh-CN"/>
          </a:p>
        </p:txBody>
      </p:sp>
      <p:pic>
        <p:nvPicPr>
          <p:cNvPr id="93188" name="内容占位符 592899"/>
          <p:cNvPicPr>
            <a:picLocks noGrp="1" noChangeAspect="1"/>
          </p:cNvPicPr>
          <p:nvPr>
            <p:ph idx="1"/>
          </p:nvPr>
        </p:nvPicPr>
        <p:blipFill>
          <a:blip r:embed="rId1">
            <a:lum bright="-6000"/>
          </a:blip>
          <a:stretch>
            <a:fillRect/>
          </a:stretch>
        </p:blipFill>
        <p:spPr>
          <a:xfrm>
            <a:off x="685800" y="1295400"/>
            <a:ext cx="7805738" cy="4992688"/>
          </a:xfrm>
          <a:ln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页脚占位符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5234" name="灯片编号占位符 4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  <a:buFont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>
                <a:ea typeface="宋体" panose="02010600030101010101" pitchFamily="2" charset="-122"/>
              </a:rPr>
              <a:t>Recursion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65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600" b="0" i="0" u="none" strike="noStrike" kern="1200" cap="none" spc="0" normalizeH="0" baseline="0" noProof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Functions that call themselves </a:t>
            </a:r>
            <a:r>
              <a:rPr kumimoji="0" lang="en-US" altLang="zh-CN" sz="2600" b="0" i="0" u="none" strike="noStrike" kern="1200" cap="none" spc="0" normalizeH="0" baseline="0" noProof="1" dirty="0">
                <a:solidFill>
                  <a:srgbClr val="222222"/>
                </a:solidFill>
                <a:latin typeface="+mn-lt"/>
                <a:ea typeface="宋体" panose="02010600030101010101" pitchFamily="2" charset="-122"/>
                <a:cs typeface="+mn-cs"/>
              </a:rPr>
              <a:t>are referred to as</a:t>
            </a:r>
            <a:r>
              <a:rPr kumimoji="0" lang="en-US" altLang="zh-CN" sz="2600" b="1" i="0" u="none" strike="noStrike" kern="1200" cap="none" spc="0" normalizeH="0" baseline="0" noProof="1" dirty="0">
                <a:solidFill>
                  <a:srgbClr val="222222"/>
                </a:solidFill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600" b="1" i="0" u="none" strike="noStrike" kern="1200" cap="none" spc="0" normalizeH="0" baseline="0" noProof="1" dirty="0">
                <a:solidFill>
                  <a:schemeClr val="accent6">
                    <a:lumMod val="75000"/>
                  </a:schemeClr>
                </a:solidFill>
                <a:latin typeface="+mn-lt"/>
                <a:ea typeface="宋体" panose="02010600030101010101" pitchFamily="2" charset="-122"/>
                <a:cs typeface="+mn-cs"/>
              </a:rPr>
              <a:t>self-referential</a:t>
            </a:r>
            <a:r>
              <a:rPr kumimoji="0" lang="en-US" altLang="zh-CN" sz="2600" b="1" i="0" u="none" strike="noStrike" kern="1200" cap="none" spc="0" normalizeH="0" baseline="0" noProof="1" dirty="0">
                <a:solidFill>
                  <a:srgbClr val="222222"/>
                </a:solidFill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1" dirty="0">
                <a:solidFill>
                  <a:srgbClr val="222222"/>
                </a:solidFill>
                <a:latin typeface="+mn-lt"/>
                <a:ea typeface="宋体" panose="02010600030101010101" pitchFamily="2" charset="-122"/>
                <a:cs typeface="+mn-cs"/>
              </a:rPr>
              <a:t>or </a:t>
            </a:r>
            <a:r>
              <a:rPr kumimoji="0" lang="en-US" altLang="zh-CN" sz="2600" b="1" i="0" u="none" strike="noStrike" kern="1200" cap="none" spc="0" normalizeH="0" baseline="0" noProof="1" dirty="0">
                <a:solidFill>
                  <a:schemeClr val="accent6">
                    <a:lumMod val="75000"/>
                  </a:schemeClr>
                </a:solidFill>
                <a:latin typeface="+mn-lt"/>
                <a:ea typeface="宋体" panose="02010600030101010101" pitchFamily="2" charset="-122"/>
                <a:cs typeface="+mn-cs"/>
              </a:rPr>
              <a:t>recursive</a:t>
            </a:r>
            <a:r>
              <a:rPr kumimoji="0" lang="en-US" altLang="zh-CN" sz="2600" b="1" i="0" u="none" strike="noStrike" kern="1200" cap="none" spc="0" normalizeH="0" baseline="0" noProof="1" dirty="0">
                <a:solidFill>
                  <a:srgbClr val="222222"/>
                </a:solidFill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1" dirty="0">
                <a:solidFill>
                  <a:srgbClr val="222222"/>
                </a:solidFill>
                <a:latin typeface="+mn-lt"/>
                <a:ea typeface="宋体" panose="02010600030101010101" pitchFamily="2" charset="-122"/>
                <a:cs typeface="+mn-cs"/>
              </a:rPr>
              <a:t>functions</a:t>
            </a:r>
            <a:endParaRPr kumimoji="0" lang="en-US" altLang="zh-CN" sz="2600" b="1" i="0" u="none" strike="noStrike" kern="1200" cap="none" spc="0" normalizeH="0" baseline="0" noProof="1" dirty="0">
              <a:solidFill>
                <a:srgbClr val="222222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600" b="0" i="0" u="none" strike="noStrike" kern="1200" cap="none" spc="0" normalizeH="0" baseline="0" noProof="1" dirty="0">
                <a:solidFill>
                  <a:srgbClr val="222222"/>
                </a:solidFill>
                <a:latin typeface="+mn-lt"/>
                <a:ea typeface="宋体" panose="02010600030101010101" pitchFamily="2" charset="-122"/>
                <a:cs typeface="+mn-cs"/>
              </a:rPr>
              <a:t>When a function invokes itself, the process is called </a:t>
            </a:r>
            <a:r>
              <a:rPr kumimoji="0" lang="en-US" altLang="zh-CN" sz="2600" b="1" i="0" u="none" strike="noStrike" kern="1200" cap="none" spc="0" normalizeH="0" baseline="0" noProof="1" dirty="0">
                <a:solidFill>
                  <a:schemeClr val="accent6">
                    <a:lumMod val="75000"/>
                  </a:schemeClr>
                </a:solidFill>
                <a:latin typeface="+mn-lt"/>
                <a:ea typeface="宋体" panose="02010600030101010101" pitchFamily="2" charset="-122"/>
                <a:cs typeface="+mn-cs"/>
              </a:rPr>
              <a:t>direct recursion</a:t>
            </a:r>
            <a:endParaRPr kumimoji="0" lang="en-US" altLang="zh-CN" sz="2600" b="1" i="0" u="none" strike="noStrike" kern="1200" cap="none" spc="0" normalizeH="0" baseline="0" noProof="1" dirty="0">
              <a:solidFill>
                <a:schemeClr val="accent6">
                  <a:lumMod val="75000"/>
                </a:schemeClr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600" b="0" i="0" u="none" strike="noStrike" kern="1200" cap="none" spc="0" normalizeH="0" baseline="0" noProof="1" dirty="0">
                <a:solidFill>
                  <a:srgbClr val="222222"/>
                </a:solidFill>
                <a:latin typeface="+mn-lt"/>
                <a:ea typeface="宋体" panose="02010600030101010101" pitchFamily="2" charset="-122"/>
                <a:cs typeface="+mn-cs"/>
              </a:rPr>
              <a:t>A function can invoke a second function, which in turn invokes the first function; this type of recursion is referred to as </a:t>
            </a:r>
            <a:r>
              <a:rPr kumimoji="0" lang="en-US" altLang="zh-CN" sz="2600" b="1" i="0" u="none" strike="noStrike" kern="1200" cap="none" spc="0" normalizeH="0" baseline="0" noProof="1" dirty="0">
                <a:solidFill>
                  <a:srgbClr val="222222"/>
                </a:solidFill>
                <a:latin typeface="+mn-lt"/>
                <a:ea typeface="宋体" panose="02010600030101010101" pitchFamily="2" charset="-122"/>
                <a:cs typeface="+mn-cs"/>
              </a:rPr>
              <a:t>indirect</a:t>
            </a:r>
            <a:r>
              <a:rPr kumimoji="0" lang="en-US" altLang="zh-CN" sz="2600" b="0" i="0" u="none" strike="noStrike" kern="1200" cap="none" spc="0" normalizeH="0" baseline="0" noProof="1" dirty="0">
                <a:solidFill>
                  <a:srgbClr val="222222"/>
                </a:solidFill>
                <a:latin typeface="+mn-lt"/>
                <a:ea typeface="宋体" panose="02010600030101010101" pitchFamily="2" charset="-122"/>
                <a:cs typeface="+mn-cs"/>
              </a:rPr>
              <a:t> or </a:t>
            </a:r>
            <a:r>
              <a:rPr kumimoji="0" lang="en-US" altLang="zh-CN" sz="2600" b="1" i="0" u="none" strike="noStrike" kern="1200" cap="none" spc="0" normalizeH="0" baseline="0" noProof="1" dirty="0">
                <a:solidFill>
                  <a:schemeClr val="accent6">
                    <a:lumMod val="75000"/>
                  </a:schemeClr>
                </a:solidFill>
                <a:latin typeface="+mn-lt"/>
                <a:ea typeface="宋体" panose="02010600030101010101" pitchFamily="2" charset="-122"/>
                <a:cs typeface="+mn-cs"/>
              </a:rPr>
              <a:t>mutual recursion</a:t>
            </a:r>
            <a:endParaRPr kumimoji="0" lang="en-US" altLang="zh-CN" sz="2600" b="0" i="0" u="none" strike="noStrike" kern="1200" cap="none" spc="0" normalizeH="0" baseline="0" noProof="1" dirty="0">
              <a:solidFill>
                <a:schemeClr val="accent6">
                  <a:lumMod val="75000"/>
                </a:schemeClr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灯片编号占位符 4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  <a:buFont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7282" name="Rectangle 2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  <a:ln/>
        </p:spPr>
        <p:txBody>
          <a:bodyPr anchor="ctr" anchorCtr="0"/>
          <a:p>
            <a:r>
              <a:rPr lang="en-US" altLang="zh-CN">
                <a:ea typeface="宋体" panose="02010600030101010101" pitchFamily="2" charset="-122"/>
              </a:rPr>
              <a:t>Mathematical Recursion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" y="1212850"/>
            <a:ext cx="90805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95300" indent="-495300" eaLnBrk="1" fontAlgn="base" hangingPunct="1">
              <a:defRPr/>
            </a:pPr>
            <a:r>
              <a:rPr lang="en-US" altLang="zh-CN" strike="noStrike" kern="0" noProof="1" dirty="0">
                <a:latin typeface="+mn-lt"/>
                <a:ea typeface="宋体" panose="02010600030101010101" pitchFamily="2" charset="-122"/>
                <a:cs typeface="+mn-cs"/>
              </a:rPr>
              <a:t>The definition for n! can be summarized by the following statements:</a:t>
            </a:r>
            <a:endParaRPr lang="en-US" altLang="zh-CN" strike="noStrike" kern="0" noProof="1" dirty="0">
              <a:ea typeface="宋体" panose="02010600030101010101" pitchFamily="2" charset="-122"/>
            </a:endParaRPr>
          </a:p>
          <a:p>
            <a:pPr marL="914400" lvl="1" indent="-457200" eaLnBrk="1" fontAlgn="base" hangingPunct="1">
              <a:defRPr/>
            </a:pPr>
            <a:r>
              <a:rPr lang="en-US" altLang="zh-CN" sz="2000" strike="noStrike" kern="0" noProof="1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0! = 1</a:t>
            </a:r>
            <a:endParaRPr lang="en-US" altLang="zh-CN" sz="2000" strike="noStrike" kern="0" noProof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914400" lvl="1" indent="-457200" eaLnBrk="1" fontAlgn="base" hangingPunct="1">
              <a:defRPr/>
            </a:pPr>
            <a:r>
              <a:rPr lang="en-US" altLang="zh-CN" sz="2000" strike="noStrike" kern="0" noProof="1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000" strike="noStrike" kern="0" noProof="1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！</a:t>
            </a:r>
            <a:r>
              <a:rPr lang="en-US" altLang="zh-CN" sz="2000" strike="noStrike" kern="0" noProof="1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=1</a:t>
            </a:r>
            <a:r>
              <a:rPr lang="zh-CN" altLang="en-US" sz="2000" strike="noStrike" kern="0" noProof="1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*</a:t>
            </a:r>
            <a:r>
              <a:rPr lang="en-US" altLang="zh-CN" sz="2000" strike="noStrike" kern="0" noProof="1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1=1</a:t>
            </a:r>
            <a:r>
              <a:rPr lang="zh-CN" altLang="en-US" sz="2000" strike="noStrike" kern="0" noProof="1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*</a:t>
            </a:r>
            <a:r>
              <a:rPr lang="en-US" altLang="zh-CN" sz="2000" strike="noStrike" kern="0" noProof="1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sz="2000" strike="noStrike" kern="0" noProof="1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！</a:t>
            </a:r>
            <a:endParaRPr lang="en-US" altLang="zh-CN" sz="2000" strike="noStrike" kern="0" noProof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914400" lvl="1" indent="-457200" eaLnBrk="1" fontAlgn="base" hangingPunct="1">
              <a:defRPr/>
            </a:pPr>
            <a:r>
              <a:rPr lang="en-US" altLang="zh-CN" sz="2000" strike="noStrike" kern="0" noProof="1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000" strike="noStrike" kern="0" noProof="1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！</a:t>
            </a:r>
            <a:r>
              <a:rPr lang="en-US" altLang="zh-CN" sz="2000" strike="noStrike" kern="0" noProof="1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=2</a:t>
            </a:r>
            <a:r>
              <a:rPr lang="zh-CN" altLang="en-US" sz="2000" strike="noStrike" kern="0" noProof="1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*</a:t>
            </a:r>
            <a:r>
              <a:rPr lang="en-US" altLang="zh-CN" sz="2000" strike="noStrike" kern="0" noProof="1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1=2</a:t>
            </a:r>
            <a:r>
              <a:rPr lang="zh-CN" altLang="en-US" sz="2000" strike="noStrike" kern="0" noProof="1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*</a:t>
            </a:r>
            <a:r>
              <a:rPr lang="en-US" altLang="zh-CN" sz="2000" strike="noStrike" kern="0" noProof="1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000" strike="noStrike" kern="0" noProof="1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！</a:t>
            </a:r>
            <a:endParaRPr lang="en-US" altLang="zh-CN" sz="2000" strike="noStrike" kern="0" noProof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914400" lvl="1" indent="-457200" eaLnBrk="1" fontAlgn="base" hangingPunct="1">
              <a:defRPr/>
            </a:pPr>
            <a:r>
              <a:rPr lang="en-US" altLang="zh-CN" sz="2000" strike="noStrike" kern="0" noProof="1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2000" strike="noStrike" kern="0" noProof="1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！</a:t>
            </a:r>
            <a:r>
              <a:rPr lang="en-US" altLang="zh-CN" sz="2000" strike="noStrike" kern="0" noProof="1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=3</a:t>
            </a:r>
            <a:r>
              <a:rPr lang="zh-CN" altLang="en-US" sz="2000" strike="noStrike" kern="0" noProof="1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*</a:t>
            </a:r>
            <a:r>
              <a:rPr lang="en-US" altLang="zh-CN" sz="2000" strike="noStrike" kern="0" noProof="1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000" strike="noStrike" kern="0" noProof="1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*</a:t>
            </a:r>
            <a:r>
              <a:rPr lang="en-US" altLang="zh-CN" sz="2000" strike="noStrike" kern="0" noProof="1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1=3*2!</a:t>
            </a:r>
            <a:endParaRPr lang="en-US" altLang="zh-CN" sz="2000" strike="noStrike" kern="0" noProof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914400" lvl="1" indent="-457200" eaLnBrk="1" fontAlgn="base" hangingPunct="1">
              <a:defRPr/>
            </a:pPr>
            <a:r>
              <a:rPr lang="en-US" altLang="zh-CN" sz="2000" strike="noStrike" kern="0" noProof="1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n! = n * (n-1)! for n &gt;= 1</a:t>
            </a:r>
            <a:endParaRPr lang="en-US" altLang="zh-CN" sz="2000" strike="noStrike" kern="0" noProof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95300" indent="-495300" eaLnBrk="1" fontAlgn="base" hangingPunct="1">
              <a:defRPr/>
            </a:pPr>
            <a:r>
              <a:rPr lang="en-US" altLang="zh-CN" strike="noStrike" kern="0" noProof="1" dirty="0">
                <a:latin typeface="+mn-lt"/>
                <a:ea typeface="宋体" panose="02010600030101010101" pitchFamily="2" charset="-122"/>
                <a:cs typeface="+mn-cs"/>
              </a:rPr>
              <a:t>This definition illustrates the general considerations that must be specified in constructing a recursive algorithm:</a:t>
            </a:r>
            <a:endParaRPr lang="en-US" altLang="zh-CN" strike="noStrike" kern="0" noProof="1" dirty="0">
              <a:ea typeface="宋体" panose="02010600030101010101" pitchFamily="2" charset="-122"/>
            </a:endParaRPr>
          </a:p>
          <a:p>
            <a:pPr marL="914400" lvl="1" indent="-457200" eaLnBrk="1" fontAlgn="base" hangingPunct="1">
              <a:buFontTx/>
              <a:buAutoNum type="arabicPeriod"/>
              <a:defRPr/>
            </a:pPr>
            <a:r>
              <a:rPr lang="en-US" altLang="zh-CN" strike="noStrike" kern="0" noProof="1" dirty="0">
                <a:solidFill>
                  <a:schemeClr val="accent6">
                    <a:lumMod val="75000"/>
                  </a:schemeClr>
                </a:solidFill>
                <a:latin typeface="+mn-lt"/>
                <a:ea typeface="宋体" panose="02010600030101010101" pitchFamily="2" charset="-122"/>
                <a:cs typeface="+mn-cs"/>
              </a:rPr>
              <a:t>What is the first case or cases</a:t>
            </a:r>
            <a:r>
              <a:rPr lang="en-US" altLang="zh-CN" strike="noStrike" kern="0" noProof="1" dirty="0">
                <a:latin typeface="+mn-lt"/>
                <a:ea typeface="宋体" panose="02010600030101010101" pitchFamily="2" charset="-122"/>
                <a:cs typeface="+mn-cs"/>
              </a:rPr>
              <a:t>?</a:t>
            </a:r>
            <a:endParaRPr lang="en-US" altLang="zh-CN" strike="noStrike" kern="0" noProof="1" dirty="0">
              <a:ea typeface="宋体" panose="02010600030101010101" pitchFamily="2" charset="-122"/>
            </a:endParaRPr>
          </a:p>
          <a:p>
            <a:pPr marL="914400" lvl="1" indent="-457200" eaLnBrk="1" fontAlgn="base" hangingPunct="1">
              <a:buFontTx/>
              <a:buAutoNum type="arabicPeriod"/>
              <a:defRPr/>
            </a:pPr>
            <a:r>
              <a:rPr lang="en-US" altLang="zh-CN" strike="noStrike" kern="0" noProof="1" dirty="0">
                <a:solidFill>
                  <a:schemeClr val="accent6">
                    <a:lumMod val="75000"/>
                  </a:schemeClr>
                </a:solidFill>
                <a:latin typeface="+mn-lt"/>
                <a:ea typeface="宋体" panose="02010600030101010101" pitchFamily="2" charset="-122"/>
                <a:cs typeface="+mn-cs"/>
              </a:rPr>
              <a:t>How is the </a:t>
            </a:r>
            <a:r>
              <a:rPr lang="en-US" altLang="zh-CN" i="1" strike="noStrike" kern="0" noProof="1" dirty="0">
                <a:solidFill>
                  <a:schemeClr val="accent6">
                    <a:lumMod val="75000"/>
                  </a:schemeClr>
                </a:solidFill>
                <a:latin typeface="+mn-lt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strike="noStrike" kern="0" baseline="30000" noProof="1" dirty="0">
                <a:solidFill>
                  <a:schemeClr val="accent6">
                    <a:lumMod val="75000"/>
                  </a:schemeClr>
                </a:solidFill>
                <a:latin typeface="+mn-lt"/>
                <a:ea typeface="宋体" panose="02010600030101010101" pitchFamily="2" charset="-122"/>
                <a:cs typeface="+mn-cs"/>
              </a:rPr>
              <a:t>th</a:t>
            </a:r>
            <a:r>
              <a:rPr lang="en-US" altLang="zh-CN" strike="noStrike" kern="0" noProof="1" dirty="0">
                <a:solidFill>
                  <a:schemeClr val="accent6">
                    <a:lumMod val="75000"/>
                  </a:schemeClr>
                </a:solidFill>
                <a:latin typeface="+mn-lt"/>
                <a:ea typeface="宋体" panose="02010600030101010101" pitchFamily="2" charset="-122"/>
                <a:cs typeface="+mn-cs"/>
              </a:rPr>
              <a:t> case related to the </a:t>
            </a:r>
            <a:r>
              <a:rPr lang="en-US" altLang="zh-CN" i="1" strike="noStrike" kern="0" noProof="1" dirty="0">
                <a:solidFill>
                  <a:schemeClr val="accent6">
                    <a:lumMod val="75000"/>
                  </a:schemeClr>
                </a:solidFill>
                <a:latin typeface="+mn-lt"/>
                <a:ea typeface="宋体" panose="02010600030101010101" pitchFamily="2" charset="-122"/>
                <a:cs typeface="+mn-cs"/>
              </a:rPr>
              <a:t>(n-1) </a:t>
            </a:r>
            <a:r>
              <a:rPr lang="en-US" altLang="zh-CN" strike="noStrike" kern="0" noProof="1" dirty="0">
                <a:solidFill>
                  <a:schemeClr val="accent6">
                    <a:lumMod val="75000"/>
                  </a:schemeClr>
                </a:solidFill>
                <a:latin typeface="+mn-lt"/>
                <a:ea typeface="宋体" panose="02010600030101010101" pitchFamily="2" charset="-122"/>
                <a:cs typeface="+mn-cs"/>
              </a:rPr>
              <a:t>case</a:t>
            </a:r>
            <a:r>
              <a:rPr lang="en-US" altLang="zh-CN" strike="noStrike" kern="0" noProof="1" dirty="0">
                <a:latin typeface="+mn-lt"/>
                <a:ea typeface="宋体" panose="02010600030101010101" pitchFamily="2" charset="-122"/>
                <a:cs typeface="+mn-cs"/>
              </a:rPr>
              <a:t>?</a:t>
            </a:r>
            <a:endParaRPr lang="en-US" altLang="zh-CN" strike="noStrike" kern="0" noProof="1" dirty="0">
              <a:ea typeface="宋体" panose="02010600030101010101" pitchFamily="2" charset="-122"/>
            </a:endParaRPr>
          </a:p>
          <a:p>
            <a:pPr marL="495300" indent="-495300" eaLnBrk="1" fontAlgn="base" hangingPunct="1">
              <a:defRPr/>
            </a:pPr>
            <a:endParaRPr lang="en-US" altLang="zh-CN" strike="noStrike" kern="0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页脚占位符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9330" name="灯片编号占位符 4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  <a:buFont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93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>
                <a:ea typeface="宋体" panose="02010600030101010101" pitchFamily="2" charset="-122"/>
              </a:rPr>
              <a:t>Mathematical Recursion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162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600" b="0" i="0" u="none" strike="noStrike" kern="1200" cap="none" spc="0" normalizeH="0" baseline="0" noProof="1" dirty="0">
                <a:solidFill>
                  <a:srgbClr val="222222"/>
                </a:solidFill>
                <a:latin typeface="+mn-lt"/>
                <a:ea typeface="宋体" panose="02010600030101010101" pitchFamily="2" charset="-122"/>
                <a:cs typeface="+mn-cs"/>
              </a:rPr>
              <a:t>In pseudocode, the processing required is</a:t>
            </a:r>
            <a:endParaRPr kumimoji="0" lang="en-US" altLang="zh-CN" sz="2600" b="0" i="0" u="none" strike="noStrike" kern="1200" cap="none" spc="0" normalizeH="0" baseline="0" noProof="1" dirty="0">
              <a:solidFill>
                <a:srgbClr val="222222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1" dirty="0">
                <a:solidFill>
                  <a:srgbClr val="222222"/>
                </a:solidFill>
                <a:latin typeface="+mn-lt"/>
                <a:ea typeface="宋体" panose="02010600030101010101" pitchFamily="2" charset="-122"/>
                <a:cs typeface="+mn-cs"/>
              </a:rPr>
              <a:t>If n = 0</a:t>
            </a:r>
            <a:endParaRPr kumimoji="0" lang="en-US" altLang="zh-CN" sz="2400" b="1" i="1" u="none" strike="noStrike" kern="1200" cap="none" spc="0" normalizeH="0" baseline="0" noProof="1" dirty="0">
              <a:solidFill>
                <a:srgbClr val="222222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1" dirty="0">
                <a:solidFill>
                  <a:srgbClr val="222222"/>
                </a:solidFill>
                <a:latin typeface="+mn-lt"/>
                <a:ea typeface="宋体" panose="02010600030101010101" pitchFamily="2" charset="-122"/>
                <a:cs typeface="+mn-cs"/>
              </a:rPr>
              <a:t>	factorial = 1</a:t>
            </a:r>
            <a:endParaRPr kumimoji="0" lang="en-US" altLang="zh-CN" sz="2400" b="1" i="1" u="none" strike="noStrike" kern="1200" cap="none" spc="0" normalizeH="0" baseline="0" noProof="1" dirty="0">
              <a:solidFill>
                <a:srgbClr val="222222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1" dirty="0">
                <a:solidFill>
                  <a:srgbClr val="222222"/>
                </a:solidFill>
                <a:latin typeface="+mn-lt"/>
                <a:ea typeface="宋体" panose="02010600030101010101" pitchFamily="2" charset="-122"/>
                <a:cs typeface="+mn-cs"/>
              </a:rPr>
              <a:t>Else</a:t>
            </a:r>
            <a:endParaRPr kumimoji="0" lang="en-US" altLang="zh-CN" sz="2400" b="1" i="1" u="none" strike="noStrike" kern="1200" cap="none" spc="0" normalizeH="0" baseline="0" noProof="1" dirty="0">
              <a:solidFill>
                <a:srgbClr val="222222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1" dirty="0">
                <a:solidFill>
                  <a:srgbClr val="222222"/>
                </a:solidFill>
                <a:latin typeface="+mn-lt"/>
                <a:ea typeface="宋体" panose="02010600030101010101" pitchFamily="2" charset="-122"/>
                <a:cs typeface="+mn-cs"/>
              </a:rPr>
              <a:t>	Factorial = n * factorial(n - 1)</a:t>
            </a:r>
            <a:endParaRPr kumimoji="0" lang="en-US" altLang="zh-CN" sz="2400" b="0" i="0" u="none" strike="noStrike" kern="1200" cap="none" spc="0" normalizeH="0" baseline="0" noProof="1" dirty="0">
              <a:solidFill>
                <a:srgbClr val="222222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600" b="0" i="0" u="none" strike="noStrike" kern="1200" cap="none" spc="0" normalizeH="0" baseline="0" noProof="1" dirty="0">
                <a:solidFill>
                  <a:srgbClr val="222222"/>
                </a:solidFill>
                <a:latin typeface="+mn-lt"/>
                <a:ea typeface="宋体" panose="02010600030101010101" pitchFamily="2" charset="-122"/>
                <a:cs typeface="+mn-cs"/>
              </a:rPr>
              <a:t>In C, this can be written as</a:t>
            </a:r>
            <a:endParaRPr kumimoji="0" lang="en-US" altLang="zh-CN" sz="2600" b="0" i="0" u="none" strike="noStrike" kern="1200" cap="none" spc="0" normalizeH="0" baseline="0" noProof="1" dirty="0">
              <a:solidFill>
                <a:srgbClr val="222222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factorial(</a:t>
            </a:r>
            <a:r>
              <a:rPr kumimoji="0" lang="en-US" altLang="zh-CN" sz="2400" b="1" i="0" u="none" strike="noStrike" kern="1200" cap="none" spc="0" normalizeH="0" baseline="0" noProof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n)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if (n == 0)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return (1);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else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return (n * factorial(n-1));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页脚占位符 1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1378" name="灯片编号占位符 2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  <a:buFont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1379" name="Rectangle 5"/>
          <p:cNvSpPr/>
          <p:nvPr/>
        </p:nvSpPr>
        <p:spPr>
          <a:xfrm>
            <a:off x="533400" y="0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Tx/>
            </a:pPr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Mathematical Recursion (continued)</a:t>
            </a:r>
            <a:endParaRPr lang="en-US" altLang="zh-CN" sz="3600">
              <a:solidFill>
                <a:srgbClr val="22222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1380" name="Picture 4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0" y="-14287"/>
            <a:ext cx="9109075" cy="6338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381" name="Picture 4" descr="DD01009_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675" y="228600"/>
            <a:ext cx="949325" cy="703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页脚占位符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3426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  <a:buFont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34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>
                <a:ea typeface="宋体" panose="02010600030101010101" pitchFamily="2" charset="-122"/>
              </a:rPr>
              <a:t>How the Computation is Performed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03428" name="Picture 4"/>
          <p:cNvPicPr>
            <a:picLocks noGrp="1" noChangeAspect="1"/>
          </p:cNvPicPr>
          <p:nvPr>
            <p:ph sz="quarter" idx="4294967295"/>
          </p:nvPr>
        </p:nvPicPr>
        <p:blipFill>
          <a:blip r:embed="rId1"/>
          <a:stretch>
            <a:fillRect/>
          </a:stretch>
        </p:blipFill>
        <p:spPr>
          <a:xfrm>
            <a:off x="2286000" y="1828800"/>
            <a:ext cx="4419600" cy="3525838"/>
          </a:xfrm>
          <a:ln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页脚占位符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5474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  <a:buFont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/>
          </p:cNvSpPr>
          <p:nvPr>
            <p:ph type="title"/>
          </p:nvPr>
        </p:nvSpPr>
        <p:spPr>
          <a:xfrm>
            <a:off x="46038" y="34925"/>
            <a:ext cx="8763000" cy="1143000"/>
          </a:xfrm>
          <a:ln/>
        </p:spPr>
        <p:txBody>
          <a:bodyPr anchor="ctr" anchorCtr="0"/>
          <a:p>
            <a:r>
              <a:rPr lang="en-US" altLang="zh-CN" sz="3200">
                <a:ea typeface="宋体" panose="02010600030101010101" pitchFamily="2" charset="-122"/>
              </a:rPr>
              <a:t>How the Computation is Performed (continued)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pic>
        <p:nvPicPr>
          <p:cNvPr id="10547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914400"/>
            <a:ext cx="3962400" cy="5287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页脚占位符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7522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  <a:buFont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7523" name="Rectangle 2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066800"/>
          </a:xfrm>
          <a:ln/>
        </p:spPr>
        <p:txBody>
          <a:bodyPr anchor="ctr" anchorCtr="0"/>
          <a:p>
            <a:r>
              <a:rPr lang="en-US" altLang="zh-CN" sz="3200">
                <a:ea typeface="宋体" panose="02010600030101010101" pitchFamily="2" charset="-122"/>
              </a:rPr>
              <a:t>How the Computation is Performed (</a:t>
            </a:r>
            <a:r>
              <a:rPr lang="en-US" altLang="zh-CN" sz="2800">
                <a:ea typeface="宋体" panose="02010600030101010101" pitchFamily="2" charset="-122"/>
              </a:rPr>
              <a:t>continued</a:t>
            </a:r>
            <a:r>
              <a:rPr lang="en-US" altLang="zh-CN" sz="3200">
                <a:ea typeface="宋体" panose="02010600030101010101" pitchFamily="2" charset="-122"/>
              </a:rPr>
              <a:t>)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pic>
        <p:nvPicPr>
          <p:cNvPr id="10752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2638" y="631825"/>
            <a:ext cx="3195637" cy="6191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3314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标题 64512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Function and Parameter Declarations (continued)</a:t>
            </a:r>
            <a:endParaRPr lang="en-US" altLang="zh-CN"/>
          </a:p>
        </p:txBody>
      </p:sp>
      <p:pic>
        <p:nvPicPr>
          <p:cNvPr id="13316" name="图片 6451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133600"/>
            <a:ext cx="7086600" cy="2125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页脚占位符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9570" name="灯片编号占位符 4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  <a:buFont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9571" name="Rectangle 2"/>
          <p:cNvSpPr>
            <a:spLocks noGrp="1"/>
          </p:cNvSpPr>
          <p:nvPr>
            <p:ph type="title"/>
          </p:nvPr>
        </p:nvSpPr>
        <p:spPr>
          <a:xfrm>
            <a:off x="533400" y="166688"/>
            <a:ext cx="8077200" cy="1143000"/>
          </a:xfrm>
          <a:ln/>
        </p:spPr>
        <p:txBody>
          <a:bodyPr anchor="ctr" anchorCtr="0"/>
          <a:p>
            <a:r>
              <a:rPr lang="en-US" altLang="zh-CN">
                <a:ea typeface="宋体" panose="02010600030101010101" pitchFamily="2" charset="-122"/>
              </a:rPr>
              <a:t>Recursion versus Iteration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981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06513"/>
            <a:ext cx="8458200" cy="4953000"/>
          </a:xfrm>
          <a:solidFill>
            <a:schemeClr val="bg1"/>
          </a:solidFill>
        </p:spPr>
        <p:txBody>
          <a:bodyPr/>
          <a:lstStyle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600" b="0" i="0" u="none" strike="noStrike" kern="1200" cap="none" spc="0" normalizeH="0" baseline="0" noProof="1" dirty="0">
                <a:solidFill>
                  <a:srgbClr val="222222"/>
                </a:solidFill>
                <a:latin typeface="+mn-lt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600" b="0" i="0" u="none" strike="noStrike" kern="1200" cap="none" spc="0" normalizeH="0" baseline="0" noProof="1" dirty="0">
                <a:solidFill>
                  <a:schemeClr val="accent6">
                    <a:lumMod val="75000"/>
                  </a:schemeClr>
                </a:solidFill>
                <a:latin typeface="+mn-lt"/>
                <a:ea typeface="宋体" panose="02010600030101010101" pitchFamily="2" charset="-122"/>
                <a:cs typeface="+mn-cs"/>
              </a:rPr>
              <a:t>recursive</a:t>
            </a:r>
            <a:r>
              <a:rPr kumimoji="0" lang="en-US" altLang="zh-CN" sz="2600" b="0" i="0" u="none" strike="noStrike" kern="1200" cap="none" spc="0" normalizeH="0" baseline="0" noProof="1" dirty="0">
                <a:solidFill>
                  <a:srgbClr val="222222"/>
                </a:solidFill>
                <a:latin typeface="+mn-lt"/>
                <a:ea typeface="宋体" panose="02010600030101010101" pitchFamily="2" charset="-122"/>
                <a:cs typeface="+mn-cs"/>
              </a:rPr>
              <a:t> method can be applied to any problem in which the solution is represented in terms of </a:t>
            </a:r>
            <a:r>
              <a:rPr kumimoji="0" lang="en-US" altLang="zh-CN" sz="2600" b="0" i="0" u="none" strike="noStrike" kern="1200" cap="none" spc="0" normalizeH="0" baseline="0" noProof="1" dirty="0">
                <a:solidFill>
                  <a:schemeClr val="accent6">
                    <a:lumMod val="75000"/>
                  </a:schemeClr>
                </a:solidFill>
                <a:latin typeface="+mn-lt"/>
                <a:ea typeface="宋体" panose="02010600030101010101" pitchFamily="2" charset="-122"/>
                <a:cs typeface="+mn-cs"/>
              </a:rPr>
              <a:t>solutions to simpler versions of </a:t>
            </a:r>
            <a:r>
              <a:rPr kumimoji="0" lang="en-US" altLang="zh-CN" sz="2600" b="0" i="0" u="none" strike="noStrike" kern="1200" cap="none" spc="0" normalizeH="0" baseline="0" noProof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the same problem</a:t>
            </a:r>
            <a:endParaRPr kumimoji="0" lang="en-US" altLang="zh-CN" sz="2600" b="0" i="0" u="none" strike="noStrike" kern="1200" cap="none" spc="0" normalizeH="0" baseline="0" noProof="1" dirty="0">
              <a:solidFill>
                <a:srgbClr val="C00000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600" b="0" i="0" u="none" strike="noStrike" kern="1200" cap="none" spc="0" normalizeH="0" baseline="0" noProof="1" dirty="0">
                <a:solidFill>
                  <a:srgbClr val="222222"/>
                </a:solidFill>
                <a:latin typeface="+mn-lt"/>
                <a:ea typeface="宋体" panose="02010600030101010101" pitchFamily="2" charset="-122"/>
                <a:cs typeface="+mn-cs"/>
              </a:rPr>
              <a:t>Any recursive function can be written in a </a:t>
            </a:r>
            <a:r>
              <a:rPr kumimoji="0" lang="en-US" altLang="zh-CN" sz="2600" b="0" i="0" u="none" strike="noStrike" kern="1200" cap="none" spc="0" normalizeH="0" baseline="0" noProof="1" dirty="0" err="1">
                <a:solidFill>
                  <a:srgbClr val="222222"/>
                </a:solidFill>
                <a:latin typeface="+mn-lt"/>
                <a:ea typeface="宋体" panose="02010600030101010101" pitchFamily="2" charset="-122"/>
                <a:cs typeface="+mn-cs"/>
              </a:rPr>
              <a:t>nonrecursive</a:t>
            </a:r>
            <a:r>
              <a:rPr kumimoji="0" lang="en-US" altLang="zh-CN" sz="2600" b="0" i="0" u="none" strike="noStrike" kern="1200" cap="none" spc="0" normalizeH="0" baseline="0" noProof="1" dirty="0">
                <a:solidFill>
                  <a:srgbClr val="222222"/>
                </a:solidFill>
                <a:latin typeface="+mn-lt"/>
                <a:ea typeface="宋体" panose="02010600030101010101" pitchFamily="2" charset="-122"/>
                <a:cs typeface="+mn-cs"/>
              </a:rPr>
              <a:t> manner using an iterative solution</a:t>
            </a:r>
            <a:endParaRPr kumimoji="0" lang="en-US" altLang="zh-CN" sz="2600" b="0" i="0" u="none" strike="noStrike" kern="1200" cap="none" spc="0" normalizeH="0" baseline="0" noProof="1" dirty="0">
              <a:solidFill>
                <a:srgbClr val="222222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factorial(</a:t>
            </a:r>
            <a:r>
              <a:rPr kumimoji="0" lang="en-US" altLang="zh-CN" sz="2400" b="1" i="0" u="none" strike="noStrike" kern="1200" cap="none" spc="0" normalizeH="0" baseline="0" noProof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n)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fact;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for(fact = 1; n &gt; 0; n--)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fact = fact * n;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return (fact);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400" b="1" i="0" u="none" strike="noStrike" kern="1200" cap="none" spc="0" normalizeH="0" baseline="0" noProof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内容占位符 2"/>
          <p:cNvSpPr>
            <a:spLocks noGrp="1"/>
          </p:cNvSpPr>
          <p:nvPr>
            <p:ph idx="1"/>
          </p:nvPr>
        </p:nvSpPr>
        <p:spPr>
          <a:xfrm>
            <a:off x="539750" y="642938"/>
            <a:ext cx="8153400" cy="5481637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Hanoi</a:t>
            </a:r>
            <a:r>
              <a:rPr lang="zh-CN" altLang="zh-CN" dirty="0"/>
              <a:t>（汉诺）塔问题。古代有一个梵塔，塔内有</a:t>
            </a:r>
            <a:r>
              <a:rPr lang="en-US" altLang="zh-CN" dirty="0"/>
              <a:t>3</a:t>
            </a:r>
            <a:r>
              <a:rPr lang="zh-CN" altLang="zh-CN" dirty="0"/>
              <a:t>个座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，开始时Ａ座上有</a:t>
            </a:r>
            <a:r>
              <a:rPr lang="en-US" altLang="zh-CN" dirty="0"/>
              <a:t>64</a:t>
            </a:r>
            <a:r>
              <a:rPr lang="zh-CN" altLang="zh-CN" dirty="0"/>
              <a:t>个盘子，盘子大小不等，大的在下，小的在上。有一个老和尚想把这</a:t>
            </a:r>
            <a:r>
              <a:rPr lang="en-US" altLang="zh-CN" dirty="0"/>
              <a:t>64</a:t>
            </a:r>
            <a:r>
              <a:rPr lang="zh-CN" altLang="zh-CN" dirty="0"/>
              <a:t>个盘子从Ａ座移到Ｃ座，但规定每次只允许移动一个盘，且在移动过程中在</a:t>
            </a:r>
            <a:r>
              <a:rPr lang="en-US" altLang="zh-CN" dirty="0"/>
              <a:t>3</a:t>
            </a:r>
            <a:r>
              <a:rPr lang="zh-CN" altLang="zh-CN" dirty="0"/>
              <a:t>个座上都始终保持大盘在下，小盘在上。在移动过程中可以利用</a:t>
            </a:r>
            <a:r>
              <a:rPr lang="en-US" altLang="zh-CN" dirty="0"/>
              <a:t>B</a:t>
            </a:r>
            <a:r>
              <a:rPr lang="zh-CN" altLang="zh-CN" dirty="0"/>
              <a:t>座。要求编程序输出移动一盘子的步骤。</a:t>
            </a:r>
            <a:endParaRPr lang="zh-CN" altLang="en-US" dirty="0"/>
          </a:p>
        </p:txBody>
      </p:sp>
      <p:pic>
        <p:nvPicPr>
          <p:cNvPr id="111618" name="图片 2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41" name="组合 27"/>
          <p:cNvGrpSpPr/>
          <p:nvPr/>
        </p:nvGrpSpPr>
        <p:grpSpPr>
          <a:xfrm>
            <a:off x="285750" y="1928813"/>
            <a:ext cx="8572500" cy="3571875"/>
            <a:chOff x="142844" y="1928802"/>
            <a:chExt cx="9572692" cy="3429024"/>
          </a:xfrm>
        </p:grpSpPr>
        <p:cxnSp>
          <p:nvCxnSpPr>
            <p:cNvPr id="112642" name="直接连接符 5"/>
            <p:cNvCxnSpPr/>
            <p:nvPr/>
          </p:nvCxnSpPr>
          <p:spPr>
            <a:xfrm>
              <a:off x="142844" y="4786322"/>
              <a:ext cx="307183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2643" name="直接连接符 6"/>
            <p:cNvCxnSpPr/>
            <p:nvPr/>
          </p:nvCxnSpPr>
          <p:spPr>
            <a:xfrm rot="5400000" flipH="1" flipV="1">
              <a:off x="250001" y="3357562"/>
              <a:ext cx="28575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12644" name="流程图: 过程 10"/>
            <p:cNvSpPr/>
            <p:nvPr/>
          </p:nvSpPr>
          <p:spPr>
            <a:xfrm>
              <a:off x="450027" y="4329119"/>
              <a:ext cx="2457467" cy="457203"/>
            </a:xfrm>
            <a:prstGeom prst="flowChartProcess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645" name="流程图: 过程 12"/>
            <p:cNvSpPr/>
            <p:nvPr/>
          </p:nvSpPr>
          <p:spPr>
            <a:xfrm>
              <a:off x="654816" y="3871916"/>
              <a:ext cx="2047889" cy="457203"/>
            </a:xfrm>
            <a:prstGeom prst="flowChartProcess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646" name="流程图: 过程 13"/>
            <p:cNvSpPr/>
            <p:nvPr/>
          </p:nvSpPr>
          <p:spPr>
            <a:xfrm>
              <a:off x="859605" y="3414712"/>
              <a:ext cx="1638311" cy="457203"/>
            </a:xfrm>
            <a:prstGeom prst="flowChartProcess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647" name="流程图: 过程 14"/>
            <p:cNvSpPr/>
            <p:nvPr/>
          </p:nvSpPr>
          <p:spPr>
            <a:xfrm>
              <a:off x="1064394" y="2957509"/>
              <a:ext cx="1228734" cy="457203"/>
            </a:xfrm>
            <a:prstGeom prst="flowChartProcess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648" name="流程图: 过程 15"/>
            <p:cNvSpPr/>
            <p:nvPr/>
          </p:nvSpPr>
          <p:spPr>
            <a:xfrm>
              <a:off x="1269183" y="2500306"/>
              <a:ext cx="819156" cy="457203"/>
            </a:xfrm>
            <a:prstGeom prst="flowChartProcess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649" name="内容占位符 2"/>
            <p:cNvSpPr txBox="1"/>
            <p:nvPr/>
          </p:nvSpPr>
          <p:spPr>
            <a:xfrm>
              <a:off x="1286249" y="4929579"/>
              <a:ext cx="785315" cy="4282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marL="342900" indent="-342900" algn="ctr" eaLnBrk="0" hangingPunct="0">
                <a:lnSpc>
                  <a:spcPts val="24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800" b="1" dirty="0">
                  <a:latin typeface="Arial" panose="020B0604020202020204" pitchFamily="34" charset="0"/>
                </a:rPr>
                <a:t>A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cxnSp>
          <p:nvCxnSpPr>
            <p:cNvPr id="112650" name="直接连接符 21"/>
            <p:cNvCxnSpPr/>
            <p:nvPr/>
          </p:nvCxnSpPr>
          <p:spPr>
            <a:xfrm>
              <a:off x="3393273" y="4786322"/>
              <a:ext cx="307183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2651" name="直接连接符 22"/>
            <p:cNvCxnSpPr/>
            <p:nvPr/>
          </p:nvCxnSpPr>
          <p:spPr>
            <a:xfrm rot="5400000" flipH="1" flipV="1">
              <a:off x="3500430" y="3357562"/>
              <a:ext cx="28575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12652" name="内容占位符 2"/>
            <p:cNvSpPr txBox="1"/>
            <p:nvPr/>
          </p:nvSpPr>
          <p:spPr>
            <a:xfrm>
              <a:off x="4535646" y="4929579"/>
              <a:ext cx="787088" cy="4282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marL="342900" indent="-342900" algn="ctr" eaLnBrk="0" hangingPunct="0">
                <a:lnSpc>
                  <a:spcPts val="24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800" b="1" dirty="0">
                  <a:latin typeface="Arial" panose="020B0604020202020204" pitchFamily="34" charset="0"/>
                </a:rPr>
                <a:t>B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cxnSp>
          <p:nvCxnSpPr>
            <p:cNvPr id="112653" name="直接连接符 24"/>
            <p:cNvCxnSpPr/>
            <p:nvPr/>
          </p:nvCxnSpPr>
          <p:spPr>
            <a:xfrm>
              <a:off x="6643702" y="4786322"/>
              <a:ext cx="307183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2654" name="直接连接符 25"/>
            <p:cNvCxnSpPr/>
            <p:nvPr/>
          </p:nvCxnSpPr>
          <p:spPr>
            <a:xfrm rot="5400000" flipH="1" flipV="1">
              <a:off x="6750859" y="3357562"/>
              <a:ext cx="28575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12655" name="内容占位符 2"/>
            <p:cNvSpPr txBox="1"/>
            <p:nvPr/>
          </p:nvSpPr>
          <p:spPr>
            <a:xfrm>
              <a:off x="7786816" y="4929579"/>
              <a:ext cx="785316" cy="4282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marL="342900" indent="-342900" algn="ctr" eaLnBrk="0" hangingPunct="0">
                <a:lnSpc>
                  <a:spcPts val="24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800" b="1" dirty="0">
                  <a:latin typeface="Arial" panose="020B0604020202020204" pitchFamily="34" charset="0"/>
                </a:rPr>
                <a:t>C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</p:grpSp>
      <p:pic>
        <p:nvPicPr>
          <p:cNvPr id="112656" name="图片 16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内容占位符 2"/>
          <p:cNvSpPr>
            <a:spLocks noGrp="1"/>
          </p:cNvSpPr>
          <p:nvPr>
            <p:ph idx="1"/>
          </p:nvPr>
        </p:nvSpPr>
        <p:spPr>
          <a:xfrm>
            <a:off x="539750" y="928688"/>
            <a:ext cx="8153400" cy="5195887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zh-CN" dirty="0"/>
              <a:t>解题思路：</a:t>
            </a:r>
            <a:endParaRPr lang="en-US" altLang="zh-CN" dirty="0"/>
          </a:p>
          <a:p>
            <a:pPr lvl="1"/>
            <a:r>
              <a:rPr lang="zh-CN" altLang="zh-CN" dirty="0"/>
              <a:t>要把</a:t>
            </a:r>
            <a:r>
              <a:rPr lang="en-US" altLang="zh-CN" dirty="0"/>
              <a:t>64</a:t>
            </a:r>
            <a:r>
              <a:rPr lang="zh-CN" altLang="zh-CN" dirty="0"/>
              <a:t>个盘子从</a:t>
            </a:r>
            <a:r>
              <a:rPr lang="en-US" altLang="zh-CN" dirty="0"/>
              <a:t>A</a:t>
            </a:r>
            <a:r>
              <a:rPr lang="zh-CN" altLang="zh-CN" dirty="0"/>
              <a:t>座移动到</a:t>
            </a:r>
            <a:r>
              <a:rPr lang="en-US" altLang="zh-CN" dirty="0"/>
              <a:t>C</a:t>
            </a:r>
            <a:r>
              <a:rPr lang="zh-CN" altLang="zh-CN" dirty="0"/>
              <a:t>座，需要移动大约</a:t>
            </a:r>
            <a:r>
              <a:rPr lang="en-US" altLang="zh-CN" dirty="0"/>
              <a:t>2</a:t>
            </a:r>
            <a:r>
              <a:rPr lang="en-US" altLang="zh-CN" baseline="30000" dirty="0"/>
              <a:t>64</a:t>
            </a:r>
            <a:r>
              <a:rPr lang="en-US" altLang="zh-CN" dirty="0"/>
              <a:t> </a:t>
            </a:r>
            <a:r>
              <a:rPr lang="zh-CN" altLang="zh-CN" dirty="0"/>
              <a:t>次盘子。一般人是不可能直接确定移动盘子的每一个具体步骤的</a:t>
            </a:r>
            <a:endParaRPr lang="en-US" altLang="zh-CN" dirty="0"/>
          </a:p>
          <a:p>
            <a:pPr lvl="1"/>
            <a:r>
              <a:rPr lang="zh-CN" altLang="zh-CN" dirty="0"/>
              <a:t>老和尚会这样想：假如有另外一个和尚能有办法将上面</a:t>
            </a:r>
            <a:r>
              <a:rPr lang="en-US" altLang="zh-CN" dirty="0"/>
              <a:t>63</a:t>
            </a:r>
            <a:r>
              <a:rPr lang="zh-CN" altLang="zh-CN" dirty="0"/>
              <a:t>个盘子从一个座移到另一座。那么，问题就解决了。此时老和尚只需这样做：</a:t>
            </a:r>
            <a:endParaRPr lang="zh-CN" altLang="zh-CN" dirty="0"/>
          </a:p>
        </p:txBody>
      </p:sp>
      <p:pic>
        <p:nvPicPr>
          <p:cNvPr id="113666" name="图片 2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charRg st="61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2">
                                            <p:txEl>
                                              <p:charRg st="61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内容占位符 2"/>
          <p:cNvSpPr>
            <a:spLocks noGrp="1"/>
          </p:cNvSpPr>
          <p:nvPr>
            <p:ph idx="1"/>
          </p:nvPr>
        </p:nvSpPr>
        <p:spPr>
          <a:xfrm>
            <a:off x="539750" y="928688"/>
            <a:ext cx="8153400" cy="5195887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zh-CN" dirty="0"/>
              <a:t>解题思路：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(1) </a:t>
            </a:r>
            <a:r>
              <a:rPr lang="zh-CN" altLang="zh-CN" dirty="0"/>
              <a:t>命令第</a:t>
            </a:r>
            <a:r>
              <a:rPr lang="en-US" altLang="zh-CN" dirty="0"/>
              <a:t>2</a:t>
            </a:r>
            <a:r>
              <a:rPr lang="zh-CN" altLang="zh-CN" dirty="0"/>
              <a:t>个和尚将</a:t>
            </a:r>
            <a:r>
              <a:rPr lang="en-US" altLang="zh-CN" dirty="0"/>
              <a:t>63</a:t>
            </a:r>
            <a:r>
              <a:rPr lang="zh-CN" altLang="zh-CN" dirty="0"/>
              <a:t>个盘子从</a:t>
            </a:r>
            <a:r>
              <a:rPr lang="en-US" altLang="zh-CN" dirty="0"/>
              <a:t>A</a:t>
            </a:r>
            <a:r>
              <a:rPr lang="zh-CN" altLang="zh-CN" dirty="0"/>
              <a:t>座移到</a:t>
            </a:r>
            <a:r>
              <a:rPr lang="en-US" altLang="zh-CN" dirty="0"/>
              <a:t>B</a:t>
            </a:r>
            <a:r>
              <a:rPr lang="zh-CN" altLang="zh-CN" dirty="0"/>
              <a:t>座</a:t>
            </a:r>
            <a:endParaRPr lang="zh-CN" altLang="zh-CN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(2) </a:t>
            </a:r>
            <a:r>
              <a:rPr lang="zh-CN" altLang="zh-CN" dirty="0"/>
              <a:t>自己将</a:t>
            </a:r>
            <a:r>
              <a:rPr lang="en-US" altLang="zh-CN" dirty="0"/>
              <a:t>1</a:t>
            </a:r>
            <a:r>
              <a:rPr lang="zh-CN" altLang="zh-CN" dirty="0"/>
              <a:t>个盘子（最底下的、最大的盘子）从</a:t>
            </a:r>
            <a:r>
              <a:rPr lang="en-US" altLang="zh-CN" dirty="0"/>
              <a:t>A</a:t>
            </a:r>
            <a:r>
              <a:rPr lang="zh-CN" altLang="zh-CN" dirty="0"/>
              <a:t>座移到</a:t>
            </a:r>
            <a:r>
              <a:rPr lang="en-US" altLang="zh-CN" dirty="0"/>
              <a:t>C</a:t>
            </a:r>
            <a:r>
              <a:rPr lang="zh-CN" altLang="zh-CN" dirty="0"/>
              <a:t>座</a:t>
            </a:r>
            <a:endParaRPr lang="zh-CN" altLang="zh-CN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(3) </a:t>
            </a:r>
            <a:r>
              <a:rPr lang="zh-CN" altLang="zh-CN" dirty="0"/>
              <a:t>再命令第</a:t>
            </a:r>
            <a:r>
              <a:rPr lang="en-US" altLang="zh-CN" dirty="0"/>
              <a:t>2</a:t>
            </a:r>
            <a:r>
              <a:rPr lang="zh-CN" altLang="zh-CN" dirty="0"/>
              <a:t>个和尚将</a:t>
            </a:r>
            <a:r>
              <a:rPr lang="en-US" altLang="zh-CN" dirty="0"/>
              <a:t>63</a:t>
            </a:r>
            <a:r>
              <a:rPr lang="zh-CN" altLang="zh-CN" dirty="0"/>
              <a:t>个盘子从</a:t>
            </a:r>
            <a:r>
              <a:rPr lang="en-US" altLang="zh-CN" dirty="0"/>
              <a:t>B</a:t>
            </a:r>
            <a:r>
              <a:rPr lang="zh-CN" altLang="zh-CN" dirty="0"/>
              <a:t>座移到</a:t>
            </a:r>
            <a:r>
              <a:rPr lang="en-US" altLang="zh-CN" dirty="0"/>
              <a:t>C</a:t>
            </a:r>
            <a:r>
              <a:rPr lang="zh-CN" altLang="zh-CN" dirty="0"/>
              <a:t>座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14690" name="图片 2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charRg st="3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6">
                                            <p:txEl>
                                              <p:charRg st="31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charRg st="6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66">
                                            <p:txEl>
                                              <p:charRg st="62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5713" name="直接连接符 5"/>
          <p:cNvCxnSpPr/>
          <p:nvPr/>
        </p:nvCxnSpPr>
        <p:spPr>
          <a:xfrm>
            <a:off x="285750" y="5548313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5714" name="内容占位符 2"/>
          <p:cNvSpPr txBox="1"/>
          <p:nvPr/>
        </p:nvSpPr>
        <p:spPr>
          <a:xfrm>
            <a:off x="1309688" y="5697538"/>
            <a:ext cx="703262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15715" name="直接连接符 21"/>
          <p:cNvCxnSpPr/>
          <p:nvPr/>
        </p:nvCxnSpPr>
        <p:spPr>
          <a:xfrm>
            <a:off x="3197225" y="5548313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5716" name="内容占位符 2"/>
          <p:cNvSpPr txBox="1"/>
          <p:nvPr/>
        </p:nvSpPr>
        <p:spPr>
          <a:xfrm>
            <a:off x="4219575" y="5697538"/>
            <a:ext cx="704850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15717" name="直接连接符 24"/>
          <p:cNvCxnSpPr/>
          <p:nvPr/>
        </p:nvCxnSpPr>
        <p:spPr>
          <a:xfrm>
            <a:off x="6107113" y="5548313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5718" name="内容占位符 2"/>
          <p:cNvSpPr txBox="1"/>
          <p:nvPr/>
        </p:nvSpPr>
        <p:spPr>
          <a:xfrm>
            <a:off x="7131050" y="5697538"/>
            <a:ext cx="703263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15719" name="流程图: 过程 16"/>
          <p:cNvSpPr/>
          <p:nvPr/>
        </p:nvSpPr>
        <p:spPr>
          <a:xfrm>
            <a:off x="571500" y="5072063"/>
            <a:ext cx="2200275" cy="476250"/>
          </a:xfrm>
          <a:prstGeom prst="flowChartProcess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5720" name="流程图: 过程 31"/>
          <p:cNvSpPr/>
          <p:nvPr/>
        </p:nvSpPr>
        <p:spPr>
          <a:xfrm>
            <a:off x="714375" y="4595813"/>
            <a:ext cx="1833563" cy="476250"/>
          </a:xfrm>
          <a:prstGeom prst="flowChartProcess">
            <a:avLst/>
          </a:prstGeom>
          <a:noFill/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5721" name="流程图: 过程 32"/>
          <p:cNvSpPr/>
          <p:nvPr/>
        </p:nvSpPr>
        <p:spPr>
          <a:xfrm>
            <a:off x="908050" y="3343275"/>
            <a:ext cx="1466850" cy="1249363"/>
          </a:xfrm>
          <a:prstGeom prst="flowChartProcess">
            <a:avLst/>
          </a:prstGeom>
          <a:noFill/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tIns="324000" bIns="108000" anchor="t" anchorCtr="0"/>
          <a:p>
            <a:pPr algn="ctr">
              <a:buFontTx/>
            </a:pP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……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5722" name="流程图: 过程 33"/>
          <p:cNvSpPr/>
          <p:nvPr/>
        </p:nvSpPr>
        <p:spPr>
          <a:xfrm>
            <a:off x="1081088" y="2867025"/>
            <a:ext cx="1100137" cy="476250"/>
          </a:xfrm>
          <a:prstGeom prst="flowChartProcess">
            <a:avLst/>
          </a:prstGeom>
          <a:noFill/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5723" name="流程图: 过程 34"/>
          <p:cNvSpPr/>
          <p:nvPr/>
        </p:nvSpPr>
        <p:spPr>
          <a:xfrm>
            <a:off x="1265238" y="2390775"/>
            <a:ext cx="733425" cy="476250"/>
          </a:xfrm>
          <a:prstGeom prst="flowChartProcess">
            <a:avLst/>
          </a:prstGeom>
          <a:noFill/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" name="内容占位符 2"/>
          <p:cNvSpPr txBox="1"/>
          <p:nvPr/>
        </p:nvSpPr>
        <p:spPr>
          <a:xfrm>
            <a:off x="214313" y="1643063"/>
            <a:ext cx="3000375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2800" b="1" dirty="0">
                <a:latin typeface="Arial" panose="020B0604020202020204" pitchFamily="34" charset="0"/>
              </a:rPr>
              <a:t>将</a:t>
            </a:r>
            <a:r>
              <a:rPr lang="en-US" altLang="zh-CN" sz="2800" b="1" dirty="0">
                <a:latin typeface="Arial" panose="020B0604020202020204" pitchFamily="34" charset="0"/>
              </a:rPr>
              <a:t>63</a:t>
            </a:r>
            <a:r>
              <a:rPr lang="zh-CN" altLang="en-US" sz="2800" b="1" dirty="0">
                <a:latin typeface="Arial" panose="020B0604020202020204" pitchFamily="34" charset="0"/>
              </a:rPr>
              <a:t>个从</a:t>
            </a: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r>
              <a:rPr lang="zh-CN" altLang="en-US" sz="2800" b="1" dirty="0">
                <a:latin typeface="Arial" panose="020B0604020202020204" pitchFamily="34" charset="0"/>
              </a:rPr>
              <a:t>到</a:t>
            </a: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15725" name="直接连接符 43"/>
          <p:cNvCxnSpPr>
            <a:stCxn id="115719" idx="2"/>
          </p:cNvCxnSpPr>
          <p:nvPr/>
        </p:nvCxnSpPr>
        <p:spPr>
          <a:xfrm rot="5400000" flipH="1">
            <a:off x="-9525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5726" name="直接连接符 46"/>
          <p:cNvCxnSpPr>
            <a:stCxn id="115719" idx="2"/>
          </p:cNvCxnSpPr>
          <p:nvPr/>
        </p:nvCxnSpPr>
        <p:spPr>
          <a:xfrm rot="5400000" flipH="1">
            <a:off x="5848350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5727" name="直接连接符 47"/>
          <p:cNvCxnSpPr>
            <a:stCxn id="115719" idx="2"/>
          </p:cNvCxnSpPr>
          <p:nvPr/>
        </p:nvCxnSpPr>
        <p:spPr>
          <a:xfrm rot="5400000" flipH="1">
            <a:off x="2924175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5728" name="内容占位符 2"/>
          <p:cNvSpPr txBox="1"/>
          <p:nvPr/>
        </p:nvSpPr>
        <p:spPr>
          <a:xfrm>
            <a:off x="2214563" y="714375"/>
            <a:ext cx="4500562" cy="642938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个和尚的做法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115729" name="图片 17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6737" name="直接连接符 5"/>
          <p:cNvCxnSpPr/>
          <p:nvPr/>
        </p:nvCxnSpPr>
        <p:spPr>
          <a:xfrm>
            <a:off x="285750" y="5548313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2" name="组合 35"/>
          <p:cNvGrpSpPr/>
          <p:nvPr/>
        </p:nvGrpSpPr>
        <p:grpSpPr>
          <a:xfrm>
            <a:off x="3663950" y="2878138"/>
            <a:ext cx="1835150" cy="2668587"/>
            <a:chOff x="3664630" y="2234649"/>
            <a:chExt cx="1833930" cy="2669497"/>
          </a:xfrm>
        </p:grpSpPr>
        <p:sp>
          <p:nvSpPr>
            <p:cNvPr id="116739" name="流程图: 过程 12"/>
            <p:cNvSpPr/>
            <p:nvPr/>
          </p:nvSpPr>
          <p:spPr>
            <a:xfrm>
              <a:off x="3664630" y="4427893"/>
              <a:ext cx="1833930" cy="476253"/>
            </a:xfrm>
            <a:prstGeom prst="flowChartProcess">
              <a:avLst/>
            </a:prstGeom>
            <a:noFill/>
            <a:ln w="38100" cap="flat" cmpd="sng">
              <a:solidFill>
                <a:srgbClr val="9D138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6740" name="流程图: 过程 13"/>
            <p:cNvSpPr/>
            <p:nvPr/>
          </p:nvSpPr>
          <p:spPr>
            <a:xfrm>
              <a:off x="3857620" y="3175869"/>
              <a:ext cx="1467144" cy="1248306"/>
            </a:xfrm>
            <a:prstGeom prst="flowChartProcess">
              <a:avLst/>
            </a:prstGeom>
            <a:noFill/>
            <a:ln w="38100" cap="flat" cmpd="sng">
              <a:solidFill>
                <a:srgbClr val="9D138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tIns="324000" bIns="108000" anchor="t" anchorCtr="0"/>
            <a:p>
              <a:pPr algn="ctr">
                <a:buFontTx/>
              </a:pP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……</a:t>
              </a:r>
              <a:endPara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16741" name="流程图: 过程 14"/>
            <p:cNvSpPr/>
            <p:nvPr/>
          </p:nvSpPr>
          <p:spPr>
            <a:xfrm>
              <a:off x="4031417" y="2710902"/>
              <a:ext cx="1100359" cy="476253"/>
            </a:xfrm>
            <a:prstGeom prst="flowChartProcess">
              <a:avLst/>
            </a:prstGeom>
            <a:noFill/>
            <a:ln w="38100" cap="flat" cmpd="sng">
              <a:solidFill>
                <a:srgbClr val="9D138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6742" name="流程图: 过程 15"/>
            <p:cNvSpPr/>
            <p:nvPr/>
          </p:nvSpPr>
          <p:spPr>
            <a:xfrm>
              <a:off x="4214810" y="2234649"/>
              <a:ext cx="733573" cy="476253"/>
            </a:xfrm>
            <a:prstGeom prst="flowChartProcess">
              <a:avLst/>
            </a:prstGeom>
            <a:noFill/>
            <a:ln w="38100" cap="flat" cmpd="sng">
              <a:solidFill>
                <a:srgbClr val="9D138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6743" name="内容占位符 2"/>
          <p:cNvSpPr txBox="1"/>
          <p:nvPr/>
        </p:nvSpPr>
        <p:spPr>
          <a:xfrm>
            <a:off x="1309688" y="5697538"/>
            <a:ext cx="703262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16744" name="直接连接符 21"/>
          <p:cNvCxnSpPr/>
          <p:nvPr/>
        </p:nvCxnSpPr>
        <p:spPr>
          <a:xfrm>
            <a:off x="3197225" y="5548313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6745" name="内容占位符 2"/>
          <p:cNvSpPr txBox="1"/>
          <p:nvPr/>
        </p:nvSpPr>
        <p:spPr>
          <a:xfrm>
            <a:off x="4219575" y="5697538"/>
            <a:ext cx="704850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16746" name="直接连接符 24"/>
          <p:cNvCxnSpPr/>
          <p:nvPr/>
        </p:nvCxnSpPr>
        <p:spPr>
          <a:xfrm>
            <a:off x="6107113" y="5548313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6747" name="内容占位符 2"/>
          <p:cNvSpPr txBox="1"/>
          <p:nvPr/>
        </p:nvSpPr>
        <p:spPr>
          <a:xfrm>
            <a:off x="7131050" y="5697538"/>
            <a:ext cx="703263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16748" name="流程图: 过程 16"/>
          <p:cNvSpPr/>
          <p:nvPr/>
        </p:nvSpPr>
        <p:spPr>
          <a:xfrm>
            <a:off x="571500" y="5072063"/>
            <a:ext cx="2200275" cy="476250"/>
          </a:xfrm>
          <a:prstGeom prst="flowChartProcess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6749" name="内容占位符 2"/>
          <p:cNvSpPr txBox="1"/>
          <p:nvPr/>
        </p:nvSpPr>
        <p:spPr>
          <a:xfrm>
            <a:off x="214313" y="1643063"/>
            <a:ext cx="3000375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2800" b="1" dirty="0">
                <a:latin typeface="Arial" panose="020B0604020202020204" pitchFamily="34" charset="0"/>
              </a:rPr>
              <a:t>将</a:t>
            </a:r>
            <a:r>
              <a:rPr lang="en-US" altLang="zh-CN" sz="2800" b="1" dirty="0">
                <a:latin typeface="Arial" panose="020B0604020202020204" pitchFamily="34" charset="0"/>
              </a:rPr>
              <a:t>63</a:t>
            </a:r>
            <a:r>
              <a:rPr lang="zh-CN" altLang="en-US" sz="2800" b="1" dirty="0">
                <a:latin typeface="Arial" panose="020B0604020202020204" pitchFamily="34" charset="0"/>
              </a:rPr>
              <a:t>个从</a:t>
            </a: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r>
              <a:rPr lang="zh-CN" altLang="en-US" sz="2800" b="1" dirty="0">
                <a:latin typeface="Arial" panose="020B0604020202020204" pitchFamily="34" charset="0"/>
              </a:rPr>
              <a:t>到</a:t>
            </a: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16750" name="直接连接符 43"/>
          <p:cNvCxnSpPr>
            <a:stCxn id="116748" idx="2"/>
          </p:cNvCxnSpPr>
          <p:nvPr/>
        </p:nvCxnSpPr>
        <p:spPr>
          <a:xfrm rot="5400000" flipH="1">
            <a:off x="-9525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6751" name="直接连接符 46"/>
          <p:cNvCxnSpPr>
            <a:stCxn id="116748" idx="2"/>
          </p:cNvCxnSpPr>
          <p:nvPr/>
        </p:nvCxnSpPr>
        <p:spPr>
          <a:xfrm rot="5400000" flipH="1">
            <a:off x="5848350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6752" name="直接连接符 47"/>
          <p:cNvCxnSpPr>
            <a:stCxn id="116748" idx="2"/>
          </p:cNvCxnSpPr>
          <p:nvPr/>
        </p:nvCxnSpPr>
        <p:spPr>
          <a:xfrm rot="5400000" flipH="1">
            <a:off x="2924175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6753" name="内容占位符 2"/>
          <p:cNvSpPr txBox="1"/>
          <p:nvPr/>
        </p:nvSpPr>
        <p:spPr>
          <a:xfrm>
            <a:off x="2214563" y="714375"/>
            <a:ext cx="4500562" cy="642938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个和尚的做法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116754" name="图片 18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7761" name="直接连接符 5"/>
          <p:cNvCxnSpPr/>
          <p:nvPr/>
        </p:nvCxnSpPr>
        <p:spPr>
          <a:xfrm>
            <a:off x="285750" y="5548313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117762" name="组合 35"/>
          <p:cNvGrpSpPr/>
          <p:nvPr/>
        </p:nvGrpSpPr>
        <p:grpSpPr>
          <a:xfrm>
            <a:off x="3663950" y="2878138"/>
            <a:ext cx="1835150" cy="2668587"/>
            <a:chOff x="3664630" y="2234649"/>
            <a:chExt cx="1833930" cy="2669497"/>
          </a:xfrm>
        </p:grpSpPr>
        <p:sp>
          <p:nvSpPr>
            <p:cNvPr id="117763" name="流程图: 过程 12"/>
            <p:cNvSpPr/>
            <p:nvPr/>
          </p:nvSpPr>
          <p:spPr>
            <a:xfrm>
              <a:off x="3664630" y="4427893"/>
              <a:ext cx="1833930" cy="476253"/>
            </a:xfrm>
            <a:prstGeom prst="flowChartProcess">
              <a:avLst/>
            </a:prstGeom>
            <a:noFill/>
            <a:ln w="38100" cap="flat" cmpd="sng">
              <a:solidFill>
                <a:srgbClr val="9D138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7764" name="流程图: 过程 13"/>
            <p:cNvSpPr/>
            <p:nvPr/>
          </p:nvSpPr>
          <p:spPr>
            <a:xfrm>
              <a:off x="3857620" y="3175869"/>
              <a:ext cx="1467144" cy="1248306"/>
            </a:xfrm>
            <a:prstGeom prst="flowChartProcess">
              <a:avLst/>
            </a:prstGeom>
            <a:noFill/>
            <a:ln w="38100" cap="flat" cmpd="sng">
              <a:solidFill>
                <a:srgbClr val="9D138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tIns="324000" bIns="108000" anchor="t" anchorCtr="0"/>
            <a:p>
              <a:pPr algn="ctr">
                <a:buFontTx/>
              </a:pP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……</a:t>
              </a:r>
              <a:endPara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17765" name="流程图: 过程 14"/>
            <p:cNvSpPr/>
            <p:nvPr/>
          </p:nvSpPr>
          <p:spPr>
            <a:xfrm>
              <a:off x="4031417" y="2710902"/>
              <a:ext cx="1100359" cy="476253"/>
            </a:xfrm>
            <a:prstGeom prst="flowChartProcess">
              <a:avLst/>
            </a:prstGeom>
            <a:noFill/>
            <a:ln w="38100" cap="flat" cmpd="sng">
              <a:solidFill>
                <a:srgbClr val="9D138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7766" name="流程图: 过程 15"/>
            <p:cNvSpPr/>
            <p:nvPr/>
          </p:nvSpPr>
          <p:spPr>
            <a:xfrm>
              <a:off x="4214810" y="2234649"/>
              <a:ext cx="733573" cy="476253"/>
            </a:xfrm>
            <a:prstGeom prst="flowChartProcess">
              <a:avLst/>
            </a:prstGeom>
            <a:noFill/>
            <a:ln w="38100" cap="flat" cmpd="sng">
              <a:solidFill>
                <a:srgbClr val="9D138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7767" name="内容占位符 2"/>
          <p:cNvSpPr txBox="1"/>
          <p:nvPr/>
        </p:nvSpPr>
        <p:spPr>
          <a:xfrm>
            <a:off x="1309688" y="5697538"/>
            <a:ext cx="703262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17768" name="直接连接符 21"/>
          <p:cNvCxnSpPr/>
          <p:nvPr/>
        </p:nvCxnSpPr>
        <p:spPr>
          <a:xfrm>
            <a:off x="3197225" y="5548313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7769" name="内容占位符 2"/>
          <p:cNvSpPr txBox="1"/>
          <p:nvPr/>
        </p:nvSpPr>
        <p:spPr>
          <a:xfrm>
            <a:off x="4219575" y="5697538"/>
            <a:ext cx="704850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17770" name="直接连接符 24"/>
          <p:cNvCxnSpPr/>
          <p:nvPr/>
        </p:nvCxnSpPr>
        <p:spPr>
          <a:xfrm>
            <a:off x="6107113" y="5548313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7771" name="内容占位符 2"/>
          <p:cNvSpPr txBox="1"/>
          <p:nvPr/>
        </p:nvSpPr>
        <p:spPr>
          <a:xfrm>
            <a:off x="7131050" y="5697538"/>
            <a:ext cx="703263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17772" name="流程图: 过程 16"/>
          <p:cNvSpPr/>
          <p:nvPr/>
        </p:nvSpPr>
        <p:spPr>
          <a:xfrm>
            <a:off x="571500" y="5072063"/>
            <a:ext cx="2200275" cy="476250"/>
          </a:xfrm>
          <a:prstGeom prst="flowChartProcess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" name="内容占位符 2"/>
          <p:cNvSpPr txBox="1"/>
          <p:nvPr/>
        </p:nvSpPr>
        <p:spPr>
          <a:xfrm>
            <a:off x="214313" y="1643063"/>
            <a:ext cx="3000375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2800" b="1" dirty="0">
                <a:latin typeface="Arial" panose="020B0604020202020204" pitchFamily="34" charset="0"/>
              </a:rPr>
              <a:t>将</a:t>
            </a:r>
            <a:r>
              <a:rPr lang="en-US" altLang="zh-CN" sz="2800" b="1" dirty="0">
                <a:latin typeface="Arial" panose="020B0604020202020204" pitchFamily="34" charset="0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</a:rPr>
              <a:t>个从</a:t>
            </a: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r>
              <a:rPr lang="zh-CN" altLang="en-US" sz="2800" b="1" dirty="0">
                <a:latin typeface="Arial" panose="020B0604020202020204" pitchFamily="34" charset="0"/>
              </a:rPr>
              <a:t>到</a:t>
            </a: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17774" name="直接连接符 43"/>
          <p:cNvCxnSpPr>
            <a:stCxn id="117772" idx="2"/>
          </p:cNvCxnSpPr>
          <p:nvPr/>
        </p:nvCxnSpPr>
        <p:spPr>
          <a:xfrm rot="5400000" flipH="1">
            <a:off x="-9525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7775" name="直接连接符 46"/>
          <p:cNvCxnSpPr>
            <a:stCxn id="117772" idx="2"/>
          </p:cNvCxnSpPr>
          <p:nvPr/>
        </p:nvCxnSpPr>
        <p:spPr>
          <a:xfrm rot="5400000" flipH="1">
            <a:off x="5848350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7776" name="直接连接符 47"/>
          <p:cNvCxnSpPr>
            <a:stCxn id="117772" idx="2"/>
          </p:cNvCxnSpPr>
          <p:nvPr/>
        </p:nvCxnSpPr>
        <p:spPr>
          <a:xfrm rot="5400000" flipH="1">
            <a:off x="2924175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7777" name="内容占位符 2"/>
          <p:cNvSpPr txBox="1"/>
          <p:nvPr/>
        </p:nvSpPr>
        <p:spPr>
          <a:xfrm>
            <a:off x="2214563" y="714375"/>
            <a:ext cx="4500562" cy="642938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个和尚的做法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117778" name="图片 18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8785" name="直接连接符 5"/>
          <p:cNvCxnSpPr/>
          <p:nvPr/>
        </p:nvCxnSpPr>
        <p:spPr>
          <a:xfrm>
            <a:off x="285750" y="5548313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118786" name="组合 35"/>
          <p:cNvGrpSpPr/>
          <p:nvPr/>
        </p:nvGrpSpPr>
        <p:grpSpPr>
          <a:xfrm>
            <a:off x="3663950" y="2878138"/>
            <a:ext cx="1835150" cy="2668587"/>
            <a:chOff x="3664630" y="2234649"/>
            <a:chExt cx="1833930" cy="2669497"/>
          </a:xfrm>
        </p:grpSpPr>
        <p:sp>
          <p:nvSpPr>
            <p:cNvPr id="118787" name="流程图: 过程 12"/>
            <p:cNvSpPr/>
            <p:nvPr/>
          </p:nvSpPr>
          <p:spPr>
            <a:xfrm>
              <a:off x="3664630" y="4427893"/>
              <a:ext cx="1833930" cy="476253"/>
            </a:xfrm>
            <a:prstGeom prst="flowChartProcess">
              <a:avLst/>
            </a:prstGeom>
            <a:noFill/>
            <a:ln w="38100" cap="flat" cmpd="sng">
              <a:solidFill>
                <a:srgbClr val="9D138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788" name="流程图: 过程 13"/>
            <p:cNvSpPr/>
            <p:nvPr/>
          </p:nvSpPr>
          <p:spPr>
            <a:xfrm>
              <a:off x="3857620" y="3175869"/>
              <a:ext cx="1467144" cy="1248306"/>
            </a:xfrm>
            <a:prstGeom prst="flowChartProcess">
              <a:avLst/>
            </a:prstGeom>
            <a:noFill/>
            <a:ln w="38100" cap="flat" cmpd="sng">
              <a:solidFill>
                <a:srgbClr val="9D138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tIns="324000" bIns="108000" anchor="t" anchorCtr="0"/>
            <a:p>
              <a:pPr algn="ctr">
                <a:buFontTx/>
              </a:pP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……</a:t>
              </a:r>
              <a:endPara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18789" name="流程图: 过程 14"/>
            <p:cNvSpPr/>
            <p:nvPr/>
          </p:nvSpPr>
          <p:spPr>
            <a:xfrm>
              <a:off x="4031417" y="2710902"/>
              <a:ext cx="1100359" cy="476253"/>
            </a:xfrm>
            <a:prstGeom prst="flowChartProcess">
              <a:avLst/>
            </a:prstGeom>
            <a:noFill/>
            <a:ln w="38100" cap="flat" cmpd="sng">
              <a:solidFill>
                <a:srgbClr val="9D138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790" name="流程图: 过程 15"/>
            <p:cNvSpPr/>
            <p:nvPr/>
          </p:nvSpPr>
          <p:spPr>
            <a:xfrm>
              <a:off x="4214810" y="2234649"/>
              <a:ext cx="733573" cy="476253"/>
            </a:xfrm>
            <a:prstGeom prst="flowChartProcess">
              <a:avLst/>
            </a:prstGeom>
            <a:noFill/>
            <a:ln w="38100" cap="flat" cmpd="sng">
              <a:solidFill>
                <a:srgbClr val="9D138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8791" name="内容占位符 2"/>
          <p:cNvSpPr txBox="1"/>
          <p:nvPr/>
        </p:nvSpPr>
        <p:spPr>
          <a:xfrm>
            <a:off x="1309688" y="5697538"/>
            <a:ext cx="703262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18792" name="直接连接符 21"/>
          <p:cNvCxnSpPr/>
          <p:nvPr/>
        </p:nvCxnSpPr>
        <p:spPr>
          <a:xfrm>
            <a:off x="3197225" y="5548313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8793" name="内容占位符 2"/>
          <p:cNvSpPr txBox="1"/>
          <p:nvPr/>
        </p:nvSpPr>
        <p:spPr>
          <a:xfrm>
            <a:off x="4219575" y="5697538"/>
            <a:ext cx="704850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18794" name="直接连接符 24"/>
          <p:cNvCxnSpPr/>
          <p:nvPr/>
        </p:nvCxnSpPr>
        <p:spPr>
          <a:xfrm>
            <a:off x="6107113" y="5548313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8795" name="内容占位符 2"/>
          <p:cNvSpPr txBox="1"/>
          <p:nvPr/>
        </p:nvSpPr>
        <p:spPr>
          <a:xfrm>
            <a:off x="7131050" y="5697538"/>
            <a:ext cx="703263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7" name="流程图: 过程 16"/>
          <p:cNvSpPr/>
          <p:nvPr/>
        </p:nvSpPr>
        <p:spPr>
          <a:xfrm>
            <a:off x="6443663" y="5070475"/>
            <a:ext cx="2200275" cy="476250"/>
          </a:xfrm>
          <a:prstGeom prst="flowChartProcess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797" name="内容占位符 2"/>
          <p:cNvSpPr txBox="1"/>
          <p:nvPr/>
        </p:nvSpPr>
        <p:spPr>
          <a:xfrm>
            <a:off x="214313" y="1643063"/>
            <a:ext cx="3000375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2800" b="1" dirty="0">
                <a:latin typeface="Arial" panose="020B0604020202020204" pitchFamily="34" charset="0"/>
              </a:rPr>
              <a:t>将</a:t>
            </a:r>
            <a:r>
              <a:rPr lang="en-US" altLang="zh-CN" sz="2800" b="1" dirty="0">
                <a:latin typeface="Arial" panose="020B0604020202020204" pitchFamily="34" charset="0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</a:rPr>
              <a:t>个从</a:t>
            </a: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r>
              <a:rPr lang="zh-CN" altLang="en-US" sz="2800" b="1" dirty="0">
                <a:latin typeface="Arial" panose="020B0604020202020204" pitchFamily="34" charset="0"/>
              </a:rPr>
              <a:t>到</a:t>
            </a: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18798" name="直接连接符 43"/>
          <p:cNvCxnSpPr/>
          <p:nvPr/>
        </p:nvCxnSpPr>
        <p:spPr>
          <a:xfrm rot="5400000" flipH="1">
            <a:off x="-9525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8799" name="直接连接符 46"/>
          <p:cNvCxnSpPr/>
          <p:nvPr/>
        </p:nvCxnSpPr>
        <p:spPr>
          <a:xfrm rot="5400000" flipH="1">
            <a:off x="5848350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8800" name="直接连接符 47"/>
          <p:cNvCxnSpPr/>
          <p:nvPr/>
        </p:nvCxnSpPr>
        <p:spPr>
          <a:xfrm rot="5400000" flipH="1">
            <a:off x="2924175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8801" name="内容占位符 2"/>
          <p:cNvSpPr txBox="1"/>
          <p:nvPr/>
        </p:nvSpPr>
        <p:spPr>
          <a:xfrm>
            <a:off x="2214563" y="714375"/>
            <a:ext cx="4500562" cy="642938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个和尚的做法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118802" name="图片 18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9809" name="直接连接符 5"/>
          <p:cNvCxnSpPr/>
          <p:nvPr/>
        </p:nvCxnSpPr>
        <p:spPr>
          <a:xfrm>
            <a:off x="285750" y="5548313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119810" name="组合 35"/>
          <p:cNvGrpSpPr/>
          <p:nvPr/>
        </p:nvGrpSpPr>
        <p:grpSpPr>
          <a:xfrm>
            <a:off x="3663950" y="2878138"/>
            <a:ext cx="1835150" cy="2668587"/>
            <a:chOff x="3664630" y="2234649"/>
            <a:chExt cx="1833930" cy="2669497"/>
          </a:xfrm>
        </p:grpSpPr>
        <p:sp>
          <p:nvSpPr>
            <p:cNvPr id="119811" name="流程图: 过程 12"/>
            <p:cNvSpPr/>
            <p:nvPr/>
          </p:nvSpPr>
          <p:spPr>
            <a:xfrm>
              <a:off x="3664630" y="4427893"/>
              <a:ext cx="1833930" cy="476253"/>
            </a:xfrm>
            <a:prstGeom prst="flowChartProcess">
              <a:avLst/>
            </a:prstGeom>
            <a:noFill/>
            <a:ln w="38100" cap="flat" cmpd="sng">
              <a:solidFill>
                <a:srgbClr val="9D138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9812" name="流程图: 过程 13"/>
            <p:cNvSpPr/>
            <p:nvPr/>
          </p:nvSpPr>
          <p:spPr>
            <a:xfrm>
              <a:off x="3857620" y="3175869"/>
              <a:ext cx="1467144" cy="1248306"/>
            </a:xfrm>
            <a:prstGeom prst="flowChartProcess">
              <a:avLst/>
            </a:prstGeom>
            <a:noFill/>
            <a:ln w="38100" cap="flat" cmpd="sng">
              <a:solidFill>
                <a:srgbClr val="9D138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tIns="324000" bIns="108000" anchor="t" anchorCtr="0"/>
            <a:p>
              <a:pPr algn="ctr">
                <a:buFontTx/>
              </a:pP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……</a:t>
              </a:r>
              <a:endPara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19813" name="流程图: 过程 14"/>
            <p:cNvSpPr/>
            <p:nvPr/>
          </p:nvSpPr>
          <p:spPr>
            <a:xfrm>
              <a:off x="4031417" y="2710902"/>
              <a:ext cx="1100359" cy="476253"/>
            </a:xfrm>
            <a:prstGeom prst="flowChartProcess">
              <a:avLst/>
            </a:prstGeom>
            <a:noFill/>
            <a:ln w="38100" cap="flat" cmpd="sng">
              <a:solidFill>
                <a:srgbClr val="9D138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9814" name="流程图: 过程 15"/>
            <p:cNvSpPr/>
            <p:nvPr/>
          </p:nvSpPr>
          <p:spPr>
            <a:xfrm>
              <a:off x="4214810" y="2234649"/>
              <a:ext cx="733573" cy="476253"/>
            </a:xfrm>
            <a:prstGeom prst="flowChartProcess">
              <a:avLst/>
            </a:prstGeom>
            <a:noFill/>
            <a:ln w="38100" cap="flat" cmpd="sng">
              <a:solidFill>
                <a:srgbClr val="9D138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9815" name="内容占位符 2"/>
          <p:cNvSpPr txBox="1"/>
          <p:nvPr/>
        </p:nvSpPr>
        <p:spPr>
          <a:xfrm>
            <a:off x="1309688" y="5697538"/>
            <a:ext cx="703262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19816" name="直接连接符 21"/>
          <p:cNvCxnSpPr/>
          <p:nvPr/>
        </p:nvCxnSpPr>
        <p:spPr>
          <a:xfrm>
            <a:off x="3197225" y="5548313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9817" name="内容占位符 2"/>
          <p:cNvSpPr txBox="1"/>
          <p:nvPr/>
        </p:nvSpPr>
        <p:spPr>
          <a:xfrm>
            <a:off x="4219575" y="5697538"/>
            <a:ext cx="704850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19818" name="直接连接符 24"/>
          <p:cNvCxnSpPr/>
          <p:nvPr/>
        </p:nvCxnSpPr>
        <p:spPr>
          <a:xfrm>
            <a:off x="6107113" y="5548313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9819" name="内容占位符 2"/>
          <p:cNvSpPr txBox="1"/>
          <p:nvPr/>
        </p:nvSpPr>
        <p:spPr>
          <a:xfrm>
            <a:off x="7131050" y="5697538"/>
            <a:ext cx="703263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19820" name="流程图: 过程 16"/>
          <p:cNvSpPr/>
          <p:nvPr/>
        </p:nvSpPr>
        <p:spPr>
          <a:xfrm>
            <a:off x="6443663" y="5070475"/>
            <a:ext cx="2200275" cy="476250"/>
          </a:xfrm>
          <a:prstGeom prst="flowChartProcess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" name="内容占位符 2"/>
          <p:cNvSpPr txBox="1"/>
          <p:nvPr/>
        </p:nvSpPr>
        <p:spPr>
          <a:xfrm>
            <a:off x="3071813" y="1500188"/>
            <a:ext cx="3000375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2800" b="1" dirty="0">
                <a:latin typeface="Arial" panose="020B0604020202020204" pitchFamily="34" charset="0"/>
              </a:rPr>
              <a:t>将</a:t>
            </a:r>
            <a:r>
              <a:rPr lang="en-US" altLang="zh-CN" sz="2800" b="1" dirty="0">
                <a:latin typeface="Arial" panose="020B0604020202020204" pitchFamily="34" charset="0"/>
              </a:rPr>
              <a:t>63</a:t>
            </a:r>
            <a:r>
              <a:rPr lang="zh-CN" altLang="en-US" sz="2800" b="1" dirty="0">
                <a:latin typeface="Arial" panose="020B0604020202020204" pitchFamily="34" charset="0"/>
              </a:rPr>
              <a:t>个从</a:t>
            </a: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r>
              <a:rPr lang="zh-CN" altLang="en-US" sz="2800" b="1" dirty="0">
                <a:latin typeface="Arial" panose="020B0604020202020204" pitchFamily="34" charset="0"/>
              </a:rPr>
              <a:t>到</a:t>
            </a: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19822" name="直接连接符 43"/>
          <p:cNvCxnSpPr/>
          <p:nvPr/>
        </p:nvCxnSpPr>
        <p:spPr>
          <a:xfrm rot="5400000" flipH="1">
            <a:off x="-9525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9823" name="直接连接符 46"/>
          <p:cNvCxnSpPr/>
          <p:nvPr/>
        </p:nvCxnSpPr>
        <p:spPr>
          <a:xfrm rot="5400000" flipH="1">
            <a:off x="5848350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9824" name="直接连接符 47"/>
          <p:cNvCxnSpPr/>
          <p:nvPr/>
        </p:nvCxnSpPr>
        <p:spPr>
          <a:xfrm rot="5400000" flipH="1">
            <a:off x="2924175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9825" name="内容占位符 2"/>
          <p:cNvSpPr txBox="1"/>
          <p:nvPr/>
        </p:nvSpPr>
        <p:spPr>
          <a:xfrm>
            <a:off x="2214563" y="714375"/>
            <a:ext cx="4500562" cy="642938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个和尚的做法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119826" name="图片 18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8434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标题 51507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Calling a Function</a:t>
            </a:r>
            <a:endParaRPr lang="en-US" altLang="zh-CN"/>
          </a:p>
        </p:txBody>
      </p:sp>
      <p:sp>
        <p:nvSpPr>
          <p:cNvPr id="18436" name="文本占位符 515077"/>
          <p:cNvSpPr>
            <a:spLocks noGrp="1"/>
          </p:cNvSpPr>
          <p:nvPr>
            <p:ph type="body" sz="half" idx="2"/>
          </p:nvPr>
        </p:nvSpPr>
        <p:spPr>
          <a:xfrm>
            <a:off x="609600" y="1676400"/>
            <a:ext cx="8077200" cy="3200400"/>
          </a:xfrm>
          <a:ln/>
        </p:spPr>
        <p:txBody>
          <a:bodyPr anchor="t" anchorCtr="0"/>
          <a:p>
            <a:pPr defTabSz="914400">
              <a:lnSpc>
                <a:spcPct val="90000"/>
              </a:lnSpc>
              <a:buClrTx/>
              <a:buSzTx/>
              <a:buFontTx/>
            </a:pPr>
            <a:r>
              <a:rPr lang="en-US" altLang="zh-CN" b="1">
                <a:ea typeface="宋体" panose="02010600030101010101" pitchFamily="2" charset="-122"/>
              </a:rPr>
              <a:t>Arguments: </a:t>
            </a:r>
            <a:r>
              <a:rPr lang="en-US" altLang="zh-CN">
                <a:ea typeface="宋体" panose="02010600030101010101" pitchFamily="2" charset="-122"/>
              </a:rPr>
              <a:t>items enclosed in parentheses in a function call statement</a:t>
            </a:r>
            <a:endParaRPr lang="en-US" altLang="zh-CN" b="1">
              <a:ea typeface="宋体" panose="02010600030101010101" pitchFamily="2" charset="-122"/>
            </a:endParaRPr>
          </a:p>
          <a:p>
            <a:pPr lvl="1" defTabSz="914400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Other terms used as synonyms for arguments are </a:t>
            </a:r>
            <a:r>
              <a:rPr lang="en-US" altLang="zh-CN" b="1">
                <a:ea typeface="宋体" panose="02010600030101010101" pitchFamily="2" charset="-122"/>
              </a:rPr>
              <a:t>actual arguments </a:t>
            </a:r>
            <a:r>
              <a:rPr lang="en-US" altLang="zh-CN">
                <a:ea typeface="宋体" panose="02010600030101010101" pitchFamily="2" charset="-122"/>
              </a:rPr>
              <a:t>and </a:t>
            </a:r>
            <a:r>
              <a:rPr lang="en-US" altLang="zh-CN" b="1">
                <a:ea typeface="宋体" panose="02010600030101010101" pitchFamily="2" charset="-122"/>
              </a:rPr>
              <a:t>actual parameters</a:t>
            </a:r>
            <a:endParaRPr lang="en-US" altLang="zh-CN" b="1">
              <a:ea typeface="宋体" panose="02010600030101010101" pitchFamily="2" charset="-122"/>
            </a:endParaRPr>
          </a:p>
          <a:p>
            <a:pPr defTabSz="914400">
              <a:lnSpc>
                <a:spcPct val="90000"/>
              </a:lnSpc>
              <a:buClrTx/>
              <a:buSzTx/>
              <a:buFontTx/>
            </a:pPr>
            <a:r>
              <a:rPr lang="en-US" altLang="zh-CN" b="1">
                <a:ea typeface="宋体" panose="02010600030101010101" pitchFamily="2" charset="-122"/>
              </a:rPr>
              <a:t>Pass by value:</a:t>
            </a:r>
            <a:r>
              <a:rPr lang="en-US" altLang="zh-CN">
                <a:ea typeface="宋体" panose="02010600030101010101" pitchFamily="2" charset="-122"/>
              </a:rPr>
              <a:t> when a function receives copies of the values in each argument and must determine where to store them before it does anything else</a:t>
            </a:r>
            <a:endParaRPr lang="en-US" altLang="zh-CN">
              <a:ea typeface="宋体" panose="02010600030101010101" pitchFamily="2" charset="-122"/>
            </a:endParaRPr>
          </a:p>
          <a:p>
            <a:pPr lvl="1" defTabSz="914400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Also referred to as </a:t>
            </a:r>
            <a:r>
              <a:rPr lang="en-US" altLang="zh-CN" b="1">
                <a:ea typeface="宋体" panose="02010600030101010101" pitchFamily="2" charset="-122"/>
              </a:rPr>
              <a:t>call by value</a:t>
            </a:r>
            <a:endParaRPr lang="en-US" altLang="zh-CN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0833" name="直接连接符 5"/>
          <p:cNvCxnSpPr/>
          <p:nvPr/>
        </p:nvCxnSpPr>
        <p:spPr>
          <a:xfrm>
            <a:off x="285750" y="5548313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2" name="组合 35"/>
          <p:cNvGrpSpPr/>
          <p:nvPr/>
        </p:nvGrpSpPr>
        <p:grpSpPr>
          <a:xfrm>
            <a:off x="6572250" y="2401888"/>
            <a:ext cx="1833563" cy="2670175"/>
            <a:chOff x="3664630" y="2234649"/>
            <a:chExt cx="1833930" cy="2669497"/>
          </a:xfrm>
        </p:grpSpPr>
        <p:sp>
          <p:nvSpPr>
            <p:cNvPr id="120835" name="流程图: 过程 12"/>
            <p:cNvSpPr/>
            <p:nvPr/>
          </p:nvSpPr>
          <p:spPr>
            <a:xfrm>
              <a:off x="3664630" y="4427893"/>
              <a:ext cx="1833930" cy="476253"/>
            </a:xfrm>
            <a:prstGeom prst="flowChartProcess">
              <a:avLst/>
            </a:prstGeom>
            <a:noFill/>
            <a:ln w="38100" cap="flat" cmpd="sng">
              <a:solidFill>
                <a:srgbClr val="9D138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36" name="流程图: 过程 13"/>
            <p:cNvSpPr/>
            <p:nvPr/>
          </p:nvSpPr>
          <p:spPr>
            <a:xfrm>
              <a:off x="3857620" y="3175869"/>
              <a:ext cx="1467144" cy="1248306"/>
            </a:xfrm>
            <a:prstGeom prst="flowChartProcess">
              <a:avLst/>
            </a:prstGeom>
            <a:noFill/>
            <a:ln w="38100" cap="flat" cmpd="sng">
              <a:solidFill>
                <a:srgbClr val="9D138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tIns="324000" bIns="108000" anchor="t" anchorCtr="0"/>
            <a:p>
              <a:pPr algn="ctr">
                <a:buFontTx/>
              </a:pP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……</a:t>
              </a:r>
              <a:endPara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20837" name="流程图: 过程 14"/>
            <p:cNvSpPr/>
            <p:nvPr/>
          </p:nvSpPr>
          <p:spPr>
            <a:xfrm>
              <a:off x="4031417" y="2710902"/>
              <a:ext cx="1100359" cy="476253"/>
            </a:xfrm>
            <a:prstGeom prst="flowChartProcess">
              <a:avLst/>
            </a:prstGeom>
            <a:noFill/>
            <a:ln w="38100" cap="flat" cmpd="sng">
              <a:solidFill>
                <a:srgbClr val="9D138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38" name="流程图: 过程 15"/>
            <p:cNvSpPr/>
            <p:nvPr/>
          </p:nvSpPr>
          <p:spPr>
            <a:xfrm>
              <a:off x="4214810" y="2234649"/>
              <a:ext cx="733573" cy="476253"/>
            </a:xfrm>
            <a:prstGeom prst="flowChartProcess">
              <a:avLst/>
            </a:prstGeom>
            <a:noFill/>
            <a:ln w="38100" cap="flat" cmpd="sng">
              <a:solidFill>
                <a:srgbClr val="9D138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20839" name="内容占位符 2"/>
          <p:cNvSpPr txBox="1"/>
          <p:nvPr/>
        </p:nvSpPr>
        <p:spPr>
          <a:xfrm>
            <a:off x="1309688" y="5697538"/>
            <a:ext cx="703262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20840" name="直接连接符 21"/>
          <p:cNvCxnSpPr/>
          <p:nvPr/>
        </p:nvCxnSpPr>
        <p:spPr>
          <a:xfrm>
            <a:off x="3197225" y="5548313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0841" name="内容占位符 2"/>
          <p:cNvSpPr txBox="1"/>
          <p:nvPr/>
        </p:nvSpPr>
        <p:spPr>
          <a:xfrm>
            <a:off x="4219575" y="5697538"/>
            <a:ext cx="704850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20842" name="直接连接符 24"/>
          <p:cNvCxnSpPr/>
          <p:nvPr/>
        </p:nvCxnSpPr>
        <p:spPr>
          <a:xfrm>
            <a:off x="6107113" y="5548313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0843" name="内容占位符 2"/>
          <p:cNvSpPr txBox="1"/>
          <p:nvPr/>
        </p:nvSpPr>
        <p:spPr>
          <a:xfrm>
            <a:off x="7131050" y="5697538"/>
            <a:ext cx="703263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20844" name="流程图: 过程 16"/>
          <p:cNvSpPr/>
          <p:nvPr/>
        </p:nvSpPr>
        <p:spPr>
          <a:xfrm>
            <a:off x="6443663" y="5070475"/>
            <a:ext cx="2200275" cy="476250"/>
          </a:xfrm>
          <a:prstGeom prst="flowChartProcess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0845" name="内容占位符 2"/>
          <p:cNvSpPr txBox="1"/>
          <p:nvPr/>
        </p:nvSpPr>
        <p:spPr>
          <a:xfrm>
            <a:off x="3071813" y="1500188"/>
            <a:ext cx="3000375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2800" b="1" dirty="0">
                <a:latin typeface="Arial" panose="020B0604020202020204" pitchFamily="34" charset="0"/>
              </a:rPr>
              <a:t>将</a:t>
            </a:r>
            <a:r>
              <a:rPr lang="en-US" altLang="zh-CN" sz="2800" b="1" dirty="0">
                <a:latin typeface="Arial" panose="020B0604020202020204" pitchFamily="34" charset="0"/>
              </a:rPr>
              <a:t>63</a:t>
            </a:r>
            <a:r>
              <a:rPr lang="zh-CN" altLang="en-US" sz="2800" b="1" dirty="0">
                <a:latin typeface="Arial" panose="020B0604020202020204" pitchFamily="34" charset="0"/>
              </a:rPr>
              <a:t>个从</a:t>
            </a: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r>
              <a:rPr lang="zh-CN" altLang="en-US" sz="2800" b="1" dirty="0">
                <a:latin typeface="Arial" panose="020B0604020202020204" pitchFamily="34" charset="0"/>
              </a:rPr>
              <a:t>到</a:t>
            </a: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20846" name="直接连接符 43"/>
          <p:cNvCxnSpPr/>
          <p:nvPr/>
        </p:nvCxnSpPr>
        <p:spPr>
          <a:xfrm rot="5400000" flipH="1">
            <a:off x="-9525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0847" name="直接连接符 46"/>
          <p:cNvCxnSpPr/>
          <p:nvPr/>
        </p:nvCxnSpPr>
        <p:spPr>
          <a:xfrm rot="5400000" flipH="1">
            <a:off x="5848350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0848" name="直接连接符 47"/>
          <p:cNvCxnSpPr/>
          <p:nvPr/>
        </p:nvCxnSpPr>
        <p:spPr>
          <a:xfrm rot="5400000" flipH="1">
            <a:off x="2924175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0849" name="内容占位符 2"/>
          <p:cNvSpPr txBox="1"/>
          <p:nvPr/>
        </p:nvSpPr>
        <p:spPr>
          <a:xfrm>
            <a:off x="2214563" y="714375"/>
            <a:ext cx="4500562" cy="642938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个和尚的做法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120850" name="图片 18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1857" name="直接连接符 5"/>
          <p:cNvCxnSpPr/>
          <p:nvPr/>
        </p:nvCxnSpPr>
        <p:spPr>
          <a:xfrm>
            <a:off x="285750" y="5548313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1858" name="内容占位符 2"/>
          <p:cNvSpPr txBox="1"/>
          <p:nvPr/>
        </p:nvSpPr>
        <p:spPr>
          <a:xfrm>
            <a:off x="1309688" y="5697538"/>
            <a:ext cx="703262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21859" name="直接连接符 21"/>
          <p:cNvCxnSpPr/>
          <p:nvPr/>
        </p:nvCxnSpPr>
        <p:spPr>
          <a:xfrm>
            <a:off x="3197225" y="5548313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1860" name="内容占位符 2"/>
          <p:cNvSpPr txBox="1"/>
          <p:nvPr/>
        </p:nvSpPr>
        <p:spPr>
          <a:xfrm>
            <a:off x="4219575" y="5697538"/>
            <a:ext cx="704850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21861" name="直接连接符 24"/>
          <p:cNvCxnSpPr/>
          <p:nvPr/>
        </p:nvCxnSpPr>
        <p:spPr>
          <a:xfrm>
            <a:off x="6107113" y="5548313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1862" name="内容占位符 2"/>
          <p:cNvSpPr txBox="1"/>
          <p:nvPr/>
        </p:nvSpPr>
        <p:spPr>
          <a:xfrm>
            <a:off x="7131050" y="5697538"/>
            <a:ext cx="703263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21863" name="流程图: 过程 16"/>
          <p:cNvSpPr/>
          <p:nvPr/>
        </p:nvSpPr>
        <p:spPr>
          <a:xfrm>
            <a:off x="571500" y="5072063"/>
            <a:ext cx="2200275" cy="476250"/>
          </a:xfrm>
          <a:prstGeom prst="flowChartProcess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1864" name="流程图: 过程 31"/>
          <p:cNvSpPr/>
          <p:nvPr/>
        </p:nvSpPr>
        <p:spPr>
          <a:xfrm>
            <a:off x="714375" y="4595813"/>
            <a:ext cx="1833563" cy="476250"/>
          </a:xfrm>
          <a:prstGeom prst="flowChartProcess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1865" name="流程图: 过程 32"/>
          <p:cNvSpPr/>
          <p:nvPr/>
        </p:nvSpPr>
        <p:spPr>
          <a:xfrm>
            <a:off x="908050" y="3343275"/>
            <a:ext cx="1466850" cy="1249363"/>
          </a:xfrm>
          <a:prstGeom prst="flowChartProcess">
            <a:avLst/>
          </a:prstGeom>
          <a:noFill/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tIns="324000" bIns="108000" anchor="t" anchorCtr="0"/>
          <a:p>
            <a:pPr algn="ctr">
              <a:buFontTx/>
            </a:pP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……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1866" name="流程图: 过程 33"/>
          <p:cNvSpPr/>
          <p:nvPr/>
        </p:nvSpPr>
        <p:spPr>
          <a:xfrm>
            <a:off x="1081088" y="2867025"/>
            <a:ext cx="1100137" cy="476250"/>
          </a:xfrm>
          <a:prstGeom prst="flowChartProcess">
            <a:avLst/>
          </a:prstGeom>
          <a:noFill/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1867" name="流程图: 过程 34"/>
          <p:cNvSpPr/>
          <p:nvPr/>
        </p:nvSpPr>
        <p:spPr>
          <a:xfrm>
            <a:off x="1265238" y="2390775"/>
            <a:ext cx="733425" cy="476250"/>
          </a:xfrm>
          <a:prstGeom prst="flowChartProcess">
            <a:avLst/>
          </a:prstGeom>
          <a:noFill/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" name="内容占位符 2"/>
          <p:cNvSpPr txBox="1"/>
          <p:nvPr/>
        </p:nvSpPr>
        <p:spPr>
          <a:xfrm>
            <a:off x="214313" y="1643063"/>
            <a:ext cx="3000375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2800" b="1" dirty="0">
                <a:latin typeface="Arial" panose="020B0604020202020204" pitchFamily="34" charset="0"/>
              </a:rPr>
              <a:t>将</a:t>
            </a:r>
            <a:r>
              <a:rPr lang="en-US" altLang="zh-CN" sz="2800" b="1" dirty="0">
                <a:latin typeface="Arial" panose="020B0604020202020204" pitchFamily="34" charset="0"/>
              </a:rPr>
              <a:t>62</a:t>
            </a:r>
            <a:r>
              <a:rPr lang="zh-CN" altLang="en-US" sz="2800" b="1" dirty="0">
                <a:latin typeface="Arial" panose="020B0604020202020204" pitchFamily="34" charset="0"/>
              </a:rPr>
              <a:t>个从</a:t>
            </a: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r>
              <a:rPr lang="zh-CN" altLang="en-US" sz="2800" b="1" dirty="0">
                <a:latin typeface="Arial" panose="020B0604020202020204" pitchFamily="34" charset="0"/>
              </a:rPr>
              <a:t>到</a:t>
            </a: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21869" name="直接连接符 43"/>
          <p:cNvCxnSpPr>
            <a:stCxn id="121863" idx="2"/>
          </p:cNvCxnSpPr>
          <p:nvPr/>
        </p:nvCxnSpPr>
        <p:spPr>
          <a:xfrm rot="5400000" flipH="1">
            <a:off x="-9525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1870" name="直接连接符 46"/>
          <p:cNvCxnSpPr>
            <a:stCxn id="121863" idx="2"/>
          </p:cNvCxnSpPr>
          <p:nvPr/>
        </p:nvCxnSpPr>
        <p:spPr>
          <a:xfrm rot="5400000" flipH="1">
            <a:off x="5848350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1871" name="直接连接符 47"/>
          <p:cNvCxnSpPr>
            <a:stCxn id="121863" idx="2"/>
          </p:cNvCxnSpPr>
          <p:nvPr/>
        </p:nvCxnSpPr>
        <p:spPr>
          <a:xfrm rot="5400000" flipH="1">
            <a:off x="2924175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1872" name="内容占位符 2"/>
          <p:cNvSpPr txBox="1"/>
          <p:nvPr/>
        </p:nvSpPr>
        <p:spPr>
          <a:xfrm>
            <a:off x="2214563" y="714375"/>
            <a:ext cx="4500562" cy="642938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个和尚的做法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121873" name="图片 17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2881" name="直接连接符 5"/>
          <p:cNvCxnSpPr/>
          <p:nvPr/>
        </p:nvCxnSpPr>
        <p:spPr>
          <a:xfrm>
            <a:off x="285750" y="5548313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2882" name="内容占位符 2"/>
          <p:cNvSpPr txBox="1"/>
          <p:nvPr/>
        </p:nvSpPr>
        <p:spPr>
          <a:xfrm>
            <a:off x="1309688" y="5697538"/>
            <a:ext cx="703262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22883" name="直接连接符 21"/>
          <p:cNvCxnSpPr/>
          <p:nvPr/>
        </p:nvCxnSpPr>
        <p:spPr>
          <a:xfrm>
            <a:off x="3197225" y="5548313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2884" name="内容占位符 2"/>
          <p:cNvSpPr txBox="1"/>
          <p:nvPr/>
        </p:nvSpPr>
        <p:spPr>
          <a:xfrm>
            <a:off x="4219575" y="5697538"/>
            <a:ext cx="704850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22885" name="直接连接符 24"/>
          <p:cNvCxnSpPr/>
          <p:nvPr/>
        </p:nvCxnSpPr>
        <p:spPr>
          <a:xfrm>
            <a:off x="6107113" y="5548313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2886" name="内容占位符 2"/>
          <p:cNvSpPr txBox="1"/>
          <p:nvPr/>
        </p:nvSpPr>
        <p:spPr>
          <a:xfrm>
            <a:off x="7131050" y="5697538"/>
            <a:ext cx="703263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22887" name="流程图: 过程 16"/>
          <p:cNvSpPr/>
          <p:nvPr/>
        </p:nvSpPr>
        <p:spPr>
          <a:xfrm>
            <a:off x="571500" y="5072063"/>
            <a:ext cx="2200275" cy="476250"/>
          </a:xfrm>
          <a:prstGeom prst="flowChartProcess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2888" name="流程图: 过程 31"/>
          <p:cNvSpPr/>
          <p:nvPr/>
        </p:nvSpPr>
        <p:spPr>
          <a:xfrm>
            <a:off x="714375" y="4595813"/>
            <a:ext cx="1833563" cy="476250"/>
          </a:xfrm>
          <a:prstGeom prst="flowChartProcess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6786563" y="3348038"/>
            <a:ext cx="1466850" cy="2203450"/>
            <a:chOff x="907338" y="2390050"/>
            <a:chExt cx="1467144" cy="2202052"/>
          </a:xfrm>
        </p:grpSpPr>
        <p:sp>
          <p:nvSpPr>
            <p:cNvPr id="122890" name="流程图: 过程 32"/>
            <p:cNvSpPr/>
            <p:nvPr/>
          </p:nvSpPr>
          <p:spPr>
            <a:xfrm>
              <a:off x="907338" y="3343796"/>
              <a:ext cx="1467144" cy="1248306"/>
            </a:xfrm>
            <a:prstGeom prst="flowChartProcess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tIns="324000" bIns="108000" anchor="t" anchorCtr="0"/>
            <a:p>
              <a:pPr algn="ctr">
                <a:buFontTx/>
              </a:pP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……</a:t>
              </a:r>
              <a:endPara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22891" name="流程图: 过程 33"/>
            <p:cNvSpPr/>
            <p:nvPr/>
          </p:nvSpPr>
          <p:spPr>
            <a:xfrm>
              <a:off x="1081135" y="2866303"/>
              <a:ext cx="1100359" cy="476253"/>
            </a:xfrm>
            <a:prstGeom prst="flowChartProcess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892" name="流程图: 过程 34"/>
            <p:cNvSpPr/>
            <p:nvPr/>
          </p:nvSpPr>
          <p:spPr>
            <a:xfrm>
              <a:off x="1264528" y="2390050"/>
              <a:ext cx="733573" cy="476253"/>
            </a:xfrm>
            <a:prstGeom prst="flowChartProcess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22893" name="内容占位符 2"/>
          <p:cNvSpPr txBox="1"/>
          <p:nvPr/>
        </p:nvSpPr>
        <p:spPr>
          <a:xfrm>
            <a:off x="214313" y="1643063"/>
            <a:ext cx="3000375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2800" b="1" dirty="0">
                <a:latin typeface="Arial" panose="020B0604020202020204" pitchFamily="34" charset="0"/>
              </a:rPr>
              <a:t>将</a:t>
            </a:r>
            <a:r>
              <a:rPr lang="en-US" altLang="zh-CN" sz="2800" b="1" dirty="0">
                <a:latin typeface="Arial" panose="020B0604020202020204" pitchFamily="34" charset="0"/>
              </a:rPr>
              <a:t>62</a:t>
            </a:r>
            <a:r>
              <a:rPr lang="zh-CN" altLang="en-US" sz="2800" b="1" dirty="0">
                <a:latin typeface="Arial" panose="020B0604020202020204" pitchFamily="34" charset="0"/>
              </a:rPr>
              <a:t>个从</a:t>
            </a: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r>
              <a:rPr lang="zh-CN" altLang="en-US" sz="2800" b="1" dirty="0">
                <a:latin typeface="Arial" panose="020B0604020202020204" pitchFamily="34" charset="0"/>
              </a:rPr>
              <a:t>到</a:t>
            </a: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22894" name="直接连接符 43"/>
          <p:cNvCxnSpPr>
            <a:stCxn id="122887" idx="2"/>
          </p:cNvCxnSpPr>
          <p:nvPr/>
        </p:nvCxnSpPr>
        <p:spPr>
          <a:xfrm rot="5400000" flipH="1">
            <a:off x="-9525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2895" name="直接连接符 46"/>
          <p:cNvCxnSpPr>
            <a:stCxn id="122887" idx="2"/>
          </p:cNvCxnSpPr>
          <p:nvPr/>
        </p:nvCxnSpPr>
        <p:spPr>
          <a:xfrm rot="5400000" flipH="1">
            <a:off x="5848350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2896" name="直接连接符 47"/>
          <p:cNvCxnSpPr>
            <a:stCxn id="122887" idx="2"/>
          </p:cNvCxnSpPr>
          <p:nvPr/>
        </p:nvCxnSpPr>
        <p:spPr>
          <a:xfrm rot="5400000" flipH="1">
            <a:off x="2924175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2897" name="内容占位符 2"/>
          <p:cNvSpPr txBox="1"/>
          <p:nvPr/>
        </p:nvSpPr>
        <p:spPr>
          <a:xfrm>
            <a:off x="2214563" y="714375"/>
            <a:ext cx="4500562" cy="642938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个和尚的做法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122898" name="图片 18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3905" name="直接连接符 5"/>
          <p:cNvCxnSpPr/>
          <p:nvPr/>
        </p:nvCxnSpPr>
        <p:spPr>
          <a:xfrm>
            <a:off x="285750" y="5548313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3906" name="内容占位符 2"/>
          <p:cNvSpPr txBox="1"/>
          <p:nvPr/>
        </p:nvSpPr>
        <p:spPr>
          <a:xfrm>
            <a:off x="1309688" y="5697538"/>
            <a:ext cx="703262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23907" name="直接连接符 21"/>
          <p:cNvCxnSpPr/>
          <p:nvPr/>
        </p:nvCxnSpPr>
        <p:spPr>
          <a:xfrm>
            <a:off x="3197225" y="5548313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3908" name="内容占位符 2"/>
          <p:cNvSpPr txBox="1"/>
          <p:nvPr/>
        </p:nvSpPr>
        <p:spPr>
          <a:xfrm>
            <a:off x="4219575" y="5697538"/>
            <a:ext cx="704850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23909" name="直接连接符 24"/>
          <p:cNvCxnSpPr/>
          <p:nvPr/>
        </p:nvCxnSpPr>
        <p:spPr>
          <a:xfrm>
            <a:off x="6107113" y="5548313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3910" name="内容占位符 2"/>
          <p:cNvSpPr txBox="1"/>
          <p:nvPr/>
        </p:nvSpPr>
        <p:spPr>
          <a:xfrm>
            <a:off x="7131050" y="5697538"/>
            <a:ext cx="703263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23911" name="流程图: 过程 16"/>
          <p:cNvSpPr/>
          <p:nvPr/>
        </p:nvSpPr>
        <p:spPr>
          <a:xfrm>
            <a:off x="571500" y="5072063"/>
            <a:ext cx="2200275" cy="476250"/>
          </a:xfrm>
          <a:prstGeom prst="flowChartProcess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3912" name="流程图: 过程 31"/>
          <p:cNvSpPr/>
          <p:nvPr/>
        </p:nvSpPr>
        <p:spPr>
          <a:xfrm>
            <a:off x="714375" y="4595813"/>
            <a:ext cx="1833563" cy="476250"/>
          </a:xfrm>
          <a:prstGeom prst="flowChartProcess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23913" name="组合 17"/>
          <p:cNvGrpSpPr/>
          <p:nvPr/>
        </p:nvGrpSpPr>
        <p:grpSpPr>
          <a:xfrm>
            <a:off x="6786563" y="3348038"/>
            <a:ext cx="1466850" cy="2203450"/>
            <a:chOff x="907338" y="2390050"/>
            <a:chExt cx="1467144" cy="2202052"/>
          </a:xfrm>
        </p:grpSpPr>
        <p:sp>
          <p:nvSpPr>
            <p:cNvPr id="123914" name="流程图: 过程 32"/>
            <p:cNvSpPr/>
            <p:nvPr/>
          </p:nvSpPr>
          <p:spPr>
            <a:xfrm>
              <a:off x="907338" y="3343796"/>
              <a:ext cx="1467144" cy="1248306"/>
            </a:xfrm>
            <a:prstGeom prst="flowChartProcess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tIns="324000" bIns="108000" anchor="t" anchorCtr="0"/>
            <a:p>
              <a:pPr algn="ctr">
                <a:buFontTx/>
              </a:pP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……</a:t>
              </a:r>
              <a:endPara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23915" name="流程图: 过程 33"/>
            <p:cNvSpPr/>
            <p:nvPr/>
          </p:nvSpPr>
          <p:spPr>
            <a:xfrm>
              <a:off x="1081135" y="2866303"/>
              <a:ext cx="1100359" cy="476253"/>
            </a:xfrm>
            <a:prstGeom prst="flowChartProcess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916" name="流程图: 过程 34"/>
            <p:cNvSpPr/>
            <p:nvPr/>
          </p:nvSpPr>
          <p:spPr>
            <a:xfrm>
              <a:off x="1264528" y="2390050"/>
              <a:ext cx="733573" cy="476253"/>
            </a:xfrm>
            <a:prstGeom prst="flowChartProcess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7" name="内容占位符 2"/>
          <p:cNvSpPr txBox="1"/>
          <p:nvPr/>
        </p:nvSpPr>
        <p:spPr>
          <a:xfrm>
            <a:off x="214313" y="1643063"/>
            <a:ext cx="3000375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2800" b="1" dirty="0">
                <a:latin typeface="Arial" panose="020B0604020202020204" pitchFamily="34" charset="0"/>
              </a:rPr>
              <a:t>将</a:t>
            </a:r>
            <a:r>
              <a:rPr lang="en-US" altLang="zh-CN" sz="2800" b="1" dirty="0">
                <a:latin typeface="Arial" panose="020B0604020202020204" pitchFamily="34" charset="0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</a:rPr>
              <a:t>个从</a:t>
            </a: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r>
              <a:rPr lang="zh-CN" altLang="en-US" sz="2800" b="1" dirty="0">
                <a:latin typeface="Arial" panose="020B0604020202020204" pitchFamily="34" charset="0"/>
              </a:rPr>
              <a:t>到</a:t>
            </a: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23918" name="直接连接符 43"/>
          <p:cNvCxnSpPr>
            <a:stCxn id="123911" idx="2"/>
          </p:cNvCxnSpPr>
          <p:nvPr/>
        </p:nvCxnSpPr>
        <p:spPr>
          <a:xfrm rot="5400000" flipH="1">
            <a:off x="-9525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3919" name="直接连接符 46"/>
          <p:cNvCxnSpPr>
            <a:stCxn id="123911" idx="2"/>
          </p:cNvCxnSpPr>
          <p:nvPr/>
        </p:nvCxnSpPr>
        <p:spPr>
          <a:xfrm rot="5400000" flipH="1">
            <a:off x="5848350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3920" name="直接连接符 47"/>
          <p:cNvCxnSpPr>
            <a:stCxn id="123911" idx="2"/>
          </p:cNvCxnSpPr>
          <p:nvPr/>
        </p:nvCxnSpPr>
        <p:spPr>
          <a:xfrm rot="5400000" flipH="1">
            <a:off x="2924175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3921" name="内容占位符 2"/>
          <p:cNvSpPr txBox="1"/>
          <p:nvPr/>
        </p:nvSpPr>
        <p:spPr>
          <a:xfrm>
            <a:off x="2214563" y="714375"/>
            <a:ext cx="4500562" cy="642938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个和尚的做法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123922" name="图片 18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4929" name="直接连接符 5"/>
          <p:cNvCxnSpPr/>
          <p:nvPr/>
        </p:nvCxnSpPr>
        <p:spPr>
          <a:xfrm>
            <a:off x="285750" y="5548313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4930" name="内容占位符 2"/>
          <p:cNvSpPr txBox="1"/>
          <p:nvPr/>
        </p:nvSpPr>
        <p:spPr>
          <a:xfrm>
            <a:off x="1309688" y="5697538"/>
            <a:ext cx="703262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24931" name="直接连接符 21"/>
          <p:cNvCxnSpPr/>
          <p:nvPr/>
        </p:nvCxnSpPr>
        <p:spPr>
          <a:xfrm>
            <a:off x="3197225" y="5548313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4932" name="内容占位符 2"/>
          <p:cNvSpPr txBox="1"/>
          <p:nvPr/>
        </p:nvSpPr>
        <p:spPr>
          <a:xfrm>
            <a:off x="4219575" y="5697538"/>
            <a:ext cx="704850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24933" name="直接连接符 24"/>
          <p:cNvCxnSpPr/>
          <p:nvPr/>
        </p:nvCxnSpPr>
        <p:spPr>
          <a:xfrm>
            <a:off x="6107113" y="5548313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4934" name="内容占位符 2"/>
          <p:cNvSpPr txBox="1"/>
          <p:nvPr/>
        </p:nvSpPr>
        <p:spPr>
          <a:xfrm>
            <a:off x="7131050" y="5697538"/>
            <a:ext cx="703263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24935" name="流程图: 过程 16"/>
          <p:cNvSpPr/>
          <p:nvPr/>
        </p:nvSpPr>
        <p:spPr>
          <a:xfrm>
            <a:off x="571500" y="5072063"/>
            <a:ext cx="2200275" cy="476250"/>
          </a:xfrm>
          <a:prstGeom prst="flowChartProcess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" name="流程图: 过程 31"/>
          <p:cNvSpPr/>
          <p:nvPr/>
        </p:nvSpPr>
        <p:spPr>
          <a:xfrm>
            <a:off x="3668713" y="5072063"/>
            <a:ext cx="1833562" cy="476250"/>
          </a:xfrm>
          <a:prstGeom prst="flowChartProcess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24937" name="组合 17"/>
          <p:cNvGrpSpPr/>
          <p:nvPr/>
        </p:nvGrpSpPr>
        <p:grpSpPr>
          <a:xfrm>
            <a:off x="6786563" y="3348038"/>
            <a:ext cx="1466850" cy="2203450"/>
            <a:chOff x="907338" y="2390050"/>
            <a:chExt cx="1467144" cy="2202052"/>
          </a:xfrm>
        </p:grpSpPr>
        <p:sp>
          <p:nvSpPr>
            <p:cNvPr id="124938" name="流程图: 过程 32"/>
            <p:cNvSpPr/>
            <p:nvPr/>
          </p:nvSpPr>
          <p:spPr>
            <a:xfrm>
              <a:off x="907338" y="3343796"/>
              <a:ext cx="1467144" cy="1248306"/>
            </a:xfrm>
            <a:prstGeom prst="flowChartProcess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tIns="324000" bIns="108000" anchor="t" anchorCtr="0"/>
            <a:p>
              <a:pPr algn="ctr">
                <a:buFontTx/>
              </a:pP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……</a:t>
              </a:r>
              <a:endPara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24939" name="流程图: 过程 33"/>
            <p:cNvSpPr/>
            <p:nvPr/>
          </p:nvSpPr>
          <p:spPr>
            <a:xfrm>
              <a:off x="1081135" y="2866303"/>
              <a:ext cx="1100359" cy="476253"/>
            </a:xfrm>
            <a:prstGeom prst="flowChartProcess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940" name="流程图: 过程 34"/>
            <p:cNvSpPr/>
            <p:nvPr/>
          </p:nvSpPr>
          <p:spPr>
            <a:xfrm>
              <a:off x="1264528" y="2390050"/>
              <a:ext cx="733573" cy="476253"/>
            </a:xfrm>
            <a:prstGeom prst="flowChartProcess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24941" name="内容占位符 2"/>
          <p:cNvSpPr txBox="1"/>
          <p:nvPr/>
        </p:nvSpPr>
        <p:spPr>
          <a:xfrm>
            <a:off x="214313" y="1643063"/>
            <a:ext cx="3000375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2800" b="1" dirty="0">
                <a:latin typeface="Arial" panose="020B0604020202020204" pitchFamily="34" charset="0"/>
              </a:rPr>
              <a:t>将</a:t>
            </a:r>
            <a:r>
              <a:rPr lang="en-US" altLang="zh-CN" sz="2800" b="1" dirty="0">
                <a:latin typeface="Arial" panose="020B0604020202020204" pitchFamily="34" charset="0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</a:rPr>
              <a:t>个从</a:t>
            </a: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r>
              <a:rPr lang="zh-CN" altLang="en-US" sz="2800" b="1" dirty="0">
                <a:latin typeface="Arial" panose="020B0604020202020204" pitchFamily="34" charset="0"/>
              </a:rPr>
              <a:t>到</a:t>
            </a: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24942" name="直接连接符 43"/>
          <p:cNvCxnSpPr>
            <a:stCxn id="124935" idx="2"/>
          </p:cNvCxnSpPr>
          <p:nvPr/>
        </p:nvCxnSpPr>
        <p:spPr>
          <a:xfrm rot="5400000" flipH="1">
            <a:off x="-9525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4943" name="直接连接符 46"/>
          <p:cNvCxnSpPr>
            <a:stCxn id="124935" idx="2"/>
          </p:cNvCxnSpPr>
          <p:nvPr/>
        </p:nvCxnSpPr>
        <p:spPr>
          <a:xfrm rot="5400000" flipH="1">
            <a:off x="5848350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4944" name="直接连接符 47"/>
          <p:cNvCxnSpPr>
            <a:stCxn id="124935" idx="2"/>
          </p:cNvCxnSpPr>
          <p:nvPr/>
        </p:nvCxnSpPr>
        <p:spPr>
          <a:xfrm rot="5400000" flipH="1">
            <a:off x="2924175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4945" name="内容占位符 2"/>
          <p:cNvSpPr txBox="1"/>
          <p:nvPr/>
        </p:nvSpPr>
        <p:spPr>
          <a:xfrm>
            <a:off x="2214563" y="714375"/>
            <a:ext cx="4500562" cy="642938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个和尚的做法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124946" name="图片 18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5953" name="直接连接符 5"/>
          <p:cNvCxnSpPr/>
          <p:nvPr/>
        </p:nvCxnSpPr>
        <p:spPr>
          <a:xfrm>
            <a:off x="285750" y="5548313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5954" name="内容占位符 2"/>
          <p:cNvSpPr txBox="1"/>
          <p:nvPr/>
        </p:nvSpPr>
        <p:spPr>
          <a:xfrm>
            <a:off x="1309688" y="5697538"/>
            <a:ext cx="703262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25955" name="直接连接符 21"/>
          <p:cNvCxnSpPr/>
          <p:nvPr/>
        </p:nvCxnSpPr>
        <p:spPr>
          <a:xfrm>
            <a:off x="3197225" y="5548313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5956" name="内容占位符 2"/>
          <p:cNvSpPr txBox="1"/>
          <p:nvPr/>
        </p:nvSpPr>
        <p:spPr>
          <a:xfrm>
            <a:off x="4219575" y="5697538"/>
            <a:ext cx="704850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25957" name="直接连接符 24"/>
          <p:cNvCxnSpPr/>
          <p:nvPr/>
        </p:nvCxnSpPr>
        <p:spPr>
          <a:xfrm>
            <a:off x="6107113" y="5548313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5958" name="内容占位符 2"/>
          <p:cNvSpPr txBox="1"/>
          <p:nvPr/>
        </p:nvSpPr>
        <p:spPr>
          <a:xfrm>
            <a:off x="7131050" y="5697538"/>
            <a:ext cx="703263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25959" name="流程图: 过程 16"/>
          <p:cNvSpPr/>
          <p:nvPr/>
        </p:nvSpPr>
        <p:spPr>
          <a:xfrm>
            <a:off x="571500" y="5072063"/>
            <a:ext cx="2200275" cy="476250"/>
          </a:xfrm>
          <a:prstGeom prst="flowChartProcess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5960" name="流程图: 过程 31"/>
          <p:cNvSpPr/>
          <p:nvPr/>
        </p:nvSpPr>
        <p:spPr>
          <a:xfrm>
            <a:off x="3668713" y="5072063"/>
            <a:ext cx="1833562" cy="476250"/>
          </a:xfrm>
          <a:prstGeom prst="flowChartProcess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25961" name="组合 17"/>
          <p:cNvGrpSpPr/>
          <p:nvPr/>
        </p:nvGrpSpPr>
        <p:grpSpPr>
          <a:xfrm>
            <a:off x="6786563" y="3348038"/>
            <a:ext cx="1466850" cy="2203450"/>
            <a:chOff x="907338" y="2390050"/>
            <a:chExt cx="1467144" cy="2202052"/>
          </a:xfrm>
        </p:grpSpPr>
        <p:sp>
          <p:nvSpPr>
            <p:cNvPr id="125962" name="流程图: 过程 32"/>
            <p:cNvSpPr/>
            <p:nvPr/>
          </p:nvSpPr>
          <p:spPr>
            <a:xfrm>
              <a:off x="907338" y="3343796"/>
              <a:ext cx="1467144" cy="1248306"/>
            </a:xfrm>
            <a:prstGeom prst="flowChartProcess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tIns="324000" bIns="108000" anchor="t" anchorCtr="0"/>
            <a:p>
              <a:pPr algn="ctr">
                <a:buFontTx/>
              </a:pP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……</a:t>
              </a:r>
              <a:endPara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25963" name="流程图: 过程 33"/>
            <p:cNvSpPr/>
            <p:nvPr/>
          </p:nvSpPr>
          <p:spPr>
            <a:xfrm>
              <a:off x="1081135" y="2866303"/>
              <a:ext cx="1100359" cy="476253"/>
            </a:xfrm>
            <a:prstGeom prst="flowChartProcess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964" name="流程图: 过程 34"/>
            <p:cNvSpPr/>
            <p:nvPr/>
          </p:nvSpPr>
          <p:spPr>
            <a:xfrm>
              <a:off x="1264528" y="2390050"/>
              <a:ext cx="733573" cy="476253"/>
            </a:xfrm>
            <a:prstGeom prst="flowChartProcess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7" name="内容占位符 2"/>
          <p:cNvSpPr txBox="1"/>
          <p:nvPr/>
        </p:nvSpPr>
        <p:spPr>
          <a:xfrm>
            <a:off x="5929313" y="1500188"/>
            <a:ext cx="3000375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2800" b="1" dirty="0">
                <a:latin typeface="Arial" panose="020B0604020202020204" pitchFamily="34" charset="0"/>
              </a:rPr>
              <a:t>将</a:t>
            </a:r>
            <a:r>
              <a:rPr lang="en-US" altLang="zh-CN" sz="2800" b="1" dirty="0">
                <a:latin typeface="Arial" panose="020B0604020202020204" pitchFamily="34" charset="0"/>
              </a:rPr>
              <a:t>62</a:t>
            </a:r>
            <a:r>
              <a:rPr lang="zh-CN" altLang="en-US" sz="2800" b="1" dirty="0">
                <a:latin typeface="Arial" panose="020B0604020202020204" pitchFamily="34" charset="0"/>
              </a:rPr>
              <a:t>个从</a:t>
            </a: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r>
              <a:rPr lang="zh-CN" altLang="en-US" sz="2800" b="1" dirty="0">
                <a:latin typeface="Arial" panose="020B0604020202020204" pitchFamily="34" charset="0"/>
              </a:rPr>
              <a:t>到</a:t>
            </a: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25966" name="直接连接符 43"/>
          <p:cNvCxnSpPr>
            <a:stCxn id="125959" idx="2"/>
          </p:cNvCxnSpPr>
          <p:nvPr/>
        </p:nvCxnSpPr>
        <p:spPr>
          <a:xfrm rot="5400000" flipH="1">
            <a:off x="-9525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967" name="直接连接符 46"/>
          <p:cNvCxnSpPr>
            <a:stCxn id="125959" idx="2"/>
          </p:cNvCxnSpPr>
          <p:nvPr/>
        </p:nvCxnSpPr>
        <p:spPr>
          <a:xfrm rot="5400000" flipH="1">
            <a:off x="5848350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968" name="直接连接符 47"/>
          <p:cNvCxnSpPr>
            <a:stCxn id="125959" idx="2"/>
          </p:cNvCxnSpPr>
          <p:nvPr/>
        </p:nvCxnSpPr>
        <p:spPr>
          <a:xfrm rot="5400000" flipH="1">
            <a:off x="2924175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5969" name="内容占位符 2"/>
          <p:cNvSpPr txBox="1"/>
          <p:nvPr/>
        </p:nvSpPr>
        <p:spPr>
          <a:xfrm>
            <a:off x="2214563" y="714375"/>
            <a:ext cx="4500562" cy="642938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个和尚的做法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125970" name="图片 18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6977" name="直接连接符 5"/>
          <p:cNvCxnSpPr/>
          <p:nvPr/>
        </p:nvCxnSpPr>
        <p:spPr>
          <a:xfrm>
            <a:off x="285750" y="5548313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978" name="内容占位符 2"/>
          <p:cNvSpPr txBox="1"/>
          <p:nvPr/>
        </p:nvSpPr>
        <p:spPr>
          <a:xfrm>
            <a:off x="1309688" y="5697538"/>
            <a:ext cx="703262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26979" name="直接连接符 21"/>
          <p:cNvCxnSpPr/>
          <p:nvPr/>
        </p:nvCxnSpPr>
        <p:spPr>
          <a:xfrm>
            <a:off x="3197225" y="5548313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980" name="内容占位符 2"/>
          <p:cNvSpPr txBox="1"/>
          <p:nvPr/>
        </p:nvSpPr>
        <p:spPr>
          <a:xfrm>
            <a:off x="4219575" y="5697538"/>
            <a:ext cx="704850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26981" name="直接连接符 24"/>
          <p:cNvCxnSpPr/>
          <p:nvPr/>
        </p:nvCxnSpPr>
        <p:spPr>
          <a:xfrm>
            <a:off x="6107113" y="5548313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982" name="内容占位符 2"/>
          <p:cNvSpPr txBox="1"/>
          <p:nvPr/>
        </p:nvSpPr>
        <p:spPr>
          <a:xfrm>
            <a:off x="7131050" y="5697538"/>
            <a:ext cx="703263" cy="446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26983" name="流程图: 过程 16"/>
          <p:cNvSpPr/>
          <p:nvPr/>
        </p:nvSpPr>
        <p:spPr>
          <a:xfrm>
            <a:off x="571500" y="5072063"/>
            <a:ext cx="2200275" cy="476250"/>
          </a:xfrm>
          <a:prstGeom prst="flowChartProcess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6984" name="流程图: 过程 31"/>
          <p:cNvSpPr/>
          <p:nvPr/>
        </p:nvSpPr>
        <p:spPr>
          <a:xfrm>
            <a:off x="3668713" y="5072063"/>
            <a:ext cx="1833562" cy="476250"/>
          </a:xfrm>
          <a:prstGeom prst="flowChartProcess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3857625" y="2857500"/>
            <a:ext cx="1466850" cy="2201863"/>
            <a:chOff x="907338" y="2390050"/>
            <a:chExt cx="1467144" cy="2202052"/>
          </a:xfrm>
        </p:grpSpPr>
        <p:sp>
          <p:nvSpPr>
            <p:cNvPr id="126986" name="流程图: 过程 32"/>
            <p:cNvSpPr/>
            <p:nvPr/>
          </p:nvSpPr>
          <p:spPr>
            <a:xfrm>
              <a:off x="907338" y="3343796"/>
              <a:ext cx="1467144" cy="1248306"/>
            </a:xfrm>
            <a:prstGeom prst="flowChartProcess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tIns="324000" bIns="108000" anchor="t" anchorCtr="0"/>
            <a:p>
              <a:pPr algn="ctr">
                <a:buFontTx/>
              </a:pPr>
              <a:r>
                <a:rPr lang="en-US" altLang="zh-CN" sz="36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……</a:t>
              </a:r>
              <a:endPara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26987" name="流程图: 过程 33"/>
            <p:cNvSpPr/>
            <p:nvPr/>
          </p:nvSpPr>
          <p:spPr>
            <a:xfrm>
              <a:off x="1081135" y="2866303"/>
              <a:ext cx="1100359" cy="476253"/>
            </a:xfrm>
            <a:prstGeom prst="flowChartProcess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988" name="流程图: 过程 34"/>
            <p:cNvSpPr/>
            <p:nvPr/>
          </p:nvSpPr>
          <p:spPr>
            <a:xfrm>
              <a:off x="1264528" y="2390050"/>
              <a:ext cx="733573" cy="476253"/>
            </a:xfrm>
            <a:prstGeom prst="flowChartProcess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26989" name="内容占位符 2"/>
          <p:cNvSpPr txBox="1"/>
          <p:nvPr/>
        </p:nvSpPr>
        <p:spPr>
          <a:xfrm>
            <a:off x="5929313" y="1500188"/>
            <a:ext cx="3000375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2800" b="1" dirty="0">
                <a:latin typeface="Arial" panose="020B0604020202020204" pitchFamily="34" charset="0"/>
              </a:rPr>
              <a:t>将</a:t>
            </a:r>
            <a:r>
              <a:rPr lang="en-US" altLang="zh-CN" sz="2800" b="1" dirty="0">
                <a:latin typeface="Arial" panose="020B0604020202020204" pitchFamily="34" charset="0"/>
              </a:rPr>
              <a:t>62</a:t>
            </a:r>
            <a:r>
              <a:rPr lang="zh-CN" altLang="en-US" sz="2800" b="1" dirty="0">
                <a:latin typeface="Arial" panose="020B0604020202020204" pitchFamily="34" charset="0"/>
              </a:rPr>
              <a:t>个从</a:t>
            </a: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r>
              <a:rPr lang="zh-CN" altLang="en-US" sz="2800" b="1" dirty="0">
                <a:latin typeface="Arial" panose="020B0604020202020204" pitchFamily="34" charset="0"/>
              </a:rPr>
              <a:t>到</a:t>
            </a: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26990" name="直接连接符 43"/>
          <p:cNvCxnSpPr>
            <a:stCxn id="126983" idx="2"/>
          </p:cNvCxnSpPr>
          <p:nvPr/>
        </p:nvCxnSpPr>
        <p:spPr>
          <a:xfrm rot="5400000" flipH="1">
            <a:off x="-9525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6991" name="直接连接符 46"/>
          <p:cNvCxnSpPr>
            <a:stCxn id="126983" idx="2"/>
          </p:cNvCxnSpPr>
          <p:nvPr/>
        </p:nvCxnSpPr>
        <p:spPr>
          <a:xfrm rot="5400000" flipH="1">
            <a:off x="5848350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6992" name="直接连接符 47"/>
          <p:cNvCxnSpPr>
            <a:stCxn id="126983" idx="2"/>
          </p:cNvCxnSpPr>
          <p:nvPr/>
        </p:nvCxnSpPr>
        <p:spPr>
          <a:xfrm rot="5400000" flipH="1">
            <a:off x="2924175" y="3867150"/>
            <a:ext cx="3333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993" name="内容占位符 2"/>
          <p:cNvSpPr txBox="1"/>
          <p:nvPr/>
        </p:nvSpPr>
        <p:spPr>
          <a:xfrm>
            <a:off x="2214563" y="714375"/>
            <a:ext cx="4500562" cy="642938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个和尚的做法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126994" name="图片 18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" name="内容占位符 2"/>
          <p:cNvSpPr txBox="1"/>
          <p:nvPr/>
        </p:nvSpPr>
        <p:spPr>
          <a:xfrm>
            <a:off x="2214563" y="714375"/>
            <a:ext cx="4500562" cy="4429125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个和尚的做法</a:t>
            </a:r>
            <a:endParaRPr lang="en-US" altLang="zh-CN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marL="342900" indent="-342900" algn="ctr" eaLnBrk="0" hangingPunct="0">
              <a:spcBef>
                <a:spcPct val="20000"/>
              </a:spcBef>
              <a:buClrTx/>
              <a:buFontTx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个和尚的做法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ctr" eaLnBrk="0" hangingPunct="0">
              <a:spcBef>
                <a:spcPct val="20000"/>
              </a:spcBef>
              <a:buClrTx/>
              <a:buFontTx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个和尚的做法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ctr" eaLnBrk="0" hangingPunct="0">
              <a:spcBef>
                <a:spcPct val="20000"/>
              </a:spcBef>
              <a:buClrTx/>
              <a:buFontTx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个和尚的做法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ctr" eaLnBrk="0" hangingPunct="0">
              <a:spcBef>
                <a:spcPct val="20000"/>
              </a:spcBef>
              <a:buClrTx/>
              <a:buFontTx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个和尚的做法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ctr" eaLnBrk="0" hangingPunct="0"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</a:rPr>
              <a:t>……</a:t>
            </a:r>
            <a:endParaRPr lang="en-US" altLang="zh-CN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algn="ctr" eaLnBrk="0" hangingPunct="0">
              <a:spcBef>
                <a:spcPct val="20000"/>
              </a:spcBef>
              <a:buClrTx/>
              <a:buFontTx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63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个和尚的做法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ctr" eaLnBrk="0" hangingPunct="0">
              <a:spcBef>
                <a:spcPct val="20000"/>
              </a:spcBef>
              <a:buClrTx/>
              <a:buFont typeface="Wingdings" panose="05000000000000000000" pitchFamily="2" charset="2"/>
            </a:pP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714375" y="5429250"/>
            <a:ext cx="7715250" cy="642938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B050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3200" b="1" dirty="0">
                <a:solidFill>
                  <a:srgbClr val="00B050"/>
                </a:solidFill>
                <a:latin typeface="Arial" panose="020B0604020202020204" pitchFamily="34" charset="0"/>
              </a:rPr>
              <a:t>64</a:t>
            </a:r>
            <a:r>
              <a:rPr lang="zh-CN" altLang="en-US" sz="3200" b="1" dirty="0">
                <a:solidFill>
                  <a:srgbClr val="00B050"/>
                </a:solidFill>
                <a:latin typeface="Arial" panose="020B0604020202020204" pitchFamily="34" charset="0"/>
              </a:rPr>
              <a:t>个和尚仅做：将</a:t>
            </a:r>
            <a:r>
              <a:rPr lang="en-US" altLang="zh-CN" sz="3200" b="1" dirty="0">
                <a:solidFill>
                  <a:srgbClr val="00B05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200" b="1" dirty="0">
                <a:solidFill>
                  <a:srgbClr val="00B050"/>
                </a:solidFill>
                <a:latin typeface="Arial" panose="020B0604020202020204" pitchFamily="34" charset="0"/>
              </a:rPr>
              <a:t>个从</a:t>
            </a:r>
            <a:r>
              <a:rPr lang="en-US" altLang="zh-CN" sz="3200" b="1" dirty="0">
                <a:solidFill>
                  <a:srgbClr val="00B05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b="1" dirty="0">
                <a:solidFill>
                  <a:srgbClr val="00B050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00B050"/>
                </a:solidFill>
                <a:latin typeface="Arial" panose="020B0604020202020204" pitchFamily="34" charset="0"/>
              </a:rPr>
              <a:t>C</a:t>
            </a:r>
            <a:endParaRPr lang="zh-CN" altLang="en-US" sz="32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pic>
        <p:nvPicPr>
          <p:cNvPr id="128003" name="图片 3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charRg st="9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charRg st="18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2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charRg st="27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36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charRg st="36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45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">
                                            <p:txEl>
                                              <p:charRg st="45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4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9">
                                            <p:txEl>
                                              <p:charRg st="48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9025" name="直接连接符 5"/>
          <p:cNvCxnSpPr/>
          <p:nvPr/>
        </p:nvCxnSpPr>
        <p:spPr>
          <a:xfrm>
            <a:off x="285750" y="4762500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9026" name="内容占位符 2"/>
          <p:cNvSpPr txBox="1"/>
          <p:nvPr/>
        </p:nvSpPr>
        <p:spPr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29027" name="直接连接符 21"/>
          <p:cNvCxnSpPr/>
          <p:nvPr/>
        </p:nvCxnSpPr>
        <p:spPr>
          <a:xfrm>
            <a:off x="3197225" y="4762500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9028" name="内容占位符 2"/>
          <p:cNvSpPr txBox="1"/>
          <p:nvPr/>
        </p:nvSpPr>
        <p:spPr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29029" name="直接连接符 24"/>
          <p:cNvCxnSpPr/>
          <p:nvPr/>
        </p:nvCxnSpPr>
        <p:spPr>
          <a:xfrm>
            <a:off x="6107113" y="4762500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9030" name="内容占位符 2"/>
          <p:cNvSpPr txBox="1"/>
          <p:nvPr/>
        </p:nvSpPr>
        <p:spPr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29031" name="流程图: 过程 16"/>
          <p:cNvSpPr/>
          <p:nvPr/>
        </p:nvSpPr>
        <p:spPr>
          <a:xfrm>
            <a:off x="571500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9032" name="流程图: 过程 31"/>
          <p:cNvSpPr/>
          <p:nvPr/>
        </p:nvSpPr>
        <p:spPr>
          <a:xfrm>
            <a:off x="714375" y="3722688"/>
            <a:ext cx="1833563" cy="476250"/>
          </a:xfrm>
          <a:prstGeom prst="flowChartProcess">
            <a:avLst/>
          </a:prstGeom>
          <a:solidFill>
            <a:srgbClr val="9D138D"/>
          </a:solidFill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9033" name="流程图: 过程 33"/>
          <p:cNvSpPr/>
          <p:nvPr/>
        </p:nvSpPr>
        <p:spPr>
          <a:xfrm>
            <a:off x="1071563" y="3206750"/>
            <a:ext cx="1100137" cy="476250"/>
          </a:xfrm>
          <a:prstGeom prst="flowChartProcess">
            <a:avLst/>
          </a:prstGeom>
          <a:solidFill>
            <a:srgbClr val="00B050"/>
          </a:solidFill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9034" name="直接连接符 43"/>
          <p:cNvCxnSpPr/>
          <p:nvPr/>
        </p:nvCxnSpPr>
        <p:spPr>
          <a:xfrm rot="-5400000" flipV="1">
            <a:off x="561975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035" name="直接连接符 46"/>
          <p:cNvCxnSpPr/>
          <p:nvPr/>
        </p:nvCxnSpPr>
        <p:spPr>
          <a:xfrm rot="-5400000" flipV="1">
            <a:off x="6419850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036" name="直接连接符 47"/>
          <p:cNvCxnSpPr/>
          <p:nvPr/>
        </p:nvCxnSpPr>
        <p:spPr>
          <a:xfrm rot="-5400000" flipV="1">
            <a:off x="3490913" y="3648075"/>
            <a:ext cx="2190750" cy="333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9037" name="内容占位符 2"/>
          <p:cNvSpPr txBox="1"/>
          <p:nvPr/>
        </p:nvSpPr>
        <p:spPr>
          <a:xfrm>
            <a:off x="1571625" y="785813"/>
            <a:ext cx="6072188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3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C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的全过程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3" name="内容占位符 2"/>
          <p:cNvSpPr txBox="1"/>
          <p:nvPr/>
        </p:nvSpPr>
        <p:spPr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B</a:t>
            </a:r>
            <a:endParaRPr lang="zh-CN" altLang="en-US" sz="32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129039" name="图片 15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0049" name="直接连接符 5"/>
          <p:cNvCxnSpPr/>
          <p:nvPr/>
        </p:nvCxnSpPr>
        <p:spPr>
          <a:xfrm>
            <a:off x="285750" y="4762500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050" name="内容占位符 2"/>
          <p:cNvSpPr txBox="1"/>
          <p:nvPr/>
        </p:nvSpPr>
        <p:spPr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30051" name="直接连接符 21"/>
          <p:cNvCxnSpPr/>
          <p:nvPr/>
        </p:nvCxnSpPr>
        <p:spPr>
          <a:xfrm>
            <a:off x="3197225" y="4762500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052" name="内容占位符 2"/>
          <p:cNvSpPr txBox="1"/>
          <p:nvPr/>
        </p:nvSpPr>
        <p:spPr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30053" name="直接连接符 24"/>
          <p:cNvCxnSpPr/>
          <p:nvPr/>
        </p:nvCxnSpPr>
        <p:spPr>
          <a:xfrm>
            <a:off x="6107113" y="4762500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054" name="内容占位符 2"/>
          <p:cNvSpPr txBox="1"/>
          <p:nvPr/>
        </p:nvSpPr>
        <p:spPr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30055" name="流程图: 过程 16"/>
          <p:cNvSpPr/>
          <p:nvPr/>
        </p:nvSpPr>
        <p:spPr>
          <a:xfrm>
            <a:off x="571500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3667125" y="3732213"/>
            <a:ext cx="1833563" cy="992187"/>
            <a:chOff x="3666764" y="3732369"/>
            <a:chExt cx="1833930" cy="991323"/>
          </a:xfrm>
        </p:grpSpPr>
        <p:sp>
          <p:nvSpPr>
            <p:cNvPr id="130057" name="流程图: 过程 31"/>
            <p:cNvSpPr/>
            <p:nvPr/>
          </p:nvSpPr>
          <p:spPr>
            <a:xfrm>
              <a:off x="3666764" y="4247439"/>
              <a:ext cx="1833930" cy="476253"/>
            </a:xfrm>
            <a:prstGeom prst="flowChartProcess">
              <a:avLst/>
            </a:prstGeom>
            <a:solidFill>
              <a:srgbClr val="9D138D"/>
            </a:solidFill>
            <a:ln w="38100" cap="flat" cmpd="sng">
              <a:solidFill>
                <a:srgbClr val="9D138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058" name="流程图: 过程 33"/>
            <p:cNvSpPr/>
            <p:nvPr/>
          </p:nvSpPr>
          <p:spPr>
            <a:xfrm>
              <a:off x="4023954" y="3732369"/>
              <a:ext cx="1100359" cy="476253"/>
            </a:xfrm>
            <a:prstGeom prst="flowChartProcess">
              <a:avLst/>
            </a:prstGeom>
            <a:solidFill>
              <a:srgbClr val="00B050"/>
            </a:solidFill>
            <a:ln w="38100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130059" name="直接连接符 43"/>
          <p:cNvCxnSpPr/>
          <p:nvPr/>
        </p:nvCxnSpPr>
        <p:spPr>
          <a:xfrm rot="-5400000" flipV="1">
            <a:off x="561975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0060" name="直接连接符 46"/>
          <p:cNvCxnSpPr/>
          <p:nvPr/>
        </p:nvCxnSpPr>
        <p:spPr>
          <a:xfrm rot="-5400000" flipV="1">
            <a:off x="6419850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0061" name="直接连接符 47"/>
          <p:cNvCxnSpPr/>
          <p:nvPr/>
        </p:nvCxnSpPr>
        <p:spPr>
          <a:xfrm rot="-5400000" flipV="1">
            <a:off x="3490913" y="3648075"/>
            <a:ext cx="2190750" cy="333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062" name="内容占位符 2"/>
          <p:cNvSpPr txBox="1"/>
          <p:nvPr/>
        </p:nvSpPr>
        <p:spPr>
          <a:xfrm>
            <a:off x="1571625" y="785813"/>
            <a:ext cx="6072188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3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C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的全过程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30063" name="内容占位符 2"/>
          <p:cNvSpPr txBox="1"/>
          <p:nvPr/>
        </p:nvSpPr>
        <p:spPr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B</a:t>
            </a:r>
            <a:endParaRPr lang="zh-CN" altLang="en-US" sz="32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130064" name="图片 16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0482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标题 64614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Calling a Function (continued)</a:t>
            </a:r>
            <a:endParaRPr lang="en-US" altLang="zh-CN"/>
          </a:p>
        </p:txBody>
      </p:sp>
      <p:pic>
        <p:nvPicPr>
          <p:cNvPr id="20484" name="图片 646146"/>
          <p:cNvPicPr>
            <a:picLocks noChangeAspect="1"/>
          </p:cNvPicPr>
          <p:nvPr/>
        </p:nvPicPr>
        <p:blipFill>
          <a:blip r:embed="rId1">
            <a:lum bright="-6000"/>
          </a:blip>
          <a:stretch>
            <a:fillRect/>
          </a:stretch>
        </p:blipFill>
        <p:spPr>
          <a:xfrm>
            <a:off x="1524000" y="2438400"/>
            <a:ext cx="6019800" cy="1676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流程图: 过程 17"/>
          <p:cNvSpPr/>
          <p:nvPr/>
        </p:nvSpPr>
        <p:spPr>
          <a:xfrm>
            <a:off x="571500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1074" name="直接连接符 5"/>
          <p:cNvCxnSpPr/>
          <p:nvPr/>
        </p:nvCxnSpPr>
        <p:spPr>
          <a:xfrm>
            <a:off x="285750" y="4762500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1075" name="内容占位符 2"/>
          <p:cNvSpPr txBox="1"/>
          <p:nvPr/>
        </p:nvSpPr>
        <p:spPr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31076" name="直接连接符 21"/>
          <p:cNvCxnSpPr/>
          <p:nvPr/>
        </p:nvCxnSpPr>
        <p:spPr>
          <a:xfrm>
            <a:off x="3197225" y="4762500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1077" name="内容占位符 2"/>
          <p:cNvSpPr txBox="1"/>
          <p:nvPr/>
        </p:nvSpPr>
        <p:spPr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31078" name="直接连接符 24"/>
          <p:cNvCxnSpPr/>
          <p:nvPr/>
        </p:nvCxnSpPr>
        <p:spPr>
          <a:xfrm>
            <a:off x="6107113" y="4762500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1079" name="内容占位符 2"/>
          <p:cNvSpPr txBox="1"/>
          <p:nvPr/>
        </p:nvSpPr>
        <p:spPr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31080" name="流程图: 过程 31"/>
          <p:cNvSpPr/>
          <p:nvPr/>
        </p:nvSpPr>
        <p:spPr>
          <a:xfrm>
            <a:off x="3667125" y="4248150"/>
            <a:ext cx="1833563" cy="476250"/>
          </a:xfrm>
          <a:prstGeom prst="flowChartProcess">
            <a:avLst/>
          </a:prstGeom>
          <a:solidFill>
            <a:srgbClr val="9D138D"/>
          </a:solidFill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1081" name="流程图: 过程 33"/>
          <p:cNvSpPr/>
          <p:nvPr/>
        </p:nvSpPr>
        <p:spPr>
          <a:xfrm>
            <a:off x="4024313" y="3732213"/>
            <a:ext cx="1100137" cy="476250"/>
          </a:xfrm>
          <a:prstGeom prst="flowChartProcess">
            <a:avLst/>
          </a:prstGeom>
          <a:solidFill>
            <a:srgbClr val="00B050"/>
          </a:solidFill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1082" name="直接连接符 43"/>
          <p:cNvCxnSpPr/>
          <p:nvPr/>
        </p:nvCxnSpPr>
        <p:spPr>
          <a:xfrm rot="-5400000" flipV="1">
            <a:off x="561975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1083" name="直接连接符 46"/>
          <p:cNvCxnSpPr/>
          <p:nvPr/>
        </p:nvCxnSpPr>
        <p:spPr>
          <a:xfrm rot="-5400000" flipV="1">
            <a:off x="6419850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1084" name="直接连接符 47"/>
          <p:cNvCxnSpPr/>
          <p:nvPr/>
        </p:nvCxnSpPr>
        <p:spPr>
          <a:xfrm rot="-5400000" flipV="1">
            <a:off x="3490913" y="3648075"/>
            <a:ext cx="2190750" cy="333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1085" name="内容占位符 2"/>
          <p:cNvSpPr txBox="1"/>
          <p:nvPr/>
        </p:nvSpPr>
        <p:spPr>
          <a:xfrm>
            <a:off x="1571625" y="785813"/>
            <a:ext cx="6072188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3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C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的全过程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6" name="内容占位符 2"/>
          <p:cNvSpPr txBox="1"/>
          <p:nvPr/>
        </p:nvSpPr>
        <p:spPr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C</a:t>
            </a:r>
            <a:endParaRPr lang="zh-CN" altLang="en-US" sz="32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131087" name="图片 16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2097" name="直接连接符 5"/>
          <p:cNvCxnSpPr/>
          <p:nvPr/>
        </p:nvCxnSpPr>
        <p:spPr>
          <a:xfrm>
            <a:off x="285750" y="4762500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2098" name="内容占位符 2"/>
          <p:cNvSpPr txBox="1"/>
          <p:nvPr/>
        </p:nvSpPr>
        <p:spPr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32099" name="直接连接符 21"/>
          <p:cNvCxnSpPr/>
          <p:nvPr/>
        </p:nvCxnSpPr>
        <p:spPr>
          <a:xfrm>
            <a:off x="3197225" y="4762500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2100" name="内容占位符 2"/>
          <p:cNvSpPr txBox="1"/>
          <p:nvPr/>
        </p:nvSpPr>
        <p:spPr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32101" name="直接连接符 24"/>
          <p:cNvCxnSpPr/>
          <p:nvPr/>
        </p:nvCxnSpPr>
        <p:spPr>
          <a:xfrm>
            <a:off x="6107113" y="4762500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2102" name="内容占位符 2"/>
          <p:cNvSpPr txBox="1"/>
          <p:nvPr/>
        </p:nvSpPr>
        <p:spPr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7" name="流程图: 过程 16"/>
          <p:cNvSpPr/>
          <p:nvPr/>
        </p:nvSpPr>
        <p:spPr>
          <a:xfrm>
            <a:off x="6443663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2104" name="流程图: 过程 31"/>
          <p:cNvSpPr/>
          <p:nvPr/>
        </p:nvSpPr>
        <p:spPr>
          <a:xfrm>
            <a:off x="3667125" y="4248150"/>
            <a:ext cx="1833563" cy="476250"/>
          </a:xfrm>
          <a:prstGeom prst="flowChartProcess">
            <a:avLst/>
          </a:prstGeom>
          <a:solidFill>
            <a:srgbClr val="9D138D"/>
          </a:solidFill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2105" name="流程图: 过程 33"/>
          <p:cNvSpPr/>
          <p:nvPr/>
        </p:nvSpPr>
        <p:spPr>
          <a:xfrm>
            <a:off x="4024313" y="3732213"/>
            <a:ext cx="1100137" cy="476250"/>
          </a:xfrm>
          <a:prstGeom prst="flowChartProcess">
            <a:avLst/>
          </a:prstGeom>
          <a:solidFill>
            <a:srgbClr val="00B050"/>
          </a:solidFill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2106" name="直接连接符 43"/>
          <p:cNvCxnSpPr/>
          <p:nvPr/>
        </p:nvCxnSpPr>
        <p:spPr>
          <a:xfrm rot="-5400000" flipV="1">
            <a:off x="561975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2107" name="直接连接符 46"/>
          <p:cNvCxnSpPr/>
          <p:nvPr/>
        </p:nvCxnSpPr>
        <p:spPr>
          <a:xfrm rot="-5400000" flipV="1">
            <a:off x="6419850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2108" name="直接连接符 47"/>
          <p:cNvCxnSpPr/>
          <p:nvPr/>
        </p:nvCxnSpPr>
        <p:spPr>
          <a:xfrm rot="-5400000" flipV="1">
            <a:off x="3490913" y="3648075"/>
            <a:ext cx="2190750" cy="333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2109" name="内容占位符 2"/>
          <p:cNvSpPr txBox="1"/>
          <p:nvPr/>
        </p:nvSpPr>
        <p:spPr>
          <a:xfrm>
            <a:off x="1571625" y="785813"/>
            <a:ext cx="6072188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3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C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的全过程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32110" name="内容占位符 2"/>
          <p:cNvSpPr txBox="1"/>
          <p:nvPr/>
        </p:nvSpPr>
        <p:spPr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C</a:t>
            </a:r>
            <a:endParaRPr lang="zh-CN" altLang="en-US" sz="32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132111" name="图片 17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流程图: 过程 17"/>
          <p:cNvSpPr/>
          <p:nvPr/>
        </p:nvSpPr>
        <p:spPr>
          <a:xfrm>
            <a:off x="3667125" y="4248150"/>
            <a:ext cx="1833563" cy="476250"/>
          </a:xfrm>
          <a:prstGeom prst="flowChartProcess">
            <a:avLst/>
          </a:prstGeom>
          <a:solidFill>
            <a:srgbClr val="9D138D"/>
          </a:solidFill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122" name="流程图: 过程 18"/>
          <p:cNvSpPr/>
          <p:nvPr/>
        </p:nvSpPr>
        <p:spPr>
          <a:xfrm>
            <a:off x="4024313" y="3732213"/>
            <a:ext cx="1100137" cy="476250"/>
          </a:xfrm>
          <a:prstGeom prst="flowChartProcess">
            <a:avLst/>
          </a:prstGeom>
          <a:solidFill>
            <a:srgbClr val="00B050"/>
          </a:solidFill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3123" name="直接连接符 5"/>
          <p:cNvCxnSpPr/>
          <p:nvPr/>
        </p:nvCxnSpPr>
        <p:spPr>
          <a:xfrm>
            <a:off x="285750" y="4762500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3124" name="内容占位符 2"/>
          <p:cNvSpPr txBox="1"/>
          <p:nvPr/>
        </p:nvSpPr>
        <p:spPr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33125" name="直接连接符 21"/>
          <p:cNvCxnSpPr/>
          <p:nvPr/>
        </p:nvCxnSpPr>
        <p:spPr>
          <a:xfrm>
            <a:off x="3197225" y="4762500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3126" name="内容占位符 2"/>
          <p:cNvSpPr txBox="1"/>
          <p:nvPr/>
        </p:nvSpPr>
        <p:spPr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33127" name="直接连接符 24"/>
          <p:cNvCxnSpPr/>
          <p:nvPr/>
        </p:nvCxnSpPr>
        <p:spPr>
          <a:xfrm>
            <a:off x="6107113" y="4762500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3128" name="内容占位符 2"/>
          <p:cNvSpPr txBox="1"/>
          <p:nvPr/>
        </p:nvSpPr>
        <p:spPr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33129" name="流程图: 过程 16"/>
          <p:cNvSpPr/>
          <p:nvPr/>
        </p:nvSpPr>
        <p:spPr>
          <a:xfrm>
            <a:off x="6443663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3130" name="直接连接符 43"/>
          <p:cNvCxnSpPr/>
          <p:nvPr/>
        </p:nvCxnSpPr>
        <p:spPr>
          <a:xfrm rot="-5400000" flipV="1">
            <a:off x="561975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3131" name="直接连接符 46"/>
          <p:cNvCxnSpPr/>
          <p:nvPr/>
        </p:nvCxnSpPr>
        <p:spPr>
          <a:xfrm rot="-5400000" flipV="1">
            <a:off x="6419850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3132" name="直接连接符 47"/>
          <p:cNvCxnSpPr/>
          <p:nvPr/>
        </p:nvCxnSpPr>
        <p:spPr>
          <a:xfrm rot="-5400000" flipV="1">
            <a:off x="3490913" y="3648075"/>
            <a:ext cx="2190750" cy="333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3133" name="内容占位符 2"/>
          <p:cNvSpPr txBox="1"/>
          <p:nvPr/>
        </p:nvSpPr>
        <p:spPr>
          <a:xfrm>
            <a:off x="1571625" y="785813"/>
            <a:ext cx="6072188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3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C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的全过程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6" name="内容占位符 2"/>
          <p:cNvSpPr txBox="1"/>
          <p:nvPr/>
        </p:nvSpPr>
        <p:spPr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B</a:t>
            </a: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C</a:t>
            </a:r>
            <a:endParaRPr lang="zh-CN" altLang="en-US" sz="32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133135" name="图片 16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4145" name="直接连接符 5"/>
          <p:cNvCxnSpPr/>
          <p:nvPr/>
        </p:nvCxnSpPr>
        <p:spPr>
          <a:xfrm>
            <a:off x="285750" y="4762500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4146" name="内容占位符 2"/>
          <p:cNvSpPr txBox="1"/>
          <p:nvPr/>
        </p:nvSpPr>
        <p:spPr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34147" name="直接连接符 21"/>
          <p:cNvCxnSpPr/>
          <p:nvPr/>
        </p:nvCxnSpPr>
        <p:spPr>
          <a:xfrm>
            <a:off x="3197225" y="4762500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4148" name="内容占位符 2"/>
          <p:cNvSpPr txBox="1"/>
          <p:nvPr/>
        </p:nvSpPr>
        <p:spPr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34149" name="直接连接符 24"/>
          <p:cNvCxnSpPr/>
          <p:nvPr/>
        </p:nvCxnSpPr>
        <p:spPr>
          <a:xfrm>
            <a:off x="6107113" y="4762500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4150" name="内容占位符 2"/>
          <p:cNvSpPr txBox="1"/>
          <p:nvPr/>
        </p:nvSpPr>
        <p:spPr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34151" name="流程图: 过程 16"/>
          <p:cNvSpPr/>
          <p:nvPr/>
        </p:nvSpPr>
        <p:spPr>
          <a:xfrm>
            <a:off x="6443663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6596063" y="3214688"/>
            <a:ext cx="1833562" cy="990600"/>
            <a:chOff x="6595722" y="3214686"/>
            <a:chExt cx="1833930" cy="991323"/>
          </a:xfrm>
        </p:grpSpPr>
        <p:sp>
          <p:nvSpPr>
            <p:cNvPr id="134153" name="流程图: 过程 31"/>
            <p:cNvSpPr/>
            <p:nvPr/>
          </p:nvSpPr>
          <p:spPr>
            <a:xfrm>
              <a:off x="6595722" y="3729756"/>
              <a:ext cx="1833930" cy="476253"/>
            </a:xfrm>
            <a:prstGeom prst="flowChartProcess">
              <a:avLst/>
            </a:prstGeom>
            <a:solidFill>
              <a:srgbClr val="9D138D"/>
            </a:solidFill>
            <a:ln w="38100" cap="flat" cmpd="sng">
              <a:solidFill>
                <a:srgbClr val="9D138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4154" name="流程图: 过程 33"/>
            <p:cNvSpPr/>
            <p:nvPr/>
          </p:nvSpPr>
          <p:spPr>
            <a:xfrm>
              <a:off x="6952912" y="3214686"/>
              <a:ext cx="1100359" cy="476253"/>
            </a:xfrm>
            <a:prstGeom prst="flowChartProcess">
              <a:avLst/>
            </a:prstGeom>
            <a:solidFill>
              <a:srgbClr val="00B050"/>
            </a:solidFill>
            <a:ln w="38100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pPr>
                <a:buFontTx/>
              </a:pPr>
              <a:endParaRPr lang="zh-CN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134155" name="直接连接符 43"/>
          <p:cNvCxnSpPr/>
          <p:nvPr/>
        </p:nvCxnSpPr>
        <p:spPr>
          <a:xfrm rot="-5400000" flipV="1">
            <a:off x="561975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4156" name="直接连接符 46"/>
          <p:cNvCxnSpPr/>
          <p:nvPr/>
        </p:nvCxnSpPr>
        <p:spPr>
          <a:xfrm rot="-5400000" flipV="1">
            <a:off x="6419850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4157" name="直接连接符 47"/>
          <p:cNvCxnSpPr/>
          <p:nvPr/>
        </p:nvCxnSpPr>
        <p:spPr>
          <a:xfrm rot="-5400000" flipV="1">
            <a:off x="3490913" y="3648075"/>
            <a:ext cx="2190750" cy="333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4158" name="内容占位符 2"/>
          <p:cNvSpPr txBox="1"/>
          <p:nvPr/>
        </p:nvSpPr>
        <p:spPr>
          <a:xfrm>
            <a:off x="1571625" y="785813"/>
            <a:ext cx="6072188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3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C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的全过程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34159" name="内容占位符 2"/>
          <p:cNvSpPr txBox="1"/>
          <p:nvPr/>
        </p:nvSpPr>
        <p:spPr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B</a:t>
            </a: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C</a:t>
            </a:r>
            <a:endParaRPr lang="zh-CN" altLang="en-US" sz="32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134160" name="图片 16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5169" name="直接连接符 5"/>
          <p:cNvCxnSpPr/>
          <p:nvPr/>
        </p:nvCxnSpPr>
        <p:spPr>
          <a:xfrm>
            <a:off x="285750" y="4762500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5170" name="内容占位符 2"/>
          <p:cNvSpPr txBox="1"/>
          <p:nvPr/>
        </p:nvSpPr>
        <p:spPr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35171" name="直接连接符 21"/>
          <p:cNvCxnSpPr/>
          <p:nvPr/>
        </p:nvCxnSpPr>
        <p:spPr>
          <a:xfrm>
            <a:off x="3197225" y="4762500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5172" name="内容占位符 2"/>
          <p:cNvSpPr txBox="1"/>
          <p:nvPr/>
        </p:nvSpPr>
        <p:spPr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35173" name="直接连接符 24"/>
          <p:cNvCxnSpPr/>
          <p:nvPr/>
        </p:nvCxnSpPr>
        <p:spPr>
          <a:xfrm>
            <a:off x="6107113" y="4762500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5174" name="内容占位符 2"/>
          <p:cNvSpPr txBox="1"/>
          <p:nvPr/>
        </p:nvSpPr>
        <p:spPr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35175" name="流程图: 过程 16"/>
          <p:cNvSpPr/>
          <p:nvPr/>
        </p:nvSpPr>
        <p:spPr>
          <a:xfrm>
            <a:off x="571500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5176" name="流程图: 过程 31"/>
          <p:cNvSpPr/>
          <p:nvPr/>
        </p:nvSpPr>
        <p:spPr>
          <a:xfrm>
            <a:off x="714375" y="3722688"/>
            <a:ext cx="1833563" cy="476250"/>
          </a:xfrm>
          <a:prstGeom prst="flowChartProcess">
            <a:avLst/>
          </a:prstGeom>
          <a:solidFill>
            <a:srgbClr val="9D138D"/>
          </a:solidFill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5177" name="流程图: 过程 33"/>
          <p:cNvSpPr/>
          <p:nvPr/>
        </p:nvSpPr>
        <p:spPr>
          <a:xfrm>
            <a:off x="1071563" y="3206750"/>
            <a:ext cx="1100137" cy="476250"/>
          </a:xfrm>
          <a:prstGeom prst="flowChartProcess">
            <a:avLst/>
          </a:prstGeom>
          <a:solidFill>
            <a:srgbClr val="00B050"/>
          </a:solidFill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5178" name="直接连接符 43"/>
          <p:cNvCxnSpPr/>
          <p:nvPr/>
        </p:nvCxnSpPr>
        <p:spPr>
          <a:xfrm rot="-5400000" flipV="1">
            <a:off x="561975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5179" name="直接连接符 46"/>
          <p:cNvCxnSpPr/>
          <p:nvPr/>
        </p:nvCxnSpPr>
        <p:spPr>
          <a:xfrm rot="-5400000" flipV="1">
            <a:off x="6419850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5180" name="直接连接符 47"/>
          <p:cNvCxnSpPr/>
          <p:nvPr/>
        </p:nvCxnSpPr>
        <p:spPr>
          <a:xfrm rot="-5400000" flipV="1">
            <a:off x="3490913" y="3648075"/>
            <a:ext cx="2190750" cy="333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5181" name="内容占位符 2"/>
          <p:cNvSpPr txBox="1"/>
          <p:nvPr/>
        </p:nvSpPr>
        <p:spPr>
          <a:xfrm>
            <a:off x="1571625" y="785813"/>
            <a:ext cx="6072188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的过程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3" name="内容占位符 2"/>
          <p:cNvSpPr txBox="1"/>
          <p:nvPr/>
        </p:nvSpPr>
        <p:spPr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C</a:t>
            </a:r>
            <a:endParaRPr lang="zh-CN" altLang="en-US" sz="32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135183" name="图片 15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6193" name="直接连接符 5"/>
          <p:cNvCxnSpPr/>
          <p:nvPr/>
        </p:nvCxnSpPr>
        <p:spPr>
          <a:xfrm>
            <a:off x="285750" y="4762500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6194" name="内容占位符 2"/>
          <p:cNvSpPr txBox="1"/>
          <p:nvPr/>
        </p:nvSpPr>
        <p:spPr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36195" name="直接连接符 21"/>
          <p:cNvCxnSpPr/>
          <p:nvPr/>
        </p:nvCxnSpPr>
        <p:spPr>
          <a:xfrm>
            <a:off x="3197225" y="4762500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6196" name="内容占位符 2"/>
          <p:cNvSpPr txBox="1"/>
          <p:nvPr/>
        </p:nvSpPr>
        <p:spPr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36197" name="直接连接符 24"/>
          <p:cNvCxnSpPr/>
          <p:nvPr/>
        </p:nvCxnSpPr>
        <p:spPr>
          <a:xfrm>
            <a:off x="6107113" y="4762500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6198" name="内容占位符 2"/>
          <p:cNvSpPr txBox="1"/>
          <p:nvPr/>
        </p:nvSpPr>
        <p:spPr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36199" name="流程图: 过程 16"/>
          <p:cNvSpPr/>
          <p:nvPr/>
        </p:nvSpPr>
        <p:spPr>
          <a:xfrm>
            <a:off x="571500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6200" name="流程图: 过程 31"/>
          <p:cNvSpPr/>
          <p:nvPr/>
        </p:nvSpPr>
        <p:spPr>
          <a:xfrm>
            <a:off x="714375" y="3722688"/>
            <a:ext cx="1833563" cy="476250"/>
          </a:xfrm>
          <a:prstGeom prst="flowChartProcess">
            <a:avLst/>
          </a:prstGeom>
          <a:solidFill>
            <a:srgbClr val="9D138D"/>
          </a:solidFill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" name="流程图: 过程 33"/>
          <p:cNvSpPr/>
          <p:nvPr/>
        </p:nvSpPr>
        <p:spPr>
          <a:xfrm>
            <a:off x="6972300" y="4248150"/>
            <a:ext cx="1100138" cy="476250"/>
          </a:xfrm>
          <a:prstGeom prst="flowChartProcess">
            <a:avLst/>
          </a:prstGeom>
          <a:solidFill>
            <a:srgbClr val="00B050"/>
          </a:solidFill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6202" name="直接连接符 43"/>
          <p:cNvCxnSpPr/>
          <p:nvPr/>
        </p:nvCxnSpPr>
        <p:spPr>
          <a:xfrm rot="-5400000" flipV="1">
            <a:off x="561975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6203" name="直接连接符 46"/>
          <p:cNvCxnSpPr/>
          <p:nvPr/>
        </p:nvCxnSpPr>
        <p:spPr>
          <a:xfrm rot="-5400000" flipV="1">
            <a:off x="6419850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6204" name="直接连接符 47"/>
          <p:cNvCxnSpPr/>
          <p:nvPr/>
        </p:nvCxnSpPr>
        <p:spPr>
          <a:xfrm rot="-5400000" flipV="1">
            <a:off x="3490913" y="3648075"/>
            <a:ext cx="2190750" cy="333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6205" name="内容占位符 2"/>
          <p:cNvSpPr txBox="1"/>
          <p:nvPr/>
        </p:nvSpPr>
        <p:spPr>
          <a:xfrm>
            <a:off x="1571625" y="785813"/>
            <a:ext cx="6072188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的过程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36206" name="内容占位符 2"/>
          <p:cNvSpPr txBox="1"/>
          <p:nvPr/>
        </p:nvSpPr>
        <p:spPr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C</a:t>
            </a:r>
            <a:endParaRPr lang="zh-CN" altLang="en-US" sz="32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136207" name="图片 15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7217" name="直接连接符 5"/>
          <p:cNvCxnSpPr/>
          <p:nvPr/>
        </p:nvCxnSpPr>
        <p:spPr>
          <a:xfrm>
            <a:off x="285750" y="4762500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7218" name="内容占位符 2"/>
          <p:cNvSpPr txBox="1"/>
          <p:nvPr/>
        </p:nvSpPr>
        <p:spPr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37219" name="直接连接符 21"/>
          <p:cNvCxnSpPr/>
          <p:nvPr/>
        </p:nvCxnSpPr>
        <p:spPr>
          <a:xfrm>
            <a:off x="3197225" y="4762500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7220" name="内容占位符 2"/>
          <p:cNvSpPr txBox="1"/>
          <p:nvPr/>
        </p:nvSpPr>
        <p:spPr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37221" name="直接连接符 24"/>
          <p:cNvCxnSpPr/>
          <p:nvPr/>
        </p:nvCxnSpPr>
        <p:spPr>
          <a:xfrm>
            <a:off x="6107113" y="4762500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7222" name="内容占位符 2"/>
          <p:cNvSpPr txBox="1"/>
          <p:nvPr/>
        </p:nvSpPr>
        <p:spPr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37223" name="流程图: 过程 16"/>
          <p:cNvSpPr/>
          <p:nvPr/>
        </p:nvSpPr>
        <p:spPr>
          <a:xfrm>
            <a:off x="571500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7224" name="流程图: 过程 31"/>
          <p:cNvSpPr/>
          <p:nvPr/>
        </p:nvSpPr>
        <p:spPr>
          <a:xfrm>
            <a:off x="714375" y="3722688"/>
            <a:ext cx="1833563" cy="476250"/>
          </a:xfrm>
          <a:prstGeom prst="flowChartProcess">
            <a:avLst/>
          </a:prstGeom>
          <a:solidFill>
            <a:srgbClr val="9D138D"/>
          </a:solidFill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7225" name="流程图: 过程 33"/>
          <p:cNvSpPr/>
          <p:nvPr/>
        </p:nvSpPr>
        <p:spPr>
          <a:xfrm>
            <a:off x="6972300" y="4248150"/>
            <a:ext cx="1100138" cy="476250"/>
          </a:xfrm>
          <a:prstGeom prst="flowChartProcess">
            <a:avLst/>
          </a:prstGeom>
          <a:solidFill>
            <a:srgbClr val="00B050"/>
          </a:solidFill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7226" name="直接连接符 43"/>
          <p:cNvCxnSpPr/>
          <p:nvPr/>
        </p:nvCxnSpPr>
        <p:spPr>
          <a:xfrm rot="-5400000" flipV="1">
            <a:off x="561975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7227" name="直接连接符 46"/>
          <p:cNvCxnSpPr/>
          <p:nvPr/>
        </p:nvCxnSpPr>
        <p:spPr>
          <a:xfrm rot="-5400000" flipV="1">
            <a:off x="6419850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7228" name="直接连接符 47"/>
          <p:cNvCxnSpPr/>
          <p:nvPr/>
        </p:nvCxnSpPr>
        <p:spPr>
          <a:xfrm rot="-5400000" flipV="1">
            <a:off x="3490913" y="3648075"/>
            <a:ext cx="2190750" cy="333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7229" name="内容占位符 2"/>
          <p:cNvSpPr txBox="1"/>
          <p:nvPr/>
        </p:nvSpPr>
        <p:spPr>
          <a:xfrm>
            <a:off x="1571625" y="785813"/>
            <a:ext cx="6072188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的过程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3" name="内容占位符 2"/>
          <p:cNvSpPr txBox="1"/>
          <p:nvPr/>
        </p:nvSpPr>
        <p:spPr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B</a:t>
            </a:r>
            <a:endParaRPr lang="zh-CN" altLang="en-US" sz="32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137231" name="图片 15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8241" name="直接连接符 5"/>
          <p:cNvCxnSpPr/>
          <p:nvPr/>
        </p:nvCxnSpPr>
        <p:spPr>
          <a:xfrm>
            <a:off x="285750" y="4762500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8242" name="内容占位符 2"/>
          <p:cNvSpPr txBox="1"/>
          <p:nvPr/>
        </p:nvSpPr>
        <p:spPr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38243" name="直接连接符 21"/>
          <p:cNvCxnSpPr/>
          <p:nvPr/>
        </p:nvCxnSpPr>
        <p:spPr>
          <a:xfrm>
            <a:off x="3197225" y="4762500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8244" name="内容占位符 2"/>
          <p:cNvSpPr txBox="1"/>
          <p:nvPr/>
        </p:nvSpPr>
        <p:spPr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38245" name="直接连接符 24"/>
          <p:cNvCxnSpPr/>
          <p:nvPr/>
        </p:nvCxnSpPr>
        <p:spPr>
          <a:xfrm>
            <a:off x="6107113" y="4762500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8246" name="内容占位符 2"/>
          <p:cNvSpPr txBox="1"/>
          <p:nvPr/>
        </p:nvSpPr>
        <p:spPr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38247" name="流程图: 过程 16"/>
          <p:cNvSpPr/>
          <p:nvPr/>
        </p:nvSpPr>
        <p:spPr>
          <a:xfrm>
            <a:off x="571500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" name="流程图: 过程 31"/>
          <p:cNvSpPr/>
          <p:nvPr/>
        </p:nvSpPr>
        <p:spPr>
          <a:xfrm>
            <a:off x="3681413" y="4240213"/>
            <a:ext cx="1833562" cy="476250"/>
          </a:xfrm>
          <a:prstGeom prst="flowChartProcess">
            <a:avLst/>
          </a:prstGeom>
          <a:solidFill>
            <a:srgbClr val="9D138D"/>
          </a:solidFill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8249" name="流程图: 过程 33"/>
          <p:cNvSpPr/>
          <p:nvPr/>
        </p:nvSpPr>
        <p:spPr>
          <a:xfrm>
            <a:off x="6972300" y="4248150"/>
            <a:ext cx="1100138" cy="476250"/>
          </a:xfrm>
          <a:prstGeom prst="flowChartProcess">
            <a:avLst/>
          </a:prstGeom>
          <a:solidFill>
            <a:srgbClr val="00B050"/>
          </a:solidFill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8250" name="直接连接符 43"/>
          <p:cNvCxnSpPr/>
          <p:nvPr/>
        </p:nvCxnSpPr>
        <p:spPr>
          <a:xfrm rot="-5400000" flipV="1">
            <a:off x="561975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8251" name="直接连接符 46"/>
          <p:cNvCxnSpPr/>
          <p:nvPr/>
        </p:nvCxnSpPr>
        <p:spPr>
          <a:xfrm rot="-5400000" flipV="1">
            <a:off x="6419850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8252" name="直接连接符 47"/>
          <p:cNvCxnSpPr/>
          <p:nvPr/>
        </p:nvCxnSpPr>
        <p:spPr>
          <a:xfrm rot="-5400000" flipV="1">
            <a:off x="3490913" y="3648075"/>
            <a:ext cx="2190750" cy="333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8253" name="内容占位符 2"/>
          <p:cNvSpPr txBox="1"/>
          <p:nvPr/>
        </p:nvSpPr>
        <p:spPr>
          <a:xfrm>
            <a:off x="1571625" y="785813"/>
            <a:ext cx="6072188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的过程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38254" name="内容占位符 2"/>
          <p:cNvSpPr txBox="1"/>
          <p:nvPr/>
        </p:nvSpPr>
        <p:spPr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B</a:t>
            </a:r>
            <a:endParaRPr lang="zh-CN" altLang="en-US" sz="32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138255" name="图片 15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9265" name="直接连接符 5"/>
          <p:cNvCxnSpPr/>
          <p:nvPr/>
        </p:nvCxnSpPr>
        <p:spPr>
          <a:xfrm>
            <a:off x="285750" y="4762500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9266" name="内容占位符 2"/>
          <p:cNvSpPr txBox="1"/>
          <p:nvPr/>
        </p:nvSpPr>
        <p:spPr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39267" name="直接连接符 21"/>
          <p:cNvCxnSpPr/>
          <p:nvPr/>
        </p:nvCxnSpPr>
        <p:spPr>
          <a:xfrm>
            <a:off x="3197225" y="4762500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9268" name="内容占位符 2"/>
          <p:cNvSpPr txBox="1"/>
          <p:nvPr/>
        </p:nvSpPr>
        <p:spPr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39269" name="直接连接符 24"/>
          <p:cNvCxnSpPr/>
          <p:nvPr/>
        </p:nvCxnSpPr>
        <p:spPr>
          <a:xfrm>
            <a:off x="6107113" y="4762500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9270" name="内容占位符 2"/>
          <p:cNvSpPr txBox="1"/>
          <p:nvPr/>
        </p:nvSpPr>
        <p:spPr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39271" name="流程图: 过程 16"/>
          <p:cNvSpPr/>
          <p:nvPr/>
        </p:nvSpPr>
        <p:spPr>
          <a:xfrm>
            <a:off x="571500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9272" name="流程图: 过程 31"/>
          <p:cNvSpPr/>
          <p:nvPr/>
        </p:nvSpPr>
        <p:spPr>
          <a:xfrm>
            <a:off x="3681413" y="4240213"/>
            <a:ext cx="1833562" cy="476250"/>
          </a:xfrm>
          <a:prstGeom prst="flowChartProcess">
            <a:avLst/>
          </a:prstGeom>
          <a:solidFill>
            <a:srgbClr val="9D138D"/>
          </a:solidFill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9273" name="流程图: 过程 33"/>
          <p:cNvSpPr/>
          <p:nvPr/>
        </p:nvSpPr>
        <p:spPr>
          <a:xfrm>
            <a:off x="6972300" y="4248150"/>
            <a:ext cx="1100138" cy="476250"/>
          </a:xfrm>
          <a:prstGeom prst="flowChartProcess">
            <a:avLst/>
          </a:prstGeom>
          <a:solidFill>
            <a:srgbClr val="00B050"/>
          </a:solidFill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9274" name="直接连接符 43"/>
          <p:cNvCxnSpPr/>
          <p:nvPr/>
        </p:nvCxnSpPr>
        <p:spPr>
          <a:xfrm rot="-5400000" flipV="1">
            <a:off x="561975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9275" name="直接连接符 46"/>
          <p:cNvCxnSpPr/>
          <p:nvPr/>
        </p:nvCxnSpPr>
        <p:spPr>
          <a:xfrm rot="-5400000" flipV="1">
            <a:off x="6419850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9276" name="直接连接符 47"/>
          <p:cNvCxnSpPr/>
          <p:nvPr/>
        </p:nvCxnSpPr>
        <p:spPr>
          <a:xfrm rot="-5400000" flipV="1">
            <a:off x="3490913" y="3648075"/>
            <a:ext cx="2190750" cy="333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9277" name="内容占位符 2"/>
          <p:cNvSpPr txBox="1"/>
          <p:nvPr/>
        </p:nvSpPr>
        <p:spPr>
          <a:xfrm>
            <a:off x="1571625" y="785813"/>
            <a:ext cx="6072188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的过程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3" name="内容占位符 2"/>
          <p:cNvSpPr txBox="1"/>
          <p:nvPr/>
        </p:nvSpPr>
        <p:spPr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C</a:t>
            </a: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B</a:t>
            </a:r>
            <a:endParaRPr lang="zh-CN" altLang="en-US" sz="32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139279" name="图片 15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40289" name="直接连接符 5"/>
          <p:cNvCxnSpPr/>
          <p:nvPr/>
        </p:nvCxnSpPr>
        <p:spPr>
          <a:xfrm>
            <a:off x="285750" y="4762500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0290" name="内容占位符 2"/>
          <p:cNvSpPr txBox="1"/>
          <p:nvPr/>
        </p:nvSpPr>
        <p:spPr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40291" name="直接连接符 21"/>
          <p:cNvCxnSpPr/>
          <p:nvPr/>
        </p:nvCxnSpPr>
        <p:spPr>
          <a:xfrm>
            <a:off x="3197225" y="4762500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0292" name="内容占位符 2"/>
          <p:cNvSpPr txBox="1"/>
          <p:nvPr/>
        </p:nvSpPr>
        <p:spPr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40293" name="直接连接符 24"/>
          <p:cNvCxnSpPr/>
          <p:nvPr/>
        </p:nvCxnSpPr>
        <p:spPr>
          <a:xfrm>
            <a:off x="6107113" y="4762500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0294" name="内容占位符 2"/>
          <p:cNvSpPr txBox="1"/>
          <p:nvPr/>
        </p:nvSpPr>
        <p:spPr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40295" name="流程图: 过程 16"/>
          <p:cNvSpPr/>
          <p:nvPr/>
        </p:nvSpPr>
        <p:spPr>
          <a:xfrm>
            <a:off x="571500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0296" name="流程图: 过程 31"/>
          <p:cNvSpPr/>
          <p:nvPr/>
        </p:nvSpPr>
        <p:spPr>
          <a:xfrm>
            <a:off x="3681413" y="4240213"/>
            <a:ext cx="1833562" cy="476250"/>
          </a:xfrm>
          <a:prstGeom prst="flowChartProcess">
            <a:avLst/>
          </a:prstGeom>
          <a:solidFill>
            <a:srgbClr val="9D138D"/>
          </a:solidFill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" name="流程图: 过程 33"/>
          <p:cNvSpPr/>
          <p:nvPr/>
        </p:nvSpPr>
        <p:spPr>
          <a:xfrm>
            <a:off x="4046538" y="3727450"/>
            <a:ext cx="1100137" cy="476250"/>
          </a:xfrm>
          <a:prstGeom prst="flowChartProcess">
            <a:avLst/>
          </a:prstGeom>
          <a:solidFill>
            <a:srgbClr val="00B050"/>
          </a:solidFill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40298" name="直接连接符 43"/>
          <p:cNvCxnSpPr/>
          <p:nvPr/>
        </p:nvCxnSpPr>
        <p:spPr>
          <a:xfrm rot="-5400000" flipV="1">
            <a:off x="561975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0299" name="直接连接符 46"/>
          <p:cNvCxnSpPr/>
          <p:nvPr/>
        </p:nvCxnSpPr>
        <p:spPr>
          <a:xfrm rot="-5400000" flipV="1">
            <a:off x="6419850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0300" name="直接连接符 47"/>
          <p:cNvCxnSpPr/>
          <p:nvPr/>
        </p:nvCxnSpPr>
        <p:spPr>
          <a:xfrm rot="-5400000" flipV="1">
            <a:off x="3490913" y="3648075"/>
            <a:ext cx="2190750" cy="333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0301" name="内容占位符 2"/>
          <p:cNvSpPr txBox="1"/>
          <p:nvPr/>
        </p:nvSpPr>
        <p:spPr>
          <a:xfrm>
            <a:off x="1571625" y="785813"/>
            <a:ext cx="6072188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的过程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40302" name="内容占位符 2"/>
          <p:cNvSpPr txBox="1"/>
          <p:nvPr/>
        </p:nvSpPr>
        <p:spPr>
          <a:xfrm>
            <a:off x="2500313" y="1428750"/>
            <a:ext cx="4500562" cy="642938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C</a:t>
            </a:r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</a:rPr>
              <a:t>B</a:t>
            </a:r>
            <a:endParaRPr lang="zh-CN" altLang="en-US" sz="32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140303" name="图片 15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页脚占位符 1"/>
          <p:cNvSpPr/>
          <p:nvPr>
            <p:ph type="ftr" sz="quarter" idx="10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A First Book of ANSI C, Fourth Edition</a:t>
            </a: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1506" name="灯片编号占位符 2"/>
          <p:cNvSpPr/>
          <p:nvPr>
            <p:ph type="sldNum" sz="quarter" idx="11"/>
          </p:nvPr>
        </p:nvSpPr>
        <p:spPr>
          <a:ln/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1507" name="图片 5201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323975"/>
            <a:ext cx="4933950" cy="5076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8" name="标题 520196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Calling a Function (continued)</a:t>
            </a:r>
            <a:endParaRPr lang="en-US" altLang="zh-CN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流程图: 过程 31"/>
          <p:cNvSpPr/>
          <p:nvPr/>
        </p:nvSpPr>
        <p:spPr>
          <a:xfrm>
            <a:off x="3681413" y="4240213"/>
            <a:ext cx="1833562" cy="476250"/>
          </a:xfrm>
          <a:prstGeom prst="flowChartProcess">
            <a:avLst/>
          </a:prstGeom>
          <a:solidFill>
            <a:srgbClr val="9D138D"/>
          </a:solidFill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1314" name="流程图: 过程 16"/>
          <p:cNvSpPr/>
          <p:nvPr/>
        </p:nvSpPr>
        <p:spPr>
          <a:xfrm>
            <a:off x="4046538" y="3727450"/>
            <a:ext cx="1100137" cy="476250"/>
          </a:xfrm>
          <a:prstGeom prst="flowChartProcess">
            <a:avLst/>
          </a:prstGeom>
          <a:solidFill>
            <a:srgbClr val="00B050"/>
          </a:solidFill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41315" name="直接连接符 5"/>
          <p:cNvCxnSpPr/>
          <p:nvPr/>
        </p:nvCxnSpPr>
        <p:spPr>
          <a:xfrm>
            <a:off x="285750" y="4762500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1316" name="内容占位符 2"/>
          <p:cNvSpPr txBox="1"/>
          <p:nvPr/>
        </p:nvSpPr>
        <p:spPr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41317" name="直接连接符 21"/>
          <p:cNvCxnSpPr/>
          <p:nvPr/>
        </p:nvCxnSpPr>
        <p:spPr>
          <a:xfrm>
            <a:off x="3197225" y="4762500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1318" name="内容占位符 2"/>
          <p:cNvSpPr txBox="1"/>
          <p:nvPr/>
        </p:nvSpPr>
        <p:spPr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41319" name="直接连接符 24"/>
          <p:cNvCxnSpPr/>
          <p:nvPr/>
        </p:nvCxnSpPr>
        <p:spPr>
          <a:xfrm>
            <a:off x="6107113" y="4762500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1320" name="内容占位符 2"/>
          <p:cNvSpPr txBox="1"/>
          <p:nvPr/>
        </p:nvSpPr>
        <p:spPr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41321" name="流程图: 过程 16"/>
          <p:cNvSpPr/>
          <p:nvPr/>
        </p:nvSpPr>
        <p:spPr>
          <a:xfrm>
            <a:off x="6443663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41322" name="直接连接符 43"/>
          <p:cNvCxnSpPr/>
          <p:nvPr/>
        </p:nvCxnSpPr>
        <p:spPr>
          <a:xfrm rot="-5400000" flipV="1">
            <a:off x="561975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1323" name="直接连接符 46"/>
          <p:cNvCxnSpPr/>
          <p:nvPr/>
        </p:nvCxnSpPr>
        <p:spPr>
          <a:xfrm rot="-5400000" flipV="1">
            <a:off x="6419850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1324" name="直接连接符 47"/>
          <p:cNvCxnSpPr/>
          <p:nvPr/>
        </p:nvCxnSpPr>
        <p:spPr>
          <a:xfrm rot="-5400000" flipV="1">
            <a:off x="3490913" y="3648075"/>
            <a:ext cx="2190750" cy="333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1325" name="内容占位符 2"/>
          <p:cNvSpPr txBox="1"/>
          <p:nvPr/>
        </p:nvSpPr>
        <p:spPr>
          <a:xfrm>
            <a:off x="1571625" y="785813"/>
            <a:ext cx="6072188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C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的过程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141326" name="图片 15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7" name="流程图: 过程 31"/>
          <p:cNvSpPr/>
          <p:nvPr/>
        </p:nvSpPr>
        <p:spPr>
          <a:xfrm>
            <a:off x="3681413" y="4240213"/>
            <a:ext cx="1833562" cy="476250"/>
          </a:xfrm>
          <a:prstGeom prst="flowChartProcess">
            <a:avLst/>
          </a:prstGeom>
          <a:solidFill>
            <a:srgbClr val="9D138D"/>
          </a:solidFill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流程图: 过程 18"/>
          <p:cNvSpPr/>
          <p:nvPr/>
        </p:nvSpPr>
        <p:spPr>
          <a:xfrm>
            <a:off x="1127125" y="4286250"/>
            <a:ext cx="1100138" cy="476250"/>
          </a:xfrm>
          <a:prstGeom prst="flowChartProcess">
            <a:avLst/>
          </a:prstGeom>
          <a:solidFill>
            <a:srgbClr val="00B050"/>
          </a:solidFill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42339" name="直接连接符 5"/>
          <p:cNvCxnSpPr/>
          <p:nvPr/>
        </p:nvCxnSpPr>
        <p:spPr>
          <a:xfrm>
            <a:off x="285750" y="4762500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2340" name="内容占位符 2"/>
          <p:cNvSpPr txBox="1"/>
          <p:nvPr/>
        </p:nvSpPr>
        <p:spPr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42341" name="直接连接符 21"/>
          <p:cNvCxnSpPr/>
          <p:nvPr/>
        </p:nvCxnSpPr>
        <p:spPr>
          <a:xfrm>
            <a:off x="3197225" y="4762500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2342" name="内容占位符 2"/>
          <p:cNvSpPr txBox="1"/>
          <p:nvPr/>
        </p:nvSpPr>
        <p:spPr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42343" name="直接连接符 24"/>
          <p:cNvCxnSpPr/>
          <p:nvPr/>
        </p:nvCxnSpPr>
        <p:spPr>
          <a:xfrm>
            <a:off x="6107113" y="4762500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2344" name="内容占位符 2"/>
          <p:cNvSpPr txBox="1"/>
          <p:nvPr/>
        </p:nvSpPr>
        <p:spPr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42345" name="流程图: 过程 16"/>
          <p:cNvSpPr/>
          <p:nvPr/>
        </p:nvSpPr>
        <p:spPr>
          <a:xfrm>
            <a:off x="6443663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42346" name="直接连接符 43"/>
          <p:cNvCxnSpPr/>
          <p:nvPr/>
        </p:nvCxnSpPr>
        <p:spPr>
          <a:xfrm rot="-5400000" flipV="1">
            <a:off x="561975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2347" name="直接连接符 46"/>
          <p:cNvCxnSpPr/>
          <p:nvPr/>
        </p:nvCxnSpPr>
        <p:spPr>
          <a:xfrm rot="-5400000" flipV="1">
            <a:off x="6419850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2348" name="直接连接符 47"/>
          <p:cNvCxnSpPr/>
          <p:nvPr/>
        </p:nvCxnSpPr>
        <p:spPr>
          <a:xfrm rot="-5400000" flipV="1">
            <a:off x="3490913" y="3648075"/>
            <a:ext cx="2190750" cy="333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2349" name="内容占位符 2"/>
          <p:cNvSpPr txBox="1"/>
          <p:nvPr/>
        </p:nvSpPr>
        <p:spPr>
          <a:xfrm>
            <a:off x="1571625" y="785813"/>
            <a:ext cx="6072188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C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的过程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142350" name="图片 15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流程图: 过程 17"/>
          <p:cNvSpPr/>
          <p:nvPr/>
        </p:nvSpPr>
        <p:spPr>
          <a:xfrm>
            <a:off x="6615113" y="3727450"/>
            <a:ext cx="1833562" cy="476250"/>
          </a:xfrm>
          <a:prstGeom prst="flowChartProcess">
            <a:avLst/>
          </a:prstGeom>
          <a:solidFill>
            <a:srgbClr val="9D138D"/>
          </a:solidFill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362" name="流程图: 过程 18"/>
          <p:cNvSpPr/>
          <p:nvPr/>
        </p:nvSpPr>
        <p:spPr>
          <a:xfrm>
            <a:off x="1127125" y="4286250"/>
            <a:ext cx="1100138" cy="476250"/>
          </a:xfrm>
          <a:prstGeom prst="flowChartProcess">
            <a:avLst/>
          </a:prstGeom>
          <a:solidFill>
            <a:srgbClr val="00B050"/>
          </a:solidFill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43363" name="直接连接符 5"/>
          <p:cNvCxnSpPr/>
          <p:nvPr/>
        </p:nvCxnSpPr>
        <p:spPr>
          <a:xfrm>
            <a:off x="285750" y="4762500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3364" name="内容占位符 2"/>
          <p:cNvSpPr txBox="1"/>
          <p:nvPr/>
        </p:nvSpPr>
        <p:spPr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43365" name="直接连接符 21"/>
          <p:cNvCxnSpPr/>
          <p:nvPr/>
        </p:nvCxnSpPr>
        <p:spPr>
          <a:xfrm>
            <a:off x="3197225" y="4762500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3366" name="内容占位符 2"/>
          <p:cNvSpPr txBox="1"/>
          <p:nvPr/>
        </p:nvSpPr>
        <p:spPr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43367" name="直接连接符 24"/>
          <p:cNvCxnSpPr/>
          <p:nvPr/>
        </p:nvCxnSpPr>
        <p:spPr>
          <a:xfrm>
            <a:off x="6107113" y="4762500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3368" name="内容占位符 2"/>
          <p:cNvSpPr txBox="1"/>
          <p:nvPr/>
        </p:nvSpPr>
        <p:spPr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43369" name="流程图: 过程 16"/>
          <p:cNvSpPr/>
          <p:nvPr/>
        </p:nvSpPr>
        <p:spPr>
          <a:xfrm>
            <a:off x="6443663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43370" name="直接连接符 43"/>
          <p:cNvCxnSpPr/>
          <p:nvPr/>
        </p:nvCxnSpPr>
        <p:spPr>
          <a:xfrm rot="-5400000" flipV="1">
            <a:off x="561975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3371" name="直接连接符 46"/>
          <p:cNvCxnSpPr/>
          <p:nvPr/>
        </p:nvCxnSpPr>
        <p:spPr>
          <a:xfrm rot="-5400000" flipV="1">
            <a:off x="6419850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3372" name="直接连接符 47"/>
          <p:cNvCxnSpPr/>
          <p:nvPr/>
        </p:nvCxnSpPr>
        <p:spPr>
          <a:xfrm rot="-5400000" flipV="1">
            <a:off x="3490913" y="3648075"/>
            <a:ext cx="2190750" cy="333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3373" name="内容占位符 2"/>
          <p:cNvSpPr txBox="1"/>
          <p:nvPr/>
        </p:nvSpPr>
        <p:spPr>
          <a:xfrm>
            <a:off x="1571625" y="785813"/>
            <a:ext cx="6072188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C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的过程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143374" name="图片 15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5" name="流程图: 过程 17"/>
          <p:cNvSpPr/>
          <p:nvPr/>
        </p:nvSpPr>
        <p:spPr>
          <a:xfrm>
            <a:off x="6615113" y="3727450"/>
            <a:ext cx="1833562" cy="476250"/>
          </a:xfrm>
          <a:prstGeom prst="flowChartProcess">
            <a:avLst/>
          </a:prstGeom>
          <a:solidFill>
            <a:srgbClr val="9D138D"/>
          </a:solidFill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流程图: 过程 18"/>
          <p:cNvSpPr/>
          <p:nvPr/>
        </p:nvSpPr>
        <p:spPr>
          <a:xfrm>
            <a:off x="6970713" y="3214688"/>
            <a:ext cx="1100137" cy="476250"/>
          </a:xfrm>
          <a:prstGeom prst="flowChartProcess">
            <a:avLst/>
          </a:prstGeom>
          <a:solidFill>
            <a:srgbClr val="00B050"/>
          </a:solidFill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44387" name="直接连接符 5"/>
          <p:cNvCxnSpPr/>
          <p:nvPr/>
        </p:nvCxnSpPr>
        <p:spPr>
          <a:xfrm>
            <a:off x="285750" y="4762500"/>
            <a:ext cx="27511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4388" name="内容占位符 2"/>
          <p:cNvSpPr txBox="1"/>
          <p:nvPr/>
        </p:nvSpPr>
        <p:spPr>
          <a:xfrm>
            <a:off x="1309688" y="4911725"/>
            <a:ext cx="703262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44389" name="直接连接符 21"/>
          <p:cNvCxnSpPr/>
          <p:nvPr/>
        </p:nvCxnSpPr>
        <p:spPr>
          <a:xfrm>
            <a:off x="3197225" y="4762500"/>
            <a:ext cx="27495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4390" name="内容占位符 2"/>
          <p:cNvSpPr txBox="1"/>
          <p:nvPr/>
        </p:nvSpPr>
        <p:spPr>
          <a:xfrm>
            <a:off x="4219575" y="4911725"/>
            <a:ext cx="704850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cxnSp>
        <p:nvCxnSpPr>
          <p:cNvPr id="144391" name="直接连接符 24"/>
          <p:cNvCxnSpPr/>
          <p:nvPr/>
        </p:nvCxnSpPr>
        <p:spPr>
          <a:xfrm>
            <a:off x="6107113" y="4762500"/>
            <a:ext cx="27511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4392" name="内容占位符 2"/>
          <p:cNvSpPr txBox="1"/>
          <p:nvPr/>
        </p:nvSpPr>
        <p:spPr>
          <a:xfrm>
            <a:off x="7131050" y="4911725"/>
            <a:ext cx="703263" cy="446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44393" name="流程图: 过程 16"/>
          <p:cNvSpPr/>
          <p:nvPr/>
        </p:nvSpPr>
        <p:spPr>
          <a:xfrm>
            <a:off x="6443663" y="4248150"/>
            <a:ext cx="2200275" cy="476250"/>
          </a:xfrm>
          <a:prstGeom prst="flowChartProcess">
            <a:avLst/>
          </a:prstGeom>
          <a:solidFill>
            <a:srgbClr val="FFFF00"/>
          </a:solidFill>
          <a:ln w="381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44394" name="直接连接符 43"/>
          <p:cNvCxnSpPr/>
          <p:nvPr/>
        </p:nvCxnSpPr>
        <p:spPr>
          <a:xfrm rot="-5400000" flipV="1">
            <a:off x="561975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4395" name="直接连接符 46"/>
          <p:cNvCxnSpPr/>
          <p:nvPr/>
        </p:nvCxnSpPr>
        <p:spPr>
          <a:xfrm rot="-5400000" flipV="1">
            <a:off x="6419850" y="3652838"/>
            <a:ext cx="2190750" cy="285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4396" name="直接连接符 47"/>
          <p:cNvCxnSpPr/>
          <p:nvPr/>
        </p:nvCxnSpPr>
        <p:spPr>
          <a:xfrm rot="-5400000" flipV="1">
            <a:off x="3490913" y="3648075"/>
            <a:ext cx="2190750" cy="333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4397" name="内容占位符 2"/>
          <p:cNvSpPr txBox="1"/>
          <p:nvPr/>
        </p:nvSpPr>
        <p:spPr>
          <a:xfrm>
            <a:off x="1571625" y="785813"/>
            <a:ext cx="6072188" cy="642937"/>
          </a:xfrm>
          <a:prstGeom prst="rect">
            <a:avLst/>
          </a:prstGeom>
          <a:noFill/>
          <a:ln w="9525">
            <a:noFill/>
          </a:ln>
        </p:spPr>
        <p:txBody>
          <a:bodyPr tIns="216000" anchor="t" anchorCtr="0"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个盘子从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移到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C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的过程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144398" name="图片 15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内容占位符 2"/>
          <p:cNvSpPr>
            <a:spLocks noGrp="1"/>
          </p:cNvSpPr>
          <p:nvPr>
            <p:ph idx="1"/>
          </p:nvPr>
        </p:nvSpPr>
        <p:spPr>
          <a:xfrm>
            <a:off x="539750" y="928688"/>
            <a:ext cx="8153400" cy="5195887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zh-CN" dirty="0"/>
              <a:t>解题思路：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(1) </a:t>
            </a:r>
            <a:r>
              <a:rPr lang="zh-CN" altLang="zh-CN" dirty="0"/>
              <a:t>命令第</a:t>
            </a:r>
            <a:r>
              <a:rPr lang="en-US" altLang="zh-CN" dirty="0"/>
              <a:t>2</a:t>
            </a:r>
            <a:r>
              <a:rPr lang="zh-CN" altLang="zh-CN" dirty="0"/>
              <a:t>个和尚将</a:t>
            </a:r>
            <a:r>
              <a:rPr lang="en-US" altLang="zh-CN" dirty="0"/>
              <a:t>63</a:t>
            </a:r>
            <a:r>
              <a:rPr lang="zh-CN" altLang="zh-CN" dirty="0"/>
              <a:t>个盘子从</a:t>
            </a:r>
            <a:r>
              <a:rPr lang="en-US" altLang="zh-CN" dirty="0"/>
              <a:t>A</a:t>
            </a:r>
            <a:r>
              <a:rPr lang="zh-CN" altLang="zh-CN" dirty="0"/>
              <a:t>座移到</a:t>
            </a:r>
            <a:r>
              <a:rPr lang="en-US" altLang="zh-CN" dirty="0"/>
              <a:t>B</a:t>
            </a:r>
            <a:r>
              <a:rPr lang="zh-CN" altLang="zh-CN" dirty="0"/>
              <a:t>座</a:t>
            </a:r>
            <a:endParaRPr lang="zh-CN" altLang="zh-CN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(2) </a:t>
            </a:r>
            <a:r>
              <a:rPr lang="zh-CN" altLang="zh-CN" dirty="0"/>
              <a:t>自己将</a:t>
            </a:r>
            <a:r>
              <a:rPr lang="en-US" altLang="zh-CN" dirty="0"/>
              <a:t>1</a:t>
            </a:r>
            <a:r>
              <a:rPr lang="zh-CN" altLang="zh-CN" dirty="0"/>
              <a:t>个盘子（最底下的、最大的盘子）从</a:t>
            </a:r>
            <a:r>
              <a:rPr lang="en-US" altLang="zh-CN" dirty="0"/>
              <a:t>A</a:t>
            </a:r>
            <a:r>
              <a:rPr lang="zh-CN" altLang="zh-CN" dirty="0"/>
              <a:t>座移到</a:t>
            </a:r>
            <a:r>
              <a:rPr lang="en-US" altLang="zh-CN" dirty="0"/>
              <a:t>C</a:t>
            </a:r>
            <a:r>
              <a:rPr lang="zh-CN" altLang="zh-CN" dirty="0"/>
              <a:t>座</a:t>
            </a:r>
            <a:endParaRPr lang="zh-CN" altLang="zh-CN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(3) </a:t>
            </a:r>
            <a:r>
              <a:rPr lang="zh-CN" altLang="zh-CN" dirty="0"/>
              <a:t>再命令第</a:t>
            </a:r>
            <a:r>
              <a:rPr lang="en-US" altLang="zh-CN" dirty="0"/>
              <a:t>2</a:t>
            </a:r>
            <a:r>
              <a:rPr lang="zh-CN" altLang="zh-CN" dirty="0"/>
              <a:t>个和尚将</a:t>
            </a:r>
            <a:r>
              <a:rPr lang="en-US" altLang="zh-CN" dirty="0"/>
              <a:t>63</a:t>
            </a:r>
            <a:r>
              <a:rPr lang="zh-CN" altLang="zh-CN" dirty="0"/>
              <a:t>个盘子从</a:t>
            </a:r>
            <a:r>
              <a:rPr lang="en-US" altLang="zh-CN" dirty="0"/>
              <a:t>B</a:t>
            </a:r>
            <a:r>
              <a:rPr lang="zh-CN" altLang="zh-CN" dirty="0"/>
              <a:t>座移到</a:t>
            </a:r>
            <a:r>
              <a:rPr lang="en-US" altLang="zh-CN" dirty="0"/>
              <a:t>C</a:t>
            </a:r>
            <a:r>
              <a:rPr lang="zh-CN" altLang="zh-CN" dirty="0"/>
              <a:t>座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51554" name="图片 2" descr="Untitl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charRg st="3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6">
                                            <p:txEl>
                                              <p:charRg st="31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charRg st="6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66">
                                            <p:txEl>
                                              <p:charRg st="62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内容占位符 2"/>
          <p:cNvSpPr>
            <a:spLocks noGrp="1"/>
          </p:cNvSpPr>
          <p:nvPr>
            <p:ph idx="1"/>
          </p:nvPr>
        </p:nvSpPr>
        <p:spPr>
          <a:xfrm>
            <a:off x="539750" y="876300"/>
            <a:ext cx="7675563" cy="5553075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zh-CN" dirty="0"/>
              <a:t>可以将第</a:t>
            </a:r>
            <a:r>
              <a:rPr lang="en-US" altLang="zh-CN" dirty="0"/>
              <a:t>(1)</a:t>
            </a:r>
            <a:r>
              <a:rPr lang="zh-CN" altLang="zh-CN" dirty="0"/>
              <a:t>步和第</a:t>
            </a:r>
            <a:r>
              <a:rPr lang="en-US" altLang="zh-CN" dirty="0"/>
              <a:t>(3)</a:t>
            </a:r>
            <a:r>
              <a:rPr lang="zh-CN" altLang="zh-CN" dirty="0"/>
              <a:t>步表示为：</a:t>
            </a:r>
            <a:endParaRPr lang="zh-CN" altLang="zh-CN" dirty="0"/>
          </a:p>
          <a:p>
            <a:pPr lvl="1"/>
            <a:r>
              <a:rPr lang="zh-CN" altLang="zh-CN" dirty="0"/>
              <a:t>将“</a:t>
            </a:r>
            <a:r>
              <a:rPr lang="en-US" altLang="zh-CN" dirty="0"/>
              <a:t>one</a:t>
            </a:r>
            <a:r>
              <a:rPr lang="zh-CN" altLang="zh-CN" dirty="0"/>
              <a:t>”座上</a:t>
            </a:r>
            <a:r>
              <a:rPr lang="en-US" altLang="zh-CN" dirty="0"/>
              <a:t>n-1</a:t>
            </a:r>
            <a:r>
              <a:rPr lang="zh-CN" altLang="zh-CN" dirty="0"/>
              <a:t>个盘移到“</a:t>
            </a:r>
            <a:r>
              <a:rPr lang="en-US" altLang="zh-CN" dirty="0"/>
              <a:t>two</a:t>
            </a:r>
            <a:r>
              <a:rPr lang="zh-CN" altLang="zh-CN" dirty="0"/>
              <a:t>”座</a:t>
            </a:r>
            <a:r>
              <a:rPr lang="en-US" altLang="zh-CN" dirty="0"/>
              <a:t>(</a:t>
            </a:r>
            <a:r>
              <a:rPr lang="zh-CN" altLang="zh-CN" dirty="0"/>
              <a:t>借助“</a:t>
            </a:r>
            <a:r>
              <a:rPr lang="en-US" altLang="zh-CN" dirty="0"/>
              <a:t>three</a:t>
            </a:r>
            <a:r>
              <a:rPr lang="zh-CN" altLang="zh-CN" dirty="0"/>
              <a:t>”座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在第</a:t>
            </a:r>
            <a:r>
              <a:rPr lang="en-US" altLang="zh-CN" dirty="0"/>
              <a:t>(1)</a:t>
            </a:r>
            <a:r>
              <a:rPr lang="zh-CN" altLang="zh-CN" dirty="0"/>
              <a:t>步和第</a:t>
            </a:r>
            <a:r>
              <a:rPr lang="en-US" altLang="zh-CN" dirty="0"/>
              <a:t>(3)</a:t>
            </a:r>
            <a:r>
              <a:rPr lang="zh-CN" altLang="zh-CN" dirty="0"/>
              <a:t>步中，</a:t>
            </a:r>
            <a:r>
              <a:rPr lang="en-US" altLang="zh-CN" dirty="0"/>
              <a:t>one </a:t>
            </a:r>
            <a:r>
              <a:rPr lang="zh-CN" altLang="zh-CN" dirty="0"/>
              <a:t>、</a:t>
            </a:r>
            <a:r>
              <a:rPr lang="en-US" altLang="zh-CN" dirty="0"/>
              <a:t>two</a:t>
            </a:r>
            <a:r>
              <a:rPr lang="zh-CN" altLang="zh-CN" dirty="0"/>
              <a:t>、</a:t>
            </a:r>
            <a:r>
              <a:rPr lang="en-US" altLang="zh-CN" dirty="0"/>
              <a:t>three</a:t>
            </a:r>
            <a:r>
              <a:rPr lang="zh-CN" altLang="zh-CN" dirty="0"/>
              <a:t>和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的对应关系不同。</a:t>
            </a:r>
            <a:endParaRPr lang="en-US" altLang="zh-CN" dirty="0"/>
          </a:p>
          <a:p>
            <a:pPr lvl="1"/>
            <a:r>
              <a:rPr lang="zh-CN" altLang="zh-CN" dirty="0"/>
              <a:t>对第</a:t>
            </a:r>
            <a:r>
              <a:rPr lang="en-US" altLang="zh-CN" dirty="0"/>
              <a:t>(1)</a:t>
            </a:r>
            <a:r>
              <a:rPr lang="zh-CN" altLang="zh-CN" dirty="0"/>
              <a:t>步，对应关系是</a:t>
            </a:r>
            <a:r>
              <a:rPr lang="en-US" altLang="zh-CN" dirty="0"/>
              <a:t>one</a:t>
            </a:r>
            <a:r>
              <a:rPr lang="zh-CN" altLang="zh-CN" dirty="0"/>
              <a:t>对应</a:t>
            </a:r>
            <a:r>
              <a:rPr lang="en-US" altLang="zh-CN" dirty="0"/>
              <a:t>A</a:t>
            </a:r>
            <a:r>
              <a:rPr lang="zh-CN" altLang="zh-CN" dirty="0"/>
              <a:t>，</a:t>
            </a:r>
            <a:r>
              <a:rPr lang="en-US" altLang="zh-CN" dirty="0"/>
              <a:t>two</a:t>
            </a:r>
            <a:r>
              <a:rPr lang="zh-CN" altLang="zh-CN" dirty="0"/>
              <a:t>对应</a:t>
            </a:r>
            <a:r>
              <a:rPr lang="en-US" altLang="zh-CN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three</a:t>
            </a:r>
            <a:r>
              <a:rPr lang="zh-CN" altLang="zh-CN" dirty="0"/>
              <a:t>对应</a:t>
            </a:r>
            <a:r>
              <a:rPr lang="en-US" altLang="zh-CN" dirty="0"/>
              <a:t>C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对第</a:t>
            </a:r>
            <a:r>
              <a:rPr lang="en-US" altLang="zh-CN" dirty="0"/>
              <a:t>(3)</a:t>
            </a:r>
            <a:r>
              <a:rPr lang="zh-CN" altLang="zh-CN" dirty="0"/>
              <a:t>步，对应关系是</a:t>
            </a:r>
            <a:r>
              <a:rPr lang="en-US" altLang="zh-CN" dirty="0"/>
              <a:t>one</a:t>
            </a:r>
            <a:r>
              <a:rPr lang="zh-CN" altLang="zh-CN" dirty="0"/>
              <a:t>对应</a:t>
            </a:r>
            <a:r>
              <a:rPr lang="en-US" altLang="zh-CN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two</a:t>
            </a:r>
            <a:r>
              <a:rPr lang="zh-CN" altLang="zh-CN" dirty="0"/>
              <a:t>对应</a:t>
            </a:r>
            <a:r>
              <a:rPr lang="en-US" altLang="zh-CN" dirty="0"/>
              <a:t>C</a:t>
            </a:r>
            <a:r>
              <a:rPr lang="zh-CN" altLang="zh-CN" dirty="0"/>
              <a:t>，</a:t>
            </a:r>
            <a:r>
              <a:rPr lang="en-US" altLang="zh-CN" dirty="0"/>
              <a:t>three</a:t>
            </a:r>
            <a:r>
              <a:rPr lang="zh-CN" altLang="zh-CN" dirty="0"/>
              <a:t>对应</a:t>
            </a:r>
            <a:r>
              <a:rPr lang="en-US" altLang="zh-CN" dirty="0"/>
              <a:t>A</a:t>
            </a:r>
            <a:r>
              <a:rPr lang="zh-CN" altLang="zh-CN" dirty="0"/>
              <a:t>。</a:t>
            </a:r>
            <a:endParaRPr lang="zh-CN" altLang="zh-CN" dirty="0"/>
          </a:p>
        </p:txBody>
      </p:sp>
      <p:pic>
        <p:nvPicPr>
          <p:cNvPr id="152578" name="图片 2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charRg st="19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0">
                                            <p:txEl>
                                              <p:charRg st="19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charRg st="54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10">
                                            <p:txEl>
                                              <p:charRg st="54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charRg st="97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9810">
                                            <p:txEl>
                                              <p:charRg st="97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charRg st="133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9810">
                                            <p:txEl>
                                              <p:charRg st="133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内容占位符 2"/>
          <p:cNvSpPr>
            <a:spLocks noGrp="1"/>
          </p:cNvSpPr>
          <p:nvPr>
            <p:ph idx="1"/>
          </p:nvPr>
        </p:nvSpPr>
        <p:spPr>
          <a:xfrm>
            <a:off x="539750" y="1071563"/>
            <a:ext cx="7818438" cy="4429125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zh-CN" dirty="0"/>
              <a:t>把上面</a:t>
            </a:r>
            <a:r>
              <a:rPr lang="en-US" altLang="zh-CN" dirty="0"/>
              <a:t>3</a:t>
            </a:r>
            <a:r>
              <a:rPr lang="zh-CN" altLang="zh-CN" dirty="0"/>
              <a:t>个步骤分成两类操作：</a:t>
            </a:r>
            <a:endParaRPr lang="zh-CN" altLang="zh-CN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(1) </a:t>
            </a:r>
            <a:r>
              <a:rPr lang="zh-CN" altLang="zh-CN" dirty="0"/>
              <a:t>将</a:t>
            </a:r>
            <a:r>
              <a:rPr lang="en-US" altLang="zh-CN" dirty="0"/>
              <a:t>n-1</a:t>
            </a:r>
            <a:r>
              <a:rPr lang="zh-CN" altLang="zh-CN" dirty="0"/>
              <a:t>个盘从一个座移到另一个座上（</a:t>
            </a:r>
            <a:r>
              <a:rPr lang="en-US" altLang="zh-CN" dirty="0"/>
              <a:t>n</a:t>
            </a:r>
            <a:r>
              <a:rPr lang="zh-CN" altLang="zh-CN" dirty="0"/>
              <a:t>＞</a:t>
            </a:r>
            <a:r>
              <a:rPr lang="en-US" altLang="zh-CN" dirty="0"/>
              <a:t>1</a:t>
            </a:r>
            <a:r>
              <a:rPr lang="zh-CN" altLang="zh-CN" dirty="0"/>
              <a:t>）。这就是大和尚让小和尚做的工作，它是一个递归的过程，即和尚将任务层层下放，直到第</a:t>
            </a:r>
            <a:r>
              <a:rPr lang="en-US" altLang="zh-CN" dirty="0"/>
              <a:t>64</a:t>
            </a:r>
            <a:r>
              <a:rPr lang="zh-CN" altLang="zh-CN" dirty="0"/>
              <a:t>个和尚为止。</a:t>
            </a:r>
            <a:endParaRPr lang="zh-CN" altLang="zh-CN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(2) </a:t>
            </a:r>
            <a:r>
              <a:rPr lang="zh-CN" altLang="zh-CN" dirty="0"/>
              <a:t>将</a:t>
            </a:r>
            <a:r>
              <a:rPr lang="en-US" altLang="zh-CN" dirty="0"/>
              <a:t>1</a:t>
            </a:r>
            <a:r>
              <a:rPr lang="zh-CN" altLang="zh-CN" dirty="0"/>
              <a:t>个盘子从一个座上移到另一座上。这是大和尚自己做的工作。</a:t>
            </a:r>
            <a:endParaRPr lang="zh-CN" altLang="zh-CN" dirty="0"/>
          </a:p>
        </p:txBody>
      </p:sp>
      <p:pic>
        <p:nvPicPr>
          <p:cNvPr id="153602" name="图片 2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charRg st="15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4">
                                            <p:txEl>
                                              <p:charRg st="15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charRg st="9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4">
                                            <p:txEl>
                                              <p:charRg st="90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内容占位符 2"/>
          <p:cNvSpPr>
            <a:spLocks noGrp="1"/>
          </p:cNvSpPr>
          <p:nvPr>
            <p:ph idx="1"/>
          </p:nvPr>
        </p:nvSpPr>
        <p:spPr>
          <a:xfrm>
            <a:off x="357188" y="428625"/>
            <a:ext cx="8001000" cy="6143625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zh-CN" dirty="0"/>
              <a:t>编写程序。</a:t>
            </a:r>
            <a:endParaRPr lang="en-US" altLang="zh-CN" dirty="0"/>
          </a:p>
          <a:p>
            <a:pPr lvl="1"/>
            <a:r>
              <a:rPr lang="zh-CN" altLang="zh-CN" dirty="0"/>
              <a:t>用</a:t>
            </a:r>
            <a:r>
              <a:rPr lang="en-US" altLang="zh-CN" dirty="0"/>
              <a:t>hanoi</a:t>
            </a:r>
            <a:r>
              <a:rPr lang="zh-CN" altLang="zh-CN" dirty="0"/>
              <a:t>函数实现第</a:t>
            </a:r>
            <a:r>
              <a:rPr lang="en-US" altLang="zh-CN" dirty="0"/>
              <a:t>1</a:t>
            </a:r>
            <a:r>
              <a:rPr lang="zh-CN" altLang="zh-CN" dirty="0"/>
              <a:t>类操作（即模拟小和尚的任务）</a:t>
            </a:r>
            <a:endParaRPr lang="en-US" altLang="zh-CN" dirty="0"/>
          </a:p>
          <a:p>
            <a:pPr lvl="1"/>
            <a:r>
              <a:rPr lang="zh-CN" altLang="zh-CN" dirty="0"/>
              <a:t>用</a:t>
            </a:r>
            <a:r>
              <a:rPr lang="en-US" altLang="zh-CN" dirty="0"/>
              <a:t>move</a:t>
            </a:r>
            <a:r>
              <a:rPr lang="zh-CN" altLang="zh-CN" dirty="0"/>
              <a:t>函数实现第</a:t>
            </a:r>
            <a:r>
              <a:rPr lang="en-US" altLang="zh-CN" dirty="0"/>
              <a:t>2</a:t>
            </a:r>
            <a:r>
              <a:rPr lang="zh-CN" altLang="zh-CN" dirty="0"/>
              <a:t>类操作（模拟大和尚自己移盘）</a:t>
            </a:r>
            <a:endParaRPr lang="en-US" altLang="zh-CN" dirty="0"/>
          </a:p>
          <a:p>
            <a:pPr lvl="1"/>
            <a:r>
              <a:rPr lang="zh-CN" altLang="zh-CN" dirty="0"/>
              <a:t>函数调用</a:t>
            </a:r>
            <a:r>
              <a:rPr lang="en-US" altLang="zh-CN" dirty="0"/>
              <a:t>hanoi(n,one,two.three)</a:t>
            </a:r>
            <a:r>
              <a:rPr lang="zh-CN" altLang="zh-CN" dirty="0"/>
              <a:t>表示将</a:t>
            </a:r>
            <a:r>
              <a:rPr lang="en-US" altLang="zh-CN" dirty="0"/>
              <a:t>n</a:t>
            </a:r>
            <a:r>
              <a:rPr lang="zh-CN" altLang="zh-CN" dirty="0"/>
              <a:t>个盘子从“</a:t>
            </a:r>
            <a:r>
              <a:rPr lang="en-US" altLang="zh-CN" dirty="0"/>
              <a:t>one</a:t>
            </a:r>
            <a:r>
              <a:rPr lang="zh-CN" altLang="zh-CN" dirty="0"/>
              <a:t>”座移到“</a:t>
            </a:r>
            <a:r>
              <a:rPr lang="en-US" altLang="zh-CN" dirty="0"/>
              <a:t>three</a:t>
            </a:r>
            <a:r>
              <a:rPr lang="zh-CN" altLang="zh-CN" dirty="0"/>
              <a:t>”座的过程</a:t>
            </a:r>
            <a:r>
              <a:rPr lang="en-US" altLang="zh-CN" dirty="0"/>
              <a:t>(</a:t>
            </a:r>
            <a:r>
              <a:rPr lang="zh-CN" altLang="zh-CN" dirty="0"/>
              <a:t>借助“</a:t>
            </a:r>
            <a:r>
              <a:rPr lang="en-US" altLang="zh-CN" dirty="0"/>
              <a:t>two</a:t>
            </a:r>
            <a:r>
              <a:rPr lang="zh-CN" altLang="zh-CN" dirty="0"/>
              <a:t>”座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zh-CN" dirty="0"/>
              <a:t>函数调用</a:t>
            </a:r>
            <a:r>
              <a:rPr lang="en-US" altLang="zh-CN" dirty="0"/>
              <a:t>move(x,y)</a:t>
            </a:r>
            <a:r>
              <a:rPr lang="zh-CN" altLang="zh-CN" dirty="0"/>
              <a:t>表示将</a:t>
            </a:r>
            <a:r>
              <a:rPr lang="en-US" altLang="zh-CN" dirty="0"/>
              <a:t>1</a:t>
            </a:r>
            <a:r>
              <a:rPr lang="zh-CN" altLang="zh-CN" dirty="0"/>
              <a:t>个盘子从</a:t>
            </a:r>
            <a:r>
              <a:rPr lang="en-US" altLang="zh-CN" dirty="0"/>
              <a:t>x </a:t>
            </a:r>
            <a:r>
              <a:rPr lang="zh-CN" altLang="zh-CN" dirty="0"/>
              <a:t>座移到</a:t>
            </a:r>
            <a:r>
              <a:rPr lang="en-US" altLang="zh-CN" dirty="0"/>
              <a:t>y </a:t>
            </a:r>
            <a:r>
              <a:rPr lang="zh-CN" altLang="zh-CN" dirty="0"/>
              <a:t>座的过程。</a:t>
            </a:r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y</a:t>
            </a:r>
            <a:r>
              <a:rPr lang="zh-CN" altLang="zh-CN" dirty="0"/>
              <a:t>是代表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座之一，根据每次不同情况分别取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代入</a:t>
            </a:r>
            <a:endParaRPr lang="zh-CN" altLang="zh-CN" dirty="0"/>
          </a:p>
        </p:txBody>
      </p:sp>
      <p:pic>
        <p:nvPicPr>
          <p:cNvPr id="154626" name="图片 2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charRg st="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8">
                                            <p:txEl>
                                              <p:charRg st="6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charRg st="33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58">
                                            <p:txEl>
                                              <p:charRg st="33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charRg st="59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858">
                                            <p:txEl>
                                              <p:charRg st="59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charRg st="123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858">
                                            <p:txEl>
                                              <p:charRg st="123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49" name="内容占位符 2"/>
          <p:cNvSpPr>
            <a:spLocks noGrp="1"/>
          </p:cNvSpPr>
          <p:nvPr>
            <p:ph idx="1"/>
          </p:nvPr>
        </p:nvSpPr>
        <p:spPr>
          <a:xfrm>
            <a:off x="642938" y="857250"/>
            <a:ext cx="8001000" cy="5500688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#include &lt;stdio.h&gt;</a:t>
            </a:r>
            <a:endParaRPr lang="zh-CN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int main()</a:t>
            </a:r>
            <a:endParaRPr lang="zh-CN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{  </a:t>
            </a:r>
            <a:r>
              <a:rPr lang="en-US" altLang="zh-CN" sz="2800" dirty="0">
                <a:solidFill>
                  <a:srgbClr val="9D138D"/>
                </a:solidFill>
              </a:rPr>
              <a:t>void hanoi(int n,char one,</a:t>
            </a:r>
            <a:endParaRPr lang="en-US" altLang="zh-CN" sz="2800" dirty="0">
              <a:solidFill>
                <a:srgbClr val="9D138D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9D138D"/>
                </a:solidFill>
              </a:rPr>
              <a:t>                       char two,char three);  </a:t>
            </a:r>
            <a:endParaRPr lang="zh-CN" altLang="zh-CN" sz="2800" dirty="0">
              <a:solidFill>
                <a:srgbClr val="9D138D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int m;</a:t>
            </a:r>
            <a:endParaRPr lang="zh-CN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printf(“the number of diskes:");</a:t>
            </a:r>
            <a:endParaRPr lang="zh-CN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scanf("%d",&amp;m);</a:t>
            </a:r>
            <a:endParaRPr lang="zh-CN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printf("move %d diskes:\n",m);</a:t>
            </a:r>
            <a:endParaRPr lang="zh-CN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9D138D"/>
                </a:solidFill>
              </a:rPr>
              <a:t>hanoi</a:t>
            </a:r>
            <a:r>
              <a:rPr lang="en-US" altLang="zh-CN" sz="2800" dirty="0"/>
              <a:t>(m,'A','B','C');</a:t>
            </a:r>
            <a:endParaRPr lang="zh-CN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}</a:t>
            </a:r>
            <a:endParaRPr lang="zh-CN" altLang="zh-CN" sz="2800" dirty="0"/>
          </a:p>
        </p:txBody>
      </p:sp>
      <p:pic>
        <p:nvPicPr>
          <p:cNvPr id="155650" name="图片 2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3" name="内容占位符 2"/>
          <p:cNvSpPr>
            <a:spLocks noGrp="1"/>
          </p:cNvSpPr>
          <p:nvPr>
            <p:ph idx="1"/>
          </p:nvPr>
        </p:nvSpPr>
        <p:spPr>
          <a:xfrm>
            <a:off x="642938" y="642938"/>
            <a:ext cx="8001000" cy="5715000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void </a:t>
            </a:r>
            <a:r>
              <a:rPr lang="en-US" altLang="zh-CN" sz="2800" dirty="0">
                <a:solidFill>
                  <a:srgbClr val="9D138D"/>
                </a:solidFill>
              </a:rPr>
              <a:t>hanoi</a:t>
            </a:r>
            <a:r>
              <a:rPr lang="en-US" altLang="zh-CN" sz="2800" dirty="0"/>
              <a:t>(int n,char one,char two,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                         char three)  </a:t>
            </a:r>
            <a:endParaRPr lang="zh-CN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{  </a:t>
            </a:r>
            <a:r>
              <a:rPr lang="en-US" altLang="zh-CN" sz="2800" dirty="0">
                <a:solidFill>
                  <a:srgbClr val="00B050"/>
                </a:solidFill>
              </a:rPr>
              <a:t>void move(char x,char y); </a:t>
            </a:r>
            <a:endParaRPr lang="zh-CN" altLang="zh-CN" sz="28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if(n==1)</a:t>
            </a:r>
            <a:endParaRPr lang="zh-CN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   </a:t>
            </a:r>
            <a:r>
              <a:rPr lang="en-US" altLang="zh-CN" sz="2800" dirty="0">
                <a:solidFill>
                  <a:srgbClr val="00B050"/>
                </a:solidFill>
              </a:rPr>
              <a:t>move</a:t>
            </a:r>
            <a:r>
              <a:rPr lang="en-US" altLang="zh-CN" sz="2800" dirty="0"/>
              <a:t>(one,three);</a:t>
            </a:r>
            <a:endParaRPr lang="zh-CN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else</a:t>
            </a:r>
            <a:endParaRPr lang="zh-CN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{  </a:t>
            </a:r>
            <a:r>
              <a:rPr lang="en-US" altLang="zh-CN" sz="2800" dirty="0">
                <a:solidFill>
                  <a:srgbClr val="9D138D"/>
                </a:solidFill>
              </a:rPr>
              <a:t>hanoi</a:t>
            </a:r>
            <a:r>
              <a:rPr lang="en-US" altLang="zh-CN" sz="2800" dirty="0"/>
              <a:t>(n-1,one,three,two);</a:t>
            </a:r>
            <a:endParaRPr lang="zh-CN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    </a:t>
            </a:r>
            <a:r>
              <a:rPr lang="en-US" altLang="zh-CN" sz="2800" dirty="0">
                <a:solidFill>
                  <a:srgbClr val="00B050"/>
                </a:solidFill>
              </a:rPr>
              <a:t>move</a:t>
            </a:r>
            <a:r>
              <a:rPr lang="en-US" altLang="zh-CN" sz="2800" dirty="0"/>
              <a:t>(one,three);</a:t>
            </a:r>
            <a:endParaRPr lang="zh-CN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    </a:t>
            </a:r>
            <a:r>
              <a:rPr lang="en-US" altLang="zh-CN" sz="2800" dirty="0">
                <a:solidFill>
                  <a:srgbClr val="9D138D"/>
                </a:solidFill>
              </a:rPr>
              <a:t>hanoi</a:t>
            </a:r>
            <a:r>
              <a:rPr lang="en-US" altLang="zh-CN" sz="2800" dirty="0"/>
              <a:t>(n-1,two,one,three);</a:t>
            </a:r>
            <a:endParaRPr lang="zh-CN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 }</a:t>
            </a:r>
            <a:endParaRPr lang="zh-CN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}</a:t>
            </a:r>
            <a:endParaRPr lang="zh-CN" altLang="zh-CN" sz="2800" dirty="0"/>
          </a:p>
        </p:txBody>
      </p:sp>
      <p:pic>
        <p:nvPicPr>
          <p:cNvPr id="156674" name="图片 2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commondata" val="eyJoZGlkIjoiNTAwNWM3MTZjOThjZjU3OGUxMWNjMTI0NzgxMzZlZTAifQ==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BE5"/>
      </a:accent6>
      <a:hlink>
        <a:srgbClr val="FF0000"/>
      </a:hlink>
      <a:folHlink>
        <a:srgbClr val="0099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7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BE5"/>
      </a:accent6>
      <a:hlink>
        <a:srgbClr val="FF0000"/>
      </a:hlink>
      <a:folHlink>
        <a:srgbClr val="0099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7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BE5"/>
      </a:accent6>
      <a:hlink>
        <a:srgbClr val="FF0000"/>
      </a:hlink>
      <a:folHlink>
        <a:srgbClr val="0099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7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14851</Words>
  <Application>WPS 演示</Application>
  <PresentationFormat/>
  <Paragraphs>928</Paragraphs>
  <Slides>106</Slides>
  <Notes>45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106</vt:i4>
      </vt:variant>
    </vt:vector>
  </HeadingPairs>
  <TitlesOfParts>
    <vt:vector size="122" baseType="lpstr">
      <vt:lpstr>Arial</vt:lpstr>
      <vt:lpstr>宋体</vt:lpstr>
      <vt:lpstr>Wingdings</vt:lpstr>
      <vt:lpstr>Times New Roman</vt:lpstr>
      <vt:lpstr>Courier New</vt:lpstr>
      <vt:lpstr>微软雅黑</vt:lpstr>
      <vt:lpstr>Arial Unicode MS</vt:lpstr>
      <vt:lpstr>Calibri</vt:lpstr>
      <vt:lpstr>黑体</vt:lpstr>
      <vt:lpstr>楷体</vt:lpstr>
      <vt:lpstr>Default Design</vt:lpstr>
      <vt:lpstr>1_Default Design</vt:lpstr>
      <vt:lpstr>2_Default Design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/>
  <cp:lastModifiedBy>章耘舟爸爸</cp:lastModifiedBy>
  <cp:revision>533</cp:revision>
  <dcterms:created xsi:type="dcterms:W3CDTF">2002-09-27T23:29:22Z</dcterms:created>
  <dcterms:modified xsi:type="dcterms:W3CDTF">2023-10-23T09:19:26Z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92D75D20F666461788BE6957984C5F33_13</vt:lpwstr>
  </property>
  <property fmtid="{D5CDD505-2E9C-101B-9397-08002B2CF9AE}" pid="3" name="KSOProductBuildVer">
    <vt:lpwstr>2052-12.1.0.15712</vt:lpwstr>
  </property>
</Properties>
</file>