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notesMasterIdLst>
    <p:notesMasterId r:id="rId49"/>
  </p:notesMasterIdLst>
  <p:handoutMasterIdLst>
    <p:handoutMasterId r:id="rId50"/>
  </p:handoutMasterIdLst>
  <p:sldIdLst>
    <p:sldId id="295" r:id="rId2"/>
    <p:sldId id="439" r:id="rId3"/>
    <p:sldId id="298" r:id="rId4"/>
    <p:sldId id="299" r:id="rId5"/>
    <p:sldId id="256" r:id="rId6"/>
    <p:sldId id="267" r:id="rId7"/>
    <p:sldId id="268" r:id="rId8"/>
    <p:sldId id="269" r:id="rId9"/>
    <p:sldId id="270" r:id="rId10"/>
    <p:sldId id="276" r:id="rId11"/>
    <p:sldId id="275" r:id="rId12"/>
    <p:sldId id="271" r:id="rId13"/>
    <p:sldId id="272" r:id="rId14"/>
    <p:sldId id="278" r:id="rId15"/>
    <p:sldId id="279" r:id="rId16"/>
    <p:sldId id="280" r:id="rId17"/>
    <p:sldId id="286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74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440" r:id="rId45"/>
    <p:sldId id="441" r:id="rId46"/>
    <p:sldId id="313" r:id="rId47"/>
    <p:sldId id="314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82090" autoAdjust="0"/>
  </p:normalViewPr>
  <p:slideViewPr>
    <p:cSldViewPr>
      <p:cViewPr varScale="1">
        <p:scale>
          <a:sx n="94" d="100"/>
          <a:sy n="94" d="100"/>
        </p:scale>
        <p:origin x="705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59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70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9" Type="http://schemas.openxmlformats.org/officeDocument/2006/relationships/image" Target="../media/image18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EBE41104-14E9-49F2-AA90-1EDBF10FE6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BUPT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C7905103-15B4-466C-B221-E8D5610102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2" name="Rectangle 4">
            <a:extLst>
              <a:ext uri="{FF2B5EF4-FFF2-40B4-BE49-F238E27FC236}">
                <a16:creationId xmlns:a16="http://schemas.microsoft.com/office/drawing/2014/main" id="{A823B19C-7711-44E5-9169-958B951E87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Xia Shi</a:t>
            </a:r>
          </a:p>
        </p:txBody>
      </p:sp>
      <p:sp>
        <p:nvSpPr>
          <p:cNvPr id="247813" name="Rectangle 5">
            <a:extLst>
              <a:ext uri="{FF2B5EF4-FFF2-40B4-BE49-F238E27FC236}">
                <a16:creationId xmlns:a16="http://schemas.microsoft.com/office/drawing/2014/main" id="{FE7FA971-4AD2-4153-96A5-8B435EDE716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8E399D-FC43-48B8-90F2-7165B2794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437334EA-7ABD-40C1-B5B9-C0D72AE0CD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0087EF0B-A5B3-41F3-975A-5576C56E7C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B1EDAC5-F7A9-4CEB-B1E4-956339641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>
            <a:extLst>
              <a:ext uri="{FF2B5EF4-FFF2-40B4-BE49-F238E27FC236}">
                <a16:creationId xmlns:a16="http://schemas.microsoft.com/office/drawing/2014/main" id="{8FAEA3AD-683A-478B-806F-AC30160CD3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6790" name="Rectangle 6">
            <a:extLst>
              <a:ext uri="{FF2B5EF4-FFF2-40B4-BE49-F238E27FC236}">
                <a16:creationId xmlns:a16="http://schemas.microsoft.com/office/drawing/2014/main" id="{B0464F95-4F40-475F-A5B9-F76E50C0B0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91" name="Rectangle 7">
            <a:extLst>
              <a:ext uri="{FF2B5EF4-FFF2-40B4-BE49-F238E27FC236}">
                <a16:creationId xmlns:a16="http://schemas.microsoft.com/office/drawing/2014/main" id="{88604787-7204-452F-B5ED-48AFFF98D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4D5AF14-071C-4AC1-81C5-A77122B14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D1B77162-104B-4CE3-84EC-F34124114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8DFA6257-4C56-4E87-B62F-7BFC3DEC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C40C117-7E00-4B64-ACDE-8FFDB05C6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A05BD3-0CD0-4FAA-8E74-6CEFB16256A4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  <p:sp>
        <p:nvSpPr>
          <p:cNvPr id="11269" name="页脚占位符 4">
            <a:extLst>
              <a:ext uri="{FF2B5EF4-FFF2-40B4-BE49-F238E27FC236}">
                <a16:creationId xmlns:a16="http://schemas.microsoft.com/office/drawing/2014/main" id="{B7EA1608-8C8F-43A3-9F6D-7B540C0C47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Dr. Xia Shi</a:t>
            </a:r>
            <a:endParaRPr lang="zh-CN" altLang="en-US" sz="1200"/>
          </a:p>
        </p:txBody>
      </p:sp>
      <p:sp>
        <p:nvSpPr>
          <p:cNvPr id="11270" name="页眉占位符 5">
            <a:extLst>
              <a:ext uri="{FF2B5EF4-FFF2-40B4-BE49-F238E27FC236}">
                <a16:creationId xmlns:a16="http://schemas.microsoft.com/office/drawing/2014/main" id="{565BE75D-4171-4DCB-B585-01B5E88C86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Advanced Math I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B63D89D-F3BB-49D5-97ED-7A65A3AD4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F65917-2F76-46A6-920F-44A29C27B2FF}" type="slidenum">
              <a:rPr lang="zh-CN" altLang="en-US" sz="1200" smtClean="0"/>
              <a:pPr/>
              <a:t>2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1D39877-0326-4882-9C3F-A551FB5AB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D31CCF2-6003-4EB7-A8F6-5871B01D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7" name="页脚占位符 1">
            <a:extLst>
              <a:ext uri="{FF2B5EF4-FFF2-40B4-BE49-F238E27FC236}">
                <a16:creationId xmlns:a16="http://schemas.microsoft.com/office/drawing/2014/main" id="{E015DD82-192D-4ED5-B64A-FAAF70F537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Dr. Xia Shi</a:t>
            </a:r>
            <a:endParaRPr lang="zh-CN" altLang="en-US" sz="1200"/>
          </a:p>
        </p:txBody>
      </p:sp>
      <p:sp>
        <p:nvSpPr>
          <p:cNvPr id="13318" name="页眉占位符 2">
            <a:extLst>
              <a:ext uri="{FF2B5EF4-FFF2-40B4-BE49-F238E27FC236}">
                <a16:creationId xmlns:a16="http://schemas.microsoft.com/office/drawing/2014/main" id="{C516FC23-9E9A-4F0D-85FB-B808FA1EAB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Advanced Math I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AA6709F-8C13-44C3-88CA-2D3C6A227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9C2438-1228-46B8-BCEB-C37BF637B6E9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23007E7-8D98-4869-AA5B-54181934C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81538CB-2AE1-4AD7-BE24-F763B1270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1D92FF6-A5D0-4A08-BA18-A2FA896D0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B977E3-39C1-46B9-A396-56718F232C6F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49A640D-C765-487A-AD4E-A0A9AA2B06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59DD342-7BC4-44CD-8DAE-C7C1009D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DF3E9F1-BAA1-42EC-BDAE-3E7A7C701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315B4E-F812-4CFA-9B21-0B4011B105BC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1F4BBBA-A600-4969-91DD-5DBE30EB0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5EFC3A0-00E7-4750-8EA6-06AF20C74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F449EA-7DE9-46B8-8583-8A61002F22F3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756F91-8149-4D97-9AB9-51BD17D83858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6C0F7A-E681-43DB-8C2A-6D268077DFDF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C66FCD-80C2-4826-9958-EA658D5C22AA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C2DD6C7A-5BAF-485A-BF07-CDC05D7B1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9D55966D-DB74-4056-B627-D1D80AD7D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E1729B3E-BF7A-48C8-94D5-F7308ABF3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F0EBCC04-4413-4147-BD0A-4571D0685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直接连接符 13">
            <a:extLst>
              <a:ext uri="{FF2B5EF4-FFF2-40B4-BE49-F238E27FC236}">
                <a16:creationId xmlns:a16="http://schemas.microsoft.com/office/drawing/2014/main" id="{837579C1-ED1C-451B-912D-D1263C095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直接连接符 14">
            <a:extLst>
              <a:ext uri="{FF2B5EF4-FFF2-40B4-BE49-F238E27FC236}">
                <a16:creationId xmlns:a16="http://schemas.microsoft.com/office/drawing/2014/main" id="{D9916CD9-6DC6-4160-ADF4-BDF8994B0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C3E135-2816-4D6C-8F55-6A8CD32A178D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4970F05-B369-4233-A200-105C2B638786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375281D-94BB-4083-9F56-A6554B55A9B3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BE77043-60C4-4CA7-94E4-2F912874D0EE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0E06B21-7102-4CF3-9F20-3D1AB9CB2EF8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6C197AA-60D9-49CC-B5E2-0D411B83A8B0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>
            <a:extLst>
              <a:ext uri="{FF2B5EF4-FFF2-40B4-BE49-F238E27FC236}">
                <a16:creationId xmlns:a16="http://schemas.microsoft.com/office/drawing/2014/main" id="{4D07EC97-69AD-441F-8A41-42FCA4A4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>
            <a:extLst>
              <a:ext uri="{FF2B5EF4-FFF2-40B4-BE49-F238E27FC236}">
                <a16:creationId xmlns:a16="http://schemas.microsoft.com/office/drawing/2014/main" id="{9FF034B1-7902-4811-8493-680CA3D1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>
            <a:extLst>
              <a:ext uri="{FF2B5EF4-FFF2-40B4-BE49-F238E27FC236}">
                <a16:creationId xmlns:a16="http://schemas.microsoft.com/office/drawing/2014/main" id="{3DF164D4-9541-439E-945C-29D76DC9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8ADEA-28DE-43A4-9223-223D1DC6A3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813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8C28F611-31D2-4AD2-B704-9896AB51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FC4605CD-7D30-4D28-83BD-6D665072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0A7843F8-0FF9-4CC5-ABA5-D97A71C0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7DF4B-2819-42A3-BEA9-05539E9D1C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18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5A410DD5-F8B7-46EF-B003-149E4ECD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B8417ABD-9114-4E22-8BB5-1FEB4206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45FF34CB-6EA0-4856-B217-C28206DB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54BBF-C080-4B9F-A6C6-57BB86F988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66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08C2DB02-6D49-4681-B1FF-5EDEE319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E1CA444C-E77E-4ABE-BFD2-BC1DA20534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1001C-535F-4FD5-9580-FC87A48D17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>
            <a:extLst>
              <a:ext uri="{FF2B5EF4-FFF2-40B4-BE49-F238E27FC236}">
                <a16:creationId xmlns:a16="http://schemas.microsoft.com/office/drawing/2014/main" id="{66A39785-CD8D-405D-8D40-2CBBB46ABC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2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26F52A-4C41-4D42-99DB-0765889639AA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A22946-5759-4AA9-9159-B5658341A901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F72D20-8E8B-41AF-BC3B-552DD7C65684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B8D13B-0E73-4B20-B5B7-6404B69BE7C2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直接连接符 7">
            <a:extLst>
              <a:ext uri="{FF2B5EF4-FFF2-40B4-BE49-F238E27FC236}">
                <a16:creationId xmlns:a16="http://schemas.microsoft.com/office/drawing/2014/main" id="{06CAAE68-2DD1-4203-A906-BF2BF072C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0FF57227-86C2-4BDC-971E-8D2EA983F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82D6DBE0-A3AF-4F45-B472-0E0467070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9609CA55-8291-4F59-9CBF-81591C6B5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D7468206-115B-4321-BC4C-719FE6C01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B6B0DF-ED01-41A0-BBB2-B13CEDC27D1D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5EC7712-6FB6-4182-A7B0-2F2C412F3B6A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DD6C202-0539-4AB9-963A-25B3CD6387D7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8497B6F-2401-4F15-B426-08BFB3644F42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5018CFE-B783-4051-AD01-04B7124F1A82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C800188-979B-4725-876B-AF6F0B7A6C67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5CA2FF25-4A73-476B-87AB-4FC003CC3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72A92CBE-CC5C-448D-9583-C15CDF9C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03A9B9E6-6B9A-4433-AA6C-B4B35A4A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876EFF72-800D-4B20-8B0B-40457E65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165EE-432B-4B39-90D4-A49DBE420F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851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0F871DC1-831C-4DDB-9CE7-8DEF70DD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2E895116-E44C-42DF-8154-A5D67A24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1F399A20-3E2C-4DD8-AE84-99F81335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E617E-62E5-4306-A074-60D6142C5A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8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13">
            <a:extLst>
              <a:ext uri="{FF2B5EF4-FFF2-40B4-BE49-F238E27FC236}">
                <a16:creationId xmlns:a16="http://schemas.microsoft.com/office/drawing/2014/main" id="{0F0D6A31-A2D2-4046-9AAA-690C5C35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71F9B598-FD0E-40B7-B504-5ADAAE9C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>
            <a:extLst>
              <a:ext uri="{FF2B5EF4-FFF2-40B4-BE49-F238E27FC236}">
                <a16:creationId xmlns:a16="http://schemas.microsoft.com/office/drawing/2014/main" id="{98B78360-80EF-4498-97EC-53F2F711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FBE9C-54A3-46F0-953E-452867826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98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>
            <a:extLst>
              <a:ext uri="{FF2B5EF4-FFF2-40B4-BE49-F238E27FC236}">
                <a16:creationId xmlns:a16="http://schemas.microsoft.com/office/drawing/2014/main" id="{2A358F4D-7126-4C64-9B1C-52EEC84C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C72FEE89-C1DF-4675-ACA7-1659C99851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F28DC-0100-4FEA-A5C1-3EBEA9A97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D7D61E43-4388-4060-9809-2EA37064397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26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>
            <a:extLst>
              <a:ext uri="{FF2B5EF4-FFF2-40B4-BE49-F238E27FC236}">
                <a16:creationId xmlns:a16="http://schemas.microsoft.com/office/drawing/2014/main" id="{75C17BA2-811F-4A2F-A2A1-9FC5AEE1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DE168F-85FA-4070-AF72-367CB5DA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>
            <a:extLst>
              <a:ext uri="{FF2B5EF4-FFF2-40B4-BE49-F238E27FC236}">
                <a16:creationId xmlns:a16="http://schemas.microsoft.com/office/drawing/2014/main" id="{814A1D0B-94C1-4921-911A-E26C3825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6550A-FC21-4842-9797-790982AD49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54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A55428FB-63D6-4ACE-BA65-94A9E9441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直接连接符 5">
            <a:extLst>
              <a:ext uri="{FF2B5EF4-FFF2-40B4-BE49-F238E27FC236}">
                <a16:creationId xmlns:a16="http://schemas.microsoft.com/office/drawing/2014/main" id="{3A95135F-714A-44EC-96F4-C535A4934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CF67A4B2-E7D0-495D-B1BE-9BE36D6CA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7">
            <a:extLst>
              <a:ext uri="{FF2B5EF4-FFF2-40B4-BE49-F238E27FC236}">
                <a16:creationId xmlns:a16="http://schemas.microsoft.com/office/drawing/2014/main" id="{53B9AA5D-47F5-4843-9FAC-E2F19D66E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9B4D9F-A48D-4A80-91A5-8060EF718297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直接连接符 19">
            <a:extLst>
              <a:ext uri="{FF2B5EF4-FFF2-40B4-BE49-F238E27FC236}">
                <a16:creationId xmlns:a16="http://schemas.microsoft.com/office/drawing/2014/main" id="{93D50F0C-7CE0-4585-9AF4-0E092FC62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AC2B82-027A-4959-998A-4D27E9942B6A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>
            <a:extLst>
              <a:ext uri="{FF2B5EF4-FFF2-40B4-BE49-F238E27FC236}">
                <a16:creationId xmlns:a16="http://schemas.microsoft.com/office/drawing/2014/main" id="{4A5DAFB9-FE16-4F2C-8D6C-1C06C3EC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>
            <a:extLst>
              <a:ext uri="{FF2B5EF4-FFF2-40B4-BE49-F238E27FC236}">
                <a16:creationId xmlns:a16="http://schemas.microsoft.com/office/drawing/2014/main" id="{F40177DD-DA92-4248-AA4B-02539F483D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EE13-0EDB-46AC-823A-E460D2F307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>
            <a:extLst>
              <a:ext uri="{FF2B5EF4-FFF2-40B4-BE49-F238E27FC236}">
                <a16:creationId xmlns:a16="http://schemas.microsoft.com/office/drawing/2014/main" id="{96F0A391-42F7-4575-940A-F1C69F155E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317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B7DE4814-690B-437C-882D-9A612984E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AA6C92-FBB6-4F2E-AD5C-3D91CA8D842F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6E9609E3-5A72-4C43-9596-6998E8E53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3579D4-2D76-46D5-8444-F858DAE42BDF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直接连接符 18">
            <a:extLst>
              <a:ext uri="{FF2B5EF4-FFF2-40B4-BE49-F238E27FC236}">
                <a16:creationId xmlns:a16="http://schemas.microsoft.com/office/drawing/2014/main" id="{A036E534-3B7E-4C11-B3DB-A77ED771D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F2395E1D-BB7C-48CA-A3C2-DA958BCAF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1" name="直接连接符 20">
            <a:extLst>
              <a:ext uri="{FF2B5EF4-FFF2-40B4-BE49-F238E27FC236}">
                <a16:creationId xmlns:a16="http://schemas.microsoft.com/office/drawing/2014/main" id="{DA3B7CB7-B8B0-41C9-8EDC-1290A32FC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16">
            <a:extLst>
              <a:ext uri="{FF2B5EF4-FFF2-40B4-BE49-F238E27FC236}">
                <a16:creationId xmlns:a16="http://schemas.microsoft.com/office/drawing/2014/main" id="{A903BC79-A9E0-4D2F-8378-D0A0ADFA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>
            <a:extLst>
              <a:ext uri="{FF2B5EF4-FFF2-40B4-BE49-F238E27FC236}">
                <a16:creationId xmlns:a16="http://schemas.microsoft.com/office/drawing/2014/main" id="{00BC9D73-2C16-4A96-A904-4D67D85C3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4860D-955E-44FE-9A5E-130DECE5E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>
            <a:extLst>
              <a:ext uri="{FF2B5EF4-FFF2-40B4-BE49-F238E27FC236}">
                <a16:creationId xmlns:a16="http://schemas.microsoft.com/office/drawing/2014/main" id="{6B51D698-3498-438B-9B8A-5205C2825B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04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32096340-07EB-4CB2-8ABB-374471642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2" name="标题占位符 21">
            <a:extLst>
              <a:ext uri="{FF2B5EF4-FFF2-40B4-BE49-F238E27FC236}">
                <a16:creationId xmlns:a16="http://schemas.microsoft.com/office/drawing/2014/main" id="{FB6927C7-EE45-45DA-954E-3F94D3F4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>
            <a:extLst>
              <a:ext uri="{FF2B5EF4-FFF2-40B4-BE49-F238E27FC236}">
                <a16:creationId xmlns:a16="http://schemas.microsoft.com/office/drawing/2014/main" id="{CE6025F4-65D6-4D33-878B-A866CDDA61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827CA069-7BAD-4672-9897-6CB688A6D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699A18-1F5F-4EB8-9C69-EB0E7751C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C47CE974-CC4A-40F5-83CE-66558003F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2" name="直接连接符 8">
            <a:extLst>
              <a:ext uri="{FF2B5EF4-FFF2-40B4-BE49-F238E27FC236}">
                <a16:creationId xmlns:a16="http://schemas.microsoft.com/office/drawing/2014/main" id="{C9D12487-6A97-4171-9D38-0D22DBEBE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89F6D9-BF07-49E9-8C42-E0B1CEB676D8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直接连接符 10">
            <a:extLst>
              <a:ext uri="{FF2B5EF4-FFF2-40B4-BE49-F238E27FC236}">
                <a16:creationId xmlns:a16="http://schemas.microsoft.com/office/drawing/2014/main" id="{018611E3-00B5-4626-B190-6DED73D69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44971CF-1CD0-4444-9B9A-3C5381BB08AC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DFCB26E8-F74C-4149-A8CB-1B712389C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8803B60-2B3C-4870-A36C-60C4E2B673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49" r:id="rId4"/>
    <p:sldLayoutId id="2147484250" r:id="rId5"/>
    <p:sldLayoutId id="2147484257" r:id="rId6"/>
    <p:sldLayoutId id="2147484251" r:id="rId7"/>
    <p:sldLayoutId id="2147484258" r:id="rId8"/>
    <p:sldLayoutId id="2147484259" r:id="rId9"/>
    <p:sldLayoutId id="2147484252" r:id="rId10"/>
    <p:sldLayoutId id="214748425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39.png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6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3.wmf"/><Relationship Id="rId11" Type="http://schemas.openxmlformats.org/officeDocument/2006/relationships/image" Target="../media/image86.png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slide" Target="slide8.xml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4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4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6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65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73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7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7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85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0" Type="http://schemas.openxmlformats.org/officeDocument/2006/relationships/image" Target="../media/image18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81.wmf"/><Relationship Id="rId19" Type="http://schemas.openxmlformats.org/officeDocument/2006/relationships/oleObject" Target="../embeddings/oleObject186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8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9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hyperlink" Target="Lecture%201.ppt#-1,26,&#24187;&#28783;&#29255; 26" TargetMode="External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slide" Target="slide3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5DACF89F-A835-4E9E-8764-E85567B8A7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3188" y="714375"/>
            <a:ext cx="6172200" cy="22860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Engineering Mathematics (part I)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BA9DC25-0E27-4ED8-A739-68F23AEE1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625" y="3429000"/>
            <a:ext cx="5429250" cy="16430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Cooper Black" panose="0208090404030B020404" pitchFamily="18" charset="0"/>
                <a:ea typeface="Arial Unicode MS" pitchFamily="34" charset="-122"/>
                <a:cs typeface="Arial" panose="020B0604020202020204" pitchFamily="34" charset="0"/>
              </a:rPr>
              <a:t>Functions of a Complex Variable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EE118BA9-C7B7-4EBD-9645-D635A6CDA5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28638" y="3833813"/>
            <a:ext cx="1500187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EM_part I</a:t>
            </a:r>
          </a:p>
        </p:txBody>
      </p:sp>
      <p:sp>
        <p:nvSpPr>
          <p:cNvPr id="10245" name="副标题 2">
            <a:extLst>
              <a:ext uri="{FF2B5EF4-FFF2-40B4-BE49-F238E27FC236}">
                <a16:creationId xmlns:a16="http://schemas.microsoft.com/office/drawing/2014/main" id="{3DA5F7D6-4E0D-4590-967E-BBB704F587A1}"/>
              </a:ext>
            </a:extLst>
          </p:cNvPr>
          <p:cNvSpPr>
            <a:spLocks noGrp="1"/>
          </p:cNvSpPr>
          <p:nvPr/>
        </p:nvSpPr>
        <p:spPr bwMode="auto">
          <a:xfrm>
            <a:off x="5862638" y="5221288"/>
            <a:ext cx="29527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School of Science, BUPT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Xia  Shi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shixia0402@sina.com 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>
            <a:extLst>
              <a:ext uri="{FF2B5EF4-FFF2-40B4-BE49-F238E27FC236}">
                <a16:creationId xmlns:a16="http://schemas.microsoft.com/office/drawing/2014/main" id="{99E033F3-CD7F-4574-970E-E8A4A7099D32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3409950"/>
            <a:ext cx="1931988" cy="1947863"/>
            <a:chOff x="3681" y="2211"/>
            <a:chExt cx="1217" cy="1227"/>
          </a:xfrm>
        </p:grpSpPr>
        <p:sp>
          <p:nvSpPr>
            <p:cNvPr id="21541" name="Line 6">
              <a:extLst>
                <a:ext uri="{FF2B5EF4-FFF2-40B4-BE49-F238E27FC236}">
                  <a16:creationId xmlns:a16="http://schemas.microsoft.com/office/drawing/2014/main" id="{05319923-9130-4688-907C-4B3D5459BB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84" y="2382"/>
              <a:ext cx="380" cy="6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7">
              <a:extLst>
                <a:ext uri="{FF2B5EF4-FFF2-40B4-BE49-F238E27FC236}">
                  <a16:creationId xmlns:a16="http://schemas.microsoft.com/office/drawing/2014/main" id="{F0B6BE11-6ECF-4E57-A5BF-91CD03B123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82" y="2730"/>
              <a:ext cx="1215" cy="2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Text Box 8">
              <a:extLst>
                <a:ext uri="{FF2B5EF4-FFF2-40B4-BE49-F238E27FC236}">
                  <a16:creationId xmlns:a16="http://schemas.microsoft.com/office/drawing/2014/main" id="{F9D87380-4683-4934-AB50-FA7BD34B536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67" y="2773"/>
              <a:ext cx="531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44" name="Text Box 9">
              <a:extLst>
                <a:ext uri="{FF2B5EF4-FFF2-40B4-BE49-F238E27FC236}">
                  <a16:creationId xmlns:a16="http://schemas.microsoft.com/office/drawing/2014/main" id="{2ECFADFB-DB6B-4E67-8A26-8EB3F64571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681" y="2211"/>
              <a:ext cx="607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" name="Group 38">
            <a:extLst>
              <a:ext uri="{FF2B5EF4-FFF2-40B4-BE49-F238E27FC236}">
                <a16:creationId xmlns:a16="http://schemas.microsoft.com/office/drawing/2014/main" id="{6BA09651-2F5D-4421-A847-8CC9AC3D0D7D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786063"/>
            <a:ext cx="3975100" cy="2927350"/>
            <a:chOff x="3076" y="1808"/>
            <a:chExt cx="2504" cy="1844"/>
          </a:xfrm>
        </p:grpSpPr>
        <p:sp>
          <p:nvSpPr>
            <p:cNvPr id="21536" name="Line 4">
              <a:extLst>
                <a:ext uri="{FF2B5EF4-FFF2-40B4-BE49-F238E27FC236}">
                  <a16:creationId xmlns:a16="http://schemas.microsoft.com/office/drawing/2014/main" id="{C0DFF288-D23E-4F63-B3BA-07609D16D4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84" y="1865"/>
              <a:ext cx="0" cy="178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Line 5">
              <a:extLst>
                <a:ext uri="{FF2B5EF4-FFF2-40B4-BE49-F238E27FC236}">
                  <a16:creationId xmlns:a16="http://schemas.microsoft.com/office/drawing/2014/main" id="{320C04BF-D7C7-46EB-A2D6-3DCD4EE609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76" y="3019"/>
              <a:ext cx="242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Text Box 11">
              <a:extLst>
                <a:ext uri="{FF2B5EF4-FFF2-40B4-BE49-F238E27FC236}">
                  <a16:creationId xmlns:a16="http://schemas.microsoft.com/office/drawing/2014/main" id="{BF47E7FA-1109-4BD0-B005-DEB87B8CB0E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20" y="2961"/>
              <a:ext cx="460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9" name="Text Box 12">
              <a:extLst>
                <a:ext uri="{FF2B5EF4-FFF2-40B4-BE49-F238E27FC236}">
                  <a16:creationId xmlns:a16="http://schemas.microsoft.com/office/drawing/2014/main" id="{C157C591-45CE-45F4-B0D1-A81BEA612C6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81" y="1808"/>
              <a:ext cx="605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40" name="Text Box 13">
              <a:extLst>
                <a:ext uri="{FF2B5EF4-FFF2-40B4-BE49-F238E27FC236}">
                  <a16:creationId xmlns:a16="http://schemas.microsoft.com/office/drawing/2014/main" id="{FC4D228A-C775-4B08-A12E-436CAC8E42A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02" y="2961"/>
              <a:ext cx="610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C65F2EBA-4323-41E3-985B-FEB7BD7B368A}"/>
              </a:ext>
            </a:extLst>
          </p:cNvPr>
          <p:cNvGrpSpPr>
            <a:grpSpLocks/>
          </p:cNvGrpSpPr>
          <p:nvPr/>
        </p:nvGrpSpPr>
        <p:grpSpPr bwMode="auto">
          <a:xfrm>
            <a:off x="2786063" y="4214813"/>
            <a:ext cx="1143000" cy="1398587"/>
            <a:chOff x="4526" y="2704"/>
            <a:chExt cx="720" cy="881"/>
          </a:xfrm>
        </p:grpSpPr>
        <p:sp>
          <p:nvSpPr>
            <p:cNvPr id="21534" name="Line 14">
              <a:extLst>
                <a:ext uri="{FF2B5EF4-FFF2-40B4-BE49-F238E27FC236}">
                  <a16:creationId xmlns:a16="http://schemas.microsoft.com/office/drawing/2014/main" id="{C11B2395-0FB8-4CCA-AD51-C651488D75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526" y="2704"/>
              <a:ext cx="359" cy="6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Text Box 15">
              <a:extLst>
                <a:ext uri="{FF2B5EF4-FFF2-40B4-BE49-F238E27FC236}">
                  <a16:creationId xmlns:a16="http://schemas.microsoft.com/office/drawing/2014/main" id="{AD3AC2CD-1DB4-41D0-AEF6-048A21A4FE8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41" y="2983"/>
              <a:ext cx="605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-z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1440" name="Line 16">
            <a:extLst>
              <a:ext uri="{FF2B5EF4-FFF2-40B4-BE49-F238E27FC236}">
                <a16:creationId xmlns:a16="http://schemas.microsoft.com/office/drawing/2014/main" id="{0E876E10-4364-4B4B-9CCD-F897EF105BD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066925" y="3736975"/>
            <a:ext cx="1314450" cy="454025"/>
          </a:xfrm>
          <a:prstGeom prst="line">
            <a:avLst/>
          </a:prstGeom>
          <a:noFill/>
          <a:ln w="25400" cap="rnd">
            <a:solidFill>
              <a:srgbClr val="000000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094A33CF-5D75-46A2-839A-6BD95A1DA715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4714875"/>
            <a:ext cx="2362200" cy="1154113"/>
            <a:chOff x="3684" y="3019"/>
            <a:chExt cx="1488" cy="727"/>
          </a:xfrm>
        </p:grpSpPr>
        <p:sp>
          <p:nvSpPr>
            <p:cNvPr id="21532" name="Text Box 10">
              <a:extLst>
                <a:ext uri="{FF2B5EF4-FFF2-40B4-BE49-F238E27FC236}">
                  <a16:creationId xmlns:a16="http://schemas.microsoft.com/office/drawing/2014/main" id="{BAB8BD85-F008-40DA-B2E4-EF06A5EE373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1380000">
              <a:off x="3730" y="3282"/>
              <a:ext cx="1442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33" name="Line 17">
              <a:extLst>
                <a:ext uri="{FF2B5EF4-FFF2-40B4-BE49-F238E27FC236}">
                  <a16:creationId xmlns:a16="http://schemas.microsoft.com/office/drawing/2014/main" id="{C102F0D7-B36C-4FD5-A786-C4E7B5C5DB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84" y="3019"/>
              <a:ext cx="835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1447" name="Line 23">
            <a:extLst>
              <a:ext uri="{FF2B5EF4-FFF2-40B4-BE49-F238E27FC236}">
                <a16:creationId xmlns:a16="http://schemas.microsoft.com/office/drawing/2014/main" id="{E30ACEBC-553D-4643-B740-75143F9FB0A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500688" y="1827213"/>
            <a:ext cx="1658937" cy="473075"/>
          </a:xfrm>
          <a:prstGeom prst="line">
            <a:avLst/>
          </a:prstGeom>
          <a:noFill/>
          <a:ln w="25400" cap="rnd">
            <a:solidFill>
              <a:srgbClr val="000000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448" name="Line 24">
            <a:extLst>
              <a:ext uri="{FF2B5EF4-FFF2-40B4-BE49-F238E27FC236}">
                <a16:creationId xmlns:a16="http://schemas.microsoft.com/office/drawing/2014/main" id="{1A2D2097-D1A4-4BB9-BD4F-ECF3640228E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634163" y="1809750"/>
            <a:ext cx="517525" cy="1041400"/>
          </a:xfrm>
          <a:prstGeom prst="line">
            <a:avLst/>
          </a:prstGeom>
          <a:noFill/>
          <a:ln w="34925" cap="rnd">
            <a:solidFill>
              <a:srgbClr val="0000FF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6">
            <a:extLst>
              <a:ext uri="{FF2B5EF4-FFF2-40B4-BE49-F238E27FC236}">
                <a16:creationId xmlns:a16="http://schemas.microsoft.com/office/drawing/2014/main" id="{D0F4EF21-11F2-4E15-9BE7-6A80D19E3F53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981200"/>
            <a:ext cx="1866900" cy="1847850"/>
            <a:chOff x="3747" y="379"/>
            <a:chExt cx="1176" cy="1164"/>
          </a:xfrm>
        </p:grpSpPr>
        <p:sp>
          <p:nvSpPr>
            <p:cNvPr id="21528" name="Line 21">
              <a:extLst>
                <a:ext uri="{FF2B5EF4-FFF2-40B4-BE49-F238E27FC236}">
                  <a16:creationId xmlns:a16="http://schemas.microsoft.com/office/drawing/2014/main" id="{764610FA-6D4E-4155-8F6F-F7CC7AF3DB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748" y="558"/>
              <a:ext cx="327" cy="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22">
              <a:extLst>
                <a:ext uri="{FF2B5EF4-FFF2-40B4-BE49-F238E27FC236}">
                  <a16:creationId xmlns:a16="http://schemas.microsoft.com/office/drawing/2014/main" id="{A88B6E31-DBA9-497C-9DE6-9F686661B9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748" y="919"/>
              <a:ext cx="1045" cy="2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Text Box 26">
              <a:extLst>
                <a:ext uri="{FF2B5EF4-FFF2-40B4-BE49-F238E27FC236}">
                  <a16:creationId xmlns:a16="http://schemas.microsoft.com/office/drawing/2014/main" id="{5A342663-5FE5-4CA0-B300-F5CAB3026D8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466" y="856"/>
              <a:ext cx="457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31" name="Text Box 27">
              <a:extLst>
                <a:ext uri="{FF2B5EF4-FFF2-40B4-BE49-F238E27FC236}">
                  <a16:creationId xmlns:a16="http://schemas.microsoft.com/office/drawing/2014/main" id="{7AC4AF89-9EBB-4483-B3CF-2F3A82C0248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47" y="379"/>
              <a:ext cx="522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" name="Group 37">
            <a:extLst>
              <a:ext uri="{FF2B5EF4-FFF2-40B4-BE49-F238E27FC236}">
                <a16:creationId xmlns:a16="http://schemas.microsoft.com/office/drawing/2014/main" id="{6741828F-A4EB-42C0-8177-323B8BCEDDBB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1838325"/>
            <a:ext cx="2141538" cy="1465263"/>
            <a:chOff x="3748" y="291"/>
            <a:chExt cx="1349" cy="923"/>
          </a:xfrm>
        </p:grpSpPr>
        <p:sp>
          <p:nvSpPr>
            <p:cNvPr id="21526" name="Line 25">
              <a:extLst>
                <a:ext uri="{FF2B5EF4-FFF2-40B4-BE49-F238E27FC236}">
                  <a16:creationId xmlns:a16="http://schemas.microsoft.com/office/drawing/2014/main" id="{90F98E56-8A80-4B3E-9208-02F956248A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748" y="291"/>
              <a:ext cx="1346" cy="92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Text Box 28">
              <a:extLst>
                <a:ext uri="{FF2B5EF4-FFF2-40B4-BE49-F238E27FC236}">
                  <a16:creationId xmlns:a16="http://schemas.microsoft.com/office/drawing/2014/main" id="{80CF1761-673D-4037-A727-F8D5152C3EC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-2400000">
              <a:off x="3857" y="363"/>
              <a:ext cx="12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" name="Group 35">
            <a:extLst>
              <a:ext uri="{FF2B5EF4-FFF2-40B4-BE49-F238E27FC236}">
                <a16:creationId xmlns:a16="http://schemas.microsoft.com/office/drawing/2014/main" id="{546AD79D-7165-4058-BCCA-3146154642D4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1328738"/>
            <a:ext cx="3419475" cy="3028950"/>
            <a:chOff x="3226" y="0"/>
            <a:chExt cx="2154" cy="1908"/>
          </a:xfrm>
        </p:grpSpPr>
        <p:sp>
          <p:nvSpPr>
            <p:cNvPr id="21521" name="Line 19">
              <a:extLst>
                <a:ext uri="{FF2B5EF4-FFF2-40B4-BE49-F238E27FC236}">
                  <a16:creationId xmlns:a16="http://schemas.microsoft.com/office/drawing/2014/main" id="{06B881B6-FF82-49E2-890A-542FF1BA3C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748" y="59"/>
              <a:ext cx="0" cy="18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Line 20">
              <a:extLst>
                <a:ext uri="{FF2B5EF4-FFF2-40B4-BE49-F238E27FC236}">
                  <a16:creationId xmlns:a16="http://schemas.microsoft.com/office/drawing/2014/main" id="{AE4FB2A4-2F3D-4B8C-9086-43AF50737E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26" y="1252"/>
              <a:ext cx="20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Text Box 29">
              <a:extLst>
                <a:ext uri="{FF2B5EF4-FFF2-40B4-BE49-F238E27FC236}">
                  <a16:creationId xmlns:a16="http://schemas.microsoft.com/office/drawing/2014/main" id="{A46C4832-05CB-48D5-BB26-C6CB45607A3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984" y="1192"/>
              <a:ext cx="39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4" name="Text Box 30">
              <a:extLst>
                <a:ext uri="{FF2B5EF4-FFF2-40B4-BE49-F238E27FC236}">
                  <a16:creationId xmlns:a16="http://schemas.microsoft.com/office/drawing/2014/main" id="{E853FEFB-92A4-4481-BA77-674B035997E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88" y="0"/>
              <a:ext cx="521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5" name="Text Box 31">
              <a:extLst>
                <a:ext uri="{FF2B5EF4-FFF2-40B4-BE49-F238E27FC236}">
                  <a16:creationId xmlns:a16="http://schemas.microsoft.com/office/drawing/2014/main" id="{F58A4A98-2374-49D6-ADE7-FCA0E00C1D3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21" y="1192"/>
              <a:ext cx="52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1457" name="Rectangle 33">
            <a:extLst>
              <a:ext uri="{FF2B5EF4-FFF2-40B4-BE49-F238E27FC236}">
                <a16:creationId xmlns:a16="http://schemas.microsoft.com/office/drawing/2014/main" id="{9EA42E5C-6C9C-4094-975F-04DB69F7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822450"/>
            <a:ext cx="5424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3048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457200" algn="l"/>
              </a:tabLst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457200" algn="l"/>
              </a:tabLst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457200" algn="l"/>
              </a:tabLst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may be obtained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vectorially as shown.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458" name="Rectangle 34">
            <a:extLst>
              <a:ext uri="{FF2B5EF4-FFF2-40B4-BE49-F238E27FC236}">
                <a16:creationId xmlns:a16="http://schemas.microsoft.com/office/drawing/2014/main" id="{2EF2C266-105A-4CE9-A327-0B06D0AB9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4438650"/>
            <a:ext cx="3786188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952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457200" algn="l"/>
              </a:tabLst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457200" algn="l"/>
              </a:tabLst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457200" algn="l"/>
              </a:tabLst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4572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+(-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the sum of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vectors for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-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466" name="Text Box 42">
            <a:extLst>
              <a:ext uri="{FF2B5EF4-FFF2-40B4-BE49-F238E27FC236}">
                <a16:creationId xmlns:a16="http://schemas.microsoft.com/office/drawing/2014/main" id="{4EE85EE1-BE37-41B5-8AA6-A7B5D690F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2214563"/>
            <a:ext cx="184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b="1" i="1" baseline="-25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B1DE2623-CCF0-49F5-9107-1B7968AF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28625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Modulus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1520" name="灯片编号占位符 4">
            <a:extLst>
              <a:ext uri="{FF2B5EF4-FFF2-40B4-BE49-F238E27FC236}">
                <a16:creationId xmlns:a16="http://schemas.microsoft.com/office/drawing/2014/main" id="{7D41C512-081F-4CD6-B78C-DDAB809F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544F8F-C77A-4BFC-81F3-44379473900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1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1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1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57" grpId="0" build="p" autoUpdateAnimBg="0"/>
      <p:bldP spid="231458" grpId="0" build="p" autoUpdateAnimBg="0"/>
      <p:bldP spid="2314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C3E79A14-AA4D-4FC6-B9EC-9A3BCFD3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F923AA-95F2-4B93-81B3-8FBA1F8E8BCD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AD06D5-9C52-4FB2-82C2-F7393A932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Modulus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3" name="组合 37">
            <a:extLst>
              <a:ext uri="{FF2B5EF4-FFF2-40B4-BE49-F238E27FC236}">
                <a16:creationId xmlns:a16="http://schemas.microsoft.com/office/drawing/2014/main" id="{4F1D3E66-72B7-4419-A0BB-9324151550EF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285875"/>
            <a:ext cx="5429250" cy="1020763"/>
            <a:chOff x="285720" y="1285860"/>
            <a:chExt cx="5429288" cy="1021541"/>
          </a:xfrm>
        </p:grpSpPr>
        <p:sp>
          <p:nvSpPr>
            <p:cNvPr id="22541" name="矩形 7">
              <a:extLst>
                <a:ext uri="{FF2B5EF4-FFF2-40B4-BE49-F238E27FC236}">
                  <a16:creationId xmlns:a16="http://schemas.microsoft.com/office/drawing/2014/main" id="{C10986F5-7DC1-4132-A158-9AB302417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20" y="1285860"/>
              <a:ext cx="47532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(b)  The distance between two points</a:t>
              </a:r>
            </a:p>
          </p:txBody>
        </p:sp>
        <p:graphicFrame>
          <p:nvGraphicFramePr>
            <p:cNvPr id="22542" name="Object 8">
              <a:extLst>
                <a:ext uri="{FF2B5EF4-FFF2-40B4-BE49-F238E27FC236}">
                  <a16:creationId xmlns:a16="http://schemas.microsoft.com/office/drawing/2014/main" id="{4AD31057-7EFA-4620-9DB9-5BDC580EF3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3415" y="1785926"/>
            <a:ext cx="3811593" cy="52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3" name="Equation" r:id="rId3" imgW="2146300" imgH="292100" progId="Equation.DSMT4">
                    <p:embed/>
                  </p:oleObj>
                </mc:Choice>
                <mc:Fallback>
                  <p:oleObj name="Equation" r:id="rId3" imgW="2146300" imgH="2921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415" y="1785926"/>
                          <a:ext cx="3811593" cy="52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38">
            <a:extLst>
              <a:ext uri="{FF2B5EF4-FFF2-40B4-BE49-F238E27FC236}">
                <a16:creationId xmlns:a16="http://schemas.microsoft.com/office/drawing/2014/main" id="{CEC63C77-049C-4D4C-88E1-D2B7D8FB7DF0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2428875"/>
            <a:ext cx="5429250" cy="1071563"/>
            <a:chOff x="285720" y="2428868"/>
            <a:chExt cx="5429288" cy="1071569"/>
          </a:xfrm>
        </p:grpSpPr>
        <p:graphicFrame>
          <p:nvGraphicFramePr>
            <p:cNvPr id="22539" name="Object 3">
              <a:extLst>
                <a:ext uri="{FF2B5EF4-FFF2-40B4-BE49-F238E27FC236}">
                  <a16:creationId xmlns:a16="http://schemas.microsoft.com/office/drawing/2014/main" id="{767C9020-FF8B-449B-99AF-D428CE4E1A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7357" y="2928934"/>
            <a:ext cx="3857651" cy="571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4" name="Equation" r:id="rId5" imgW="1981200" imgH="279400" progId="Equation.DSMT4">
                    <p:embed/>
                  </p:oleObj>
                </mc:Choice>
                <mc:Fallback>
                  <p:oleObj name="Equation" r:id="rId5" imgW="1981200" imgH="279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7" y="2928934"/>
                          <a:ext cx="3857651" cy="571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0" name="矩形 9">
              <a:extLst>
                <a:ext uri="{FF2B5EF4-FFF2-40B4-BE49-F238E27FC236}">
                  <a16:creationId xmlns:a16="http://schemas.microsoft.com/office/drawing/2014/main" id="{F8E957FD-5ACF-4B0C-9BFB-1EB744199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20" y="2428868"/>
              <a:ext cx="34419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(c)  The triangle inequality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FB34C8BF-1CDF-4BFE-BBFE-E7CA7F6E4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3529013"/>
            <a:ext cx="2674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(d)  Some properties</a:t>
            </a:r>
          </a:p>
        </p:txBody>
      </p:sp>
      <p:graphicFrame>
        <p:nvGraphicFramePr>
          <p:cNvPr id="2" name="Object 18">
            <a:extLst>
              <a:ext uri="{FF2B5EF4-FFF2-40B4-BE49-F238E27FC236}">
                <a16:creationId xmlns:a16="http://schemas.microsoft.com/office/drawing/2014/main" id="{CC0A6B83-0388-4D07-8F70-15302464F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857625"/>
          <a:ext cx="35004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7" imgW="1866900" imgH="482600" progId="Equation.DSMT4">
                  <p:embed/>
                </p:oleObj>
              </mc:Choice>
              <mc:Fallback>
                <p:oleObj name="Equation" r:id="rId7" imgW="1866900" imgH="482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857625"/>
                        <a:ext cx="350043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39">
            <a:extLst>
              <a:ext uri="{FF2B5EF4-FFF2-40B4-BE49-F238E27FC236}">
                <a16:creationId xmlns:a16="http://schemas.microsoft.com/office/drawing/2014/main" id="{448E1DEF-C443-4AC0-9419-33DAFD13430B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4929188"/>
            <a:ext cx="6403975" cy="447675"/>
            <a:chOff x="842936" y="5500702"/>
            <a:chExt cx="6404010" cy="447749"/>
          </a:xfrm>
        </p:grpSpPr>
        <p:graphicFrame>
          <p:nvGraphicFramePr>
            <p:cNvPr id="22537" name="Object 20">
              <a:extLst>
                <a:ext uri="{FF2B5EF4-FFF2-40B4-BE49-F238E27FC236}">
                  <a16:creationId xmlns:a16="http://schemas.microsoft.com/office/drawing/2014/main" id="{61917148-4928-42F2-AB74-968A0EE756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2936" y="5500702"/>
            <a:ext cx="4857756" cy="447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6" name="Equation" r:id="rId9" imgW="2476500" imgH="228600" progId="Equation.DSMT4">
                    <p:embed/>
                  </p:oleObj>
                </mc:Choice>
                <mc:Fallback>
                  <p:oleObj name="Equation" r:id="rId9" imgW="247650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936" y="5500702"/>
                          <a:ext cx="4857756" cy="447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21">
              <a:extLst>
                <a:ext uri="{FF2B5EF4-FFF2-40B4-BE49-F238E27FC236}">
                  <a16:creationId xmlns:a16="http://schemas.microsoft.com/office/drawing/2014/main" id="{106B0435-6C25-4953-A9CA-FFE77663A0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86446" y="5548313"/>
            <a:ext cx="14605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7" name="Equation" r:id="rId11" imgW="787058" imgH="203112" progId="Equation.DSMT4">
                    <p:embed/>
                  </p:oleObj>
                </mc:Choice>
                <mc:Fallback>
                  <p:oleObj name="Equation" r:id="rId11" imgW="787058" imgH="203112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6446" y="5548313"/>
                          <a:ext cx="1460500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6" name="Text Box 6">
            <a:extLst>
              <a:ext uri="{FF2B5EF4-FFF2-40B4-BE49-F238E27FC236}">
                <a16:creationId xmlns:a16="http://schemas.microsoft.com/office/drawing/2014/main" id="{2AE57038-6A7E-42BD-9DDB-835764849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600450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(b)  Some properties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535BBE82-0C3D-4489-8F92-4A1933C9B062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4143375"/>
            <a:ext cx="6351587" cy="500063"/>
            <a:chOff x="768" y="1829"/>
            <a:chExt cx="4515" cy="379"/>
          </a:xfrm>
        </p:grpSpPr>
        <p:graphicFrame>
          <p:nvGraphicFramePr>
            <p:cNvPr id="23593" name="Object 8">
              <a:extLst>
                <a:ext uri="{FF2B5EF4-FFF2-40B4-BE49-F238E27FC236}">
                  <a16:creationId xmlns:a16="http://schemas.microsoft.com/office/drawing/2014/main" id="{FD3CD01E-0204-441A-9D87-64CA87D137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0" y="1829"/>
            <a:ext cx="4143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1" name="Equation" r:id="rId3" imgW="2794000" imgH="254000" progId="Equation.DSMT4">
                    <p:embed/>
                  </p:oleObj>
                </mc:Choice>
                <mc:Fallback>
                  <p:oleObj name="Equation" r:id="rId3" imgW="2794000" imgH="254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1829"/>
                          <a:ext cx="4143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4" name="Text Box 17">
              <a:extLst>
                <a:ext uri="{FF2B5EF4-FFF2-40B4-BE49-F238E27FC236}">
                  <a16:creationId xmlns:a16="http://schemas.microsoft.com/office/drawing/2014/main" id="{B7D034DA-45C9-4CC2-8681-8EC197833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872"/>
              <a:ext cx="960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</a:p>
          </p:txBody>
        </p:sp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id="{0553086C-16C9-47C4-B775-1247E2985364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4657725"/>
            <a:ext cx="3043238" cy="638175"/>
            <a:chOff x="768" y="2166"/>
            <a:chExt cx="1917" cy="506"/>
          </a:xfrm>
        </p:grpSpPr>
        <p:graphicFrame>
          <p:nvGraphicFramePr>
            <p:cNvPr id="23591" name="Object 7">
              <a:extLst>
                <a:ext uri="{FF2B5EF4-FFF2-40B4-BE49-F238E27FC236}">
                  <a16:creationId xmlns:a16="http://schemas.microsoft.com/office/drawing/2014/main" id="{64410B00-0B6F-4E23-A6FC-42FB5E111A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7" y="2166"/>
            <a:ext cx="1548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2" name="Equation" r:id="rId5" imgW="977476" imgH="317362" progId="Equation.DSMT4">
                    <p:embed/>
                  </p:oleObj>
                </mc:Choice>
                <mc:Fallback>
                  <p:oleObj name="Equation" r:id="rId5" imgW="977476" imgH="31736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2166"/>
                          <a:ext cx="1548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2" name="Text Box 18">
              <a:extLst>
                <a:ext uri="{FF2B5EF4-FFF2-40B4-BE49-F238E27FC236}">
                  <a16:creationId xmlns:a16="http://schemas.microsoft.com/office/drawing/2014/main" id="{00F6165A-D4E5-482D-8472-6748B0B91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265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</a:p>
          </p:txBody>
        </p: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0EA9AD77-9BFD-4E38-948D-0AD6E227BB20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5233988"/>
            <a:ext cx="4810125" cy="571500"/>
            <a:chOff x="768" y="2664"/>
            <a:chExt cx="3030" cy="360"/>
          </a:xfrm>
        </p:grpSpPr>
        <p:graphicFrame>
          <p:nvGraphicFramePr>
            <p:cNvPr id="23589" name="Object 5">
              <a:extLst>
                <a:ext uri="{FF2B5EF4-FFF2-40B4-BE49-F238E27FC236}">
                  <a16:creationId xmlns:a16="http://schemas.microsoft.com/office/drawing/2014/main" id="{E870AB6A-4AA6-4CE8-859F-99A703FF47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5" y="2664"/>
            <a:ext cx="271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3" name="Equation" r:id="rId7" imgW="2298700" imgH="304800" progId="Equation.DSMT4">
                    <p:embed/>
                  </p:oleObj>
                </mc:Choice>
                <mc:Fallback>
                  <p:oleObj name="Equation" r:id="rId7" imgW="2298700" imgH="304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2664"/>
                          <a:ext cx="2713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0" name="Text Box 19">
              <a:extLst>
                <a:ext uri="{FF2B5EF4-FFF2-40B4-BE49-F238E27FC236}">
                  <a16:creationId xmlns:a16="http://schemas.microsoft.com/office/drawing/2014/main" id="{115BDC80-A3A9-417D-AED9-53E09208E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97"/>
              <a:ext cx="5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endParaRPr lang="en-US" altLang="zh-CN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2E89E11E-6A52-46D8-BB81-F3CD8FFE7CF6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5672138"/>
            <a:ext cx="3000375" cy="571500"/>
            <a:chOff x="768" y="3032"/>
            <a:chExt cx="1890" cy="360"/>
          </a:xfrm>
        </p:grpSpPr>
        <p:graphicFrame>
          <p:nvGraphicFramePr>
            <p:cNvPr id="23587" name="Object 4">
              <a:extLst>
                <a:ext uri="{FF2B5EF4-FFF2-40B4-BE49-F238E27FC236}">
                  <a16:creationId xmlns:a16="http://schemas.microsoft.com/office/drawing/2014/main" id="{3570003F-5FD1-4188-869C-FF8E62F680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4" y="3032"/>
            <a:ext cx="152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4" name="Equation" r:id="rId9" imgW="1129810" imgH="266584" progId="Equation.DSMT4">
                    <p:embed/>
                  </p:oleObj>
                </mc:Choice>
                <mc:Fallback>
                  <p:oleObj name="Equation" r:id="rId9" imgW="1129810" imgH="266584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3032"/>
                          <a:ext cx="152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8" name="Text Box 20">
              <a:extLst>
                <a:ext uri="{FF2B5EF4-FFF2-40B4-BE49-F238E27FC236}">
                  <a16:creationId xmlns:a16="http://schemas.microsoft.com/office/drawing/2014/main" id="{FCC37C28-F86D-4C65-8800-24C5A7D6F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120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(4)</a:t>
              </a:r>
            </a:p>
          </p:txBody>
        </p:sp>
      </p:grpSp>
      <p:sp>
        <p:nvSpPr>
          <p:cNvPr id="23559" name="灯片编号占位符 4">
            <a:extLst>
              <a:ext uri="{FF2B5EF4-FFF2-40B4-BE49-F238E27FC236}">
                <a16:creationId xmlns:a16="http://schemas.microsoft.com/office/drawing/2014/main" id="{508C741E-B15F-4583-96DE-542196CF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F5FF90-FF8A-4187-AA62-CAB254FD2E9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9CC4E31F-716A-404F-BB8C-C1E8CAB0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3. Complex Conjugate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8D07CC-46E9-457C-A06F-7772E032A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285875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(a)  Definition</a:t>
            </a: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0A940EA6-8C85-4F94-B0F3-2527ED11E7CC}"/>
              </a:ext>
            </a:extLst>
          </p:cNvPr>
          <p:cNvGrpSpPr>
            <a:grpSpLocks/>
          </p:cNvGrpSpPr>
          <p:nvPr/>
        </p:nvGrpSpPr>
        <p:grpSpPr bwMode="auto">
          <a:xfrm>
            <a:off x="5810250" y="1452563"/>
            <a:ext cx="2190750" cy="2333625"/>
            <a:chOff x="1927" y="1071"/>
            <a:chExt cx="2084" cy="2141"/>
          </a:xfrm>
        </p:grpSpPr>
        <p:sp>
          <p:nvSpPr>
            <p:cNvPr id="23576" name="Line 17">
              <a:extLst>
                <a:ext uri="{FF2B5EF4-FFF2-40B4-BE49-F238E27FC236}">
                  <a16:creationId xmlns:a16="http://schemas.microsoft.com/office/drawing/2014/main" id="{457EF811-06FC-498B-8F5C-7F78459E9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106"/>
              <a:ext cx="20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18">
              <a:extLst>
                <a:ext uri="{FF2B5EF4-FFF2-40B4-BE49-F238E27FC236}">
                  <a16:creationId xmlns:a16="http://schemas.microsoft.com/office/drawing/2014/main" id="{74BE0998-AEC5-4B40-AA53-C5F6A408E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1071"/>
              <a:ext cx="0" cy="20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Text Box 19">
              <a:extLst>
                <a:ext uri="{FF2B5EF4-FFF2-40B4-BE49-F238E27FC236}">
                  <a16:creationId xmlns:a16="http://schemas.microsoft.com/office/drawing/2014/main" id="{A2E7EF10-1DBE-45E4-9C1E-EB7EA0817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2106"/>
              <a:ext cx="39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79" name="Text Box 20">
              <a:extLst>
                <a:ext uri="{FF2B5EF4-FFF2-40B4-BE49-F238E27FC236}">
                  <a16:creationId xmlns:a16="http://schemas.microsoft.com/office/drawing/2014/main" id="{82C5A0BA-77D5-45AA-A182-A1F2A3A1A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162"/>
              <a:ext cx="38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0" name="Text Box 21">
              <a:extLst>
                <a:ext uri="{FF2B5EF4-FFF2-40B4-BE49-F238E27FC236}">
                  <a16:creationId xmlns:a16="http://schemas.microsoft.com/office/drawing/2014/main" id="{E0F4BB46-C44C-49D1-89F5-0A3C4ED84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" y="2106"/>
              <a:ext cx="29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1" name="Line 22">
              <a:extLst>
                <a:ext uri="{FF2B5EF4-FFF2-40B4-BE49-F238E27FC236}">
                  <a16:creationId xmlns:a16="http://schemas.microsoft.com/office/drawing/2014/main" id="{D1E87228-2609-4EA0-8105-725900FC0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1525"/>
              <a:ext cx="998" cy="5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23">
              <a:extLst>
                <a:ext uri="{FF2B5EF4-FFF2-40B4-BE49-F238E27FC236}">
                  <a16:creationId xmlns:a16="http://schemas.microsoft.com/office/drawing/2014/main" id="{0C19F43B-6641-4BE7-80A7-461642AE4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2106"/>
              <a:ext cx="1020" cy="6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Text Box 24">
              <a:extLst>
                <a:ext uri="{FF2B5EF4-FFF2-40B4-BE49-F238E27FC236}">
                  <a16:creationId xmlns:a16="http://schemas.microsoft.com/office/drawing/2014/main" id="{B19D490B-3177-411D-9EA6-F5A742BFD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117"/>
              <a:ext cx="67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4" name="Text Box 25">
              <a:extLst>
                <a:ext uri="{FF2B5EF4-FFF2-40B4-BE49-F238E27FC236}">
                  <a16:creationId xmlns:a16="http://schemas.microsoft.com/office/drawing/2014/main" id="{4D50308F-F83B-4168-A48A-7129050F9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659"/>
              <a:ext cx="67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x,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5" name="Line 26">
              <a:extLst>
                <a:ext uri="{FF2B5EF4-FFF2-40B4-BE49-F238E27FC236}">
                  <a16:creationId xmlns:a16="http://schemas.microsoft.com/office/drawing/2014/main" id="{E91AE6CA-60FC-43C4-81B6-56127EB3D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4" y="1525"/>
              <a:ext cx="0" cy="1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Text Box 27">
              <a:extLst>
                <a:ext uri="{FF2B5EF4-FFF2-40B4-BE49-F238E27FC236}">
                  <a16:creationId xmlns:a16="http://schemas.microsoft.com/office/drawing/2014/main" id="{879ABE7A-6000-4175-A5B3-02EC03CF6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931"/>
              <a:ext cx="116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51">
            <a:extLst>
              <a:ext uri="{FF2B5EF4-FFF2-40B4-BE49-F238E27FC236}">
                <a16:creationId xmlns:a16="http://schemas.microsoft.com/office/drawing/2014/main" id="{66D757F2-8783-4BA2-961F-BC6E6B77FAF9}"/>
              </a:ext>
            </a:extLst>
          </p:cNvPr>
          <p:cNvGrpSpPr>
            <a:grpSpLocks/>
          </p:cNvGrpSpPr>
          <p:nvPr/>
        </p:nvGrpSpPr>
        <p:grpSpPr bwMode="auto">
          <a:xfrm>
            <a:off x="882650" y="2433638"/>
            <a:ext cx="4551363" cy="549275"/>
            <a:chOff x="882196" y="2433631"/>
            <a:chExt cx="4551823" cy="549070"/>
          </a:xfrm>
        </p:grpSpPr>
        <p:grpSp>
          <p:nvGrpSpPr>
            <p:cNvPr id="23571" name="Group 32">
              <a:extLst>
                <a:ext uri="{FF2B5EF4-FFF2-40B4-BE49-F238E27FC236}">
                  <a16:creationId xmlns:a16="http://schemas.microsoft.com/office/drawing/2014/main" id="{1D910605-9379-4CA5-8E40-78CECFB40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6643" y="2433631"/>
              <a:ext cx="2041526" cy="511175"/>
              <a:chOff x="1289" y="446"/>
              <a:chExt cx="1286" cy="322"/>
            </a:xfrm>
          </p:grpSpPr>
          <p:sp>
            <p:nvSpPr>
              <p:cNvPr id="23574" name="AutoShape 33">
                <a:extLst>
                  <a:ext uri="{FF2B5EF4-FFF2-40B4-BE49-F238E27FC236}">
                    <a16:creationId xmlns:a16="http://schemas.microsoft.com/office/drawing/2014/main" id="{A8F6D0FB-3B1F-472B-AC7D-31DFCFDC7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" y="721"/>
                <a:ext cx="1170" cy="47"/>
              </a:xfrm>
              <a:prstGeom prst="rightArrow">
                <a:avLst>
                  <a:gd name="adj1" fmla="val 50000"/>
                  <a:gd name="adj2" fmla="val 622340"/>
                </a:avLst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3575" name="Rectangle 34">
                <a:extLst>
                  <a:ext uri="{FF2B5EF4-FFF2-40B4-BE49-F238E27FC236}">
                    <a16:creationId xmlns:a16="http://schemas.microsoft.com/office/drawing/2014/main" id="{D8B3F8C6-1CEE-4F80-B1EA-FBF63274B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446"/>
                <a:ext cx="128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 conjugate</a:t>
                </a:r>
              </a:p>
            </p:txBody>
          </p:sp>
        </p:grpSp>
        <p:sp>
          <p:nvSpPr>
            <p:cNvPr id="23572" name="Rectangle 35">
              <a:extLst>
                <a:ext uri="{FF2B5EF4-FFF2-40B4-BE49-F238E27FC236}">
                  <a16:creationId xmlns:a16="http://schemas.microsoft.com/office/drawing/2014/main" id="{9B4788B0-80A7-4A59-90D7-3A01EC4E3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196" y="2674924"/>
              <a:ext cx="117339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(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3573" name="Rectangle 36">
              <a:extLst>
                <a:ext uri="{FF2B5EF4-FFF2-40B4-BE49-F238E27FC236}">
                  <a16:creationId xmlns:a16="http://schemas.microsoft.com/office/drawing/2014/main" id="{52069C66-F858-4D45-85F2-4972FF34E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782" y="2674924"/>
              <a:ext cx="11942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(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,-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46" name="Rectangle 37">
            <a:extLst>
              <a:ext uri="{FF2B5EF4-FFF2-40B4-BE49-F238E27FC236}">
                <a16:creationId xmlns:a16="http://schemas.microsoft.com/office/drawing/2014/main" id="{4BD2B799-81BC-4DD4-9A66-E298B7CCC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2916238"/>
            <a:ext cx="13731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 in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real axis</a:t>
            </a:r>
          </a:p>
        </p:txBody>
      </p:sp>
      <p:grpSp>
        <p:nvGrpSpPr>
          <p:cNvPr id="10" name="组合 50">
            <a:extLst>
              <a:ext uri="{FF2B5EF4-FFF2-40B4-BE49-F238E27FC236}">
                <a16:creationId xmlns:a16="http://schemas.microsoft.com/office/drawing/2014/main" id="{D757C9AA-CD74-467A-A96B-291A0E3DE725}"/>
              </a:ext>
            </a:extLst>
          </p:cNvPr>
          <p:cNvGrpSpPr>
            <a:grpSpLocks/>
          </p:cNvGrpSpPr>
          <p:nvPr/>
        </p:nvGrpSpPr>
        <p:grpSpPr bwMode="auto">
          <a:xfrm>
            <a:off x="862013" y="1714500"/>
            <a:ext cx="4710112" cy="642938"/>
            <a:chOff x="861987" y="1714488"/>
            <a:chExt cx="4710145" cy="642939"/>
          </a:xfrm>
        </p:grpSpPr>
        <p:graphicFrame>
          <p:nvGraphicFramePr>
            <p:cNvPr id="23566" name="Object 2">
              <a:extLst>
                <a:ext uri="{FF2B5EF4-FFF2-40B4-BE49-F238E27FC236}">
                  <a16:creationId xmlns:a16="http://schemas.microsoft.com/office/drawing/2014/main" id="{7F6CC809-6C64-4F79-B59F-76485443B2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9907" y="1857364"/>
            <a:ext cx="129222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5" name="Equation" r:id="rId11" imgW="622030" imgH="241195" progId="Equation.DSMT4">
                    <p:embed/>
                  </p:oleObj>
                </mc:Choice>
                <mc:Fallback>
                  <p:oleObj name="Equation" r:id="rId11" imgW="622030" imgH="24119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907" y="1857364"/>
                          <a:ext cx="1292225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67" name="Group 31">
              <a:extLst>
                <a:ext uri="{FF2B5EF4-FFF2-40B4-BE49-F238E27FC236}">
                  <a16:creationId xmlns:a16="http://schemas.microsoft.com/office/drawing/2014/main" id="{38F617AB-7B5A-40E9-877E-14A77EB93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205" y="1714488"/>
              <a:ext cx="2041526" cy="511175"/>
              <a:chOff x="1289" y="446"/>
              <a:chExt cx="1286" cy="322"/>
            </a:xfrm>
          </p:grpSpPr>
          <p:sp>
            <p:nvSpPr>
              <p:cNvPr id="23569" name="AutoShape 29">
                <a:extLst>
                  <a:ext uri="{FF2B5EF4-FFF2-40B4-BE49-F238E27FC236}">
                    <a16:creationId xmlns:a16="http://schemas.microsoft.com/office/drawing/2014/main" id="{0F17E23D-C452-4778-9843-2F0428410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" y="721"/>
                <a:ext cx="1170" cy="47"/>
              </a:xfrm>
              <a:prstGeom prst="rightArrow">
                <a:avLst>
                  <a:gd name="adj1" fmla="val 50000"/>
                  <a:gd name="adj2" fmla="val 622340"/>
                </a:avLst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3570" name="Rectangle 30">
                <a:extLst>
                  <a:ext uri="{FF2B5EF4-FFF2-40B4-BE49-F238E27FC236}">
                    <a16:creationId xmlns:a16="http://schemas.microsoft.com/office/drawing/2014/main" id="{506CFACD-E3D1-4D3D-8AD6-E8F0152A2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446"/>
                <a:ext cx="128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 conjugate</a:t>
                </a:r>
              </a:p>
            </p:txBody>
          </p:sp>
        </p:grpSp>
        <p:graphicFrame>
          <p:nvGraphicFramePr>
            <p:cNvPr id="23568" name="Object 23">
              <a:extLst>
                <a:ext uri="{FF2B5EF4-FFF2-40B4-BE49-F238E27FC236}">
                  <a16:creationId xmlns:a16="http://schemas.microsoft.com/office/drawing/2014/main" id="{8397DF48-67F0-4527-8047-1C3E0F812D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1987" y="1928802"/>
            <a:ext cx="1290637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6" name="Equation" r:id="rId13" imgW="622030" imgH="203112" progId="Equation.DSMT4">
                    <p:embed/>
                  </p:oleObj>
                </mc:Choice>
                <mc:Fallback>
                  <p:oleObj name="Equation" r:id="rId13" imgW="622030" imgH="203112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987" y="1928802"/>
                          <a:ext cx="1290637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2" name="Text Box 4">
            <a:extLst>
              <a:ext uri="{FF2B5EF4-FFF2-40B4-BE49-F238E27FC236}">
                <a16:creationId xmlns:a16="http://schemas.microsoft.com/office/drawing/2014/main" id="{71490A6B-6206-41D3-8FCC-6C963F1BE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171575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Example 1. 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 an illustration,</a:t>
            </a:r>
          </a:p>
        </p:txBody>
      </p:sp>
      <p:grpSp>
        <p:nvGrpSpPr>
          <p:cNvPr id="2" name="组合 12">
            <a:extLst>
              <a:ext uri="{FF2B5EF4-FFF2-40B4-BE49-F238E27FC236}">
                <a16:creationId xmlns:a16="http://schemas.microsoft.com/office/drawing/2014/main" id="{7155655E-5C39-4E0B-A45C-4E293277433B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714625"/>
            <a:ext cx="7467600" cy="1000125"/>
            <a:chOff x="357158" y="2714620"/>
            <a:chExt cx="7467600" cy="1000132"/>
          </a:xfrm>
        </p:grpSpPr>
        <p:sp>
          <p:nvSpPr>
            <p:cNvPr id="24589" name="Text Box 6">
              <a:extLst>
                <a:ext uri="{FF2B5EF4-FFF2-40B4-BE49-F238E27FC236}">
                  <a16:creationId xmlns:a16="http://schemas.microsoft.com/office/drawing/2014/main" id="{F715BA76-5ABA-4057-B135-0647F456B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2714620"/>
              <a:ext cx="7467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Arial" panose="020B0604020202020204" pitchFamily="34" charset="0"/>
                </a:rPr>
                <a:t>Example 2.</a:t>
              </a:r>
              <a:r>
                <a:rPr lang="en-US" altLang="zh-CN" sz="2000">
                  <a:latin typeface="Arial" panose="020B0604020202020204" pitchFamily="34" charset="0"/>
                </a:rPr>
                <a:t> 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Prove the triangle inequality</a:t>
              </a:r>
            </a:p>
          </p:txBody>
        </p:sp>
        <p:graphicFrame>
          <p:nvGraphicFramePr>
            <p:cNvPr id="24590" name="Object 3">
              <a:extLst>
                <a:ext uri="{FF2B5EF4-FFF2-40B4-BE49-F238E27FC236}">
                  <a16:creationId xmlns:a16="http://schemas.microsoft.com/office/drawing/2014/main" id="{47CDD499-0B5C-4388-BFC8-1D81FD0C6C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2615831"/>
                </p:ext>
              </p:extLst>
            </p:nvPr>
          </p:nvGraphicFramePr>
          <p:xfrm>
            <a:off x="2214546" y="3214686"/>
            <a:ext cx="2714644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1" name="Equation" r:id="rId3" imgW="1180800" imgH="253800" progId="Equation.DSMT4">
                    <p:embed/>
                  </p:oleObj>
                </mc:Choice>
                <mc:Fallback>
                  <p:oleObj name="Equation" r:id="rId3" imgW="1180800" imgH="253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46" y="3214686"/>
                          <a:ext cx="2714644" cy="500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0456" name="Text Box 8">
            <a:extLst>
              <a:ext uri="{FF2B5EF4-FFF2-40B4-BE49-F238E27FC236}">
                <a16:creationId xmlns:a16="http://schemas.microsoft.com/office/drawing/2014/main" id="{CAD3D427-EC92-439A-B61E-01819587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814763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Proof:</a:t>
            </a:r>
          </a:p>
        </p:txBody>
      </p:sp>
      <p:graphicFrame>
        <p:nvGraphicFramePr>
          <p:cNvPr id="360457" name="Object 4">
            <a:extLst>
              <a:ext uri="{FF2B5EF4-FFF2-40B4-BE49-F238E27FC236}">
                <a16:creationId xmlns:a16="http://schemas.microsoft.com/office/drawing/2014/main" id="{37858481-D702-4991-BF82-4804481E0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3714750"/>
          <a:ext cx="37211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5" imgW="1764534" imgH="304668" progId="Equation.DSMT4">
                  <p:embed/>
                </p:oleObj>
              </mc:Choice>
              <mc:Fallback>
                <p:oleObj name="Equation" r:id="rId5" imgW="1764534" imgH="3046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714750"/>
                        <a:ext cx="37211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9" name="Object 5">
            <a:extLst>
              <a:ext uri="{FF2B5EF4-FFF2-40B4-BE49-F238E27FC236}">
                <a16:creationId xmlns:a16="http://schemas.microsoft.com/office/drawing/2014/main" id="{AD138B60-5483-4219-9479-95135660B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4357688"/>
          <a:ext cx="64516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7" imgW="3048000" imgH="279400" progId="Equation.DSMT4">
                  <p:embed/>
                </p:oleObj>
              </mc:Choice>
              <mc:Fallback>
                <p:oleObj name="Equation" r:id="rId7" imgW="30480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4357688"/>
                        <a:ext cx="64516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0" name="Object 6">
            <a:extLst>
              <a:ext uri="{FF2B5EF4-FFF2-40B4-BE49-F238E27FC236}">
                <a16:creationId xmlns:a16="http://schemas.microsoft.com/office/drawing/2014/main" id="{B831E10C-923E-40EA-BEA2-A1E8FF44E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4929188"/>
          <a:ext cx="56435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9" imgW="2692400" imgH="304800" progId="Equation.DSMT4">
                  <p:embed/>
                </p:oleObj>
              </mc:Choice>
              <mc:Fallback>
                <p:oleObj name="Equation" r:id="rId9" imgW="26924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929188"/>
                        <a:ext cx="564356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1" name="Object 7">
            <a:extLst>
              <a:ext uri="{FF2B5EF4-FFF2-40B4-BE49-F238E27FC236}">
                <a16:creationId xmlns:a16="http://schemas.microsoft.com/office/drawing/2014/main" id="{ED737AE9-CF9F-432C-BAB1-7F4D7FE5A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5500688"/>
          <a:ext cx="19018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11" imgW="901309" imgH="304668" progId="Equation.DSMT4">
                  <p:embed/>
                </p:oleObj>
              </mc:Choice>
              <mc:Fallback>
                <p:oleObj name="Equation" r:id="rId11" imgW="901309" imgH="30466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500688"/>
                        <a:ext cx="19018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灯片编号占位符 4">
            <a:extLst>
              <a:ext uri="{FF2B5EF4-FFF2-40B4-BE49-F238E27FC236}">
                <a16:creationId xmlns:a16="http://schemas.microsoft.com/office/drawing/2014/main" id="{0632FEE7-71C8-464D-BEEE-B695F01B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6AF383-3E4D-418E-A6A0-0E4C2F4A4E7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3E29B6-6EFC-49D4-A007-80804F8F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3. Complex Conjugate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7712F0-ED5A-4339-A3FC-BDB2895AB38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3206" y="1714500"/>
            <a:ext cx="4732834" cy="733149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5A2661-8076-42C4-BF9D-15A58E0691C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87119" y="1739788"/>
            <a:ext cx="963918" cy="67698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/>
      <p:bldP spid="3604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>
            <a:extLst>
              <a:ext uri="{FF2B5EF4-FFF2-40B4-BE49-F238E27FC236}">
                <a16:creationId xmlns:a16="http://schemas.microsoft.com/office/drawing/2014/main" id="{4D6F41CE-563D-4494-8A30-CDD5532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BC3648-7568-402C-9545-1A2575014F86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A4CE1B-0127-46CD-B891-9A2087DA2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4. Exponential Form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0" name="Rectangle 47">
            <a:extLst>
              <a:ext uri="{FF2B5EF4-FFF2-40B4-BE49-F238E27FC236}">
                <a16:creationId xmlns:a16="http://schemas.microsoft.com/office/drawing/2014/main" id="{507FF3B0-B8DD-49D0-882B-E1181CF9B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1885950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4">
            <a:extLst>
              <a:ext uri="{FF2B5EF4-FFF2-40B4-BE49-F238E27FC236}">
                <a16:creationId xmlns:a16="http://schemas.microsoft.com/office/drawing/2014/main" id="{C963B36C-FD82-454A-8D1E-80C250F688CE}"/>
              </a:ext>
            </a:extLst>
          </p:cNvPr>
          <p:cNvGrpSpPr>
            <a:grpSpLocks/>
          </p:cNvGrpSpPr>
          <p:nvPr/>
        </p:nvGrpSpPr>
        <p:grpSpPr bwMode="auto">
          <a:xfrm>
            <a:off x="1928813" y="1714500"/>
            <a:ext cx="1739900" cy="804863"/>
            <a:chOff x="1390" y="581"/>
            <a:chExt cx="1096" cy="507"/>
          </a:xfrm>
        </p:grpSpPr>
        <p:sp>
          <p:nvSpPr>
            <p:cNvPr id="25633" name="Line 48">
              <a:extLst>
                <a:ext uri="{FF2B5EF4-FFF2-40B4-BE49-F238E27FC236}">
                  <a16:creationId xmlns:a16="http://schemas.microsoft.com/office/drawing/2014/main" id="{724B2954-E019-46E6-9470-7951BB78E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0" y="814"/>
              <a:ext cx="1096" cy="18"/>
            </a:xfrm>
            <a:prstGeom prst="line">
              <a:avLst/>
            </a:prstGeom>
            <a:noFill/>
            <a:ln w="698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34" name="Object 2">
              <a:extLst>
                <a:ext uri="{FF2B5EF4-FFF2-40B4-BE49-F238E27FC236}">
                  <a16:creationId xmlns:a16="http://schemas.microsoft.com/office/drawing/2014/main" id="{D13BFD4C-7A47-46F2-B0C6-0821C59E28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1" y="581"/>
            <a:ext cx="84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0" name="Equation" r:id="rId3" imgW="685502" imgH="177723" progId="Equation.DSMT4">
                    <p:embed/>
                  </p:oleObj>
                </mc:Choice>
                <mc:Fallback>
                  <p:oleObj name="Equation" r:id="rId3" imgW="685502" imgH="177723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" y="581"/>
                          <a:ext cx="84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5" name="Object 3">
              <a:extLst>
                <a:ext uri="{FF2B5EF4-FFF2-40B4-BE49-F238E27FC236}">
                  <a16:creationId xmlns:a16="http://schemas.microsoft.com/office/drawing/2014/main" id="{EE9590EE-809D-480A-A351-5C9194FFA5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6" y="827"/>
            <a:ext cx="86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1" name="Equation" r:id="rId5" imgW="672808" imgH="203112" progId="Equation.DSMT4">
                    <p:embed/>
                  </p:oleObj>
                </mc:Choice>
                <mc:Fallback>
                  <p:oleObj name="Equation" r:id="rId5" imgW="672808" imgH="20311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827"/>
                          <a:ext cx="866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B6C91CA1-9BC2-46B8-B0BA-900E8450E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2850" y="1898650"/>
          <a:ext cx="24828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Equation" r:id="rId7" imgW="1244600" imgH="203200" progId="Equation.DSMT4">
                  <p:embed/>
                </p:oleObj>
              </mc:Choice>
              <mc:Fallback>
                <p:oleObj name="Equation" r:id="rId7" imgW="12446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1898650"/>
                        <a:ext cx="24828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6">
            <a:extLst>
              <a:ext uri="{FF2B5EF4-FFF2-40B4-BE49-F238E27FC236}">
                <a16:creationId xmlns:a16="http://schemas.microsoft.com/office/drawing/2014/main" id="{02C4D865-87D5-42A8-A5EC-D069D7A9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263650"/>
            <a:ext cx="3608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(I)   Polar  form (triangle form)</a:t>
            </a:r>
          </a:p>
        </p:txBody>
      </p:sp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78443FD8-2351-421C-96C0-5B580ABD6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5429250"/>
          <a:ext cx="392906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Equation" r:id="rId9" imgW="2374900" imgH="203200" progId="Equation.DSMT4">
                  <p:embed/>
                </p:oleObj>
              </mc:Choice>
              <mc:Fallback>
                <p:oleObj name="Equation" r:id="rId9" imgW="23749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429250"/>
                        <a:ext cx="3929062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>
            <a:extLst>
              <a:ext uri="{FF2B5EF4-FFF2-40B4-BE49-F238E27FC236}">
                <a16:creationId xmlns:a16="http://schemas.microsoft.com/office/drawing/2014/main" id="{7691AEB8-29DA-4958-ACD1-34146359E66F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428875"/>
            <a:ext cx="5357813" cy="960438"/>
            <a:chOff x="720" y="1815"/>
            <a:chExt cx="2880" cy="605"/>
          </a:xfrm>
        </p:grpSpPr>
        <p:graphicFrame>
          <p:nvGraphicFramePr>
            <p:cNvPr id="25630" name="Object 6">
              <a:extLst>
                <a:ext uri="{FF2B5EF4-FFF2-40B4-BE49-F238E27FC236}">
                  <a16:creationId xmlns:a16="http://schemas.microsoft.com/office/drawing/2014/main" id="{E57C27AF-C26B-40D5-835D-EA03367D87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931"/>
            <a:ext cx="135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4" name="Equation" r:id="rId11" imgW="139579" imgH="177646" progId="Equation.DSMT4">
                    <p:embed/>
                  </p:oleObj>
                </mc:Choice>
                <mc:Fallback>
                  <p:oleObj name="Equation" r:id="rId11" imgW="139579" imgH="177646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31"/>
                          <a:ext cx="135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1" name="Text Box 20">
              <a:extLst>
                <a:ext uri="{FF2B5EF4-FFF2-40B4-BE49-F238E27FC236}">
                  <a16:creationId xmlns:a16="http://schemas.microsoft.com/office/drawing/2014/main" id="{AEECB824-040C-4B4D-8B51-3C6B04BDD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1815"/>
              <a:ext cx="2778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has infinite number of possible values, differing by integral multiples of</a:t>
              </a:r>
              <a:endParaRPr lang="el-GR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632" name="Object 7">
              <a:extLst>
                <a:ext uri="{FF2B5EF4-FFF2-40B4-BE49-F238E27FC236}">
                  <a16:creationId xmlns:a16="http://schemas.microsoft.com/office/drawing/2014/main" id="{E187D36A-FCB9-4765-A8CD-DBAA1E6E95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6" y="2198"/>
            <a:ext cx="23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5" name="Equation" r:id="rId13" imgW="228402" imgH="177646" progId="Equation.DSMT4">
                    <p:embed/>
                  </p:oleObj>
                </mc:Choice>
                <mc:Fallback>
                  <p:oleObj name="Equation" r:id="rId13" imgW="228402" imgH="177646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2198"/>
                          <a:ext cx="23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9">
            <a:extLst>
              <a:ext uri="{FF2B5EF4-FFF2-40B4-BE49-F238E27FC236}">
                <a16:creationId xmlns:a16="http://schemas.microsoft.com/office/drawing/2014/main" id="{C21E894A-0F01-4403-96C4-7928660E9E52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357563"/>
            <a:ext cx="5214937" cy="1938337"/>
            <a:chOff x="500034" y="3500438"/>
            <a:chExt cx="5214974" cy="1938992"/>
          </a:xfrm>
        </p:grpSpPr>
        <p:sp>
          <p:nvSpPr>
            <p:cNvPr id="25627" name="Text Box 23">
              <a:extLst>
                <a:ext uri="{FF2B5EF4-FFF2-40B4-BE49-F238E27FC236}">
                  <a16:creationId xmlns:a16="http://schemas.microsoft.com/office/drawing/2014/main" id="{DBD6C24A-3F58-48B5-A326-78F75C1D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3500438"/>
              <a:ext cx="5214974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Each value of      is called an 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argument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z,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denoted by arg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z.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unique value satisfying                       is called the 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principle value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arg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and denoted by Arg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z.</a:t>
              </a:r>
            </a:p>
          </p:txBody>
        </p:sp>
        <p:graphicFrame>
          <p:nvGraphicFramePr>
            <p:cNvPr id="25628" name="Object 8">
              <a:extLst>
                <a:ext uri="{FF2B5EF4-FFF2-40B4-BE49-F238E27FC236}">
                  <a16:creationId xmlns:a16="http://schemas.microsoft.com/office/drawing/2014/main" id="{1B5EC45D-7B4E-471D-9C15-8B36328D8F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3108" y="3643314"/>
            <a:ext cx="242881" cy="308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6" name="Equation" r:id="rId15" imgW="139579" imgH="177646" progId="Equation.DSMT4">
                    <p:embed/>
                  </p:oleObj>
                </mc:Choice>
                <mc:Fallback>
                  <p:oleObj name="Equation" r:id="rId15" imgW="139579" imgH="177646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8" y="3643314"/>
                          <a:ext cx="242881" cy="308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9" name="Object 9">
              <a:extLst>
                <a:ext uri="{FF2B5EF4-FFF2-40B4-BE49-F238E27FC236}">
                  <a16:creationId xmlns:a16="http://schemas.microsoft.com/office/drawing/2014/main" id="{1293E24F-CDF3-4FF2-BA8B-A90FD2AD99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3042" y="4572008"/>
            <a:ext cx="1355507" cy="315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7" name="Equation" r:id="rId17" imgW="761669" imgH="177723" progId="Equation.DSMT4">
                    <p:embed/>
                  </p:oleObj>
                </mc:Choice>
                <mc:Fallback>
                  <p:oleObj name="Equation" r:id="rId17" imgW="761669" imgH="177723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42" y="4572008"/>
                          <a:ext cx="1355507" cy="3157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1">
            <a:extLst>
              <a:ext uri="{FF2B5EF4-FFF2-40B4-BE49-F238E27FC236}">
                <a16:creationId xmlns:a16="http://schemas.microsoft.com/office/drawing/2014/main" id="{DD894954-65C5-49CA-94B7-A57F356B4E41}"/>
              </a:ext>
            </a:extLst>
          </p:cNvPr>
          <p:cNvGrpSpPr>
            <a:grpSpLocks/>
          </p:cNvGrpSpPr>
          <p:nvPr/>
        </p:nvGrpSpPr>
        <p:grpSpPr bwMode="auto">
          <a:xfrm>
            <a:off x="5572125" y="2786063"/>
            <a:ext cx="2357438" cy="2643187"/>
            <a:chOff x="5572132" y="2786058"/>
            <a:chExt cx="2357454" cy="2643206"/>
          </a:xfrm>
        </p:grpSpPr>
        <p:grpSp>
          <p:nvGrpSpPr>
            <p:cNvPr id="25612" name="Group 32">
              <a:extLst>
                <a:ext uri="{FF2B5EF4-FFF2-40B4-BE49-F238E27FC236}">
                  <a16:creationId xmlns:a16="http://schemas.microsoft.com/office/drawing/2014/main" id="{BE5B157D-0D2A-43E1-83E8-405C81FEE1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2132" y="2786058"/>
              <a:ext cx="2357454" cy="2643206"/>
              <a:chOff x="1392" y="1200"/>
              <a:chExt cx="2332" cy="2384"/>
            </a:xfrm>
          </p:grpSpPr>
          <p:sp>
            <p:nvSpPr>
              <p:cNvPr id="25614" name="Freeform 33">
                <a:extLst>
                  <a:ext uri="{FF2B5EF4-FFF2-40B4-BE49-F238E27FC236}">
                    <a16:creationId xmlns:a16="http://schemas.microsoft.com/office/drawing/2014/main" id="{FDF775BB-F699-467B-817B-1B27CB647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1503"/>
                <a:ext cx="1405" cy="1562"/>
              </a:xfrm>
              <a:custGeom>
                <a:avLst/>
                <a:gdLst>
                  <a:gd name="T0" fmla="*/ 0 w 1405"/>
                  <a:gd name="T1" fmla="*/ 876 h 1562"/>
                  <a:gd name="T2" fmla="*/ 204 w 1405"/>
                  <a:gd name="T3" fmla="*/ 1342 h 1562"/>
                  <a:gd name="T4" fmla="*/ 720 w 1405"/>
                  <a:gd name="T5" fmla="*/ 1548 h 1562"/>
                  <a:gd name="T6" fmla="*/ 1296 w 1405"/>
                  <a:gd name="T7" fmla="*/ 1260 h 1562"/>
                  <a:gd name="T8" fmla="*/ 1356 w 1405"/>
                  <a:gd name="T9" fmla="*/ 513 h 1562"/>
                  <a:gd name="T10" fmla="*/ 1004 w 1405"/>
                  <a:gd name="T11" fmla="*/ 0 h 15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05"/>
                  <a:gd name="T19" fmla="*/ 0 h 1562"/>
                  <a:gd name="T20" fmla="*/ 1405 w 1405"/>
                  <a:gd name="T21" fmla="*/ 1562 h 15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05" h="1562">
                    <a:moveTo>
                      <a:pt x="0" y="876"/>
                    </a:moveTo>
                    <a:cubicBezTo>
                      <a:pt x="34" y="954"/>
                      <a:pt x="84" y="1230"/>
                      <a:pt x="204" y="1342"/>
                    </a:cubicBezTo>
                    <a:cubicBezTo>
                      <a:pt x="324" y="1454"/>
                      <a:pt x="538" y="1562"/>
                      <a:pt x="720" y="1548"/>
                    </a:cubicBezTo>
                    <a:cubicBezTo>
                      <a:pt x="902" y="1534"/>
                      <a:pt x="1190" y="1432"/>
                      <a:pt x="1296" y="1260"/>
                    </a:cubicBezTo>
                    <a:cubicBezTo>
                      <a:pt x="1402" y="1088"/>
                      <a:pt x="1405" y="723"/>
                      <a:pt x="1356" y="513"/>
                    </a:cubicBezTo>
                    <a:cubicBezTo>
                      <a:pt x="1307" y="303"/>
                      <a:pt x="1077" y="107"/>
                      <a:pt x="100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15" name="Group 34">
                <a:extLst>
                  <a:ext uri="{FF2B5EF4-FFF2-40B4-BE49-F238E27FC236}">
                    <a16:creationId xmlns:a16="http://schemas.microsoft.com/office/drawing/2014/main" id="{8A18D277-73FA-4046-A2DB-00D68B1BEC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200"/>
                <a:ext cx="2332" cy="2384"/>
                <a:chOff x="1392" y="1200"/>
                <a:chExt cx="2332" cy="2384"/>
              </a:xfrm>
            </p:grpSpPr>
            <p:sp>
              <p:nvSpPr>
                <p:cNvPr id="25616" name="Line 35">
                  <a:extLst>
                    <a:ext uri="{FF2B5EF4-FFF2-40B4-BE49-F238E27FC236}">
                      <a16:creationId xmlns:a16="http://schemas.microsoft.com/office/drawing/2014/main" id="{69AEDCC1-F394-47F3-AB93-FEF1EC02AE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2400"/>
                  <a:ext cx="182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7" name="Line 36">
                  <a:extLst>
                    <a:ext uri="{FF2B5EF4-FFF2-40B4-BE49-F238E27FC236}">
                      <a16:creationId xmlns:a16="http://schemas.microsoft.com/office/drawing/2014/main" id="{ED703B08-B026-47C3-97BE-2C8A5773DB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41" y="1200"/>
                  <a:ext cx="0" cy="196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8" name="Text Box 37">
                  <a:extLst>
                    <a:ext uri="{FF2B5EF4-FFF2-40B4-BE49-F238E27FC236}">
                      <a16:creationId xmlns:a16="http://schemas.microsoft.com/office/drawing/2014/main" id="{B0A88738-11D1-4C3F-B5D9-CFD2CA09B7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6" y="2615"/>
                  <a:ext cx="560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25619" name="Text Box 38">
                  <a:extLst>
                    <a:ext uri="{FF2B5EF4-FFF2-40B4-BE49-F238E27FC236}">
                      <a16:creationId xmlns:a16="http://schemas.microsoft.com/office/drawing/2014/main" id="{D0EF0F48-7BC7-4CE0-8C1B-ECFD282882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2" y="1200"/>
                  <a:ext cx="549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5620" name="Text Box 39">
                  <a:extLst>
                    <a:ext uri="{FF2B5EF4-FFF2-40B4-BE49-F238E27FC236}">
                      <a16:creationId xmlns:a16="http://schemas.microsoft.com/office/drawing/2014/main" id="{550D9AB0-C1CE-4519-9103-4509BA84BF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12" y="2674"/>
                  <a:ext cx="412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5621" name="Line 40">
                  <a:extLst>
                    <a:ext uri="{FF2B5EF4-FFF2-40B4-BE49-F238E27FC236}">
                      <a16:creationId xmlns:a16="http://schemas.microsoft.com/office/drawing/2014/main" id="{B512D348-A739-4EE3-B181-AA37E31F17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8" y="1200"/>
                  <a:ext cx="624" cy="11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2" name="Text Box 42">
                  <a:extLst>
                    <a:ext uri="{FF2B5EF4-FFF2-40B4-BE49-F238E27FC236}">
                      <a16:creationId xmlns:a16="http://schemas.microsoft.com/office/drawing/2014/main" id="{59681DF7-EFBF-4458-BA76-3FB81DB79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7" y="1909"/>
                  <a:ext cx="411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</a:p>
              </p:txBody>
            </p:sp>
            <p:sp>
              <p:nvSpPr>
                <p:cNvPr id="25623" name="Oval 43">
                  <a:extLst>
                    <a:ext uri="{FF2B5EF4-FFF2-40B4-BE49-F238E27FC236}">
                      <a16:creationId xmlns:a16="http://schemas.microsoft.com/office/drawing/2014/main" id="{481D9E35-2411-4069-85FE-0B07EC9016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44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4" name="Text Box 44">
                  <a:extLst>
                    <a:ext uri="{FF2B5EF4-FFF2-40B4-BE49-F238E27FC236}">
                      <a16:creationId xmlns:a16="http://schemas.microsoft.com/office/drawing/2014/main" id="{BFEA5B2B-9E62-453E-BC97-17AFAF7AA5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200"/>
                  <a:ext cx="1157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z=x+iy</a:t>
                  </a:r>
                </a:p>
              </p:txBody>
            </p:sp>
            <p:sp>
              <p:nvSpPr>
                <p:cNvPr id="25625" name="Text Box 45">
                  <a:extLst>
                    <a:ext uri="{FF2B5EF4-FFF2-40B4-BE49-F238E27FC236}">
                      <a16:creationId xmlns:a16="http://schemas.microsoft.com/office/drawing/2014/main" id="{F29A1ABB-6D94-4113-A83A-1FCAF84A11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2" y="3216"/>
                  <a:ext cx="1372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6" name="Arc 46">
                  <a:extLst>
                    <a:ext uri="{FF2B5EF4-FFF2-40B4-BE49-F238E27FC236}">
                      <a16:creationId xmlns:a16="http://schemas.microsoft.com/office/drawing/2014/main" id="{A23A7511-8C93-49A2-A2A1-9050BA32C2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254979" flipH="1">
                  <a:off x="1659" y="1605"/>
                  <a:ext cx="623" cy="1061"/>
                </a:xfrm>
                <a:custGeom>
                  <a:avLst/>
                  <a:gdLst>
                    <a:gd name="T0" fmla="*/ 0 w 21600"/>
                    <a:gd name="T1" fmla="*/ 0 h 43011"/>
                    <a:gd name="T2" fmla="*/ 0 w 21600"/>
                    <a:gd name="T3" fmla="*/ 0 h 43011"/>
                    <a:gd name="T4" fmla="*/ 0 w 21600"/>
                    <a:gd name="T5" fmla="*/ 0 h 4301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3011"/>
                    <a:gd name="T11" fmla="*/ 21600 w 21600"/>
                    <a:gd name="T12" fmla="*/ 43011 h 4301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3011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427"/>
                        <a:pt x="13584" y="41581"/>
                        <a:pt x="2851" y="43010"/>
                      </a:cubicBezTo>
                    </a:path>
                    <a:path w="21600" h="43011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427"/>
                        <a:pt x="13584" y="41581"/>
                        <a:pt x="2851" y="4301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5613" name="Object 10">
              <a:extLst>
                <a:ext uri="{FF2B5EF4-FFF2-40B4-BE49-F238E27FC236}">
                  <a16:creationId xmlns:a16="http://schemas.microsoft.com/office/drawing/2014/main" id="{ED012155-8C35-44C7-81CC-7276CEBC70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27593" y="3786190"/>
            <a:ext cx="216109" cy="234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8" name="Equation" r:id="rId19" imgW="139579" imgH="177646" progId="Equation.DSMT4">
                    <p:embed/>
                  </p:oleObj>
                </mc:Choice>
                <mc:Fallback>
                  <p:oleObj name="Equation" r:id="rId19" imgW="139579" imgH="177646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7593" y="3786190"/>
                          <a:ext cx="216109" cy="2349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123F3CB2-F893-4160-82C8-28111814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706A6F-266D-4CC7-B059-CA7F0CB8E1B0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C1D190-F94F-42A5-B74A-B192F04F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4. Exponential Form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147CFADF-7F85-43A9-BE7D-BE483EFA6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1049338"/>
          <a:ext cx="3444875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3" imgW="2082800" imgH="1270000" progId="Equation.DSMT4">
                  <p:embed/>
                </p:oleObj>
              </mc:Choice>
              <mc:Fallback>
                <p:oleObj name="Equation" r:id="rId3" imgW="2082800" imgH="1270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049338"/>
                        <a:ext cx="3444875" cy="209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6">
            <a:extLst>
              <a:ext uri="{FF2B5EF4-FFF2-40B4-BE49-F238E27FC236}">
                <a16:creationId xmlns:a16="http://schemas.microsoft.com/office/drawing/2014/main" id="{C0B4160B-035F-4E97-9DF7-7C68FC17E315}"/>
              </a:ext>
            </a:extLst>
          </p:cNvPr>
          <p:cNvGrpSpPr>
            <a:grpSpLocks/>
          </p:cNvGrpSpPr>
          <p:nvPr/>
        </p:nvGrpSpPr>
        <p:grpSpPr bwMode="auto">
          <a:xfrm>
            <a:off x="3857625" y="1857375"/>
            <a:ext cx="4714875" cy="1082675"/>
            <a:chOff x="3857620" y="1857364"/>
            <a:chExt cx="4714908" cy="1082453"/>
          </a:xfrm>
        </p:grpSpPr>
        <p:graphicFrame>
          <p:nvGraphicFramePr>
            <p:cNvPr id="26634" name="Object 3">
              <a:extLst>
                <a:ext uri="{FF2B5EF4-FFF2-40B4-BE49-F238E27FC236}">
                  <a16:creationId xmlns:a16="http://schemas.microsoft.com/office/drawing/2014/main" id="{7BFCDC77-3D76-4B85-9DF2-BEFC36D09B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9058" y="2428868"/>
            <a:ext cx="3143272" cy="510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7" name="Equation" r:id="rId5" imgW="1562100" imgH="254000" progId="Equation.DSMT4">
                    <p:embed/>
                  </p:oleObj>
                </mc:Choice>
                <mc:Fallback>
                  <p:oleObj name="Equation" r:id="rId5" imgW="1562100" imgH="254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058" y="2428868"/>
                          <a:ext cx="3143272" cy="5109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5" name="Text Box 25">
              <a:extLst>
                <a:ext uri="{FF2B5EF4-FFF2-40B4-BE49-F238E27FC236}">
                  <a16:creationId xmlns:a16="http://schemas.microsoft.com/office/drawing/2014/main" id="{8FA73A99-3418-4EFE-9D1E-5BF14C8A8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857364"/>
              <a:ext cx="47149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Note: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When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 negative real number </a:t>
              </a:r>
            </a:p>
          </p:txBody>
        </p:sp>
      </p:grpSp>
      <p:sp>
        <p:nvSpPr>
          <p:cNvPr id="8" name="Text Box 27">
            <a:extLst>
              <a:ext uri="{FF2B5EF4-FFF2-40B4-BE49-F238E27FC236}">
                <a16:creationId xmlns:a16="http://schemas.microsoft.com/office/drawing/2014/main" id="{4E1A7CFF-CACD-4C9F-B2D5-61B3C430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214688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For the complex number -1-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62064596-7FF3-4FB3-A3CF-EC3AF42AF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4357688"/>
          <a:ext cx="33909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7" imgW="2184400" imgH="444500" progId="Equation.DSMT4">
                  <p:embed/>
                </p:oleObj>
              </mc:Choice>
              <mc:Fallback>
                <p:oleObj name="Equation" r:id="rId7" imgW="21844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357688"/>
                        <a:ext cx="33909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5A00EDA5-BCF1-4BAA-B057-06D7002A9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5072063"/>
          <a:ext cx="45640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9" imgW="2692400" imgH="406400" progId="Equation.DSMT4">
                  <p:embed/>
                </p:oleObj>
              </mc:Choice>
              <mc:Fallback>
                <p:oleObj name="Equation" r:id="rId9" imgW="26924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072063"/>
                        <a:ext cx="45640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EEE09C51-D519-4F2C-812E-68CA94217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3857625"/>
          <a:ext cx="1636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11" imgW="1054100" imgH="254000" progId="Equation.DSMT4">
                  <p:embed/>
                </p:oleObj>
              </mc:Choice>
              <mc:Fallback>
                <p:oleObj name="Equation" r:id="rId11" imgW="10541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857625"/>
                        <a:ext cx="16367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>
            <a:extLst>
              <a:ext uri="{FF2B5EF4-FFF2-40B4-BE49-F238E27FC236}">
                <a16:creationId xmlns:a16="http://schemas.microsoft.com/office/drawing/2014/main" id="{25302014-3E8F-4780-B31E-0409CE77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28FF11-1E53-4C78-AB8B-12CEBBA5FB2C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9AD075-7AF6-45E7-902C-B6350C854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4. Exponential Form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" name="Text Box 66">
            <a:extLst>
              <a:ext uri="{FF2B5EF4-FFF2-40B4-BE49-F238E27FC236}">
                <a16:creationId xmlns:a16="http://schemas.microsoft.com/office/drawing/2014/main" id="{F2252CB8-4B29-4F0B-9522-93D390DC9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263650"/>
            <a:ext cx="2755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(II)   Exponential form 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CC433D4-B64E-408B-81F3-DA84E20F3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1914525"/>
            <a:ext cx="3265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Euler’s   formula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CF297C6E-A45F-48E5-83A2-3FF5F0D65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1857375"/>
          <a:ext cx="24272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3" imgW="1219200" imgH="228600" progId="Equation.DSMT4">
                  <p:embed/>
                </p:oleObj>
              </mc:Choice>
              <mc:Fallback>
                <p:oleObj name="Equation" r:id="rId3" imgW="12192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857375"/>
                        <a:ext cx="24272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096745DE-B214-45B9-AFFE-BCEECBEB3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6363" y="3043238"/>
          <a:ext cx="23304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5" imgW="1219200" imgH="228600" progId="Equation.DSMT4">
                  <p:embed/>
                </p:oleObj>
              </mc:Choice>
              <mc:Fallback>
                <p:oleObj name="Equation" r:id="rId5" imgW="1219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3043238"/>
                        <a:ext cx="23304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>
            <a:extLst>
              <a:ext uri="{FF2B5EF4-FFF2-40B4-BE49-F238E27FC236}">
                <a16:creationId xmlns:a16="http://schemas.microsoft.com/office/drawing/2014/main" id="{8EE5965F-C318-4193-ACE8-807E046B8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500313"/>
            <a:ext cx="342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form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FE77F6BA-73B4-4CA8-9088-D3154861B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100388"/>
          <a:ext cx="23574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7" imgW="1244600" imgH="203200" progId="Equation.DSMT4">
                  <p:embed/>
                </p:oleObj>
              </mc:Choice>
              <mc:Fallback>
                <p:oleObj name="Equation" r:id="rId7" imgW="12446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100388"/>
                        <a:ext cx="23574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>
            <a:extLst>
              <a:ext uri="{FF2B5EF4-FFF2-40B4-BE49-F238E27FC236}">
                <a16:creationId xmlns:a16="http://schemas.microsoft.com/office/drawing/2014/main" id="{747F72AF-989E-4BFE-83A6-AC8FEBE072A9}"/>
              </a:ext>
            </a:extLst>
          </p:cNvPr>
          <p:cNvGrpSpPr>
            <a:grpSpLocks/>
          </p:cNvGrpSpPr>
          <p:nvPr/>
        </p:nvGrpSpPr>
        <p:grpSpPr bwMode="auto">
          <a:xfrm>
            <a:off x="3257550" y="2786063"/>
            <a:ext cx="1885950" cy="571500"/>
            <a:chOff x="2341" y="1895"/>
            <a:chExt cx="1188" cy="360"/>
          </a:xfrm>
        </p:grpSpPr>
        <p:sp>
          <p:nvSpPr>
            <p:cNvPr id="27664" name="AutoShape 15">
              <a:extLst>
                <a:ext uri="{FF2B5EF4-FFF2-40B4-BE49-F238E27FC236}">
                  <a16:creationId xmlns:a16="http://schemas.microsoft.com/office/drawing/2014/main" id="{5D6B4066-211C-4A6C-A0CD-BB656A1AE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165"/>
              <a:ext cx="1002" cy="90"/>
            </a:xfrm>
            <a:prstGeom prst="rightArrow">
              <a:avLst>
                <a:gd name="adj1" fmla="val 50000"/>
                <a:gd name="adj2" fmla="val 263128"/>
              </a:avLst>
            </a:prstGeom>
            <a:solidFill>
              <a:srgbClr val="0000FF"/>
            </a:solidFill>
            <a:ln w="952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65" name="Rectangle 17">
              <a:extLst>
                <a:ext uri="{FF2B5EF4-FFF2-40B4-BE49-F238E27FC236}">
                  <a16:creationId xmlns:a16="http://schemas.microsoft.com/office/drawing/2014/main" id="{30A59586-AD1E-45AB-8E7A-87995182C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895"/>
              <a:ext cx="11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Euler’s   formula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31B6167D-9EA6-4108-8213-3D283DEA9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71938"/>
          <a:ext cx="27305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9" imgW="1574800" imgH="444500" progId="Equation.DSMT4">
                  <p:embed/>
                </p:oleObj>
              </mc:Choice>
              <mc:Fallback>
                <p:oleObj name="Equation" r:id="rId9" imgW="15748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71938"/>
                        <a:ext cx="273050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>
            <a:extLst>
              <a:ext uri="{FF2B5EF4-FFF2-40B4-BE49-F238E27FC236}">
                <a16:creationId xmlns:a16="http://schemas.microsoft.com/office/drawing/2014/main" id="{F8BBC59F-55DF-4179-BE6A-5DA02A387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714750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2. 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the complex number -1-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12676A64-0A0A-494D-B0B7-8A4B542F3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86313"/>
          <a:ext cx="482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11" imgW="2895600" imgH="457200" progId="Equation.DSMT4">
                  <p:embed/>
                </p:oleObj>
              </mc:Choice>
              <mc:Fallback>
                <p:oleObj name="Equation" r:id="rId11" imgW="28956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86313"/>
                        <a:ext cx="4826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C640E60A-5522-495E-9159-3219328B7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500688"/>
          <a:ext cx="377666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13" imgW="1993900" imgH="444500" progId="Equation.DSMT4">
                  <p:embed/>
                </p:oleObj>
              </mc:Choice>
              <mc:Fallback>
                <p:oleObj name="Equation" r:id="rId13" imgW="19939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00688"/>
                        <a:ext cx="3776663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340782AB-6DDF-4503-9FB2-D0D51AB7B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3714750"/>
          <a:ext cx="13493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15" imgW="609336" imgH="215806" progId="Equation.DSMT4">
                  <p:embed/>
                </p:oleObj>
              </mc:Choice>
              <mc:Fallback>
                <p:oleObj name="Equation" r:id="rId15" imgW="609336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714750"/>
                        <a:ext cx="13493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utoUpdateAnimBg="0"/>
      <p:bldP spid="9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401363B8-0502-46A9-8AD8-369F5BE5F9E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54163"/>
            <a:ext cx="4144963" cy="874712"/>
            <a:chOff x="288" y="816"/>
            <a:chExt cx="2611" cy="551"/>
          </a:xfrm>
        </p:grpSpPr>
        <p:sp>
          <p:nvSpPr>
            <p:cNvPr id="28714" name="Text Box 9">
              <a:extLst>
                <a:ext uri="{FF2B5EF4-FFF2-40B4-BE49-F238E27FC236}">
                  <a16:creationId xmlns:a16="http://schemas.microsoft.com/office/drawing/2014/main" id="{4B02F646-AD11-4AE7-B0A2-5BB3D28DC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824"/>
              <a:ext cx="187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Note                so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 the unit circle.</a:t>
              </a:r>
            </a:p>
          </p:txBody>
        </p:sp>
        <p:graphicFrame>
          <p:nvGraphicFramePr>
            <p:cNvPr id="28715" name="Object 6">
              <a:extLst>
                <a:ext uri="{FF2B5EF4-FFF2-40B4-BE49-F238E27FC236}">
                  <a16:creationId xmlns:a16="http://schemas.microsoft.com/office/drawing/2014/main" id="{02910100-4CE8-44FA-BDEE-ED6432850B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1" y="816"/>
            <a:ext cx="60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3" name="Equation" r:id="rId3" imgW="520474" imgH="279279" progId="Equation.DSMT4">
                    <p:embed/>
                  </p:oleObj>
                </mc:Choice>
                <mc:Fallback>
                  <p:oleObj name="Equation" r:id="rId3" imgW="520474" imgH="279279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816"/>
                          <a:ext cx="60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6" name="Object 7">
              <a:extLst>
                <a:ext uri="{FF2B5EF4-FFF2-40B4-BE49-F238E27FC236}">
                  <a16:creationId xmlns:a16="http://schemas.microsoft.com/office/drawing/2014/main" id="{ADC72044-47F8-4A37-9222-2775A8AAF3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9" y="822"/>
            <a:ext cx="142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4" name="Equation" r:id="rId5" imgW="1206500" imgH="228600" progId="Equation.DSMT4">
                    <p:embed/>
                  </p:oleObj>
                </mc:Choice>
                <mc:Fallback>
                  <p:oleObj name="Equation" r:id="rId5" imgW="12065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822"/>
                          <a:ext cx="142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E2503BC1-8FB8-40D1-8172-F07F543B7DE0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1028700"/>
            <a:ext cx="1866900" cy="1971675"/>
            <a:chOff x="2220" y="7893"/>
            <a:chExt cx="2940" cy="3252"/>
          </a:xfrm>
        </p:grpSpPr>
        <p:sp>
          <p:nvSpPr>
            <p:cNvPr id="28702" name="Line 21">
              <a:extLst>
                <a:ext uri="{FF2B5EF4-FFF2-40B4-BE49-F238E27FC236}">
                  <a16:creationId xmlns:a16="http://schemas.microsoft.com/office/drawing/2014/main" id="{52795C38-64C6-43FF-9B1C-22BA58C42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9336"/>
              <a:ext cx="28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22">
              <a:extLst>
                <a:ext uri="{FF2B5EF4-FFF2-40B4-BE49-F238E27FC236}">
                  <a16:creationId xmlns:a16="http://schemas.microsoft.com/office/drawing/2014/main" id="{C0ABB0C4-1FF7-41BF-97A8-D8A0E7408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4" y="7893"/>
              <a:ext cx="2" cy="2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Text Box 23">
              <a:extLst>
                <a:ext uri="{FF2B5EF4-FFF2-40B4-BE49-F238E27FC236}">
                  <a16:creationId xmlns:a16="http://schemas.microsoft.com/office/drawing/2014/main" id="{C7B4EBEB-2930-4A67-9F7B-2EBDA327C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9240"/>
              <a:ext cx="1041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8705" name="Text Box 24">
              <a:extLst>
                <a:ext uri="{FF2B5EF4-FFF2-40B4-BE49-F238E27FC236}">
                  <a16:creationId xmlns:a16="http://schemas.microsoft.com/office/drawing/2014/main" id="{95772D87-E3A6-4E34-8939-852FF07AC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" y="9210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8706" name="Oval 25">
              <a:extLst>
                <a:ext uri="{FF2B5EF4-FFF2-40B4-BE49-F238E27FC236}">
                  <a16:creationId xmlns:a16="http://schemas.microsoft.com/office/drawing/2014/main" id="{2FC230FB-6ACD-4EF5-81D1-7BFD459CC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8462"/>
              <a:ext cx="80" cy="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07" name="Oval 26">
              <a:extLst>
                <a:ext uri="{FF2B5EF4-FFF2-40B4-BE49-F238E27FC236}">
                  <a16:creationId xmlns:a16="http://schemas.microsoft.com/office/drawing/2014/main" id="{C591C0C9-1B23-4814-B76D-B69464FA2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8347"/>
              <a:ext cx="2040" cy="20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08" name="Line 27">
              <a:extLst>
                <a:ext uri="{FF2B5EF4-FFF2-40B4-BE49-F238E27FC236}">
                  <a16:creationId xmlns:a16="http://schemas.microsoft.com/office/drawing/2014/main" id="{5AAABB0F-1094-4B63-B25C-ED1FD0E05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0" y="8520"/>
              <a:ext cx="521" cy="8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Text Box 28">
              <a:extLst>
                <a:ext uri="{FF2B5EF4-FFF2-40B4-BE49-F238E27FC236}">
                  <a16:creationId xmlns:a16="http://schemas.microsoft.com/office/drawing/2014/main" id="{99D24519-AC3E-4EEC-85C6-BC41F0BDC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7893"/>
              <a:ext cx="7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8710" name="Text Box 29">
              <a:extLst>
                <a:ext uri="{FF2B5EF4-FFF2-40B4-BE49-F238E27FC236}">
                  <a16:creationId xmlns:a16="http://schemas.microsoft.com/office/drawing/2014/main" id="{A60B0683-B957-42BA-856C-0F255E1EC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" y="10677"/>
              <a:ext cx="21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11" name="Text Box 30">
              <a:extLst>
                <a:ext uri="{FF2B5EF4-FFF2-40B4-BE49-F238E27FC236}">
                  <a16:creationId xmlns:a16="http://schemas.microsoft.com/office/drawing/2014/main" id="{338C2621-C640-4AB3-A422-68D18B259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8004"/>
              <a:ext cx="60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12" name="Text Box 32">
              <a:extLst>
                <a:ext uri="{FF2B5EF4-FFF2-40B4-BE49-F238E27FC236}">
                  <a16:creationId xmlns:a16="http://schemas.microsoft.com/office/drawing/2014/main" id="{553F6C23-1D29-489D-AFB6-58C193972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8496"/>
              <a:ext cx="45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713" name="Arc 33">
              <a:extLst>
                <a:ext uri="{FF2B5EF4-FFF2-40B4-BE49-F238E27FC236}">
                  <a16:creationId xmlns:a16="http://schemas.microsoft.com/office/drawing/2014/main" id="{331977A8-F178-4203-8F08-51FB232C24D9}"/>
                </a:ext>
              </a:extLst>
            </p:cNvPr>
            <p:cNvSpPr>
              <a:spLocks/>
            </p:cNvSpPr>
            <p:nvPr/>
          </p:nvSpPr>
          <p:spPr bwMode="auto">
            <a:xfrm rot="5554102" flipH="1">
              <a:off x="3494" y="8907"/>
              <a:ext cx="295" cy="464"/>
            </a:xfrm>
            <a:custGeom>
              <a:avLst/>
              <a:gdLst>
                <a:gd name="T0" fmla="*/ 0 w 21600"/>
                <a:gd name="T1" fmla="*/ 0 h 32480"/>
                <a:gd name="T2" fmla="*/ 0 w 21600"/>
                <a:gd name="T3" fmla="*/ 0 h 32480"/>
                <a:gd name="T4" fmla="*/ 0 w 21600"/>
                <a:gd name="T5" fmla="*/ 0 h 324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2480"/>
                <a:gd name="T11" fmla="*/ 21600 w 21600"/>
                <a:gd name="T12" fmla="*/ 32480 h 32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248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422"/>
                    <a:pt x="20585" y="29177"/>
                    <a:pt x="18659" y="32479"/>
                  </a:cubicBezTo>
                </a:path>
                <a:path w="21600" h="3248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422"/>
                    <a:pt x="20585" y="29177"/>
                    <a:pt x="18659" y="3247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30118371-7445-4BEC-9BF6-A07EB8A2A224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2771775"/>
            <a:ext cx="7939088" cy="960438"/>
            <a:chOff x="375" y="2058"/>
            <a:chExt cx="5001" cy="605"/>
          </a:xfrm>
        </p:grpSpPr>
        <p:sp>
          <p:nvSpPr>
            <p:cNvPr id="28700" name="Text Box 13">
              <a:extLst>
                <a:ext uri="{FF2B5EF4-FFF2-40B4-BE49-F238E27FC236}">
                  <a16:creationId xmlns:a16="http://schemas.microsoft.com/office/drawing/2014/main" id="{67F9F36A-0DA6-4BD5-8541-E5EBEAF96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058"/>
              <a:ext cx="3120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denotes the circle centered at the origin with radius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 |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|=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8701" name="Object 5">
              <a:extLst>
                <a:ext uri="{FF2B5EF4-FFF2-40B4-BE49-F238E27FC236}">
                  <a16:creationId xmlns:a16="http://schemas.microsoft.com/office/drawing/2014/main" id="{E47FD63F-06CD-48A1-AEA3-7037970B2E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" y="2112"/>
            <a:ext cx="174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5" name="Equation" r:id="rId7" imgW="1320800" imgH="228600" progId="Equation.DSMT4">
                    <p:embed/>
                  </p:oleObj>
                </mc:Choice>
                <mc:Fallback>
                  <p:oleObj name="Equation" r:id="rId7" imgW="13208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" y="2112"/>
                          <a:ext cx="174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9">
            <a:extLst>
              <a:ext uri="{FF2B5EF4-FFF2-40B4-BE49-F238E27FC236}">
                <a16:creationId xmlns:a16="http://schemas.microsoft.com/office/drawing/2014/main" id="{DE05BA3A-F760-47A8-8CE1-3F4D5DC655BD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3929063"/>
            <a:ext cx="2463800" cy="2328862"/>
            <a:chOff x="1020" y="709"/>
            <a:chExt cx="2497" cy="2242"/>
          </a:xfrm>
        </p:grpSpPr>
        <p:sp>
          <p:nvSpPr>
            <p:cNvPr id="28685" name="Line 40">
              <a:extLst>
                <a:ext uri="{FF2B5EF4-FFF2-40B4-BE49-F238E27FC236}">
                  <a16:creationId xmlns:a16="http://schemas.microsoft.com/office/drawing/2014/main" id="{B988A463-3C52-4835-9CF0-2594E9B58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052"/>
              <a:ext cx="230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41">
              <a:extLst>
                <a:ext uri="{FF2B5EF4-FFF2-40B4-BE49-F238E27FC236}">
                  <a16:creationId xmlns:a16="http://schemas.microsoft.com/office/drawing/2014/main" id="{1633AFFF-E21F-4A4E-B523-0274BB973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709"/>
              <a:ext cx="0" cy="18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Text Box 42">
              <a:extLst>
                <a:ext uri="{FF2B5EF4-FFF2-40B4-BE49-F238E27FC236}">
                  <a16:creationId xmlns:a16="http://schemas.microsoft.com/office/drawing/2014/main" id="{8BECC861-91C3-4C4A-8B91-B83F6BBD8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" y="2052"/>
              <a:ext cx="637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8688" name="Text Box 43">
              <a:extLst>
                <a:ext uri="{FF2B5EF4-FFF2-40B4-BE49-F238E27FC236}">
                  <a16:creationId xmlns:a16="http://schemas.microsoft.com/office/drawing/2014/main" id="{BB1145CB-B715-4845-895A-9C274F316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" y="734"/>
              <a:ext cx="62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8689" name="Text Box 44">
              <a:extLst>
                <a:ext uri="{FF2B5EF4-FFF2-40B4-BE49-F238E27FC236}">
                  <a16:creationId xmlns:a16="http://schemas.microsoft.com/office/drawing/2014/main" id="{9D5988EB-FC20-439C-A931-03300D6C0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2160"/>
              <a:ext cx="468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8690" name="Text Box 45">
              <a:extLst>
                <a:ext uri="{FF2B5EF4-FFF2-40B4-BE49-F238E27FC236}">
                  <a16:creationId xmlns:a16="http://schemas.microsoft.com/office/drawing/2014/main" id="{407026AF-474E-4ED9-B510-58FFFB8A4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2566"/>
              <a:ext cx="187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1" name="Arc 46">
              <a:extLst>
                <a:ext uri="{FF2B5EF4-FFF2-40B4-BE49-F238E27FC236}">
                  <a16:creationId xmlns:a16="http://schemas.microsoft.com/office/drawing/2014/main" id="{C3301FBC-A6D9-4105-8678-8D95B0D83737}"/>
                </a:ext>
              </a:extLst>
            </p:cNvPr>
            <p:cNvSpPr>
              <a:spLocks/>
            </p:cNvSpPr>
            <p:nvPr/>
          </p:nvSpPr>
          <p:spPr bwMode="auto">
            <a:xfrm rot="2807827" flipH="1">
              <a:off x="2025" y="1126"/>
              <a:ext cx="1027" cy="108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865"/>
                    <a:pt x="9368" y="277"/>
                    <a:pt x="21099" y="5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865"/>
                    <a:pt x="9368" y="277"/>
                    <a:pt x="21099" y="5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Oval 47">
              <a:extLst>
                <a:ext uri="{FF2B5EF4-FFF2-40B4-BE49-F238E27FC236}">
                  <a16:creationId xmlns:a16="http://schemas.microsoft.com/office/drawing/2014/main" id="{7B5872F4-B04E-4502-8769-7791AC737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1640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3" name="Oval 48">
              <a:extLst>
                <a:ext uri="{FF2B5EF4-FFF2-40B4-BE49-F238E27FC236}">
                  <a16:creationId xmlns:a16="http://schemas.microsoft.com/office/drawing/2014/main" id="{99F7D949-2220-497C-812E-53FFFFBA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220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4" name="Line 49">
              <a:extLst>
                <a:ext uri="{FF2B5EF4-FFF2-40B4-BE49-F238E27FC236}">
                  <a16:creationId xmlns:a16="http://schemas.microsoft.com/office/drawing/2014/main" id="{728F2628-622C-47A2-9F09-E7396513E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677"/>
              <a:ext cx="830" cy="3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50">
              <a:extLst>
                <a:ext uri="{FF2B5EF4-FFF2-40B4-BE49-F238E27FC236}">
                  <a16:creationId xmlns:a16="http://schemas.microsoft.com/office/drawing/2014/main" id="{CDFF8E5E-2CF0-4AD4-968A-E8573814B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3" y="1270"/>
              <a:ext cx="586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51">
              <a:extLst>
                <a:ext uri="{FF2B5EF4-FFF2-40B4-BE49-F238E27FC236}">
                  <a16:creationId xmlns:a16="http://schemas.microsoft.com/office/drawing/2014/main" id="{931A62EF-F965-4DA1-8EDC-5282B743A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7" y="1257"/>
              <a:ext cx="248" cy="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52">
              <a:extLst>
                <a:ext uri="{FF2B5EF4-FFF2-40B4-BE49-F238E27FC236}">
                  <a16:creationId xmlns:a16="http://schemas.microsoft.com/office/drawing/2014/main" id="{67249C2C-09AB-4447-93E8-F8629562F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5" y="1665"/>
              <a:ext cx="3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Arc 53">
              <a:extLst>
                <a:ext uri="{FF2B5EF4-FFF2-40B4-BE49-F238E27FC236}">
                  <a16:creationId xmlns:a16="http://schemas.microsoft.com/office/drawing/2014/main" id="{B020B9F4-66A9-40EB-887B-A98742E1D32E}"/>
                </a:ext>
              </a:extLst>
            </p:cNvPr>
            <p:cNvSpPr>
              <a:spLocks/>
            </p:cNvSpPr>
            <p:nvPr/>
          </p:nvSpPr>
          <p:spPr bwMode="auto">
            <a:xfrm rot="4183937" flipH="1">
              <a:off x="2465" y="1486"/>
              <a:ext cx="210" cy="2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Text Box 55">
              <a:extLst>
                <a:ext uri="{FF2B5EF4-FFF2-40B4-BE49-F238E27FC236}">
                  <a16:creationId xmlns:a16="http://schemas.microsoft.com/office/drawing/2014/main" id="{D4B456FC-1562-4C9B-ACE1-37C09E262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1035"/>
              <a:ext cx="902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7">
            <a:extLst>
              <a:ext uri="{FF2B5EF4-FFF2-40B4-BE49-F238E27FC236}">
                <a16:creationId xmlns:a16="http://schemas.microsoft.com/office/drawing/2014/main" id="{8AF6DD00-35A6-4E28-BDCD-211945315A7E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4089400"/>
            <a:ext cx="4343400" cy="1482725"/>
            <a:chOff x="336" y="2640"/>
            <a:chExt cx="2736" cy="934"/>
          </a:xfrm>
        </p:grpSpPr>
        <p:sp>
          <p:nvSpPr>
            <p:cNvPr id="28681" name="Text Box 16">
              <a:extLst>
                <a:ext uri="{FF2B5EF4-FFF2-40B4-BE49-F238E27FC236}">
                  <a16:creationId xmlns:a16="http://schemas.microsoft.com/office/drawing/2014/main" id="{96E1FC57-F623-44EE-B7F8-0B220C637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910"/>
              <a:ext cx="2736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denotes the circle centered at      with radius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28682" name="Object 2">
              <a:extLst>
                <a:ext uri="{FF2B5EF4-FFF2-40B4-BE49-F238E27FC236}">
                  <a16:creationId xmlns:a16="http://schemas.microsoft.com/office/drawing/2014/main" id="{5BB43269-63FF-4608-A7DE-5C37ED1C4E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" y="2640"/>
            <a:ext cx="99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6" name="Equation" r:id="rId9" imgW="812447" imgH="241195" progId="Equation.DSMT4">
                    <p:embed/>
                  </p:oleObj>
                </mc:Choice>
                <mc:Fallback>
                  <p:oleObj name="Equation" r:id="rId9" imgW="812447" imgH="24119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" y="2640"/>
                          <a:ext cx="99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3">
              <a:extLst>
                <a:ext uri="{FF2B5EF4-FFF2-40B4-BE49-F238E27FC236}">
                  <a16:creationId xmlns:a16="http://schemas.microsoft.com/office/drawing/2014/main" id="{0568F26F-B535-4104-A3CB-C81AE3D9FD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6" y="2955"/>
            <a:ext cx="20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7" name="Equation" r:id="rId11" imgW="165028" imgH="228501" progId="Equation.DSMT4">
                    <p:embed/>
                  </p:oleObj>
                </mc:Choice>
                <mc:Fallback>
                  <p:oleObj name="Equation" r:id="rId11" imgW="165028" imgH="228501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" y="2955"/>
                          <a:ext cx="20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4">
              <a:extLst>
                <a:ext uri="{FF2B5EF4-FFF2-40B4-BE49-F238E27FC236}">
                  <a16:creationId xmlns:a16="http://schemas.microsoft.com/office/drawing/2014/main" id="{48509CDC-A916-4D80-8854-4E084EC1EA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1" y="3252"/>
            <a:ext cx="931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8" name="Equation" r:id="rId13" imgW="736280" imgH="253890" progId="Equation.DSMT4">
                    <p:embed/>
                  </p:oleObj>
                </mc:Choice>
                <mc:Fallback>
                  <p:oleObj name="Equation" r:id="rId13" imgW="736280" imgH="25389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3252"/>
                          <a:ext cx="931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9" name="灯片编号占位符 1">
            <a:extLst>
              <a:ext uri="{FF2B5EF4-FFF2-40B4-BE49-F238E27FC236}">
                <a16:creationId xmlns:a16="http://schemas.microsoft.com/office/drawing/2014/main" id="{356A92EA-3814-4B30-9B41-DF3271A2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A96D53-245C-4182-9151-74CD96F98072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BBA5E9B8-F776-4F64-BDA5-1A92A17B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4. Exponential Form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>
            <a:extLst>
              <a:ext uri="{FF2B5EF4-FFF2-40B4-BE49-F238E27FC236}">
                <a16:creationId xmlns:a16="http://schemas.microsoft.com/office/drawing/2014/main" id="{9FD1C309-B0AC-44C1-AD63-4C83284D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708966-F66B-42D4-BAFF-508AD4B848AA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B41EBA5-7DB1-44C7-BECD-3E82FC82C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4. Exponential Form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" name="Text Box 66">
            <a:extLst>
              <a:ext uri="{FF2B5EF4-FFF2-40B4-BE49-F238E27FC236}">
                <a16:creationId xmlns:a16="http://schemas.microsoft.com/office/drawing/2014/main" id="{82DDCBBF-77E5-4578-9AA9-B0D2A9758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263650"/>
            <a:ext cx="345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(III)   Products and quotients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80C79001-AA1B-4980-A613-04A65E007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025" y="1785938"/>
          <a:ext cx="4752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name="Equation" r:id="rId3" imgW="2603500" imgH="254000" progId="Equation.DSMT4">
                  <p:embed/>
                </p:oleObj>
              </mc:Choice>
              <mc:Fallback>
                <p:oleObj name="Equation" r:id="rId3" imgW="26035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785938"/>
                        <a:ext cx="47529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C204A8B-C2C7-4143-A750-6D91860EF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2243138"/>
          <a:ext cx="33575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Equation" r:id="rId5" imgW="1803400" imgH="254000" progId="Equation.DSMT4">
                  <p:embed/>
                </p:oleObj>
              </mc:Choice>
              <mc:Fallback>
                <p:oleObj name="Equation" r:id="rId5" imgW="18034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2243138"/>
                        <a:ext cx="33575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73EE6F4A-89C0-4499-8AF8-EA5C931FE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2254250"/>
          <a:ext cx="33575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Equation" r:id="rId7" imgW="1854200" imgH="254000" progId="Equation.DSMT4">
                  <p:embed/>
                </p:oleObj>
              </mc:Choice>
              <mc:Fallback>
                <p:oleObj name="Equation" r:id="rId7" imgW="18542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2254250"/>
                        <a:ext cx="33575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91F5BC-709E-40D9-B7D9-C9B2593D2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2770188"/>
          <a:ext cx="46577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Equation" r:id="rId9" imgW="2400300" imgH="266700" progId="Equation.DSMT4">
                  <p:embed/>
                </p:oleObj>
              </mc:Choice>
              <mc:Fallback>
                <p:oleObj name="Equation" r:id="rId9" imgW="24003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770188"/>
                        <a:ext cx="46577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>
            <a:extLst>
              <a:ext uri="{FF2B5EF4-FFF2-40B4-BE49-F238E27FC236}">
                <a16:creationId xmlns:a16="http://schemas.microsoft.com/office/drawing/2014/main" id="{C74B3B04-B162-4037-B9EA-F6EF41E6081E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354388"/>
            <a:ext cx="6400800" cy="503237"/>
            <a:chOff x="720" y="3033"/>
            <a:chExt cx="4032" cy="317"/>
          </a:xfrm>
        </p:grpSpPr>
        <p:sp>
          <p:nvSpPr>
            <p:cNvPr id="29714" name="Text Box 15">
              <a:extLst>
                <a:ext uri="{FF2B5EF4-FFF2-40B4-BE49-F238E27FC236}">
                  <a16:creationId xmlns:a16="http://schemas.microsoft.com/office/drawing/2014/main" id="{59669FDB-59DC-4DBB-99A5-1CDF08B94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72"/>
              <a:ext cx="40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 if                                            then we have</a:t>
              </a:r>
            </a:p>
          </p:txBody>
        </p:sp>
        <p:graphicFrame>
          <p:nvGraphicFramePr>
            <p:cNvPr id="29715" name="Object 6">
              <a:extLst>
                <a:ext uri="{FF2B5EF4-FFF2-40B4-BE49-F238E27FC236}">
                  <a16:creationId xmlns:a16="http://schemas.microsoft.com/office/drawing/2014/main" id="{A0C4FC7E-B4B4-47D8-BDD6-8255A5436E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6" y="3033"/>
            <a:ext cx="166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6" name="Equation" r:id="rId11" imgW="1269449" imgH="241195" progId="Equation.DSMT4">
                    <p:embed/>
                  </p:oleObj>
                </mc:Choice>
                <mc:Fallback>
                  <p:oleObj name="Equation" r:id="rId11" imgW="1269449" imgH="24119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3033"/>
                          <a:ext cx="166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355A29E9-321A-4F85-BBBE-0F7013C51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859213"/>
          <a:ext cx="407193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Equation" r:id="rId13" imgW="1815312" imgH="253890" progId="Equation.DSMT4">
                  <p:embed/>
                </p:oleObj>
              </mc:Choice>
              <mc:Fallback>
                <p:oleObj name="Equation" r:id="rId13" imgW="1815312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59213"/>
                        <a:ext cx="4071938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>
            <a:extLst>
              <a:ext uri="{FF2B5EF4-FFF2-40B4-BE49-F238E27FC236}">
                <a16:creationId xmlns:a16="http://schemas.microsoft.com/office/drawing/2014/main" id="{8499392B-656F-4ECD-82A0-BBF613D68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1575" y="4429125"/>
          <a:ext cx="12858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Equation" r:id="rId15" imgW="685800" imgH="457200" progId="Equation.DSMT4">
                  <p:embed/>
                </p:oleObj>
              </mc:Choice>
              <mc:Fallback>
                <p:oleObj name="Equation" r:id="rId15" imgW="6858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429125"/>
                        <a:ext cx="12858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>
            <a:extLst>
              <a:ext uri="{FF2B5EF4-FFF2-40B4-BE49-F238E27FC236}">
                <a16:creationId xmlns:a16="http://schemas.microsoft.com/office/drawing/2014/main" id="{2C00573C-0BCE-411F-90C2-64FF06903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0" y="4429125"/>
          <a:ext cx="15208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name="Equation" r:id="rId17" imgW="749300" imgH="457200" progId="Equation.DSMT4">
                  <p:embed/>
                </p:oleObj>
              </mc:Choice>
              <mc:Fallback>
                <p:oleObj name="Equation" r:id="rId17" imgW="7493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4429125"/>
                        <a:ext cx="15208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>
            <a:extLst>
              <a:ext uri="{FF2B5EF4-FFF2-40B4-BE49-F238E27FC236}">
                <a16:creationId xmlns:a16="http://schemas.microsoft.com/office/drawing/2014/main" id="{E39D386C-CF8B-4125-A2CB-ED3F79BDE2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4429125"/>
          <a:ext cx="27638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Equation" r:id="rId19" imgW="1459866" imgH="469696" progId="Equation.DSMT4">
                  <p:embed/>
                </p:oleObj>
              </mc:Choice>
              <mc:Fallback>
                <p:oleObj name="Equation" r:id="rId19" imgW="1459866" imgH="46969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4429125"/>
                        <a:ext cx="27638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9">
            <a:extLst>
              <a:ext uri="{FF2B5EF4-FFF2-40B4-BE49-F238E27FC236}">
                <a16:creationId xmlns:a16="http://schemas.microsoft.com/office/drawing/2014/main" id="{728565BE-978C-4205-AF47-F06F959E2C7E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5373688"/>
            <a:ext cx="6248400" cy="471487"/>
            <a:chOff x="528" y="1531"/>
            <a:chExt cx="3936" cy="297"/>
          </a:xfrm>
        </p:grpSpPr>
        <p:sp>
          <p:nvSpPr>
            <p:cNvPr id="29712" name="Text Box 13">
              <a:extLst>
                <a:ext uri="{FF2B5EF4-FFF2-40B4-BE49-F238E27FC236}">
                  <a16:creationId xmlns:a16="http://schemas.microsoft.com/office/drawing/2014/main" id="{896482EC-041A-4159-BFE0-11C941612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36"/>
              <a:ext cx="39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any nonzero complex number</a:t>
              </a:r>
            </a:p>
          </p:txBody>
        </p:sp>
        <p:graphicFrame>
          <p:nvGraphicFramePr>
            <p:cNvPr id="29713" name="Object 11">
              <a:extLst>
                <a:ext uri="{FF2B5EF4-FFF2-40B4-BE49-F238E27FC236}">
                  <a16:creationId xmlns:a16="http://schemas.microsoft.com/office/drawing/2014/main" id="{A97F5200-5643-4AA8-9AD1-3C8D4C59A3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3" y="1531"/>
            <a:ext cx="71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1" name="Equation" r:id="rId21" imgW="545863" imgH="228501" progId="Equation.DSMT4">
                    <p:embed/>
                  </p:oleObj>
                </mc:Choice>
                <mc:Fallback>
                  <p:oleObj name="Equation" r:id="rId21" imgW="545863" imgH="228501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" y="1531"/>
                          <a:ext cx="71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2">
            <a:extLst>
              <a:ext uri="{FF2B5EF4-FFF2-40B4-BE49-F238E27FC236}">
                <a16:creationId xmlns:a16="http://schemas.microsoft.com/office/drawing/2014/main" id="{5F79E592-897A-42DB-86DB-6B09759BA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5150" y="5143500"/>
          <a:ext cx="27717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Equation" r:id="rId23" imgW="1397000" imgH="431800" progId="Equation.DSMT4">
                  <p:embed/>
                </p:oleObj>
              </mc:Choice>
              <mc:Fallback>
                <p:oleObj name="Equation" r:id="rId23" imgW="13970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5143500"/>
                        <a:ext cx="27717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E98CF235-0892-43CA-94BC-A4BEF2CE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9440F4-A864-41BB-B962-DEA6A1A93936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2E23EDD-2CB8-42A8-BF2F-C52BAAA0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4. Exponential Form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" name="Text Box 66">
            <a:extLst>
              <a:ext uri="{FF2B5EF4-FFF2-40B4-BE49-F238E27FC236}">
                <a16:creationId xmlns:a16="http://schemas.microsoft.com/office/drawing/2014/main" id="{089EEBC5-058A-4642-B048-9CE83704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263650"/>
            <a:ext cx="3919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(IV) 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Arguments transformations</a:t>
            </a:r>
            <a:endParaRPr lang="en-US" altLang="zh-CN" sz="20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2C2711E8-EC0A-4269-BDA5-4263BFD0A140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1755775"/>
            <a:ext cx="7467600" cy="530225"/>
            <a:chOff x="672" y="1010"/>
            <a:chExt cx="4704" cy="334"/>
          </a:xfrm>
        </p:grpSpPr>
        <p:graphicFrame>
          <p:nvGraphicFramePr>
            <p:cNvPr id="30733" name="Object 2">
              <a:extLst>
                <a:ext uri="{FF2B5EF4-FFF2-40B4-BE49-F238E27FC236}">
                  <a16:creationId xmlns:a16="http://schemas.microsoft.com/office/drawing/2014/main" id="{EDE7C401-0268-40DA-94B9-F31644EF37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0" y="1010"/>
            <a:ext cx="143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5" name="Equation" r:id="rId3" imgW="1091726" imgH="253890" progId="Equation.DSMT4">
                    <p:embed/>
                  </p:oleObj>
                </mc:Choice>
                <mc:Fallback>
                  <p:oleObj name="Equation" r:id="rId3" imgW="1091726" imgH="25389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1010"/>
                          <a:ext cx="143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4" name="Text Box 12">
              <a:extLst>
                <a:ext uri="{FF2B5EF4-FFF2-40B4-BE49-F238E27FC236}">
                  <a16:creationId xmlns:a16="http://schemas.microsoft.com/office/drawing/2014/main" id="{486BD866-1775-4A58-B483-1D3C0D59B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056"/>
              <a:ext cx="47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                                     we have</a:t>
              </a:r>
            </a:p>
          </p:txBody>
        </p:sp>
      </p:grp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87057B5C-3F73-459E-9638-29A27E52D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2428875"/>
          <a:ext cx="33575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5" imgW="1586811" imgH="253890" progId="Equation.DSMT4">
                  <p:embed/>
                </p:oleObj>
              </mc:Choice>
              <mc:Fallback>
                <p:oleObj name="Equation" r:id="rId5" imgW="1586811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428875"/>
                        <a:ext cx="33575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8">
            <a:extLst>
              <a:ext uri="{FF2B5EF4-FFF2-40B4-BE49-F238E27FC236}">
                <a16:creationId xmlns:a16="http://schemas.microsoft.com/office/drawing/2014/main" id="{94764A69-65C9-4E0A-BDF9-683218EBAA37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3044825"/>
            <a:ext cx="7467600" cy="812800"/>
            <a:chOff x="672" y="2258"/>
            <a:chExt cx="4704" cy="512"/>
          </a:xfrm>
        </p:grpSpPr>
        <p:graphicFrame>
          <p:nvGraphicFramePr>
            <p:cNvPr id="30731" name="Object 4">
              <a:extLst>
                <a:ext uri="{FF2B5EF4-FFF2-40B4-BE49-F238E27FC236}">
                  <a16:creationId xmlns:a16="http://schemas.microsoft.com/office/drawing/2014/main" id="{D81B1E30-0E80-48DA-B05E-8B5F782A64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2" y="2258"/>
            <a:ext cx="1173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7" name="Equation" r:id="rId7" imgW="990170" imgH="431613" progId="Equation.DSMT4">
                    <p:embed/>
                  </p:oleObj>
                </mc:Choice>
                <mc:Fallback>
                  <p:oleObj name="Equation" r:id="rId7" imgW="990170" imgH="431613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2258"/>
                          <a:ext cx="1173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2" name="Text Box 15">
              <a:extLst>
                <a:ext uri="{FF2B5EF4-FFF2-40B4-BE49-F238E27FC236}">
                  <a16:creationId xmlns:a16="http://schemas.microsoft.com/office/drawing/2014/main" id="{D630AF4C-CE44-4F99-A938-C3973A0B5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50"/>
              <a:ext cx="47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                            we have</a:t>
              </a:r>
            </a:p>
          </p:txBody>
        </p:sp>
      </p:grp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ACB85224-07BD-46BD-BD90-A56BAA675E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857625"/>
          <a:ext cx="28575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9" imgW="1536700" imgH="482600" progId="Equation.DSMT4">
                  <p:embed/>
                </p:oleObj>
              </mc:Choice>
              <mc:Fallback>
                <p:oleObj name="Equation" r:id="rId9" imgW="15367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857625"/>
                        <a:ext cx="28575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>
            <a:extLst>
              <a:ext uri="{FF2B5EF4-FFF2-40B4-BE49-F238E27FC236}">
                <a16:creationId xmlns:a16="http://schemas.microsoft.com/office/drawing/2014/main" id="{104DFA80-29D1-423F-B2AD-20A3667D7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474345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But note if we replace ‘arg’ by ‘Arg’,</a:t>
            </a:r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9751E6FA-6F18-40C5-B945-2286640797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286375"/>
          <a:ext cx="30718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11" imgW="1675673" imgH="253890" progId="Equation.DSMT4">
                  <p:embed/>
                </p:oleObj>
              </mc:Choice>
              <mc:Fallback>
                <p:oleObj name="Equation" r:id="rId11" imgW="1675673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86375"/>
                        <a:ext cx="30718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5EAB5A9D-0086-47BE-B590-7EE1B1E0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6" y="1061244"/>
            <a:ext cx="8499574" cy="510406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Please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</a:rPr>
              <a:t>turn off your cell-phones </a:t>
            </a:r>
            <a:r>
              <a:rPr lang="en-US" altLang="zh-CN" b="1" dirty="0">
                <a:latin typeface="Arial Black" panose="020B0A04020102020204" pitchFamily="34" charset="0"/>
              </a:rPr>
              <a:t>in class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If you are late,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</a:rPr>
              <a:t>just come in and join us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Please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</a:rPr>
              <a:t>take notes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Ask questions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</a:rPr>
              <a:t>as soon as possible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Do homework by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</a:rPr>
              <a:t>yourself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Hand up your homework on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</a:rPr>
              <a:t>Monday </a:t>
            </a:r>
            <a:r>
              <a:rPr lang="en-US" altLang="zh-CN" b="1" dirty="0">
                <a:latin typeface="Arial Black" panose="020B0A04020102020204" pitchFamily="34" charset="0"/>
              </a:rPr>
              <a:t>of every week from the 2nd week on.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Speak in Chinese and English,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</a:rPr>
              <a:t>write in English</a:t>
            </a:r>
            <a:r>
              <a:rPr lang="en-US" altLang="zh-CN" b="1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F49DE-5D65-41C9-9F5E-418F2AE73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50837"/>
            <a:ext cx="7929563" cy="584200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Notes for this class</a:t>
            </a:r>
            <a:endParaRPr lang="zh-CN" altLang="en-US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>
            <a:extLst>
              <a:ext uri="{FF2B5EF4-FFF2-40B4-BE49-F238E27FC236}">
                <a16:creationId xmlns:a16="http://schemas.microsoft.com/office/drawing/2014/main" id="{645EA466-CA8E-424A-A786-DE6DEDD6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FBEA0B-5299-4E1E-A56D-25ACE5D03341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21E4A05-A5AF-43A1-B783-D5F65DDF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4. Exponential Form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" name="Text Box 66">
            <a:extLst>
              <a:ext uri="{FF2B5EF4-FFF2-40B4-BE49-F238E27FC236}">
                <a16:creationId xmlns:a16="http://schemas.microsoft.com/office/drawing/2014/main" id="{A609CE41-8E32-4EBA-AF83-5AB3A490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263650"/>
            <a:ext cx="4041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(IV) 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Powers of complex numbers</a:t>
            </a:r>
            <a:endParaRPr lang="en-US" altLang="zh-CN" sz="20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ED1BE1DD-0510-4498-B096-B71E89D7B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2501900"/>
          <a:ext cx="4214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公式" r:id="rId3" imgW="2247900" imgH="228600" progId="Equation.3">
                  <p:embed/>
                </p:oleObj>
              </mc:Choice>
              <mc:Fallback>
                <p:oleObj name="公式" r:id="rId3" imgW="2247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501900"/>
                        <a:ext cx="4214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>
            <a:extLst>
              <a:ext uri="{FF2B5EF4-FFF2-40B4-BE49-F238E27FC236}">
                <a16:creationId xmlns:a16="http://schemas.microsoft.com/office/drawing/2014/main" id="{43B85109-EAD8-457B-AE6D-A219414E6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571750"/>
            <a:ext cx="1373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Particularly,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91B01A1C-4188-4016-BBB5-048594E989CE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2928938"/>
            <a:ext cx="5286375" cy="642937"/>
            <a:chOff x="1646" y="1783"/>
            <a:chExt cx="3830" cy="485"/>
          </a:xfrm>
        </p:grpSpPr>
        <p:sp>
          <p:nvSpPr>
            <p:cNvPr id="31757" name="AutoShape 14">
              <a:extLst>
                <a:ext uri="{FF2B5EF4-FFF2-40B4-BE49-F238E27FC236}">
                  <a16:creationId xmlns:a16="http://schemas.microsoft.com/office/drawing/2014/main" id="{A2D10766-3366-4925-9B22-B4D55FBF4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993"/>
              <a:ext cx="1636" cy="275"/>
            </a:xfrm>
            <a:prstGeom prst="wedgeRoundRectCallout">
              <a:avLst>
                <a:gd name="adj1" fmla="val -95292"/>
                <a:gd name="adj2" fmla="val -118000"/>
                <a:gd name="adj3" fmla="val 16667"/>
              </a:avLst>
            </a:prstGeom>
            <a:noFill/>
            <a:ln w="3175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 Moivre’s formula</a:t>
              </a:r>
            </a:p>
          </p:txBody>
        </p:sp>
        <p:sp>
          <p:nvSpPr>
            <p:cNvPr id="31758" name="Line 15">
              <a:extLst>
                <a:ext uri="{FF2B5EF4-FFF2-40B4-BE49-F238E27FC236}">
                  <a16:creationId xmlns:a16="http://schemas.microsoft.com/office/drawing/2014/main" id="{CBDAE22D-95CB-4F03-A24A-20CD6C921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6" y="1783"/>
              <a:ext cx="3255" cy="9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AB181572-3831-4F55-920B-60FC0DEB40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3950" y="1785938"/>
          <a:ext cx="6019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Equation" r:id="rId5" imgW="3022600" imgH="228600" progId="Equation.DSMT4">
                  <p:embed/>
                </p:oleObj>
              </mc:Choice>
              <mc:Fallback>
                <p:oleObj name="Equation" r:id="rId5" imgW="3022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785938"/>
                        <a:ext cx="60198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>
            <a:extLst>
              <a:ext uri="{FF2B5EF4-FFF2-40B4-BE49-F238E27FC236}">
                <a16:creationId xmlns:a16="http://schemas.microsoft.com/office/drawing/2014/main" id="{4E2B5E08-6E9F-4203-9725-CD5BC7FC7C58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643313"/>
            <a:ext cx="7467600" cy="604837"/>
            <a:chOff x="336" y="3024"/>
            <a:chExt cx="4704" cy="381"/>
          </a:xfrm>
        </p:grpSpPr>
        <p:sp>
          <p:nvSpPr>
            <p:cNvPr id="31755" name="Text Box 37">
              <a:extLst>
                <a:ext uri="{FF2B5EF4-FFF2-40B4-BE49-F238E27FC236}">
                  <a16:creationId xmlns:a16="http://schemas.microsoft.com/office/drawing/2014/main" id="{611D889D-4A15-4DAA-9B8D-24FD3365A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120"/>
              <a:ext cx="47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 3. 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calculate                      , we have </a:t>
              </a:r>
            </a:p>
          </p:txBody>
        </p:sp>
        <p:graphicFrame>
          <p:nvGraphicFramePr>
            <p:cNvPr id="31756" name="Object 8">
              <a:extLst>
                <a:ext uri="{FF2B5EF4-FFF2-40B4-BE49-F238E27FC236}">
                  <a16:creationId xmlns:a16="http://schemas.microsoft.com/office/drawing/2014/main" id="{4C81438E-2814-4028-89EB-66BC721CE5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1" y="3024"/>
            <a:ext cx="855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5" name="Equation" r:id="rId7" imgW="774364" imgH="342751" progId="Equation.DSMT4">
                    <p:embed/>
                  </p:oleObj>
                </mc:Choice>
                <mc:Fallback>
                  <p:oleObj name="Equation" r:id="rId7" imgW="774364" imgH="34275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3024"/>
                          <a:ext cx="855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E3FD95CE-A829-4BA1-B2EF-85C6D7D56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554722"/>
              </p:ext>
            </p:extLst>
          </p:nvPr>
        </p:nvGraphicFramePr>
        <p:xfrm>
          <a:off x="1030287" y="4511675"/>
          <a:ext cx="13700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9" imgW="787320" imgH="342720" progId="Equation.DSMT4">
                  <p:embed/>
                </p:oleObj>
              </mc:Choice>
              <mc:Fallback>
                <p:oleObj name="Equation" r:id="rId9" imgW="787320" imgH="342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7" y="4511675"/>
                        <a:ext cx="13700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D02E663-2A5F-44B3-A762-F5CF31D5DB5C}"/>
                  </a:ext>
                </a:extLst>
              </p:cNvPr>
              <p:cNvSpPr/>
              <p:nvPr/>
            </p:nvSpPr>
            <p:spPr>
              <a:xfrm>
                <a:off x="2367989" y="4548360"/>
                <a:ext cx="3941912" cy="512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zh-CN" altLang="en-US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f>
                            <m:fPr>
                              <m:type m:val="lin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zh-CN" alt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D02E663-2A5F-44B3-A762-F5CF31D5D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989" y="4548360"/>
                <a:ext cx="3941912" cy="5126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B93FB20C-A354-4C7F-9DCA-55976F72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5E93EE-9671-4217-863C-9FECC20154EE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95150A-76A3-4783-AA96-990BAB88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5. Roots of Complex Numbers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9992593-CAE4-4E0D-A25A-440F9C8C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3811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 Two nonzero complex numbers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4B2C5E3-D408-4E74-A84C-B9F078CCE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1357313"/>
          <a:ext cx="25003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3" name="Equation" r:id="rId3" imgW="1269449" imgH="241195" progId="Equation.DSMT4">
                  <p:embed/>
                </p:oleObj>
              </mc:Choice>
              <mc:Fallback>
                <p:oleObj name="Equation" r:id="rId3" imgW="1269449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57313"/>
                        <a:ext cx="250031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A68B6D52-C9B3-459E-A89B-A7803F9ED0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25" y="3038475"/>
          <a:ext cx="17859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Equation" r:id="rId5" imgW="876300" imgH="241300" progId="Equation.DSMT4">
                  <p:embed/>
                </p:oleObj>
              </mc:Choice>
              <mc:Fallback>
                <p:oleObj name="Equation" r:id="rId5" imgW="8763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3038475"/>
                        <a:ext cx="17859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">
            <a:extLst>
              <a:ext uri="{FF2B5EF4-FFF2-40B4-BE49-F238E27FC236}">
                <a16:creationId xmlns:a16="http://schemas.microsoft.com/office/drawing/2014/main" id="{DD63E735-9850-48B0-92C3-47327501A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928813"/>
            <a:ext cx="426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equal if and only if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DC180AB7-E98B-4114-9D14-8FBF1D710BCE}"/>
              </a:ext>
            </a:extLst>
          </p:cNvPr>
          <p:cNvGrpSpPr>
            <a:grpSpLocks/>
          </p:cNvGrpSpPr>
          <p:nvPr/>
        </p:nvGrpSpPr>
        <p:grpSpPr bwMode="auto">
          <a:xfrm>
            <a:off x="3590925" y="1914525"/>
            <a:ext cx="5849938" cy="452438"/>
            <a:chOff x="1097" y="2055"/>
            <a:chExt cx="3685" cy="285"/>
          </a:xfrm>
        </p:grpSpPr>
        <p:graphicFrame>
          <p:nvGraphicFramePr>
            <p:cNvPr id="32791" name="Object 5">
              <a:extLst>
                <a:ext uri="{FF2B5EF4-FFF2-40B4-BE49-F238E27FC236}">
                  <a16:creationId xmlns:a16="http://schemas.microsoft.com/office/drawing/2014/main" id="{A5D92603-A97B-4A12-A4EC-5059C956F3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7" y="2073"/>
            <a:ext cx="163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5" name="Equation" r:id="rId7" imgW="1397000" imgH="228600" progId="Equation.DSMT4">
                    <p:embed/>
                  </p:oleObj>
                </mc:Choice>
                <mc:Fallback>
                  <p:oleObj name="Equation" r:id="rId7" imgW="13970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2073"/>
                          <a:ext cx="1635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2" name="Text Box 15">
              <a:extLst>
                <a:ext uri="{FF2B5EF4-FFF2-40B4-BE49-F238E27FC236}">
                  <a16:creationId xmlns:a16="http://schemas.microsoft.com/office/drawing/2014/main" id="{A597DF93-F443-423C-94CC-60E23C0C8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" y="2055"/>
              <a:ext cx="19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some integer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E89BBA75-2FED-41F8-A064-A1886858C3A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416175"/>
            <a:ext cx="8077200" cy="500063"/>
            <a:chOff x="288" y="2733"/>
            <a:chExt cx="5088" cy="315"/>
          </a:xfrm>
        </p:grpSpPr>
        <p:sp>
          <p:nvSpPr>
            <p:cNvPr id="32788" name="Text Box 18">
              <a:extLst>
                <a:ext uri="{FF2B5EF4-FFF2-40B4-BE49-F238E27FC236}">
                  <a16:creationId xmlns:a16="http://schemas.microsoft.com/office/drawing/2014/main" id="{70EA0A02-5873-41CA-B5EA-CEB9D7358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766"/>
              <a:ext cx="50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 For                       an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 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     is  a nonzero complex number </a:t>
              </a:r>
            </a:p>
          </p:txBody>
        </p:sp>
        <p:graphicFrame>
          <p:nvGraphicFramePr>
            <p:cNvPr id="32789" name="Object 6">
              <a:extLst>
                <a:ext uri="{FF2B5EF4-FFF2-40B4-BE49-F238E27FC236}">
                  <a16:creationId xmlns:a16="http://schemas.microsoft.com/office/drawing/2014/main" id="{23DFC9B1-F7BD-43D4-828E-C76541E1FE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4" y="2733"/>
            <a:ext cx="86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6" name="Equation" r:id="rId9" imgW="660113" imgH="241195" progId="Equation.DSMT4">
                    <p:embed/>
                  </p:oleObj>
                </mc:Choice>
                <mc:Fallback>
                  <p:oleObj name="Equation" r:id="rId9" imgW="660113" imgH="24119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2733"/>
                          <a:ext cx="86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0" name="Object 7">
              <a:extLst>
                <a:ext uri="{FF2B5EF4-FFF2-40B4-BE49-F238E27FC236}">
                  <a16:creationId xmlns:a16="http://schemas.microsoft.com/office/drawing/2014/main" id="{4E0466DD-4CA2-4DE6-A11F-34229CAC42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3" y="2766"/>
            <a:ext cx="19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7" name="Equation" r:id="rId11" imgW="165028" imgH="228501" progId="Equation.DSMT4">
                    <p:embed/>
                  </p:oleObj>
                </mc:Choice>
                <mc:Fallback>
                  <p:oleObj name="Equation" r:id="rId11" imgW="165028" imgH="228501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" y="2766"/>
                          <a:ext cx="19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5">
            <a:extLst>
              <a:ext uri="{FF2B5EF4-FFF2-40B4-BE49-F238E27FC236}">
                <a16:creationId xmlns:a16="http://schemas.microsoft.com/office/drawing/2014/main" id="{6FEB05A2-D53F-4F75-8EB9-0A9D2137485D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3025775"/>
            <a:ext cx="7315200" cy="474663"/>
            <a:chOff x="672" y="3066"/>
            <a:chExt cx="4608" cy="299"/>
          </a:xfrm>
        </p:grpSpPr>
        <p:graphicFrame>
          <p:nvGraphicFramePr>
            <p:cNvPr id="32785" name="Object 8">
              <a:extLst>
                <a:ext uri="{FF2B5EF4-FFF2-40B4-BE49-F238E27FC236}">
                  <a16:creationId xmlns:a16="http://schemas.microsoft.com/office/drawing/2014/main" id="{E2F5B01E-4110-4476-BBDF-582765F705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7" y="3066"/>
            <a:ext cx="63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8" name="Equation" r:id="rId13" imgW="494870" imgH="203024" progId="Equation.DSMT4">
                    <p:embed/>
                  </p:oleObj>
                </mc:Choice>
                <mc:Fallback>
                  <p:oleObj name="Equation" r:id="rId13" imgW="494870" imgH="203024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" y="3066"/>
                          <a:ext cx="63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6" name="Text Box 22">
              <a:extLst>
                <a:ext uri="{FF2B5EF4-FFF2-40B4-BE49-F238E27FC236}">
                  <a16:creationId xmlns:a16="http://schemas.microsoft.com/office/drawing/2014/main" id="{6E5DFAC2-8E01-487D-BFB3-210CBD774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093"/>
              <a:ext cx="46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such that                or</a:t>
              </a:r>
            </a:p>
          </p:txBody>
        </p:sp>
        <p:graphicFrame>
          <p:nvGraphicFramePr>
            <p:cNvPr id="32787" name="Object 9">
              <a:extLst>
                <a:ext uri="{FF2B5EF4-FFF2-40B4-BE49-F238E27FC236}">
                  <a16:creationId xmlns:a16="http://schemas.microsoft.com/office/drawing/2014/main" id="{48A24637-3A6B-4EE3-8DE5-96BA322BE1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7" y="3066"/>
            <a:ext cx="63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9" name="Equation" r:id="rId15" imgW="508000" imgH="241300" progId="Equation.DSMT4">
                    <p:embed/>
                  </p:oleObj>
                </mc:Choice>
                <mc:Fallback>
                  <p:oleObj name="Equation" r:id="rId15" imgW="508000" imgH="2413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3066"/>
                          <a:ext cx="63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5">
            <a:extLst>
              <a:ext uri="{FF2B5EF4-FFF2-40B4-BE49-F238E27FC236}">
                <a16:creationId xmlns:a16="http://schemas.microsoft.com/office/drawing/2014/main" id="{2A7A6D6E-9382-4A22-9B7A-7F56A59D0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3648075"/>
            <a:ext cx="632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 we have</a:t>
            </a:r>
          </a:p>
        </p:txBody>
      </p:sp>
      <p:graphicFrame>
        <p:nvGraphicFramePr>
          <p:cNvPr id="20" name="Object 10">
            <a:extLst>
              <a:ext uri="{FF2B5EF4-FFF2-40B4-BE49-F238E27FC236}">
                <a16:creationId xmlns:a16="http://schemas.microsoft.com/office/drawing/2014/main" id="{2115BDA5-D2E8-4EF0-8594-96575F7D19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5538" y="3619500"/>
          <a:ext cx="5143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0" name="Equation" r:id="rId17" imgW="2463800" imgH="241300" progId="Equation.DSMT4">
                  <p:embed/>
                </p:oleObj>
              </mc:Choice>
              <mc:Fallback>
                <p:oleObj name="Equation" r:id="rId17" imgW="24638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3619500"/>
                        <a:ext cx="51435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7">
            <a:extLst>
              <a:ext uri="{FF2B5EF4-FFF2-40B4-BE49-F238E27FC236}">
                <a16:creationId xmlns:a16="http://schemas.microsoft.com/office/drawing/2014/main" id="{40876B62-AC20-4494-A663-68AB9D38C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286250"/>
            <a:ext cx="632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That is,</a:t>
            </a:r>
          </a:p>
        </p:txBody>
      </p:sp>
      <p:graphicFrame>
        <p:nvGraphicFramePr>
          <p:cNvPr id="22" name="Object 11">
            <a:extLst>
              <a:ext uri="{FF2B5EF4-FFF2-40B4-BE49-F238E27FC236}">
                <a16:creationId xmlns:a16="http://schemas.microsoft.com/office/drawing/2014/main" id="{8FE73FCC-779E-4E76-8A2E-7D565DD1F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4143375"/>
          <a:ext cx="50720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1" name="Equation" r:id="rId19" imgW="2489200" imgH="393700" progId="Equation.DSMT4">
                  <p:embed/>
                </p:oleObj>
              </mc:Choice>
              <mc:Fallback>
                <p:oleObj name="Equation" r:id="rId19" imgW="24892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143375"/>
                        <a:ext cx="507206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9">
            <a:extLst>
              <a:ext uri="{FF2B5EF4-FFF2-40B4-BE49-F238E27FC236}">
                <a16:creationId xmlns:a16="http://schemas.microsoft.com/office/drawing/2014/main" id="{DA34A2E9-C6F3-48C6-8C3A-B3F07A29F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929188"/>
            <a:ext cx="632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the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 roots are</a:t>
            </a:r>
          </a:p>
        </p:txBody>
      </p:sp>
      <p:graphicFrame>
        <p:nvGraphicFramePr>
          <p:cNvPr id="24" name="Object 12">
            <a:extLst>
              <a:ext uri="{FF2B5EF4-FFF2-40B4-BE49-F238E27FC236}">
                <a16:creationId xmlns:a16="http://schemas.microsoft.com/office/drawing/2014/main" id="{752A44D9-8DBB-4C16-96FE-DC91CF5B4B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5429250"/>
          <a:ext cx="49974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Equation" r:id="rId21" imgW="2692400" imgH="457200" progId="Equation.DSMT4">
                  <p:embed/>
                </p:oleObj>
              </mc:Choice>
              <mc:Fallback>
                <p:oleObj name="Equation" r:id="rId21" imgW="26924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429250"/>
                        <a:ext cx="49974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>
            <a:extLst>
              <a:ext uri="{FF2B5EF4-FFF2-40B4-BE49-F238E27FC236}">
                <a16:creationId xmlns:a16="http://schemas.microsoft.com/office/drawing/2014/main" id="{DADF1E16-56B9-41A5-808F-F12FAA7E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0CB932-6DFE-4A72-9494-CEE80A4A8202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B0ADA0AA-E8A1-4558-A392-585BA8CD0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14438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Among these roots, the distinct ones are given by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4EB4BB-C3E9-4638-BC22-7890E2000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7788" y="1828800"/>
          <a:ext cx="57499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Equation" r:id="rId3" imgW="2971800" imgH="457200" progId="Equation.DSMT4">
                  <p:embed/>
                </p:oleObj>
              </mc:Choice>
              <mc:Fallback>
                <p:oleObj name="Equation" r:id="rId3" imgW="2971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828800"/>
                        <a:ext cx="57499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>
            <a:extLst>
              <a:ext uri="{FF2B5EF4-FFF2-40B4-BE49-F238E27FC236}">
                <a16:creationId xmlns:a16="http://schemas.microsoft.com/office/drawing/2014/main" id="{35CE5B6C-B178-49F3-9F71-A95AAB44E5F6}"/>
              </a:ext>
            </a:extLst>
          </p:cNvPr>
          <p:cNvGrpSpPr>
            <a:grpSpLocks/>
          </p:cNvGrpSpPr>
          <p:nvPr/>
        </p:nvGrpSpPr>
        <p:grpSpPr bwMode="auto">
          <a:xfrm>
            <a:off x="4176713" y="4010025"/>
            <a:ext cx="4695825" cy="903288"/>
            <a:chOff x="2418" y="2038"/>
            <a:chExt cx="2958" cy="569"/>
          </a:xfrm>
        </p:grpSpPr>
        <p:sp>
          <p:nvSpPr>
            <p:cNvPr id="33827" name="Text Box 6">
              <a:extLst>
                <a:ext uri="{FF2B5EF4-FFF2-40B4-BE49-F238E27FC236}">
                  <a16:creationId xmlns:a16="http://schemas.microsoft.com/office/drawing/2014/main" id="{EB12DFAE-73FC-48DA-A3C8-B28ABF87C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064"/>
              <a:ext cx="2784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 referred to as the 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principal root,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 is,</a:t>
              </a:r>
            </a:p>
          </p:txBody>
        </p:sp>
        <p:graphicFrame>
          <p:nvGraphicFramePr>
            <p:cNvPr id="33828" name="Object 5">
              <a:extLst>
                <a:ext uri="{FF2B5EF4-FFF2-40B4-BE49-F238E27FC236}">
                  <a16:creationId xmlns:a16="http://schemas.microsoft.com/office/drawing/2014/main" id="{CB73534C-D66D-401D-A62D-EE3B328DD2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8" y="2038"/>
            <a:ext cx="22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6" name="Equation" r:id="rId5" imgW="165028" imgH="228501" progId="Equation.DSMT4">
                    <p:embed/>
                  </p:oleObj>
                </mc:Choice>
                <mc:Fallback>
                  <p:oleObj name="Equation" r:id="rId5" imgW="165028" imgH="22850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2038"/>
                          <a:ext cx="22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6">
            <a:extLst>
              <a:ext uri="{FF2B5EF4-FFF2-40B4-BE49-F238E27FC236}">
                <a16:creationId xmlns:a16="http://schemas.microsoft.com/office/drawing/2014/main" id="{E6485C10-735C-4670-B004-1CF9D54F9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4929188"/>
          <a:ext cx="24479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Equation" r:id="rId7" imgW="1231366" imgH="431613" progId="Equation.DSMT4">
                  <p:embed/>
                </p:oleObj>
              </mc:Choice>
              <mc:Fallback>
                <p:oleObj name="Equation" r:id="rId7" imgW="1231366" imgH="4316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4929188"/>
                        <a:ext cx="24479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6">
            <a:extLst>
              <a:ext uri="{FF2B5EF4-FFF2-40B4-BE49-F238E27FC236}">
                <a16:creationId xmlns:a16="http://schemas.microsoft.com/office/drawing/2014/main" id="{F5FC23EC-916A-4BC1-9D4B-F46C48A0BA5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786063"/>
            <a:ext cx="4419600" cy="1000125"/>
            <a:chOff x="2592" y="1842"/>
            <a:chExt cx="2784" cy="630"/>
          </a:xfrm>
        </p:grpSpPr>
        <p:sp>
          <p:nvSpPr>
            <p:cNvPr id="33824" name="Text Box 33">
              <a:extLst>
                <a:ext uri="{FF2B5EF4-FFF2-40B4-BE49-F238E27FC236}">
                  <a16:creationId xmlns:a16="http://schemas.microsoft.com/office/drawing/2014/main" id="{B357AC4F-30FE-4AA0-894C-09FCCBB4E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842"/>
              <a:ext cx="2784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We shall let          denote the 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 roots of </a:t>
              </a:r>
            </a:p>
          </p:txBody>
        </p:sp>
        <p:graphicFrame>
          <p:nvGraphicFramePr>
            <p:cNvPr id="33825" name="Object 7">
              <a:extLst>
                <a:ext uri="{FF2B5EF4-FFF2-40B4-BE49-F238E27FC236}">
                  <a16:creationId xmlns:a16="http://schemas.microsoft.com/office/drawing/2014/main" id="{8BCDF323-9153-49EE-B53C-DE35343BB2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6" y="1884"/>
            <a:ext cx="33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8" name="Equation" r:id="rId9" imgW="253890" imgH="241195" progId="Equation.DSMT4">
                    <p:embed/>
                  </p:oleObj>
                </mc:Choice>
                <mc:Fallback>
                  <p:oleObj name="Equation" r:id="rId9" imgW="253890" imgH="24119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" y="1884"/>
                          <a:ext cx="33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6" name="Object 8">
              <a:extLst>
                <a:ext uri="{FF2B5EF4-FFF2-40B4-BE49-F238E27FC236}">
                  <a16:creationId xmlns:a16="http://schemas.microsoft.com/office/drawing/2014/main" id="{5949AA36-BBAD-4592-B6BF-23003F2921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0" y="2168"/>
            <a:ext cx="27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9" name="Equation" r:id="rId11" imgW="203112" imgH="228501" progId="Equation.DSMT4">
                    <p:embed/>
                  </p:oleObj>
                </mc:Choice>
                <mc:Fallback>
                  <p:oleObj name="Equation" r:id="rId11" imgW="203112" imgH="22850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168"/>
                          <a:ext cx="27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 Box 37">
            <a:extLst>
              <a:ext uri="{FF2B5EF4-FFF2-40B4-BE49-F238E27FC236}">
                <a16:creationId xmlns:a16="http://schemas.microsoft.com/office/drawing/2014/main" id="{6DCFFB4A-2F33-4533-9F00-BFC7F3563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5786438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Cyrl-AZ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Ө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=Arg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14D90920-126C-425A-8AC2-FF33562A2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5. Roots of Complex Numbers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6" name="组合 58">
            <a:extLst>
              <a:ext uri="{FF2B5EF4-FFF2-40B4-BE49-F238E27FC236}">
                <a16:creationId xmlns:a16="http://schemas.microsoft.com/office/drawing/2014/main" id="{C0104FFB-7931-4B7B-9B83-C3294CD3700F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2643188"/>
            <a:ext cx="4000500" cy="4143375"/>
            <a:chOff x="214282" y="2643248"/>
            <a:chExt cx="4000528" cy="4143338"/>
          </a:xfrm>
        </p:grpSpPr>
        <p:grpSp>
          <p:nvGrpSpPr>
            <p:cNvPr id="33803" name="Group 9">
              <a:extLst>
                <a:ext uri="{FF2B5EF4-FFF2-40B4-BE49-F238E27FC236}">
                  <a16:creationId xmlns:a16="http://schemas.microsoft.com/office/drawing/2014/main" id="{7F641AED-2424-4BED-A598-3F14BF582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20" y="2643248"/>
              <a:ext cx="3929090" cy="4143338"/>
              <a:chOff x="7336" y="10776"/>
              <a:chExt cx="3326" cy="3309"/>
            </a:xfrm>
          </p:grpSpPr>
          <p:sp>
            <p:nvSpPr>
              <p:cNvPr id="33808" name="Line 10">
                <a:extLst>
                  <a:ext uri="{FF2B5EF4-FFF2-40B4-BE49-F238E27FC236}">
                    <a16:creationId xmlns:a16="http://schemas.microsoft.com/office/drawing/2014/main" id="{2AAA0F91-28B5-481E-AD20-20F170083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92" y="12276"/>
                <a:ext cx="31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9" name="Line 11">
                <a:extLst>
                  <a:ext uri="{FF2B5EF4-FFF2-40B4-BE49-F238E27FC236}">
                    <a16:creationId xmlns:a16="http://schemas.microsoft.com/office/drawing/2014/main" id="{16258CC1-51DC-4E52-893E-B9A5D9072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56" y="10833"/>
                <a:ext cx="2" cy="28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0" name="Text Box 12">
                <a:extLst>
                  <a:ext uri="{FF2B5EF4-FFF2-40B4-BE49-F238E27FC236}">
                    <a16:creationId xmlns:a16="http://schemas.microsoft.com/office/drawing/2014/main" id="{DF1AF3B3-A449-4AB4-B8CA-86EA451930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12" y="12287"/>
                <a:ext cx="1041" cy="6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33811" name="Text Box 13">
                <a:extLst>
                  <a:ext uri="{FF2B5EF4-FFF2-40B4-BE49-F238E27FC236}">
                    <a16:creationId xmlns:a16="http://schemas.microsoft.com/office/drawing/2014/main" id="{6230D327-B140-4969-B19B-ADF3914997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22" y="12248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3812" name="Oval 14">
                <a:extLst>
                  <a:ext uri="{FF2B5EF4-FFF2-40B4-BE49-F238E27FC236}">
                    <a16:creationId xmlns:a16="http://schemas.microsoft.com/office/drawing/2014/main" id="{F6BB6A47-7C58-4BF8-BD31-7C2F61222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9" y="11402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13" name="Oval 15">
                <a:extLst>
                  <a:ext uri="{FF2B5EF4-FFF2-40B4-BE49-F238E27FC236}">
                    <a16:creationId xmlns:a16="http://schemas.microsoft.com/office/drawing/2014/main" id="{2EA286C8-0047-4648-9352-71096E754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4" y="11287"/>
                <a:ext cx="2040" cy="201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14" name="Line 16">
                <a:extLst>
                  <a:ext uri="{FF2B5EF4-FFF2-40B4-BE49-F238E27FC236}">
                    <a16:creationId xmlns:a16="http://schemas.microsoft.com/office/drawing/2014/main" id="{3C95CAD2-3E11-46A8-9D1E-35FB4ADE0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32" y="11460"/>
                <a:ext cx="521" cy="8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5" name="Text Box 17">
                <a:extLst>
                  <a:ext uri="{FF2B5EF4-FFF2-40B4-BE49-F238E27FC236}">
                    <a16:creationId xmlns:a16="http://schemas.microsoft.com/office/drawing/2014/main" id="{81A7CE13-E1A4-4FD5-A2F0-11CD2D842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49" y="10776"/>
                <a:ext cx="7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y</a:t>
                </a:r>
              </a:p>
            </p:txBody>
          </p:sp>
          <p:sp>
            <p:nvSpPr>
              <p:cNvPr id="33816" name="Text Box 18">
                <a:extLst>
                  <a:ext uri="{FF2B5EF4-FFF2-40B4-BE49-F238E27FC236}">
                    <a16:creationId xmlns:a16="http://schemas.microsoft.com/office/drawing/2014/main" id="{DCA44B01-0506-4D0D-849E-09DC2F6C92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6" y="13617"/>
                <a:ext cx="21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17" name="Text Box 19">
                <a:extLst>
                  <a:ext uri="{FF2B5EF4-FFF2-40B4-BE49-F238E27FC236}">
                    <a16:creationId xmlns:a16="http://schemas.microsoft.com/office/drawing/2014/main" id="{E23692B6-1BB8-42BA-A213-90E60B4FFD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2" y="11496"/>
                <a:ext cx="597" cy="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18" name="Oval 20">
                <a:extLst>
                  <a:ext uri="{FF2B5EF4-FFF2-40B4-BE49-F238E27FC236}">
                    <a16:creationId xmlns:a16="http://schemas.microsoft.com/office/drawing/2014/main" id="{3B5B8BB2-B575-446D-A52E-E7E0DB604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0" y="12045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19" name="Line 21">
                <a:extLst>
                  <a:ext uri="{FF2B5EF4-FFF2-40B4-BE49-F238E27FC236}">
                    <a16:creationId xmlns:a16="http://schemas.microsoft.com/office/drawing/2014/main" id="{0EAD2D49-FCEF-42C3-B850-830F9BCA5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800" y="12090"/>
                <a:ext cx="974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0" name="Arc 22">
                <a:extLst>
                  <a:ext uri="{FF2B5EF4-FFF2-40B4-BE49-F238E27FC236}">
                    <a16:creationId xmlns:a16="http://schemas.microsoft.com/office/drawing/2014/main" id="{CF08899F-1D7B-42BB-8076-CD52E70127C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V="1">
                <a:off x="8326" y="11940"/>
                <a:ext cx="194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1" name="Text Box 23">
                <a:extLst>
                  <a:ext uri="{FF2B5EF4-FFF2-40B4-BE49-F238E27FC236}">
                    <a16:creationId xmlns:a16="http://schemas.microsoft.com/office/drawing/2014/main" id="{9D281A64-B8B7-494B-AA53-E53C901F9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0" y="10890"/>
                <a:ext cx="709" cy="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22" name="Text Box 24">
                <a:extLst>
                  <a:ext uri="{FF2B5EF4-FFF2-40B4-BE49-F238E27FC236}">
                    <a16:creationId xmlns:a16="http://schemas.microsoft.com/office/drawing/2014/main" id="{2DB2BF7C-F3B4-4414-9084-22ADA4817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6" y="11626"/>
                <a:ext cx="675" cy="1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23" name="Text Box 25">
                <a:extLst>
                  <a:ext uri="{FF2B5EF4-FFF2-40B4-BE49-F238E27FC236}">
                    <a16:creationId xmlns:a16="http://schemas.microsoft.com/office/drawing/2014/main" id="{1DD54B8C-0581-4D4A-A0DF-414E4C4367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12" y="12150"/>
                <a:ext cx="738" cy="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804" name="Text Box 26">
              <a:extLst>
                <a:ext uri="{FF2B5EF4-FFF2-40B4-BE49-F238E27FC236}">
                  <a16:creationId xmlns:a16="http://schemas.microsoft.com/office/drawing/2014/main" id="{816BD4F5-A1C4-4DC3-8A19-89CC5DF3D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2" y="3917337"/>
              <a:ext cx="811840" cy="33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l-GR" altLang="zh-CN" sz="2000" b="1" i="1">
                  <a:solidFill>
                    <a:srgbClr val="CC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kumimoji="1" lang="en-US" altLang="zh-CN" sz="2000" b="1" i="1">
                  <a:solidFill>
                    <a:srgbClr val="CC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/n</a:t>
              </a:r>
            </a:p>
          </p:txBody>
        </p:sp>
        <p:sp>
          <p:nvSpPr>
            <p:cNvPr id="33805" name="Text Box 27">
              <a:extLst>
                <a:ext uri="{FF2B5EF4-FFF2-40B4-BE49-F238E27FC236}">
                  <a16:creationId xmlns:a16="http://schemas.microsoft.com/office/drawing/2014/main" id="{A16919EA-4D73-4244-8A02-3E2EFD6B7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2" y="3020482"/>
              <a:ext cx="796336" cy="33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i="1">
                  <a:solidFill>
                    <a:srgbClr val="CC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000" b="1" i="1" baseline="-25000">
                  <a:solidFill>
                    <a:srgbClr val="CC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k-1</a:t>
              </a:r>
            </a:p>
          </p:txBody>
        </p:sp>
        <p:sp>
          <p:nvSpPr>
            <p:cNvPr id="33806" name="Text Box 28">
              <a:extLst>
                <a:ext uri="{FF2B5EF4-FFF2-40B4-BE49-F238E27FC236}">
                  <a16:creationId xmlns:a16="http://schemas.microsoft.com/office/drawing/2014/main" id="{DD322DED-3A17-4E82-82CD-EFD02974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82" y="3949497"/>
              <a:ext cx="794927" cy="336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 i="1">
                  <a:solidFill>
                    <a:srgbClr val="CC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000" b="1" i="1" baseline="-25000">
                  <a:solidFill>
                    <a:srgbClr val="CC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1" lang="en-US" altLang="zh-CN" sz="2000" b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3807" name="Object 9">
              <a:extLst>
                <a:ext uri="{FF2B5EF4-FFF2-40B4-BE49-F238E27FC236}">
                  <a16:creationId xmlns:a16="http://schemas.microsoft.com/office/drawing/2014/main" id="{47752C14-025A-4C0F-A673-BAFFCA1770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7475" y="4572008"/>
            <a:ext cx="494715" cy="526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0" name="Equation" r:id="rId13" imgW="266353" imgH="266353" progId="Equation.DSMT4">
                    <p:embed/>
                  </p:oleObj>
                </mc:Choice>
                <mc:Fallback>
                  <p:oleObj name="Equation" r:id="rId13" imgW="266353" imgH="266353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7475" y="4572008"/>
                          <a:ext cx="494715" cy="526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D6199912-5E78-426D-9323-0CCB9CD1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E4629A-CAD6-435B-9E81-EA38A3347747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2DECB88-0AD9-415F-B527-8BEA9B343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5. Roots of Complex Numbers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4E7E52F1-011D-4531-802A-927B922D1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28725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1. 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 roots of 1.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C4CB3BAC-7E5A-49E1-A2A7-A33788AD2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528888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 the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 roots of 1 are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AC11D5E8-8344-4042-B513-D6313D184D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7550" y="2386013"/>
          <a:ext cx="408781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Equation" r:id="rId3" imgW="2438400" imgH="914400" progId="Equation.DSMT4">
                  <p:embed/>
                </p:oleObj>
              </mc:Choice>
              <mc:Fallback>
                <p:oleObj name="Equation" r:id="rId3" imgW="24384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2386013"/>
                        <a:ext cx="4087813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>
            <a:extLst>
              <a:ext uri="{FF2B5EF4-FFF2-40B4-BE49-F238E27FC236}">
                <a16:creationId xmlns:a16="http://schemas.microsoft.com/office/drawing/2014/main" id="{C9C891EF-56B4-43D8-866A-EF933DF0147A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971925"/>
            <a:ext cx="8153400" cy="671513"/>
            <a:chOff x="384" y="3060"/>
            <a:chExt cx="5136" cy="423"/>
          </a:xfrm>
        </p:grpSpPr>
        <p:sp>
          <p:nvSpPr>
            <p:cNvPr id="34829" name="Text Box 19">
              <a:extLst>
                <a:ext uri="{FF2B5EF4-FFF2-40B4-BE49-F238E27FC236}">
                  <a16:creationId xmlns:a16="http://schemas.microsoft.com/office/drawing/2014/main" id="{3D451440-DF61-45F4-8247-10F352DFE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9"/>
              <a:ext cx="51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 we write                             then all the distinct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 roots of 1 are</a:t>
              </a:r>
            </a:p>
          </p:txBody>
        </p:sp>
        <p:graphicFrame>
          <p:nvGraphicFramePr>
            <p:cNvPr id="34830" name="Object 4">
              <a:extLst>
                <a:ext uri="{FF2B5EF4-FFF2-40B4-BE49-F238E27FC236}">
                  <a16:creationId xmlns:a16="http://schemas.microsoft.com/office/drawing/2014/main" id="{980467D5-5C5F-403A-B24F-87426D4A7E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9" y="3060"/>
            <a:ext cx="109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6" name="Equation" r:id="rId5" imgW="1129810" imgH="431613" progId="Equation.DSMT4">
                    <p:embed/>
                  </p:oleObj>
                </mc:Choice>
                <mc:Fallback>
                  <p:oleObj name="Equation" r:id="rId5" imgW="1129810" imgH="431613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" y="3060"/>
                          <a:ext cx="1098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40E861BC-A516-4DFC-B7BD-B401FB130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4783138"/>
          <a:ext cx="31432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Equation" r:id="rId7" imgW="1765300" imgH="279400" progId="Equation.DSMT4">
                  <p:embed/>
                </p:oleObj>
              </mc:Choice>
              <mc:Fallback>
                <p:oleObj name="Equation" r:id="rId7" imgW="17653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783138"/>
                        <a:ext cx="31432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矩形 11">
            <a:extLst>
              <a:ext uri="{FF2B5EF4-FFF2-40B4-BE49-F238E27FC236}">
                <a16:creationId xmlns:a16="http://schemas.microsoft.com/office/drawing/2014/main" id="{257BD0CD-9C84-4CB2-AD8A-F544B7C82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928813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8" name="组合 13">
            <a:extLst>
              <a:ext uri="{FF2B5EF4-FFF2-40B4-BE49-F238E27FC236}">
                <a16:creationId xmlns:a16="http://schemas.microsoft.com/office/drawing/2014/main" id="{1D48FD29-0CC2-420E-B13A-4752E37DD605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1928813"/>
            <a:ext cx="5421313" cy="469900"/>
            <a:chOff x="1571625" y="1928813"/>
            <a:chExt cx="5421313" cy="469900"/>
          </a:xfrm>
        </p:grpSpPr>
        <p:graphicFrame>
          <p:nvGraphicFramePr>
            <p:cNvPr id="34827" name="Object 2">
              <a:extLst>
                <a:ext uri="{FF2B5EF4-FFF2-40B4-BE49-F238E27FC236}">
                  <a16:creationId xmlns:a16="http://schemas.microsoft.com/office/drawing/2014/main" id="{85D70937-76C1-41C7-B1B3-216484119A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938" y="1928813"/>
            <a:ext cx="40640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8" name="Equation" r:id="rId9" imgW="2438400" imgH="279400" progId="Equation.DSMT4">
                    <p:embed/>
                  </p:oleObj>
                </mc:Choice>
                <mc:Fallback>
                  <p:oleObj name="Equation" r:id="rId9" imgW="2438400" imgH="279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938" y="1928813"/>
                          <a:ext cx="40640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8" name="矩形 12">
              <a:extLst>
                <a:ext uri="{FF2B5EF4-FFF2-40B4-BE49-F238E27FC236}">
                  <a16:creationId xmlns:a16="http://schemas.microsoft.com/office/drawing/2014/main" id="{E0BBFAE0-8C51-4A34-8B38-F5751F8F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625" y="1928813"/>
              <a:ext cx="11731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We write</a:t>
              </a:r>
              <a:endParaRPr lang="zh-CN" altLang="en-US" sz="20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4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>
            <a:extLst>
              <a:ext uri="{FF2B5EF4-FFF2-40B4-BE49-F238E27FC236}">
                <a16:creationId xmlns:a16="http://schemas.microsoft.com/office/drawing/2014/main" id="{FF300F28-1DE3-4F9D-A4FF-5ECF15F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98B792-8670-4E1A-B53B-6006EE3C335B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820139E-454B-479B-A9F0-27C5372BD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5. Roots of Complex Numbers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5844" name="Text Box 12">
            <a:extLst>
              <a:ext uri="{FF2B5EF4-FFF2-40B4-BE49-F238E27FC236}">
                <a16:creationId xmlns:a16="http://schemas.microsoft.com/office/drawing/2014/main" id="{AFD76FDF-E095-4A12-B254-D41A98B01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28725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1. 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 roots of 1.</a:t>
            </a:r>
          </a:p>
        </p:txBody>
      </p:sp>
      <p:sp>
        <p:nvSpPr>
          <p:cNvPr id="35845" name="矩形 4">
            <a:extLst>
              <a:ext uri="{FF2B5EF4-FFF2-40B4-BE49-F238E27FC236}">
                <a16:creationId xmlns:a16="http://schemas.microsoft.com/office/drawing/2014/main" id="{AAE67B76-AAAD-4919-BBF6-E6B80A2E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928813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3F683725-4F82-4EFD-A829-C34F4730C0CE}"/>
              </a:ext>
            </a:extLst>
          </p:cNvPr>
          <p:cNvGrpSpPr>
            <a:grpSpLocks/>
          </p:cNvGrpSpPr>
          <p:nvPr/>
        </p:nvGrpSpPr>
        <p:grpSpPr bwMode="auto">
          <a:xfrm>
            <a:off x="3086100" y="2495550"/>
            <a:ext cx="2605088" cy="2633663"/>
            <a:chOff x="249" y="1638"/>
            <a:chExt cx="2268" cy="2160"/>
          </a:xfrm>
        </p:grpSpPr>
        <p:grpSp>
          <p:nvGrpSpPr>
            <p:cNvPr id="35906" name="Group 26">
              <a:extLst>
                <a:ext uri="{FF2B5EF4-FFF2-40B4-BE49-F238E27FC236}">
                  <a16:creationId xmlns:a16="http://schemas.microsoft.com/office/drawing/2014/main" id="{9E15CDAF-3734-4D39-963A-03CB98B7D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1638"/>
              <a:ext cx="2268" cy="2160"/>
              <a:chOff x="2880" y="0"/>
              <a:chExt cx="2268" cy="2160"/>
            </a:xfrm>
          </p:grpSpPr>
          <p:grpSp>
            <p:nvGrpSpPr>
              <p:cNvPr id="35910" name="Group 27">
                <a:extLst>
                  <a:ext uri="{FF2B5EF4-FFF2-40B4-BE49-F238E27FC236}">
                    <a16:creationId xmlns:a16="http://schemas.microsoft.com/office/drawing/2014/main" id="{A487EF6B-A9D3-4CB4-9C79-37E8171382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0"/>
                <a:ext cx="2268" cy="2160"/>
                <a:chOff x="5118" y="1734"/>
                <a:chExt cx="2658" cy="2607"/>
              </a:xfrm>
            </p:grpSpPr>
            <p:grpSp>
              <p:nvGrpSpPr>
                <p:cNvPr id="35912" name="Group 28">
                  <a:extLst>
                    <a:ext uri="{FF2B5EF4-FFF2-40B4-BE49-F238E27FC236}">
                      <a16:creationId xmlns:a16="http://schemas.microsoft.com/office/drawing/2014/main" id="{ECA14F76-72FF-4932-8445-73DC917B5E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70" y="1779"/>
                  <a:ext cx="2506" cy="2547"/>
                  <a:chOff x="5220" y="1728"/>
                  <a:chExt cx="2506" cy="2547"/>
                </a:xfrm>
              </p:grpSpPr>
              <p:grpSp>
                <p:nvGrpSpPr>
                  <p:cNvPr id="35918" name="Group 29">
                    <a:extLst>
                      <a:ext uri="{FF2B5EF4-FFF2-40B4-BE49-F238E27FC236}">
                        <a16:creationId xmlns:a16="http://schemas.microsoft.com/office/drawing/2014/main" id="{A72E6709-4B3C-4567-9EC6-14FECB744EB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20" y="1728"/>
                    <a:ext cx="2506" cy="2547"/>
                    <a:chOff x="5220" y="1728"/>
                    <a:chExt cx="2506" cy="2547"/>
                  </a:xfrm>
                </p:grpSpPr>
                <p:sp>
                  <p:nvSpPr>
                    <p:cNvPr id="35928" name="Line 30">
                      <a:extLst>
                        <a:ext uri="{FF2B5EF4-FFF2-40B4-BE49-F238E27FC236}">
                          <a16:creationId xmlns:a16="http://schemas.microsoft.com/office/drawing/2014/main" id="{24E99C7C-8AB9-4009-B23C-38825855F08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20" y="3018"/>
                      <a:ext cx="240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929" name="Line 31">
                      <a:extLst>
                        <a:ext uri="{FF2B5EF4-FFF2-40B4-BE49-F238E27FC236}">
                          <a16:creationId xmlns:a16="http://schemas.microsoft.com/office/drawing/2014/main" id="{D1E190EF-9CA7-4BB3-9FC4-3C230CD020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382" y="1728"/>
                      <a:ext cx="2" cy="254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930" name="Text Box 32">
                      <a:extLst>
                        <a:ext uri="{FF2B5EF4-FFF2-40B4-BE49-F238E27FC236}">
                          <a16:creationId xmlns:a16="http://schemas.microsoft.com/office/drawing/2014/main" id="{7F0445DD-8965-462B-9657-9B9B640BAC4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0" y="2931"/>
                      <a:ext cx="888" cy="5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54864" tIns="27432" rIns="54864" bIns="27432"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zh-CN" sz="2000" b="1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931" name="Text Box 33">
                      <a:extLst>
                        <a:ext uri="{FF2B5EF4-FFF2-40B4-BE49-F238E27FC236}">
                          <a16:creationId xmlns:a16="http://schemas.microsoft.com/office/drawing/2014/main" id="{AED67EDA-AFD7-4DDD-9EB2-036599EE196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6" y="2905"/>
                      <a:ext cx="460" cy="41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54864" tIns="27432" rIns="54864" bIns="27432"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x</a:t>
                      </a:r>
                      <a:endParaRPr lang="en-US" altLang="zh-CN" sz="2000" b="1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932" name="Oval 34">
                      <a:extLst>
                        <a:ext uri="{FF2B5EF4-FFF2-40B4-BE49-F238E27FC236}">
                          <a16:creationId xmlns:a16="http://schemas.microsoft.com/office/drawing/2014/main" id="{D15325A3-8129-4FE7-BFAC-100EFEA8C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98" y="2223"/>
                      <a:ext cx="1587" cy="158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933" name="Text Box 35">
                      <a:extLst>
                        <a:ext uri="{FF2B5EF4-FFF2-40B4-BE49-F238E27FC236}">
                          <a16:creationId xmlns:a16="http://schemas.microsoft.com/office/drawing/2014/main" id="{388C8CB1-0FF5-440C-8E10-2D5CE5BEA9A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71" y="1728"/>
                      <a:ext cx="614" cy="4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54864" tIns="27432" rIns="54864" bIns="27432"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altLang="zh-CN" sz="2000" b="1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5919" name="Oval 36">
                    <a:extLst>
                      <a:ext uri="{FF2B5EF4-FFF2-40B4-BE49-F238E27FC236}">
                        <a16:creationId xmlns:a16="http://schemas.microsoft.com/office/drawing/2014/main" id="{F657A9AB-8CE8-4B7F-8754-332FC7BBF1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62" y="2982"/>
                    <a:ext cx="68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920" name="Oval 37">
                    <a:extLst>
                      <a:ext uri="{FF2B5EF4-FFF2-40B4-BE49-F238E27FC236}">
                        <a16:creationId xmlns:a16="http://schemas.microsoft.com/office/drawing/2014/main" id="{9CBD3E3B-6218-4048-8FA4-A7B95D7480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28" y="2184"/>
                    <a:ext cx="68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921" name="Oval 38">
                    <a:extLst>
                      <a:ext uri="{FF2B5EF4-FFF2-40B4-BE49-F238E27FC236}">
                        <a16:creationId xmlns:a16="http://schemas.microsoft.com/office/drawing/2014/main" id="{EB174439-4BA5-48FE-B73B-F090F285B5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70" y="2994"/>
                    <a:ext cx="68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922" name="Oval 39">
                    <a:extLst>
                      <a:ext uri="{FF2B5EF4-FFF2-40B4-BE49-F238E27FC236}">
                        <a16:creationId xmlns:a16="http://schemas.microsoft.com/office/drawing/2014/main" id="{77BE0C36-9CA9-4D3B-9BAC-C79A44BE79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22" y="3807"/>
                    <a:ext cx="68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923" name="Line 40">
                    <a:extLst>
                      <a:ext uri="{FF2B5EF4-FFF2-40B4-BE49-F238E27FC236}">
                        <a16:creationId xmlns:a16="http://schemas.microsoft.com/office/drawing/2014/main" id="{ED3A6191-8E8D-4D5F-9274-A3631DE93B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80" y="3015"/>
                    <a:ext cx="80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24" name="Line 41">
                    <a:extLst>
                      <a:ext uri="{FF2B5EF4-FFF2-40B4-BE49-F238E27FC236}">
                        <a16:creationId xmlns:a16="http://schemas.microsoft.com/office/drawing/2014/main" id="{FB04F9DA-C252-40A9-B739-B05AA394FF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364" y="2208"/>
                    <a:ext cx="0" cy="78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25" name="Line 42">
                    <a:extLst>
                      <a:ext uri="{FF2B5EF4-FFF2-40B4-BE49-F238E27FC236}">
                        <a16:creationId xmlns:a16="http://schemas.microsoft.com/office/drawing/2014/main" id="{5FD9876A-59AD-4574-9888-86836D5497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92" y="3015"/>
                    <a:ext cx="7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26" name="Line 43">
                    <a:extLst>
                      <a:ext uri="{FF2B5EF4-FFF2-40B4-BE49-F238E27FC236}">
                        <a16:creationId xmlns:a16="http://schemas.microsoft.com/office/drawing/2014/main" id="{4B7EC238-9D0A-4FF6-B540-0A0B555557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62" y="3015"/>
                    <a:ext cx="0" cy="80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27" name="Rectangle 44">
                    <a:extLst>
                      <a:ext uri="{FF2B5EF4-FFF2-40B4-BE49-F238E27FC236}">
                        <a16:creationId xmlns:a16="http://schemas.microsoft.com/office/drawing/2014/main" id="{C47814A1-4517-40AE-A3C0-BA7F8B648D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743349">
                    <a:off x="5808" y="2463"/>
                    <a:ext cx="1123" cy="1123"/>
                  </a:xfrm>
                  <a:prstGeom prst="rect">
                    <a:avLst/>
                  </a:prstGeom>
                  <a:noFill/>
                  <a:ln w="3175">
                    <a:solidFill>
                      <a:srgbClr val="000000"/>
                    </a:solidFill>
                    <a:prstDash val="dash"/>
                    <a:miter lim="800000"/>
                    <a:headEnd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5913" name="Text Box 45">
                  <a:extLst>
                    <a:ext uri="{FF2B5EF4-FFF2-40B4-BE49-F238E27FC236}">
                      <a16:creationId xmlns:a16="http://schemas.microsoft.com/office/drawing/2014/main" id="{2C17F501-1420-41B6-A867-F506E6D0E1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18" y="2883"/>
                  <a:ext cx="688" cy="7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864" tIns="27432" rIns="54864" bIns="27432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5914" name="Group 46">
                  <a:extLst>
                    <a:ext uri="{FF2B5EF4-FFF2-40B4-BE49-F238E27FC236}">
                      <a16:creationId xmlns:a16="http://schemas.microsoft.com/office/drawing/2014/main" id="{3D542E7A-0207-4517-96A1-6A5E4BE355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70" y="1734"/>
                  <a:ext cx="1282" cy="2607"/>
                  <a:chOff x="6270" y="1734"/>
                  <a:chExt cx="1282" cy="2607"/>
                </a:xfrm>
              </p:grpSpPr>
              <p:sp>
                <p:nvSpPr>
                  <p:cNvPr id="35915" name="Text Box 47">
                    <a:extLst>
                      <a:ext uri="{FF2B5EF4-FFF2-40B4-BE49-F238E27FC236}">
                        <a16:creationId xmlns:a16="http://schemas.microsoft.com/office/drawing/2014/main" id="{94EB04FB-1D81-4835-BDA4-35DB783A81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98" y="3654"/>
                    <a:ext cx="672" cy="6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4864" tIns="27432" rIns="54864" bIns="27432"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sz="2000" b="1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sz="2000" b="1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916" name="Text Box 48">
                    <a:extLst>
                      <a:ext uri="{FF2B5EF4-FFF2-40B4-BE49-F238E27FC236}">
                        <a16:creationId xmlns:a16="http://schemas.microsoft.com/office/drawing/2014/main" id="{10725070-DFA3-4418-8E4C-102E880FC9C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70" y="1734"/>
                    <a:ext cx="538" cy="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4864" tIns="27432" rIns="54864" bIns="27432"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sz="2000" b="1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sz="2000" b="1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917" name="Text Box 49">
                    <a:extLst>
                      <a:ext uri="{FF2B5EF4-FFF2-40B4-BE49-F238E27FC236}">
                        <a16:creationId xmlns:a16="http://schemas.microsoft.com/office/drawing/2014/main" id="{0982C6A6-EFB1-4193-B8AB-95A4F4B023F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32" y="2961"/>
                    <a:ext cx="420" cy="6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4864" tIns="27432" rIns="54864" bIns="27432"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1</a:t>
                    </a:r>
                  </a:p>
                </p:txBody>
              </p:sp>
            </p:grpSp>
          </p:grpSp>
          <p:sp>
            <p:nvSpPr>
              <p:cNvPr id="35911" name="Text Box 50">
                <a:extLst>
                  <a:ext uri="{FF2B5EF4-FFF2-40B4-BE49-F238E27FC236}">
                    <a16:creationId xmlns:a16="http://schemas.microsoft.com/office/drawing/2014/main" id="{789B5EC0-273C-4024-9DB6-4D1866C9D6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3" y="1706"/>
                <a:ext cx="54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solidFill>
                      <a:srgbClr val="CC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</a:t>
                </a: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graphicFrame>
          <p:nvGraphicFramePr>
            <p:cNvPr id="35907" name="Object 4">
              <a:extLst>
                <a:ext uri="{FF2B5EF4-FFF2-40B4-BE49-F238E27FC236}">
                  <a16:creationId xmlns:a16="http://schemas.microsoft.com/office/drawing/2014/main" id="{0A803038-1576-49FB-92AE-5777F19F5B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3" y="1720"/>
            <a:ext cx="30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0" name="Equation" r:id="rId3" imgW="203112" imgH="241195" progId="Equation.DSMT4">
                    <p:embed/>
                  </p:oleObj>
                </mc:Choice>
                <mc:Fallback>
                  <p:oleObj name="Equation" r:id="rId3" imgW="203112" imgH="24119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" y="1720"/>
                          <a:ext cx="307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08" name="Object 5">
              <a:extLst>
                <a:ext uri="{FF2B5EF4-FFF2-40B4-BE49-F238E27FC236}">
                  <a16:creationId xmlns:a16="http://schemas.microsoft.com/office/drawing/2014/main" id="{9E583FC2-CD10-4321-A576-79120A1F81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" y="2379"/>
            <a:ext cx="32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1" name="Equation" r:id="rId5" imgW="215713" imgH="241091" progId="Equation.DSMT4">
                    <p:embed/>
                  </p:oleObj>
                </mc:Choice>
                <mc:Fallback>
                  <p:oleObj name="Equation" r:id="rId5" imgW="215713" imgH="24109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" y="2379"/>
                          <a:ext cx="327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09" name="Object 6">
              <a:extLst>
                <a:ext uri="{FF2B5EF4-FFF2-40B4-BE49-F238E27FC236}">
                  <a16:creationId xmlns:a16="http://schemas.microsoft.com/office/drawing/2014/main" id="{27EFA3AF-C5E4-42B8-A740-2C433F75B5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8" y="3392"/>
            <a:ext cx="32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2" name="Equation" r:id="rId7" imgW="215713" imgH="241091" progId="Equation.DSMT4">
                    <p:embed/>
                  </p:oleObj>
                </mc:Choice>
                <mc:Fallback>
                  <p:oleObj name="Equation" r:id="rId7" imgW="215713" imgH="24109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3392"/>
                          <a:ext cx="327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4">
            <a:extLst>
              <a:ext uri="{FF2B5EF4-FFF2-40B4-BE49-F238E27FC236}">
                <a16:creationId xmlns:a16="http://schemas.microsoft.com/office/drawing/2014/main" id="{0FCDCFF5-FAB5-4136-961A-5474F3CAD999}"/>
              </a:ext>
            </a:extLst>
          </p:cNvPr>
          <p:cNvGrpSpPr>
            <a:grpSpLocks/>
          </p:cNvGrpSpPr>
          <p:nvPr/>
        </p:nvGrpSpPr>
        <p:grpSpPr bwMode="auto">
          <a:xfrm>
            <a:off x="5843588" y="2500313"/>
            <a:ext cx="2749550" cy="2647950"/>
            <a:chOff x="2971" y="1977"/>
            <a:chExt cx="2269" cy="2041"/>
          </a:xfrm>
        </p:grpSpPr>
        <p:grpSp>
          <p:nvGrpSpPr>
            <p:cNvPr id="35871" name="Group 55">
              <a:extLst>
                <a:ext uri="{FF2B5EF4-FFF2-40B4-BE49-F238E27FC236}">
                  <a16:creationId xmlns:a16="http://schemas.microsoft.com/office/drawing/2014/main" id="{1DC4786D-F2D5-4127-AE6D-D84CFF4C05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1977"/>
              <a:ext cx="2269" cy="2041"/>
              <a:chOff x="3016" y="2279"/>
              <a:chExt cx="2269" cy="2041"/>
            </a:xfrm>
          </p:grpSpPr>
          <p:grpSp>
            <p:nvGrpSpPr>
              <p:cNvPr id="35877" name="Group 56">
                <a:extLst>
                  <a:ext uri="{FF2B5EF4-FFF2-40B4-BE49-F238E27FC236}">
                    <a16:creationId xmlns:a16="http://schemas.microsoft.com/office/drawing/2014/main" id="{5F1405CA-3177-4F65-8692-3750811B75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6" y="2279"/>
                <a:ext cx="2177" cy="2041"/>
                <a:chOff x="8600" y="1752"/>
                <a:chExt cx="2614" cy="2529"/>
              </a:xfrm>
            </p:grpSpPr>
            <p:grpSp>
              <p:nvGrpSpPr>
                <p:cNvPr id="35879" name="Group 57">
                  <a:extLst>
                    <a:ext uri="{FF2B5EF4-FFF2-40B4-BE49-F238E27FC236}">
                      <a16:creationId xmlns:a16="http://schemas.microsoft.com/office/drawing/2014/main" id="{AAEE722C-B4FF-4984-8C6E-0080C3E4FD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08" y="1752"/>
                  <a:ext cx="2506" cy="2529"/>
                  <a:chOff x="8674" y="1752"/>
                  <a:chExt cx="2506" cy="2529"/>
                </a:xfrm>
              </p:grpSpPr>
              <p:sp>
                <p:nvSpPr>
                  <p:cNvPr id="35886" name="Oval 58">
                    <a:extLst>
                      <a:ext uri="{FF2B5EF4-FFF2-40B4-BE49-F238E27FC236}">
                        <a16:creationId xmlns:a16="http://schemas.microsoft.com/office/drawing/2014/main" id="{0B036857-5B9A-4DA0-92CC-781509AACE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14" y="2328"/>
                    <a:ext cx="68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87" name="Oval 59">
                    <a:extLst>
                      <a:ext uri="{FF2B5EF4-FFF2-40B4-BE49-F238E27FC236}">
                        <a16:creationId xmlns:a16="http://schemas.microsoft.com/office/drawing/2014/main" id="{292380C4-F42E-4172-8E2A-3C75B9DFEC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18" y="2988"/>
                    <a:ext cx="68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88" name="Oval 60">
                    <a:extLst>
                      <a:ext uri="{FF2B5EF4-FFF2-40B4-BE49-F238E27FC236}">
                        <a16:creationId xmlns:a16="http://schemas.microsoft.com/office/drawing/2014/main" id="{AB37BB14-9C78-4B6A-8DE9-5AD0112708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10" y="3699"/>
                    <a:ext cx="68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89" name="Oval 61">
                    <a:extLst>
                      <a:ext uri="{FF2B5EF4-FFF2-40B4-BE49-F238E27FC236}">
                        <a16:creationId xmlns:a16="http://schemas.microsoft.com/office/drawing/2014/main" id="{9A570E7C-CB2B-43A9-BAF4-08CDD6BB81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16" y="3684"/>
                    <a:ext cx="68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90" name="Oval 62">
                    <a:extLst>
                      <a:ext uri="{FF2B5EF4-FFF2-40B4-BE49-F238E27FC236}">
                        <a16:creationId xmlns:a16="http://schemas.microsoft.com/office/drawing/2014/main" id="{529DBFE0-E048-4B57-9849-CA33E8CC97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92" y="2283"/>
                    <a:ext cx="68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91" name="Oval 63">
                    <a:extLst>
                      <a:ext uri="{FF2B5EF4-FFF2-40B4-BE49-F238E27FC236}">
                        <a16:creationId xmlns:a16="http://schemas.microsoft.com/office/drawing/2014/main" id="{3BA73D9A-48D2-4C50-9295-11F4B4F38F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90" y="3003"/>
                    <a:ext cx="68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5892" name="Group 64">
                    <a:extLst>
                      <a:ext uri="{FF2B5EF4-FFF2-40B4-BE49-F238E27FC236}">
                        <a16:creationId xmlns:a16="http://schemas.microsoft.com/office/drawing/2014/main" id="{C12FCAAC-A64A-40EB-830F-EB9BBFBFA6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74" y="1752"/>
                    <a:ext cx="2506" cy="2529"/>
                    <a:chOff x="8674" y="1752"/>
                    <a:chExt cx="2506" cy="2529"/>
                  </a:xfrm>
                </p:grpSpPr>
                <p:sp>
                  <p:nvSpPr>
                    <p:cNvPr id="35900" name="Line 65">
                      <a:extLst>
                        <a:ext uri="{FF2B5EF4-FFF2-40B4-BE49-F238E27FC236}">
                          <a16:creationId xmlns:a16="http://schemas.microsoft.com/office/drawing/2014/main" id="{55E7F08E-8AAC-447F-A638-CA75EB8E11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74" y="3042"/>
                      <a:ext cx="240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901" name="Line 66">
                      <a:extLst>
                        <a:ext uri="{FF2B5EF4-FFF2-40B4-BE49-F238E27FC236}">
                          <a16:creationId xmlns:a16="http://schemas.microsoft.com/office/drawing/2014/main" id="{D651866E-F4C4-4A49-B9E4-3F6018A7AAB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836" y="1752"/>
                      <a:ext cx="2" cy="252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902" name="Text Box 67">
                      <a:extLst>
                        <a:ext uri="{FF2B5EF4-FFF2-40B4-BE49-F238E27FC236}">
                          <a16:creationId xmlns:a16="http://schemas.microsoft.com/office/drawing/2014/main" id="{24CE6E7A-7A78-49F7-8E7E-F7EAD9B4A3D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54" y="2955"/>
                      <a:ext cx="888" cy="5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54864" tIns="27432" rIns="54864" bIns="27432"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zh-CN" sz="2000" b="1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903" name="Text Box 68">
                      <a:extLst>
                        <a:ext uri="{FF2B5EF4-FFF2-40B4-BE49-F238E27FC236}">
                          <a16:creationId xmlns:a16="http://schemas.microsoft.com/office/drawing/2014/main" id="{72F32EA4-A5EE-4BEC-B1FD-7CFA44D99D0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720" y="2929"/>
                      <a:ext cx="460" cy="41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54864" tIns="27432" rIns="54864" bIns="27432"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x</a:t>
                      </a:r>
                      <a:endParaRPr lang="en-US" altLang="zh-CN" sz="2000" b="1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904" name="Oval 69">
                      <a:extLst>
                        <a:ext uri="{FF2B5EF4-FFF2-40B4-BE49-F238E27FC236}">
                          <a16:creationId xmlns:a16="http://schemas.microsoft.com/office/drawing/2014/main" id="{CA9BD7AF-0D20-4D99-97F6-AD8049C10C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52" y="2247"/>
                      <a:ext cx="1587" cy="158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905" name="Text Box 70">
                      <a:extLst>
                        <a:ext uri="{FF2B5EF4-FFF2-40B4-BE49-F238E27FC236}">
                          <a16:creationId xmlns:a16="http://schemas.microsoft.com/office/drawing/2014/main" id="{ED1BA86B-2EDD-4DF1-B6F2-76009E23F1A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325" y="1752"/>
                      <a:ext cx="614" cy="4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54864" tIns="27432" rIns="54864" bIns="27432"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buChar char="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buChar char=""/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y</a:t>
                      </a:r>
                      <a:endParaRPr lang="en-US" altLang="zh-CN" sz="2000" b="1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5893" name="AutoShape 71">
                    <a:extLst>
                      <a:ext uri="{FF2B5EF4-FFF2-40B4-BE49-F238E27FC236}">
                        <a16:creationId xmlns:a16="http://schemas.microsoft.com/office/drawing/2014/main" id="{36CDDED7-A0BB-49BC-97D2-252B02D9F0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60" y="2346"/>
                    <a:ext cx="1570" cy="1386"/>
                  </a:xfrm>
                  <a:prstGeom prst="hexagon">
                    <a:avLst>
                      <a:gd name="adj" fmla="val 28319"/>
                      <a:gd name="vf" fmla="val 115470"/>
                    </a:avLst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miter lim="800000"/>
                    <a:headEnd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94" name="Line 72">
                    <a:extLst>
                      <a:ext uri="{FF2B5EF4-FFF2-40B4-BE49-F238E27FC236}">
                        <a16:creationId xmlns:a16="http://schemas.microsoft.com/office/drawing/2014/main" id="{01E5928E-C132-4254-BFB0-98D32897E9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846" y="2325"/>
                    <a:ext cx="368" cy="70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95" name="Line 73">
                    <a:extLst>
                      <a:ext uri="{FF2B5EF4-FFF2-40B4-BE49-F238E27FC236}">
                        <a16:creationId xmlns:a16="http://schemas.microsoft.com/office/drawing/2014/main" id="{D639EF13-5D2D-4A13-A2D8-7545026634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60" y="2379"/>
                    <a:ext cx="386" cy="66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96" name="Line 74">
                    <a:extLst>
                      <a:ext uri="{FF2B5EF4-FFF2-40B4-BE49-F238E27FC236}">
                        <a16:creationId xmlns:a16="http://schemas.microsoft.com/office/drawing/2014/main" id="{FCB78A35-DA48-40FF-8D02-9057E05D19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828" y="3048"/>
                    <a:ext cx="7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97" name="Line 75">
                    <a:extLst>
                      <a:ext uri="{FF2B5EF4-FFF2-40B4-BE49-F238E27FC236}">
                        <a16:creationId xmlns:a16="http://schemas.microsoft.com/office/drawing/2014/main" id="{7ABD8FAA-E4B0-4950-AAD8-5FCFD1D11C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846" y="3048"/>
                    <a:ext cx="400" cy="65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98" name="Line 76">
                    <a:extLst>
                      <a:ext uri="{FF2B5EF4-FFF2-40B4-BE49-F238E27FC236}">
                        <a16:creationId xmlns:a16="http://schemas.microsoft.com/office/drawing/2014/main" id="{7139F898-A1FD-44C2-8051-1235425C5A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058" y="3030"/>
                    <a:ext cx="788" cy="1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99" name="Line 77">
                    <a:extLst>
                      <a:ext uri="{FF2B5EF4-FFF2-40B4-BE49-F238E27FC236}">
                        <a16:creationId xmlns:a16="http://schemas.microsoft.com/office/drawing/2014/main" id="{F873542E-4D48-4B88-BDDF-DF2A765888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60" y="3048"/>
                    <a:ext cx="368" cy="65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880" name="Text Box 78">
                  <a:extLst>
                    <a:ext uri="{FF2B5EF4-FFF2-40B4-BE49-F238E27FC236}">
                      <a16:creationId xmlns:a16="http://schemas.microsoft.com/office/drawing/2014/main" id="{F35E7260-E3C7-4949-8214-BE39025A53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2" y="2955"/>
                  <a:ext cx="4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864" tIns="27432" rIns="54864" bIns="27432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1</a:t>
                  </a:r>
                </a:p>
              </p:txBody>
            </p:sp>
            <p:sp>
              <p:nvSpPr>
                <p:cNvPr id="35881" name="Text Box 79">
                  <a:extLst>
                    <a:ext uri="{FF2B5EF4-FFF2-40B4-BE49-F238E27FC236}">
                      <a16:creationId xmlns:a16="http://schemas.microsoft.com/office/drawing/2014/main" id="{45665177-0398-4B7D-9347-EE88A27ED0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6" y="3555"/>
                  <a:ext cx="638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864" tIns="27432" rIns="54864" bIns="27432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82" name="Text Box 80">
                  <a:extLst>
                    <a:ext uri="{FF2B5EF4-FFF2-40B4-BE49-F238E27FC236}">
                      <a16:creationId xmlns:a16="http://schemas.microsoft.com/office/drawing/2014/main" id="{050FCB23-811A-45B9-9A72-3FE7B8D7C5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18" y="1800"/>
                  <a:ext cx="654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864" tIns="27432" rIns="54864" bIns="27432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83" name="Text Box 81">
                  <a:extLst>
                    <a:ext uri="{FF2B5EF4-FFF2-40B4-BE49-F238E27FC236}">
                      <a16:creationId xmlns:a16="http://schemas.microsoft.com/office/drawing/2014/main" id="{6B5B33F9-E275-4857-9176-691D1EAB45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00" y="2454"/>
                  <a:ext cx="688" cy="6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864" tIns="27432" rIns="54864" bIns="27432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84" name="Text Box 82">
                  <a:extLst>
                    <a:ext uri="{FF2B5EF4-FFF2-40B4-BE49-F238E27FC236}">
                      <a16:creationId xmlns:a16="http://schemas.microsoft.com/office/drawing/2014/main" id="{88B33F1C-5832-4750-AA37-23FE12F424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42" y="3585"/>
                  <a:ext cx="672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864" tIns="27432" rIns="54864" bIns="27432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85" name="Text Box 83">
                  <a:extLst>
                    <a:ext uri="{FF2B5EF4-FFF2-40B4-BE49-F238E27FC236}">
                      <a16:creationId xmlns:a16="http://schemas.microsoft.com/office/drawing/2014/main" id="{172E3E72-90AF-4457-8F95-BACCC05886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118" y="1779"/>
                  <a:ext cx="538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864" tIns="27432" rIns="54864" bIns="27432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878" name="Text Box 84">
                <a:extLst>
                  <a:ext uri="{FF2B5EF4-FFF2-40B4-BE49-F238E27FC236}">
                    <a16:creationId xmlns:a16="http://schemas.microsoft.com/office/drawing/2014/main" id="{5084A283-AF5D-47B3-8D9F-505A05D06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0" y="3993"/>
                <a:ext cx="54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solidFill>
                      <a:srgbClr val="CC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</a:t>
                </a: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aphicFrame>
          <p:nvGraphicFramePr>
            <p:cNvPr id="35872" name="Object 7">
              <a:extLst>
                <a:ext uri="{FF2B5EF4-FFF2-40B4-BE49-F238E27FC236}">
                  <a16:creationId xmlns:a16="http://schemas.microsoft.com/office/drawing/2014/main" id="{7D2250B6-5271-4D6F-8A16-7F85B805FD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8" y="2101"/>
            <a:ext cx="30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3" name="Equation" r:id="rId9" imgW="203112" imgH="241195" progId="Equation.DSMT4">
                    <p:embed/>
                  </p:oleObj>
                </mc:Choice>
                <mc:Fallback>
                  <p:oleObj name="Equation" r:id="rId9" imgW="203112" imgH="24119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2101"/>
                          <a:ext cx="307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3" name="Object 8">
              <a:extLst>
                <a:ext uri="{FF2B5EF4-FFF2-40B4-BE49-F238E27FC236}">
                  <a16:creationId xmlns:a16="http://schemas.microsoft.com/office/drawing/2014/main" id="{D424D79F-46E6-4FA5-9C69-D166875EC4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8" y="2135"/>
            <a:ext cx="32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4" name="Equation" r:id="rId11" imgW="215713" imgH="241091" progId="Equation.DSMT4">
                    <p:embed/>
                  </p:oleObj>
                </mc:Choice>
                <mc:Fallback>
                  <p:oleObj name="Equation" r:id="rId11" imgW="215713" imgH="24109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8" y="2135"/>
                          <a:ext cx="32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4" name="Object 9">
              <a:extLst>
                <a:ext uri="{FF2B5EF4-FFF2-40B4-BE49-F238E27FC236}">
                  <a16:creationId xmlns:a16="http://schemas.microsoft.com/office/drawing/2014/main" id="{8C0939CA-7891-4F93-B87D-51AD46D97F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6" y="2667"/>
            <a:ext cx="32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5" name="Equation" r:id="rId13" imgW="215713" imgH="241091" progId="Equation.DSMT4">
                    <p:embed/>
                  </p:oleObj>
                </mc:Choice>
                <mc:Fallback>
                  <p:oleObj name="Equation" r:id="rId13" imgW="215713" imgH="24109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2667"/>
                          <a:ext cx="32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5" name="Object 10">
              <a:extLst>
                <a:ext uri="{FF2B5EF4-FFF2-40B4-BE49-F238E27FC236}">
                  <a16:creationId xmlns:a16="http://schemas.microsoft.com/office/drawing/2014/main" id="{D56B7D35-07C8-45E0-A31E-C4C01A3852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5" y="3592"/>
            <a:ext cx="30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6" name="Equation" r:id="rId15" imgW="203112" imgH="241195" progId="Equation.DSMT4">
                    <p:embed/>
                  </p:oleObj>
                </mc:Choice>
                <mc:Fallback>
                  <p:oleObj name="Equation" r:id="rId15" imgW="203112" imgH="24119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" y="3592"/>
                          <a:ext cx="307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6" name="Object 11">
              <a:extLst>
                <a:ext uri="{FF2B5EF4-FFF2-40B4-BE49-F238E27FC236}">
                  <a16:creationId xmlns:a16="http://schemas.microsoft.com/office/drawing/2014/main" id="{97A8BD84-34C0-4765-9E4F-F489EA422C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1" y="3548"/>
            <a:ext cx="30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7" name="Equation" r:id="rId17" imgW="203112" imgH="241195" progId="Equation.DSMT4">
                    <p:embed/>
                  </p:oleObj>
                </mc:Choice>
                <mc:Fallback>
                  <p:oleObj name="Equation" r:id="rId17" imgW="203112" imgH="24119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1" y="3548"/>
                          <a:ext cx="307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" name="Text Box 90">
            <a:extLst>
              <a:ext uri="{FF2B5EF4-FFF2-40B4-BE49-F238E27FC236}">
                <a16:creationId xmlns:a16="http://schemas.microsoft.com/office/drawing/2014/main" id="{0004667C-01B7-4D8D-9DB1-2030F4C86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214938"/>
            <a:ext cx="7786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any particular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 root of a nonzero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then all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 roots of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</a:p>
        </p:txBody>
      </p:sp>
      <p:graphicFrame>
        <p:nvGraphicFramePr>
          <p:cNvPr id="93" name="Object 12">
            <a:extLst>
              <a:ext uri="{FF2B5EF4-FFF2-40B4-BE49-F238E27FC236}">
                <a16:creationId xmlns:a16="http://schemas.microsoft.com/office/drawing/2014/main" id="{6994FDE0-F69B-4900-B8F7-9A87C44062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5643563"/>
          <a:ext cx="27146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8" name="Equation" r:id="rId19" imgW="1320227" imgH="241195" progId="Equation.DSMT4">
                  <p:embed/>
                </p:oleObj>
              </mc:Choice>
              <mc:Fallback>
                <p:oleObj name="Equation" r:id="rId19" imgW="1320227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643563"/>
                        <a:ext cx="27146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4">
            <a:extLst>
              <a:ext uri="{FF2B5EF4-FFF2-40B4-BE49-F238E27FC236}">
                <a16:creationId xmlns:a16="http://schemas.microsoft.com/office/drawing/2014/main" id="{12493B1D-F6C1-415F-9465-79EE77B116B0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2425700"/>
            <a:ext cx="3073400" cy="2789238"/>
            <a:chOff x="2720" y="0"/>
            <a:chExt cx="1475" cy="1886"/>
          </a:xfrm>
        </p:grpSpPr>
        <p:grpSp>
          <p:nvGrpSpPr>
            <p:cNvPr id="35851" name="Group 5">
              <a:extLst>
                <a:ext uri="{FF2B5EF4-FFF2-40B4-BE49-F238E27FC236}">
                  <a16:creationId xmlns:a16="http://schemas.microsoft.com/office/drawing/2014/main" id="{8FF0856F-6C86-4FBA-B97C-910AEAB11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0" y="0"/>
              <a:ext cx="1475" cy="1886"/>
              <a:chOff x="170" y="164"/>
              <a:chExt cx="1475" cy="1886"/>
            </a:xfrm>
          </p:grpSpPr>
          <p:grpSp>
            <p:nvGrpSpPr>
              <p:cNvPr id="35854" name="Group 6">
                <a:extLst>
                  <a:ext uri="{FF2B5EF4-FFF2-40B4-BE49-F238E27FC236}">
                    <a16:creationId xmlns:a16="http://schemas.microsoft.com/office/drawing/2014/main" id="{7A795E6A-4AAE-4FAF-916C-B45C4A090A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" y="164"/>
                <a:ext cx="1253" cy="1886"/>
                <a:chOff x="2174" y="2013"/>
                <a:chExt cx="2506" cy="2562"/>
              </a:xfrm>
            </p:grpSpPr>
            <p:sp>
              <p:nvSpPr>
                <p:cNvPr id="35857" name="Line 7">
                  <a:extLst>
                    <a:ext uri="{FF2B5EF4-FFF2-40B4-BE49-F238E27FC236}">
                      <a16:creationId xmlns:a16="http://schemas.microsoft.com/office/drawing/2014/main" id="{EDE58628-6DB5-4425-960A-FB88B025C0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6" y="2013"/>
                  <a:ext cx="2" cy="25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5858" name="Group 8">
                  <a:extLst>
                    <a:ext uri="{FF2B5EF4-FFF2-40B4-BE49-F238E27FC236}">
                      <a16:creationId xmlns:a16="http://schemas.microsoft.com/office/drawing/2014/main" id="{BB597EA0-FD3F-4C45-8A82-FFD3829C05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74" y="2013"/>
                  <a:ext cx="2506" cy="2082"/>
                  <a:chOff x="2174" y="2013"/>
                  <a:chExt cx="2506" cy="2082"/>
                </a:xfrm>
              </p:grpSpPr>
              <p:sp>
                <p:nvSpPr>
                  <p:cNvPr id="35859" name="Oval 9">
                    <a:extLst>
                      <a:ext uri="{FF2B5EF4-FFF2-40B4-BE49-F238E27FC236}">
                        <a16:creationId xmlns:a16="http://schemas.microsoft.com/office/drawing/2014/main" id="{1D135869-A241-4DE9-BF35-001A41411D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4" y="3888"/>
                    <a:ext cx="68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60" name="Line 10">
                    <a:extLst>
                      <a:ext uri="{FF2B5EF4-FFF2-40B4-BE49-F238E27FC236}">
                        <a16:creationId xmlns:a16="http://schemas.microsoft.com/office/drawing/2014/main" id="{C2B9612A-07E1-4A96-B4D1-3107D9BE6D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74" y="3303"/>
                    <a:ext cx="240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61" name="Text Box 11">
                    <a:extLst>
                      <a:ext uri="{FF2B5EF4-FFF2-40B4-BE49-F238E27FC236}">
                        <a16:creationId xmlns:a16="http://schemas.microsoft.com/office/drawing/2014/main" id="{8EF6B109-B9AC-4F41-8647-8D8EB6AF47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4" y="3216"/>
                    <a:ext cx="888" cy="5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4864" tIns="27432" rIns="54864" bIns="27432"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 i="1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</a:t>
                    </a:r>
                    <a:endParaRPr lang="en-US" altLang="zh-CN" sz="2000" b="1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62" name="Text Box 12">
                    <a:extLst>
                      <a:ext uri="{FF2B5EF4-FFF2-40B4-BE49-F238E27FC236}">
                        <a16:creationId xmlns:a16="http://schemas.microsoft.com/office/drawing/2014/main" id="{0121EF6D-53C5-42B5-A933-7C68231049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0" y="3190"/>
                    <a:ext cx="460" cy="4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4864" tIns="27432" rIns="54864" bIns="27432"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 i="1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x</a:t>
                    </a:r>
                    <a:endParaRPr lang="en-US" altLang="zh-CN" sz="2000" b="1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63" name="Oval 13">
                    <a:extLst>
                      <a:ext uri="{FF2B5EF4-FFF2-40B4-BE49-F238E27FC236}">
                        <a16:creationId xmlns:a16="http://schemas.microsoft.com/office/drawing/2014/main" id="{DC99F99E-8B28-4DA2-A758-6746D08D72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52" y="2508"/>
                    <a:ext cx="1587" cy="1587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64" name="Text Box 14">
                    <a:extLst>
                      <a:ext uri="{FF2B5EF4-FFF2-40B4-BE49-F238E27FC236}">
                        <a16:creationId xmlns:a16="http://schemas.microsoft.com/office/drawing/2014/main" id="{DAEDBA27-29CA-4017-877A-AB2870EA9C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25" y="2013"/>
                    <a:ext cx="614" cy="4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4864" tIns="27432" rIns="54864" bIns="27432"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 i="1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y</a:t>
                    </a:r>
                    <a:endParaRPr lang="en-US" altLang="zh-CN" sz="2000" b="1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65" name="AutoShape 15">
                    <a:extLst>
                      <a:ext uri="{FF2B5EF4-FFF2-40B4-BE49-F238E27FC236}">
                        <a16:creationId xmlns:a16="http://schemas.microsoft.com/office/drawing/2014/main" id="{159BF705-2254-4038-BB38-4D626322F3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4" y="2658"/>
                    <a:ext cx="1276" cy="1276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66" name="Line 16">
                    <a:extLst>
                      <a:ext uri="{FF2B5EF4-FFF2-40B4-BE49-F238E27FC236}">
                        <a16:creationId xmlns:a16="http://schemas.microsoft.com/office/drawing/2014/main" id="{D6F2CC96-7010-4003-8D51-18C0882F7B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4" y="3300"/>
                    <a:ext cx="79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67" name="Line 17">
                    <a:extLst>
                      <a:ext uri="{FF2B5EF4-FFF2-40B4-BE49-F238E27FC236}">
                        <a16:creationId xmlns:a16="http://schemas.microsoft.com/office/drawing/2014/main" id="{A6F9156C-A878-45E0-9FB1-FDDE7DCC70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64" y="2670"/>
                    <a:ext cx="480" cy="61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68" name="Line 18">
                    <a:extLst>
                      <a:ext uri="{FF2B5EF4-FFF2-40B4-BE49-F238E27FC236}">
                        <a16:creationId xmlns:a16="http://schemas.microsoft.com/office/drawing/2014/main" id="{D62D302C-1EDF-46D5-8C3E-0E2269A5EE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4" y="3300"/>
                    <a:ext cx="480" cy="63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69" name="Oval 19">
                    <a:extLst>
                      <a:ext uri="{FF2B5EF4-FFF2-40B4-BE49-F238E27FC236}">
                        <a16:creationId xmlns:a16="http://schemas.microsoft.com/office/drawing/2014/main" id="{430D0519-FDEF-4FD7-870D-854B73AF43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4" y="3258"/>
                    <a:ext cx="68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0" name="Oval 20">
                    <a:extLst>
                      <a:ext uri="{FF2B5EF4-FFF2-40B4-BE49-F238E27FC236}">
                        <a16:creationId xmlns:a16="http://schemas.microsoft.com/office/drawing/2014/main" id="{65B51D5A-CCE2-4119-83EF-AB6C847B5E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0" y="2622"/>
                    <a:ext cx="68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5855" name="Text Box 21">
                <a:extLst>
                  <a:ext uri="{FF2B5EF4-FFF2-40B4-BE49-F238E27FC236}">
                    <a16:creationId xmlns:a16="http://schemas.microsoft.com/office/drawing/2014/main" id="{86632AF5-72E9-4E5E-A162-2F4721255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9" y="1108"/>
                <a:ext cx="304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864" tIns="27432" rIns="54864" bIns="27432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35856" name="Text Box 22">
                <a:extLst>
                  <a:ext uri="{FF2B5EF4-FFF2-40B4-BE49-F238E27FC236}">
                    <a16:creationId xmlns:a16="http://schemas.microsoft.com/office/drawing/2014/main" id="{1A035AAE-54A3-4BCE-B9AE-9D19848E6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1567"/>
                <a:ext cx="54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solidFill>
                      <a:srgbClr val="CC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</a:t>
                </a: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aphicFrame>
          <p:nvGraphicFramePr>
            <p:cNvPr id="35852" name="Object 13">
              <a:extLst>
                <a:ext uri="{FF2B5EF4-FFF2-40B4-BE49-F238E27FC236}">
                  <a16:creationId xmlns:a16="http://schemas.microsoft.com/office/drawing/2014/main" id="{82D292DA-92A0-4D51-9CD4-3403CB0B04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4" y="146"/>
            <a:ext cx="24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9" name="Equation" r:id="rId21" imgW="190500" imgH="228600" progId="Equation.DSMT4">
                    <p:embed/>
                  </p:oleObj>
                </mc:Choice>
                <mc:Fallback>
                  <p:oleObj name="Equation" r:id="rId21" imgW="1905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" y="146"/>
                          <a:ext cx="24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3" name="Object 14">
              <a:extLst>
                <a:ext uri="{FF2B5EF4-FFF2-40B4-BE49-F238E27FC236}">
                  <a16:creationId xmlns:a16="http://schemas.microsoft.com/office/drawing/2014/main" id="{ED852121-F2E1-4AAE-AF32-CED73C3650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345"/>
            <a:ext cx="32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0" name="Equation" r:id="rId23" imgW="215713" imgH="241091" progId="Equation.DSMT4">
                    <p:embed/>
                  </p:oleObj>
                </mc:Choice>
                <mc:Fallback>
                  <p:oleObj name="Equation" r:id="rId23" imgW="215713" imgH="241091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345"/>
                          <a:ext cx="32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FC232573-7FF0-426D-BE26-223016A6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13640E-DC14-45BF-BC88-A2AACB9088C7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7202B11-8C65-46D8-9B9D-1C903194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71575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2. 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 get the cube roots of -8.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2EF8F75-F211-429F-9F80-A7B959E67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45745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 the cube roots of -8 are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F4F65220-94CE-4F09-834E-6B6E01DC5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1638" y="2898775"/>
          <a:ext cx="45767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3" imgW="2590800" imgH="457200" progId="Equation.DSMT4">
                  <p:embed/>
                </p:oleObj>
              </mc:Choice>
              <mc:Fallback>
                <p:oleObj name="Equation" r:id="rId3" imgW="2590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2898775"/>
                        <a:ext cx="45767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C79E579A-94AC-4DED-AA36-F32BBB296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8768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These roots can be also written as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3EDDCC67-2E22-4A7D-85EB-09FC37432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5421313"/>
          <a:ext cx="40259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5" imgW="1993900" imgH="241300" progId="Equation.DSMT4">
                  <p:embed/>
                </p:oleObj>
              </mc:Choice>
              <mc:Fallback>
                <p:oleObj name="Equation" r:id="rId5" imgW="19939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5421313"/>
                        <a:ext cx="40259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>
            <a:extLst>
              <a:ext uri="{FF2B5EF4-FFF2-40B4-BE49-F238E27FC236}">
                <a16:creationId xmlns:a16="http://schemas.microsoft.com/office/drawing/2014/main" id="{57DF5E78-144D-412E-AC0C-C95F6DF53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748088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F26D4E2B-67C6-4A71-A630-4BC2E2BA22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5" y="4152900"/>
          <a:ext cx="42497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7" imgW="2159000" imgH="254000" progId="Equation.DSMT4">
                  <p:embed/>
                </p:oleObj>
              </mc:Choice>
              <mc:Fallback>
                <p:oleObj name="Equation" r:id="rId7" imgW="21590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152900"/>
                        <a:ext cx="42497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C2DBCC11-F17E-4735-8B86-3AAF42568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5. Roots of Complex Numbers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13">
            <a:extLst>
              <a:ext uri="{FF2B5EF4-FFF2-40B4-BE49-F238E27FC236}">
                <a16:creationId xmlns:a16="http://schemas.microsoft.com/office/drawing/2014/main" id="{9A7E2271-F9C2-4681-ACA3-DD992CF2FE19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1785938"/>
            <a:ext cx="5840413" cy="500062"/>
            <a:chOff x="1397000" y="1785938"/>
            <a:chExt cx="5840413" cy="500062"/>
          </a:xfrm>
        </p:grpSpPr>
        <p:graphicFrame>
          <p:nvGraphicFramePr>
            <p:cNvPr id="36877" name="Object 2">
              <a:extLst>
                <a:ext uri="{FF2B5EF4-FFF2-40B4-BE49-F238E27FC236}">
                  <a16:creationId xmlns:a16="http://schemas.microsoft.com/office/drawing/2014/main" id="{B2E7C782-B856-4B64-A440-33A34B6323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7000" y="1785938"/>
            <a:ext cx="4570413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6" name="Equation" r:id="rId9" imgW="2578100" imgH="279400" progId="Equation.DSMT4">
                    <p:embed/>
                  </p:oleObj>
                </mc:Choice>
                <mc:Fallback>
                  <p:oleObj name="Equation" r:id="rId9" imgW="2578100" imgH="279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1785938"/>
                          <a:ext cx="4570413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矩形 11">
              <a:extLst>
                <a:ext uri="{FF2B5EF4-FFF2-40B4-BE49-F238E27FC236}">
                  <a16:creationId xmlns:a16="http://schemas.microsoft.com/office/drawing/2014/main" id="{4494E2E0-C979-4C06-B80F-7C494B68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000" y="1814513"/>
              <a:ext cx="11747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We write</a:t>
              </a:r>
            </a:p>
          </p:txBody>
        </p:sp>
      </p:grpSp>
      <p:sp>
        <p:nvSpPr>
          <p:cNvPr id="19469" name="矩形 12">
            <a:extLst>
              <a:ext uri="{FF2B5EF4-FFF2-40B4-BE49-F238E27FC236}">
                <a16:creationId xmlns:a16="http://schemas.microsoft.com/office/drawing/2014/main" id="{754FF4B2-7C98-4BEA-B5BD-A42F2AE0B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785938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94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>
            <a:extLst>
              <a:ext uri="{FF2B5EF4-FFF2-40B4-BE49-F238E27FC236}">
                <a16:creationId xmlns:a16="http://schemas.microsoft.com/office/drawing/2014/main" id="{80E33279-D602-45FC-8D0F-C547BC7A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78C4DD-E365-4754-8C6A-FCE8CCE90B39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2F516F0-011B-4F69-8FFB-79B5196F5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6. Regions in The Complex Plane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31" name="Object 4">
            <a:extLst>
              <a:ext uri="{FF2B5EF4-FFF2-40B4-BE49-F238E27FC236}">
                <a16:creationId xmlns:a16="http://schemas.microsoft.com/office/drawing/2014/main" id="{4908CD98-476C-490A-96A6-AA49D793E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25" y="1617663"/>
          <a:ext cx="10715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3" imgW="545863" imgH="228501" progId="Equation.DSMT4">
                  <p:embed/>
                </p:oleObj>
              </mc:Choice>
              <mc:Fallback>
                <p:oleObj name="Equation" r:id="rId3" imgW="545863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617663"/>
                        <a:ext cx="10715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>
            <a:extLst>
              <a:ext uri="{FF2B5EF4-FFF2-40B4-BE49-F238E27FC236}">
                <a16:creationId xmlns:a16="http://schemas.microsoft.com/office/drawing/2014/main" id="{6478999F-D4E0-4317-BC89-82D07C04E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055813"/>
          <a:ext cx="10001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Equation" r:id="rId5" imgW="545626" imgH="317225" progId="Equation.DSMT4">
                  <p:embed/>
                </p:oleObj>
              </mc:Choice>
              <mc:Fallback>
                <p:oleObj name="Equation" r:id="rId5" imgW="545626" imgH="3172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5813"/>
                        <a:ext cx="10001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2">
            <a:extLst>
              <a:ext uri="{FF2B5EF4-FFF2-40B4-BE49-F238E27FC236}">
                <a16:creationId xmlns:a16="http://schemas.microsoft.com/office/drawing/2014/main" id="{A1698A3F-6EB8-4359-92FE-6C5EBCEB8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171575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Neighborhood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486D2D06-8574-49F7-A982-7BD6111AC347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1600200"/>
            <a:ext cx="6477000" cy="485775"/>
            <a:chOff x="336" y="1074"/>
            <a:chExt cx="4080" cy="306"/>
          </a:xfrm>
        </p:grpSpPr>
        <p:sp>
          <p:nvSpPr>
            <p:cNvPr id="37903" name="Text Box 3">
              <a:extLst>
                <a:ext uri="{FF2B5EF4-FFF2-40B4-BE49-F238E27FC236}">
                  <a16:creationId xmlns:a16="http://schemas.microsoft.com/office/drawing/2014/main" id="{157CB47A-95FB-40F8-85DC-6D2CFD6BD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104"/>
              <a:ext cx="40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Neighborhood:</a:t>
              </a:r>
            </a:p>
          </p:txBody>
        </p:sp>
        <p:graphicFrame>
          <p:nvGraphicFramePr>
            <p:cNvPr id="37904" name="Object 7">
              <a:extLst>
                <a:ext uri="{FF2B5EF4-FFF2-40B4-BE49-F238E27FC236}">
                  <a16:creationId xmlns:a16="http://schemas.microsoft.com/office/drawing/2014/main" id="{F3CD0A2F-FAA7-4B24-9474-04D42BE88F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1" y="1074"/>
            <a:ext cx="82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1" name="Equation" r:id="rId7" imgW="685800" imgH="254000" progId="Equation.DSMT4">
                    <p:embed/>
                  </p:oleObj>
                </mc:Choice>
                <mc:Fallback>
                  <p:oleObj name="Equation" r:id="rId7" imgW="685800" imgH="254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1074"/>
                          <a:ext cx="82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7">
            <a:extLst>
              <a:ext uri="{FF2B5EF4-FFF2-40B4-BE49-F238E27FC236}">
                <a16:creationId xmlns:a16="http://schemas.microsoft.com/office/drawing/2014/main" id="{535196B3-245B-4093-847B-D7523952222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171700"/>
            <a:ext cx="6477000" cy="458788"/>
            <a:chOff x="336" y="1416"/>
            <a:chExt cx="4080" cy="289"/>
          </a:xfrm>
        </p:grpSpPr>
        <p:sp>
          <p:nvSpPr>
            <p:cNvPr id="37901" name="Text Box 27">
              <a:extLst>
                <a:ext uri="{FF2B5EF4-FFF2-40B4-BE49-F238E27FC236}">
                  <a16:creationId xmlns:a16="http://schemas.microsoft.com/office/drawing/2014/main" id="{90F0AA0F-5B0A-4AF4-AC06-C685DCBED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40"/>
              <a:ext cx="40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Deleted neighborhood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37902" name="Object 8">
              <a:extLst>
                <a:ext uri="{FF2B5EF4-FFF2-40B4-BE49-F238E27FC236}">
                  <a16:creationId xmlns:a16="http://schemas.microsoft.com/office/drawing/2014/main" id="{658D3E12-A094-4EEE-849D-9D8E567413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5" y="1416"/>
            <a:ext cx="104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2" name="Equation" r:id="rId9" imgW="914400" imgH="254000" progId="Equation.DSMT4">
                    <p:embed/>
                  </p:oleObj>
                </mc:Choice>
                <mc:Fallback>
                  <p:oleObj name="Equation" r:id="rId9" imgW="914400" imgH="254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1416"/>
                          <a:ext cx="1045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Text Box 29">
            <a:extLst>
              <a:ext uri="{FF2B5EF4-FFF2-40B4-BE49-F238E27FC236}">
                <a16:creationId xmlns:a16="http://schemas.microsoft.com/office/drawing/2014/main" id="{0D2B33F8-C13C-4731-B1CB-9E3F9BFF6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786063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Interior/exterior/boundary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point</a:t>
            </a:r>
          </a:p>
        </p:txBody>
      </p:sp>
      <p:sp>
        <p:nvSpPr>
          <p:cNvPr id="68" name="Text Box 30">
            <a:extLst>
              <a:ext uri="{FF2B5EF4-FFF2-40B4-BE49-F238E27FC236}">
                <a16:creationId xmlns:a16="http://schemas.microsoft.com/office/drawing/2014/main" id="{421C3200-5377-4A21-9225-ED3E1DFD1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57563"/>
            <a:ext cx="8077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Interior point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 there is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neighborhood of  the point that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contains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points of the set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</a:p>
        </p:txBody>
      </p:sp>
      <p:sp>
        <p:nvSpPr>
          <p:cNvPr id="71" name="Text Box 33">
            <a:extLst>
              <a:ext uri="{FF2B5EF4-FFF2-40B4-BE49-F238E27FC236}">
                <a16:creationId xmlns:a16="http://schemas.microsoft.com/office/drawing/2014/main" id="{C2791629-DE65-4A90-9D2D-25A5A0EC4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57688"/>
            <a:ext cx="8077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Exterior point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there is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neighborhood of the point that contains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no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points of the set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</p:txBody>
      </p:sp>
      <p:sp>
        <p:nvSpPr>
          <p:cNvPr id="74" name="Text Box 8">
            <a:extLst>
              <a:ext uri="{FF2B5EF4-FFF2-40B4-BE49-F238E27FC236}">
                <a16:creationId xmlns:a16="http://schemas.microsoft.com/office/drawing/2014/main" id="{63488E54-9531-40C7-B821-85AD1DDA3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29238"/>
            <a:ext cx="8077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Boundary point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neighborhood of the point contains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points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in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and  points not in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7" grpId="0"/>
      <p:bldP spid="68" grpId="0"/>
      <p:bldP spid="71" grpId="0"/>
      <p:bldP spid="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06154E8E-7869-4FF2-91AC-7371F03D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E75F21-6D8C-4A66-970F-570D9DDC66AD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EC74F7-B243-47FF-88D7-BDBB90E12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6. Regions in The Complex Plane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63F369B8-C0FC-4569-AEEE-C40B264C3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214438"/>
            <a:ext cx="800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Arial" panose="020B0604020202020204" pitchFamily="34" charset="0"/>
              </a:rPr>
              <a:t>III. </a:t>
            </a:r>
            <a:r>
              <a:rPr lang="en-US" altLang="zh-CN" sz="2000" b="1">
                <a:latin typeface="Arial" panose="020B0604020202020204" pitchFamily="34" charset="0"/>
              </a:rPr>
              <a:t>Open/closed/connected</a:t>
            </a:r>
            <a:r>
              <a:rPr lang="en-US" altLang="zh-CN" b="1">
                <a:latin typeface="Arial" panose="020B0604020202020204" pitchFamily="34" charset="0"/>
              </a:rPr>
              <a:t> set</a:t>
            </a: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24CA647-5145-4CA3-BAE7-BBED8A1A9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914525"/>
            <a:ext cx="80772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set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 the set contains none of its boundary point, or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equivalently, each of its points is an interior point. 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F101DDC8-70C4-4D7C-8C0E-751E7FBDC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928938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 set: 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set contains all  its boundary points.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47D2224-9FE8-4567-996E-026113233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500438"/>
            <a:ext cx="8077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Closure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 the closure of a set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the closed set consisting of all points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in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together with the boundary of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B3358EAA-BE16-4AAB-9F57-DAF659654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429125"/>
            <a:ext cx="8077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Connected set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an open set is connected if each pair of points in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can be joined by a polygonal line, consisting of a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finite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number of  line segments that lies entirely in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>
            <a:extLst>
              <a:ext uri="{FF2B5EF4-FFF2-40B4-BE49-F238E27FC236}">
                <a16:creationId xmlns:a16="http://schemas.microsoft.com/office/drawing/2014/main" id="{FD3BEE58-E34B-4E7F-819F-679AAA1F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2D1EF6-EEB0-40AD-BE90-0A05CE59F488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D22262AD-30B4-4EC2-9FE4-F6305AA6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5737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Domain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an open, connected set.</a:t>
            </a:r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D1EAEE6C-3985-4576-8FF9-FD4EE1B3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28875"/>
            <a:ext cx="80772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(f)   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 a domain together with some, none, or all of its boundary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points.</a:t>
            </a: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E6CFA632-FFD8-4D1D-AB50-657B63C77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57563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Bounded set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every point lies inside some circle.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5F90CF-24D0-41E8-BD08-8D56E4BFA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6. Regions in The Complex Plane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9943" name="Text Box 14">
            <a:extLst>
              <a:ext uri="{FF2B5EF4-FFF2-40B4-BE49-F238E27FC236}">
                <a16:creationId xmlns:a16="http://schemas.microsoft.com/office/drawing/2014/main" id="{49F84D71-3B22-487D-9189-369A112C7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214438"/>
            <a:ext cx="800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Arial" panose="020B0604020202020204" pitchFamily="34" charset="0"/>
              </a:rPr>
              <a:t>III. </a:t>
            </a:r>
            <a:r>
              <a:rPr lang="en-US" altLang="zh-CN" sz="2000" b="1">
                <a:latin typeface="Arial" panose="020B0604020202020204" pitchFamily="34" charset="0"/>
              </a:rPr>
              <a:t>Open/closed/connected</a:t>
            </a:r>
            <a:r>
              <a:rPr lang="en-US" altLang="zh-CN" b="1">
                <a:latin typeface="Arial" panose="020B0604020202020204" pitchFamily="34" charset="0"/>
              </a:rPr>
              <a:t> set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044B5E8-9889-41C5-9BB7-81F521118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929063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IV.  Accumulation point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C6660CD1-4292-40D1-9888-FC83C9029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4500563"/>
            <a:ext cx="8077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 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Accumulation point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each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neighborhood  of the point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contains at least one point of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F558B1A1-ADDB-4AFC-9EFE-CB0D32825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5357813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 A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is closed if and only if it contains all of its accumulation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9" grpId="0"/>
      <p:bldP spid="10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A308D4FC-23E5-492A-B043-91ECDF36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CADD9D-E8F2-45D9-924E-D200D3F0913D}" type="slidenum">
              <a:rPr lang="en-US" altLang="zh-CN" sz="140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463DC0-5A51-4D8D-A167-5B655360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7. Summary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49000D6-9773-4AD2-82DB-AAE261D8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314450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(1)  Complex number and its algebraic operations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CE96C3E-3444-4596-AC8C-0CB9BB307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2171700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(2)  Modulus and Complex conjugate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292CAFA-6833-4578-93D3-38B324EC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2957513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(3)  Algebraic form, polar form and exponential form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4B5632A2-398C-4F53-95F1-051E49213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3814763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(4)  Powers and roots of complex numbers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929DD0B-011A-44F9-9AF0-48EC7D437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4714875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(5)  Regions in the complex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42" name="Rectangle 26">
            <a:extLst>
              <a:ext uri="{FF2B5EF4-FFF2-40B4-BE49-F238E27FC236}">
                <a16:creationId xmlns:a16="http://schemas.microsoft.com/office/drawing/2014/main" id="{C2656CFF-E648-4164-BDA3-63D7AAF61ACE}"/>
              </a:ext>
            </a:extLst>
          </p:cNvPr>
          <p:cNvSpPr>
            <a:spLocks noGrp="1" noRot="1"/>
          </p:cNvSpPr>
          <p:nvPr>
            <p:ph type="body" sz="half" idx="1"/>
          </p:nvPr>
        </p:nvSpPr>
        <p:spPr>
          <a:xfrm>
            <a:off x="4876800" y="1162050"/>
            <a:ext cx="3357563" cy="4114800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Complex Variables and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Applications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Complex numbers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Analytic functions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Elementary functions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Integrals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Series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Residues and poles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Applications of residues</a:t>
            </a:r>
          </a:p>
        </p:txBody>
      </p:sp>
      <p:sp>
        <p:nvSpPr>
          <p:cNvPr id="316443" name="Rectangle 27">
            <a:extLst>
              <a:ext uri="{FF2B5EF4-FFF2-40B4-BE49-F238E27FC236}">
                <a16:creationId xmlns:a16="http://schemas.microsoft.com/office/drawing/2014/main" id="{8BB86D0E-586D-46EB-AD9A-B48AD5505CDF}"/>
              </a:ext>
            </a:extLst>
          </p:cNvPr>
          <p:cNvSpPr>
            <a:spLocks noGrp="1" noRot="1"/>
          </p:cNvSpPr>
          <p:nvPr>
            <p:ph type="body" sz="half" idx="2"/>
          </p:nvPr>
        </p:nvSpPr>
        <p:spPr>
          <a:xfrm>
            <a:off x="5099050" y="4929188"/>
            <a:ext cx="3216275" cy="1285875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Equations of Classical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Mathematical Physics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(PDE)</a:t>
            </a:r>
          </a:p>
        </p:txBody>
      </p:sp>
      <p:sp>
        <p:nvSpPr>
          <p:cNvPr id="316447" name="Rectangle 31">
            <a:extLst>
              <a:ext uri="{FF2B5EF4-FFF2-40B4-BE49-F238E27FC236}">
                <a16:creationId xmlns:a16="http://schemas.microsoft.com/office/drawing/2014/main" id="{67A0D31F-9701-43E7-9A9C-CEDC698B57F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42925" y="1143000"/>
            <a:ext cx="3619500" cy="311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Tx/>
              <a:buNone/>
            </a:pP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Advanced Mathematics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Elementary functions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Limits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Continuous functions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Derivatives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Integrals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Series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Tx/>
              <a:buNone/>
            </a:pPr>
            <a:endParaRPr lang="en-US" altLang="zh-CN" sz="2000" b="1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16449" name="AutoShape 33">
            <a:extLst>
              <a:ext uri="{FF2B5EF4-FFF2-40B4-BE49-F238E27FC236}">
                <a16:creationId xmlns:a16="http://schemas.microsoft.com/office/drawing/2014/main" id="{64D7032C-2247-422C-819D-41E6AF61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786063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316450" name="AutoShape 34">
            <a:extLst>
              <a:ext uri="{FF2B5EF4-FFF2-40B4-BE49-F238E27FC236}">
                <a16:creationId xmlns:a16="http://schemas.microsoft.com/office/drawing/2014/main" id="{27B3CCDD-B2DE-449D-9AD7-9875034CB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542925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8980467-FC0D-449D-9111-CF3ADAF31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50837"/>
            <a:ext cx="7929563" cy="584200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Introduction</a:t>
            </a:r>
            <a:endParaRPr lang="zh-CN" altLang="en-US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2296" name="灯片编号占位符 4">
            <a:extLst>
              <a:ext uri="{FF2B5EF4-FFF2-40B4-BE49-F238E27FC236}">
                <a16:creationId xmlns:a16="http://schemas.microsoft.com/office/drawing/2014/main" id="{93DD5325-A92E-4E4E-8914-9A270487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281988" y="5724525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61164251-2902-43A1-86A5-77A30B18BF2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25" name="矩形 13">
            <a:extLst>
              <a:ext uri="{FF2B5EF4-FFF2-40B4-BE49-F238E27FC236}">
                <a16:creationId xmlns:a16="http://schemas.microsoft.com/office/drawing/2014/main" id="{D1556734-EC38-437E-875F-BE62B393E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4929188"/>
            <a:ext cx="27146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Ordinary Differential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Equations (ODE)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FB334E4-D0F6-4121-9C05-ECCEC94171BF}"/>
              </a:ext>
            </a:extLst>
          </p:cNvPr>
          <p:cNvCxnSpPr/>
          <p:nvPr/>
        </p:nvCxnSpPr>
        <p:spPr>
          <a:xfrm>
            <a:off x="755650" y="4868863"/>
            <a:ext cx="770413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6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6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6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6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6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6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6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6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6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6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6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6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6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9" grpId="0" animBg="1"/>
      <p:bldP spid="316450" grpId="0" animBg="1"/>
      <p:bldP spid="92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12" name="Object 2">
            <a:extLst>
              <a:ext uri="{FF2B5EF4-FFF2-40B4-BE49-F238E27FC236}">
                <a16:creationId xmlns:a16="http://schemas.microsoft.com/office/drawing/2014/main" id="{07340807-7449-481B-991F-EE6C117D7E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929063"/>
          <a:ext cx="37465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Equation" r:id="rId3" imgW="1562100" imgH="419100" progId="Equation.DSMT4">
                  <p:embed/>
                </p:oleObj>
              </mc:Choice>
              <mc:Fallback>
                <p:oleObj name="Equation" r:id="rId3" imgW="15621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929063"/>
                        <a:ext cx="37465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3" name="Rectangle 9">
            <a:extLst>
              <a:ext uri="{FF2B5EF4-FFF2-40B4-BE49-F238E27FC236}">
                <a16:creationId xmlns:a16="http://schemas.microsoft.com/office/drawing/2014/main" id="{09CB8D57-8733-4D73-8778-9830324C5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5121275"/>
            <a:ext cx="518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The inverse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is not defined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6314" name="Rectangle 10">
            <a:extLst>
              <a:ext uri="{FF2B5EF4-FFF2-40B4-BE49-F238E27FC236}">
                <a16:creationId xmlns:a16="http://schemas.microsoft.com/office/drawing/2014/main" id="{582D8208-7CFD-4CA2-9D71-F1F25A4FF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3535363"/>
            <a:ext cx="5476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So the multiplicative inverse of 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z=x+iy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is</a:t>
            </a:r>
          </a:p>
        </p:txBody>
      </p:sp>
      <p:sp>
        <p:nvSpPr>
          <p:cNvPr id="41989" name="Rectangle 12">
            <a:extLst>
              <a:ext uri="{FF2B5EF4-FFF2-40B4-BE49-F238E27FC236}">
                <a16:creationId xmlns:a16="http://schemas.microsoft.com/office/drawing/2014/main" id="{02172273-5F1E-4420-B1E4-CDC5DDA1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79838"/>
            <a:ext cx="91440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226317" name="Object 3">
            <a:extLst>
              <a:ext uri="{FF2B5EF4-FFF2-40B4-BE49-F238E27FC236}">
                <a16:creationId xmlns:a16="http://schemas.microsoft.com/office/drawing/2014/main" id="{E56489B1-B685-4EC7-8C25-C79937DE2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3" y="1046163"/>
          <a:ext cx="24987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Equation" r:id="rId5" imgW="1040948" imgH="203112" progId="Equation.DSMT4">
                  <p:embed/>
                </p:oleObj>
              </mc:Choice>
              <mc:Fallback>
                <p:oleObj name="Equation" r:id="rId5" imgW="1040948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046163"/>
                        <a:ext cx="24987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8" name="Object 4">
            <a:extLst>
              <a:ext uri="{FF2B5EF4-FFF2-40B4-BE49-F238E27FC236}">
                <a16:creationId xmlns:a16="http://schemas.microsoft.com/office/drawing/2014/main" id="{AC91C771-7442-4DFB-BEF7-430746AE8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7075" y="1068388"/>
          <a:ext cx="41433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Equation" r:id="rId7" imgW="1726451" imgH="203112" progId="Equation.DSMT4">
                  <p:embed/>
                </p:oleObj>
              </mc:Choice>
              <mc:Fallback>
                <p:oleObj name="Equation" r:id="rId7" imgW="1726451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1068388"/>
                        <a:ext cx="41433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9" name="AutoShape 15">
            <a:extLst>
              <a:ext uri="{FF2B5EF4-FFF2-40B4-BE49-F238E27FC236}">
                <a16:creationId xmlns:a16="http://schemas.microsoft.com/office/drawing/2014/main" id="{8F47A478-B53E-4C3B-93B8-F968BC3D2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871663"/>
            <a:ext cx="696912" cy="203200"/>
          </a:xfrm>
          <a:prstGeom prst="rightArrow">
            <a:avLst>
              <a:gd name="adj1" fmla="val 50000"/>
              <a:gd name="adj2" fmla="val 85742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graphicFrame>
        <p:nvGraphicFramePr>
          <p:cNvPr id="226320" name="Object 5">
            <a:extLst>
              <a:ext uri="{FF2B5EF4-FFF2-40B4-BE49-F238E27FC236}">
                <a16:creationId xmlns:a16="http://schemas.microsoft.com/office/drawing/2014/main" id="{A2FE6486-0E8F-4522-B579-FA3B64BF4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7975" y="1774825"/>
          <a:ext cx="32623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quation" r:id="rId9" imgW="1524000" imgH="203200" progId="Equation.DSMT4">
                  <p:embed/>
                </p:oleObj>
              </mc:Choice>
              <mc:Fallback>
                <p:oleObj name="Equation" r:id="rId9" imgW="15240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1774825"/>
                        <a:ext cx="32623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1" name="AutoShape 17">
            <a:extLst>
              <a:ext uri="{FF2B5EF4-FFF2-40B4-BE49-F238E27FC236}">
                <a16:creationId xmlns:a16="http://schemas.microsoft.com/office/drawing/2014/main" id="{D0B56B6C-5137-47B5-953D-63EC4800E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2603500"/>
            <a:ext cx="696912" cy="203200"/>
          </a:xfrm>
          <a:prstGeom prst="rightArrow">
            <a:avLst>
              <a:gd name="adj1" fmla="val 50000"/>
              <a:gd name="adj2" fmla="val 85742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graphicFrame>
        <p:nvGraphicFramePr>
          <p:cNvPr id="226322" name="Object 6">
            <a:extLst>
              <a:ext uri="{FF2B5EF4-FFF2-40B4-BE49-F238E27FC236}">
                <a16:creationId xmlns:a16="http://schemas.microsoft.com/office/drawing/2014/main" id="{05FB3F08-12C8-46D4-BFFA-857B0AF25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298700"/>
          <a:ext cx="40227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11" imgW="1676400" imgH="419100" progId="Equation.DSMT4">
                  <p:embed/>
                </p:oleObj>
              </mc:Choice>
              <mc:Fallback>
                <p:oleObj name="Equation" r:id="rId11" imgW="16764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98700"/>
                        <a:ext cx="40227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Rectangle 19">
            <a:extLst>
              <a:ext uri="{FF2B5EF4-FFF2-40B4-BE49-F238E27FC236}">
                <a16:creationId xmlns:a16="http://schemas.microsoft.com/office/drawing/2014/main" id="{C7CAD934-0FCD-4B9A-A03A-CF60061B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477838"/>
            <a:ext cx="7669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To find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z</a:t>
            </a:r>
            <a:r>
              <a:rPr lang="en-US" altLang="zh-CN" b="1" i="1" baseline="30000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-1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we seek real numbers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  such  that</a:t>
            </a:r>
          </a:p>
        </p:txBody>
      </p:sp>
      <p:sp>
        <p:nvSpPr>
          <p:cNvPr id="41997" name="灯片编号占位符 4">
            <a:extLst>
              <a:ext uri="{FF2B5EF4-FFF2-40B4-BE49-F238E27FC236}">
                <a16:creationId xmlns:a16="http://schemas.microsoft.com/office/drawing/2014/main" id="{8A420C22-6481-451A-BB64-509D94D3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3042C5-D1C5-416B-B723-0EE3610E140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3" grpId="0" build="p" autoUpdateAnimBg="0"/>
      <p:bldP spid="226314" grpId="0" build="p" autoUpdateAnimBg="0"/>
      <p:bldP spid="226319" grpId="0" animBg="1"/>
      <p:bldP spid="2263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A769257E-A50F-4905-A7F1-36099B0A51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7766050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1.2 &amp; 1.3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68CF13-4A78-4811-8D19-2C6FF842A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284538"/>
            <a:ext cx="62865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Complex function and its limit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>
            <a:extLst>
              <a:ext uri="{FF2B5EF4-FFF2-40B4-BE49-F238E27FC236}">
                <a16:creationId xmlns:a16="http://schemas.microsoft.com/office/drawing/2014/main" id="{FD39A1DE-CE63-4834-BF2D-ACA7C5EA2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38238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Arial" panose="020B0604020202020204" pitchFamily="34" charset="0"/>
              </a:rPr>
              <a:t>I. Functions of a complex variable</a:t>
            </a:r>
          </a:p>
        </p:txBody>
      </p:sp>
      <p:graphicFrame>
        <p:nvGraphicFramePr>
          <p:cNvPr id="359437" name="Object 13">
            <a:extLst>
              <a:ext uri="{FF2B5EF4-FFF2-40B4-BE49-F238E27FC236}">
                <a16:creationId xmlns:a16="http://schemas.microsoft.com/office/drawing/2014/main" id="{24A3C7B0-6734-4A7F-94AC-9A7A2B66D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828800"/>
          <a:ext cx="2133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Equation" r:id="rId3" imgW="1104900" imgH="203200" progId="Equation.DSMT4">
                  <p:embed/>
                </p:oleObj>
              </mc:Choice>
              <mc:Fallback>
                <p:oleObj name="Equation" r:id="rId3" imgW="1104900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28800"/>
                        <a:ext cx="2133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42" name="Object 18">
            <a:extLst>
              <a:ext uri="{FF2B5EF4-FFF2-40B4-BE49-F238E27FC236}">
                <a16:creationId xmlns:a16="http://schemas.microsoft.com/office/drawing/2014/main" id="{837C4BF9-1B10-40C7-8682-0F3B435C7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657600"/>
          <a:ext cx="2667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Equation" r:id="rId5" imgW="1562100" imgH="203200" progId="Equation.DSMT4">
                  <p:embed/>
                </p:oleObj>
              </mc:Choice>
              <mc:Fallback>
                <p:oleObj name="Equation" r:id="rId5" imgW="1562100" imgH="20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57600"/>
                        <a:ext cx="2667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50" name="Line 26">
            <a:extLst>
              <a:ext uri="{FF2B5EF4-FFF2-40B4-BE49-F238E27FC236}">
                <a16:creationId xmlns:a16="http://schemas.microsoft.com/office/drawing/2014/main" id="{55810B20-4730-4CEC-816A-8D95D04655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133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1" name="Line 27">
            <a:extLst>
              <a:ext uri="{FF2B5EF4-FFF2-40B4-BE49-F238E27FC236}">
                <a16:creationId xmlns:a16="http://schemas.microsoft.com/office/drawing/2014/main" id="{D04D7658-0CD8-40E4-932C-7BFF9EAF68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13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2" name="Text Box 28">
            <a:extLst>
              <a:ext uri="{FF2B5EF4-FFF2-40B4-BE49-F238E27FC236}">
                <a16:creationId xmlns:a16="http://schemas.microsoft.com/office/drawing/2014/main" id="{1C931AE3-ED4C-4BC8-8BE4-013308D20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14600"/>
            <a:ext cx="327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complex numbers</a:t>
            </a:r>
          </a:p>
        </p:txBody>
      </p:sp>
      <p:sp>
        <p:nvSpPr>
          <p:cNvPr id="359453" name="Line 29">
            <a:extLst>
              <a:ext uri="{FF2B5EF4-FFF2-40B4-BE49-F238E27FC236}">
                <a16:creationId xmlns:a16="http://schemas.microsoft.com/office/drawing/2014/main" id="{8AEA4F79-6A5C-4F6C-AAEC-7B43C4E63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050" y="2105025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4" name="Text Box 30">
            <a:extLst>
              <a:ext uri="{FF2B5EF4-FFF2-40B4-BE49-F238E27FC236}">
                <a16:creationId xmlns:a16="http://schemas.microsoft.com/office/drawing/2014/main" id="{4A182552-714D-4919-8929-B5C47B1F5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495550"/>
            <a:ext cx="1981200" cy="400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function (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rule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59455" name="Line 31">
            <a:extLst>
              <a:ext uri="{FF2B5EF4-FFF2-40B4-BE49-F238E27FC236}">
                <a16:creationId xmlns:a16="http://schemas.microsoft.com/office/drawing/2014/main" id="{675F9561-B9DC-4CFC-A850-DC3218D5B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9812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6" name="Text Box 32">
            <a:extLst>
              <a:ext uri="{FF2B5EF4-FFF2-40B4-BE49-F238E27FC236}">
                <a16:creationId xmlns:a16="http://schemas.microsoft.com/office/drawing/2014/main" id="{766523B9-813A-47E3-8107-BA5BBC7A2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2098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domain</a:t>
            </a:r>
          </a:p>
        </p:txBody>
      </p:sp>
      <p:sp>
        <p:nvSpPr>
          <p:cNvPr id="359460" name="Text Box 36">
            <a:extLst>
              <a:ext uri="{FF2B5EF4-FFF2-40B4-BE49-F238E27FC236}">
                <a16:creationId xmlns:a16="http://schemas.microsoft.com/office/drawing/2014/main" id="{AF63802F-6156-47E2-AAE9-3936179DC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Suppose </a:t>
            </a:r>
            <a:r>
              <a:rPr lang="en-US" altLang="zh-CN" b="1" i="1">
                <a:latin typeface="Times New Roman" panose="02020603050405020304" pitchFamily="18" charset="0"/>
              </a:rPr>
              <a:t>z=x+iy, w=u+iv</a:t>
            </a:r>
            <a:r>
              <a:rPr lang="en-US" altLang="zh-CN" b="1">
                <a:latin typeface="Times New Roman" panose="02020603050405020304" pitchFamily="18" charset="0"/>
              </a:rPr>
              <a:t>, then the function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 can be written as</a:t>
            </a:r>
            <a:endParaRPr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45069" name="灯片编号占位符 4">
            <a:extLst>
              <a:ext uri="{FF2B5EF4-FFF2-40B4-BE49-F238E27FC236}">
                <a16:creationId xmlns:a16="http://schemas.microsoft.com/office/drawing/2014/main" id="{02E50E20-D563-493C-BB1B-FC7F3C20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0BC370-B074-4ABD-8F27-6EB533D1F57C}" type="slidenum">
              <a:rPr lang="en-US" altLang="zh-CN" sz="1200" smtClean="0">
                <a:solidFill>
                  <a:schemeClr val="bg1"/>
                </a:solidFill>
              </a:rPr>
              <a:pPr/>
              <a:t>32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F456A35-79A5-4C18-8349-D2EB2A56C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Functions and Mappings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38D5E33F-EF46-4DB5-B954-68646ED83405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4143375"/>
            <a:ext cx="7772400" cy="425450"/>
            <a:chOff x="528" y="704"/>
            <a:chExt cx="4896" cy="268"/>
          </a:xfrm>
        </p:grpSpPr>
        <p:sp>
          <p:nvSpPr>
            <p:cNvPr id="45073" name="Text Box 4">
              <a:extLst>
                <a:ext uri="{FF2B5EF4-FFF2-40B4-BE49-F238E27FC236}">
                  <a16:creationId xmlns:a16="http://schemas.microsoft.com/office/drawing/2014/main" id="{C19832A8-59A1-434F-8E12-0FF22FF2F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20"/>
              <a:ext cx="48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If                                   then </a:t>
              </a: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>
                  <a:latin typeface="Times New Roman" panose="02020603050405020304" pitchFamily="18" charset="0"/>
                </a:rPr>
                <a:t>) can be written as</a:t>
              </a:r>
            </a:p>
          </p:txBody>
        </p:sp>
        <p:graphicFrame>
          <p:nvGraphicFramePr>
            <p:cNvPr id="45074" name="Object 5">
              <a:extLst>
                <a:ext uri="{FF2B5EF4-FFF2-40B4-BE49-F238E27FC236}">
                  <a16:creationId xmlns:a16="http://schemas.microsoft.com/office/drawing/2014/main" id="{8B35F003-7D58-4F00-ADFF-82A41D2CD6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704"/>
            <a:ext cx="137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1" name="Equation" r:id="rId7" imgW="1219200" imgH="228600" progId="Equation.DSMT4">
                    <p:embed/>
                  </p:oleObj>
                </mc:Choice>
                <mc:Fallback>
                  <p:oleObj name="Equation" r:id="rId7" imgW="12192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704"/>
                          <a:ext cx="137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07254494-C828-40E3-A1F7-DF1469C98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724400"/>
          <a:ext cx="266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Equation" r:id="rId9" imgW="1511300" imgH="203200" progId="Equation.DSMT4">
                  <p:embed/>
                </p:oleObj>
              </mc:Choice>
              <mc:Fallback>
                <p:oleObj name="Equation" r:id="rId9" imgW="15113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24400"/>
                        <a:ext cx="2667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/>
      <p:bldP spid="359452" grpId="0"/>
      <p:bldP spid="359454" grpId="0" animBg="1"/>
      <p:bldP spid="359456" grpId="0"/>
      <p:bldP spid="3594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3" name="Text Box 7">
            <a:extLst>
              <a:ext uri="{FF2B5EF4-FFF2-40B4-BE49-F238E27FC236}">
                <a16:creationId xmlns:a16="http://schemas.microsoft.com/office/drawing/2014/main" id="{5CB9E7A6-79CD-43A0-8CE6-5413DE36E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Example 1.</a:t>
            </a:r>
            <a:r>
              <a:rPr lang="en-US" altLang="zh-CN" b="1">
                <a:latin typeface="Times New Roman" panose="02020603050405020304" pitchFamily="18" charset="0"/>
              </a:rPr>
              <a:t>  For the function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)=1/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, then</a:t>
            </a:r>
          </a:p>
        </p:txBody>
      </p:sp>
      <p:graphicFrame>
        <p:nvGraphicFramePr>
          <p:cNvPr id="377864" name="Object 8">
            <a:extLst>
              <a:ext uri="{FF2B5EF4-FFF2-40B4-BE49-F238E27FC236}">
                <a16:creationId xmlns:a16="http://schemas.microsoft.com/office/drawing/2014/main" id="{D3523DD6-3D83-41D0-B657-411411528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288" y="1752600"/>
          <a:ext cx="31353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3" imgW="1828800" imgH="419100" progId="Equation.DSMT4">
                  <p:embed/>
                </p:oleObj>
              </mc:Choice>
              <mc:Fallback>
                <p:oleObj name="Equation" r:id="rId3" imgW="18288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752600"/>
                        <a:ext cx="31353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5" name="Text Box 9">
            <a:extLst>
              <a:ext uri="{FF2B5EF4-FFF2-40B4-BE49-F238E27FC236}">
                <a16:creationId xmlns:a16="http://schemas.microsoft.com/office/drawing/2014/main" id="{368B21B7-D624-4586-80B8-610BA5704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71750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And hence</a:t>
            </a:r>
          </a:p>
        </p:txBody>
      </p:sp>
      <p:graphicFrame>
        <p:nvGraphicFramePr>
          <p:cNvPr id="377866" name="Object 10">
            <a:extLst>
              <a:ext uri="{FF2B5EF4-FFF2-40B4-BE49-F238E27FC236}">
                <a16:creationId xmlns:a16="http://schemas.microsoft.com/office/drawing/2014/main" id="{4E2A3AA0-D6B2-4718-BC00-8B8F7673B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363" y="2438400"/>
          <a:ext cx="418623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Equation" r:id="rId5" imgW="2552700" imgH="431800" progId="Equation.DSMT4">
                  <p:embed/>
                </p:oleObj>
              </mc:Choice>
              <mc:Fallback>
                <p:oleObj name="Equation" r:id="rId5" imgW="25527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438400"/>
                        <a:ext cx="4186237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7" name="Object 11">
            <a:extLst>
              <a:ext uri="{FF2B5EF4-FFF2-40B4-BE49-F238E27FC236}">
                <a16:creationId xmlns:a16="http://schemas.microsoft.com/office/drawing/2014/main" id="{8B4B3A20-09A8-4BE4-A604-46F808374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6863" y="3798888"/>
          <a:ext cx="376713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Equation" r:id="rId7" imgW="2260600" imgH="406400" progId="Equation.DSMT4">
                  <p:embed/>
                </p:oleObj>
              </mc:Choice>
              <mc:Fallback>
                <p:oleObj name="Equation" r:id="rId7" imgW="22606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3798888"/>
                        <a:ext cx="3767137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8" name="Text Box 12">
            <a:extLst>
              <a:ext uri="{FF2B5EF4-FFF2-40B4-BE49-F238E27FC236}">
                <a16:creationId xmlns:a16="http://schemas.microsoft.com/office/drawing/2014/main" id="{5EF1D41A-D9D3-474C-ADCA-09BEDBFE7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81550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And hence</a:t>
            </a:r>
          </a:p>
        </p:txBody>
      </p:sp>
      <p:graphicFrame>
        <p:nvGraphicFramePr>
          <p:cNvPr id="377869" name="Object 13">
            <a:extLst>
              <a:ext uri="{FF2B5EF4-FFF2-40B4-BE49-F238E27FC236}">
                <a16:creationId xmlns:a16="http://schemas.microsoft.com/office/drawing/2014/main" id="{E5C1FC67-1792-4019-8800-0F0024F99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806950"/>
          <a:ext cx="41036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name="Equation" r:id="rId9" imgW="2425700" imgH="203200" progId="Equation.DSMT4">
                  <p:embed/>
                </p:oleObj>
              </mc:Choice>
              <mc:Fallback>
                <p:oleObj name="Equation" r:id="rId9" imgW="2425700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06950"/>
                        <a:ext cx="410368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灯片编号占位符 4">
            <a:extLst>
              <a:ext uri="{FF2B5EF4-FFF2-40B4-BE49-F238E27FC236}">
                <a16:creationId xmlns:a16="http://schemas.microsoft.com/office/drawing/2014/main" id="{C5B2B26A-BE58-419A-A59C-18C9CE05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49B3FD-847D-4236-9B2E-ABEC7E3C10D1}" type="slidenum">
              <a:rPr lang="en-US" altLang="zh-CN" sz="1200" smtClean="0">
                <a:solidFill>
                  <a:schemeClr val="bg1"/>
                </a:solidFill>
              </a:rPr>
              <a:pPr/>
              <a:t>33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1A186867-45E9-4D06-A2B3-9DF3E7B5F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Functions and Mappings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D91E6138-49D8-43C8-B6FA-98D387268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510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If the polar coordinates are used,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/>
      <p:bldP spid="377865" grpId="0"/>
      <p:bldP spid="377868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55" name="Text Box 27">
            <a:extLst>
              <a:ext uri="{FF2B5EF4-FFF2-40B4-BE49-F238E27FC236}">
                <a16:creationId xmlns:a16="http://schemas.microsoft.com/office/drawing/2014/main" id="{1F197352-9261-47FD-ADEC-E4046CD53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Example 2.</a:t>
            </a:r>
            <a:r>
              <a:rPr lang="en-US" altLang="zh-CN" b="1">
                <a:latin typeface="Times New Roman" panose="02020603050405020304" pitchFamily="18" charset="0"/>
              </a:rPr>
              <a:t>  For the function </a:t>
            </a:r>
          </a:p>
        </p:txBody>
      </p:sp>
      <p:graphicFrame>
        <p:nvGraphicFramePr>
          <p:cNvPr id="355356" name="Object 28">
            <a:extLst>
              <a:ext uri="{FF2B5EF4-FFF2-40B4-BE49-F238E27FC236}">
                <a16:creationId xmlns:a16="http://schemas.microsoft.com/office/drawing/2014/main" id="{2BB30775-DC79-4B1F-8D4A-1949EF5943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5" y="1190625"/>
          <a:ext cx="2092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Equation" r:id="rId3" imgW="1332921" imgH="266584" progId="Equation.DSMT4">
                  <p:embed/>
                </p:oleObj>
              </mc:Choice>
              <mc:Fallback>
                <p:oleObj name="Equation" r:id="rId3" imgW="1332921" imgH="266584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190625"/>
                        <a:ext cx="2092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57" name="Object 29">
            <a:extLst>
              <a:ext uri="{FF2B5EF4-FFF2-40B4-BE49-F238E27FC236}">
                <a16:creationId xmlns:a16="http://schemas.microsoft.com/office/drawing/2014/main" id="{2C71E76A-E8C1-41D1-8D6A-D6A39D563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676400"/>
          <a:ext cx="32988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Equation" r:id="rId5" imgW="1930400" imgH="228600" progId="Equation.DSMT4">
                  <p:embed/>
                </p:oleObj>
              </mc:Choice>
              <mc:Fallback>
                <p:oleObj name="Equation" r:id="rId5" imgW="19304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32988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58" name="Text Box 30">
            <a:extLst>
              <a:ext uri="{FF2B5EF4-FFF2-40B4-BE49-F238E27FC236}">
                <a16:creationId xmlns:a16="http://schemas.microsoft.com/office/drawing/2014/main" id="{3B181D1A-CFF6-4ACD-9E0A-A84933EC3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755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is called a 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polynomial</a:t>
            </a:r>
            <a:r>
              <a:rPr lang="en-US" altLang="zh-CN" b="1">
                <a:latin typeface="Times New Roman" panose="02020603050405020304" pitchFamily="18" charset="0"/>
              </a:rPr>
              <a:t> of degree 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55359" name="Object 31">
            <a:extLst>
              <a:ext uri="{FF2B5EF4-FFF2-40B4-BE49-F238E27FC236}">
                <a16:creationId xmlns:a16="http://schemas.microsoft.com/office/drawing/2014/main" id="{9DCD60BC-EA1E-4B02-9447-92B64D323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751138"/>
          <a:ext cx="28098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7" imgW="1612900" imgH="241300" progId="Equation.DSMT4">
                  <p:embed/>
                </p:oleObj>
              </mc:Choice>
              <mc:Fallback>
                <p:oleObj name="Equation" r:id="rId7" imgW="1612900" imgH="2413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51138"/>
                        <a:ext cx="28098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0" name="Text Box 32">
            <a:extLst>
              <a:ext uri="{FF2B5EF4-FFF2-40B4-BE49-F238E27FC236}">
                <a16:creationId xmlns:a16="http://schemas.microsoft.com/office/drawing/2014/main" id="{BBB3B620-F1EE-47C5-8894-2B9BCAC9F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This is called a 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real-valued function</a:t>
            </a:r>
            <a:r>
              <a:rPr lang="en-US" altLang="zh-CN" b="1">
                <a:latin typeface="Times New Roman" panose="02020603050405020304" pitchFamily="18" charset="0"/>
              </a:rPr>
              <a:t> of a complex variable.</a:t>
            </a:r>
          </a:p>
        </p:txBody>
      </p:sp>
      <p:sp>
        <p:nvSpPr>
          <p:cNvPr id="355361" name="Text Box 33">
            <a:extLst>
              <a:ext uri="{FF2B5EF4-FFF2-40B4-BE49-F238E27FC236}">
                <a16:creationId xmlns:a16="http://schemas.microsoft.com/office/drawing/2014/main" id="{148558EC-E0FB-42DE-927E-C3CC24508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3200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Example 3.</a:t>
            </a:r>
            <a:r>
              <a:rPr lang="en-US" altLang="zh-CN" b="1">
                <a:latin typeface="Times New Roman" panose="02020603050405020304" pitchFamily="18" charset="0"/>
              </a:rPr>
              <a:t>  The function </a:t>
            </a:r>
          </a:p>
        </p:txBody>
      </p:sp>
      <p:sp>
        <p:nvSpPr>
          <p:cNvPr id="47113" name="灯片编号占位符 4">
            <a:extLst>
              <a:ext uri="{FF2B5EF4-FFF2-40B4-BE49-F238E27FC236}">
                <a16:creationId xmlns:a16="http://schemas.microsoft.com/office/drawing/2014/main" id="{2799C4EF-6B1C-49A7-A047-23F7B526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243FC3-728F-444C-BDDC-E7B101DA73C2}" type="slidenum">
              <a:rPr lang="en-US" altLang="zh-CN" sz="1200" smtClean="0">
                <a:solidFill>
                  <a:schemeClr val="bg1"/>
                </a:solidFill>
              </a:rPr>
              <a:pPr/>
              <a:t>34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129E31A-B75E-4D61-902F-9C8D36217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Functions and Mappings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04C332D5-C6FE-4829-BB96-3E9451F9CBD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52863"/>
            <a:ext cx="8229600" cy="400050"/>
            <a:chOff x="288" y="624"/>
            <a:chExt cx="5184" cy="252"/>
          </a:xfrm>
        </p:grpSpPr>
        <p:graphicFrame>
          <p:nvGraphicFramePr>
            <p:cNvPr id="47121" name="Object 4">
              <a:extLst>
                <a:ext uri="{FF2B5EF4-FFF2-40B4-BE49-F238E27FC236}">
                  <a16:creationId xmlns:a16="http://schemas.microsoft.com/office/drawing/2014/main" id="{6E207F54-6730-4E63-8874-F0EFE4B95E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8" y="639"/>
            <a:ext cx="25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2" name="Equation" r:id="rId9" imgW="253780" imgH="203024" progId="Equation.DSMT4">
                    <p:embed/>
                  </p:oleObj>
                </mc:Choice>
                <mc:Fallback>
                  <p:oleObj name="Equation" r:id="rId9" imgW="253780" imgH="203024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" y="639"/>
                          <a:ext cx="253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2" name="Text Box 12">
              <a:extLst>
                <a:ext uri="{FF2B5EF4-FFF2-40B4-BE49-F238E27FC236}">
                  <a16:creationId xmlns:a16="http://schemas.microsoft.com/office/drawing/2014/main" id="{76F767E2-5094-414B-BEA0-8D557B08B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24"/>
              <a:ext cx="51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Example 4.  </a:t>
              </a:r>
              <a:r>
                <a:rPr lang="en-US" altLang="zh-CN" b="1">
                  <a:latin typeface="Times New Roman" panose="02020603050405020304" pitchFamily="18" charset="0"/>
                </a:rPr>
                <a:t>We have known that         has two values </a:t>
              </a:r>
            </a:p>
          </p:txBody>
        </p:sp>
      </p:grpSp>
      <p:graphicFrame>
        <p:nvGraphicFramePr>
          <p:cNvPr id="19" name="Object 13">
            <a:extLst>
              <a:ext uri="{FF2B5EF4-FFF2-40B4-BE49-F238E27FC236}">
                <a16:creationId xmlns:a16="http://schemas.microsoft.com/office/drawing/2014/main" id="{96659BA1-996D-455E-84B9-B9F244868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300538"/>
          <a:ext cx="23352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11" imgW="1384300" imgH="431800" progId="Equation.DSMT4">
                  <p:embed/>
                </p:oleObj>
              </mc:Choice>
              <mc:Fallback>
                <p:oleObj name="Equation" r:id="rId11" imgW="13843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00538"/>
                        <a:ext cx="233521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1">
            <a:extLst>
              <a:ext uri="{FF2B5EF4-FFF2-40B4-BE49-F238E27FC236}">
                <a16:creationId xmlns:a16="http://schemas.microsoft.com/office/drawing/2014/main" id="{2DD46835-75D6-4C65-9281-2C0F85FC1FFA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5065713"/>
            <a:ext cx="8153400" cy="420687"/>
            <a:chOff x="336" y="1449"/>
            <a:chExt cx="5136" cy="265"/>
          </a:xfrm>
        </p:grpSpPr>
        <p:graphicFrame>
          <p:nvGraphicFramePr>
            <p:cNvPr id="47119" name="Object 17">
              <a:extLst>
                <a:ext uri="{FF2B5EF4-FFF2-40B4-BE49-F238E27FC236}">
                  <a16:creationId xmlns:a16="http://schemas.microsoft.com/office/drawing/2014/main" id="{4A521EE4-A4F1-4CB8-ADCA-6155F9AB50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2" y="1464"/>
            <a:ext cx="152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4" name="Equation" r:id="rId13" imgW="1473200" imgH="241300" progId="Equation.DSMT4">
                    <p:embed/>
                  </p:oleObj>
                </mc:Choice>
                <mc:Fallback>
                  <p:oleObj name="Equation" r:id="rId13" imgW="1473200" imgH="2413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1464"/>
                          <a:ext cx="152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0" name="Text Box 32">
              <a:extLst>
                <a:ext uri="{FF2B5EF4-FFF2-40B4-BE49-F238E27FC236}">
                  <a16:creationId xmlns:a16="http://schemas.microsoft.com/office/drawing/2014/main" id="{6005169F-0450-4801-AFE2-B22351441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49"/>
              <a:ext cx="51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where                                        is the principal value of arg </a:t>
              </a:r>
              <a:r>
                <a:rPr lang="en-US" altLang="zh-CN" b="1" i="1">
                  <a:latin typeface="Times New Roman" panose="02020603050405020304" pitchFamily="18" charset="0"/>
                </a:rPr>
                <a:t>z. </a:t>
              </a:r>
            </a:p>
          </p:txBody>
        </p:sp>
      </p:grpSp>
      <p:sp>
        <p:nvSpPr>
          <p:cNvPr id="28" name="Text Box 40">
            <a:extLst>
              <a:ext uri="{FF2B5EF4-FFF2-40B4-BE49-F238E27FC236}">
                <a16:creationId xmlns:a16="http://schemas.microsoft.com/office/drawing/2014/main" id="{875BB041-61A2-4E05-A1F9-A193DAC86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6260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This is called a 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multiple-valued function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55" grpId="0"/>
      <p:bldP spid="355358" grpId="0"/>
      <p:bldP spid="355360" grpId="0"/>
      <p:bldP spid="355361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>
            <a:extLst>
              <a:ext uri="{FF2B5EF4-FFF2-40B4-BE49-F238E27FC236}">
                <a16:creationId xmlns:a16="http://schemas.microsoft.com/office/drawing/2014/main" id="{558D4492-2CCE-4B1D-A851-4234FC4D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Arial" panose="020B0604020202020204" pitchFamily="34" charset="0"/>
              </a:rPr>
              <a:t>II.  Mapping (graphing)</a:t>
            </a:r>
          </a:p>
        </p:txBody>
      </p:sp>
      <p:sp>
        <p:nvSpPr>
          <p:cNvPr id="357385" name="Text Box 9">
            <a:extLst>
              <a:ext uri="{FF2B5EF4-FFF2-40B4-BE49-F238E27FC236}">
                <a16:creationId xmlns:a16="http://schemas.microsoft.com/office/drawing/2014/main" id="{E5F7E17D-860E-4E3A-A152-0A72AA0C6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54175"/>
            <a:ext cx="8229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Since 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 and </a:t>
            </a:r>
            <a:r>
              <a:rPr lang="en-US" altLang="zh-CN" b="1" i="1">
                <a:latin typeface="Times New Roman" panose="02020603050405020304" pitchFamily="18" charset="0"/>
              </a:rPr>
              <a:t>w</a:t>
            </a:r>
            <a:r>
              <a:rPr lang="en-US" altLang="zh-CN" b="1">
                <a:latin typeface="Times New Roman" panose="02020603050405020304" pitchFamily="18" charset="0"/>
              </a:rPr>
              <a:t>(=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)) are both complex number, we draw the 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 and </a:t>
            </a:r>
            <a:r>
              <a:rPr lang="en-US" altLang="zh-CN" b="1" i="1">
                <a:latin typeface="Times New Roman" panose="02020603050405020304" pitchFamily="18" charset="0"/>
              </a:rPr>
              <a:t>w </a:t>
            </a:r>
            <a:r>
              <a:rPr lang="en-US" altLang="zh-CN" b="1">
                <a:latin typeface="Times New Roman" panose="02020603050405020304" pitchFamily="18" charset="0"/>
              </a:rPr>
              <a:t>planes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separately.</a:t>
            </a:r>
          </a:p>
        </p:txBody>
      </p:sp>
      <p:grpSp>
        <p:nvGrpSpPr>
          <p:cNvPr id="2" name="组合 27">
            <a:extLst>
              <a:ext uri="{FF2B5EF4-FFF2-40B4-BE49-F238E27FC236}">
                <a16:creationId xmlns:a16="http://schemas.microsoft.com/office/drawing/2014/main" id="{AC34CDD9-433D-4E18-9779-63392C8D399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743200"/>
            <a:ext cx="1981200" cy="1104900"/>
            <a:chOff x="4495800" y="2743200"/>
            <a:chExt cx="1981200" cy="1105292"/>
          </a:xfrm>
        </p:grpSpPr>
        <p:graphicFrame>
          <p:nvGraphicFramePr>
            <p:cNvPr id="48143" name="Object 24">
              <a:extLst>
                <a:ext uri="{FF2B5EF4-FFF2-40B4-BE49-F238E27FC236}">
                  <a16:creationId xmlns:a16="http://schemas.microsoft.com/office/drawing/2014/main" id="{6AF9C141-9FC6-4135-B3E1-97C133ED6B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2475" y="2743200"/>
            <a:ext cx="1087438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4" name="Equation" r:id="rId3" imgW="685800" imgH="203200" progId="Equation.DSMT4">
                    <p:embed/>
                  </p:oleObj>
                </mc:Choice>
                <mc:Fallback>
                  <p:oleObj name="Equation" r:id="rId3" imgW="685800" imgH="2032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2475" y="2743200"/>
                          <a:ext cx="1087438" cy="32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4" name="Text Box 26">
              <a:extLst>
                <a:ext uri="{FF2B5EF4-FFF2-40B4-BE49-F238E27FC236}">
                  <a16:creationId xmlns:a16="http://schemas.microsoft.com/office/drawing/2014/main" id="{A199890E-0D24-4597-A70C-222ED37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3448382"/>
              <a:ext cx="1981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range of </a:t>
              </a: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8145" name="Line 29">
              <a:extLst>
                <a:ext uri="{FF2B5EF4-FFF2-40B4-BE49-F238E27FC236}">
                  <a16:creationId xmlns:a16="http://schemas.microsoft.com/office/drawing/2014/main" id="{93C0C1FC-0FC6-4C07-8A0B-934BF9FE1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2971800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5">
            <a:extLst>
              <a:ext uri="{FF2B5EF4-FFF2-40B4-BE49-F238E27FC236}">
                <a16:creationId xmlns:a16="http://schemas.microsoft.com/office/drawing/2014/main" id="{558823E5-0CCD-4191-B9FA-030D8874BCC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2286000" cy="1162050"/>
            <a:chOff x="990600" y="2743200"/>
            <a:chExt cx="2286000" cy="1162110"/>
          </a:xfrm>
        </p:grpSpPr>
        <p:graphicFrame>
          <p:nvGraphicFramePr>
            <p:cNvPr id="48140" name="Object 13">
              <a:extLst>
                <a:ext uri="{FF2B5EF4-FFF2-40B4-BE49-F238E27FC236}">
                  <a16:creationId xmlns:a16="http://schemas.microsoft.com/office/drawing/2014/main" id="{5C90F5E4-A259-4B2B-A5F6-C2F4E089A2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0600" y="2743200"/>
            <a:ext cx="1219200" cy="406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5" name="Equation" r:id="rId5" imgW="609336" imgH="203112" progId="Equation.DSMT4">
                    <p:embed/>
                  </p:oleObj>
                </mc:Choice>
                <mc:Fallback>
                  <p:oleObj name="Equation" r:id="rId5" imgW="609336" imgH="203112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600" y="2743200"/>
                          <a:ext cx="1219200" cy="4068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1" name="Text Box 20">
              <a:extLst>
                <a:ext uri="{FF2B5EF4-FFF2-40B4-BE49-F238E27FC236}">
                  <a16:creationId xmlns:a16="http://schemas.microsoft.com/office/drawing/2014/main" id="{DF16C492-1D55-4F47-A858-2841DB120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505200"/>
              <a:ext cx="1981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image of 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8142" name="Line 30">
              <a:extLst>
                <a:ext uri="{FF2B5EF4-FFF2-40B4-BE49-F238E27FC236}">
                  <a16:creationId xmlns:a16="http://schemas.microsoft.com/office/drawing/2014/main" id="{362801AB-F47C-4E3F-A6AC-207839B5B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998" y="3048000"/>
              <a:ext cx="152401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28">
            <a:extLst>
              <a:ext uri="{FF2B5EF4-FFF2-40B4-BE49-F238E27FC236}">
                <a16:creationId xmlns:a16="http://schemas.microsoft.com/office/drawing/2014/main" id="{46AD23C5-E0F4-4E77-BF7C-7C4A3811C9D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171950"/>
            <a:ext cx="3200400" cy="1466850"/>
            <a:chOff x="2362200" y="4038600"/>
            <a:chExt cx="3200400" cy="1466910"/>
          </a:xfrm>
        </p:grpSpPr>
        <p:graphicFrame>
          <p:nvGraphicFramePr>
            <p:cNvPr id="48137" name="Object 31">
              <a:extLst>
                <a:ext uri="{FF2B5EF4-FFF2-40B4-BE49-F238E27FC236}">
                  <a16:creationId xmlns:a16="http://schemas.microsoft.com/office/drawing/2014/main" id="{6094CFE7-5B05-4B42-8F57-F51BACF38D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3200" y="4038600"/>
            <a:ext cx="1625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6" name="Equation" r:id="rId7" imgW="901309" imgH="253890" progId="Equation.DSMT4">
                    <p:embed/>
                  </p:oleObj>
                </mc:Choice>
                <mc:Fallback>
                  <p:oleObj name="Equation" r:id="rId7" imgW="901309" imgH="25389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4038600"/>
                          <a:ext cx="1625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8" name="Text Box 32">
              <a:extLst>
                <a:ext uri="{FF2B5EF4-FFF2-40B4-BE49-F238E27FC236}">
                  <a16:creationId xmlns:a16="http://schemas.microsoft.com/office/drawing/2014/main" id="{6AD44260-C6E2-402D-98BF-97FCC8AE0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5105400"/>
              <a:ext cx="3200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inverse image of </a:t>
              </a:r>
              <a:r>
                <a:rPr lang="en-US" altLang="zh-CN" b="1" i="1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8139" name="Line 33">
              <a:extLst>
                <a:ext uri="{FF2B5EF4-FFF2-40B4-BE49-F238E27FC236}">
                  <a16:creationId xmlns:a16="http://schemas.microsoft.com/office/drawing/2014/main" id="{9635794B-FE19-4E19-80B9-2110B7E5A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7786" y="4419600"/>
              <a:ext cx="45719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5" name="灯片编号占位符 4">
            <a:extLst>
              <a:ext uri="{FF2B5EF4-FFF2-40B4-BE49-F238E27FC236}">
                <a16:creationId xmlns:a16="http://schemas.microsoft.com/office/drawing/2014/main" id="{9E0AD140-3556-42C4-9EBF-CC2E843C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FCC9D0-30C9-4186-95B1-5AACE7EB44DB}" type="slidenum">
              <a:rPr lang="en-US" altLang="zh-CN" sz="1200" smtClean="0">
                <a:solidFill>
                  <a:schemeClr val="bg1"/>
                </a:solidFill>
              </a:rPr>
              <a:pPr/>
              <a:t>35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51A2F451-DD2B-4003-80D6-C4804AB9F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Functions and Mappings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/>
      <p:bldP spid="35738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>
            <a:extLst>
              <a:ext uri="{FF2B5EF4-FFF2-40B4-BE49-F238E27FC236}">
                <a16:creationId xmlns:a16="http://schemas.microsoft.com/office/drawing/2014/main" id="{783F366B-534B-468C-8BEC-FE4067055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Arial" panose="020B0604020202020204" pitchFamily="34" charset="0"/>
              </a:rPr>
              <a:t>I. Limit</a:t>
            </a:r>
          </a:p>
        </p:txBody>
      </p:sp>
      <p:grpSp>
        <p:nvGrpSpPr>
          <p:cNvPr id="2" name="组合 13">
            <a:extLst>
              <a:ext uri="{FF2B5EF4-FFF2-40B4-BE49-F238E27FC236}">
                <a16:creationId xmlns:a16="http://schemas.microsoft.com/office/drawing/2014/main" id="{D6B4F998-8876-4306-8949-3A3D6434AA6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752600"/>
            <a:ext cx="8839200" cy="1524000"/>
            <a:chOff x="381000" y="1752600"/>
            <a:chExt cx="8839200" cy="1524000"/>
          </a:xfrm>
        </p:grpSpPr>
        <p:grpSp>
          <p:nvGrpSpPr>
            <p:cNvPr id="49159" name="Group 30">
              <a:extLst>
                <a:ext uri="{FF2B5EF4-FFF2-40B4-BE49-F238E27FC236}">
                  <a16:creationId xmlns:a16="http://schemas.microsoft.com/office/drawing/2014/main" id="{E6C927F4-1912-4FB5-AD12-22CAACAC9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1752600"/>
              <a:ext cx="7924800" cy="514350"/>
              <a:chOff x="576" y="1056"/>
              <a:chExt cx="4656" cy="324"/>
            </a:xfrm>
          </p:grpSpPr>
          <p:sp>
            <p:nvSpPr>
              <p:cNvPr id="49164" name="Text Box 3">
                <a:extLst>
                  <a:ext uri="{FF2B5EF4-FFF2-40B4-BE49-F238E27FC236}">
                    <a16:creationId xmlns:a16="http://schemas.microsoft.com/office/drawing/2014/main" id="{95F0FB76-8E94-47DF-B718-CAB67C72FE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056"/>
                <a:ext cx="465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                      means that for any </a:t>
                </a:r>
                <a:r>
                  <a:rPr lang="el-GR" altLang="zh-CN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CN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 there exists a </a:t>
                </a:r>
                <a:r>
                  <a:rPr lang="en-US" altLang="zh-CN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 </a:t>
                </a:r>
              </a:p>
            </p:txBody>
          </p:sp>
          <p:graphicFrame>
            <p:nvGraphicFramePr>
              <p:cNvPr id="49165" name="Object 4">
                <a:extLst>
                  <a:ext uri="{FF2B5EF4-FFF2-40B4-BE49-F238E27FC236}">
                    <a16:creationId xmlns:a16="http://schemas.microsoft.com/office/drawing/2014/main" id="{8DB5495C-D248-40E2-9399-AD6B64B5256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86" y="1092"/>
              <a:ext cx="88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84" name="Equation" r:id="rId3" imgW="888614" imgH="291973" progId="Equation.DSMT4">
                      <p:embed/>
                    </p:oleObj>
                  </mc:Choice>
                  <mc:Fallback>
                    <p:oleObj name="Equation" r:id="rId3" imgW="888614" imgH="291973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6" y="1092"/>
                            <a:ext cx="88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160" name="Group 31">
              <a:extLst>
                <a:ext uri="{FF2B5EF4-FFF2-40B4-BE49-F238E27FC236}">
                  <a16:creationId xmlns:a16="http://schemas.microsoft.com/office/drawing/2014/main" id="{420ABD31-E975-43B6-853C-462D7898B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2286000"/>
              <a:ext cx="7543800" cy="438150"/>
              <a:chOff x="624" y="1440"/>
              <a:chExt cx="4656" cy="276"/>
            </a:xfrm>
          </p:grpSpPr>
          <p:sp>
            <p:nvSpPr>
              <p:cNvPr id="49162" name="Text Box 19">
                <a:extLst>
                  <a:ext uri="{FF2B5EF4-FFF2-40B4-BE49-F238E27FC236}">
                    <a16:creationId xmlns:a16="http://schemas.microsoft.com/office/drawing/2014/main" id="{7227929E-A1C5-49CF-B3C7-F4F04F119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440"/>
                <a:ext cx="465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for all </a:t>
                </a:r>
                <a:r>
                  <a:rPr lang="en-US" altLang="zh-CN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                          we have </a:t>
                </a:r>
              </a:p>
            </p:txBody>
          </p:sp>
          <p:graphicFrame>
            <p:nvGraphicFramePr>
              <p:cNvPr id="49163" name="Object 3">
                <a:extLst>
                  <a:ext uri="{FF2B5EF4-FFF2-40B4-BE49-F238E27FC236}">
                    <a16:creationId xmlns:a16="http://schemas.microsoft.com/office/drawing/2014/main" id="{5E973B28-DA5E-483A-BBCA-3CCDDC536B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1" y="1458"/>
              <a:ext cx="966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85" name="Equation" r:id="rId5" imgW="952087" imgH="253890" progId="Equation.DSMT4">
                      <p:embed/>
                    </p:oleObj>
                  </mc:Choice>
                  <mc:Fallback>
                    <p:oleObj name="Equation" r:id="rId5" imgW="952087" imgH="25389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1" y="1458"/>
                            <a:ext cx="966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9161" name="Object 2">
              <a:extLst>
                <a:ext uri="{FF2B5EF4-FFF2-40B4-BE49-F238E27FC236}">
                  <a16:creationId xmlns:a16="http://schemas.microsoft.com/office/drawing/2014/main" id="{2C44FB52-E9AB-46D9-954D-BBA64C00CC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5488" y="2819400"/>
            <a:ext cx="17430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6" name="Equation" r:id="rId7" imgW="965200" imgH="254000" progId="Equation.DSMT4">
                    <p:embed/>
                  </p:oleObj>
                </mc:Choice>
                <mc:Fallback>
                  <p:oleObj name="Equation" r:id="rId7" imgW="965200" imgH="2540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488" y="2819400"/>
                          <a:ext cx="174307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452" name="Text Box 28">
            <a:extLst>
              <a:ext uri="{FF2B5EF4-FFF2-40B4-BE49-F238E27FC236}">
                <a16:creationId xmlns:a16="http://schemas.microsoft.com/office/drawing/2014/main" id="{4B2D1DDE-D94B-40BC-ACA0-1542263A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8153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This definition is quite similar to the definition of limits for real-valued functions, except that the notation |  | here denotes the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modulus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not the absolute value.</a:t>
            </a:r>
          </a:p>
        </p:txBody>
      </p:sp>
      <p:sp>
        <p:nvSpPr>
          <p:cNvPr id="49157" name="灯片编号占位符 4">
            <a:extLst>
              <a:ext uri="{FF2B5EF4-FFF2-40B4-BE49-F238E27FC236}">
                <a16:creationId xmlns:a16="http://schemas.microsoft.com/office/drawing/2014/main" id="{05F0E296-B76B-4B91-912F-843D662C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9CF01D-515D-4B11-9CA1-49D935A5AB40}" type="slidenum">
              <a:rPr lang="en-US" altLang="zh-CN" sz="1200" smtClean="0">
                <a:solidFill>
                  <a:schemeClr val="bg1"/>
                </a:solidFill>
              </a:rPr>
              <a:pPr/>
              <a:t>36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33CFF04-7216-4A11-A9B1-65B4AEF9A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Limit of a complex function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/>
      <p:bldP spid="3594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>
            <a:extLst>
              <a:ext uri="{FF2B5EF4-FFF2-40B4-BE49-F238E27FC236}">
                <a16:creationId xmlns:a16="http://schemas.microsoft.com/office/drawing/2014/main" id="{B6BF978A-4357-4589-8BB0-787EC31A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8E5EC5-08C7-4881-BB44-83BFE6BB45E4}" type="slidenum">
              <a:rPr lang="en-US" altLang="zh-CN" sz="1200" smtClean="0">
                <a:solidFill>
                  <a:schemeClr val="bg1"/>
                </a:solidFill>
              </a:rPr>
              <a:pPr/>
              <a:t>37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0179" name="Text Box 2">
            <a:extLst>
              <a:ext uri="{FF2B5EF4-FFF2-40B4-BE49-F238E27FC236}">
                <a16:creationId xmlns:a16="http://schemas.microsoft.com/office/drawing/2014/main" id="{5C0EACD6-EF3D-445B-A79E-5E7A3736A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Arial" panose="020B0604020202020204" pitchFamily="34" charset="0"/>
              </a:rPr>
              <a:t>I. Limit</a:t>
            </a:r>
          </a:p>
        </p:txBody>
      </p:sp>
      <p:sp>
        <p:nvSpPr>
          <p:cNvPr id="6154" name="Text Box 3">
            <a:extLst>
              <a:ext uri="{FF2B5EF4-FFF2-40B4-BE49-F238E27FC236}">
                <a16:creationId xmlns:a16="http://schemas.microsoft.com/office/drawing/2014/main" id="{027E6FFA-8A98-4926-8301-632B375AE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meaning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90387E2-4953-4B35-91E4-7CAC6B396CCE}"/>
              </a:ext>
            </a:extLst>
          </p:cNvPr>
          <p:cNvGrpSpPr>
            <a:grpSpLocks/>
          </p:cNvGrpSpPr>
          <p:nvPr/>
        </p:nvGrpSpPr>
        <p:grpSpPr bwMode="auto">
          <a:xfrm>
            <a:off x="3857625" y="2362200"/>
            <a:ext cx="2847975" cy="2819400"/>
            <a:chOff x="3072" y="2064"/>
            <a:chExt cx="1794" cy="1776"/>
          </a:xfrm>
        </p:grpSpPr>
        <p:sp>
          <p:nvSpPr>
            <p:cNvPr id="50209" name="Line 5">
              <a:extLst>
                <a:ext uri="{FF2B5EF4-FFF2-40B4-BE49-F238E27FC236}">
                  <a16:creationId xmlns:a16="http://schemas.microsoft.com/office/drawing/2014/main" id="{B149D53C-72F6-4AC2-8077-0DA447087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256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Line 6">
              <a:extLst>
                <a:ext uri="{FF2B5EF4-FFF2-40B4-BE49-F238E27FC236}">
                  <a16:creationId xmlns:a16="http://schemas.microsoft.com/office/drawing/2014/main" id="{5194E9BF-AEE3-4D73-98B7-D3FB325BC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504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Text Box 7">
              <a:extLst>
                <a:ext uri="{FF2B5EF4-FFF2-40B4-BE49-F238E27FC236}">
                  <a16:creationId xmlns:a16="http://schemas.microsoft.com/office/drawing/2014/main" id="{03F9C537-A5DE-4274-A848-E1823043E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360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b="1" i="1">
                  <a:latin typeface="Times New Roman" panose="02020603050405020304" pitchFamily="18" charset="0"/>
                </a:rPr>
                <a:t>u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12" name="Text Box 8">
              <a:extLst>
                <a:ext uri="{FF2B5EF4-FFF2-40B4-BE49-F238E27FC236}">
                  <a16:creationId xmlns:a16="http://schemas.microsoft.com/office/drawing/2014/main" id="{EFB62900-12F4-418B-9B0E-0030FC23F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64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b="1" i="1">
                  <a:latin typeface="Times New Roman" panose="02020603050405020304" pitchFamily="18" charset="0"/>
                </a:rPr>
                <a:t>v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13" name="Text Box 9">
              <a:extLst>
                <a:ext uri="{FF2B5EF4-FFF2-40B4-BE49-F238E27FC236}">
                  <a16:creationId xmlns:a16="http://schemas.microsoft.com/office/drawing/2014/main" id="{98B4355A-9320-4D83-99E1-4D9F05EEC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142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w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50214" name="Text Box 10">
              <a:extLst>
                <a:ext uri="{FF2B5EF4-FFF2-40B4-BE49-F238E27FC236}">
                  <a16:creationId xmlns:a16="http://schemas.microsoft.com/office/drawing/2014/main" id="{867CDCF3-CAA8-4FEC-B38F-DDD387B4E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45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59F55CFE-675C-47C3-AE3B-D16C636941F8}"/>
              </a:ext>
            </a:extLst>
          </p:cNvPr>
          <p:cNvGrpSpPr>
            <a:grpSpLocks/>
          </p:cNvGrpSpPr>
          <p:nvPr/>
        </p:nvGrpSpPr>
        <p:grpSpPr bwMode="auto">
          <a:xfrm>
            <a:off x="4678363" y="2990850"/>
            <a:ext cx="1600200" cy="1466850"/>
            <a:chOff x="3552" y="2928"/>
            <a:chExt cx="1008" cy="924"/>
          </a:xfrm>
        </p:grpSpPr>
        <p:sp>
          <p:nvSpPr>
            <p:cNvPr id="50204" name="Oval 12">
              <a:extLst>
                <a:ext uri="{FF2B5EF4-FFF2-40B4-BE49-F238E27FC236}">
                  <a16:creationId xmlns:a16="http://schemas.microsoft.com/office/drawing/2014/main" id="{A8CF32F0-A56B-4BBF-979E-B44252168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008" cy="92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00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205" name="Oval 13">
              <a:extLst>
                <a:ext uri="{FF2B5EF4-FFF2-40B4-BE49-F238E27FC236}">
                  <a16:creationId xmlns:a16="http://schemas.microsoft.com/office/drawing/2014/main" id="{84912842-9917-4C7C-A68C-61951A085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360"/>
              <a:ext cx="96" cy="96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206" name="Text Box 14">
              <a:extLst>
                <a:ext uri="{FF2B5EF4-FFF2-40B4-BE49-F238E27FC236}">
                  <a16:creationId xmlns:a16="http://schemas.microsoft.com/office/drawing/2014/main" id="{C54D860D-F77A-4D42-BA78-55FFA9280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44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i="1">
                  <a:latin typeface="Times New Roman" panose="02020603050405020304" pitchFamily="18" charset="0"/>
                </a:rPr>
                <a:t>w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207" name="Line 15">
              <a:extLst>
                <a:ext uri="{FF2B5EF4-FFF2-40B4-BE49-F238E27FC236}">
                  <a16:creationId xmlns:a16="http://schemas.microsoft.com/office/drawing/2014/main" id="{6F5B440B-609A-4428-8C95-DB46C29CA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024"/>
              <a:ext cx="28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208" name="Object 16">
              <a:extLst>
                <a:ext uri="{FF2B5EF4-FFF2-40B4-BE49-F238E27FC236}">
                  <a16:creationId xmlns:a16="http://schemas.microsoft.com/office/drawing/2014/main" id="{CA7C92EE-4254-4A08-BC6E-B2C9C7BA4A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3120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5" name="公式" r:id="rId3" imgW="126835" imgH="139518" progId="Equation.3">
                    <p:embed/>
                  </p:oleObj>
                </mc:Choice>
                <mc:Fallback>
                  <p:oleObj name="公式" r:id="rId3" imgW="126835" imgH="139518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20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69822B7B-24B4-4905-A299-080FF6B95590}"/>
              </a:ext>
            </a:extLst>
          </p:cNvPr>
          <p:cNvGrpSpPr>
            <a:grpSpLocks/>
          </p:cNvGrpSpPr>
          <p:nvPr/>
        </p:nvGrpSpPr>
        <p:grpSpPr bwMode="auto">
          <a:xfrm>
            <a:off x="1020763" y="2355850"/>
            <a:ext cx="2825750" cy="2819400"/>
            <a:chOff x="3072" y="2064"/>
            <a:chExt cx="1780" cy="1776"/>
          </a:xfrm>
        </p:grpSpPr>
        <p:sp>
          <p:nvSpPr>
            <p:cNvPr id="50198" name="Line 18">
              <a:extLst>
                <a:ext uri="{FF2B5EF4-FFF2-40B4-BE49-F238E27FC236}">
                  <a16:creationId xmlns:a16="http://schemas.microsoft.com/office/drawing/2014/main" id="{4701CEB4-23D3-42FF-B724-82E4800CD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256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Line 19">
              <a:extLst>
                <a:ext uri="{FF2B5EF4-FFF2-40B4-BE49-F238E27FC236}">
                  <a16:creationId xmlns:a16="http://schemas.microsoft.com/office/drawing/2014/main" id="{25D37352-50BE-4BA7-A235-59BA113EA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504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Text Box 20">
              <a:extLst>
                <a:ext uri="{FF2B5EF4-FFF2-40B4-BE49-F238E27FC236}">
                  <a16:creationId xmlns:a16="http://schemas.microsoft.com/office/drawing/2014/main" id="{A305E4B0-7319-4FED-AB25-238B62DD7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3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01" name="Text Box 21">
              <a:extLst>
                <a:ext uri="{FF2B5EF4-FFF2-40B4-BE49-F238E27FC236}">
                  <a16:creationId xmlns:a16="http://schemas.microsoft.com/office/drawing/2014/main" id="{29B10C9F-D5F0-46FA-B31D-FC782AB6A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64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b="1" i="1">
                  <a:latin typeface="Times New Roman" panose="02020603050405020304" pitchFamily="18" charset="0"/>
                </a:rPr>
                <a:t>y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02" name="Text Box 22">
              <a:extLst>
                <a:ext uri="{FF2B5EF4-FFF2-40B4-BE49-F238E27FC236}">
                  <a16:creationId xmlns:a16="http://schemas.microsoft.com/office/drawing/2014/main" id="{6E2B3A89-F314-42C7-8047-9B359AC5C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142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z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50203" name="Text Box 23">
              <a:extLst>
                <a:ext uri="{FF2B5EF4-FFF2-40B4-BE49-F238E27FC236}">
                  <a16:creationId xmlns:a16="http://schemas.microsoft.com/office/drawing/2014/main" id="{DE36DC49-3337-428A-AAD9-12426A528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45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02A58EA8-62C6-4503-A0D5-86139DA38B68}"/>
              </a:ext>
            </a:extLst>
          </p:cNvPr>
          <p:cNvGrpSpPr>
            <a:grpSpLocks/>
          </p:cNvGrpSpPr>
          <p:nvPr/>
        </p:nvGrpSpPr>
        <p:grpSpPr bwMode="auto">
          <a:xfrm>
            <a:off x="2087563" y="3371850"/>
            <a:ext cx="990600" cy="990600"/>
            <a:chOff x="1344" y="2784"/>
            <a:chExt cx="624" cy="624"/>
          </a:xfrm>
        </p:grpSpPr>
        <p:grpSp>
          <p:nvGrpSpPr>
            <p:cNvPr id="50192" name="Group 25">
              <a:extLst>
                <a:ext uri="{FF2B5EF4-FFF2-40B4-BE49-F238E27FC236}">
                  <a16:creationId xmlns:a16="http://schemas.microsoft.com/office/drawing/2014/main" id="{4227DC25-5E52-4F66-9753-419889A22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784"/>
              <a:ext cx="624" cy="624"/>
              <a:chOff x="960" y="3264"/>
              <a:chExt cx="624" cy="624"/>
            </a:xfrm>
          </p:grpSpPr>
          <p:sp>
            <p:nvSpPr>
              <p:cNvPr id="42" name="Oval 26">
                <a:extLst>
                  <a:ext uri="{FF2B5EF4-FFF2-40B4-BE49-F238E27FC236}">
                    <a16:creationId xmlns:a16="http://schemas.microsoft.com/office/drawing/2014/main" id="{5C9B1DF0-725B-4D98-A56A-9B5FCEED9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264"/>
                <a:ext cx="624" cy="6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chemeClr val="accent1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195" name="Oval 27">
                <a:extLst>
                  <a:ext uri="{FF2B5EF4-FFF2-40B4-BE49-F238E27FC236}">
                    <a16:creationId xmlns:a16="http://schemas.microsoft.com/office/drawing/2014/main" id="{82F8649C-C617-40CA-8EE0-8D7CC2F6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552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6" name="Freeform 28">
                <a:extLst>
                  <a:ext uri="{FF2B5EF4-FFF2-40B4-BE49-F238E27FC236}">
                    <a16:creationId xmlns:a16="http://schemas.microsoft.com/office/drawing/2014/main" id="{A03D9CDC-714C-422B-9421-39AB96027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" y="3603"/>
                <a:ext cx="158" cy="260"/>
              </a:xfrm>
              <a:custGeom>
                <a:avLst/>
                <a:gdLst>
                  <a:gd name="T0" fmla="*/ 0 w 158"/>
                  <a:gd name="T1" fmla="*/ 0 h 260"/>
                  <a:gd name="T2" fmla="*/ 158 w 158"/>
                  <a:gd name="T3" fmla="*/ 260 h 260"/>
                  <a:gd name="T4" fmla="*/ 0 60000 65536"/>
                  <a:gd name="T5" fmla="*/ 0 60000 65536"/>
                  <a:gd name="T6" fmla="*/ 0 w 158"/>
                  <a:gd name="T7" fmla="*/ 0 h 260"/>
                  <a:gd name="T8" fmla="*/ 158 w 158"/>
                  <a:gd name="T9" fmla="*/ 260 h 2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8" h="260">
                    <a:moveTo>
                      <a:pt x="0" y="0"/>
                    </a:moveTo>
                    <a:lnTo>
                      <a:pt x="158" y="2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197" name="Object 17">
                <a:extLst>
                  <a:ext uri="{FF2B5EF4-FFF2-40B4-BE49-F238E27FC236}">
                    <a16:creationId xmlns:a16="http://schemas.microsoft.com/office/drawing/2014/main" id="{A9350F6C-F602-42E1-B565-CA91DAEA0C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52" y="3648"/>
              <a:ext cx="159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46" name="公式" r:id="rId5" imgW="139579" imgH="177646" progId="Equation.3">
                      <p:embed/>
                    </p:oleObj>
                  </mc:Choice>
                  <mc:Fallback>
                    <p:oleObj name="公式" r:id="rId5" imgW="139579" imgH="177646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648"/>
                            <a:ext cx="159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0193" name="Object 18">
              <a:extLst>
                <a:ext uri="{FF2B5EF4-FFF2-40B4-BE49-F238E27FC236}">
                  <a16:creationId xmlns:a16="http://schemas.microsoft.com/office/drawing/2014/main" id="{76E2B50F-E38F-4011-A44E-8603457B33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928"/>
            <a:ext cx="20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7" name="公式" r:id="rId7" imgW="165028" imgH="228501" progId="Equation.3">
                    <p:embed/>
                  </p:oleObj>
                </mc:Choice>
                <mc:Fallback>
                  <p:oleObj name="公式" r:id="rId7" imgW="165028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928"/>
                          <a:ext cx="20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id="{F0F5D65E-40CA-4884-BEEA-825727B3B8C5}"/>
              </a:ext>
            </a:extLst>
          </p:cNvPr>
          <p:cNvGrpSpPr>
            <a:grpSpLocks/>
          </p:cNvGrpSpPr>
          <p:nvPr/>
        </p:nvGrpSpPr>
        <p:grpSpPr bwMode="auto">
          <a:xfrm>
            <a:off x="2239963" y="2914650"/>
            <a:ext cx="3048000" cy="752475"/>
            <a:chOff x="1104" y="2784"/>
            <a:chExt cx="1920" cy="474"/>
          </a:xfrm>
        </p:grpSpPr>
        <p:sp>
          <p:nvSpPr>
            <p:cNvPr id="50188" name="Oval 32">
              <a:extLst>
                <a:ext uri="{FF2B5EF4-FFF2-40B4-BE49-F238E27FC236}">
                  <a16:creationId xmlns:a16="http://schemas.microsoft.com/office/drawing/2014/main" id="{08960AA5-FEFF-4EA4-ACD4-A75D19860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189" name="Freeform 33">
              <a:extLst>
                <a:ext uri="{FF2B5EF4-FFF2-40B4-BE49-F238E27FC236}">
                  <a16:creationId xmlns:a16="http://schemas.microsoft.com/office/drawing/2014/main" id="{AF309755-1A94-4644-8547-8B9661343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2784"/>
              <a:ext cx="1827" cy="414"/>
            </a:xfrm>
            <a:custGeom>
              <a:avLst/>
              <a:gdLst>
                <a:gd name="T0" fmla="*/ 0 w 2208"/>
                <a:gd name="T1" fmla="*/ 398 h 414"/>
                <a:gd name="T2" fmla="*/ 2 w 2208"/>
                <a:gd name="T3" fmla="*/ 398 h 414"/>
                <a:gd name="T4" fmla="*/ 12 w 2208"/>
                <a:gd name="T5" fmla="*/ 302 h 414"/>
                <a:gd name="T6" fmla="*/ 22 w 2208"/>
                <a:gd name="T7" fmla="*/ 189 h 414"/>
                <a:gd name="T8" fmla="*/ 28 w 2208"/>
                <a:gd name="T9" fmla="*/ 144 h 414"/>
                <a:gd name="T10" fmla="*/ 38 w 2208"/>
                <a:gd name="T11" fmla="*/ 87 h 414"/>
                <a:gd name="T12" fmla="*/ 50 w 2208"/>
                <a:gd name="T13" fmla="*/ 42 h 414"/>
                <a:gd name="T14" fmla="*/ 62 w 2208"/>
                <a:gd name="T15" fmla="*/ 31 h 414"/>
                <a:gd name="T16" fmla="*/ 113 w 2208"/>
                <a:gd name="T17" fmla="*/ 42 h 414"/>
                <a:gd name="T18" fmla="*/ 228 w 2208"/>
                <a:gd name="T19" fmla="*/ 282 h 4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08"/>
                <a:gd name="T31" fmla="*/ 0 h 414"/>
                <a:gd name="T32" fmla="*/ 2208 w 2208"/>
                <a:gd name="T33" fmla="*/ 414 h 4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08" h="414">
                  <a:moveTo>
                    <a:pt x="0" y="398"/>
                  </a:moveTo>
                  <a:cubicBezTo>
                    <a:pt x="6" y="398"/>
                    <a:pt x="2" y="414"/>
                    <a:pt x="23" y="398"/>
                  </a:cubicBezTo>
                  <a:cubicBezTo>
                    <a:pt x="44" y="382"/>
                    <a:pt x="92" y="337"/>
                    <a:pt x="124" y="302"/>
                  </a:cubicBezTo>
                  <a:cubicBezTo>
                    <a:pt x="156" y="267"/>
                    <a:pt x="190" y="215"/>
                    <a:pt x="217" y="189"/>
                  </a:cubicBezTo>
                  <a:cubicBezTo>
                    <a:pt x="243" y="163"/>
                    <a:pt x="255" y="161"/>
                    <a:pt x="281" y="144"/>
                  </a:cubicBezTo>
                  <a:cubicBezTo>
                    <a:pt x="308" y="127"/>
                    <a:pt x="339" y="104"/>
                    <a:pt x="374" y="87"/>
                  </a:cubicBezTo>
                  <a:cubicBezTo>
                    <a:pt x="410" y="70"/>
                    <a:pt x="455" y="51"/>
                    <a:pt x="494" y="42"/>
                  </a:cubicBezTo>
                  <a:cubicBezTo>
                    <a:pt x="533" y="33"/>
                    <a:pt x="504" y="31"/>
                    <a:pt x="606" y="31"/>
                  </a:cubicBezTo>
                  <a:cubicBezTo>
                    <a:pt x="708" y="31"/>
                    <a:pt x="837" y="0"/>
                    <a:pt x="1104" y="42"/>
                  </a:cubicBezTo>
                  <a:cubicBezTo>
                    <a:pt x="1371" y="84"/>
                    <a:pt x="2024" y="242"/>
                    <a:pt x="2208" y="28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90" name="Object 19">
              <a:extLst>
                <a:ext uri="{FF2B5EF4-FFF2-40B4-BE49-F238E27FC236}">
                  <a16:creationId xmlns:a16="http://schemas.microsoft.com/office/drawing/2014/main" id="{87FA4957-B20B-4AF2-A25E-F331CB51FF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832"/>
            <a:ext cx="76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8" name="公式" r:id="rId9" imgW="609336" imgH="203112" progId="Equation.3">
                    <p:embed/>
                  </p:oleObj>
                </mc:Choice>
                <mc:Fallback>
                  <p:oleObj name="公式" r:id="rId9" imgW="609336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832"/>
                          <a:ext cx="76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1" name="Oval 35">
              <a:extLst>
                <a:ext uri="{FF2B5EF4-FFF2-40B4-BE49-F238E27FC236}">
                  <a16:creationId xmlns:a16="http://schemas.microsoft.com/office/drawing/2014/main" id="{32970D2E-4905-477A-AFC0-32832317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6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284" name="Object 20">
            <a:extLst>
              <a:ext uri="{FF2B5EF4-FFF2-40B4-BE49-F238E27FC236}">
                <a16:creationId xmlns:a16="http://schemas.microsoft.com/office/drawing/2014/main" id="{DDA3C841-577C-4402-A130-18811F04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9888" y="5319713"/>
          <a:ext cx="196691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11" imgW="888614" imgH="291973" progId="Equation.DSMT4">
                  <p:embed/>
                </p:oleObj>
              </mc:Choice>
              <mc:Fallback>
                <p:oleObj name="Equation" r:id="rId11" imgW="888614" imgH="29197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5319713"/>
                        <a:ext cx="196691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4">
            <a:extLst>
              <a:ext uri="{FF2B5EF4-FFF2-40B4-BE49-F238E27FC236}">
                <a16:creationId xmlns:a16="http://schemas.microsoft.com/office/drawing/2014/main" id="{3654F29A-6A53-45F6-B1AD-A864DBA93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Limit of a complex function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>
            <a:extLst>
              <a:ext uri="{FF2B5EF4-FFF2-40B4-BE49-F238E27FC236}">
                <a16:creationId xmlns:a16="http://schemas.microsoft.com/office/drawing/2014/main" id="{F4BBAA6B-C5C0-4A7E-A750-BD0538FFF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Arial" panose="020B0604020202020204" pitchFamily="34" charset="0"/>
              </a:rPr>
              <a:t>II.  Properties of limits</a:t>
            </a:r>
          </a:p>
        </p:txBody>
      </p:sp>
      <p:sp>
        <p:nvSpPr>
          <p:cNvPr id="357385" name="Text Box 9">
            <a:extLst>
              <a:ext uri="{FF2B5EF4-FFF2-40B4-BE49-F238E27FC236}">
                <a16:creationId xmlns:a16="http://schemas.microsoft.com/office/drawing/2014/main" id="{A71268E1-8034-4737-98BE-F0E293B7E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(a)  If a limit of a function exists, it must be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E64EA5B2-AF71-4060-BF2A-FBFF0DD63CF5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2133600"/>
            <a:ext cx="5146675" cy="527050"/>
            <a:chOff x="400050" y="2133600"/>
            <a:chExt cx="5146675" cy="527050"/>
          </a:xfrm>
        </p:grpSpPr>
        <p:graphicFrame>
          <p:nvGraphicFramePr>
            <p:cNvPr id="51219" name="Object 2">
              <a:extLst>
                <a:ext uri="{FF2B5EF4-FFF2-40B4-BE49-F238E27FC236}">
                  <a16:creationId xmlns:a16="http://schemas.microsoft.com/office/drawing/2014/main" id="{111922F3-992D-4AC6-9B6C-7E0723D619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2825" y="2179638"/>
            <a:ext cx="3263900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3" name="Equation" r:id="rId3" imgW="1981200" imgH="292100" progId="Equation.DSMT4">
                    <p:embed/>
                  </p:oleObj>
                </mc:Choice>
                <mc:Fallback>
                  <p:oleObj name="Equation" r:id="rId3" imgW="1981200" imgH="292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2825" y="2179638"/>
                          <a:ext cx="3263900" cy="481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0" name="Text Box 19">
              <a:extLst>
                <a:ext uri="{FF2B5EF4-FFF2-40B4-BE49-F238E27FC236}">
                  <a16:creationId xmlns:a16="http://schemas.microsoft.com/office/drawing/2014/main" id="{16B02186-19EC-4D10-9A02-0D8B84384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" y="2133600"/>
              <a:ext cx="4953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Proof: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Suppose</a:t>
              </a:r>
            </a:p>
          </p:txBody>
        </p:sp>
      </p:grpSp>
      <p:sp>
        <p:nvSpPr>
          <p:cNvPr id="357396" name="Text Box 20">
            <a:extLst>
              <a:ext uri="{FF2B5EF4-FFF2-40B4-BE49-F238E27FC236}">
                <a16:creationId xmlns:a16="http://schemas.microsoft.com/office/drawing/2014/main" id="{50EE93F7-E192-445B-9F1B-96F606AD0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320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Then for any </a:t>
            </a:r>
            <a:r>
              <a:rPr lang="el-GR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&gt;0, there exist </a:t>
            </a:r>
            <a:r>
              <a:rPr lang="el-GR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&gt;0, </a:t>
            </a:r>
            <a:r>
              <a:rPr lang="el-GR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&gt;0, such that</a:t>
            </a:r>
          </a:p>
        </p:txBody>
      </p:sp>
      <p:grpSp>
        <p:nvGrpSpPr>
          <p:cNvPr id="3" name="Group 28">
            <a:extLst>
              <a:ext uri="{FF2B5EF4-FFF2-40B4-BE49-F238E27FC236}">
                <a16:creationId xmlns:a16="http://schemas.microsoft.com/office/drawing/2014/main" id="{E7612EE9-40AC-432D-8BF5-4A2D7278160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486400"/>
            <a:ext cx="3230563" cy="447675"/>
            <a:chOff x="384" y="3718"/>
            <a:chExt cx="2035" cy="282"/>
          </a:xfrm>
        </p:grpSpPr>
        <p:sp>
          <p:nvSpPr>
            <p:cNvPr id="51217" name="Text Box 26">
              <a:extLst>
                <a:ext uri="{FF2B5EF4-FFF2-40B4-BE49-F238E27FC236}">
                  <a16:creationId xmlns:a16="http://schemas.microsoft.com/office/drawing/2014/main" id="{2D34551A-2507-42DA-B6EF-0080E940E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718"/>
              <a:ext cx="19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 implies that</a:t>
              </a:r>
            </a:p>
          </p:txBody>
        </p:sp>
        <p:graphicFrame>
          <p:nvGraphicFramePr>
            <p:cNvPr id="51218" name="Object 7">
              <a:extLst>
                <a:ext uri="{FF2B5EF4-FFF2-40B4-BE49-F238E27FC236}">
                  <a16:creationId xmlns:a16="http://schemas.microsoft.com/office/drawing/2014/main" id="{8E546F53-987E-45BE-8085-42F68B7081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732"/>
            <a:ext cx="64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4" name="Equation" r:id="rId5" imgW="545863" imgH="228501" progId="Equation.DSMT4">
                    <p:embed/>
                  </p:oleObj>
                </mc:Choice>
                <mc:Fallback>
                  <p:oleObj name="Equation" r:id="rId5" imgW="545863" imgH="228501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732"/>
                          <a:ext cx="64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07" name="灯片编号占位符 4">
            <a:extLst>
              <a:ext uri="{FF2B5EF4-FFF2-40B4-BE49-F238E27FC236}">
                <a16:creationId xmlns:a16="http://schemas.microsoft.com/office/drawing/2014/main" id="{F901DC42-0844-427F-98B4-0E2C9C0B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11F65F-5540-4C19-9D15-7A947906D067}" type="slidenum">
              <a:rPr lang="en-US" altLang="zh-CN" sz="1200" smtClean="0">
                <a:solidFill>
                  <a:schemeClr val="bg1"/>
                </a:solidFill>
              </a:rPr>
              <a:pPr/>
              <a:t>38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grpSp>
        <p:nvGrpSpPr>
          <p:cNvPr id="4" name="组合 18">
            <a:extLst>
              <a:ext uri="{FF2B5EF4-FFF2-40B4-BE49-F238E27FC236}">
                <a16:creationId xmlns:a16="http://schemas.microsoft.com/office/drawing/2014/main" id="{30815483-AF60-4746-A964-EAD32716FBEA}"/>
              </a:ext>
            </a:extLst>
          </p:cNvPr>
          <p:cNvGrpSpPr>
            <a:grpSpLocks/>
          </p:cNvGrpSpPr>
          <p:nvPr/>
        </p:nvGrpSpPr>
        <p:grpSpPr bwMode="auto">
          <a:xfrm>
            <a:off x="1350963" y="3200400"/>
            <a:ext cx="5049837" cy="982663"/>
            <a:chOff x="1350963" y="3200400"/>
            <a:chExt cx="5049837" cy="982663"/>
          </a:xfrm>
        </p:grpSpPr>
        <p:graphicFrame>
          <p:nvGraphicFramePr>
            <p:cNvPr id="51215" name="Object 3">
              <a:extLst>
                <a:ext uri="{FF2B5EF4-FFF2-40B4-BE49-F238E27FC236}">
                  <a16:creationId xmlns:a16="http://schemas.microsoft.com/office/drawing/2014/main" id="{A425DDEE-F17D-4C99-B29E-372F0AAB4F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0963" y="3200400"/>
            <a:ext cx="4973637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5" name="Equation" r:id="rId7" imgW="2755900" imgH="254000" progId="Equation.DSMT4">
                    <p:embed/>
                  </p:oleObj>
                </mc:Choice>
                <mc:Fallback>
                  <p:oleObj name="Equation" r:id="rId7" imgW="2755900" imgH="254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963" y="3200400"/>
                          <a:ext cx="4973637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Object 17">
              <a:extLst>
                <a:ext uri="{FF2B5EF4-FFF2-40B4-BE49-F238E27FC236}">
                  <a16:creationId xmlns:a16="http://schemas.microsoft.com/office/drawing/2014/main" id="{E673367D-3D9E-44B9-AB54-B22F8A38B3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00" y="3733800"/>
            <a:ext cx="5029200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6" name="Equation" r:id="rId9" imgW="2870200" imgH="254000" progId="Equation.DSMT4">
                    <p:embed/>
                  </p:oleObj>
                </mc:Choice>
                <mc:Fallback>
                  <p:oleObj name="Equation" r:id="rId9" imgW="2870200" imgH="2540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3733800"/>
                          <a:ext cx="5029200" cy="449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19">
            <a:extLst>
              <a:ext uri="{FF2B5EF4-FFF2-40B4-BE49-F238E27FC236}">
                <a16:creationId xmlns:a16="http://schemas.microsoft.com/office/drawing/2014/main" id="{74A34241-1243-4A0E-B481-D5097B27901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222750"/>
            <a:ext cx="4724400" cy="501650"/>
            <a:chOff x="457200" y="4222750"/>
            <a:chExt cx="4724400" cy="501650"/>
          </a:xfrm>
        </p:grpSpPr>
        <p:sp>
          <p:nvSpPr>
            <p:cNvPr id="51213" name="Text Box 23">
              <a:extLst>
                <a:ext uri="{FF2B5EF4-FFF2-40B4-BE49-F238E27FC236}">
                  <a16:creationId xmlns:a16="http://schemas.microsoft.com/office/drawing/2014/main" id="{400E4B2A-09D7-4C04-82AA-8DE6566BD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267200"/>
              <a:ext cx="990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</a:t>
              </a:r>
            </a:p>
          </p:txBody>
        </p:sp>
        <p:graphicFrame>
          <p:nvGraphicFramePr>
            <p:cNvPr id="51214" name="Object 18">
              <a:extLst>
                <a:ext uri="{FF2B5EF4-FFF2-40B4-BE49-F238E27FC236}">
                  <a16:creationId xmlns:a16="http://schemas.microsoft.com/office/drawing/2014/main" id="{1BAFB67C-6836-47D6-BB32-869241237E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8700" y="4222750"/>
            <a:ext cx="4152900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7" name="Equation" r:id="rId11" imgW="2311400" imgH="279400" progId="Equation.DSMT4">
                    <p:embed/>
                  </p:oleObj>
                </mc:Choice>
                <mc:Fallback>
                  <p:oleObj name="Equation" r:id="rId11" imgW="2311400" imgH="2794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700" y="4222750"/>
                          <a:ext cx="4152900" cy="501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7" name="Object 19">
            <a:extLst>
              <a:ext uri="{FF2B5EF4-FFF2-40B4-BE49-F238E27FC236}">
                <a16:creationId xmlns:a16="http://schemas.microsoft.com/office/drawing/2014/main" id="{723DBCAA-743C-44DC-BD4C-138A24A52A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475" y="4881563"/>
          <a:ext cx="28543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8" name="Equation" r:id="rId13" imgW="1600200" imgH="254000" progId="Equation.DSMT4">
                  <p:embed/>
                </p:oleObj>
              </mc:Choice>
              <mc:Fallback>
                <p:oleObj name="Equation" r:id="rId13" imgW="1600200" imgH="254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4881563"/>
                        <a:ext cx="28543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>
            <a:extLst>
              <a:ext uri="{FF2B5EF4-FFF2-40B4-BE49-F238E27FC236}">
                <a16:creationId xmlns:a16="http://schemas.microsoft.com/office/drawing/2014/main" id="{F100E530-50F9-4E12-8C22-DDF4F704B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7275" y="4933950"/>
          <a:ext cx="1447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name="Equation" r:id="rId15" imgW="825142" imgH="177723" progId="Equation.DSMT4">
                  <p:embed/>
                </p:oleObj>
              </mc:Choice>
              <mc:Fallback>
                <p:oleObj name="Equation" r:id="rId15" imgW="825142" imgH="17772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4933950"/>
                        <a:ext cx="14478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>
            <a:extLst>
              <a:ext uri="{FF2B5EF4-FFF2-40B4-BE49-F238E27FC236}">
                <a16:creationId xmlns:a16="http://schemas.microsoft.com/office/drawing/2014/main" id="{F71A6BE5-E98B-45D4-AE2F-0488D147E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Limit of a complex function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/>
      <p:bldP spid="3573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>
            <a:extLst>
              <a:ext uri="{FF2B5EF4-FFF2-40B4-BE49-F238E27FC236}">
                <a16:creationId xmlns:a16="http://schemas.microsoft.com/office/drawing/2014/main" id="{ACB5E614-C02B-4891-ADDC-865D177E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A5ED72-0CB9-4C2F-A0E5-074122C0E04F}" type="slidenum">
              <a:rPr lang="en-US" altLang="zh-CN" sz="1200" smtClean="0">
                <a:solidFill>
                  <a:schemeClr val="bg1"/>
                </a:solidFill>
              </a:rPr>
              <a:pPr/>
              <a:t>39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2227" name="Text Box 2">
            <a:extLst>
              <a:ext uri="{FF2B5EF4-FFF2-40B4-BE49-F238E27FC236}">
                <a16:creationId xmlns:a16="http://schemas.microsoft.com/office/drawing/2014/main" id="{37C8A591-BC3A-4A25-9FCB-7F2FF34C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Arial" panose="020B0604020202020204" pitchFamily="34" charset="0"/>
              </a:rPr>
              <a:t>II.  Properties of limits</a:t>
            </a:r>
          </a:p>
        </p:txBody>
      </p:sp>
      <p:sp>
        <p:nvSpPr>
          <p:cNvPr id="52228" name="Text Box 9">
            <a:extLst>
              <a:ext uri="{FF2B5EF4-FFF2-40B4-BE49-F238E27FC236}">
                <a16:creationId xmlns:a16="http://schemas.microsoft.com/office/drawing/2014/main" id="{705B7765-1B68-4F10-90B1-D9CF70C2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(a)  If a limit of a function exists, it must be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D386E77A-C66F-4937-B227-8F5BFA2C7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8153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Remark: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implies that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is allowed to approach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in an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arbitrary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manner, not just from some particular directions.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This result can be used to prove that a limit doesn’t exist.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A52D3265-74EE-4FE1-A16B-CF191E734A0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465513"/>
            <a:ext cx="7467600" cy="762000"/>
            <a:chOff x="384" y="519"/>
            <a:chExt cx="4704" cy="480"/>
          </a:xfrm>
        </p:grpSpPr>
        <p:sp>
          <p:nvSpPr>
            <p:cNvPr id="52236" name="Text Box 2">
              <a:extLst>
                <a:ext uri="{FF2B5EF4-FFF2-40B4-BE49-F238E27FC236}">
                  <a16:creationId xmlns:a16="http://schemas.microsoft.com/office/drawing/2014/main" id="{789C0EB8-67E9-4B81-B9F8-3D243C4E5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28"/>
              <a:ext cx="47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Example 1.</a:t>
              </a:r>
              <a:r>
                <a:rPr lang="en-US" altLang="zh-CN" b="1">
                  <a:latin typeface="Times New Roman" panose="02020603050405020304" pitchFamily="18" charset="0"/>
                </a:rPr>
                <a:t>  Consider</a:t>
              </a:r>
            </a:p>
          </p:txBody>
        </p:sp>
        <p:graphicFrame>
          <p:nvGraphicFramePr>
            <p:cNvPr id="52237" name="Object 7">
              <a:extLst>
                <a:ext uri="{FF2B5EF4-FFF2-40B4-BE49-F238E27FC236}">
                  <a16:creationId xmlns:a16="http://schemas.microsoft.com/office/drawing/2014/main" id="{6D3DAB39-F677-4935-91A4-A7797CBED1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4" y="519"/>
            <a:ext cx="46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4" name="Equation" r:id="rId3" imgW="431613" imgH="444307" progId="Equation.DSMT4">
                    <p:embed/>
                  </p:oleObj>
                </mc:Choice>
                <mc:Fallback>
                  <p:oleObj name="Equation" r:id="rId3" imgW="431613" imgH="444307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519"/>
                          <a:ext cx="46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7">
            <a:extLst>
              <a:ext uri="{FF2B5EF4-FFF2-40B4-BE49-F238E27FC236}">
                <a16:creationId xmlns:a16="http://schemas.microsoft.com/office/drawing/2014/main" id="{59AE4C70-DFC1-41E2-AFCC-DE4DD0401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Solution: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202" name="Text Box 15">
            <a:extLst>
              <a:ext uri="{FF2B5EF4-FFF2-40B4-BE49-F238E27FC236}">
                <a16:creationId xmlns:a16="http://schemas.microsoft.com/office/drawing/2014/main" id="{2F744E40-FD21-46EC-A0E4-1203EFE4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5257800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So the limit  does not exist.</a:t>
            </a:r>
          </a:p>
        </p:txBody>
      </p:sp>
      <p:sp>
        <p:nvSpPr>
          <p:cNvPr id="8203" name="矩形 19">
            <a:extLst>
              <a:ext uri="{FF2B5EF4-FFF2-40B4-BE49-F238E27FC236}">
                <a16:creationId xmlns:a16="http://schemas.microsoft.com/office/drawing/2014/main" id="{E0B70EFD-0FDB-4B65-A993-3EAA9243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4210050"/>
            <a:ext cx="424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When 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 is a real number, then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)=1;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8204" name="矩形 20">
            <a:extLst>
              <a:ext uri="{FF2B5EF4-FFF2-40B4-BE49-F238E27FC236}">
                <a16:creationId xmlns:a16="http://schemas.microsoft.com/office/drawing/2014/main" id="{05F5B3FC-FE6C-4735-AEFA-BB4B567BE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4724400"/>
            <a:ext cx="557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When 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 is a pure imaginary number, then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)=-1.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E374CF4-6A54-4F03-B01F-99821A3BC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Limit of a complex function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8202" grpId="0"/>
      <p:bldP spid="8203" grpId="0"/>
      <p:bldP spid="82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90036F10-5E90-4698-B37E-0177B9DE06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6072188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Chapter 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26B536-EFE0-4DD3-8E4F-28406F520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500438"/>
            <a:ext cx="7056437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Complex Numbers and Complex Function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A3BD1A58-892C-4EDA-A90D-AEC58E94E17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427163"/>
            <a:ext cx="7467600" cy="782637"/>
            <a:chOff x="384" y="446"/>
            <a:chExt cx="4704" cy="493"/>
          </a:xfrm>
        </p:grpSpPr>
        <p:sp>
          <p:nvSpPr>
            <p:cNvPr id="53264" name="Text Box 3">
              <a:extLst>
                <a:ext uri="{FF2B5EF4-FFF2-40B4-BE49-F238E27FC236}">
                  <a16:creationId xmlns:a16="http://schemas.microsoft.com/office/drawing/2014/main" id="{781A060F-79BE-40F6-ABEE-2C63FBEF1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576"/>
              <a:ext cx="47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Example 2. </a:t>
              </a:r>
              <a:r>
                <a:rPr lang="en-US" altLang="zh-CN" b="1">
                  <a:latin typeface="Times New Roman" panose="02020603050405020304" pitchFamily="18" charset="0"/>
                </a:rPr>
                <a:t> Consider</a:t>
              </a:r>
            </a:p>
          </p:txBody>
        </p:sp>
        <p:graphicFrame>
          <p:nvGraphicFramePr>
            <p:cNvPr id="53265" name="Object 7">
              <a:extLst>
                <a:ext uri="{FF2B5EF4-FFF2-40B4-BE49-F238E27FC236}">
                  <a16:creationId xmlns:a16="http://schemas.microsoft.com/office/drawing/2014/main" id="{D4BC77AE-DB0C-4376-B26C-153C0DB020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446"/>
            <a:ext cx="1264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2" name="Equation" r:id="rId3" imgW="1333500" imgH="520700" progId="Equation.DSMT4">
                    <p:embed/>
                  </p:oleObj>
                </mc:Choice>
                <mc:Fallback>
                  <p:oleObj name="Equation" r:id="rId3" imgW="1333500" imgH="5207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446"/>
                          <a:ext cx="1264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1957" name="Object 2">
            <a:extLst>
              <a:ext uri="{FF2B5EF4-FFF2-40B4-BE49-F238E27FC236}">
                <a16:creationId xmlns:a16="http://schemas.microsoft.com/office/drawing/2014/main" id="{EF7B466C-37C8-47A5-A0F6-9B003A724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4638" y="2590800"/>
          <a:ext cx="18605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Equation" r:id="rId5" imgW="1054100" imgH="469900" progId="Equation.DSMT4">
                  <p:embed/>
                </p:oleObj>
              </mc:Choice>
              <mc:Fallback>
                <p:oleObj name="Equation" r:id="rId5" imgW="1054100" imgH="46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590800"/>
                        <a:ext cx="186055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8" name="Text Box 6">
            <a:extLst>
              <a:ext uri="{FF2B5EF4-FFF2-40B4-BE49-F238E27FC236}">
                <a16:creationId xmlns:a16="http://schemas.microsoft.com/office/drawing/2014/main" id="{D03DECE7-97E3-4D35-8288-5F999DE0E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Then we consider 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=0+</a:t>
            </a:r>
            <a:r>
              <a:rPr lang="en-US" altLang="zh-CN" b="1" i="1">
                <a:latin typeface="Times New Roman" panose="02020603050405020304" pitchFamily="18" charset="0"/>
              </a:rPr>
              <a:t>iy 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=0),</a:t>
            </a:r>
          </a:p>
        </p:txBody>
      </p:sp>
      <p:graphicFrame>
        <p:nvGraphicFramePr>
          <p:cNvPr id="381959" name="Object 3">
            <a:extLst>
              <a:ext uri="{FF2B5EF4-FFF2-40B4-BE49-F238E27FC236}">
                <a16:creationId xmlns:a16="http://schemas.microsoft.com/office/drawing/2014/main" id="{D06EC335-CD51-42C8-80B4-57F6440C2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743200"/>
          <a:ext cx="2268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Equation" r:id="rId7" imgW="1295400" imgH="292100" progId="Equation.DSMT4">
                  <p:embed/>
                </p:oleObj>
              </mc:Choice>
              <mc:Fallback>
                <p:oleObj name="Equation" r:id="rId7" imgW="1295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43200"/>
                        <a:ext cx="22685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0" name="Text Box 8">
            <a:extLst>
              <a:ext uri="{FF2B5EF4-FFF2-40B4-BE49-F238E27FC236}">
                <a16:creationId xmlns:a16="http://schemas.microsoft.com/office/drawing/2014/main" id="{128433F2-08D5-42EB-A05D-C42589AB9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Solution: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aphicFrame>
        <p:nvGraphicFramePr>
          <p:cNvPr id="381968" name="Object 4">
            <a:extLst>
              <a:ext uri="{FF2B5EF4-FFF2-40B4-BE49-F238E27FC236}">
                <a16:creationId xmlns:a16="http://schemas.microsoft.com/office/drawing/2014/main" id="{C0C15ACE-47CF-46BC-AE35-2B311E938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3657600"/>
          <a:ext cx="20621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name="Equation" r:id="rId9" imgW="1167893" imgH="495085" progId="Equation.DSMT4">
                  <p:embed/>
                </p:oleObj>
              </mc:Choice>
              <mc:Fallback>
                <p:oleObj name="Equation" r:id="rId9" imgW="1167893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3657600"/>
                        <a:ext cx="206216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9" name="Object 5">
            <a:extLst>
              <a:ext uri="{FF2B5EF4-FFF2-40B4-BE49-F238E27FC236}">
                <a16:creationId xmlns:a16="http://schemas.microsoft.com/office/drawing/2014/main" id="{84A2024C-3E69-425E-B0D5-2550D90FA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886200"/>
          <a:ext cx="2268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6" name="Equation" r:id="rId11" imgW="1295400" imgH="292100" progId="Equation.DSMT4">
                  <p:embed/>
                </p:oleObj>
              </mc:Choice>
              <mc:Fallback>
                <p:oleObj name="Equation" r:id="rId11" imgW="12954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86200"/>
                        <a:ext cx="22685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0" name="Text Box 18">
            <a:extLst>
              <a:ext uri="{FF2B5EF4-FFF2-40B4-BE49-F238E27FC236}">
                <a16:creationId xmlns:a16="http://schemas.microsoft.com/office/drawing/2014/main" id="{DA1DB08A-5CCF-4CF9-8CEF-D2889FE2C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196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Let 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latin typeface="Times New Roman" panose="02020603050405020304" pitchFamily="18" charset="0"/>
              </a:rPr>
              <a:t>ikx</a:t>
            </a:r>
            <a:r>
              <a:rPr lang="en-US" altLang="zh-CN" b="1"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kx</a:t>
            </a:r>
            <a:r>
              <a:rPr lang="en-US" altLang="zh-CN" b="1">
                <a:latin typeface="Times New Roman" panose="02020603050405020304" pitchFamily="18" charset="0"/>
              </a:rPr>
              <a:t>), then</a:t>
            </a:r>
          </a:p>
        </p:txBody>
      </p:sp>
      <p:graphicFrame>
        <p:nvGraphicFramePr>
          <p:cNvPr id="381971" name="Object 6">
            <a:extLst>
              <a:ext uri="{FF2B5EF4-FFF2-40B4-BE49-F238E27FC236}">
                <a16:creationId xmlns:a16="http://schemas.microsoft.com/office/drawing/2014/main" id="{58A4486E-C462-4707-8CE8-489209E7F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925" y="4648200"/>
          <a:ext cx="54498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7" name="Equation" r:id="rId13" imgW="3086100" imgH="469900" progId="Equation.DSMT4">
                  <p:embed/>
                </p:oleObj>
              </mc:Choice>
              <mc:Fallback>
                <p:oleObj name="Equation" r:id="rId13" imgW="30861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648200"/>
                        <a:ext cx="54498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3" name="Text Box 21">
            <a:extLst>
              <a:ext uri="{FF2B5EF4-FFF2-40B4-BE49-F238E27FC236}">
                <a16:creationId xmlns:a16="http://schemas.microsoft.com/office/drawing/2014/main" id="{E71F4E95-A76C-4B3A-AD71-F9D461CE6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102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This value depends on 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</a:rPr>
              <a:t>. So the limit doesn’t exist.</a:t>
            </a:r>
          </a:p>
        </p:txBody>
      </p:sp>
      <p:sp>
        <p:nvSpPr>
          <p:cNvPr id="53260" name="灯片编号占位符 4">
            <a:extLst>
              <a:ext uri="{FF2B5EF4-FFF2-40B4-BE49-F238E27FC236}">
                <a16:creationId xmlns:a16="http://schemas.microsoft.com/office/drawing/2014/main" id="{6A2B7732-73D6-47BD-95D8-6A805C21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29A3DF-D708-46CC-8FD5-8F13604694CF}" type="slidenum">
              <a:rPr lang="en-US" altLang="zh-CN" sz="1200" smtClean="0">
                <a:solidFill>
                  <a:schemeClr val="bg1"/>
                </a:solidFill>
              </a:rPr>
              <a:pPr/>
              <a:t>40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9231" name="矩形 15">
            <a:extLst>
              <a:ext uri="{FF2B5EF4-FFF2-40B4-BE49-F238E27FC236}">
                <a16:creationId xmlns:a16="http://schemas.microsoft.com/office/drawing/2014/main" id="{6CD46D28-16C4-419E-8FE2-B0D04018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20980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We first consider 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</a:rPr>
              <a:t>0 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=0), then</a:t>
            </a:r>
          </a:p>
        </p:txBody>
      </p:sp>
      <p:sp>
        <p:nvSpPr>
          <p:cNvPr id="53262" name="Text Box 2">
            <a:extLst>
              <a:ext uri="{FF2B5EF4-FFF2-40B4-BE49-F238E27FC236}">
                <a16:creationId xmlns:a16="http://schemas.microsoft.com/office/drawing/2014/main" id="{A71E4770-70DE-4E72-8900-D5CAA82E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Arial" panose="020B0604020202020204" pitchFamily="34" charset="0"/>
              </a:rPr>
              <a:t>II.  Properties of limits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657241AB-62E5-474F-B740-357BAB3D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Limit of a complex function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8" grpId="0"/>
      <p:bldP spid="381960" grpId="0"/>
      <p:bldP spid="381970" grpId="0"/>
      <p:bldP spid="381973" grpId="0"/>
      <p:bldP spid="92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>
            <a:extLst>
              <a:ext uri="{FF2B5EF4-FFF2-40B4-BE49-F238E27FC236}">
                <a16:creationId xmlns:a16="http://schemas.microsoft.com/office/drawing/2014/main" id="{ED1F07C7-A985-41E6-A9C9-38D9F5089F7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76400"/>
            <a:ext cx="8077200" cy="2114550"/>
            <a:chOff x="381000" y="1676400"/>
            <a:chExt cx="8077200" cy="2114550"/>
          </a:xfrm>
        </p:grpSpPr>
        <p:sp>
          <p:nvSpPr>
            <p:cNvPr id="54291" name="Text Box 2">
              <a:extLst>
                <a:ext uri="{FF2B5EF4-FFF2-40B4-BE49-F238E27FC236}">
                  <a16:creationId xmlns:a16="http://schemas.microsoft.com/office/drawing/2014/main" id="{407FC616-9D83-4C88-85C6-096453E10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76400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(b)  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Theorem 1</a:t>
              </a:r>
              <a:r>
                <a:rPr lang="en-US" altLang="zh-CN" b="1">
                  <a:latin typeface="Times New Roman" panose="02020603050405020304" pitchFamily="18" charset="0"/>
                </a:rPr>
                <a:t>: Suppose that</a:t>
              </a:r>
            </a:p>
          </p:txBody>
        </p:sp>
        <p:graphicFrame>
          <p:nvGraphicFramePr>
            <p:cNvPr id="54292" name="Object 2">
              <a:extLst>
                <a:ext uri="{FF2B5EF4-FFF2-40B4-BE49-F238E27FC236}">
                  <a16:creationId xmlns:a16="http://schemas.microsoft.com/office/drawing/2014/main" id="{138FB62D-A25E-4F24-B255-B59C10AC0E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8725" y="2189163"/>
            <a:ext cx="5705475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9" name="Equation" r:id="rId3" imgW="3251200" imgH="228600" progId="Equation.DSMT4">
                    <p:embed/>
                  </p:oleObj>
                </mc:Choice>
                <mc:Fallback>
                  <p:oleObj name="Equation" r:id="rId3" imgW="32512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725" y="2189163"/>
                          <a:ext cx="5705475" cy="40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3" name="Object 3">
              <a:extLst>
                <a:ext uri="{FF2B5EF4-FFF2-40B4-BE49-F238E27FC236}">
                  <a16:creationId xmlns:a16="http://schemas.microsoft.com/office/drawing/2014/main" id="{89DA617D-1176-4B48-9405-7558DA0842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9725" y="2751138"/>
            <a:ext cx="160020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0" name="Equation" r:id="rId5" imgW="888614" imgH="291973" progId="Equation.DSMT4">
                    <p:embed/>
                  </p:oleObj>
                </mc:Choice>
                <mc:Fallback>
                  <p:oleObj name="Equation" r:id="rId5" imgW="888614" imgH="291973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725" y="2751138"/>
                          <a:ext cx="1600200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4" name="Text Box 9">
              <a:extLst>
                <a:ext uri="{FF2B5EF4-FFF2-40B4-BE49-F238E27FC236}">
                  <a16:creationId xmlns:a16="http://schemas.microsoft.com/office/drawing/2014/main" id="{9ED620AB-5D6C-4DF6-A3CF-BBBF77F56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743200"/>
              <a:ext cx="1219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Then</a:t>
              </a:r>
            </a:p>
          </p:txBody>
        </p:sp>
        <p:graphicFrame>
          <p:nvGraphicFramePr>
            <p:cNvPr id="54295" name="Object 4">
              <a:extLst>
                <a:ext uri="{FF2B5EF4-FFF2-40B4-BE49-F238E27FC236}">
                  <a16:creationId xmlns:a16="http://schemas.microsoft.com/office/drawing/2014/main" id="{199EB76E-B916-46C4-A5A9-5A3C292231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7138" y="3276600"/>
            <a:ext cx="5249862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1" name="Equation" r:id="rId7" imgW="2984500" imgH="292100" progId="Equation.DSMT4">
                    <p:embed/>
                  </p:oleObj>
                </mc:Choice>
                <mc:Fallback>
                  <p:oleObj name="Equation" r:id="rId7" imgW="2984500" imgH="2921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138" y="3276600"/>
                          <a:ext cx="5249862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6" name="Text Box 11">
              <a:extLst>
                <a:ext uri="{FF2B5EF4-FFF2-40B4-BE49-F238E27FC236}">
                  <a16:creationId xmlns:a16="http://schemas.microsoft.com/office/drawing/2014/main" id="{F1006215-3FFB-4627-AE31-E0DB424E7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743200"/>
              <a:ext cx="4419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if and only if</a:t>
              </a:r>
            </a:p>
          </p:txBody>
        </p:sp>
      </p:grpSp>
      <p:sp>
        <p:nvSpPr>
          <p:cNvPr id="54275" name="灯片编号占位符 4">
            <a:extLst>
              <a:ext uri="{FF2B5EF4-FFF2-40B4-BE49-F238E27FC236}">
                <a16:creationId xmlns:a16="http://schemas.microsoft.com/office/drawing/2014/main" id="{5A84BBC0-5177-4256-94DE-C1D1A55E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0883B2-92F6-4937-AF7F-86D83D5A5FBB}" type="slidenum">
              <a:rPr lang="en-US" altLang="zh-CN" sz="1200" smtClean="0">
                <a:solidFill>
                  <a:schemeClr val="bg1"/>
                </a:solidFill>
              </a:rPr>
              <a:pPr/>
              <a:t>41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4276" name="Text Box 2">
            <a:extLst>
              <a:ext uri="{FF2B5EF4-FFF2-40B4-BE49-F238E27FC236}">
                <a16:creationId xmlns:a16="http://schemas.microsoft.com/office/drawing/2014/main" id="{09EE8878-C4FA-4C68-87CB-E29E2333D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Arial" panose="020B0604020202020204" pitchFamily="34" charset="0"/>
              </a:rPr>
              <a:t>II.  Properties of limits</a:t>
            </a:r>
          </a:p>
        </p:txBody>
      </p:sp>
      <p:grpSp>
        <p:nvGrpSpPr>
          <p:cNvPr id="3" name="组合 23">
            <a:extLst>
              <a:ext uri="{FF2B5EF4-FFF2-40B4-BE49-F238E27FC236}">
                <a16:creationId xmlns:a16="http://schemas.microsoft.com/office/drawing/2014/main" id="{3B46CC13-AE99-44F4-A383-170D8F433D8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0"/>
            <a:ext cx="8077200" cy="2286000"/>
            <a:chOff x="457200" y="3810000"/>
            <a:chExt cx="8077200" cy="2286000"/>
          </a:xfrm>
        </p:grpSpPr>
        <p:graphicFrame>
          <p:nvGraphicFramePr>
            <p:cNvPr id="54279" name="Object 14">
              <a:extLst>
                <a:ext uri="{FF2B5EF4-FFF2-40B4-BE49-F238E27FC236}">
                  <a16:creationId xmlns:a16="http://schemas.microsoft.com/office/drawing/2014/main" id="{24FAD202-C4C4-4665-BB39-5DBA04C4FA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5563" y="3867150"/>
            <a:ext cx="31718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2" name="Equation" r:id="rId9" imgW="2006600" imgH="292100" progId="Equation.DSMT4">
                    <p:embed/>
                  </p:oleObj>
                </mc:Choice>
                <mc:Fallback>
                  <p:oleObj name="Equation" r:id="rId9" imgW="2006600" imgH="2921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563" y="3867150"/>
                          <a:ext cx="31718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280" name="组合 22">
              <a:extLst>
                <a:ext uri="{FF2B5EF4-FFF2-40B4-BE49-F238E27FC236}">
                  <a16:creationId xmlns:a16="http://schemas.microsoft.com/office/drawing/2014/main" id="{C69594E5-2C68-4ED7-B310-3AB7E849A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3810000"/>
              <a:ext cx="8077200" cy="2286000"/>
              <a:chOff x="457200" y="3810000"/>
              <a:chExt cx="8077200" cy="2286000"/>
            </a:xfrm>
          </p:grpSpPr>
          <p:sp>
            <p:nvSpPr>
              <p:cNvPr id="54281" name="Text Box 2">
                <a:extLst>
                  <a:ext uri="{FF2B5EF4-FFF2-40B4-BE49-F238E27FC236}">
                    <a16:creationId xmlns:a16="http://schemas.microsoft.com/office/drawing/2014/main" id="{619F6574-E0EA-44C6-A24F-0A1FBF902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10000"/>
                <a:ext cx="80772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(c)  </a:t>
                </a:r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Theorem 2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: Suppose that</a:t>
                </a:r>
              </a:p>
            </p:txBody>
          </p:sp>
          <p:grpSp>
            <p:nvGrpSpPr>
              <p:cNvPr id="54282" name="Group 19">
                <a:extLst>
                  <a:ext uri="{FF2B5EF4-FFF2-40B4-BE49-F238E27FC236}">
                    <a16:creationId xmlns:a16="http://schemas.microsoft.com/office/drawing/2014/main" id="{87DBD74F-67B3-4599-A9AB-C6000B17F6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8200" y="4432300"/>
                <a:ext cx="4340225" cy="520700"/>
                <a:chOff x="672" y="1352"/>
                <a:chExt cx="2734" cy="328"/>
              </a:xfrm>
            </p:grpSpPr>
            <p:sp>
              <p:nvSpPr>
                <p:cNvPr id="54289" name="Text Box 5">
                  <a:extLst>
                    <a:ext uri="{FF2B5EF4-FFF2-40B4-BE49-F238E27FC236}">
                      <a16:creationId xmlns:a16="http://schemas.microsoft.com/office/drawing/2014/main" id="{A4F89AFF-56E3-42B7-A191-5F6F73D168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" y="1353"/>
                  <a:ext cx="1152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 panose="02020603050405020304" pitchFamily="18" charset="0"/>
                    </a:rPr>
                    <a:t>Then  (1)</a:t>
                  </a:r>
                </a:p>
              </p:txBody>
            </p:sp>
            <p:graphicFrame>
              <p:nvGraphicFramePr>
                <p:cNvPr id="54290" name="Object 8">
                  <a:extLst>
                    <a:ext uri="{FF2B5EF4-FFF2-40B4-BE49-F238E27FC236}">
                      <a16:creationId xmlns:a16="http://schemas.microsoft.com/office/drawing/2014/main" id="{64803E5D-18D6-47DB-B1B6-97A4B8816BD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440" y="1352"/>
                <a:ext cx="1966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343" name="Equation" r:id="rId11" imgW="1828800" imgH="304800" progId="Equation.DSMT4">
                        <p:embed/>
                      </p:oleObj>
                    </mc:Choice>
                    <mc:Fallback>
                      <p:oleObj name="Equation" r:id="rId11" imgW="1828800" imgH="304800" progId="Equation.DSMT4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40" y="1352"/>
                              <a:ext cx="1966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4283" name="Group 20">
                <a:extLst>
                  <a:ext uri="{FF2B5EF4-FFF2-40B4-BE49-F238E27FC236}">
                    <a16:creationId xmlns:a16="http://schemas.microsoft.com/office/drawing/2014/main" id="{A75D2F58-CE90-4A43-A78F-42F93FC6E3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4000" y="5035550"/>
                <a:ext cx="3094038" cy="527050"/>
                <a:chOff x="1296" y="1737"/>
                <a:chExt cx="1949" cy="332"/>
              </a:xfrm>
            </p:grpSpPr>
            <p:sp>
              <p:nvSpPr>
                <p:cNvPr id="54287" name="Text Box 7">
                  <a:extLst>
                    <a:ext uri="{FF2B5EF4-FFF2-40B4-BE49-F238E27FC236}">
                      <a16:creationId xmlns:a16="http://schemas.microsoft.com/office/drawing/2014/main" id="{4D24CC79-72AF-429C-9021-86ABB16E65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737"/>
                  <a:ext cx="48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 panose="02020603050405020304" pitchFamily="18" charset="0"/>
                    </a:rPr>
                    <a:t>(2)</a:t>
                  </a:r>
                </a:p>
              </p:txBody>
            </p:sp>
            <p:graphicFrame>
              <p:nvGraphicFramePr>
                <p:cNvPr id="54288" name="Object 7">
                  <a:extLst>
                    <a:ext uri="{FF2B5EF4-FFF2-40B4-BE49-F238E27FC236}">
                      <a16:creationId xmlns:a16="http://schemas.microsoft.com/office/drawing/2014/main" id="{BCC19FF7-A0E8-4694-B6C3-34EEE649A8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632" y="1737"/>
                <a:ext cx="1613" cy="3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344" name="Equation" r:id="rId13" imgW="1422400" imgH="292100" progId="Equation.DSMT4">
                        <p:embed/>
                      </p:oleObj>
                    </mc:Choice>
                    <mc:Fallback>
                      <p:oleObj name="Equation" r:id="rId13" imgW="1422400" imgH="292100" progId="Equation.DSMT4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32" y="1737"/>
                              <a:ext cx="1613" cy="3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4284" name="Group 21">
                <a:extLst>
                  <a:ext uri="{FF2B5EF4-FFF2-40B4-BE49-F238E27FC236}">
                    <a16:creationId xmlns:a16="http://schemas.microsoft.com/office/drawing/2014/main" id="{16DEB6DD-B5B1-4821-A4D5-EB1273A012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4000" y="5589588"/>
                <a:ext cx="4067175" cy="506412"/>
                <a:chOff x="1296" y="2160"/>
                <a:chExt cx="4000" cy="508"/>
              </a:xfrm>
            </p:grpSpPr>
            <p:sp>
              <p:nvSpPr>
                <p:cNvPr id="54285" name="Text Box 14">
                  <a:extLst>
                    <a:ext uri="{FF2B5EF4-FFF2-40B4-BE49-F238E27FC236}">
                      <a16:creationId xmlns:a16="http://schemas.microsoft.com/office/drawing/2014/main" id="{75A8B3FA-30FF-4D97-A4FB-D27948B064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160"/>
                  <a:ext cx="48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 panose="02020603050405020304" pitchFamily="18" charset="0"/>
                    </a:rPr>
                    <a:t>(3)</a:t>
                  </a:r>
                </a:p>
              </p:txBody>
            </p:sp>
            <p:graphicFrame>
              <p:nvGraphicFramePr>
                <p:cNvPr id="54286" name="Object 6">
                  <a:extLst>
                    <a:ext uri="{FF2B5EF4-FFF2-40B4-BE49-F238E27FC236}">
                      <a16:creationId xmlns:a16="http://schemas.microsoft.com/office/drawing/2014/main" id="{75F50EF5-F615-42A9-9023-7E86185710F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821" y="2209"/>
                <a:ext cx="3475" cy="4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345" name="Equation" r:id="rId15" imgW="2311400" imgH="304800" progId="Equation.DSMT4">
                        <p:embed/>
                      </p:oleObj>
                    </mc:Choice>
                    <mc:Fallback>
                      <p:oleObj name="Equation" r:id="rId15" imgW="2311400" imgH="304800" progId="Equation.DSMT4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21" y="2209"/>
                              <a:ext cx="3475" cy="4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26" name="Rectangle 4">
            <a:extLst>
              <a:ext uri="{FF2B5EF4-FFF2-40B4-BE49-F238E27FC236}">
                <a16:creationId xmlns:a16="http://schemas.microsoft.com/office/drawing/2014/main" id="{375E500C-2430-40F2-8FD2-0329C45C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Limit of a complex function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>
            <a:extLst>
              <a:ext uri="{FF2B5EF4-FFF2-40B4-BE49-F238E27FC236}">
                <a16:creationId xmlns:a16="http://schemas.microsoft.com/office/drawing/2014/main" id="{E8B4D243-1E98-4BB2-9FFA-98E4D4FEA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001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Arial" panose="020B0604020202020204" pitchFamily="34" charset="0"/>
              </a:rPr>
              <a:t>III.  Limits involving point at infinity</a:t>
            </a:r>
          </a:p>
        </p:txBody>
      </p:sp>
      <p:sp>
        <p:nvSpPr>
          <p:cNvPr id="55299" name="Text Box 12">
            <a:extLst>
              <a:ext uri="{FF2B5EF4-FFF2-40B4-BE49-F238E27FC236}">
                <a16:creationId xmlns:a16="http://schemas.microsoft.com/office/drawing/2014/main" id="{43BA68A6-9549-4327-835D-8301C3487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14575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graphicFrame>
        <p:nvGraphicFramePr>
          <p:cNvPr id="369690" name="Object 2">
            <a:extLst>
              <a:ext uri="{FF2B5EF4-FFF2-40B4-BE49-F238E27FC236}">
                <a16:creationId xmlns:a16="http://schemas.microsoft.com/office/drawing/2014/main" id="{BA498D73-E98D-4DDA-9F6A-8539CA7CB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8900" y="5222875"/>
          <a:ext cx="1092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Equation" r:id="rId3" imgW="596900" imgH="241300" progId="Equation.DSMT4">
                  <p:embed/>
                </p:oleObj>
              </mc:Choice>
              <mc:Fallback>
                <p:oleObj name="Equation" r:id="rId3" imgW="5969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5222875"/>
                        <a:ext cx="1092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>
            <a:extLst>
              <a:ext uri="{FF2B5EF4-FFF2-40B4-BE49-F238E27FC236}">
                <a16:creationId xmlns:a16="http://schemas.microsoft.com/office/drawing/2014/main" id="{F58F51C0-A17D-4669-B056-B53945CC7B5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19400"/>
            <a:ext cx="5054600" cy="2873375"/>
            <a:chOff x="2780" y="12594"/>
            <a:chExt cx="4670" cy="2925"/>
          </a:xfrm>
        </p:grpSpPr>
        <p:sp>
          <p:nvSpPr>
            <p:cNvPr id="55316" name="AutoShape 29" descr="30%">
              <a:extLst>
                <a:ext uri="{FF2B5EF4-FFF2-40B4-BE49-F238E27FC236}">
                  <a16:creationId xmlns:a16="http://schemas.microsoft.com/office/drawing/2014/main" id="{B8CB7227-4AEB-4955-B724-8780CCA34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12594"/>
              <a:ext cx="4670" cy="2124"/>
            </a:xfrm>
            <a:prstGeom prst="parallelogram">
              <a:avLst>
                <a:gd name="adj" fmla="val 54967"/>
              </a:avLst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17" name="Oval 30">
              <a:extLst>
                <a:ext uri="{FF2B5EF4-FFF2-40B4-BE49-F238E27FC236}">
                  <a16:creationId xmlns:a16="http://schemas.microsoft.com/office/drawing/2014/main" id="{3E0E51DE-3431-41D3-A93D-1D2CCFCF5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12999"/>
              <a:ext cx="40" cy="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grpSp>
          <p:nvGrpSpPr>
            <p:cNvPr id="55318" name="Group 31">
              <a:extLst>
                <a:ext uri="{FF2B5EF4-FFF2-40B4-BE49-F238E27FC236}">
                  <a16:creationId xmlns:a16="http://schemas.microsoft.com/office/drawing/2014/main" id="{EDD35611-DCF7-4268-AADB-5D7512424D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0" y="13014"/>
              <a:ext cx="1371" cy="1343"/>
              <a:chOff x="9074" y="13113"/>
              <a:chExt cx="1371" cy="1343"/>
            </a:xfrm>
          </p:grpSpPr>
          <p:grpSp>
            <p:nvGrpSpPr>
              <p:cNvPr id="55329" name="Group 32">
                <a:extLst>
                  <a:ext uri="{FF2B5EF4-FFF2-40B4-BE49-F238E27FC236}">
                    <a16:creationId xmlns:a16="http://schemas.microsoft.com/office/drawing/2014/main" id="{B06C7113-5ED2-423E-81FF-1DC08238B4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74" y="13113"/>
                <a:ext cx="1371" cy="1343"/>
                <a:chOff x="9074" y="13113"/>
                <a:chExt cx="1371" cy="1343"/>
              </a:xfrm>
            </p:grpSpPr>
            <p:grpSp>
              <p:nvGrpSpPr>
                <p:cNvPr id="55331" name="Group 33">
                  <a:extLst>
                    <a:ext uri="{FF2B5EF4-FFF2-40B4-BE49-F238E27FC236}">
                      <a16:creationId xmlns:a16="http://schemas.microsoft.com/office/drawing/2014/main" id="{4139CC01-89C6-480F-BD41-C9ED674014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074" y="13113"/>
                  <a:ext cx="1371" cy="1343"/>
                  <a:chOff x="8188" y="13380"/>
                  <a:chExt cx="1371" cy="1343"/>
                </a:xfrm>
              </p:grpSpPr>
              <p:grpSp>
                <p:nvGrpSpPr>
                  <p:cNvPr id="55333" name="Group 34">
                    <a:extLst>
                      <a:ext uri="{FF2B5EF4-FFF2-40B4-BE49-F238E27FC236}">
                        <a16:creationId xmlns:a16="http://schemas.microsoft.com/office/drawing/2014/main" id="{3D14E32E-9E4C-455F-8EFE-009F5F282C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92" y="13380"/>
                    <a:ext cx="1367" cy="1343"/>
                    <a:chOff x="8192" y="13380"/>
                    <a:chExt cx="1367" cy="1343"/>
                  </a:xfrm>
                </p:grpSpPr>
                <p:sp>
                  <p:nvSpPr>
                    <p:cNvPr id="55336" name="Arc 35" descr="30%">
                      <a:extLst>
                        <a:ext uri="{FF2B5EF4-FFF2-40B4-BE49-F238E27FC236}">
                          <a16:creationId xmlns:a16="http://schemas.microsoft.com/office/drawing/2014/main" id="{7082CA1A-553D-4689-B36F-E7024BCC4D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92" y="13380"/>
                      <a:ext cx="1361" cy="680"/>
                    </a:xfrm>
                    <a:custGeom>
                      <a:avLst/>
                      <a:gdLst>
                        <a:gd name="T0" fmla="*/ 0 w 43183"/>
                        <a:gd name="T1" fmla="*/ 0 h 21600"/>
                        <a:gd name="T2" fmla="*/ 0 w 43183"/>
                        <a:gd name="T3" fmla="*/ 0 h 21600"/>
                        <a:gd name="T4" fmla="*/ 0 w 4318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3"/>
                        <a:gd name="T10" fmla="*/ 0 h 21600"/>
                        <a:gd name="T11" fmla="*/ 43183 w 43183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3" h="21600" fill="none" extrusionOk="0">
                          <a:moveTo>
                            <a:pt x="0" y="20740"/>
                          </a:moveTo>
                          <a:cubicBezTo>
                            <a:pt x="461" y="9154"/>
                            <a:pt x="9988" y="-1"/>
                            <a:pt x="21583" y="0"/>
                          </a:cubicBezTo>
                          <a:cubicBezTo>
                            <a:pt x="33512" y="0"/>
                            <a:pt x="43183" y="9670"/>
                            <a:pt x="43183" y="21600"/>
                          </a:cubicBezTo>
                        </a:path>
                        <a:path w="43183" h="21600" stroke="0" extrusionOk="0">
                          <a:moveTo>
                            <a:pt x="0" y="20740"/>
                          </a:moveTo>
                          <a:cubicBezTo>
                            <a:pt x="461" y="9154"/>
                            <a:pt x="9988" y="-1"/>
                            <a:pt x="21583" y="0"/>
                          </a:cubicBezTo>
                          <a:cubicBezTo>
                            <a:pt x="33512" y="0"/>
                            <a:pt x="43183" y="9670"/>
                            <a:pt x="43183" y="21600"/>
                          </a:cubicBezTo>
                          <a:lnTo>
                            <a:pt x="21583" y="21600"/>
                          </a:lnTo>
                          <a:lnTo>
                            <a:pt x="0" y="2074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37" name="Arc 36" descr="30%">
                      <a:extLst>
                        <a:ext uri="{FF2B5EF4-FFF2-40B4-BE49-F238E27FC236}">
                          <a16:creationId xmlns:a16="http://schemas.microsoft.com/office/drawing/2014/main" id="{4032E595-4DF4-49F7-981B-3B29607729E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8198" y="14043"/>
                      <a:ext cx="1361" cy="680"/>
                    </a:xfrm>
                    <a:custGeom>
                      <a:avLst/>
                      <a:gdLst>
                        <a:gd name="T0" fmla="*/ 0 w 43183"/>
                        <a:gd name="T1" fmla="*/ 0 h 21600"/>
                        <a:gd name="T2" fmla="*/ 0 w 43183"/>
                        <a:gd name="T3" fmla="*/ 0 h 21600"/>
                        <a:gd name="T4" fmla="*/ 0 w 4318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3"/>
                        <a:gd name="T10" fmla="*/ 0 h 21600"/>
                        <a:gd name="T11" fmla="*/ 43183 w 43183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3" h="21600" fill="none" extrusionOk="0">
                          <a:moveTo>
                            <a:pt x="0" y="20740"/>
                          </a:moveTo>
                          <a:cubicBezTo>
                            <a:pt x="461" y="9154"/>
                            <a:pt x="9988" y="-1"/>
                            <a:pt x="21583" y="0"/>
                          </a:cubicBezTo>
                          <a:cubicBezTo>
                            <a:pt x="33512" y="0"/>
                            <a:pt x="43183" y="9670"/>
                            <a:pt x="43183" y="21600"/>
                          </a:cubicBezTo>
                        </a:path>
                        <a:path w="43183" h="21600" stroke="0" extrusionOk="0">
                          <a:moveTo>
                            <a:pt x="0" y="20740"/>
                          </a:moveTo>
                          <a:cubicBezTo>
                            <a:pt x="461" y="9154"/>
                            <a:pt x="9988" y="-1"/>
                            <a:pt x="21583" y="0"/>
                          </a:cubicBezTo>
                          <a:cubicBezTo>
                            <a:pt x="33512" y="0"/>
                            <a:pt x="43183" y="9670"/>
                            <a:pt x="43183" y="21600"/>
                          </a:cubicBezTo>
                          <a:lnTo>
                            <a:pt x="21583" y="21600"/>
                          </a:lnTo>
                          <a:lnTo>
                            <a:pt x="0" y="2074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5334" name="Arc 37" descr="30%">
                    <a:extLst>
                      <a:ext uri="{FF2B5EF4-FFF2-40B4-BE49-F238E27FC236}">
                        <a16:creationId xmlns:a16="http://schemas.microsoft.com/office/drawing/2014/main" id="{8085BB0A-2C7C-4260-B0FA-1DBD4DD565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88" y="13863"/>
                    <a:ext cx="1361" cy="227"/>
                  </a:xfrm>
                  <a:custGeom>
                    <a:avLst/>
                    <a:gdLst>
                      <a:gd name="T0" fmla="*/ 0 w 43196"/>
                      <a:gd name="T1" fmla="*/ 0 h 21600"/>
                      <a:gd name="T2" fmla="*/ 0 w 43196"/>
                      <a:gd name="T3" fmla="*/ 0 h 21600"/>
                      <a:gd name="T4" fmla="*/ 0 w 4319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96"/>
                      <a:gd name="T10" fmla="*/ 0 h 21600"/>
                      <a:gd name="T11" fmla="*/ 43196 w 4319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96" h="21600" fill="none" extrusionOk="0">
                        <a:moveTo>
                          <a:pt x="0" y="21183"/>
                        </a:moveTo>
                        <a:cubicBezTo>
                          <a:pt x="227" y="9418"/>
                          <a:pt x="9829" y="-1"/>
                          <a:pt x="21596" y="0"/>
                        </a:cubicBezTo>
                        <a:cubicBezTo>
                          <a:pt x="33525" y="0"/>
                          <a:pt x="43196" y="9670"/>
                          <a:pt x="43196" y="21600"/>
                        </a:cubicBezTo>
                      </a:path>
                      <a:path w="43196" h="21600" stroke="0" extrusionOk="0">
                        <a:moveTo>
                          <a:pt x="0" y="21183"/>
                        </a:moveTo>
                        <a:cubicBezTo>
                          <a:pt x="227" y="9418"/>
                          <a:pt x="9829" y="-1"/>
                          <a:pt x="21596" y="0"/>
                        </a:cubicBezTo>
                        <a:cubicBezTo>
                          <a:pt x="33525" y="0"/>
                          <a:pt x="43196" y="9670"/>
                          <a:pt x="43196" y="21600"/>
                        </a:cubicBezTo>
                        <a:lnTo>
                          <a:pt x="21596" y="21600"/>
                        </a:lnTo>
                        <a:lnTo>
                          <a:pt x="0" y="21183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35" name="Arc 38" descr="30%">
                    <a:extLst>
                      <a:ext uri="{FF2B5EF4-FFF2-40B4-BE49-F238E27FC236}">
                        <a16:creationId xmlns:a16="http://schemas.microsoft.com/office/drawing/2014/main" id="{8BB58431-D886-4167-9B25-2AAFF65941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8194" y="14085"/>
                    <a:ext cx="1361" cy="227"/>
                  </a:xfrm>
                  <a:custGeom>
                    <a:avLst/>
                    <a:gdLst>
                      <a:gd name="T0" fmla="*/ 0 w 43196"/>
                      <a:gd name="T1" fmla="*/ 0 h 21600"/>
                      <a:gd name="T2" fmla="*/ 0 w 43196"/>
                      <a:gd name="T3" fmla="*/ 0 h 21600"/>
                      <a:gd name="T4" fmla="*/ 0 w 4319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96"/>
                      <a:gd name="T10" fmla="*/ 0 h 21600"/>
                      <a:gd name="T11" fmla="*/ 43196 w 4319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96" h="21600" fill="none" extrusionOk="0">
                        <a:moveTo>
                          <a:pt x="0" y="21183"/>
                        </a:moveTo>
                        <a:cubicBezTo>
                          <a:pt x="227" y="9418"/>
                          <a:pt x="9829" y="-1"/>
                          <a:pt x="21596" y="0"/>
                        </a:cubicBezTo>
                        <a:cubicBezTo>
                          <a:pt x="33525" y="0"/>
                          <a:pt x="43196" y="9670"/>
                          <a:pt x="43196" y="21600"/>
                        </a:cubicBezTo>
                      </a:path>
                      <a:path w="43196" h="21600" stroke="0" extrusionOk="0">
                        <a:moveTo>
                          <a:pt x="0" y="21183"/>
                        </a:moveTo>
                        <a:cubicBezTo>
                          <a:pt x="227" y="9418"/>
                          <a:pt x="9829" y="-1"/>
                          <a:pt x="21596" y="0"/>
                        </a:cubicBezTo>
                        <a:cubicBezTo>
                          <a:pt x="33525" y="0"/>
                          <a:pt x="43196" y="9670"/>
                          <a:pt x="43196" y="21600"/>
                        </a:cubicBezTo>
                        <a:lnTo>
                          <a:pt x="21596" y="21600"/>
                        </a:lnTo>
                        <a:lnTo>
                          <a:pt x="0" y="21183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5332" name="Oval 39">
                  <a:extLst>
                    <a:ext uri="{FF2B5EF4-FFF2-40B4-BE49-F238E27FC236}">
                      <a16:creationId xmlns:a16="http://schemas.microsoft.com/office/drawing/2014/main" id="{1D7600F8-D3ED-4083-A419-E213A7FF46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48" y="13767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800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5330" name="Text Box 40">
                <a:extLst>
                  <a:ext uri="{FF2B5EF4-FFF2-40B4-BE49-F238E27FC236}">
                    <a16:creationId xmlns:a16="http://schemas.microsoft.com/office/drawing/2014/main" id="{F96D20CD-64B2-470B-98C6-0D5E83EE2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60" y="13623"/>
                <a:ext cx="73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kumimoji="1"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</a:t>
                </a:r>
                <a:endPara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319" name="Oval 41">
              <a:extLst>
                <a:ext uri="{FF2B5EF4-FFF2-40B4-BE49-F238E27FC236}">
                  <a16:creationId xmlns:a16="http://schemas.microsoft.com/office/drawing/2014/main" id="{363E70F9-5794-45D1-8760-9E588B5ED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13182"/>
              <a:ext cx="40" cy="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20" name="Oval 42">
              <a:extLst>
                <a:ext uri="{FF2B5EF4-FFF2-40B4-BE49-F238E27FC236}">
                  <a16:creationId xmlns:a16="http://schemas.microsoft.com/office/drawing/2014/main" id="{F85C0384-285D-4377-8875-9CAE00895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" y="13800"/>
              <a:ext cx="40" cy="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21" name="Line 43">
              <a:extLst>
                <a:ext uri="{FF2B5EF4-FFF2-40B4-BE49-F238E27FC236}">
                  <a16:creationId xmlns:a16="http://schemas.microsoft.com/office/drawing/2014/main" id="{9C333C20-F4AA-4F62-AF66-D1E4A2228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72" y="13212"/>
              <a:ext cx="1070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2" name="Line 44">
              <a:extLst>
                <a:ext uri="{FF2B5EF4-FFF2-40B4-BE49-F238E27FC236}">
                  <a16:creationId xmlns:a16="http://schemas.microsoft.com/office/drawing/2014/main" id="{259A623A-1E7D-4D3A-B58C-BF835CD97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6" y="13011"/>
              <a:ext cx="318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3" name="Line 45">
              <a:extLst>
                <a:ext uri="{FF2B5EF4-FFF2-40B4-BE49-F238E27FC236}">
                  <a16:creationId xmlns:a16="http://schemas.microsoft.com/office/drawing/2014/main" id="{20CDB81B-887D-47A5-A1D2-930FBE6D2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13830"/>
              <a:ext cx="584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4" name="Line 46">
              <a:extLst>
                <a:ext uri="{FF2B5EF4-FFF2-40B4-BE49-F238E27FC236}">
                  <a16:creationId xmlns:a16="http://schemas.microsoft.com/office/drawing/2014/main" id="{95C4962A-0A90-43C3-81D4-73F201AB3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2" y="12831"/>
              <a:ext cx="332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5" name="Text Box 47" descr="30%">
              <a:extLst>
                <a:ext uri="{FF2B5EF4-FFF2-40B4-BE49-F238E27FC236}">
                  <a16:creationId xmlns:a16="http://schemas.microsoft.com/office/drawing/2014/main" id="{0EB53A1A-C478-48A1-ADCD-6C3AFF48F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8" y="13779"/>
              <a:ext cx="802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kumimoji="1"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26" name="Text Box 48" descr="30%">
              <a:extLst>
                <a:ext uri="{FF2B5EF4-FFF2-40B4-BE49-F238E27FC236}">
                  <a16:creationId xmlns:a16="http://schemas.microsoft.com/office/drawing/2014/main" id="{91F0FC8E-BC55-4B87-9DB2-909488601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13101"/>
              <a:ext cx="870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kumimoji="1"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27" name="Text Box 49" descr="30%">
              <a:extLst>
                <a:ext uri="{FF2B5EF4-FFF2-40B4-BE49-F238E27FC236}">
                  <a16:creationId xmlns:a16="http://schemas.microsoft.com/office/drawing/2014/main" id="{3005FE6A-37FF-496D-B16E-86BAD2100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8" y="12618"/>
              <a:ext cx="870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kumimoji="1"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28" name="Text Box 50" descr="文本框: FIGURE">
              <a:extLst>
                <a:ext uri="{FF2B5EF4-FFF2-40B4-BE49-F238E27FC236}">
                  <a16:creationId xmlns:a16="http://schemas.microsoft.com/office/drawing/2014/main" id="{F3E82D4A-F7F2-49E1-BB15-B86D351C2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6" y="14766"/>
              <a:ext cx="2144" cy="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kumimoji="1"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41">
            <a:extLst>
              <a:ext uri="{FF2B5EF4-FFF2-40B4-BE49-F238E27FC236}">
                <a16:creationId xmlns:a16="http://schemas.microsoft.com/office/drawing/2014/main" id="{41045D01-062E-459E-8A87-5780B72ABC01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667000"/>
            <a:ext cx="2590800" cy="1390650"/>
            <a:chOff x="6172200" y="2667000"/>
            <a:chExt cx="2590800" cy="1390650"/>
          </a:xfrm>
        </p:grpSpPr>
        <p:sp>
          <p:nvSpPr>
            <p:cNvPr id="55313" name="Text Box 51">
              <a:extLst>
                <a:ext uri="{FF2B5EF4-FFF2-40B4-BE49-F238E27FC236}">
                  <a16:creationId xmlns:a16="http://schemas.microsoft.com/office/drawing/2014/main" id="{59870364-154B-421B-8CD7-E31572A89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2667000"/>
              <a:ext cx="2514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The extended complex plane</a:t>
              </a:r>
            </a:p>
          </p:txBody>
        </p:sp>
        <p:sp>
          <p:nvSpPr>
            <p:cNvPr id="55314" name="Text Box 52">
              <a:extLst>
                <a:ext uri="{FF2B5EF4-FFF2-40B4-BE49-F238E27FC236}">
                  <a16:creationId xmlns:a16="http://schemas.microsoft.com/office/drawing/2014/main" id="{ACA9F175-0C64-4DEB-B7F2-5B009F1CA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657600"/>
              <a:ext cx="2514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The unit sphere</a:t>
              </a:r>
            </a:p>
          </p:txBody>
        </p:sp>
        <p:sp>
          <p:nvSpPr>
            <p:cNvPr id="55315" name="Line 53">
              <a:extLst>
                <a:ext uri="{FF2B5EF4-FFF2-40B4-BE49-F238E27FC236}">
                  <a16:creationId xmlns:a16="http://schemas.microsoft.com/office/drawing/2014/main" id="{9FA8BEA3-13AF-4D9D-8670-116F14E6D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600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718" name="Line 54">
            <a:extLst>
              <a:ext uri="{FF2B5EF4-FFF2-40B4-BE49-F238E27FC236}">
                <a16:creationId xmlns:a16="http://schemas.microsoft.com/office/drawing/2014/main" id="{47ED6F8C-FC96-4AF5-95E9-7A9D42AEF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2672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719" name="Text Box 55">
            <a:extLst>
              <a:ext uri="{FF2B5EF4-FFF2-40B4-BE49-F238E27FC236}">
                <a16:creationId xmlns:a16="http://schemas.microsoft.com/office/drawing/2014/main" id="{5EE01A01-3413-456A-BC39-B8C710CA6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572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The </a:t>
            </a:r>
            <a:r>
              <a:rPr lang="en-US" altLang="zh-CN" b="1" i="1">
                <a:latin typeface="Times New Roman" panose="02020603050405020304" pitchFamily="18" charset="0"/>
              </a:rPr>
              <a:t>Riemann</a:t>
            </a:r>
            <a:r>
              <a:rPr lang="en-US" altLang="zh-CN" b="1">
                <a:latin typeface="Times New Roman" panose="02020603050405020304" pitchFamily="18" charset="0"/>
              </a:rPr>
              <a:t> sphere</a:t>
            </a:r>
          </a:p>
        </p:txBody>
      </p:sp>
      <p:grpSp>
        <p:nvGrpSpPr>
          <p:cNvPr id="8" name="Group 58">
            <a:extLst>
              <a:ext uri="{FF2B5EF4-FFF2-40B4-BE49-F238E27FC236}">
                <a16:creationId xmlns:a16="http://schemas.microsoft.com/office/drawing/2014/main" id="{C375303F-B7DC-43E3-83C5-9A08F825C11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257800"/>
            <a:ext cx="4114800" cy="400050"/>
            <a:chOff x="480" y="3552"/>
            <a:chExt cx="2592" cy="252"/>
          </a:xfrm>
        </p:grpSpPr>
        <p:sp>
          <p:nvSpPr>
            <p:cNvPr id="55311" name="Text Box 56">
              <a:extLst>
                <a:ext uri="{FF2B5EF4-FFF2-40B4-BE49-F238E27FC236}">
                  <a16:creationId xmlns:a16="http://schemas.microsoft.com/office/drawing/2014/main" id="{2BD8222E-02AC-40D8-BED1-8502E7AD9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552"/>
              <a:ext cx="25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The (</a:t>
              </a:r>
              <a:r>
                <a:rPr lang="en-US" altLang="zh-CN" b="1" i="1">
                  <a:latin typeface="Symbol" panose="05050102010706020507" pitchFamily="18" charset="2"/>
                </a:rPr>
                <a:t>e</a:t>
              </a:r>
              <a:r>
                <a:rPr lang="en-US" altLang="zh-CN" b="1">
                  <a:latin typeface="Symbol" panose="05050102010706020507" pitchFamily="18" charset="2"/>
                </a:rPr>
                <a:t>) </a:t>
              </a:r>
              <a:r>
                <a:rPr lang="en-US" altLang="zh-CN" b="1">
                  <a:latin typeface="Times New Roman" panose="02020603050405020304" pitchFamily="18" charset="0"/>
                </a:rPr>
                <a:t>neighborhood of</a:t>
              </a:r>
            </a:p>
          </p:txBody>
        </p:sp>
        <p:graphicFrame>
          <p:nvGraphicFramePr>
            <p:cNvPr id="55312" name="Object 3">
              <a:extLst>
                <a:ext uri="{FF2B5EF4-FFF2-40B4-BE49-F238E27FC236}">
                  <a16:creationId xmlns:a16="http://schemas.microsoft.com/office/drawing/2014/main" id="{65CD5357-60DD-4AD1-9226-572AF38BB3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9" y="3600"/>
            <a:ext cx="31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7" name="Equation" r:id="rId5" imgW="228600" imgH="139700" progId="Equation.DSMT4">
                    <p:embed/>
                  </p:oleObj>
                </mc:Choice>
                <mc:Fallback>
                  <p:oleObj name="Equation" r:id="rId5" imgW="228600" imgH="1397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" y="3600"/>
                          <a:ext cx="31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6" name="灯片编号占位符 4">
            <a:extLst>
              <a:ext uri="{FF2B5EF4-FFF2-40B4-BE49-F238E27FC236}">
                <a16:creationId xmlns:a16="http://schemas.microsoft.com/office/drawing/2014/main" id="{45F65A20-642B-4261-80D3-5E8108DB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AFD29B-B1B9-49E7-B3B6-7ABA5E1B5503}" type="slidenum">
              <a:rPr lang="en-US" altLang="zh-CN" sz="1200" smtClean="0">
                <a:solidFill>
                  <a:schemeClr val="bg1"/>
                </a:solidFill>
              </a:rPr>
              <a:pPr/>
              <a:t>42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grpSp>
        <p:nvGrpSpPr>
          <p:cNvPr id="9" name="组合 40">
            <a:extLst>
              <a:ext uri="{FF2B5EF4-FFF2-40B4-BE49-F238E27FC236}">
                <a16:creationId xmlns:a16="http://schemas.microsoft.com/office/drawing/2014/main" id="{21080DF2-5CCB-4CCE-8CB1-CFB7C470D4F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76400"/>
            <a:ext cx="8077200" cy="862013"/>
            <a:chOff x="304800" y="1676400"/>
            <a:chExt cx="8077200" cy="862013"/>
          </a:xfrm>
        </p:grpSpPr>
        <p:sp>
          <p:nvSpPr>
            <p:cNvPr id="55309" name="Text Box 4">
              <a:extLst>
                <a:ext uri="{FF2B5EF4-FFF2-40B4-BE49-F238E27FC236}">
                  <a16:creationId xmlns:a16="http://schemas.microsoft.com/office/drawing/2014/main" id="{8F0695D3-A29E-4A99-B48B-42764B4EF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1676400"/>
              <a:ext cx="8077200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AutoNum type="alphaLcParenBoth"/>
              </a:pPr>
              <a:r>
                <a:rPr lang="en-US" altLang="zh-CN" b="1">
                  <a:latin typeface="Times New Roman" panose="02020603050405020304" pitchFamily="18" charset="0"/>
                </a:rPr>
                <a:t>The 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extended</a:t>
              </a:r>
              <a:r>
                <a:rPr lang="en-US" altLang="zh-CN" b="1">
                  <a:latin typeface="Times New Roman" panose="02020603050405020304" pitchFamily="18" charset="0"/>
                </a:rPr>
                <a:t> complex plane: the complex plane together with the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    point at infinity </a:t>
              </a:r>
            </a:p>
          </p:txBody>
        </p:sp>
        <p:graphicFrame>
          <p:nvGraphicFramePr>
            <p:cNvPr id="55310" name="Object 4">
              <a:extLst>
                <a:ext uri="{FF2B5EF4-FFF2-40B4-BE49-F238E27FC236}">
                  <a16:creationId xmlns:a16="http://schemas.microsoft.com/office/drawing/2014/main" id="{1B1221F0-2395-4E2E-889E-550B3DEE22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4775" y="2238375"/>
            <a:ext cx="407988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8" name="Equation" r:id="rId7" imgW="190417" imgH="139639" progId="Equation.DSMT4">
                    <p:embed/>
                  </p:oleObj>
                </mc:Choice>
                <mc:Fallback>
                  <p:oleObj name="Equation" r:id="rId7" imgW="190417" imgH="139639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775" y="2238375"/>
                          <a:ext cx="407988" cy="300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Rectangle 4">
            <a:extLst>
              <a:ext uri="{FF2B5EF4-FFF2-40B4-BE49-F238E27FC236}">
                <a16:creationId xmlns:a16="http://schemas.microsoft.com/office/drawing/2014/main" id="{FAACCE08-80AD-40C3-ABC8-FC6F14ACA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Limit of a complex function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  <p:bldP spid="3697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>
            <a:extLst>
              <a:ext uri="{FF2B5EF4-FFF2-40B4-BE49-F238E27FC236}">
                <a16:creationId xmlns:a16="http://schemas.microsoft.com/office/drawing/2014/main" id="{FA809074-CB2B-45ED-A353-A6031524169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28800"/>
            <a:ext cx="8382000" cy="2397125"/>
            <a:chOff x="304800" y="1828800"/>
            <a:chExt cx="8382000" cy="2397125"/>
          </a:xfrm>
        </p:grpSpPr>
        <p:grpSp>
          <p:nvGrpSpPr>
            <p:cNvPr id="56331" name="Group 51">
              <a:extLst>
                <a:ext uri="{FF2B5EF4-FFF2-40B4-BE49-F238E27FC236}">
                  <a16:creationId xmlns:a16="http://schemas.microsoft.com/office/drawing/2014/main" id="{77CBC70C-C91F-4EA4-A6A6-665C8AAF06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1828800"/>
              <a:ext cx="8382000" cy="439738"/>
              <a:chOff x="288" y="574"/>
              <a:chExt cx="5280" cy="277"/>
            </a:xfrm>
          </p:grpSpPr>
          <p:sp>
            <p:nvSpPr>
              <p:cNvPr id="56341" name="Text Box 3">
                <a:extLst>
                  <a:ext uri="{FF2B5EF4-FFF2-40B4-BE49-F238E27FC236}">
                    <a16:creationId xmlns:a16="http://schemas.microsoft.com/office/drawing/2014/main" id="{5AB4222E-8564-49E4-BE9E-F9CF1A05B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576"/>
                <a:ext cx="528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(b)  If      and      are points in the </a:t>
                </a: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 and </a:t>
                </a:r>
                <a:r>
                  <a:rPr lang="en-US" altLang="zh-CN" b="1" i="1">
                    <a:latin typeface="Times New Roman" panose="02020603050405020304" pitchFamily="18" charset="0"/>
                  </a:rPr>
                  <a:t>w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 planes, then </a:t>
                </a:r>
              </a:p>
            </p:txBody>
          </p:sp>
          <p:graphicFrame>
            <p:nvGraphicFramePr>
              <p:cNvPr id="56342" name="Object 8">
                <a:extLst>
                  <a:ext uri="{FF2B5EF4-FFF2-40B4-BE49-F238E27FC236}">
                    <a16:creationId xmlns:a16="http://schemas.microsoft.com/office/drawing/2014/main" id="{206A616A-F207-4C07-B43B-00955A7C91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6" y="574"/>
              <a:ext cx="19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98" name="Equation" r:id="rId3" imgW="165028" imgH="228501" progId="Equation.DSMT4">
                      <p:embed/>
                    </p:oleObj>
                  </mc:Choice>
                  <mc:Fallback>
                    <p:oleObj name="Equation" r:id="rId3" imgW="165028" imgH="228501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6" y="574"/>
                            <a:ext cx="19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43" name="Object 9">
                <a:extLst>
                  <a:ext uri="{FF2B5EF4-FFF2-40B4-BE49-F238E27FC236}">
                    <a16:creationId xmlns:a16="http://schemas.microsoft.com/office/drawing/2014/main" id="{642C0DE0-5580-4CB1-9C5C-49B02778B7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54" y="581"/>
              <a:ext cx="24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99" name="Equation" r:id="rId5" imgW="203112" imgH="228501" progId="Equation.DSMT4">
                      <p:embed/>
                    </p:oleObj>
                  </mc:Choice>
                  <mc:Fallback>
                    <p:oleObj name="Equation" r:id="rId5" imgW="203112" imgH="228501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4" y="581"/>
                            <a:ext cx="240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332" name="Group 52">
              <a:extLst>
                <a:ext uri="{FF2B5EF4-FFF2-40B4-BE49-F238E27FC236}">
                  <a16:creationId xmlns:a16="http://schemas.microsoft.com/office/drawing/2014/main" id="{A48A995F-1C53-409D-B139-80A8941EF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413" y="2209800"/>
              <a:ext cx="4954587" cy="733425"/>
              <a:chOff x="624" y="858"/>
              <a:chExt cx="3713" cy="507"/>
            </a:xfrm>
          </p:grpSpPr>
          <p:graphicFrame>
            <p:nvGraphicFramePr>
              <p:cNvPr id="56339" name="Object 7">
                <a:extLst>
                  <a:ext uri="{FF2B5EF4-FFF2-40B4-BE49-F238E27FC236}">
                    <a16:creationId xmlns:a16="http://schemas.microsoft.com/office/drawing/2014/main" id="{FC5F3F42-40F0-4E40-9A16-F819897544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17" y="858"/>
              <a:ext cx="3320" cy="5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00" name="Equation" r:id="rId7" imgW="2819400" imgH="431800" progId="Equation.DSMT4">
                      <p:embed/>
                    </p:oleObj>
                  </mc:Choice>
                  <mc:Fallback>
                    <p:oleObj name="Equation" r:id="rId7" imgW="2819400" imgH="4318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7" y="858"/>
                            <a:ext cx="3320" cy="5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40" name="Text Box 41">
                <a:extLst>
                  <a:ext uri="{FF2B5EF4-FFF2-40B4-BE49-F238E27FC236}">
                    <a16:creationId xmlns:a16="http://schemas.microsoft.com/office/drawing/2014/main" id="{035B6AD7-992E-442A-A2DC-9E270AC323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969"/>
                <a:ext cx="576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(1)</a:t>
                </a:r>
              </a:p>
            </p:txBody>
          </p:sp>
        </p:grpSp>
        <p:grpSp>
          <p:nvGrpSpPr>
            <p:cNvPr id="56333" name="Group 53">
              <a:extLst>
                <a:ext uri="{FF2B5EF4-FFF2-40B4-BE49-F238E27FC236}">
                  <a16:creationId xmlns:a16="http://schemas.microsoft.com/office/drawing/2014/main" id="{A5C6BE17-1CC2-44E4-A01A-19398E723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2971800"/>
              <a:ext cx="6226175" cy="533400"/>
              <a:chOff x="624" y="1488"/>
              <a:chExt cx="3922" cy="336"/>
            </a:xfrm>
          </p:grpSpPr>
          <p:graphicFrame>
            <p:nvGraphicFramePr>
              <p:cNvPr id="56337" name="Object 6">
                <a:extLst>
                  <a:ext uri="{FF2B5EF4-FFF2-40B4-BE49-F238E27FC236}">
                    <a16:creationId xmlns:a16="http://schemas.microsoft.com/office/drawing/2014/main" id="{0D9D6802-0F39-4263-8F04-677D8AD2D9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42" y="1488"/>
              <a:ext cx="360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01" name="Equation" r:id="rId9" imgW="3124200" imgH="292100" progId="Equation.DSMT4">
                      <p:embed/>
                    </p:oleObj>
                  </mc:Choice>
                  <mc:Fallback>
                    <p:oleObj name="Equation" r:id="rId9" imgW="3124200" imgH="2921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2" y="1488"/>
                            <a:ext cx="3604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8" name="Text Box 43">
                <a:extLst>
                  <a:ext uri="{FF2B5EF4-FFF2-40B4-BE49-F238E27FC236}">
                    <a16:creationId xmlns:a16="http://schemas.microsoft.com/office/drawing/2014/main" id="{279BDAB9-E9E9-4C80-B868-8894AA8B9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497"/>
                <a:ext cx="57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(2)</a:t>
                </a:r>
              </a:p>
            </p:txBody>
          </p:sp>
        </p:grpSp>
        <p:grpSp>
          <p:nvGrpSpPr>
            <p:cNvPr id="56334" name="Group 54">
              <a:extLst>
                <a:ext uri="{FF2B5EF4-FFF2-40B4-BE49-F238E27FC236}">
                  <a16:creationId xmlns:a16="http://schemas.microsoft.com/office/drawing/2014/main" id="{89C843CF-5ABA-42A0-A8D0-1F80AE23C0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3505200"/>
              <a:ext cx="5454650" cy="720725"/>
              <a:chOff x="624" y="1857"/>
              <a:chExt cx="3436" cy="454"/>
            </a:xfrm>
          </p:grpSpPr>
          <p:graphicFrame>
            <p:nvGraphicFramePr>
              <p:cNvPr id="56335" name="Object 5">
                <a:extLst>
                  <a:ext uri="{FF2B5EF4-FFF2-40B4-BE49-F238E27FC236}">
                    <a16:creationId xmlns:a16="http://schemas.microsoft.com/office/drawing/2014/main" id="{52588445-370E-4A58-9E40-B655254635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48" y="1857"/>
              <a:ext cx="3112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02" name="Equation" r:id="rId11" imgW="2959100" imgH="431800" progId="Equation.DSMT4">
                      <p:embed/>
                    </p:oleObj>
                  </mc:Choice>
                  <mc:Fallback>
                    <p:oleObj name="Equation" r:id="rId11" imgW="2959100" imgH="4318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8" y="1857"/>
                            <a:ext cx="3112" cy="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6" name="Text Box 45">
                <a:extLst>
                  <a:ext uri="{FF2B5EF4-FFF2-40B4-BE49-F238E27FC236}">
                    <a16:creationId xmlns:a16="http://schemas.microsoft.com/office/drawing/2014/main" id="{880C7B97-6AE4-4BCA-9683-CBE78EB729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961"/>
                <a:ext cx="57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(3)</a:t>
                </a:r>
              </a:p>
            </p:txBody>
          </p:sp>
        </p:grpSp>
      </p:grpSp>
      <p:sp>
        <p:nvSpPr>
          <p:cNvPr id="379950" name="Text Box 46">
            <a:extLst>
              <a:ext uri="{FF2B5EF4-FFF2-40B4-BE49-F238E27FC236}">
                <a16:creationId xmlns:a16="http://schemas.microsoft.com/office/drawing/2014/main" id="{F01AD7E5-72FB-47B5-8578-A73A1666F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688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Example 4.</a:t>
            </a:r>
          </a:p>
        </p:txBody>
      </p:sp>
      <p:graphicFrame>
        <p:nvGraphicFramePr>
          <p:cNvPr id="379952" name="Object 2">
            <a:extLst>
              <a:ext uri="{FF2B5EF4-FFF2-40B4-BE49-F238E27FC236}">
                <a16:creationId xmlns:a16="http://schemas.microsoft.com/office/drawing/2014/main" id="{8F57F3F6-C2BF-4B6A-802E-488B7F3AF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4191000"/>
          <a:ext cx="127793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3" name="Equation" r:id="rId13" imgW="647700" imgH="419100" progId="Equation.DSMT4">
                  <p:embed/>
                </p:oleObj>
              </mc:Choice>
              <mc:Fallback>
                <p:oleObj name="Equation" r:id="rId13" imgW="6477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4191000"/>
                        <a:ext cx="127793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53" name="Object 3">
            <a:extLst>
              <a:ext uri="{FF2B5EF4-FFF2-40B4-BE49-F238E27FC236}">
                <a16:creationId xmlns:a16="http://schemas.microsoft.com/office/drawing/2014/main" id="{86E6E0CE-26C6-4C96-ABD0-777A17BBF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029200"/>
          <a:ext cx="11747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4" name="Equation" r:id="rId15" imgW="647700" imgH="419100" progId="Equation.DSMT4">
                  <p:embed/>
                </p:oleObj>
              </mc:Choice>
              <mc:Fallback>
                <p:oleObj name="Equation" r:id="rId15" imgW="6477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11747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灯片编号占位符 4">
            <a:extLst>
              <a:ext uri="{FF2B5EF4-FFF2-40B4-BE49-F238E27FC236}">
                <a16:creationId xmlns:a16="http://schemas.microsoft.com/office/drawing/2014/main" id="{D0305E14-3D1D-43B4-A114-BD25E407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0092AA-E4DF-4E61-BCFC-A43C34CE074E}" type="slidenum">
              <a:rPr lang="en-US" altLang="zh-CN" sz="1200" smtClean="0">
                <a:solidFill>
                  <a:schemeClr val="bg1"/>
                </a:solidFill>
              </a:rPr>
              <a:pPr/>
              <a:t>43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6327" name="Text Box 2">
            <a:extLst>
              <a:ext uri="{FF2B5EF4-FFF2-40B4-BE49-F238E27FC236}">
                <a16:creationId xmlns:a16="http://schemas.microsoft.com/office/drawing/2014/main" id="{124C199D-7D33-496D-9AA5-2EE53A4C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001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Arial" panose="020B0604020202020204" pitchFamily="34" charset="0"/>
              </a:rPr>
              <a:t>III.  Limits involving point at infinity</a:t>
            </a:r>
          </a:p>
        </p:txBody>
      </p:sp>
      <p:graphicFrame>
        <p:nvGraphicFramePr>
          <p:cNvPr id="12309" name="Object 21">
            <a:extLst>
              <a:ext uri="{FF2B5EF4-FFF2-40B4-BE49-F238E27FC236}">
                <a16:creationId xmlns:a16="http://schemas.microsoft.com/office/drawing/2014/main" id="{D8DC0851-FA57-4D9D-9A65-2FD2AB9BF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479925"/>
          <a:ext cx="762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5" name="Equation" r:id="rId17" imgW="317087" imgH="164885" progId="Equation.DSMT4">
                  <p:embed/>
                </p:oleObj>
              </mc:Choice>
              <mc:Fallback>
                <p:oleObj name="Equation" r:id="rId17" imgW="317087" imgH="164885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79925"/>
                        <a:ext cx="7620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>
            <a:extLst>
              <a:ext uri="{FF2B5EF4-FFF2-40B4-BE49-F238E27FC236}">
                <a16:creationId xmlns:a16="http://schemas.microsoft.com/office/drawing/2014/main" id="{C5D89AD4-89B0-43DD-BDBA-AECA32B29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024438"/>
          <a:ext cx="34290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6" name="Equation" r:id="rId19" imgW="1879600" imgH="419100" progId="Equation.DSMT4">
                  <p:embed/>
                </p:oleObj>
              </mc:Choice>
              <mc:Fallback>
                <p:oleObj name="Equation" r:id="rId19" imgW="1879600" imgH="419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24438"/>
                        <a:ext cx="34290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357A5C71-A315-4A74-A224-D77D738F4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Limit of a complex function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5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D6A9DC-2D7F-4F8F-8D1F-0658D118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6550A-FC21-4842-9797-790982AD4962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696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A052D1-3B3C-4CF7-A8C9-AFD3C491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6550A-FC21-4842-9797-790982AD4962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356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>
            <a:extLst>
              <a:ext uri="{FF2B5EF4-FFF2-40B4-BE49-F238E27FC236}">
                <a16:creationId xmlns:a16="http://schemas.microsoft.com/office/drawing/2014/main" id="{31C2642E-8955-4C91-9F72-923E92D72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Arial" panose="020B0604020202020204" pitchFamily="34" charset="0"/>
              </a:rPr>
              <a:t>I. Continuous functions</a:t>
            </a:r>
          </a:p>
        </p:txBody>
      </p:sp>
      <p:sp>
        <p:nvSpPr>
          <p:cNvPr id="359451" name="Text Box 27">
            <a:extLst>
              <a:ext uri="{FF2B5EF4-FFF2-40B4-BE49-F238E27FC236}">
                <a16:creationId xmlns:a16="http://schemas.microsoft.com/office/drawing/2014/main" id="{56C5DC8D-0111-4CDC-A426-E69EDE927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(b) Properties</a:t>
            </a:r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5F461989-723D-4DA5-8FAC-F56D6574A62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657600"/>
            <a:ext cx="8153400" cy="892175"/>
            <a:chOff x="457200" y="3657600"/>
            <a:chExt cx="8153400" cy="891706"/>
          </a:xfrm>
        </p:grpSpPr>
        <p:sp>
          <p:nvSpPr>
            <p:cNvPr id="57358" name="Text Box 28">
              <a:extLst>
                <a:ext uri="{FF2B5EF4-FFF2-40B4-BE49-F238E27FC236}">
                  <a16:creationId xmlns:a16="http://schemas.microsoft.com/office/drawing/2014/main" id="{0E4A62A2-7ABC-4075-9420-DECFCB0BF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3657600"/>
              <a:ext cx="8153400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AutoNum type="arabicParenBoth"/>
              </a:pPr>
              <a:r>
                <a:rPr lang="en-US" altLang="zh-CN" b="1">
                  <a:latin typeface="Times New Roman" panose="02020603050405020304" pitchFamily="18" charset="0"/>
                </a:rPr>
                <a:t>If  </a:t>
              </a: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>
                  <a:latin typeface="Times New Roman" panose="02020603050405020304" pitchFamily="18" charset="0"/>
                </a:rPr>
                <a:t>), </a:t>
              </a:r>
              <a:r>
                <a:rPr lang="en-US" altLang="zh-CN" b="1" i="1">
                  <a:latin typeface="Times New Roman" panose="02020603050405020304" pitchFamily="18" charset="0"/>
                </a:rPr>
                <a:t>g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>
                  <a:latin typeface="Times New Roman" panose="02020603050405020304" pitchFamily="18" charset="0"/>
                </a:rPr>
                <a:t>) are continuous in </a:t>
              </a: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>
                  <a:latin typeface="Times New Roman" panose="02020603050405020304" pitchFamily="18" charset="0"/>
                </a:rPr>
                <a:t>, then </a:t>
              </a: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>
                  <a:latin typeface="Times New Roman" panose="02020603050405020304" pitchFamily="18" charset="0"/>
                </a:rPr>
                <a:t>) ±</a:t>
              </a:r>
              <a:r>
                <a:rPr lang="en-US" altLang="zh-CN" b="1" i="1">
                  <a:latin typeface="Times New Roman" panose="02020603050405020304" pitchFamily="18" charset="0"/>
                </a:rPr>
                <a:t>g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>
                  <a:latin typeface="Times New Roman" panose="02020603050405020304" pitchFamily="18" charset="0"/>
                </a:rPr>
                <a:t>), </a:t>
              </a: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  <a:r>
                <a:rPr lang="en-US" altLang="zh-CN" b="1" i="1">
                  <a:latin typeface="Times New Roman" panose="02020603050405020304" pitchFamily="18" charset="0"/>
                </a:rPr>
                <a:t>g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>
                  <a:latin typeface="Times New Roman" panose="02020603050405020304" pitchFamily="18" charset="0"/>
                </a:rPr>
                <a:t>) are also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   continuous in </a:t>
              </a: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>
                  <a:latin typeface="Times New Roman" panose="02020603050405020304" pitchFamily="18" charset="0"/>
                </a:rPr>
                <a:t>, and </a:t>
              </a: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>
                  <a:latin typeface="Times New Roman" panose="02020603050405020304" pitchFamily="18" charset="0"/>
                </a:rPr>
                <a:t>)/</a:t>
              </a:r>
              <a:r>
                <a:rPr lang="en-US" altLang="zh-CN" b="1" i="1">
                  <a:latin typeface="Times New Roman" panose="02020603050405020304" pitchFamily="18" charset="0"/>
                </a:rPr>
                <a:t>g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>
                  <a:latin typeface="Times New Roman" panose="02020603050405020304" pitchFamily="18" charset="0"/>
                </a:rPr>
                <a:t>) is continuous in </a:t>
              </a:r>
            </a:p>
          </p:txBody>
        </p:sp>
        <p:graphicFrame>
          <p:nvGraphicFramePr>
            <p:cNvPr id="57359" name="Object 3">
              <a:extLst>
                <a:ext uri="{FF2B5EF4-FFF2-40B4-BE49-F238E27FC236}">
                  <a16:creationId xmlns:a16="http://schemas.microsoft.com/office/drawing/2014/main" id="{1AB743B1-5164-4FD4-A9C7-AC399B0EA0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05099" y="4114800"/>
            <a:ext cx="1981201" cy="434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8" name="Equation" r:id="rId3" imgW="1155700" imgH="254000" progId="Equation.DSMT4">
                    <p:embed/>
                  </p:oleObj>
                </mc:Choice>
                <mc:Fallback>
                  <p:oleObj name="Equation" r:id="rId3" imgW="1155700" imgH="254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5099" y="4114800"/>
                          <a:ext cx="1981201" cy="434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49" name="灯片编号占位符 4">
            <a:extLst>
              <a:ext uri="{FF2B5EF4-FFF2-40B4-BE49-F238E27FC236}">
                <a16:creationId xmlns:a16="http://schemas.microsoft.com/office/drawing/2014/main" id="{31DFA8DD-F810-4D4A-B6D2-63700254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805E4B-B769-46C6-820E-D8C4B81684E5}" type="slidenum">
              <a:rPr lang="en-US" altLang="zh-CN" sz="1200" smtClean="0">
                <a:solidFill>
                  <a:schemeClr val="bg1"/>
                </a:solidFill>
              </a:rPr>
              <a:pPr/>
              <a:t>46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FD211BB-6D38-4CC0-9177-7A5DB2C9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Continuity of a complex function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6AE0F37D-1FD1-4BC2-8931-05644F4F4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594225"/>
            <a:ext cx="8229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arenBoth" startAt="2"/>
            </a:pPr>
            <a:r>
              <a:rPr lang="en-US" altLang="zh-CN" b="1">
                <a:latin typeface="Times New Roman" panose="02020603050405020304" pitchFamily="18" charset="0"/>
              </a:rPr>
              <a:t>If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), 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 are continuous functions , then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)) (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composite</a:t>
            </a:r>
            <a:r>
              <a:rPr lang="en-US" altLang="zh-CN" b="1">
                <a:latin typeface="Times New Roman" panose="02020603050405020304" pitchFamily="18" charset="0"/>
              </a:rPr>
              <a:t> function)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   is also a continuous function.</a:t>
            </a:r>
          </a:p>
        </p:txBody>
      </p:sp>
      <p:grpSp>
        <p:nvGrpSpPr>
          <p:cNvPr id="3" name="组合 20">
            <a:extLst>
              <a:ext uri="{FF2B5EF4-FFF2-40B4-BE49-F238E27FC236}">
                <a16:creationId xmlns:a16="http://schemas.microsoft.com/office/drawing/2014/main" id="{CE76238C-7099-4E35-9DE3-9544CE7F92E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71625"/>
            <a:ext cx="8077200" cy="1552575"/>
            <a:chOff x="381000" y="1571919"/>
            <a:chExt cx="8077200" cy="1552281"/>
          </a:xfrm>
        </p:grpSpPr>
        <p:sp>
          <p:nvSpPr>
            <p:cNvPr id="57353" name="Text Box 19">
              <a:extLst>
                <a:ext uri="{FF2B5EF4-FFF2-40B4-BE49-F238E27FC236}">
                  <a16:creationId xmlns:a16="http://schemas.microsoft.com/office/drawing/2014/main" id="{9CC7703E-877B-42CB-B707-98E2E00F2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76400"/>
              <a:ext cx="7620000" cy="39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(a) Definition</a:t>
              </a:r>
              <a:r>
                <a:rPr lang="en-US" altLang="zh-CN" b="1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57354" name="矩形 15">
              <a:extLst>
                <a:ext uri="{FF2B5EF4-FFF2-40B4-BE49-F238E27FC236}">
                  <a16:creationId xmlns:a16="http://schemas.microsoft.com/office/drawing/2014/main" id="{EE7C0A3F-4C68-4240-AE2A-2ACA8DCD1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1571919"/>
              <a:ext cx="6553200" cy="96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0">
                <a:tabLst>
                  <a:tab pos="457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A function</a:t>
              </a:r>
              <a:r>
                <a:rPr lang="en-US" altLang="zh-CN" b="1" i="1">
                  <a:latin typeface="Times New Roman" panose="02020603050405020304" pitchFamily="18" charset="0"/>
                </a:rPr>
                <a:t> f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  <a:r>
                <a:rPr lang="en-US" altLang="zh-CN" b="1" i="1">
                  <a:latin typeface="Times New Roman" panose="02020603050405020304" pitchFamily="18" charset="0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</a:rPr>
                <a:t>is continuous at a point 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30000">
                  <a:latin typeface="Times New Roman" panose="02020603050405020304" pitchFamily="18" charset="0"/>
                </a:rPr>
                <a:t>0</a:t>
              </a:r>
              <a:r>
                <a:rPr lang="en-US" altLang="zh-CN" b="1">
                  <a:latin typeface="Times New Roman" panose="02020603050405020304" pitchFamily="18" charset="0"/>
                </a:rPr>
                <a:t> if all three of the 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following conditions are satisfied:</a:t>
              </a:r>
            </a:p>
          </p:txBody>
        </p:sp>
        <p:graphicFrame>
          <p:nvGraphicFramePr>
            <p:cNvPr id="57355" name="Object 16">
              <a:extLst>
                <a:ext uri="{FF2B5EF4-FFF2-40B4-BE49-F238E27FC236}">
                  <a16:creationId xmlns:a16="http://schemas.microsoft.com/office/drawing/2014/main" id="{41931977-BD97-4CF4-B3C5-171E48F6A7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7399" y="2619114"/>
            <a:ext cx="2133601" cy="5050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9" name="Equation" r:id="rId5" imgW="1244600" imgH="292100" progId="Equation.DSMT4">
                    <p:embed/>
                  </p:oleObj>
                </mc:Choice>
                <mc:Fallback>
                  <p:oleObj name="Equation" r:id="rId5" imgW="1244600" imgH="2921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399" y="2619114"/>
                          <a:ext cx="2133601" cy="5050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6" name="Rectangle 5">
              <a:extLst>
                <a:ext uri="{FF2B5EF4-FFF2-40B4-BE49-F238E27FC236}">
                  <a16:creationId xmlns:a16="http://schemas.microsoft.com/office/drawing/2014/main" id="{44CC5CB3-3AAC-4767-8246-C96A11F8D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2625564"/>
              <a:ext cx="2143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(2)  </a:t>
              </a: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  <a:r>
                <a:rPr lang="en-US" altLang="zh-CN" b="1">
                  <a:latin typeface="Times New Roman" panose="02020603050405020304" pitchFamily="18" charset="0"/>
                </a:rPr>
                <a:t> (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30000">
                  <a:latin typeface="Times New Roman" panose="02020603050405020304" pitchFamily="18" charset="0"/>
                </a:rPr>
                <a:t>0</a:t>
              </a:r>
              <a:r>
                <a:rPr lang="en-US" altLang="zh-CN" b="1">
                  <a:latin typeface="Times New Roman" panose="02020603050405020304" pitchFamily="18" charset="0"/>
                </a:rPr>
                <a:t>) exists,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57" name="Object 17">
              <a:extLst>
                <a:ext uri="{FF2B5EF4-FFF2-40B4-BE49-F238E27FC236}">
                  <a16:creationId xmlns:a16="http://schemas.microsoft.com/office/drawing/2014/main" id="{DB9209DA-2598-409C-A7DD-CD4EA3074B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31253" y="2603239"/>
            <a:ext cx="2122147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0" name="Equation" r:id="rId7" imgW="1307532" imgH="291973" progId="Equation.DSMT4">
                    <p:embed/>
                  </p:oleObj>
                </mc:Choice>
                <mc:Fallback>
                  <p:oleObj name="Equation" r:id="rId7" imgW="1307532" imgH="291973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1253" y="2603239"/>
                          <a:ext cx="2122147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/>
      <p:bldP spid="359451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>
            <a:extLst>
              <a:ext uri="{FF2B5EF4-FFF2-40B4-BE49-F238E27FC236}">
                <a16:creationId xmlns:a16="http://schemas.microsoft.com/office/drawing/2014/main" id="{F62EC306-8A00-41AA-BEE1-C623B57C0B6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227263"/>
            <a:ext cx="8229600" cy="896937"/>
            <a:chOff x="381000" y="2227264"/>
            <a:chExt cx="8229600" cy="896936"/>
          </a:xfrm>
        </p:grpSpPr>
        <p:grpSp>
          <p:nvGrpSpPr>
            <p:cNvPr id="58377" name="Group 43">
              <a:extLst>
                <a:ext uri="{FF2B5EF4-FFF2-40B4-BE49-F238E27FC236}">
                  <a16:creationId xmlns:a16="http://schemas.microsoft.com/office/drawing/2014/main" id="{5BFF2249-1BD3-46F4-A55F-2C40208F4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2227264"/>
              <a:ext cx="8229600" cy="420688"/>
              <a:chOff x="288" y="1493"/>
              <a:chExt cx="5184" cy="265"/>
            </a:xfrm>
          </p:grpSpPr>
          <p:graphicFrame>
            <p:nvGraphicFramePr>
              <p:cNvPr id="58380" name="Object 3">
                <a:extLst>
                  <a:ext uri="{FF2B5EF4-FFF2-40B4-BE49-F238E27FC236}">
                    <a16:creationId xmlns:a16="http://schemas.microsoft.com/office/drawing/2014/main" id="{CA948EBC-4891-4724-9905-56B7319E69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12" y="1493"/>
              <a:ext cx="192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01" name="Equation" r:id="rId3" imgW="165028" imgH="228501" progId="Equation.DSMT4">
                      <p:embed/>
                    </p:oleObj>
                  </mc:Choice>
                  <mc:Fallback>
                    <p:oleObj name="Equation" r:id="rId3" imgW="165028" imgH="228501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2" y="1493"/>
                            <a:ext cx="192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381" name="Text Box 33">
                <a:extLst>
                  <a:ext uri="{FF2B5EF4-FFF2-40B4-BE49-F238E27FC236}">
                    <a16:creationId xmlns:a16="http://schemas.microsoft.com/office/drawing/2014/main" id="{CDDA5DAC-2139-4596-A3A8-598E2131D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494"/>
                <a:ext cx="51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(3)  If  </a:t>
                </a:r>
                <a:r>
                  <a:rPr lang="en-US" altLang="zh-CN" b="1" i="1">
                    <a:latin typeface="Times New Roman" panose="02020603050405020304" pitchFamily="18" charset="0"/>
                  </a:rPr>
                  <a:t>f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(</a:t>
                </a: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) is continuous at a point       and                  then </a:t>
                </a:r>
              </a:p>
            </p:txBody>
          </p:sp>
          <p:graphicFrame>
            <p:nvGraphicFramePr>
              <p:cNvPr id="58382" name="Object 4">
                <a:extLst>
                  <a:ext uri="{FF2B5EF4-FFF2-40B4-BE49-F238E27FC236}">
                    <a16:creationId xmlns:a16="http://schemas.microsoft.com/office/drawing/2014/main" id="{0541E9EA-B71C-4C56-92FA-4AEA359BCE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2" y="1514"/>
              <a:ext cx="685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02" name="Equation" r:id="rId5" imgW="672808" imgH="228501" progId="Equation.DSMT4">
                      <p:embed/>
                    </p:oleObj>
                  </mc:Choice>
                  <mc:Fallback>
                    <p:oleObj name="Equation" r:id="rId5" imgW="672808" imgH="228501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2" y="1514"/>
                            <a:ext cx="685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378" name="Text Box 36">
              <a:extLst>
                <a:ext uri="{FF2B5EF4-FFF2-40B4-BE49-F238E27FC236}">
                  <a16:creationId xmlns:a16="http://schemas.microsoft.com/office/drawing/2014/main" id="{F4C2F2C3-2CCA-4E6B-A25B-1657F3039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065" y="2724150"/>
              <a:ext cx="7239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throughout some 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neighborhood</a:t>
              </a:r>
              <a:r>
                <a:rPr lang="en-US" altLang="zh-CN" b="1">
                  <a:latin typeface="Times New Roman" panose="02020603050405020304" pitchFamily="18" charset="0"/>
                </a:rPr>
                <a:t> of the point. </a:t>
              </a:r>
            </a:p>
          </p:txBody>
        </p:sp>
        <p:graphicFrame>
          <p:nvGraphicFramePr>
            <p:cNvPr id="58379" name="Object 2">
              <a:extLst>
                <a:ext uri="{FF2B5EF4-FFF2-40B4-BE49-F238E27FC236}">
                  <a16:creationId xmlns:a16="http://schemas.microsoft.com/office/drawing/2014/main" id="{25C83402-2C2B-426C-9A99-1218A6AE40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09762" y="2304274"/>
            <a:ext cx="914399" cy="325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3" name="Equation" r:id="rId7" imgW="571252" imgH="203112" progId="Equation.DSMT4">
                    <p:embed/>
                  </p:oleObj>
                </mc:Choice>
                <mc:Fallback>
                  <p:oleObj name="Equation" r:id="rId7" imgW="571252" imgH="203112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9762" y="2304274"/>
                          <a:ext cx="914399" cy="3250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6391" name="Text Box 39">
            <a:extLst>
              <a:ext uri="{FF2B5EF4-FFF2-40B4-BE49-F238E27FC236}">
                <a16:creationId xmlns:a16="http://schemas.microsoft.com/office/drawing/2014/main" id="{25DED87B-B740-4F22-AAD3-ED623DCE8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8229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arenBoth" startAt="4"/>
            </a:pPr>
            <a:r>
              <a:rPr lang="en-US" altLang="zh-CN" b="1">
                <a:latin typeface="Times New Roman" panose="02020603050405020304" pitchFamily="18" charset="0"/>
              </a:rPr>
              <a:t>The function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)=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)+</a:t>
            </a:r>
            <a:r>
              <a:rPr lang="en-US" altLang="zh-CN" b="1" i="1">
                <a:latin typeface="Times New Roman" panose="02020603050405020304" pitchFamily="18" charset="0"/>
              </a:rPr>
              <a:t>iv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 is continuous at a point if and only if </a:t>
            </a:r>
          </a:p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       u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</a:rPr>
              <a:t> are continuous at that point.  </a:t>
            </a:r>
          </a:p>
        </p:txBody>
      </p:sp>
      <p:sp>
        <p:nvSpPr>
          <p:cNvPr id="356393" name="Text Box 41">
            <a:extLst>
              <a:ext uri="{FF2B5EF4-FFF2-40B4-BE49-F238E27FC236}">
                <a16:creationId xmlns:a16="http://schemas.microsoft.com/office/drawing/2014/main" id="{68154692-02A7-4A66-BAFD-B6BE932FB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243388"/>
            <a:ext cx="82296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arenBoth" startAt="5"/>
            </a:pPr>
            <a:r>
              <a:rPr lang="en-US" altLang="zh-CN" b="1">
                <a:latin typeface="Times New Roman" panose="02020603050405020304" pitchFamily="18" charset="0"/>
              </a:rPr>
              <a:t>If the function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 is continuous in a closed and bounded region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   then |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)|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</a:rPr>
              <a:t>, and the equality holds for at least one such 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58373" name="灯片编号占位符 4">
            <a:extLst>
              <a:ext uri="{FF2B5EF4-FFF2-40B4-BE49-F238E27FC236}">
                <a16:creationId xmlns:a16="http://schemas.microsoft.com/office/drawing/2014/main" id="{B67AC9CE-B577-4D18-B79D-D587F3C5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44D7DB-F2C9-44F3-97DA-83C2A496DA86}" type="slidenum">
              <a:rPr lang="en-US" altLang="zh-CN" sz="1200" smtClean="0">
                <a:solidFill>
                  <a:schemeClr val="bg1"/>
                </a:solidFill>
              </a:rPr>
              <a:pPr/>
              <a:t>47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8374" name="Text Box 2">
            <a:extLst>
              <a:ext uri="{FF2B5EF4-FFF2-40B4-BE49-F238E27FC236}">
                <a16:creationId xmlns:a16="http://schemas.microsoft.com/office/drawing/2014/main" id="{F337C65B-BE55-4CEE-B2AA-2704CDFB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Arial" panose="020B0604020202020204" pitchFamily="34" charset="0"/>
              </a:rPr>
              <a:t>I. Continuous functions</a:t>
            </a:r>
          </a:p>
        </p:txBody>
      </p:sp>
      <p:sp>
        <p:nvSpPr>
          <p:cNvPr id="58375" name="Text Box 27">
            <a:extLst>
              <a:ext uri="{FF2B5EF4-FFF2-40B4-BE49-F238E27FC236}">
                <a16:creationId xmlns:a16="http://schemas.microsoft.com/office/drawing/2014/main" id="{5A238256-C421-4A1D-8FC5-A84DB1884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(b) Properties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C6A56C2-4F8F-4B1A-A0F2-BE54FF558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Continuity of a complex function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91" grpId="0"/>
      <p:bldP spid="3563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A0F7397B-210A-4345-91B7-990F1BA5C2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6072188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1.1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BB3F5A1-FBBA-452C-A8B5-B51B2D75D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284538"/>
            <a:ext cx="62865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Complex Number and its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65FCACC0-CE0D-48C8-A4DC-77F0CBB86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Complex Numbers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7411" name="灯片编号占位符 4">
            <a:extLst>
              <a:ext uri="{FF2B5EF4-FFF2-40B4-BE49-F238E27FC236}">
                <a16:creationId xmlns:a16="http://schemas.microsoft.com/office/drawing/2014/main" id="{EE413E95-0A2D-4EE5-835B-95040E12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FB8BC8-E9DC-454A-8781-4FA96F6D714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6D0D8BD6-F16C-4EB7-95E1-1BFA31FBB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85875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(a)  Complex numbers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DD2545A3-40DA-4C89-AF7D-50975F50D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928813"/>
            <a:ext cx="1676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z = x + </a:t>
            </a:r>
            <a:r>
              <a:rPr lang="en-US" altLang="zh-CN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y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9C32090B-005A-454E-B2E4-85593A6A8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1588" y="235743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44BE2FC1-1F32-4714-863D-ACB006EAA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2714625"/>
            <a:ext cx="1411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number</a:t>
            </a: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F3343B44-1631-4DA0-8893-5312F7C80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75" y="234791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CCE50CF4-6D5F-4E1E-8715-FD4354291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2724150"/>
            <a:ext cx="2101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 part  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lang="en-US" altLang="zh-CN" sz="2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sz="2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72A30E31-F463-4583-BB97-AA7FD6D87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688" y="2300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E683FD20-C3F7-4D49-8C98-872C60524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2071688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imaginary part  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 </a:t>
            </a:r>
            <a:r>
              <a:rPr lang="en-US" altLang="zh-CN" sz="2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sz="2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E1CC9C56-55A7-475F-8C16-0C8F31D45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3" y="2376488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" name="Object 10">
            <a:extLst>
              <a:ext uri="{FF2B5EF4-FFF2-40B4-BE49-F238E27FC236}">
                <a16:creationId xmlns:a16="http://schemas.microsoft.com/office/drawing/2014/main" id="{AD4FDA36-7618-46C8-8B93-B9C68B664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9613" y="3429000"/>
          <a:ext cx="2143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3" imgW="1244600" imgH="241300" progId="Equation.DSMT4">
                  <p:embed/>
                </p:oleObj>
              </mc:Choice>
              <mc:Fallback>
                <p:oleObj name="Equation" r:id="rId3" imgW="12446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3429000"/>
                        <a:ext cx="2143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>
            <a:extLst>
              <a:ext uri="{FF2B5EF4-FFF2-40B4-BE49-F238E27FC236}">
                <a16:creationId xmlns:a16="http://schemas.microsoft.com/office/drawing/2014/main" id="{A059D067-B2ED-4B73-B22A-33E210B0ED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3981450"/>
          <a:ext cx="1714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5" imgW="698197" imgH="203112" progId="Equation.DSMT4">
                  <p:embed/>
                </p:oleObj>
              </mc:Choice>
              <mc:Fallback>
                <p:oleObj name="Equation" r:id="rId5" imgW="698197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981450"/>
                        <a:ext cx="1714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>
            <a:extLst>
              <a:ext uri="{FF2B5EF4-FFF2-40B4-BE49-F238E27FC236}">
                <a16:creationId xmlns:a16="http://schemas.microsoft.com/office/drawing/2014/main" id="{39E14A5D-BB31-46CC-ACFD-A720B7813E4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457700"/>
            <a:ext cx="5153025" cy="400050"/>
            <a:chOff x="1650" y="3456"/>
            <a:chExt cx="3246" cy="252"/>
          </a:xfrm>
        </p:grpSpPr>
        <p:graphicFrame>
          <p:nvGraphicFramePr>
            <p:cNvPr id="17428" name="Object 12">
              <a:extLst>
                <a:ext uri="{FF2B5EF4-FFF2-40B4-BE49-F238E27FC236}">
                  <a16:creationId xmlns:a16="http://schemas.microsoft.com/office/drawing/2014/main" id="{527C95BE-21A6-413D-AC63-F786A101C9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0" y="3488"/>
            <a:ext cx="29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" name="Equation" r:id="rId7" imgW="203112" imgH="139639" progId="Equation.DSMT4">
                    <p:embed/>
                  </p:oleObj>
                </mc:Choice>
                <mc:Fallback>
                  <p:oleObj name="Equation" r:id="rId7" imgW="203112" imgH="139639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0" y="3488"/>
                          <a:ext cx="29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9" name="Text Box 16">
              <a:extLst>
                <a:ext uri="{FF2B5EF4-FFF2-40B4-BE49-F238E27FC236}">
                  <a16:creationId xmlns:a16="http://schemas.microsoft.com/office/drawing/2014/main" id="{0F96EA78-FB5D-4B59-9281-415047A11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456"/>
              <a:ext cx="29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points in the complex plane</a:t>
              </a:r>
            </a:p>
          </p:txBody>
        </p:sp>
      </p:grpSp>
      <p:graphicFrame>
        <p:nvGraphicFramePr>
          <p:cNvPr id="26" name="Object 13">
            <a:extLst>
              <a:ext uri="{FF2B5EF4-FFF2-40B4-BE49-F238E27FC236}">
                <a16:creationId xmlns:a16="http://schemas.microsoft.com/office/drawing/2014/main" id="{47915EF6-4785-46B9-9CE1-ABF0AE50AF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0175" y="5453063"/>
          <a:ext cx="37861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9" imgW="1676400" imgH="228600" progId="Equation.DSMT4">
                  <p:embed/>
                </p:oleObj>
              </mc:Choice>
              <mc:Fallback>
                <p:oleObj name="Equation" r:id="rId9" imgW="16764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453063"/>
                        <a:ext cx="37861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0">
            <a:extLst>
              <a:ext uri="{FF2B5EF4-FFF2-40B4-BE49-F238E27FC236}">
                <a16:creationId xmlns:a16="http://schemas.microsoft.com/office/drawing/2014/main" id="{D1F39CCC-3BB3-4501-B2C9-46ED5B013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000375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imaginary unit</a:t>
            </a: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FDE21EE5-87D3-4DDB-978D-BF58E9A6E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25"/>
            <a:ext cx="464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68FE734C-5C61-4492-A2AA-3A0AA30D1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967288"/>
            <a:ext cx="67865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z = </a:t>
            </a:r>
            <a:r>
              <a:rPr lang="en-US" altLang="zh-CN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a pure imaginary number;  </a:t>
            </a:r>
            <a:r>
              <a:rPr lang="en-US" altLang="zh-CN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z = x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is a real number.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9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Text Box 3">
            <a:extLst>
              <a:ext uri="{FF2B5EF4-FFF2-40B4-BE49-F238E27FC236}">
                <a16:creationId xmlns:a16="http://schemas.microsoft.com/office/drawing/2014/main" id="{80FA711F-C5DB-46F6-B2BF-A497700DC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71575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(b)  Addition and multiplication</a:t>
            </a:r>
          </a:p>
        </p:txBody>
      </p:sp>
      <p:graphicFrame>
        <p:nvGraphicFramePr>
          <p:cNvPr id="355340" name="Object 2">
            <a:extLst>
              <a:ext uri="{FF2B5EF4-FFF2-40B4-BE49-F238E27FC236}">
                <a16:creationId xmlns:a16="http://schemas.microsoft.com/office/drawing/2014/main" id="{D3C03EC8-710D-4B3B-9EBB-5A7019BB1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1643063"/>
          <a:ext cx="72199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3" imgW="3289300" imgH="228600" progId="Equation.DSMT4">
                  <p:embed/>
                </p:oleObj>
              </mc:Choice>
              <mc:Fallback>
                <p:oleObj name="Equation" r:id="rId3" imgW="32893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643063"/>
                        <a:ext cx="72199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5" name="Object 3">
            <a:extLst>
              <a:ext uri="{FF2B5EF4-FFF2-40B4-BE49-F238E27FC236}">
                <a16:creationId xmlns:a16="http://schemas.microsoft.com/office/drawing/2014/main" id="{63377637-B44C-4A8F-8B2F-FC287A8F4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214563"/>
          <a:ext cx="51196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5" imgW="2260600" imgH="228600" progId="Equation.DSMT4">
                  <p:embed/>
                </p:oleObj>
              </mc:Choice>
              <mc:Fallback>
                <p:oleObj name="Equation" r:id="rId5" imgW="2260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214563"/>
                        <a:ext cx="51196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46" name="Text Box 18">
            <a:extLst>
              <a:ext uri="{FF2B5EF4-FFF2-40B4-BE49-F238E27FC236}">
                <a16:creationId xmlns:a16="http://schemas.microsoft.com/office/drawing/2014/main" id="{CAB65E85-8E5E-43AC-81F6-090B829F5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857500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(c)  Algebraic properties</a:t>
            </a:r>
          </a:p>
        </p:txBody>
      </p:sp>
      <p:grpSp>
        <p:nvGrpSpPr>
          <p:cNvPr id="2" name="组合 20">
            <a:extLst>
              <a:ext uri="{FF2B5EF4-FFF2-40B4-BE49-F238E27FC236}">
                <a16:creationId xmlns:a16="http://schemas.microsoft.com/office/drawing/2014/main" id="{DAB69B50-E068-4B7D-B420-42E7198EF8AA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5357813"/>
            <a:ext cx="6515100" cy="896937"/>
            <a:chOff x="771499" y="5357827"/>
            <a:chExt cx="6515146" cy="896290"/>
          </a:xfrm>
        </p:grpSpPr>
        <p:sp>
          <p:nvSpPr>
            <p:cNvPr id="18451" name="Text Box 19">
              <a:extLst>
                <a:ext uri="{FF2B5EF4-FFF2-40B4-BE49-F238E27FC236}">
                  <a16:creationId xmlns:a16="http://schemas.microsoft.com/office/drawing/2014/main" id="{0C8CA4BD-2044-47C5-B492-89A207159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99" y="5487818"/>
              <a:ext cx="3886200" cy="49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(4)  binomial formula:</a:t>
              </a:r>
            </a:p>
          </p:txBody>
        </p:sp>
        <p:graphicFrame>
          <p:nvGraphicFramePr>
            <p:cNvPr id="18452" name="Object 7">
              <a:extLst>
                <a:ext uri="{FF2B5EF4-FFF2-40B4-BE49-F238E27FC236}">
                  <a16:creationId xmlns:a16="http://schemas.microsoft.com/office/drawing/2014/main" id="{E3E56119-8743-4395-A709-7E34FD7FA5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1869" y="5357827"/>
            <a:ext cx="3714776" cy="896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7" name="Equation" r:id="rId7" imgW="1790700" imgH="431800" progId="Equation.DSMT4">
                    <p:embed/>
                  </p:oleObj>
                </mc:Choice>
                <mc:Fallback>
                  <p:oleObj name="Equation" r:id="rId7" imgW="1790700" imgH="431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9" y="5357827"/>
                          <a:ext cx="3714776" cy="896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E624EB1C-BD1B-40F5-8CE4-D768B1157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Complex Numbers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3" name="组合 21">
            <a:extLst>
              <a:ext uri="{FF2B5EF4-FFF2-40B4-BE49-F238E27FC236}">
                <a16:creationId xmlns:a16="http://schemas.microsoft.com/office/drawing/2014/main" id="{4A712C9A-5BAA-49B5-8162-191707A7E28C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3286125"/>
            <a:ext cx="4797425" cy="557213"/>
            <a:chOff x="785786" y="3286124"/>
            <a:chExt cx="4797445" cy="557213"/>
          </a:xfrm>
        </p:grpSpPr>
        <p:graphicFrame>
          <p:nvGraphicFramePr>
            <p:cNvPr id="18449" name="Object 4">
              <a:extLst>
                <a:ext uri="{FF2B5EF4-FFF2-40B4-BE49-F238E27FC236}">
                  <a16:creationId xmlns:a16="http://schemas.microsoft.com/office/drawing/2014/main" id="{42B19191-1EF0-423A-B72C-370F5C4C0A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1868" y="3343274"/>
            <a:ext cx="2011363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8" name="Equation" r:id="rId9" imgW="965200" imgH="228600" progId="Equation.DSMT4">
                    <p:embed/>
                  </p:oleObj>
                </mc:Choice>
                <mc:Fallback>
                  <p:oleObj name="Equation" r:id="rId9" imgW="9652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3343274"/>
                          <a:ext cx="2011363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矩形 14">
              <a:extLst>
                <a:ext uri="{FF2B5EF4-FFF2-40B4-BE49-F238E27FC236}">
                  <a16:creationId xmlns:a16="http://schemas.microsoft.com/office/drawing/2014/main" id="{98515C44-1AD9-4293-8CB3-5E5BF8222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86" y="3286124"/>
              <a:ext cx="266611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 commutative law:</a:t>
              </a:r>
            </a:p>
          </p:txBody>
        </p:sp>
      </p:grpSp>
      <p:grpSp>
        <p:nvGrpSpPr>
          <p:cNvPr id="4" name="组合 18">
            <a:extLst>
              <a:ext uri="{FF2B5EF4-FFF2-40B4-BE49-F238E27FC236}">
                <a16:creationId xmlns:a16="http://schemas.microsoft.com/office/drawing/2014/main" id="{22092979-4D6B-455C-BD60-C130B3030E58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3929063"/>
            <a:ext cx="6357937" cy="976312"/>
            <a:chOff x="785786" y="3929066"/>
            <a:chExt cx="6357982" cy="976316"/>
          </a:xfrm>
        </p:grpSpPr>
        <p:graphicFrame>
          <p:nvGraphicFramePr>
            <p:cNvPr id="18446" name="Object 8">
              <a:extLst>
                <a:ext uri="{FF2B5EF4-FFF2-40B4-BE49-F238E27FC236}">
                  <a16:creationId xmlns:a16="http://schemas.microsoft.com/office/drawing/2014/main" id="{5FD9F48C-1185-4778-A508-08F3F6176F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6942" y="3929066"/>
            <a:ext cx="3606826" cy="458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9" name="Equation" r:id="rId11" imgW="1765300" imgH="228600" progId="Equation.DSMT4">
                    <p:embed/>
                  </p:oleObj>
                </mc:Choice>
                <mc:Fallback>
                  <p:oleObj name="Equation" r:id="rId11" imgW="17653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942" y="3929066"/>
                          <a:ext cx="3606826" cy="458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9">
              <a:extLst>
                <a:ext uri="{FF2B5EF4-FFF2-40B4-BE49-F238E27FC236}">
                  <a16:creationId xmlns:a16="http://schemas.microsoft.com/office/drawing/2014/main" id="{FF9E6ED0-8540-4842-9B76-E4E02710F6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5042" y="4429132"/>
            <a:ext cx="2425718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0" name="Equation" r:id="rId13" imgW="1155700" imgH="228600" progId="Equation.DSMT4">
                    <p:embed/>
                  </p:oleObj>
                </mc:Choice>
                <mc:Fallback>
                  <p:oleObj name="Equation" r:id="rId13" imgW="11557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5042" y="4429132"/>
                          <a:ext cx="2425718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矩形 15">
              <a:extLst>
                <a:ext uri="{FF2B5EF4-FFF2-40B4-BE49-F238E27FC236}">
                  <a16:creationId xmlns:a16="http://schemas.microsoft.com/office/drawing/2014/main" id="{50C19CBD-BB1A-4F7C-8B21-D902E8BC5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86" y="3929066"/>
              <a:ext cx="240963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 associative laws:</a:t>
              </a:r>
            </a:p>
          </p:txBody>
        </p:sp>
      </p:grpSp>
      <p:grpSp>
        <p:nvGrpSpPr>
          <p:cNvPr id="5" name="组合 19">
            <a:extLst>
              <a:ext uri="{FF2B5EF4-FFF2-40B4-BE49-F238E27FC236}">
                <a16:creationId xmlns:a16="http://schemas.microsoft.com/office/drawing/2014/main" id="{57B0D960-8364-4F58-862C-CA9F20AC4F96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886325"/>
            <a:ext cx="5643562" cy="568325"/>
            <a:chOff x="785994" y="4886336"/>
            <a:chExt cx="5643395" cy="568199"/>
          </a:xfrm>
        </p:grpSpPr>
        <p:graphicFrame>
          <p:nvGraphicFramePr>
            <p:cNvPr id="18444" name="Object 6">
              <a:extLst>
                <a:ext uri="{FF2B5EF4-FFF2-40B4-BE49-F238E27FC236}">
                  <a16:creationId xmlns:a16="http://schemas.microsoft.com/office/drawing/2014/main" id="{973F796B-A0A6-4B64-A996-3A2D052822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3307" y="4953011"/>
            <a:ext cx="2786082" cy="501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1" name="Equation" r:id="rId15" imgW="1270000" imgH="228600" progId="Equation.DSMT4">
                    <p:embed/>
                  </p:oleObj>
                </mc:Choice>
                <mc:Fallback>
                  <p:oleObj name="Equation" r:id="rId15" imgW="12700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307" y="4953011"/>
                          <a:ext cx="2786082" cy="501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矩形 16">
              <a:extLst>
                <a:ext uri="{FF2B5EF4-FFF2-40B4-BE49-F238E27FC236}">
                  <a16:creationId xmlns:a16="http://schemas.microsoft.com/office/drawing/2014/main" id="{623AB93A-0BB7-4697-B645-FCDF2A8FF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994" y="4886336"/>
              <a:ext cx="240963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(3)  distributive law:</a:t>
              </a:r>
            </a:p>
          </p:txBody>
        </p:sp>
      </p:grpSp>
      <p:sp>
        <p:nvSpPr>
          <p:cNvPr id="18443" name="灯片编号占位符 4">
            <a:extLst>
              <a:ext uri="{FF2B5EF4-FFF2-40B4-BE49-F238E27FC236}">
                <a16:creationId xmlns:a16="http://schemas.microsoft.com/office/drawing/2014/main" id="{AA6223F1-B40E-4194-ABE0-12368CDA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0457C0-E356-48DA-B3B0-22A333D8D4F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/>
      <p:bldP spid="3553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>
            <a:extLst>
              <a:ext uri="{FF2B5EF4-FFF2-40B4-BE49-F238E27FC236}">
                <a16:creationId xmlns:a16="http://schemas.microsoft.com/office/drawing/2014/main" id="{1A8D64C5-1371-4EB3-8121-4D98AF685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24777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(d)  Additive and multiplicative inverse</a:t>
            </a:r>
          </a:p>
        </p:txBody>
      </p:sp>
      <p:sp>
        <p:nvSpPr>
          <p:cNvPr id="356357" name="Text Box 5">
            <a:extLst>
              <a:ext uri="{FF2B5EF4-FFF2-40B4-BE49-F238E27FC236}">
                <a16:creationId xmlns:a16="http://schemas.microsoft.com/office/drawing/2014/main" id="{57E92298-CED3-4F47-A8AD-D23BE871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3748088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(e)  Subtraction and division</a:t>
            </a:r>
          </a:p>
        </p:txBody>
      </p:sp>
      <p:graphicFrame>
        <p:nvGraphicFramePr>
          <p:cNvPr id="356360" name="Object 5">
            <a:extLst>
              <a:ext uri="{FF2B5EF4-FFF2-40B4-BE49-F238E27FC236}">
                <a16:creationId xmlns:a16="http://schemas.microsoft.com/office/drawing/2014/main" id="{A7413F74-8903-4066-A7EF-8FB3385995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4291013"/>
          <a:ext cx="28575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3" imgW="1256755" imgH="253890" progId="Equation.DSMT4">
                  <p:embed/>
                </p:oleObj>
              </mc:Choice>
              <mc:Fallback>
                <p:oleObj name="Equation" r:id="rId3" imgW="1256755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291013"/>
                        <a:ext cx="28575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1" name="Object 6">
            <a:extLst>
              <a:ext uri="{FF2B5EF4-FFF2-40B4-BE49-F238E27FC236}">
                <a16:creationId xmlns:a16="http://schemas.microsoft.com/office/drawing/2014/main" id="{85FFF24B-9388-40E7-874B-BBFD120D3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4933950"/>
          <a:ext cx="307181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5" imgW="1371600" imgH="444500" progId="Equation.DSMT4">
                  <p:embed/>
                </p:oleObj>
              </mc:Choice>
              <mc:Fallback>
                <p:oleObj name="Equation" r:id="rId5" imgW="13716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933950"/>
                        <a:ext cx="3071813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5">
            <a:extLst>
              <a:ext uri="{FF2B5EF4-FFF2-40B4-BE49-F238E27FC236}">
                <a16:creationId xmlns:a16="http://schemas.microsoft.com/office/drawing/2014/main" id="{85AFC7D3-4761-4EE1-9948-EDCBE7CFA879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3133725"/>
            <a:ext cx="6059487" cy="500063"/>
            <a:chOff x="785786" y="3133425"/>
            <a:chExt cx="6059355" cy="500066"/>
          </a:xfrm>
        </p:grpSpPr>
        <p:graphicFrame>
          <p:nvGraphicFramePr>
            <p:cNvPr id="19471" name="Object 4">
              <a:extLst>
                <a:ext uri="{FF2B5EF4-FFF2-40B4-BE49-F238E27FC236}">
                  <a16:creationId xmlns:a16="http://schemas.microsoft.com/office/drawing/2014/main" id="{5754AF0B-A2F7-405A-B20F-91BA1727D9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926" y="3133425"/>
            <a:ext cx="3916215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5" name="Equation" r:id="rId7" imgW="1790700" imgH="228600" progId="Equation.DSMT4">
                    <p:embed/>
                  </p:oleObj>
                </mc:Choice>
                <mc:Fallback>
                  <p:oleObj name="Equation" r:id="rId7" imgW="17907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926" y="3133425"/>
                          <a:ext cx="3916215" cy="500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2" name="Text Box 10">
              <a:extLst>
                <a:ext uri="{FF2B5EF4-FFF2-40B4-BE49-F238E27FC236}">
                  <a16:creationId xmlns:a16="http://schemas.microsoft.com/office/drawing/2014/main" id="{4F87BA29-4976-4520-89FC-335513172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786" y="3147713"/>
              <a:ext cx="4343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(3)  an corollary:</a:t>
              </a:r>
            </a:p>
          </p:txBody>
        </p:sp>
      </p:grpSp>
      <p:sp>
        <p:nvSpPr>
          <p:cNvPr id="19463" name="灯片编号占位符 4">
            <a:extLst>
              <a:ext uri="{FF2B5EF4-FFF2-40B4-BE49-F238E27FC236}">
                <a16:creationId xmlns:a16="http://schemas.microsoft.com/office/drawing/2014/main" id="{C1F5F126-9CA4-42AC-89AD-05E44139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10C9AA-A3BA-46EA-81C3-4D818DCB0D1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33D2A8D-B673-4A67-9D59-AD0CA54E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1. Complex Numbers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3" name="组合 13">
            <a:extLst>
              <a:ext uri="{FF2B5EF4-FFF2-40B4-BE49-F238E27FC236}">
                <a16:creationId xmlns:a16="http://schemas.microsoft.com/office/drawing/2014/main" id="{99B77001-20AC-4E27-879A-F23F1ECB4254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1790700"/>
            <a:ext cx="4429125" cy="444500"/>
            <a:chOff x="785786" y="1790391"/>
            <a:chExt cx="4429156" cy="444379"/>
          </a:xfrm>
        </p:grpSpPr>
        <p:graphicFrame>
          <p:nvGraphicFramePr>
            <p:cNvPr id="19469" name="Object 2">
              <a:extLst>
                <a:ext uri="{FF2B5EF4-FFF2-40B4-BE49-F238E27FC236}">
                  <a16:creationId xmlns:a16="http://schemas.microsoft.com/office/drawing/2014/main" id="{4EEA97A3-A416-4FFE-85D3-937224A4E4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7554" y="1790391"/>
            <a:ext cx="1857388" cy="444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6" name="Equation" r:id="rId9" imgW="850531" imgH="203112" progId="Equation.DSMT4">
                    <p:embed/>
                  </p:oleObj>
                </mc:Choice>
                <mc:Fallback>
                  <p:oleObj name="Equation" r:id="rId9" imgW="850531" imgH="203112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554" y="1790391"/>
                          <a:ext cx="1857388" cy="444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矩形 11">
              <a:extLst>
                <a:ext uri="{FF2B5EF4-FFF2-40B4-BE49-F238E27FC236}">
                  <a16:creationId xmlns:a16="http://schemas.microsoft.com/office/drawing/2014/main" id="{FF1B0FF3-1F92-4928-A32C-83D8D5AC9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86" y="1790391"/>
              <a:ext cx="24240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 additive inverse:</a:t>
              </a:r>
            </a:p>
          </p:txBody>
        </p:sp>
      </p:grpSp>
      <p:grpSp>
        <p:nvGrpSpPr>
          <p:cNvPr id="4" name="组合 14">
            <a:extLst>
              <a:ext uri="{FF2B5EF4-FFF2-40B4-BE49-F238E27FC236}">
                <a16:creationId xmlns:a16="http://schemas.microsoft.com/office/drawing/2014/main" id="{E0C2857B-FC7E-4063-B003-79E7D62283DA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243138"/>
            <a:ext cx="7643812" cy="855662"/>
            <a:chOff x="785786" y="2242833"/>
            <a:chExt cx="7643866" cy="855376"/>
          </a:xfrm>
        </p:grpSpPr>
        <p:graphicFrame>
          <p:nvGraphicFramePr>
            <p:cNvPr id="19467" name="Object 3">
              <a:extLst>
                <a:ext uri="{FF2B5EF4-FFF2-40B4-BE49-F238E27FC236}">
                  <a16:creationId xmlns:a16="http://schemas.microsoft.com/office/drawing/2014/main" id="{B94A31DA-A4C5-48AB-8932-66793AA5A2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9058" y="2242833"/>
            <a:ext cx="4500594" cy="855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7" name="Equation" r:id="rId11" imgW="2273300" imgH="431800" progId="Equation.DSMT4">
                    <p:embed/>
                  </p:oleObj>
                </mc:Choice>
                <mc:Fallback>
                  <p:oleObj name="Equation" r:id="rId11" imgW="2273300" imgH="431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058" y="2242833"/>
                          <a:ext cx="4500594" cy="855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矩形 12">
              <a:hlinkClick r:id="rId13" action="ppaction://hlinkpres?slideindex=26&amp;slidetitle=幻灯片 26"/>
              <a:extLst>
                <a:ext uri="{FF2B5EF4-FFF2-40B4-BE49-F238E27FC236}">
                  <a16:creationId xmlns:a16="http://schemas.microsoft.com/office/drawing/2014/main" id="{F026A000-890F-4A21-897F-1F614C0B2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86" y="2433333"/>
              <a:ext cx="30476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  <a:hlinkClick r:id="rId14" action="ppaction://hlinksldjump"/>
                </a:rPr>
                <a:t>(2)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multiplicative inverse: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/>
      <p:bldP spid="3563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>
            <a:extLst>
              <a:ext uri="{FF2B5EF4-FFF2-40B4-BE49-F238E27FC236}">
                <a16:creationId xmlns:a16="http://schemas.microsoft.com/office/drawing/2014/main" id="{088FB1D0-7BB7-476E-8D0A-7510EF97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C2E76D-FDD3-42E3-984B-20423B02D5F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A580C6D-0598-4E4A-8A9C-7FB7651A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28625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2. Modulus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BAAA46-5399-4CA7-BD68-46D74BA28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385888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(a)  Definition:</a:t>
            </a:r>
          </a:p>
        </p:txBody>
      </p:sp>
      <p:grpSp>
        <p:nvGrpSpPr>
          <p:cNvPr id="2" name="组合 27">
            <a:extLst>
              <a:ext uri="{FF2B5EF4-FFF2-40B4-BE49-F238E27FC236}">
                <a16:creationId xmlns:a16="http://schemas.microsoft.com/office/drawing/2014/main" id="{56804ABD-2994-4F47-ACEC-1B1416D2AC48}"/>
              </a:ext>
            </a:extLst>
          </p:cNvPr>
          <p:cNvGrpSpPr>
            <a:grpSpLocks/>
          </p:cNvGrpSpPr>
          <p:nvPr/>
        </p:nvGrpSpPr>
        <p:grpSpPr bwMode="auto">
          <a:xfrm>
            <a:off x="644525" y="2478088"/>
            <a:ext cx="2713038" cy="2687637"/>
            <a:chOff x="644526" y="2478100"/>
            <a:chExt cx="2713037" cy="2687437"/>
          </a:xfrm>
        </p:grpSpPr>
        <p:sp>
          <p:nvSpPr>
            <p:cNvPr id="20497" name="Text Box 4">
              <a:extLst>
                <a:ext uri="{FF2B5EF4-FFF2-40B4-BE49-F238E27FC236}">
                  <a16:creationId xmlns:a16="http://schemas.microsoft.com/office/drawing/2014/main" id="{3F666F01-7F99-483C-9AAB-F9AE3F5F3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851" y="4857760"/>
              <a:ext cx="18947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Complex plane C</a:t>
              </a:r>
            </a:p>
          </p:txBody>
        </p:sp>
        <p:grpSp>
          <p:nvGrpSpPr>
            <p:cNvPr id="20498" name="Group 5">
              <a:extLst>
                <a:ext uri="{FF2B5EF4-FFF2-40B4-BE49-F238E27FC236}">
                  <a16:creationId xmlns:a16="http://schemas.microsoft.com/office/drawing/2014/main" id="{BA5A673E-3943-44B8-AC8E-2C81A1F4D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526" y="2478100"/>
              <a:ext cx="2713037" cy="2108200"/>
              <a:chOff x="1363" y="1948"/>
              <a:chExt cx="1709" cy="1328"/>
            </a:xfrm>
          </p:grpSpPr>
          <p:sp>
            <p:nvSpPr>
              <p:cNvPr id="20499" name="Line 6">
                <a:extLst>
                  <a:ext uri="{FF2B5EF4-FFF2-40B4-BE49-F238E27FC236}">
                    <a16:creationId xmlns:a16="http://schemas.microsoft.com/office/drawing/2014/main" id="{C9850A0D-4F81-4B59-B2C8-4CA0794F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2" y="3154"/>
                <a:ext cx="14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00" name="Line 7">
                <a:extLst>
                  <a:ext uri="{FF2B5EF4-FFF2-40B4-BE49-F238E27FC236}">
                    <a16:creationId xmlns:a16="http://schemas.microsoft.com/office/drawing/2014/main" id="{A372FF08-D786-44DE-9EB7-11E08BFB8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08" y="2040"/>
                <a:ext cx="27" cy="12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01" name="Text Box 8">
                <a:extLst>
                  <a:ext uri="{FF2B5EF4-FFF2-40B4-BE49-F238E27FC236}">
                    <a16:creationId xmlns:a16="http://schemas.microsoft.com/office/drawing/2014/main" id="{4DC1DB4F-2DD5-414C-8A6A-7B58D1E82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3" y="3082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20502" name="Text Box 9">
                <a:extLst>
                  <a:ext uri="{FF2B5EF4-FFF2-40B4-BE49-F238E27FC236}">
                    <a16:creationId xmlns:a16="http://schemas.microsoft.com/office/drawing/2014/main" id="{BF80BDD1-EB89-45DD-83DC-9E0C1209A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0" y="3059"/>
                <a:ext cx="7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0503" name="Text Box 10">
                <a:extLst>
                  <a:ext uri="{FF2B5EF4-FFF2-40B4-BE49-F238E27FC236}">
                    <a16:creationId xmlns:a16="http://schemas.microsoft.com/office/drawing/2014/main" id="{833A545E-243D-43D0-923C-C0D05F516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0" y="1948"/>
                <a:ext cx="7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</p:grpSp>
      <p:sp>
        <p:nvSpPr>
          <p:cNvPr id="18" name="Text Box 11">
            <a:extLst>
              <a:ext uri="{FF2B5EF4-FFF2-40B4-BE49-F238E27FC236}">
                <a16:creationId xmlns:a16="http://schemas.microsoft.com/office/drawing/2014/main" id="{E93A2833-2C9F-4D33-AB0F-8EDF11595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643188"/>
            <a:ext cx="1076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= x+ iy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FF5A16A0-FE41-49D6-8FCF-B56B9E8E31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8688" y="2857500"/>
            <a:ext cx="1271587" cy="15128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18F53BB-BAD3-499F-893F-D74DBC7BCEA1}"/>
              </a:ext>
            </a:extLst>
          </p:cNvPr>
          <p:cNvSpPr>
            <a:spLocks/>
          </p:cNvSpPr>
          <p:nvPr/>
        </p:nvSpPr>
        <p:spPr bwMode="auto">
          <a:xfrm>
            <a:off x="1162050" y="4141788"/>
            <a:ext cx="101600" cy="203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EC30C9BB-D64C-4134-BE64-74A168316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4000500"/>
          <a:ext cx="2460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3" imgW="139579" imgH="177646" progId="Equation.DSMT4">
                  <p:embed/>
                </p:oleObj>
              </mc:Choice>
              <mc:Fallback>
                <p:oleObj name="Equation" r:id="rId3" imgW="139579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4000500"/>
                        <a:ext cx="24606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>
            <a:extLst>
              <a:ext uri="{FF2B5EF4-FFF2-40B4-BE49-F238E27FC236}">
                <a16:creationId xmlns:a16="http://schemas.microsoft.com/office/drawing/2014/main" id="{4E7A95A2-3026-4D30-A0CB-06D07809B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2571750"/>
          <a:ext cx="12858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5" imgW="647419" imgH="406224" progId="Equation.DSMT4">
                  <p:embed/>
                </p:oleObj>
              </mc:Choice>
              <mc:Fallback>
                <p:oleObj name="Equation" r:id="rId5" imgW="647419" imgH="4062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571750"/>
                        <a:ext cx="12858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6">
            <a:extLst>
              <a:ext uri="{FF2B5EF4-FFF2-40B4-BE49-F238E27FC236}">
                <a16:creationId xmlns:a16="http://schemas.microsoft.com/office/drawing/2014/main" id="{02D98F89-0026-4D86-8630-C6DD75CFC667}"/>
              </a:ext>
            </a:extLst>
          </p:cNvPr>
          <p:cNvGrpSpPr>
            <a:grpSpLocks/>
          </p:cNvGrpSpPr>
          <p:nvPr/>
        </p:nvGrpSpPr>
        <p:grpSpPr bwMode="auto">
          <a:xfrm>
            <a:off x="3862388" y="1928813"/>
            <a:ext cx="3495675" cy="571500"/>
            <a:chOff x="3862382" y="1928802"/>
            <a:chExt cx="3495700" cy="571504"/>
          </a:xfrm>
        </p:grpSpPr>
        <p:graphicFrame>
          <p:nvGraphicFramePr>
            <p:cNvPr id="20495" name="Object 2">
              <a:extLst>
                <a:ext uri="{FF2B5EF4-FFF2-40B4-BE49-F238E27FC236}">
                  <a16:creationId xmlns:a16="http://schemas.microsoft.com/office/drawing/2014/main" id="{D913A82B-3598-4593-8FFE-5EE2192B4E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7818" y="1928802"/>
            <a:ext cx="2000264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6" name="Equation" r:id="rId7" imgW="939800" imgH="279400" progId="Equation.DSMT4">
                    <p:embed/>
                  </p:oleObj>
                </mc:Choice>
                <mc:Fallback>
                  <p:oleObj name="Equation" r:id="rId7" imgW="939800" imgH="279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818" y="1928802"/>
                          <a:ext cx="2000264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Rectangle 26">
              <a:extLst>
                <a:ext uri="{FF2B5EF4-FFF2-40B4-BE49-F238E27FC236}">
                  <a16:creationId xmlns:a16="http://schemas.microsoft.com/office/drawing/2014/main" id="{631010E9-30EE-4EB4-8679-A32B694E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382" y="2071677"/>
              <a:ext cx="11637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Modulus</a:t>
              </a:r>
            </a:p>
          </p:txBody>
        </p:sp>
      </p:grpSp>
      <p:sp>
        <p:nvSpPr>
          <p:cNvPr id="24" name="Rectangle 26">
            <a:extLst>
              <a:ext uri="{FF2B5EF4-FFF2-40B4-BE49-F238E27FC236}">
                <a16:creationId xmlns:a16="http://schemas.microsoft.com/office/drawing/2014/main" id="{ABD5A953-FE1D-4BED-A4D2-AD5B98D73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3500438"/>
            <a:ext cx="1352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Property: </a:t>
            </a:r>
          </a:p>
        </p:txBody>
      </p:sp>
      <p:graphicFrame>
        <p:nvGraphicFramePr>
          <p:cNvPr id="27656" name="Object 8">
            <a:extLst>
              <a:ext uri="{FF2B5EF4-FFF2-40B4-BE49-F238E27FC236}">
                <a16:creationId xmlns:a16="http://schemas.microsoft.com/office/drawing/2014/main" id="{9C744B64-9BFF-4412-88DB-1283BC1B2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3429000"/>
          <a:ext cx="24288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9" imgW="1434477" imgH="266584" progId="Equation.DSMT4">
                  <p:embed/>
                </p:oleObj>
              </mc:Choice>
              <mc:Fallback>
                <p:oleObj name="Equation" r:id="rId9" imgW="1434477" imgH="26658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429000"/>
                        <a:ext cx="24288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>
            <a:extLst>
              <a:ext uri="{FF2B5EF4-FFF2-40B4-BE49-F238E27FC236}">
                <a16:creationId xmlns:a16="http://schemas.microsoft.com/office/drawing/2014/main" id="{5740979A-9614-4F53-82DD-BDC956F51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4048125"/>
          <a:ext cx="18272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11" imgW="1079500" imgH="508000" progId="Equation.DSMT4">
                  <p:embed/>
                </p:oleObj>
              </mc:Choice>
              <mc:Fallback>
                <p:oleObj name="Equation" r:id="rId11" imgW="10795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048125"/>
                        <a:ext cx="18272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4023</TotalTime>
  <Words>2350</Words>
  <Application>Microsoft Office PowerPoint</Application>
  <PresentationFormat>全屏显示(4:3)</PresentationFormat>
  <Paragraphs>435</Paragraphs>
  <Slides>47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Arial Unicode MS</vt:lpstr>
      <vt:lpstr>华文楷体</vt:lpstr>
      <vt:lpstr>楷体_GB2312</vt:lpstr>
      <vt:lpstr>宋体</vt:lpstr>
      <vt:lpstr>Arial</vt:lpstr>
      <vt:lpstr>Arial Black</vt:lpstr>
      <vt:lpstr>Cambria Math</vt:lpstr>
      <vt:lpstr>Century Schoolbook</vt:lpstr>
      <vt:lpstr>Cooper Black</vt:lpstr>
      <vt:lpstr>Symbol</vt:lpstr>
      <vt:lpstr>Times New Roman</vt:lpstr>
      <vt:lpstr>Wingdings</vt:lpstr>
      <vt:lpstr>Wingdings 2</vt:lpstr>
      <vt:lpstr>凸显</vt:lpstr>
      <vt:lpstr>Equation</vt:lpstr>
      <vt:lpstr>公式</vt:lpstr>
      <vt:lpstr>Engineering Mathematics (part 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北京邮电大学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石霞</dc:creator>
  <cp:lastModifiedBy>shixia</cp:lastModifiedBy>
  <cp:revision>1655</cp:revision>
  <cp:lastPrinted>1601-01-01T00:00:00Z</cp:lastPrinted>
  <dcterms:created xsi:type="dcterms:W3CDTF">2006-02-11T11:46:46Z</dcterms:created>
  <dcterms:modified xsi:type="dcterms:W3CDTF">2023-09-17T14:09:30Z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