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55"/>
  </p:notesMasterIdLst>
  <p:sldIdLst>
    <p:sldId id="376" r:id="rId2"/>
    <p:sldId id="351" r:id="rId3"/>
    <p:sldId id="350" r:id="rId4"/>
    <p:sldId id="297" r:id="rId5"/>
    <p:sldId id="298" r:id="rId6"/>
    <p:sldId id="299" r:id="rId7"/>
    <p:sldId id="300" r:id="rId8"/>
    <p:sldId id="302" r:id="rId9"/>
    <p:sldId id="305" r:id="rId10"/>
    <p:sldId id="377" r:id="rId11"/>
    <p:sldId id="345" r:id="rId12"/>
    <p:sldId id="308" r:id="rId13"/>
    <p:sldId id="309" r:id="rId14"/>
    <p:sldId id="314" r:id="rId15"/>
    <p:sldId id="347" r:id="rId16"/>
    <p:sldId id="346" r:id="rId17"/>
    <p:sldId id="315" r:id="rId18"/>
    <p:sldId id="316" r:id="rId19"/>
    <p:sldId id="317" r:id="rId20"/>
    <p:sldId id="318" r:id="rId21"/>
    <p:sldId id="320" r:id="rId22"/>
    <p:sldId id="322" r:id="rId23"/>
    <p:sldId id="323" r:id="rId24"/>
    <p:sldId id="352" r:id="rId25"/>
    <p:sldId id="327" r:id="rId26"/>
    <p:sldId id="328" r:id="rId27"/>
    <p:sldId id="329" r:id="rId28"/>
    <p:sldId id="331" r:id="rId29"/>
    <p:sldId id="332" r:id="rId30"/>
    <p:sldId id="333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D60093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6" autoAdjust="0"/>
    <p:restoredTop sz="94660"/>
  </p:normalViewPr>
  <p:slideViewPr>
    <p:cSldViewPr>
      <p:cViewPr varScale="1">
        <p:scale>
          <a:sx n="89" d="100"/>
          <a:sy n="89" d="100"/>
        </p:scale>
        <p:origin x="351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4" Type="http://schemas.openxmlformats.org/officeDocument/2006/relationships/image" Target="../media/image22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AF04988-1A0E-42B3-A545-6CF1D4AFCA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EE017-9DE7-4819-B588-36B51F7287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F6F205-671B-47CF-8A7A-8E9C8253F1C0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4C0B69B-AE1E-4421-AAE2-F54025299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51B261C-8E55-4D5D-A9AD-8B50C64C9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AE2DB-8032-47A2-BFFD-79196B9327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24F25-2D7A-4ADE-B225-F42BD5E16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9C0289-AC52-4EF3-B696-020BD2BDA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EBA66DEC-3B73-43B5-BCC0-7CF3410C77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1A387570-80FA-4B4F-86B0-F31750B32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786F9A0-255C-4160-9ED0-FC1A415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21F689-FFDB-4536-9EAD-192FA984ED56}" type="slidenum">
              <a:rPr lang="zh-CN" altLang="en-US" sz="1200" smtClean="0">
                <a:latin typeface="Arial" panose="020B0604020202020204" pitchFamily="34" charset="0"/>
              </a:rPr>
              <a:pPr/>
              <a:t>1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0245" name="页脚占位符 4">
            <a:extLst>
              <a:ext uri="{FF2B5EF4-FFF2-40B4-BE49-F238E27FC236}">
                <a16:creationId xmlns:a16="http://schemas.microsoft.com/office/drawing/2014/main" id="{5F8F0151-4080-4140-B7F8-7F21D5784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Dr. Xia Shi</a:t>
            </a:r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0246" name="页眉占位符 5">
            <a:extLst>
              <a:ext uri="{FF2B5EF4-FFF2-40B4-BE49-F238E27FC236}">
                <a16:creationId xmlns:a16="http://schemas.microsoft.com/office/drawing/2014/main" id="{C64E1DBD-52BC-489D-86B2-6ACA8D4B5E96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Advanced Math I</a:t>
            </a:r>
            <a:endParaRPr lang="zh-CN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8480D44-CDBF-4C80-8FEC-C2A6D3563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17B19A-AC0E-46E9-8845-0655AD98C3A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B447502-7EDA-4C74-B4F2-F6B0A3FD5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50A28D3-9A36-4B5C-BB17-8D70E6E71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EE06948-191E-4BFD-8585-C3FCD574D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5344F0B-FDE3-4A22-9CCF-1C16A355A226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D82E066-5810-489D-B8A1-7B9962840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A206E90-52D8-4928-8039-7B008BD5A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627285E-81C8-4436-9212-92F2D85CC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3FDBF5A-618A-44CB-A637-27B77F46E310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47C5455-75FC-4F40-B35F-0A57F751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2525379-0DAD-4275-8F03-409669555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E03FFE8-FD60-45AE-9CB8-9964B9858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54E1E56-43F0-4634-A6E9-C76EB8572450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D12780E-C252-4C29-BB1D-B5C5146FB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036938F-6229-41AE-9959-2EF77E7BE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797660-E6B9-4F24-AAB1-D9099BC74ED5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7C0F3-8EA7-4F41-9010-4932AA8CE05A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49EEE-A3F9-4E2E-BEF6-C9FD5E93BDED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F8B90F-FFFB-4FB3-B0F0-1C3C82016B80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29A3EAB5-EF1B-4663-AFED-145B26592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EB0A88F0-8574-4B04-A70C-1534512FB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EDC02EF0-F614-4AB6-A227-7BCEE6B11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17A9E4D2-A9E4-4592-A9A1-F773AAA82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75262D9B-136B-47FE-A435-B54B3364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C68A0F84-D4CD-4CBE-BFB5-49FB7A5AD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A385D7-8322-47DD-A55A-8EE6A490E8DD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30480F-0F16-4BED-9C1D-FE8DDEA3DB2B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098920-E7BF-49B4-BB4E-3E313A5D9E49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95C5EA7-82D4-4CA2-9600-4FE3B053653B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B7D4E0C-90B7-4094-9B04-7D547739AEB9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6730D6C-8B8C-4D64-A790-DC387D641AC0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47E4B17B-C093-47AB-87D4-6BC5937B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D58C00D8-BF42-438C-9289-69B6CB2A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ED3C1059-A961-419F-BE84-FDCE4EB6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4A8F-FB8A-4D51-B082-6B17A5ED6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65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FC687200-F544-4C87-A400-6B96BCE5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D3DF1DE-1A98-45E6-9A11-21CE2222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2B24B7EB-53BA-419E-A993-CD184129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F7F6B-46EB-4BF7-9CBC-B928F8E0CD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4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79BF05F3-614A-4820-8F71-70E29B0F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EA0BC7A-F224-477E-9FEA-AD7986DA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AA2659F6-1F11-41CB-AC5E-A228C820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2FF3-DBCD-451B-A21D-6222A776C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2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E34FF6D5-CB0B-4018-8308-93EAED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9D837061-212C-430B-9F17-E5757E9BF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F852-DB09-4AF9-972F-62C97A206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0EAF7D28-8C77-4934-AC87-4FF4AD5D3E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47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B5D8D9-336C-4A4D-9589-4854ACF852BB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6C122A-2BDE-4857-9D84-54A69A064355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79C79-E37A-4999-A773-AE49AB0CC6DB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5A0506-0AC0-4128-8556-79EF655750C7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14822C12-C2D0-432B-964F-6CAA256B6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5EFE310C-F763-4A45-B642-81F3F0BBB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D81D31C0-6B88-4AEA-9160-425EDBE48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FC1C9D0C-1314-42F2-842C-F4F177105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142F237C-BB8D-4665-80D7-C6A6BF7B0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AD1-D497-4983-846D-990A022F3F53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7CAC6DF-7E46-4035-A505-6D46A62AF12A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910B33-1390-4BF6-9C55-F5B50FDA6F10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7EA635C-FC85-48E9-A5F8-8C916D8BA10E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E1F4E7C-B880-49B3-8204-FC0DAC23B0DE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64C9F65-3F37-4A99-957E-0100E64D1479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69AD25DA-3D05-4725-8AE8-FA6BAF731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CA2EC1F6-AB3F-4D3E-BF6D-20435A17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0FDAC022-52D4-4BD6-8DB4-B89C1276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FD6244DE-7470-4F19-BAFB-436C652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E23A7-A7BE-4EF9-9101-4B70E2A6C6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825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2131B969-3E5E-4497-81B7-13E3F70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9C749A04-4F1C-436B-8DAC-900F4C0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6901D510-EAC0-41A5-AF8E-A119325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137E-A59B-494F-A028-AA731699B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59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BA0FFF96-3C11-4D59-AB78-0F37B5B5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2EC47ED8-8E08-461A-923D-DAAED0EA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59637C0E-DC84-4D02-9BC8-A4F04E39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EDE0-39AF-4804-948C-79E62A075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16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EB7CFA80-F2A2-4946-B842-52F457B4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5063B54B-6BAD-4039-A912-E101FE17D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009A8-3E41-49D7-9118-69151545F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4DC6FEFF-A5D5-495D-87FF-9730B31A1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97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7E1E4A59-EBEF-497F-9156-5542708A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73F2B-0EA9-473F-81FD-CCA57AA0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0DB6A1E0-E863-4DA4-B1FA-C0F7CC6B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BDE16-B58F-4079-83D2-24084E3C21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11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E2445473-1A7C-4884-9F28-97A763AF5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30C6A729-478C-45E8-83F7-31E61A014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8D88A32B-CFA8-4CDA-AA72-6F3B2F6C7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0A28C7C8-225F-40A1-BE98-64AC9C87E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904D4A-469D-4E00-926C-53B89BB4D5BD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16D80CA3-10B1-4A92-8864-AE7AC28EB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F4C0C4F-A389-445C-84AF-BF2D4B378641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272DA230-C4F3-43AD-BCA7-40A5D549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BCF0A700-BA64-419B-8926-2C32625E8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FAED1-CADD-42C7-918B-0FB6B13A9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5D46F488-A0D5-4F08-85A2-310A084204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517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5C932C15-E35D-4E1A-AEBD-139944B74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E0881D-BFF1-4BBF-8B5A-9B780FF0468E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69DFD7B2-1817-452B-A936-5A381AA48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A45C1E-7747-4165-8D0C-2284147165D6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C3A3D727-66F0-47B5-965D-AC49FB330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2FCC2133-9B6D-4B8D-A821-8F8A48FD0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CEED8C2B-5AF3-4FC7-8107-3C26EFB64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DC06979D-2523-4EFB-BA9A-3885789E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2565AD84-3C02-401F-9382-1314395788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C6FE0-E5E4-4A3B-B267-369575AF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AAF75939-324F-4F8E-89A9-9BD1881170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3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968BE0B6-9456-4760-969D-4B0BE067C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204C2E32-CD2D-4E6B-B8B9-1E58F4EA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C550698E-09E6-4558-945D-81228F2FDD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668ECAD8-93A1-45F9-8AD6-BA1B7CB9F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9A9DC1-9019-4F1B-B7B7-2BFDC16B1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742D9308-2764-4903-AAEC-BEF4F1F39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1E4BFB22-5168-41C0-A5D5-3BC0E7054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589611-6002-415A-8177-BD96D5F54C71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6B128AD5-0F07-43C0-811F-C38F9FCA8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65693B-D5F2-410A-9078-A6B7D3E336AA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70B66A72-C907-41EC-AE79-5CC5B368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21A594-6EEF-4A74-8186-00DBBCD62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76" r:id="rId4"/>
    <p:sldLayoutId id="2147484177" r:id="rId5"/>
    <p:sldLayoutId id="2147484184" r:id="rId6"/>
    <p:sldLayoutId id="2147484178" r:id="rId7"/>
    <p:sldLayoutId id="2147484185" r:id="rId8"/>
    <p:sldLayoutId id="2147484186" r:id="rId9"/>
    <p:sldLayoutId id="2147484179" r:id="rId10"/>
    <p:sldLayoutId id="21474841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90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8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7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16.png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3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4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6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92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9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9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3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1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222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2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35.bin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37.bin"/><Relationship Id="rId4" Type="http://schemas.openxmlformats.org/officeDocument/2006/relationships/image" Target="../media/image23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73E7A883-6E54-4034-A22B-6019A9A72A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Engineering Mathematics (part I)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56BB13A-F949-490D-BE94-519492C364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Functions of a Complex Variable</a:t>
            </a: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FC34DA42-DF61-4B72-BE74-FAB457567C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</a:t>
            </a:r>
          </a:p>
        </p:txBody>
      </p:sp>
      <p:sp>
        <p:nvSpPr>
          <p:cNvPr id="9221" name="副标题 2">
            <a:extLst>
              <a:ext uri="{FF2B5EF4-FFF2-40B4-BE49-F238E27FC236}">
                <a16:creationId xmlns:a16="http://schemas.microsoft.com/office/drawing/2014/main" id="{8FE63386-7119-4B3F-A954-78AC3A62F1BA}"/>
              </a:ext>
            </a:extLst>
          </p:cNvPr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5">
            <a:extLst>
              <a:ext uri="{FF2B5EF4-FFF2-40B4-BE49-F238E27FC236}">
                <a16:creationId xmlns:a16="http://schemas.microsoft.com/office/drawing/2014/main" id="{E4E8DC70-5E99-4BD4-8B12-977BCF251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54175"/>
              </p:ext>
            </p:extLst>
          </p:nvPr>
        </p:nvGraphicFramePr>
        <p:xfrm>
          <a:off x="457200" y="152400"/>
          <a:ext cx="75914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3" imgW="4622760" imgH="431640" progId="Equation.DSMT4">
                  <p:embed/>
                </p:oleObj>
              </mc:Choice>
              <mc:Fallback>
                <p:oleObj name="Equation" r:id="rId3" imgW="4622760" imgH="431640" progId="Equation.DSMT4">
                  <p:embed/>
                  <p:pic>
                    <p:nvPicPr>
                      <p:cNvPr id="21519" name="Object 15">
                        <a:extLst>
                          <a:ext uri="{FF2B5EF4-FFF2-40B4-BE49-F238E27FC236}">
                            <a16:creationId xmlns:a16="http://schemas.microsoft.com/office/drawing/2014/main" id="{9E090D5D-14E2-4B95-A0C3-B04EAEDE0E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"/>
                        <a:ext cx="75914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2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0C6642E6-7E84-4009-8170-7A17EE1D7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Necessary conditions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5F9BDD4-FAF7-4EB1-B0CA-9394A2D7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4A7F89A1-C0F1-44D9-917B-C528CB5B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638300"/>
            <a:ext cx="8147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3300"/>
                </a:solidFill>
              </a:rPr>
              <a:t> (1)</a:t>
            </a:r>
            <a:r>
              <a:rPr lang="en-US" altLang="zh-CN" sz="2000"/>
              <a:t> Let </a:t>
            </a:r>
            <a:r>
              <a:rPr lang="en-US" altLang="zh-CN" sz="2000">
                <a:latin typeface="Symbol" panose="05050102010706020507" pitchFamily="18" charset="2"/>
              </a:rPr>
              <a:t>D</a:t>
            </a:r>
            <a:r>
              <a:rPr lang="en-US" altLang="zh-CN" sz="2000" i="1"/>
              <a:t>z</a:t>
            </a:r>
            <a:r>
              <a:rPr lang="en-US" altLang="zh-CN" sz="2000"/>
              <a:t> tend to zero horizontally through the points (</a:t>
            </a:r>
            <a:r>
              <a:rPr lang="en-US" altLang="zh-CN" sz="2000">
                <a:latin typeface="Symbol" panose="05050102010706020507" pitchFamily="18" charset="2"/>
              </a:rPr>
              <a:t>D</a:t>
            </a:r>
            <a:r>
              <a:rPr lang="en-US" altLang="zh-CN" sz="2000" i="1"/>
              <a:t>x,</a:t>
            </a:r>
            <a:r>
              <a:rPr lang="en-US" altLang="zh-CN" sz="2000"/>
              <a:t> 0).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7906DEE4-3927-437E-9A65-6F50BCEC8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04169"/>
              </p:ext>
            </p:extLst>
          </p:nvPr>
        </p:nvGraphicFramePr>
        <p:xfrm>
          <a:off x="674688" y="2019300"/>
          <a:ext cx="72501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3" imgW="4902200" imgH="419100" progId="Equation.DSMT4">
                  <p:embed/>
                </p:oleObj>
              </mc:Choice>
              <mc:Fallback>
                <p:oleObj name="Equation" r:id="rId3" imgW="49022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019300"/>
                        <a:ext cx="72501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212C9173-40BD-4942-9332-1EC3F242B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9963" y="2633663"/>
          <a:ext cx="28654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5" imgW="1701800" imgH="406400" progId="Equation.DSMT4">
                  <p:embed/>
                </p:oleObj>
              </mc:Choice>
              <mc:Fallback>
                <p:oleObj name="Equation" r:id="rId5" imgW="17018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633663"/>
                        <a:ext cx="286543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3">
            <a:extLst>
              <a:ext uri="{FF2B5EF4-FFF2-40B4-BE49-F238E27FC236}">
                <a16:creationId xmlns:a16="http://schemas.microsoft.com/office/drawing/2014/main" id="{5B72C606-36FB-4483-B25B-DE523363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87725"/>
            <a:ext cx="792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3300"/>
                </a:solidFill>
              </a:rPr>
              <a:t>(2)</a:t>
            </a:r>
            <a:r>
              <a:rPr lang="en-US" altLang="zh-CN" sz="2000"/>
              <a:t> Let </a:t>
            </a:r>
            <a:r>
              <a:rPr lang="en-US" altLang="zh-CN" sz="2000">
                <a:latin typeface="Symbol" panose="05050102010706020507" pitchFamily="18" charset="2"/>
              </a:rPr>
              <a:t>D</a:t>
            </a:r>
            <a:r>
              <a:rPr lang="en-US" altLang="zh-CN" sz="2000" i="1"/>
              <a:t>z</a:t>
            </a:r>
            <a:r>
              <a:rPr lang="en-US" altLang="zh-CN" sz="2000"/>
              <a:t> tend to zero vertically through the points (0, </a:t>
            </a:r>
            <a:r>
              <a:rPr lang="en-US" altLang="zh-CN" sz="2000">
                <a:latin typeface="Symbol" panose="05050102010706020507" pitchFamily="18" charset="2"/>
              </a:rPr>
              <a:t>D</a:t>
            </a:r>
            <a:r>
              <a:rPr lang="en-US" altLang="zh-CN" sz="2000" i="1"/>
              <a:t>y</a:t>
            </a:r>
            <a:r>
              <a:rPr lang="en-US" altLang="zh-CN" sz="2000"/>
              <a:t>).  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EB8A4758-7DD9-4356-A03D-DFDCD69AA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3848100"/>
          <a:ext cx="71818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7" imgW="4876800" imgH="431800" progId="Equation.DSMT4">
                  <p:embed/>
                </p:oleObj>
              </mc:Choice>
              <mc:Fallback>
                <p:oleObj name="Equation" r:id="rId7" imgW="48768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848100"/>
                        <a:ext cx="71818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9677B4-9C46-4116-8D44-5252DA533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605338"/>
          <a:ext cx="293846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Equation" r:id="rId9" imgW="1739900" imgH="431800" progId="Equation.DSMT4">
                  <p:embed/>
                </p:oleObj>
              </mc:Choice>
              <mc:Fallback>
                <p:oleObj name="Equation" r:id="rId9" imgW="1739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05338"/>
                        <a:ext cx="29384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灯片编号占位符 4">
            <a:extLst>
              <a:ext uri="{FF2B5EF4-FFF2-40B4-BE49-F238E27FC236}">
                <a16:creationId xmlns:a16="http://schemas.microsoft.com/office/drawing/2014/main" id="{AF40FB6B-203D-4A43-802C-273E0BFD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CE38AA-DCED-46F2-9340-5674BE5B543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515" name="Object 7">
            <a:extLst>
              <a:ext uri="{FF2B5EF4-FFF2-40B4-BE49-F238E27FC236}">
                <a16:creationId xmlns:a16="http://schemas.microsoft.com/office/drawing/2014/main" id="{126F1DB7-81D5-4C18-9A96-E007F38D1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638800"/>
          <a:ext cx="72993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Equation" r:id="rId11" imgW="4445000" imgH="419100" progId="Equation.DSMT4">
                  <p:embed/>
                </p:oleObj>
              </mc:Choice>
              <mc:Fallback>
                <p:oleObj name="Equation" r:id="rId11" imgW="44450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7299325" cy="8112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08" name="Object 2">
            <a:extLst>
              <a:ext uri="{FF2B5EF4-FFF2-40B4-BE49-F238E27FC236}">
                <a16:creationId xmlns:a16="http://schemas.microsoft.com/office/drawing/2014/main" id="{8A926FAB-7393-4F9F-A0A5-9E3C7441F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33629"/>
              </p:ext>
            </p:extLst>
          </p:nvPr>
        </p:nvGraphicFramePr>
        <p:xfrm>
          <a:off x="1273175" y="1676400"/>
          <a:ext cx="35925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3" imgW="2031840" imgH="228600" progId="Equation.DSMT4">
                  <p:embed/>
                </p:oleObj>
              </mc:Choice>
              <mc:Fallback>
                <p:oleObj name="Equation" r:id="rId3" imgW="20318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676400"/>
                        <a:ext cx="35925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9" name="Object 3">
            <a:extLst>
              <a:ext uri="{FF2B5EF4-FFF2-40B4-BE49-F238E27FC236}">
                <a16:creationId xmlns:a16="http://schemas.microsoft.com/office/drawing/2014/main" id="{FDA41E10-0E1B-47C2-81C1-5065A8644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3950" y="1704975"/>
          <a:ext cx="28289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5" imgW="1600200" imgH="241300" progId="Equation.DSMT4">
                  <p:embed/>
                </p:oleObj>
              </mc:Choice>
              <mc:Fallback>
                <p:oleObj name="Equation" r:id="rId5" imgW="1600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1704975"/>
                        <a:ext cx="28289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灯片编号占位符 4">
            <a:extLst>
              <a:ext uri="{FF2B5EF4-FFF2-40B4-BE49-F238E27FC236}">
                <a16:creationId xmlns:a16="http://schemas.microsoft.com/office/drawing/2014/main" id="{1D8080DD-1C4C-4257-9888-65BE0E7D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94A9EE-1DFF-4083-BE25-292B0238DFD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3F74FCF-14D3-4895-9671-6EBF28229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2534" name="Text Box 2">
            <a:extLst>
              <a:ext uri="{FF2B5EF4-FFF2-40B4-BE49-F238E27FC236}">
                <a16:creationId xmlns:a16="http://schemas.microsoft.com/office/drawing/2014/main" id="{F79509CB-AFA9-4B2F-916B-E300E9086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Necessary conditions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CDA8D0EE-1EE4-482B-B47A-DD56D2413BA2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209800"/>
            <a:ext cx="6997700" cy="474663"/>
            <a:chOff x="698500" y="2209800"/>
            <a:chExt cx="6997700" cy="474291"/>
          </a:xfrm>
        </p:grpSpPr>
        <p:graphicFrame>
          <p:nvGraphicFramePr>
            <p:cNvPr id="22546" name="Object 15">
              <a:extLst>
                <a:ext uri="{FF2B5EF4-FFF2-40B4-BE49-F238E27FC236}">
                  <a16:creationId xmlns:a16="http://schemas.microsoft.com/office/drawing/2014/main" id="{3101FBFC-C69D-42A6-9A2B-4C8D984D2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3213" y="2209800"/>
            <a:ext cx="2389188" cy="459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1" name="Equation" r:id="rId7" imgW="1663700" imgH="241300" progId="Equation.DSMT4">
                    <p:embed/>
                  </p:oleObj>
                </mc:Choice>
                <mc:Fallback>
                  <p:oleObj name="Equation" r:id="rId7" imgW="1663700" imgH="2413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213" y="2209800"/>
                          <a:ext cx="2389188" cy="459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16">
              <a:extLst>
                <a:ext uri="{FF2B5EF4-FFF2-40B4-BE49-F238E27FC236}">
                  <a16:creationId xmlns:a16="http://schemas.microsoft.com/office/drawing/2014/main" id="{478E7323-EEEA-4977-A908-DB2D7DFB81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642" y="2227675"/>
            <a:ext cx="3959558" cy="456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2" name="Equation" r:id="rId9" imgW="2070100" imgH="241300" progId="Equation.DSMT4">
                    <p:embed/>
                  </p:oleObj>
                </mc:Choice>
                <mc:Fallback>
                  <p:oleObj name="Equation" r:id="rId9" imgW="2070100" imgH="241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642" y="2227675"/>
                          <a:ext cx="3959558" cy="456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AutoShape 26">
              <a:extLst>
                <a:ext uri="{FF2B5EF4-FFF2-40B4-BE49-F238E27FC236}">
                  <a16:creationId xmlns:a16="http://schemas.microsoft.com/office/drawing/2014/main" id="{36053E82-4465-417C-9A11-EFC645853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2328491"/>
              <a:ext cx="736600" cy="177800"/>
            </a:xfrm>
            <a:prstGeom prst="rightArrow">
              <a:avLst>
                <a:gd name="adj1" fmla="val 50000"/>
                <a:gd name="adj2" fmla="val 103571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A45F7C60-0F1E-4CCC-AD09-A954B607338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852738"/>
            <a:ext cx="3441700" cy="328612"/>
            <a:chOff x="2360" y="858"/>
            <a:chExt cx="2168" cy="207"/>
          </a:xfrm>
        </p:grpSpPr>
        <p:sp>
          <p:nvSpPr>
            <p:cNvPr id="22544" name="AutoShape 29">
              <a:extLst>
                <a:ext uri="{FF2B5EF4-FFF2-40B4-BE49-F238E27FC236}">
                  <a16:creationId xmlns:a16="http://schemas.microsoft.com/office/drawing/2014/main" id="{A8ABE05F-5AB5-4BC7-A20D-03B9F4911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865"/>
              <a:ext cx="2064" cy="200"/>
            </a:xfrm>
            <a:prstGeom prst="wedgeRectCallout">
              <a:avLst>
                <a:gd name="adj1" fmla="val -71514"/>
                <a:gd name="adj2" fmla="val -80500"/>
              </a:avLst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  <p:sp>
          <p:nvSpPr>
            <p:cNvPr id="22545" name="Rectangle 30">
              <a:extLst>
                <a:ext uri="{FF2B5EF4-FFF2-40B4-BE49-F238E27FC236}">
                  <a16:creationId xmlns:a16="http://schemas.microsoft.com/office/drawing/2014/main" id="{3561A792-EF55-4207-AC50-4B0D11146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858"/>
              <a:ext cx="2088" cy="1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</a:rPr>
                <a:t>Cauchy-Riemann equations</a:t>
              </a:r>
            </a:p>
          </p:txBody>
        </p:sp>
      </p:grpSp>
      <p:grpSp>
        <p:nvGrpSpPr>
          <p:cNvPr id="4" name="组合 24">
            <a:extLst>
              <a:ext uri="{FF2B5EF4-FFF2-40B4-BE49-F238E27FC236}">
                <a16:creationId xmlns:a16="http://schemas.microsoft.com/office/drawing/2014/main" id="{2134FAB9-9307-4109-99C6-5BD6FE7A20F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8077200" cy="2514600"/>
            <a:chOff x="381000" y="3276600"/>
            <a:chExt cx="8077200" cy="2514600"/>
          </a:xfrm>
        </p:grpSpPr>
        <p:grpSp>
          <p:nvGrpSpPr>
            <p:cNvPr id="22538" name="Group 18">
              <a:extLst>
                <a:ext uri="{FF2B5EF4-FFF2-40B4-BE49-F238E27FC236}">
                  <a16:creationId xmlns:a16="http://schemas.microsoft.com/office/drawing/2014/main" id="{686A4B5B-728A-40D8-BD9B-59ED9E005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3276600"/>
              <a:ext cx="8077200" cy="1422400"/>
              <a:chOff x="240" y="2112"/>
              <a:chExt cx="5088" cy="896"/>
            </a:xfrm>
          </p:grpSpPr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2A4E9DE6-A699-4721-B355-934565BA9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112"/>
                <a:ext cx="5088" cy="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Theorem 1</a:t>
                </a:r>
                <a:r>
                  <a:rPr lang="en-US" altLang="zh-CN" sz="2000"/>
                  <a:t>: Suppose the function </a:t>
                </a:r>
                <a:r>
                  <a:rPr lang="en-US" altLang="zh-CN" sz="2000" i="1"/>
                  <a:t>f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)=</a:t>
                </a:r>
                <a:r>
                  <a:rPr lang="en-US" altLang="zh-CN" sz="2000" i="1"/>
                  <a:t>u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x,y</a:t>
                </a:r>
                <a:r>
                  <a:rPr lang="en-US" altLang="zh-CN" sz="2000"/>
                  <a:t>)+</a:t>
                </a:r>
                <a:r>
                  <a:rPr lang="en-US" altLang="zh-CN" sz="2000" i="1"/>
                  <a:t>iv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x,y</a:t>
                </a:r>
                <a:r>
                  <a:rPr lang="en-US" altLang="zh-CN" sz="2000"/>
                  <a:t>) is differentiable at a point                       Then </a:t>
                </a:r>
                <a:r>
                  <a:rPr lang="en-US" altLang="zh-CN" sz="2000" i="1"/>
                  <a:t>u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x,y</a:t>
                </a:r>
                <a:r>
                  <a:rPr lang="en-US" altLang="zh-CN" sz="2000"/>
                  <a:t>) and </a:t>
                </a:r>
                <a:r>
                  <a:rPr lang="en-US" altLang="zh-CN" sz="2000" i="1"/>
                  <a:t>v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x,y</a:t>
                </a:r>
                <a:r>
                  <a:rPr lang="en-US" altLang="zh-CN" sz="2000"/>
                  <a:t>) must satisfy the Cauchy-Riemann equations. And            can be written as </a:t>
                </a:r>
              </a:p>
            </p:txBody>
          </p:sp>
          <p:graphicFrame>
            <p:nvGraphicFramePr>
              <p:cNvPr id="22542" name="Object 8">
                <a:extLst>
                  <a:ext uri="{FF2B5EF4-FFF2-40B4-BE49-F238E27FC236}">
                    <a16:creationId xmlns:a16="http://schemas.microsoft.com/office/drawing/2014/main" id="{1FDE84AB-ADD2-4D09-BED6-F0DF8A7DE6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3" y="2472"/>
              <a:ext cx="86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73" name="Equation" r:id="rId11" imgW="825500" imgH="228600" progId="Equation.DSMT4">
                      <p:embed/>
                    </p:oleObj>
                  </mc:Choice>
                  <mc:Fallback>
                    <p:oleObj name="Equation" r:id="rId11" imgW="825500" imgH="2286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3" y="2472"/>
                            <a:ext cx="86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3" name="Object 9">
                <a:extLst>
                  <a:ext uri="{FF2B5EF4-FFF2-40B4-BE49-F238E27FC236}">
                    <a16:creationId xmlns:a16="http://schemas.microsoft.com/office/drawing/2014/main" id="{C82B1582-B2C9-4925-B544-928A676A97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73" y="2766"/>
              <a:ext cx="4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74" name="Equation" r:id="rId13" imgW="457200" imgH="228600" progId="Equation.DSMT4">
                      <p:embed/>
                    </p:oleObj>
                  </mc:Choice>
                  <mc:Fallback>
                    <p:oleObj name="Equation" r:id="rId13" imgW="457200" imgH="2286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2766"/>
                            <a:ext cx="48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39" name="Object 17">
              <a:extLst>
                <a:ext uri="{FF2B5EF4-FFF2-40B4-BE49-F238E27FC236}">
                  <a16:creationId xmlns:a16="http://schemas.microsoft.com/office/drawing/2014/main" id="{636BE477-6CFD-4DB5-95FF-24CE87ADF1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8081308"/>
                </p:ext>
              </p:extLst>
            </p:nvPr>
          </p:nvGraphicFramePr>
          <p:xfrm>
            <a:off x="1627188" y="4792864"/>
            <a:ext cx="4087812" cy="464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5" name="Equation" r:id="rId15" imgW="2006280" imgH="228600" progId="Equation.DSMT4">
                    <p:embed/>
                  </p:oleObj>
                </mc:Choice>
                <mc:Fallback>
                  <p:oleObj name="Equation" r:id="rId15" imgW="200628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188" y="4792864"/>
                          <a:ext cx="4087812" cy="464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18">
              <a:extLst>
                <a:ext uri="{FF2B5EF4-FFF2-40B4-BE49-F238E27FC236}">
                  <a16:creationId xmlns:a16="http://schemas.microsoft.com/office/drawing/2014/main" id="{F348A46F-1659-4270-9E6B-BE18C1B7A7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4600" y="5313362"/>
            <a:ext cx="317500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6" name="Equation" r:id="rId17" imgW="1600200" imgH="241300" progId="Equation.DSMT4">
                    <p:embed/>
                  </p:oleObj>
                </mc:Choice>
                <mc:Fallback>
                  <p:oleObj name="Equation" r:id="rId17" imgW="1600200" imgH="2413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5313362"/>
                          <a:ext cx="3175000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356" name="Object 2">
            <a:extLst>
              <a:ext uri="{FF2B5EF4-FFF2-40B4-BE49-F238E27FC236}">
                <a16:creationId xmlns:a16="http://schemas.microsoft.com/office/drawing/2014/main" id="{602F3D3D-C1CB-48B8-85EB-8986FEDA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2733675"/>
          <a:ext cx="34702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3" imgW="2133600" imgH="228600" progId="Equation.DSMT4">
                  <p:embed/>
                </p:oleObj>
              </mc:Choice>
              <mc:Fallback>
                <p:oleObj name="Equation" r:id="rId3" imgW="2133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733675"/>
                        <a:ext cx="34702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59" name="Object 4">
            <a:extLst>
              <a:ext uri="{FF2B5EF4-FFF2-40B4-BE49-F238E27FC236}">
                <a16:creationId xmlns:a16="http://schemas.microsoft.com/office/drawing/2014/main" id="{D83D6EDB-C529-4B1C-9EA9-1DCE27A8C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37308"/>
              </p:ext>
            </p:extLst>
          </p:nvPr>
        </p:nvGraphicFramePr>
        <p:xfrm>
          <a:off x="2111375" y="3308350"/>
          <a:ext cx="36258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5" imgW="2108160" imgH="203040" progId="Equation.DSMT4">
                  <p:embed/>
                </p:oleObj>
              </mc:Choice>
              <mc:Fallback>
                <p:oleObj name="Equation" r:id="rId5" imgW="2108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308350"/>
                        <a:ext cx="36258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组合 13">
            <a:extLst>
              <a:ext uri="{FF2B5EF4-FFF2-40B4-BE49-F238E27FC236}">
                <a16:creationId xmlns:a16="http://schemas.microsoft.com/office/drawing/2014/main" id="{4AEFDA06-4FD2-4BB4-A7DB-348BAB9062A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49413"/>
            <a:ext cx="7467600" cy="884237"/>
            <a:chOff x="381000" y="1649156"/>
            <a:chExt cx="7467600" cy="884554"/>
          </a:xfrm>
        </p:grpSpPr>
        <p:sp>
          <p:nvSpPr>
            <p:cNvPr id="23562" name="Text Box 27">
              <a:extLst>
                <a:ext uri="{FF2B5EF4-FFF2-40B4-BE49-F238E27FC236}">
                  <a16:creationId xmlns:a16="http://schemas.microsoft.com/office/drawing/2014/main" id="{E65A82CC-917D-4FDC-B97F-2B7EDA796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49156"/>
              <a:ext cx="7467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1.</a:t>
              </a:r>
              <a:r>
                <a:rPr lang="en-US" altLang="zh-CN" sz="2000"/>
                <a:t>  We have shown the function </a:t>
              </a:r>
            </a:p>
          </p:txBody>
        </p:sp>
        <p:graphicFrame>
          <p:nvGraphicFramePr>
            <p:cNvPr id="23563" name="Object 5">
              <a:extLst>
                <a:ext uri="{FF2B5EF4-FFF2-40B4-BE49-F238E27FC236}">
                  <a16:creationId xmlns:a16="http://schemas.microsoft.com/office/drawing/2014/main" id="{9D54A4A0-7B9D-4275-9F9B-4824A80586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4146" y="1663700"/>
            <a:ext cx="2909888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2" name="Equation" r:id="rId7" imgW="1689100" imgH="228600" progId="Equation.DSMT4">
                    <p:embed/>
                  </p:oleObj>
                </mc:Choice>
                <mc:Fallback>
                  <p:oleObj name="Equation" r:id="rId7" imgW="16891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146" y="1663700"/>
                          <a:ext cx="2909888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Text Box 33">
              <a:extLst>
                <a:ext uri="{FF2B5EF4-FFF2-40B4-BE49-F238E27FC236}">
                  <a16:creationId xmlns:a16="http://schemas.microsoft.com/office/drawing/2014/main" id="{6DF6A58E-79C5-4634-9114-6E59D0DE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133600"/>
              <a:ext cx="7467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is differentiable everywhere, and </a:t>
              </a:r>
              <a:r>
                <a:rPr lang="en-US" altLang="zh-CN" sz="2000" i="1" dirty="0"/>
                <a:t>f’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z</a:t>
              </a:r>
              <a:r>
                <a:rPr lang="en-US" altLang="zh-CN" sz="2000" dirty="0"/>
                <a:t>)=2</a:t>
              </a:r>
              <a:r>
                <a:rPr lang="en-US" altLang="zh-CN" sz="2000" i="1" dirty="0"/>
                <a:t>z</a:t>
              </a:r>
              <a:r>
                <a:rPr lang="en-US" altLang="zh-CN" sz="2000" dirty="0"/>
                <a:t>.</a:t>
              </a:r>
            </a:p>
          </p:txBody>
        </p:sp>
      </p:grpSp>
      <p:sp>
        <p:nvSpPr>
          <p:cNvPr id="355362" name="Text Box 34">
            <a:extLst>
              <a:ext uri="{FF2B5EF4-FFF2-40B4-BE49-F238E27FC236}">
                <a16:creationId xmlns:a16="http://schemas.microsoft.com/office/drawing/2014/main" id="{A1003C0B-1687-436E-BEC9-BDE9F0D03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415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Note</a:t>
            </a:r>
          </a:p>
        </p:txBody>
      </p:sp>
      <p:sp>
        <p:nvSpPr>
          <p:cNvPr id="355363" name="Text Box 35">
            <a:extLst>
              <a:ext uri="{FF2B5EF4-FFF2-40B4-BE49-F238E27FC236}">
                <a16:creationId xmlns:a16="http://schemas.microsoft.com/office/drawing/2014/main" id="{276512AF-7261-4984-B0C0-AEC9972CB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512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/>
              <a:t>Furthermore,</a:t>
            </a:r>
          </a:p>
        </p:txBody>
      </p:sp>
      <p:sp>
        <p:nvSpPr>
          <p:cNvPr id="23559" name="灯片编号占位符 4">
            <a:extLst>
              <a:ext uri="{FF2B5EF4-FFF2-40B4-BE49-F238E27FC236}">
                <a16:creationId xmlns:a16="http://schemas.microsoft.com/office/drawing/2014/main" id="{27DED871-E152-4D1E-8D0B-6E6BD66E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4E275B-3E75-46FD-ABD9-F178B5524E4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6865B03-BB3B-489D-A331-883DC084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3561" name="Text Box 2">
            <a:extLst>
              <a:ext uri="{FF2B5EF4-FFF2-40B4-BE49-F238E27FC236}">
                <a16:creationId xmlns:a16="http://schemas.microsoft.com/office/drawing/2014/main" id="{9239F5B4-42F5-4B9E-B21E-9DD26B2E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Necessary conditions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62" grpId="0"/>
      <p:bldP spid="3553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6CD530D3-C46D-4D03-9686-046F17EE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 Sufficient conditions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4ED8DD11-6AC3-4192-BD90-5830F490D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319427"/>
              </p:ext>
            </p:extLst>
          </p:nvPr>
        </p:nvGraphicFramePr>
        <p:xfrm>
          <a:off x="1004888" y="4459265"/>
          <a:ext cx="790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3" imgW="431640" imgH="228600" progId="Equation.DSMT4">
                  <p:embed/>
                </p:oleObj>
              </mc:Choice>
              <mc:Fallback>
                <p:oleObj name="Equation" r:id="rId3" imgW="4316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459265"/>
                        <a:ext cx="7905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灯片编号占位符 4">
            <a:extLst>
              <a:ext uri="{FF2B5EF4-FFF2-40B4-BE49-F238E27FC236}">
                <a16:creationId xmlns:a16="http://schemas.microsoft.com/office/drawing/2014/main" id="{1D5B202D-2CD5-44C9-8F8B-9B841D0C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1BB1D2-C730-478A-B14E-486AD097232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2AB71DE-69C4-497D-9001-2E5A0C61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4582" name="组合 20">
            <a:extLst>
              <a:ext uri="{FF2B5EF4-FFF2-40B4-BE49-F238E27FC236}">
                <a16:creationId xmlns:a16="http://schemas.microsoft.com/office/drawing/2014/main" id="{D950E4B0-AA7B-48C8-844E-A94BAAE1690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48606"/>
            <a:ext cx="8229600" cy="3761582"/>
            <a:chOff x="381000" y="1600200"/>
            <a:chExt cx="8229600" cy="3761582"/>
          </a:xfrm>
        </p:grpSpPr>
        <p:sp>
          <p:nvSpPr>
            <p:cNvPr id="24583" name="Text Box 20">
              <a:extLst>
                <a:ext uri="{FF2B5EF4-FFF2-40B4-BE49-F238E27FC236}">
                  <a16:creationId xmlns:a16="http://schemas.microsoft.com/office/drawing/2014/main" id="{E7C53DFD-0B1A-4233-817A-E3DBB9A6A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8229600" cy="270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2</a:t>
              </a:r>
              <a:r>
                <a:rPr lang="en-US" altLang="zh-CN" sz="2000"/>
                <a:t>: Suppose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)=</a:t>
              </a:r>
              <a:r>
                <a:rPr lang="en-US" altLang="zh-CN" sz="2000" i="1"/>
                <a:t>u</a:t>
              </a:r>
              <a:r>
                <a:rPr lang="en-US" altLang="zh-CN" sz="2000"/>
                <a:t>(</a:t>
              </a:r>
              <a:r>
                <a:rPr lang="en-US" altLang="zh-CN" sz="2000" i="1"/>
                <a:t>x,y</a:t>
              </a:r>
              <a:r>
                <a:rPr lang="en-US" altLang="zh-CN" sz="2000"/>
                <a:t>)+</a:t>
              </a:r>
              <a:r>
                <a:rPr lang="en-US" altLang="zh-CN" sz="2000" i="1"/>
                <a:t>iv</a:t>
              </a:r>
              <a:r>
                <a:rPr lang="en-US" altLang="zh-CN" sz="2000"/>
                <a:t>(</a:t>
              </a:r>
              <a:r>
                <a:rPr lang="en-US" altLang="zh-CN" sz="2000" i="1"/>
                <a:t>x,y</a:t>
              </a:r>
              <a:r>
                <a:rPr lang="en-US" altLang="zh-CN" sz="2000"/>
                <a:t>) is defined throughout some neighborhood of a point                       and suppose                         </a:t>
              </a:r>
              <a:r>
                <a:rPr lang="en-US" altLang="zh-CN" sz="2000">
                  <a:solidFill>
                    <a:srgbClr val="FF0000"/>
                  </a:solidFill>
                </a:rPr>
                <a:t>exist everywhere </a:t>
              </a:r>
              <a:r>
                <a:rPr lang="en-US" altLang="zh-CN" sz="2000"/>
                <a:t>in that neighborhood. If                         are </a:t>
              </a:r>
              <a:r>
                <a:rPr lang="en-US" altLang="zh-CN" sz="2000">
                  <a:solidFill>
                    <a:srgbClr val="FF0000"/>
                  </a:solidFill>
                </a:rPr>
                <a:t>continuous</a:t>
              </a:r>
              <a:r>
                <a:rPr lang="en-US" altLang="zh-CN" sz="2000"/>
                <a:t>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at                 and </a:t>
              </a:r>
              <a:r>
                <a:rPr lang="en-US" altLang="zh-CN" sz="2000">
                  <a:solidFill>
                    <a:srgbClr val="FF0000"/>
                  </a:solidFill>
                </a:rPr>
                <a:t>satisfy the Cauchy-Riemann equations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endParaRPr lang="en-US" altLang="zh-CN" sz="2000"/>
            </a:p>
          </p:txBody>
        </p:sp>
        <p:graphicFrame>
          <p:nvGraphicFramePr>
            <p:cNvPr id="24584" name="Object 7">
              <a:extLst>
                <a:ext uri="{FF2B5EF4-FFF2-40B4-BE49-F238E27FC236}">
                  <a16:creationId xmlns:a16="http://schemas.microsoft.com/office/drawing/2014/main" id="{EC160E78-70EF-4DF8-ADE8-6BBAB919FE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5299" y="2171893"/>
            <a:ext cx="1502403" cy="409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7" name="Equation" r:id="rId5" imgW="838200" imgH="228600" progId="Equation.DSMT4">
                    <p:embed/>
                  </p:oleObj>
                </mc:Choice>
                <mc:Fallback>
                  <p:oleObj name="Equation" r:id="rId5" imgW="8382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299" y="2171893"/>
                          <a:ext cx="1502403" cy="409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8">
              <a:extLst>
                <a:ext uri="{FF2B5EF4-FFF2-40B4-BE49-F238E27FC236}">
                  <a16:creationId xmlns:a16="http://schemas.microsoft.com/office/drawing/2014/main" id="{8A884132-BD11-47F6-8B42-F95BE0CE69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62627" y="2159530"/>
            <a:ext cx="1532317" cy="4689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8" name="Equation" r:id="rId7" imgW="787400" imgH="241300" progId="Equation.DSMT4">
                    <p:embed/>
                  </p:oleObj>
                </mc:Choice>
                <mc:Fallback>
                  <p:oleObj name="Equation" r:id="rId7" imgW="787400" imgH="241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2627" y="2159530"/>
                          <a:ext cx="1532317" cy="4689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2">
              <a:extLst>
                <a:ext uri="{FF2B5EF4-FFF2-40B4-BE49-F238E27FC236}">
                  <a16:creationId xmlns:a16="http://schemas.microsoft.com/office/drawing/2014/main" id="{477E3113-3D91-4DF7-9B4F-5D3B2C3C23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1588" y="3810000"/>
            <a:ext cx="5738812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9" name="Equation" r:id="rId9" imgW="3022600" imgH="241300" progId="Equation.DSMT4">
                    <p:embed/>
                  </p:oleObj>
                </mc:Choice>
                <mc:Fallback>
                  <p:oleObj name="Equation" r:id="rId9" imgW="3022600" imgH="2413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588" y="3810000"/>
                          <a:ext cx="5738812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7" name="Text Box 29">
              <a:extLst>
                <a:ext uri="{FF2B5EF4-FFF2-40B4-BE49-F238E27FC236}">
                  <a16:creationId xmlns:a16="http://schemas.microsoft.com/office/drawing/2014/main" id="{8C1AFD30-98CE-483A-A020-2725C9693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419600"/>
              <a:ext cx="7772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/>
                <a:t>then             exists, and</a:t>
              </a:r>
            </a:p>
          </p:txBody>
        </p:sp>
        <p:graphicFrame>
          <p:nvGraphicFramePr>
            <p:cNvPr id="24588" name="Object 3">
              <a:extLst>
                <a:ext uri="{FF2B5EF4-FFF2-40B4-BE49-F238E27FC236}">
                  <a16:creationId xmlns:a16="http://schemas.microsoft.com/office/drawing/2014/main" id="{A7AD19F5-A8DD-4201-A36C-B57982B5AE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609720"/>
                </p:ext>
              </p:extLst>
            </p:nvPr>
          </p:nvGraphicFramePr>
          <p:xfrm>
            <a:off x="1817688" y="4952207"/>
            <a:ext cx="36798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0" name="Equation" r:id="rId11" imgW="2057400" imgH="228600" progId="Equation.DSMT4">
                    <p:embed/>
                  </p:oleObj>
                </mc:Choice>
                <mc:Fallback>
                  <p:oleObj name="Equation" r:id="rId11" imgW="20574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688" y="4952207"/>
                          <a:ext cx="367982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5">
              <a:extLst>
                <a:ext uri="{FF2B5EF4-FFF2-40B4-BE49-F238E27FC236}">
                  <a16:creationId xmlns:a16="http://schemas.microsoft.com/office/drawing/2014/main" id="{1EDC09DF-1539-4EF7-9A5A-D5E2CC1C2C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3000" y="2590799"/>
            <a:ext cx="1524000" cy="46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1" name="Equation" r:id="rId13" imgW="787400" imgH="241300" progId="Equation.DSMT4">
                    <p:embed/>
                  </p:oleObj>
                </mc:Choice>
                <mc:Fallback>
                  <p:oleObj name="Equation" r:id="rId13" imgW="7874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2590799"/>
                          <a:ext cx="1524000" cy="46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6">
              <a:extLst>
                <a:ext uri="{FF2B5EF4-FFF2-40B4-BE49-F238E27FC236}">
                  <a16:creationId xmlns:a16="http://schemas.microsoft.com/office/drawing/2014/main" id="{50D06174-FC47-419F-9C7A-C46A0249D9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3175" y="3230861"/>
            <a:ext cx="971350" cy="406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2" name="Equation" r:id="rId15" imgW="545863" imgH="228501" progId="Equation.DSMT4">
                    <p:embed/>
                  </p:oleObj>
                </mc:Choice>
                <mc:Fallback>
                  <p:oleObj name="Equation" r:id="rId15" imgW="545863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175" y="3230861"/>
                          <a:ext cx="971350" cy="406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85C599F8-97B5-4A76-99DC-B169A776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965E21-CC86-45C3-8D98-AC4FEE1A513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0AD00C97-F8E9-48CC-BF4C-7D1BB239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 Sufficient and necessary conditions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84C033-336A-496C-A454-061E78A2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8697ECAD-162F-4173-9015-D3BF8961C8A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00200"/>
            <a:ext cx="8458200" cy="2092325"/>
            <a:chOff x="381000" y="1600200"/>
            <a:chExt cx="8458200" cy="2092881"/>
          </a:xfrm>
        </p:grpSpPr>
        <p:sp>
          <p:nvSpPr>
            <p:cNvPr id="25607" name="Text Box 20">
              <a:extLst>
                <a:ext uri="{FF2B5EF4-FFF2-40B4-BE49-F238E27FC236}">
                  <a16:creationId xmlns:a16="http://schemas.microsoft.com/office/drawing/2014/main" id="{43CA8AB4-896A-4AC5-8880-A176D6AA8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8458200" cy="2092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3</a:t>
              </a:r>
              <a:r>
                <a:rPr lang="en-US" altLang="zh-CN" sz="2000"/>
                <a:t>:  Suppose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)=</a:t>
              </a:r>
              <a:r>
                <a:rPr lang="en-US" altLang="zh-CN" sz="2000" i="1"/>
                <a:t>u</a:t>
              </a:r>
              <a:r>
                <a:rPr lang="en-US" altLang="zh-CN" sz="2000"/>
                <a:t>(</a:t>
              </a:r>
              <a:r>
                <a:rPr lang="en-US" altLang="zh-CN" sz="2000" i="1"/>
                <a:t>x,y</a:t>
              </a:r>
              <a:r>
                <a:rPr lang="en-US" altLang="zh-CN" sz="2000"/>
                <a:t>)+</a:t>
              </a:r>
              <a:r>
                <a:rPr lang="en-US" altLang="zh-CN" sz="2000" i="1"/>
                <a:t>iv</a:t>
              </a:r>
              <a:r>
                <a:rPr lang="en-US" altLang="zh-CN" sz="2000"/>
                <a:t>(</a:t>
              </a:r>
              <a:r>
                <a:rPr lang="en-US" altLang="zh-CN" sz="2000" i="1"/>
                <a:t>x,y</a:t>
              </a:r>
              <a:r>
                <a:rPr lang="en-US" altLang="zh-CN" sz="2000"/>
                <a:t>) is defined in </a:t>
              </a:r>
              <a:r>
                <a:rPr lang="en-US" altLang="zh-CN" sz="2000" i="1"/>
                <a:t>D</a:t>
              </a:r>
              <a:r>
                <a:rPr lang="en-US" altLang="zh-CN" sz="2000"/>
                <a:t>, and it is differentiable at                          if and only if </a:t>
              </a:r>
              <a:r>
                <a:rPr lang="en-US" altLang="zh-CN" sz="2000" i="1"/>
                <a:t>u</a:t>
              </a:r>
              <a:r>
                <a:rPr lang="en-US" altLang="zh-CN" sz="2000"/>
                <a:t>(</a:t>
              </a:r>
              <a:r>
                <a:rPr lang="en-US" altLang="zh-CN" sz="2000" i="1"/>
                <a:t>x,y</a:t>
              </a:r>
              <a:r>
                <a:rPr lang="en-US" altLang="zh-CN" sz="2000"/>
                <a:t>) and </a:t>
              </a:r>
              <a:r>
                <a:rPr lang="en-US" altLang="zh-CN" sz="2000" i="1"/>
                <a:t>v</a:t>
              </a:r>
              <a:r>
                <a:rPr lang="en-US" altLang="zh-CN" sz="2000"/>
                <a:t>(</a:t>
              </a:r>
              <a:r>
                <a:rPr lang="en-US" altLang="zh-CN" sz="2000" i="1"/>
                <a:t>x,y</a:t>
              </a:r>
              <a:r>
                <a:rPr lang="en-US" altLang="zh-CN" sz="2000"/>
                <a:t>) are differentiable at (</a:t>
              </a:r>
              <a:r>
                <a:rPr lang="en-US" altLang="zh-CN" sz="2000" i="1"/>
                <a:t>x,y</a:t>
              </a:r>
              <a:r>
                <a:rPr lang="en-US" altLang="zh-CN" sz="2000"/>
                <a:t>) and satisfy the Cauchy-Riemann equations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endParaRPr lang="en-US" altLang="zh-CN" sz="2000"/>
            </a:p>
          </p:txBody>
        </p:sp>
        <p:graphicFrame>
          <p:nvGraphicFramePr>
            <p:cNvPr id="25608" name="Object 7">
              <a:extLst>
                <a:ext uri="{FF2B5EF4-FFF2-40B4-BE49-F238E27FC236}">
                  <a16:creationId xmlns:a16="http://schemas.microsoft.com/office/drawing/2014/main" id="{E63046D3-2BF1-45FA-B4A3-49D99BFA8A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3793" y="2193827"/>
            <a:ext cx="1614488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" name="Equation" r:id="rId3" imgW="901309" imgH="203112" progId="Equation.DSMT4">
                    <p:embed/>
                  </p:oleObj>
                </mc:Choice>
                <mc:Fallback>
                  <p:oleObj name="Equation" r:id="rId3" imgW="901309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793" y="2193827"/>
                          <a:ext cx="1614488" cy="363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2">
              <a:extLst>
                <a:ext uri="{FF2B5EF4-FFF2-40B4-BE49-F238E27FC236}">
                  <a16:creationId xmlns:a16="http://schemas.microsoft.com/office/drawing/2014/main" id="{20C8CFBD-3341-4B30-B8B3-001C421AD7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3875" y="3124200"/>
            <a:ext cx="4894263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1" name="Equation" r:id="rId5" imgW="2578100" imgH="241300" progId="Equation.DSMT4">
                    <p:embed/>
                  </p:oleObj>
                </mc:Choice>
                <mc:Fallback>
                  <p:oleObj name="Equation" r:id="rId5" imgW="2578100" imgH="2413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75" y="3124200"/>
                          <a:ext cx="4894263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3CC9493-9E3F-4067-B787-0E33D184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82423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33CC"/>
                </a:solidFill>
              </a:rPr>
              <a:t>Remarks: (1)</a:t>
            </a:r>
            <a:r>
              <a:rPr lang="en-US" altLang="zh-CN" sz="2000"/>
              <a:t> If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doesn’t satisfy the Cauchy-Riemann equations at 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then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not differentiable at </a:t>
            </a:r>
            <a:r>
              <a:rPr lang="en-US" altLang="zh-CN" sz="2000" i="1"/>
              <a:t>z</a:t>
            </a:r>
            <a:r>
              <a:rPr lang="en-US" altLang="zh-CN" sz="2000" baseline="-25000"/>
              <a:t>0</a:t>
            </a:r>
            <a:r>
              <a:rPr lang="en-US" altLang="zh-CN" sz="2000"/>
              <a:t>. So, </a:t>
            </a:r>
            <a:r>
              <a:rPr lang="en-US" altLang="zh-CN" sz="2000">
                <a:solidFill>
                  <a:srgbClr val="0033CC"/>
                </a:solidFill>
              </a:rPr>
              <a:t>Cauchy-Riemann  equations is used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33CC"/>
                </a:solidFill>
              </a:rPr>
              <a:t>to </a:t>
            </a:r>
            <a:r>
              <a:rPr lang="en-US" altLang="zh-CN" sz="2000">
                <a:solidFill>
                  <a:srgbClr val="FF0000"/>
                </a:solidFill>
              </a:rPr>
              <a:t>locate points</a:t>
            </a:r>
            <a:r>
              <a:rPr lang="en-US" altLang="zh-CN" sz="2000">
                <a:solidFill>
                  <a:srgbClr val="0033CC"/>
                </a:solidFill>
              </a:rPr>
              <a:t> at which </a:t>
            </a:r>
            <a:r>
              <a:rPr lang="en-US" altLang="zh-CN" sz="2000" i="1">
                <a:solidFill>
                  <a:srgbClr val="0033CC"/>
                </a:solidFill>
              </a:rPr>
              <a:t>f</a:t>
            </a:r>
            <a:r>
              <a:rPr lang="en-US" altLang="zh-CN" sz="2000">
                <a:solidFill>
                  <a:srgbClr val="0033CC"/>
                </a:solidFill>
              </a:rPr>
              <a:t>(</a:t>
            </a:r>
            <a:r>
              <a:rPr lang="en-US" altLang="zh-CN" sz="2000" i="1">
                <a:solidFill>
                  <a:srgbClr val="0033CC"/>
                </a:solidFill>
              </a:rPr>
              <a:t>z</a:t>
            </a:r>
            <a:r>
              <a:rPr lang="en-US" altLang="zh-CN" sz="2000">
                <a:solidFill>
                  <a:srgbClr val="0033CC"/>
                </a:solidFill>
              </a:rPr>
              <a:t>) doesn’t have derivatives.</a:t>
            </a:r>
            <a:endParaRPr lang="zh-CN" altLang="en-US" sz="20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8D718400-4734-4451-99AB-F6EF397E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6ABDDAD9-5A58-4FD3-8266-C251D07FB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103438"/>
          <a:ext cx="3236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3" imgW="1943100" imgH="228600" progId="Equation.DSMT4">
                  <p:embed/>
                </p:oleObj>
              </mc:Choice>
              <mc:Fallback>
                <p:oleObj name="Equation" r:id="rId3" imgW="19431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03438"/>
                        <a:ext cx="3236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A1E5055C-9A09-44D9-8154-BE23BBCA61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70038"/>
            <a:ext cx="7924800" cy="438150"/>
            <a:chOff x="384" y="600"/>
            <a:chExt cx="4992" cy="276"/>
          </a:xfrm>
        </p:grpSpPr>
        <p:sp>
          <p:nvSpPr>
            <p:cNvPr id="26633" name="Text Box 2">
              <a:extLst>
                <a:ext uri="{FF2B5EF4-FFF2-40B4-BE49-F238E27FC236}">
                  <a16:creationId xmlns:a16="http://schemas.microsoft.com/office/drawing/2014/main" id="{964569C3-FEF6-4D41-A300-D350B3288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24"/>
              <a:ext cx="49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2.  </a:t>
              </a:r>
              <a:r>
                <a:rPr lang="en-US" altLang="zh-CN" sz="2000"/>
                <a:t>For the function                   , we have </a:t>
              </a:r>
            </a:p>
          </p:txBody>
        </p:sp>
        <p:graphicFrame>
          <p:nvGraphicFramePr>
            <p:cNvPr id="26634" name="Object 3">
              <a:extLst>
                <a:ext uri="{FF2B5EF4-FFF2-40B4-BE49-F238E27FC236}">
                  <a16:creationId xmlns:a16="http://schemas.microsoft.com/office/drawing/2014/main" id="{1DB59DFA-3E3C-41F6-AD73-F16715A090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2" y="600"/>
            <a:ext cx="68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Equation" r:id="rId5" imgW="672808" imgH="266584" progId="Equation.DSMT4">
                    <p:embed/>
                  </p:oleObj>
                </mc:Choice>
                <mc:Fallback>
                  <p:oleObj name="Equation" r:id="rId5" imgW="672808" imgH="266584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600"/>
                          <a:ext cx="68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B6DAE620-1019-4896-9AD8-B2A9E7359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6063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 the theorem tells us that </a:t>
            </a:r>
            <a:r>
              <a:rPr lang="en-US" altLang="zh-CN" sz="2000" i="1"/>
              <a:t>f’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does not exist at any nonzero point.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97AAD9-0F5F-4452-9A74-8B69FF46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70238"/>
            <a:ext cx="8305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33CC"/>
                </a:solidFill>
              </a:rPr>
              <a:t>Remarks: (2)</a:t>
            </a:r>
            <a:r>
              <a:rPr lang="en-US" altLang="zh-CN" sz="2000"/>
              <a:t> To </a:t>
            </a:r>
            <a:r>
              <a:rPr lang="en-US" altLang="zh-CN" sz="2000">
                <a:solidFill>
                  <a:srgbClr val="0033CC"/>
                </a:solidFill>
              </a:rPr>
              <a:t>prove </a:t>
            </a:r>
            <a:r>
              <a:rPr lang="en-US" altLang="zh-CN" sz="2000"/>
              <a:t>a function is </a:t>
            </a:r>
            <a:r>
              <a:rPr lang="en-US" altLang="zh-CN" sz="2000">
                <a:solidFill>
                  <a:srgbClr val="0033CC"/>
                </a:solidFill>
              </a:rPr>
              <a:t>differentiable</a:t>
            </a:r>
            <a:r>
              <a:rPr lang="en-US" altLang="zh-CN" sz="2000"/>
              <a:t> in a region </a:t>
            </a:r>
            <a:r>
              <a:rPr lang="en-US" altLang="zh-CN" sz="2000" i="1"/>
              <a:t>D</a:t>
            </a:r>
            <a:r>
              <a:rPr lang="en-US" altLang="zh-CN" sz="2000"/>
              <a:t>, we only 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need to evaluate that if </a:t>
            </a:r>
            <a:r>
              <a:rPr lang="en-US" altLang="zh-CN" sz="2000" i="1">
                <a:solidFill>
                  <a:srgbClr val="0033CC"/>
                </a:solidFill>
              </a:rPr>
              <a:t>u</a:t>
            </a:r>
            <a:r>
              <a:rPr lang="en-US" altLang="zh-CN" sz="2000">
                <a:solidFill>
                  <a:srgbClr val="0033CC"/>
                </a:solidFill>
              </a:rPr>
              <a:t>(</a:t>
            </a:r>
            <a:r>
              <a:rPr lang="en-US" altLang="zh-CN" sz="2000" i="1">
                <a:solidFill>
                  <a:srgbClr val="0033CC"/>
                </a:solidFill>
              </a:rPr>
              <a:t>x,y</a:t>
            </a:r>
            <a:r>
              <a:rPr lang="en-US" altLang="zh-CN" sz="2000">
                <a:solidFill>
                  <a:srgbClr val="0033CC"/>
                </a:solidFill>
              </a:rPr>
              <a:t>) and </a:t>
            </a:r>
            <a:r>
              <a:rPr lang="en-US" altLang="zh-CN" sz="2000" i="1">
                <a:solidFill>
                  <a:srgbClr val="0033CC"/>
                </a:solidFill>
              </a:rPr>
              <a:t>v</a:t>
            </a:r>
            <a:r>
              <a:rPr lang="en-US" altLang="zh-CN" sz="2000">
                <a:solidFill>
                  <a:srgbClr val="0033CC"/>
                </a:solidFill>
              </a:rPr>
              <a:t>(</a:t>
            </a:r>
            <a:r>
              <a:rPr lang="en-US" altLang="zh-CN" sz="2000" i="1">
                <a:solidFill>
                  <a:srgbClr val="0033CC"/>
                </a:solidFill>
              </a:rPr>
              <a:t>x,y</a:t>
            </a:r>
            <a:r>
              <a:rPr lang="en-US" altLang="zh-CN" sz="2000">
                <a:solidFill>
                  <a:srgbClr val="0033CC"/>
                </a:solidFill>
              </a:rPr>
              <a:t>) have </a:t>
            </a:r>
            <a:r>
              <a:rPr lang="en-US" altLang="zh-CN" sz="2000">
                <a:solidFill>
                  <a:srgbClr val="FF0000"/>
                </a:solidFill>
              </a:rPr>
              <a:t>continuous first </a:t>
            </a:r>
            <a:r>
              <a:rPr lang="en-US" altLang="zh-CN" sz="2000">
                <a:solidFill>
                  <a:srgbClr val="0033CC"/>
                </a:solidFill>
              </a:rPr>
              <a:t>order partial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33CC"/>
                </a:solidFill>
              </a:rPr>
              <a:t>derivatives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FF0000"/>
                </a:solidFill>
              </a:rPr>
              <a:t>satisfy </a:t>
            </a:r>
            <a:r>
              <a:rPr lang="en-US" altLang="zh-CN" sz="2000">
                <a:solidFill>
                  <a:srgbClr val="0033CC"/>
                </a:solidFill>
              </a:rPr>
              <a:t>Cauchy-Riemann equations </a:t>
            </a:r>
            <a:r>
              <a:rPr lang="en-US" altLang="zh-CN" sz="2000"/>
              <a:t>in </a:t>
            </a:r>
            <a:r>
              <a:rPr lang="en-US" altLang="zh-CN" sz="2000" i="1"/>
              <a:t>D</a:t>
            </a:r>
            <a:r>
              <a:rPr lang="en-US" altLang="zh-CN" sz="2000"/>
              <a:t>.</a:t>
            </a:r>
            <a:endParaRPr lang="zh-CN" altLang="en-US" sz="2000"/>
          </a:p>
        </p:txBody>
      </p:sp>
      <p:sp>
        <p:nvSpPr>
          <p:cNvPr id="26631" name="灯片编号占位符 4">
            <a:extLst>
              <a:ext uri="{FF2B5EF4-FFF2-40B4-BE49-F238E27FC236}">
                <a16:creationId xmlns:a16="http://schemas.microsoft.com/office/drawing/2014/main" id="{1D0C64E4-9C77-4790-9B3B-EEE4967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15D8A6-6EA3-467E-BB0A-B5B1A2789D0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Text Box 2">
            <a:extLst>
              <a:ext uri="{FF2B5EF4-FFF2-40B4-BE49-F238E27FC236}">
                <a16:creationId xmlns:a16="http://schemas.microsoft.com/office/drawing/2014/main" id="{6B5C44FD-FF6B-45B8-BA7C-094E1586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 Sufficient and necessary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Text Box 4">
            <a:extLst>
              <a:ext uri="{FF2B5EF4-FFF2-40B4-BE49-F238E27FC236}">
                <a16:creationId xmlns:a16="http://schemas.microsoft.com/office/drawing/2014/main" id="{67C8A399-1C9C-4F67-A891-0CAC0849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5735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3.</a:t>
            </a:r>
            <a:r>
              <a:rPr lang="en-US" altLang="zh-CN" sz="2000"/>
              <a:t>  Consider the exponential function</a:t>
            </a:r>
          </a:p>
        </p:txBody>
      </p:sp>
      <p:graphicFrame>
        <p:nvGraphicFramePr>
          <p:cNvPr id="368647" name="Object 2">
            <a:extLst>
              <a:ext uri="{FF2B5EF4-FFF2-40B4-BE49-F238E27FC236}">
                <a16:creationId xmlns:a16="http://schemas.microsoft.com/office/drawing/2014/main" id="{FA78B837-B014-42CC-BCC3-F050656FB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676400"/>
          <a:ext cx="17732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3" imgW="1054100" imgH="228600" progId="Equation.DSMT4">
                  <p:embed/>
                </p:oleObj>
              </mc:Choice>
              <mc:Fallback>
                <p:oleObj name="Equation" r:id="rId3" imgW="10541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177323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9" name="Object 3">
            <a:extLst>
              <a:ext uri="{FF2B5EF4-FFF2-40B4-BE49-F238E27FC236}">
                <a16:creationId xmlns:a16="http://schemas.microsoft.com/office/drawing/2014/main" id="{9F247A99-AF25-4016-B00E-E620F65B3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2209800"/>
          <a:ext cx="40274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Equation" r:id="rId5" imgW="2387600" imgH="228600" progId="Equation.DSMT4">
                  <p:embed/>
                </p:oleObj>
              </mc:Choice>
              <mc:Fallback>
                <p:oleObj name="Equation" r:id="rId5" imgW="2387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209800"/>
                        <a:ext cx="40274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3" name="Text Box 13">
            <a:extLst>
              <a:ext uri="{FF2B5EF4-FFF2-40B4-BE49-F238E27FC236}">
                <a16:creationId xmlns:a16="http://schemas.microsoft.com/office/drawing/2014/main" id="{6804FFDA-4C7E-4774-8B7B-425F008DE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Since</a:t>
            </a:r>
          </a:p>
        </p:txBody>
      </p:sp>
      <p:graphicFrame>
        <p:nvGraphicFramePr>
          <p:cNvPr id="368656" name="Object 4">
            <a:extLst>
              <a:ext uri="{FF2B5EF4-FFF2-40B4-BE49-F238E27FC236}">
                <a16:creationId xmlns:a16="http://schemas.microsoft.com/office/drawing/2014/main" id="{F483A840-F319-47CC-8D19-1A704E8A0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09062"/>
              </p:ext>
            </p:extLst>
          </p:nvPr>
        </p:nvGraphicFramePr>
        <p:xfrm>
          <a:off x="1185863" y="4691063"/>
          <a:ext cx="40306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7" imgW="2273040" imgH="317160" progId="Equation.DSMT4">
                  <p:embed/>
                </p:oleObj>
              </mc:Choice>
              <mc:Fallback>
                <p:oleObj name="Equation" r:id="rId7" imgW="2273040" imgH="317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691063"/>
                        <a:ext cx="40306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2" name="Object 6">
            <a:extLst>
              <a:ext uri="{FF2B5EF4-FFF2-40B4-BE49-F238E27FC236}">
                <a16:creationId xmlns:a16="http://schemas.microsoft.com/office/drawing/2014/main" id="{6730B7E7-BB13-4C41-A697-FCAADD981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676525"/>
          <a:ext cx="46164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9" imgW="2603500" imgH="254000" progId="Equation.DSMT4">
                  <p:embed/>
                </p:oleObj>
              </mc:Choice>
              <mc:Fallback>
                <p:oleObj name="Equation" r:id="rId9" imgW="26035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76525"/>
                        <a:ext cx="46164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3" name="Text Box 33">
            <a:extLst>
              <a:ext uri="{FF2B5EF4-FFF2-40B4-BE49-F238E27FC236}">
                <a16:creationId xmlns:a16="http://schemas.microsoft.com/office/drawing/2014/main" id="{4F591453-0963-418E-838B-F2DA44312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77724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and these derivatives are continuous everywhere, so the conditions in the theorem are satisfied at all points in the complex plane.</a:t>
            </a:r>
          </a:p>
        </p:txBody>
      </p:sp>
      <p:sp>
        <p:nvSpPr>
          <p:cNvPr id="368674" name="Text Box 34">
            <a:extLst>
              <a:ext uri="{FF2B5EF4-FFF2-40B4-BE49-F238E27FC236}">
                <a16:creationId xmlns:a16="http://schemas.microsoft.com/office/drawing/2014/main" id="{A37B6D93-96EC-4BF6-9E94-9A36837D7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Thus </a:t>
            </a:r>
            <a:r>
              <a:rPr lang="en-US" altLang="zh-CN" sz="2000" i="1"/>
              <a:t>f’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exists everywhere, and</a:t>
            </a:r>
          </a:p>
        </p:txBody>
      </p:sp>
      <p:graphicFrame>
        <p:nvGraphicFramePr>
          <p:cNvPr id="368675" name="Object 7">
            <a:extLst>
              <a:ext uri="{FF2B5EF4-FFF2-40B4-BE49-F238E27FC236}">
                <a16:creationId xmlns:a16="http://schemas.microsoft.com/office/drawing/2014/main" id="{3B577853-1470-4E51-A29A-9651D68F7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840682"/>
              </p:ext>
            </p:extLst>
          </p:nvPr>
        </p:nvGraphicFramePr>
        <p:xfrm>
          <a:off x="5216525" y="4752975"/>
          <a:ext cx="609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11" imgW="317225" imgH="203024" progId="Equation.DSMT4">
                  <p:embed/>
                </p:oleObj>
              </mc:Choice>
              <mc:Fallback>
                <p:oleObj name="Equation" r:id="rId11" imgW="317225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4752975"/>
                        <a:ext cx="609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灯片编号占位符 4">
            <a:extLst>
              <a:ext uri="{FF2B5EF4-FFF2-40B4-BE49-F238E27FC236}">
                <a16:creationId xmlns:a16="http://schemas.microsoft.com/office/drawing/2014/main" id="{2E27DD15-C446-4B0F-BF32-19925673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29B466-8F14-4897-A5A7-148B6D85A9F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2AF9678-95F8-42F9-A387-5CFA3497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7661" name="Text Box 2">
            <a:extLst>
              <a:ext uri="{FF2B5EF4-FFF2-40B4-BE49-F238E27FC236}">
                <a16:creationId xmlns:a16="http://schemas.microsoft.com/office/drawing/2014/main" id="{8980F002-9A52-430A-8BE2-CF03F1DFF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 Sufficient and necessary conditions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53" grpId="0"/>
      <p:bldP spid="368673" grpId="0"/>
      <p:bldP spid="3686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Text Box 5">
            <a:extLst>
              <a:ext uri="{FF2B5EF4-FFF2-40B4-BE49-F238E27FC236}">
                <a16:creationId xmlns:a16="http://schemas.microsoft.com/office/drawing/2014/main" id="{22F96302-F667-40BE-9D51-DBDAE4670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6670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 </a:t>
            </a:r>
          </a:p>
        </p:txBody>
      </p:sp>
      <p:sp>
        <p:nvSpPr>
          <p:cNvPr id="28675" name="灯片编号占位符 4">
            <a:extLst>
              <a:ext uri="{FF2B5EF4-FFF2-40B4-BE49-F238E27FC236}">
                <a16:creationId xmlns:a16="http://schemas.microsoft.com/office/drawing/2014/main" id="{93678863-CAA4-491B-B70A-B6686126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E471689-20D5-4A5A-ACD2-A1A24BD6568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75845DF-96A9-4511-8189-499E6EA9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8677" name="Text Box 2">
            <a:extLst>
              <a:ext uri="{FF2B5EF4-FFF2-40B4-BE49-F238E27FC236}">
                <a16:creationId xmlns:a16="http://schemas.microsoft.com/office/drawing/2014/main" id="{30E054BF-3A66-4320-A3F6-DF44A6605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 Sufficient and necessary conditions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B9FA6B2B-55D6-4993-A305-027E7C390A9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7924800" cy="862013"/>
            <a:chOff x="381000" y="1676400"/>
            <a:chExt cx="7924800" cy="861774"/>
          </a:xfrm>
        </p:grpSpPr>
        <p:sp>
          <p:nvSpPr>
            <p:cNvPr id="28691" name="Text Box 2">
              <a:extLst>
                <a:ext uri="{FF2B5EF4-FFF2-40B4-BE49-F238E27FC236}">
                  <a16:creationId xmlns:a16="http://schemas.microsoft.com/office/drawing/2014/main" id="{FA386201-1CE0-441F-BEDA-5028C83BD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792480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4.  </a:t>
              </a:r>
              <a:r>
                <a:rPr lang="en-US" altLang="zh-CN" sz="2000"/>
                <a:t>Find all points at which the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 given by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                                                        is differentiable.</a:t>
              </a:r>
            </a:p>
          </p:txBody>
        </p:sp>
        <p:graphicFrame>
          <p:nvGraphicFramePr>
            <p:cNvPr id="28692" name="Object 2">
              <a:extLst>
                <a:ext uri="{FF2B5EF4-FFF2-40B4-BE49-F238E27FC236}">
                  <a16:creationId xmlns:a16="http://schemas.microsoft.com/office/drawing/2014/main" id="{A13EFE5D-EBDE-414F-8BA1-75A332CA5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600" y="2133600"/>
            <a:ext cx="2179637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8" name="Equation" r:id="rId3" imgW="1295400" imgH="228600" progId="Equation.DSMT4">
                    <p:embed/>
                  </p:oleObj>
                </mc:Choice>
                <mc:Fallback>
                  <p:oleObj name="Equation" r:id="rId3" imgW="12954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2133600"/>
                          <a:ext cx="2179637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4">
            <a:extLst>
              <a:ext uri="{FF2B5EF4-FFF2-40B4-BE49-F238E27FC236}">
                <a16:creationId xmlns:a16="http://schemas.microsoft.com/office/drawing/2014/main" id="{7A7E7098-278D-4DD4-8A48-6BA48434DC2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667000"/>
            <a:ext cx="6477000" cy="400050"/>
            <a:chOff x="1600200" y="2667000"/>
            <a:chExt cx="6477000" cy="400110"/>
          </a:xfrm>
        </p:grpSpPr>
        <p:sp>
          <p:nvSpPr>
            <p:cNvPr id="28689" name="Text Box 9">
              <a:extLst>
                <a:ext uri="{FF2B5EF4-FFF2-40B4-BE49-F238E27FC236}">
                  <a16:creationId xmlns:a16="http://schemas.microsoft.com/office/drawing/2014/main" id="{D6C425CF-C680-4AB8-98C1-88CF5B50E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2667000"/>
              <a:ext cx="647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Here we have</a:t>
              </a:r>
            </a:p>
          </p:txBody>
        </p:sp>
        <p:graphicFrame>
          <p:nvGraphicFramePr>
            <p:cNvPr id="28690" name="Object 17">
              <a:extLst>
                <a:ext uri="{FF2B5EF4-FFF2-40B4-BE49-F238E27FC236}">
                  <a16:creationId xmlns:a16="http://schemas.microsoft.com/office/drawing/2014/main" id="{2B541017-D33D-4639-9B97-7A69AA49C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8825" y="2667000"/>
            <a:ext cx="34829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9" name="Equation" r:id="rId5" imgW="2070100" imgH="228600" progId="Equation.DSMT4">
                    <p:embed/>
                  </p:oleObj>
                </mc:Choice>
                <mc:Fallback>
                  <p:oleObj name="Equation" r:id="rId5" imgW="20701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825" y="2667000"/>
                          <a:ext cx="3482975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25">
            <a:extLst>
              <a:ext uri="{FF2B5EF4-FFF2-40B4-BE49-F238E27FC236}">
                <a16:creationId xmlns:a16="http://schemas.microsoft.com/office/drawing/2014/main" id="{88409501-7C08-4E7C-A8DF-08109281485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124200"/>
            <a:ext cx="7924800" cy="400050"/>
            <a:chOff x="381000" y="3124200"/>
            <a:chExt cx="7924800" cy="400110"/>
          </a:xfrm>
        </p:grpSpPr>
        <p:sp>
          <p:nvSpPr>
            <p:cNvPr id="28687" name="Text Box 7">
              <a:extLst>
                <a:ext uri="{FF2B5EF4-FFF2-40B4-BE49-F238E27FC236}">
                  <a16:creationId xmlns:a16="http://schemas.microsoft.com/office/drawing/2014/main" id="{64FA7A42-294D-4E89-8300-F45101EF8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124200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 Cauchy-Riemann equations look like</a:t>
              </a:r>
            </a:p>
          </p:txBody>
        </p:sp>
        <p:graphicFrame>
          <p:nvGraphicFramePr>
            <p:cNvPr id="28688" name="Object 18">
              <a:extLst>
                <a:ext uri="{FF2B5EF4-FFF2-40B4-BE49-F238E27FC236}">
                  <a16:creationId xmlns:a16="http://schemas.microsoft.com/office/drawing/2014/main" id="{2144225F-6644-4927-8EF3-E9953BBA80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1600" y="3124200"/>
            <a:ext cx="2478088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0" name="Equation" r:id="rId7" imgW="1473200" imgH="228600" progId="Equation.DSMT4">
                    <p:embed/>
                  </p:oleObj>
                </mc:Choice>
                <mc:Fallback>
                  <p:oleObj name="Equation" r:id="rId7" imgW="14732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3124200"/>
                          <a:ext cx="2478088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6">
            <a:extLst>
              <a:ext uri="{FF2B5EF4-FFF2-40B4-BE49-F238E27FC236}">
                <a16:creationId xmlns:a16="http://schemas.microsoft.com/office/drawing/2014/main" id="{74582D32-57EC-4674-A7AE-10AD9193356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05200"/>
            <a:ext cx="8153400" cy="1477963"/>
            <a:chOff x="381000" y="3505200"/>
            <a:chExt cx="8153400" cy="1477328"/>
          </a:xfrm>
        </p:grpSpPr>
        <p:sp>
          <p:nvSpPr>
            <p:cNvPr id="28685" name="Text Box 7">
              <a:extLst>
                <a:ext uri="{FF2B5EF4-FFF2-40B4-BE49-F238E27FC236}">
                  <a16:creationId xmlns:a16="http://schemas.microsoft.com/office/drawing/2014/main" id="{9D685946-9B28-49FC-B338-3F6F6266B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505200"/>
              <a:ext cx="815340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The first order partial derivatives of </a:t>
              </a:r>
              <a:r>
                <a:rPr lang="en-US" altLang="zh-CN" sz="2000" i="1"/>
                <a:t>u</a:t>
              </a:r>
              <a:r>
                <a:rPr lang="en-US" altLang="zh-CN" sz="2000"/>
                <a:t> and </a:t>
              </a:r>
              <a:r>
                <a:rPr lang="en-US" altLang="zh-CN" sz="2000" i="1"/>
                <a:t>v</a:t>
              </a:r>
              <a:r>
                <a:rPr lang="en-US" altLang="zh-CN" sz="2000"/>
                <a:t> are continuous everywhere, so </a:t>
              </a:r>
              <a:r>
                <a:rPr lang="en-US" altLang="zh-CN" sz="2000" i="1"/>
                <a:t>f </a:t>
              </a:r>
              <a:r>
                <a:rPr lang="en-US" altLang="zh-CN" sz="2000"/>
                <a:t>will be differentiable everywhere the Cauchy-Riemann equations are satisfied, that is, everywhere</a:t>
              </a:r>
            </a:p>
          </p:txBody>
        </p:sp>
        <p:graphicFrame>
          <p:nvGraphicFramePr>
            <p:cNvPr id="28686" name="Object 19">
              <a:extLst>
                <a:ext uri="{FF2B5EF4-FFF2-40B4-BE49-F238E27FC236}">
                  <a16:creationId xmlns:a16="http://schemas.microsoft.com/office/drawing/2014/main" id="{8021C8D6-59EB-4F65-9F10-B7EBA1FCF1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7600" y="4543925"/>
            <a:ext cx="1452562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1" name="Equation" r:id="rId9" imgW="863225" imgH="228501" progId="Equation.DSMT4">
                    <p:embed/>
                  </p:oleObj>
                </mc:Choice>
                <mc:Fallback>
                  <p:oleObj name="Equation" r:id="rId9" imgW="863225" imgH="228501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4543925"/>
                          <a:ext cx="1452562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27">
            <a:extLst>
              <a:ext uri="{FF2B5EF4-FFF2-40B4-BE49-F238E27FC236}">
                <a16:creationId xmlns:a16="http://schemas.microsoft.com/office/drawing/2014/main" id="{540A47A7-E024-43D2-9697-8AE735650B3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846638"/>
            <a:ext cx="8153400" cy="906462"/>
            <a:chOff x="381000" y="4847272"/>
            <a:chExt cx="8153400" cy="905828"/>
          </a:xfrm>
        </p:grpSpPr>
        <p:sp>
          <p:nvSpPr>
            <p:cNvPr id="28683" name="Text Box 7">
              <a:extLst>
                <a:ext uri="{FF2B5EF4-FFF2-40B4-BE49-F238E27FC236}">
                  <a16:creationId xmlns:a16="http://schemas.microsoft.com/office/drawing/2014/main" id="{4E274AFE-5AB7-47FE-9ECA-930A334F3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847272"/>
              <a:ext cx="8153400" cy="4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This is simply the set of all points on two straight lines </a:t>
              </a:r>
            </a:p>
          </p:txBody>
        </p:sp>
        <p:graphicFrame>
          <p:nvGraphicFramePr>
            <p:cNvPr id="28684" name="Object 20">
              <a:extLst>
                <a:ext uri="{FF2B5EF4-FFF2-40B4-BE49-F238E27FC236}">
                  <a16:creationId xmlns:a16="http://schemas.microsoft.com/office/drawing/2014/main" id="{9F0109AD-02EB-4E71-B4CC-4F154D409D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263" y="5410200"/>
            <a:ext cx="2649537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2" name="Equation" r:id="rId11" imgW="1574800" imgH="203200" progId="Equation.DSMT4">
                    <p:embed/>
                  </p:oleObj>
                </mc:Choice>
                <mc:Fallback>
                  <p:oleObj name="Equation" r:id="rId11" imgW="1574800" imgH="203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263" y="5410200"/>
                          <a:ext cx="2649537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F508ECEC-A1A5-4717-AD46-42A7FB6F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IV.  Polar coordinate</a:t>
            </a:r>
          </a:p>
        </p:txBody>
      </p:sp>
      <p:sp>
        <p:nvSpPr>
          <p:cNvPr id="369668" name="Text Box 4">
            <a:extLst>
              <a:ext uri="{FF2B5EF4-FFF2-40B4-BE49-F238E27FC236}">
                <a16:creationId xmlns:a16="http://schemas.microsoft.com/office/drawing/2014/main" id="{B3BA5EEE-1DA3-496F-BB17-BF8492E24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Consider the function</a:t>
            </a:r>
          </a:p>
        </p:txBody>
      </p:sp>
      <p:graphicFrame>
        <p:nvGraphicFramePr>
          <p:cNvPr id="369674" name="Object 2">
            <a:extLst>
              <a:ext uri="{FF2B5EF4-FFF2-40B4-BE49-F238E27FC236}">
                <a16:creationId xmlns:a16="http://schemas.microsoft.com/office/drawing/2014/main" id="{A0208C64-2582-4267-91FC-05915CAE5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563" y="1600200"/>
          <a:ext cx="3703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3" imgW="2209800" imgH="279400" progId="Equation.DSMT4">
                  <p:embed/>
                </p:oleObj>
              </mc:Choice>
              <mc:Fallback>
                <p:oleObj name="Equation" r:id="rId3" imgW="22098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600200"/>
                        <a:ext cx="37036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5" name="Object 3">
            <a:extLst>
              <a:ext uri="{FF2B5EF4-FFF2-40B4-BE49-F238E27FC236}">
                <a16:creationId xmlns:a16="http://schemas.microsoft.com/office/drawing/2014/main" id="{C0650973-F7B7-42BA-92DD-D373F14EA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438400"/>
          <a:ext cx="21732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5" imgW="1346200" imgH="431800" progId="Equation.DSMT4">
                  <p:embed/>
                </p:oleObj>
              </mc:Choice>
              <mc:Fallback>
                <p:oleObj name="Equation" r:id="rId5" imgW="13462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21732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6" name="Text Box 12">
            <a:extLst>
              <a:ext uri="{FF2B5EF4-FFF2-40B4-BE49-F238E27FC236}">
                <a16:creationId xmlns:a16="http://schemas.microsoft.com/office/drawing/2014/main" id="{0097B08E-A335-4C33-AFE5-8056749C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and suppose the hypothesis in Theorem 2 are satisfied. Then by the chain rule, we have</a:t>
            </a:r>
          </a:p>
        </p:txBody>
      </p:sp>
      <p:graphicFrame>
        <p:nvGraphicFramePr>
          <p:cNvPr id="369690" name="Object 4">
            <a:extLst>
              <a:ext uri="{FF2B5EF4-FFF2-40B4-BE49-F238E27FC236}">
                <a16:creationId xmlns:a16="http://schemas.microsoft.com/office/drawing/2014/main" id="{F4599FAD-811C-4924-B514-847B3A642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436813"/>
          <a:ext cx="22510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7" imgW="1409088" imgH="431613" progId="Equation.DSMT4">
                  <p:embed/>
                </p:oleObj>
              </mc:Choice>
              <mc:Fallback>
                <p:oleObj name="Equation" r:id="rId7" imgW="1409088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6813"/>
                        <a:ext cx="22510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1" name="Object 5">
            <a:extLst>
              <a:ext uri="{FF2B5EF4-FFF2-40B4-BE49-F238E27FC236}">
                <a16:creationId xmlns:a16="http://schemas.microsoft.com/office/drawing/2014/main" id="{BDE30E35-830F-4C47-B901-4D429EDD7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124200"/>
          <a:ext cx="21637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9" imgW="1320227" imgH="431613" progId="Equation.DSMT4">
                  <p:embed/>
                </p:oleObj>
              </mc:Choice>
              <mc:Fallback>
                <p:oleObj name="Equation" r:id="rId9" imgW="1320227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21637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2" name="Object 6">
            <a:extLst>
              <a:ext uri="{FF2B5EF4-FFF2-40B4-BE49-F238E27FC236}">
                <a16:creationId xmlns:a16="http://schemas.microsoft.com/office/drawing/2014/main" id="{BC9A7596-3564-4F54-A653-F64833597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124200"/>
          <a:ext cx="21113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11" imgW="1384300" imgH="431800" progId="Equation.DSMT4">
                  <p:embed/>
                </p:oleObj>
              </mc:Choice>
              <mc:Fallback>
                <p:oleObj name="Equation" r:id="rId11" imgW="13843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124200"/>
                        <a:ext cx="21113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3" name="Text Box 29">
            <a:extLst>
              <a:ext uri="{FF2B5EF4-FFF2-40B4-BE49-F238E27FC236}">
                <a16:creationId xmlns:a16="http://schemas.microsoft.com/office/drawing/2014/main" id="{11202BBA-8D9A-47AF-9BA2-F89A55E0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More precisely,</a:t>
            </a:r>
          </a:p>
        </p:txBody>
      </p:sp>
      <p:sp>
        <p:nvSpPr>
          <p:cNvPr id="29707" name="灯片编号占位符 4">
            <a:extLst>
              <a:ext uri="{FF2B5EF4-FFF2-40B4-BE49-F238E27FC236}">
                <a16:creationId xmlns:a16="http://schemas.microsoft.com/office/drawing/2014/main" id="{395405B3-084F-47DD-9263-7485FA3B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5BD555-D856-49AC-BC37-A0C435350D3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1DA5D6E-AEB5-458F-A4A9-45547A90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370699" name="Object 14">
            <a:extLst>
              <a:ext uri="{FF2B5EF4-FFF2-40B4-BE49-F238E27FC236}">
                <a16:creationId xmlns:a16="http://schemas.microsoft.com/office/drawing/2014/main" id="{2F3336C3-68BA-428F-8CB0-5D3B26316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886200"/>
          <a:ext cx="2438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13" imgW="1422400" imgH="241300" progId="Equation.DSMT4">
                  <p:embed/>
                </p:oleObj>
              </mc:Choice>
              <mc:Fallback>
                <p:oleObj name="Equation" r:id="rId13" imgW="14224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24384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0" name="Object 15">
            <a:extLst>
              <a:ext uri="{FF2B5EF4-FFF2-40B4-BE49-F238E27FC236}">
                <a16:creationId xmlns:a16="http://schemas.microsoft.com/office/drawing/2014/main" id="{56C08828-02FC-4981-BFBE-E18382743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810000"/>
          <a:ext cx="2514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" name="Equation" r:id="rId15" imgW="1282700" imgH="241300" progId="Equation.DSMT4">
                  <p:embed/>
                </p:oleObj>
              </mc:Choice>
              <mc:Fallback>
                <p:oleObj name="Equation" r:id="rId15" imgW="12827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2514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1" name="Object 16">
            <a:extLst>
              <a:ext uri="{FF2B5EF4-FFF2-40B4-BE49-F238E27FC236}">
                <a16:creationId xmlns:a16="http://schemas.microsoft.com/office/drawing/2014/main" id="{9116395F-7694-4456-AABB-FBEEF53E6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4267200"/>
          <a:ext cx="3124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" name="Equation" r:id="rId17" imgW="1638300" imgH="241300" progId="Equation.DSMT4">
                  <p:embed/>
                </p:oleObj>
              </mc:Choice>
              <mc:Fallback>
                <p:oleObj name="Equation" r:id="rId17" imgW="16383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267200"/>
                        <a:ext cx="3124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2" name="Object 17">
            <a:extLst>
              <a:ext uri="{FF2B5EF4-FFF2-40B4-BE49-F238E27FC236}">
                <a16:creationId xmlns:a16="http://schemas.microsoft.com/office/drawing/2014/main" id="{C82283B2-3CB6-41BB-8EBD-494E8EA06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2575" y="4267200"/>
          <a:ext cx="2935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Equation" r:id="rId19" imgW="1548728" imgH="241195" progId="Equation.DSMT4">
                  <p:embed/>
                </p:oleObj>
              </mc:Choice>
              <mc:Fallback>
                <p:oleObj name="Equation" r:id="rId19" imgW="1548728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267200"/>
                        <a:ext cx="29352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3" name="Object 7">
            <a:extLst>
              <a:ext uri="{FF2B5EF4-FFF2-40B4-BE49-F238E27FC236}">
                <a16:creationId xmlns:a16="http://schemas.microsoft.com/office/drawing/2014/main" id="{AE6B1D2D-C2B6-448B-8115-02FAE9AD6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6475" y="4703763"/>
          <a:ext cx="27416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21" imgW="1384300" imgH="241300" progId="Equation.DSMT4">
                  <p:embed/>
                </p:oleObj>
              </mc:Choice>
              <mc:Fallback>
                <p:oleObj name="Equation" r:id="rId21" imgW="13843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4703763"/>
                        <a:ext cx="274161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4" name="Object 8">
            <a:extLst>
              <a:ext uri="{FF2B5EF4-FFF2-40B4-BE49-F238E27FC236}">
                <a16:creationId xmlns:a16="http://schemas.microsoft.com/office/drawing/2014/main" id="{119513DB-C078-44B3-B24F-B16851FD1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4703763"/>
          <a:ext cx="2381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" name="Equation" r:id="rId23" imgW="1257300" imgH="241300" progId="Equation.DSMT4">
                  <p:embed/>
                </p:oleObj>
              </mc:Choice>
              <mc:Fallback>
                <p:oleObj name="Equation" r:id="rId23" imgW="1257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703763"/>
                        <a:ext cx="2381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5" name="Object 9">
            <a:extLst>
              <a:ext uri="{FF2B5EF4-FFF2-40B4-BE49-F238E27FC236}">
                <a16:creationId xmlns:a16="http://schemas.microsoft.com/office/drawing/2014/main" id="{E3026913-48B0-4E3F-933B-663338E90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81600"/>
          <a:ext cx="29924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3" name="Equation" r:id="rId25" imgW="1600200" imgH="241300" progId="Equation.DSMT4">
                  <p:embed/>
                </p:oleObj>
              </mc:Choice>
              <mc:Fallback>
                <p:oleObj name="Equation" r:id="rId25" imgW="16002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9924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6" name="Object 10">
            <a:extLst>
              <a:ext uri="{FF2B5EF4-FFF2-40B4-BE49-F238E27FC236}">
                <a16:creationId xmlns:a16="http://schemas.microsoft.com/office/drawing/2014/main" id="{B0709262-D7A6-4A35-9AFA-D1AAEC3B3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195888"/>
          <a:ext cx="27717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4" name="Equation" r:id="rId27" imgW="1511300" imgH="241300" progId="Equation.DSMT4">
                  <p:embed/>
                </p:oleObj>
              </mc:Choice>
              <mc:Fallback>
                <p:oleObj name="Equation" r:id="rId27" imgW="15113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95888"/>
                        <a:ext cx="27717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6" grpId="0"/>
      <p:bldP spid="3696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D3CEACA7-0D69-40D8-AD7C-4F8A0F8CCC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Chapter 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876DA6-045E-4444-BFE9-2BBA4F721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500438"/>
            <a:ext cx="671512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Analytic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5" name="Text Box 7">
            <a:extLst>
              <a:ext uri="{FF2B5EF4-FFF2-40B4-BE49-F238E27FC236}">
                <a16:creationId xmlns:a16="http://schemas.microsoft.com/office/drawing/2014/main" id="{9D7D6E43-574D-4502-A5CC-12EAD830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1638"/>
            <a:ext cx="632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Cauchy-Riemann equations gives</a:t>
            </a:r>
          </a:p>
        </p:txBody>
      </p:sp>
      <p:graphicFrame>
        <p:nvGraphicFramePr>
          <p:cNvPr id="370696" name="Object 2">
            <a:extLst>
              <a:ext uri="{FF2B5EF4-FFF2-40B4-BE49-F238E27FC236}">
                <a16:creationId xmlns:a16="http://schemas.microsoft.com/office/drawing/2014/main" id="{DF200E8C-27C4-4888-87EB-F81347AB6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685925"/>
          <a:ext cx="2286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3" imgW="1231366" imgH="241195" progId="Equation.DSMT4">
                  <p:embed/>
                </p:oleObj>
              </mc:Choice>
              <mc:Fallback>
                <p:oleObj name="Equation" r:id="rId3" imgW="1231366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85925"/>
                        <a:ext cx="2286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7" name="Object 11">
            <a:extLst>
              <a:ext uri="{FF2B5EF4-FFF2-40B4-BE49-F238E27FC236}">
                <a16:creationId xmlns:a16="http://schemas.microsoft.com/office/drawing/2014/main" id="{AD6733D3-90E0-45FB-B5ED-1CE19E847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688" y="2286000"/>
          <a:ext cx="2836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Equation" r:id="rId5" imgW="1497950" imgH="241195" progId="Equation.DSMT4">
                  <p:embed/>
                </p:oleObj>
              </mc:Choice>
              <mc:Fallback>
                <p:oleObj name="Equation" r:id="rId5" imgW="1497950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286000"/>
                        <a:ext cx="28368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10" name="Object 12">
            <a:extLst>
              <a:ext uri="{FF2B5EF4-FFF2-40B4-BE49-F238E27FC236}">
                <a16:creationId xmlns:a16="http://schemas.microsoft.com/office/drawing/2014/main" id="{42EE22C9-A46A-47CC-8F2E-66B3D6653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95600"/>
          <a:ext cx="32146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7" imgW="1714500" imgH="241300" progId="Equation.DSMT4">
                  <p:embed/>
                </p:oleObj>
              </mc:Choice>
              <mc:Fallback>
                <p:oleObj name="Equation" r:id="rId7" imgW="17145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32146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11" name="Text Box 23">
            <a:extLst>
              <a:ext uri="{FF2B5EF4-FFF2-40B4-BE49-F238E27FC236}">
                <a16:creationId xmlns:a16="http://schemas.microsoft.com/office/drawing/2014/main" id="{B82D3554-B285-48BB-90F4-C0A2EB02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860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</a:t>
            </a:r>
          </a:p>
        </p:txBody>
      </p:sp>
      <p:sp>
        <p:nvSpPr>
          <p:cNvPr id="370712" name="Text Box 24">
            <a:extLst>
              <a:ext uri="{FF2B5EF4-FFF2-40B4-BE49-F238E27FC236}">
                <a16:creationId xmlns:a16="http://schemas.microsoft.com/office/drawing/2014/main" id="{3C6AEB5D-53C3-4CA1-AD74-CFCA6CA7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which implies that</a:t>
            </a:r>
          </a:p>
        </p:txBody>
      </p:sp>
      <p:graphicFrame>
        <p:nvGraphicFramePr>
          <p:cNvPr id="370713" name="Object 13">
            <a:extLst>
              <a:ext uri="{FF2B5EF4-FFF2-40B4-BE49-F238E27FC236}">
                <a16:creationId xmlns:a16="http://schemas.microsoft.com/office/drawing/2014/main" id="{98FFCEDF-8B02-4EEE-A120-B3A68A579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3429000"/>
          <a:ext cx="2616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9" imgW="1333500" imgH="228600" progId="Equation.DSMT4">
                  <p:embed/>
                </p:oleObj>
              </mc:Choice>
              <mc:Fallback>
                <p:oleObj name="Equation" r:id="rId9" imgW="1333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429000"/>
                        <a:ext cx="2616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灯片编号占位符 4">
            <a:extLst>
              <a:ext uri="{FF2B5EF4-FFF2-40B4-BE49-F238E27FC236}">
                <a16:creationId xmlns:a16="http://schemas.microsoft.com/office/drawing/2014/main" id="{9B1067C9-C966-4BAB-94D0-F2D77090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81472D-02CC-483A-92E3-02C6D033FE3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363A2B5-A06D-4737-8DF6-BD9B8725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0731" name="Text Box 2">
            <a:extLst>
              <a:ext uri="{FF2B5EF4-FFF2-40B4-BE49-F238E27FC236}">
                <a16:creationId xmlns:a16="http://schemas.microsoft.com/office/drawing/2014/main" id="{A3111DD8-BF84-45EF-BD04-5D772AFF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IV.  Polar coordinate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5" grpId="0"/>
      <p:bldP spid="370711" grpId="0"/>
      <p:bldP spid="3707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>
            <a:extLst>
              <a:ext uri="{FF2B5EF4-FFF2-40B4-BE49-F238E27FC236}">
                <a16:creationId xmlns:a16="http://schemas.microsoft.com/office/drawing/2014/main" id="{5A4A6B6C-89ED-45E8-8FDC-6CFC87EA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381B92-7BFF-407F-8D0D-E56CBCC179D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CFD904D-E33B-41FC-AC9B-66817D8EB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1748" name="Text Box 2">
            <a:extLst>
              <a:ext uri="{FF2B5EF4-FFF2-40B4-BE49-F238E27FC236}">
                <a16:creationId xmlns:a16="http://schemas.microsoft.com/office/drawing/2014/main" id="{3ED17E65-A98A-44E7-853D-FBA9D314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IV.  Polar coordinate</a:t>
            </a:r>
          </a:p>
        </p:txBody>
      </p:sp>
      <p:grpSp>
        <p:nvGrpSpPr>
          <p:cNvPr id="31749" name="组合 22">
            <a:extLst>
              <a:ext uri="{FF2B5EF4-FFF2-40B4-BE49-F238E27FC236}">
                <a16:creationId xmlns:a16="http://schemas.microsoft.com/office/drawing/2014/main" id="{DF116977-26E1-4F96-AF0D-3A4D4A8D288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8229600" cy="3429000"/>
            <a:chOff x="381000" y="1676400"/>
            <a:chExt cx="8229600" cy="3429000"/>
          </a:xfrm>
        </p:grpSpPr>
        <p:sp>
          <p:nvSpPr>
            <p:cNvPr id="31751" name="Text Box 6">
              <a:extLst>
                <a:ext uri="{FF2B5EF4-FFF2-40B4-BE49-F238E27FC236}">
                  <a16:creationId xmlns:a16="http://schemas.microsoft.com/office/drawing/2014/main" id="{B35A1D80-611C-4F06-96D3-74FD8E332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7543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Theorem 4: </a:t>
              </a:r>
              <a:r>
                <a:rPr lang="en-US" altLang="zh-CN" sz="2000"/>
                <a:t>Suppose the function</a:t>
              </a:r>
            </a:p>
          </p:txBody>
        </p:sp>
        <p:graphicFrame>
          <p:nvGraphicFramePr>
            <p:cNvPr id="31752" name="Object 2">
              <a:extLst>
                <a:ext uri="{FF2B5EF4-FFF2-40B4-BE49-F238E27FC236}">
                  <a16:creationId xmlns:a16="http://schemas.microsoft.com/office/drawing/2014/main" id="{87BDC519-8DAB-490A-A4BB-48DB3EB4A9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000" y="4114800"/>
            <a:ext cx="52435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3" name="Equation" r:id="rId3" imgW="3022600" imgH="228600" progId="Equation.DSMT4">
                    <p:embed/>
                  </p:oleObj>
                </mc:Choice>
                <mc:Fallback>
                  <p:oleObj name="Equation" r:id="rId3" imgW="30226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114800"/>
                          <a:ext cx="5243513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53" name="Group 16">
              <a:extLst>
                <a:ext uri="{FF2B5EF4-FFF2-40B4-BE49-F238E27FC236}">
                  <a16:creationId xmlns:a16="http://schemas.microsoft.com/office/drawing/2014/main" id="{BE77ACAC-916B-441A-8297-878E206B7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4648200"/>
              <a:ext cx="3124200" cy="457200"/>
              <a:chOff x="480" y="3484"/>
              <a:chExt cx="1968" cy="288"/>
            </a:xfrm>
          </p:grpSpPr>
          <p:graphicFrame>
            <p:nvGraphicFramePr>
              <p:cNvPr id="31761" name="Object 6">
                <a:extLst>
                  <a:ext uri="{FF2B5EF4-FFF2-40B4-BE49-F238E27FC236}">
                    <a16:creationId xmlns:a16="http://schemas.microsoft.com/office/drawing/2014/main" id="{B7945835-681A-4299-8203-D0D5C1BEAD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6" y="3496"/>
              <a:ext cx="522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4" name="Equation" r:id="rId5" imgW="431613" imgH="228501" progId="Equation.DSMT4">
                      <p:embed/>
                    </p:oleObj>
                  </mc:Choice>
                  <mc:Fallback>
                    <p:oleObj name="Equation" r:id="rId5" imgW="431613" imgH="228501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6" y="3496"/>
                            <a:ext cx="522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2" name="Text Box 12">
                <a:extLst>
                  <a:ext uri="{FF2B5EF4-FFF2-40B4-BE49-F238E27FC236}">
                    <a16:creationId xmlns:a16="http://schemas.microsoft.com/office/drawing/2014/main" id="{BAF1943D-E404-4EB7-A2A8-325E9FD85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3484"/>
                <a:ext cx="19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then             exists, and</a:t>
                </a:r>
              </a:p>
            </p:txBody>
          </p:sp>
        </p:grpSp>
        <p:graphicFrame>
          <p:nvGraphicFramePr>
            <p:cNvPr id="31754" name="Object 3">
              <a:extLst>
                <a:ext uri="{FF2B5EF4-FFF2-40B4-BE49-F238E27FC236}">
                  <a16:creationId xmlns:a16="http://schemas.microsoft.com/office/drawing/2014/main" id="{7EDBCB57-7386-4FB6-AA84-90D9E984DB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0461" y="1714108"/>
            <a:ext cx="2689225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5" name="Equation" r:id="rId7" imgW="1485900" imgH="203200" progId="Equation.DSMT4">
                    <p:embed/>
                  </p:oleObj>
                </mc:Choice>
                <mc:Fallback>
                  <p:oleObj name="Equation" r:id="rId7" imgW="14859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461" y="1714108"/>
                          <a:ext cx="2689225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55" name="组合 19">
              <a:extLst>
                <a:ext uri="{FF2B5EF4-FFF2-40B4-BE49-F238E27FC236}">
                  <a16:creationId xmlns:a16="http://schemas.microsoft.com/office/drawing/2014/main" id="{FFE23EE7-0EC3-4DA2-BF28-56A5457A7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2094109"/>
              <a:ext cx="8229600" cy="2554545"/>
              <a:chOff x="381000" y="2094109"/>
              <a:chExt cx="8229600" cy="2554545"/>
            </a:xfrm>
          </p:grpSpPr>
          <p:graphicFrame>
            <p:nvGraphicFramePr>
              <p:cNvPr id="31758" name="Object 4">
                <a:extLst>
                  <a:ext uri="{FF2B5EF4-FFF2-40B4-BE49-F238E27FC236}">
                    <a16:creationId xmlns:a16="http://schemas.microsoft.com/office/drawing/2014/main" id="{53F9AFB0-0E5E-4DB2-A647-803CE833A2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10319" y="2657573"/>
              <a:ext cx="1319496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6" name="Equation" r:id="rId9" imgW="749300" imgH="228600" progId="Equation.DSMT4">
                      <p:embed/>
                    </p:oleObj>
                  </mc:Choice>
                  <mc:Fallback>
                    <p:oleObj name="Equation" r:id="rId9" imgW="749300" imgH="2286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0319" y="2657573"/>
                            <a:ext cx="1319496" cy="401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9" name="Object 5">
                <a:extLst>
                  <a:ext uri="{FF2B5EF4-FFF2-40B4-BE49-F238E27FC236}">
                    <a16:creationId xmlns:a16="http://schemas.microsoft.com/office/drawing/2014/main" id="{B9B4F0C8-485E-41A4-A96A-6EDE92B576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86600" y="2168624"/>
              <a:ext cx="1217468" cy="423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7" name="Equation" r:id="rId11" imgW="634725" imgH="241195" progId="Equation.DSMT4">
                      <p:embed/>
                    </p:oleObj>
                  </mc:Choice>
                  <mc:Fallback>
                    <p:oleObj name="Equation" r:id="rId11" imgW="634725" imgH="241195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86600" y="2168624"/>
                            <a:ext cx="1217468" cy="4238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0" name="Text Box 15">
                <a:extLst>
                  <a:ext uri="{FF2B5EF4-FFF2-40B4-BE49-F238E27FC236}">
                    <a16:creationId xmlns:a16="http://schemas.microsoft.com/office/drawing/2014/main" id="{04E94085-02BF-46EF-BD5F-CF7D0CD14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094109"/>
                <a:ext cx="8229600" cy="2554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/>
                  <a:t>is defined throughout some neighborhood of a nonzero point                            and suppose that the derivatives                      exist everywhere in that neighborhood. If                       are continuous at                 and satisfy the polar form of Cauchy-Riemann equations</a:t>
                </a: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/>
                  <a:t> </a:t>
                </a:r>
              </a:p>
            </p:txBody>
          </p:sp>
        </p:grpSp>
        <p:graphicFrame>
          <p:nvGraphicFramePr>
            <p:cNvPr id="31756" name="Object 7">
              <a:extLst>
                <a:ext uri="{FF2B5EF4-FFF2-40B4-BE49-F238E27FC236}">
                  <a16:creationId xmlns:a16="http://schemas.microsoft.com/office/drawing/2014/main" id="{87EE8395-1A28-4792-A4C3-826D0C9960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2950" y="3114575"/>
            <a:ext cx="134437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8" name="Equation" r:id="rId13" imgW="749300" imgH="228600" progId="Equation.DSMT4">
                    <p:embed/>
                  </p:oleObj>
                </mc:Choice>
                <mc:Fallback>
                  <p:oleObj name="Equation" r:id="rId13" imgW="7493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950" y="3114575"/>
                          <a:ext cx="1344370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8">
              <a:extLst>
                <a:ext uri="{FF2B5EF4-FFF2-40B4-BE49-F238E27FC236}">
                  <a16:creationId xmlns:a16="http://schemas.microsoft.com/office/drawing/2014/main" id="{10B3A5C8-7BEA-4828-901B-1098E68580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5000" y="3124200"/>
            <a:ext cx="838200" cy="396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9" name="Equation" r:id="rId15" imgW="482391" imgH="228501" progId="Equation.DSMT4">
                    <p:embed/>
                  </p:oleObj>
                </mc:Choice>
                <mc:Fallback>
                  <p:oleObj name="Equation" r:id="rId15" imgW="482391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3124200"/>
                          <a:ext cx="838200" cy="396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083" name="Object 21">
            <a:extLst>
              <a:ext uri="{FF2B5EF4-FFF2-40B4-BE49-F238E27FC236}">
                <a16:creationId xmlns:a16="http://schemas.microsoft.com/office/drawing/2014/main" id="{AB4F88F9-7A9E-4DB1-96AB-B8487D7FE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09704"/>
              </p:ext>
            </p:extLst>
          </p:nvPr>
        </p:nvGraphicFramePr>
        <p:xfrm>
          <a:off x="3046413" y="4648200"/>
          <a:ext cx="27749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Equation" r:id="rId17" imgW="1549080" imgH="253800" progId="Equation.DSMT4">
                  <p:embed/>
                </p:oleObj>
              </mc:Choice>
              <mc:Fallback>
                <p:oleObj name="Equation" r:id="rId17" imgW="1549080" imgH="253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648200"/>
                        <a:ext cx="27749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72" name="Text Box 12">
            <a:extLst>
              <a:ext uri="{FF2B5EF4-FFF2-40B4-BE49-F238E27FC236}">
                <a16:creationId xmlns:a16="http://schemas.microsoft.com/office/drawing/2014/main" id="{41E63701-116C-41B7-8849-D84643291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5.  </a:t>
            </a:r>
            <a:r>
              <a:rPr lang="en-US" altLang="zh-CN" sz="2000"/>
              <a:t>Consider the function</a:t>
            </a:r>
          </a:p>
        </p:txBody>
      </p:sp>
      <p:graphicFrame>
        <p:nvGraphicFramePr>
          <p:cNvPr id="373774" name="Object 2">
            <a:extLst>
              <a:ext uri="{FF2B5EF4-FFF2-40B4-BE49-F238E27FC236}">
                <a16:creationId xmlns:a16="http://schemas.microsoft.com/office/drawing/2014/main" id="{13698598-17D5-4AC1-91C3-3E58911C0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3" y="2090738"/>
          <a:ext cx="5056187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Equation" r:id="rId3" imgW="3276600" imgH="419100" progId="Equation.DSMT4">
                  <p:embed/>
                </p:oleObj>
              </mc:Choice>
              <mc:Fallback>
                <p:oleObj name="Equation" r:id="rId3" imgW="32766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2090738"/>
                        <a:ext cx="5056187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7" name="Object 3">
            <a:extLst>
              <a:ext uri="{FF2B5EF4-FFF2-40B4-BE49-F238E27FC236}">
                <a16:creationId xmlns:a16="http://schemas.microsoft.com/office/drawing/2014/main" id="{54EBEBA2-D030-4623-8AC1-FCF15939E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2765425"/>
          <a:ext cx="35274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Equation" r:id="rId5" imgW="2171700" imgH="406400" progId="Equation.DSMT4">
                  <p:embed/>
                </p:oleObj>
              </mc:Choice>
              <mc:Fallback>
                <p:oleObj name="Equation" r:id="rId5" imgW="21717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765425"/>
                        <a:ext cx="35274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82" name="Object 4">
            <a:extLst>
              <a:ext uri="{FF2B5EF4-FFF2-40B4-BE49-F238E27FC236}">
                <a16:creationId xmlns:a16="http://schemas.microsoft.com/office/drawing/2014/main" id="{AE9B34BC-B645-4828-BFF8-B6E5CEB1B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467332"/>
              </p:ext>
            </p:extLst>
          </p:nvPr>
        </p:nvGraphicFramePr>
        <p:xfrm>
          <a:off x="742950" y="5291138"/>
          <a:ext cx="293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Equation" r:id="rId7" imgW="1917360" imgH="444240" progId="Equation.DSMT4">
                  <p:embed/>
                </p:oleObj>
              </mc:Choice>
              <mc:Fallback>
                <p:oleObj name="Equation" r:id="rId7" imgW="19173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291138"/>
                        <a:ext cx="2933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84" name="Text Box 24">
            <a:extLst>
              <a:ext uri="{FF2B5EF4-FFF2-40B4-BE49-F238E27FC236}">
                <a16:creationId xmlns:a16="http://schemas.microsoft.com/office/drawing/2014/main" id="{6C0B6ACA-25C2-4B78-8527-9A92EBC7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38538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</a:t>
            </a:r>
          </a:p>
        </p:txBody>
      </p:sp>
      <p:graphicFrame>
        <p:nvGraphicFramePr>
          <p:cNvPr id="373785" name="Object 5">
            <a:extLst>
              <a:ext uri="{FF2B5EF4-FFF2-40B4-BE49-F238E27FC236}">
                <a16:creationId xmlns:a16="http://schemas.microsoft.com/office/drawing/2014/main" id="{CDA3F606-582E-4256-B8C3-1083C77AD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3386138"/>
          <a:ext cx="41783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Equation" r:id="rId9" imgW="2527300" imgH="406400" progId="Equation.DSMT4">
                  <p:embed/>
                </p:oleObj>
              </mc:Choice>
              <mc:Fallback>
                <p:oleObj name="Equation" r:id="rId9" imgW="25273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386138"/>
                        <a:ext cx="41783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>
            <a:extLst>
              <a:ext uri="{FF2B5EF4-FFF2-40B4-BE49-F238E27FC236}">
                <a16:creationId xmlns:a16="http://schemas.microsoft.com/office/drawing/2014/main" id="{C0BF04EE-42A6-4C07-B0E9-4BA00D0447A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24338"/>
            <a:ext cx="7848600" cy="417512"/>
            <a:chOff x="432" y="2640"/>
            <a:chExt cx="4944" cy="263"/>
          </a:xfrm>
        </p:grpSpPr>
        <p:sp>
          <p:nvSpPr>
            <p:cNvPr id="32782" name="Text Box 26">
              <a:extLst>
                <a:ext uri="{FF2B5EF4-FFF2-40B4-BE49-F238E27FC236}">
                  <a16:creationId xmlns:a16="http://schemas.microsoft.com/office/drawing/2014/main" id="{6EE1428F-97D8-4940-8F5C-9D59CFC07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640"/>
              <a:ext cx="49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and                     are continuous at every </a:t>
              </a:r>
            </a:p>
          </p:txBody>
        </p:sp>
        <p:graphicFrame>
          <p:nvGraphicFramePr>
            <p:cNvPr id="32783" name="Object 7">
              <a:extLst>
                <a:ext uri="{FF2B5EF4-FFF2-40B4-BE49-F238E27FC236}">
                  <a16:creationId xmlns:a16="http://schemas.microsoft.com/office/drawing/2014/main" id="{A95F5ED9-A4FC-4010-8EE5-3FFFD9EFFD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6" y="2652"/>
            <a:ext cx="81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4" name="Equation" r:id="rId11" imgW="749300" imgH="228600" progId="Equation.DSMT4">
                    <p:embed/>
                  </p:oleObj>
                </mc:Choice>
                <mc:Fallback>
                  <p:oleObj name="Equation" r:id="rId11" imgW="7493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2652"/>
                          <a:ext cx="81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8">
              <a:extLst>
                <a:ext uri="{FF2B5EF4-FFF2-40B4-BE49-F238E27FC236}">
                  <a16:creationId xmlns:a16="http://schemas.microsoft.com/office/drawing/2014/main" id="{B030CA9D-E07F-4070-990E-2C82FED228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688"/>
            <a:ext cx="39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5" name="Equation" r:id="rId13" imgW="380670" imgH="177646" progId="Equation.DSMT4">
                    <p:embed/>
                  </p:oleObj>
                </mc:Choice>
                <mc:Fallback>
                  <p:oleObj name="Equation" r:id="rId13" imgW="380670" imgH="17764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88"/>
                          <a:ext cx="391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3789" name="Text Box 29">
            <a:extLst>
              <a:ext uri="{FF2B5EF4-FFF2-40B4-BE49-F238E27FC236}">
                <a16:creationId xmlns:a16="http://schemas.microsoft.com/office/drawing/2014/main" id="{86903719-9862-45EC-B9BF-76EDE512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38688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Then the derivative of </a:t>
            </a:r>
            <a:r>
              <a:rPr lang="en-US" altLang="zh-CN" sz="2000" i="1"/>
              <a:t>f  </a:t>
            </a:r>
            <a:r>
              <a:rPr lang="en-US" altLang="zh-CN" sz="2000"/>
              <a:t>exists for all nonzero points,</a:t>
            </a:r>
          </a:p>
        </p:txBody>
      </p:sp>
      <p:graphicFrame>
        <p:nvGraphicFramePr>
          <p:cNvPr id="373790" name="Object 6">
            <a:extLst>
              <a:ext uri="{FF2B5EF4-FFF2-40B4-BE49-F238E27FC236}">
                <a16:creationId xmlns:a16="http://schemas.microsoft.com/office/drawing/2014/main" id="{CCC8BD4F-2DDD-4948-B20C-D52AAAD2F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2525" y="5214938"/>
          <a:ext cx="20986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Equation" r:id="rId15" imgW="1244600" imgH="431800" progId="Equation.DSMT4">
                  <p:embed/>
                </p:oleObj>
              </mc:Choice>
              <mc:Fallback>
                <p:oleObj name="Equation" r:id="rId15" imgW="1244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5214938"/>
                        <a:ext cx="209867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灯片编号占位符 4">
            <a:extLst>
              <a:ext uri="{FF2B5EF4-FFF2-40B4-BE49-F238E27FC236}">
                <a16:creationId xmlns:a16="http://schemas.microsoft.com/office/drawing/2014/main" id="{B1AB017A-02D1-48AB-B151-65C99818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70B141-938C-4A4D-97D5-0CE2A005FA9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A912673-9A92-4534-B9E1-8B73D974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2781" name="Text Box 2">
            <a:extLst>
              <a:ext uri="{FF2B5EF4-FFF2-40B4-BE49-F238E27FC236}">
                <a16:creationId xmlns:a16="http://schemas.microsoft.com/office/drawing/2014/main" id="{26745A8B-B16E-4323-9584-92EF35DDE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IV.  Polar coordinate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2" grpId="0"/>
      <p:bldP spid="373784" grpId="0"/>
      <p:bldP spid="3737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>
            <a:extLst>
              <a:ext uri="{FF2B5EF4-FFF2-40B4-BE49-F238E27FC236}">
                <a16:creationId xmlns:a16="http://schemas.microsoft.com/office/drawing/2014/main" id="{53D8723E-E8EF-42C2-87DA-96150491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6.  </a:t>
            </a:r>
            <a:r>
              <a:rPr lang="en-US" altLang="zh-CN" sz="2000"/>
              <a:t>Consider the function</a:t>
            </a:r>
          </a:p>
        </p:txBody>
      </p:sp>
      <p:graphicFrame>
        <p:nvGraphicFramePr>
          <p:cNvPr id="388099" name="Object 2">
            <a:extLst>
              <a:ext uri="{FF2B5EF4-FFF2-40B4-BE49-F238E27FC236}">
                <a16:creationId xmlns:a16="http://schemas.microsoft.com/office/drawing/2014/main" id="{2CB944F7-7F49-4B76-94CC-E59A535FB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4488" y="1676400"/>
          <a:ext cx="4568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3" imgW="2857500" imgH="266700" progId="Equation.DSMT4">
                  <p:embed/>
                </p:oleObj>
              </mc:Choice>
              <mc:Fallback>
                <p:oleObj name="Equation" r:id="rId3" imgW="2857500" imgH="26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676400"/>
                        <a:ext cx="45688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Object 3">
            <a:extLst>
              <a:ext uri="{FF2B5EF4-FFF2-40B4-BE49-F238E27FC236}">
                <a16:creationId xmlns:a16="http://schemas.microsoft.com/office/drawing/2014/main" id="{3FED1E28-4BC8-470B-96ED-B118EFD8F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2209800"/>
          <a:ext cx="53324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5" imgW="3022600" imgH="266700" progId="Equation.DSMT4">
                  <p:embed/>
                </p:oleObj>
              </mc:Choice>
              <mc:Fallback>
                <p:oleObj name="Equation" r:id="rId5" imgW="30226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209800"/>
                        <a:ext cx="53324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2" name="Text Box 6">
            <a:extLst>
              <a:ext uri="{FF2B5EF4-FFF2-40B4-BE49-F238E27FC236}">
                <a16:creationId xmlns:a16="http://schemas.microsoft.com/office/drawing/2014/main" id="{3AF94240-D02A-40F1-B25C-B1393595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3370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</a:t>
            </a:r>
          </a:p>
        </p:txBody>
      </p:sp>
      <p:graphicFrame>
        <p:nvGraphicFramePr>
          <p:cNvPr id="388103" name="Object 4">
            <a:extLst>
              <a:ext uri="{FF2B5EF4-FFF2-40B4-BE49-F238E27FC236}">
                <a16:creationId xmlns:a16="http://schemas.microsoft.com/office/drawing/2014/main" id="{368A0B0C-8ADF-4C57-AE74-D8F5233DA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743200"/>
          <a:ext cx="49625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7" imgW="2882900" imgH="431800" progId="Equation.DSMT4">
                  <p:embed/>
                </p:oleObj>
              </mc:Choice>
              <mc:Fallback>
                <p:oleObj name="Equation" r:id="rId7" imgW="2882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49625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灯片编号占位符 4">
            <a:extLst>
              <a:ext uri="{FF2B5EF4-FFF2-40B4-BE49-F238E27FC236}">
                <a16:creationId xmlns:a16="http://schemas.microsoft.com/office/drawing/2014/main" id="{FF48CD4B-9567-440C-90EE-12532A9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83BE596-2AE7-4B46-85CC-BB295416AAF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FC67EBF-3FD8-4D60-B507-088CB80F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3801" name="Text Box 2">
            <a:extLst>
              <a:ext uri="{FF2B5EF4-FFF2-40B4-BE49-F238E27FC236}">
                <a16:creationId xmlns:a16="http://schemas.microsoft.com/office/drawing/2014/main" id="{090117EF-C8F3-4121-AFA7-68BF5967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IV.  Polar coordinate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0B684523-8F86-4E9E-A24E-D1FA790E11D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7848600" cy="417513"/>
            <a:chOff x="432" y="2640"/>
            <a:chExt cx="4944" cy="263"/>
          </a:xfrm>
        </p:grpSpPr>
        <p:sp>
          <p:nvSpPr>
            <p:cNvPr id="33806" name="Text Box 26">
              <a:extLst>
                <a:ext uri="{FF2B5EF4-FFF2-40B4-BE49-F238E27FC236}">
                  <a16:creationId xmlns:a16="http://schemas.microsoft.com/office/drawing/2014/main" id="{4F141BA9-7256-4E0F-958C-A25B36D9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640"/>
              <a:ext cx="49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and                     are continuous at any point. </a:t>
              </a:r>
            </a:p>
          </p:txBody>
        </p:sp>
        <p:graphicFrame>
          <p:nvGraphicFramePr>
            <p:cNvPr id="33807" name="Object 7">
              <a:extLst>
                <a:ext uri="{FF2B5EF4-FFF2-40B4-BE49-F238E27FC236}">
                  <a16:creationId xmlns:a16="http://schemas.microsoft.com/office/drawing/2014/main" id="{88CE99F6-D247-401A-BFC1-A177840A0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6" y="2652"/>
            <a:ext cx="81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1" name="Equation" r:id="rId9" imgW="749300" imgH="228600" progId="Equation.DSMT4">
                    <p:embed/>
                  </p:oleObj>
                </mc:Choice>
                <mc:Fallback>
                  <p:oleObj name="Equation" r:id="rId9" imgW="7493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2652"/>
                          <a:ext cx="81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9">
            <a:extLst>
              <a:ext uri="{FF2B5EF4-FFF2-40B4-BE49-F238E27FC236}">
                <a16:creationId xmlns:a16="http://schemas.microsoft.com/office/drawing/2014/main" id="{2963F27E-0FF1-458B-884C-C990078F2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09575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Then the derivative of  </a:t>
            </a:r>
            <a:r>
              <a:rPr lang="en-US" altLang="zh-CN" sz="2000" i="1"/>
              <a:t>f  </a:t>
            </a:r>
            <a:r>
              <a:rPr lang="en-US" altLang="zh-CN" sz="2000"/>
              <a:t>exists at each point where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defined and </a:t>
            </a:r>
          </a:p>
        </p:txBody>
      </p:sp>
      <p:graphicFrame>
        <p:nvGraphicFramePr>
          <p:cNvPr id="389124" name="Object 16">
            <a:extLst>
              <a:ext uri="{FF2B5EF4-FFF2-40B4-BE49-F238E27FC236}">
                <a16:creationId xmlns:a16="http://schemas.microsoft.com/office/drawing/2014/main" id="{E01D2435-8DB7-407E-9A8D-973FEB07B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205081"/>
              </p:ext>
            </p:extLst>
          </p:nvPr>
        </p:nvGraphicFramePr>
        <p:xfrm>
          <a:off x="857250" y="4572000"/>
          <a:ext cx="33909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Equation" r:id="rId11" imgW="2260440" imgH="507960" progId="Equation.DSMT4">
                  <p:embed/>
                </p:oleObj>
              </mc:Choice>
              <mc:Fallback>
                <p:oleObj name="Equation" r:id="rId11" imgW="2260440" imgH="507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572000"/>
                        <a:ext cx="33909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5" name="Object 17">
            <a:extLst>
              <a:ext uri="{FF2B5EF4-FFF2-40B4-BE49-F238E27FC236}">
                <a16:creationId xmlns:a16="http://schemas.microsoft.com/office/drawing/2014/main" id="{79E92509-8604-4398-B9E4-D48F8C480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5300" y="4572000"/>
          <a:ext cx="373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13" imgW="2654300" imgH="558800" progId="Equation.DSMT4">
                  <p:embed/>
                </p:oleObj>
              </mc:Choice>
              <mc:Fallback>
                <p:oleObj name="Equation" r:id="rId13" imgW="2654300" imgH="558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572000"/>
                        <a:ext cx="3733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  <p:bldP spid="388102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B0C48F0C-1F9E-4F09-8E58-6234336EAF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2.2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FBF238-34B5-4275-8B85-1281D0A1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286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Analytic functions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1C6CDFF7-2926-4BF6-B712-D6C573252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Analytic functions</a:t>
            </a:r>
          </a:p>
        </p:txBody>
      </p:sp>
      <p:sp>
        <p:nvSpPr>
          <p:cNvPr id="359427" name="Text Box 3">
            <a:extLst>
              <a:ext uri="{FF2B5EF4-FFF2-40B4-BE49-F238E27FC236}">
                <a16:creationId xmlns:a16="http://schemas.microsoft.com/office/drawing/2014/main" id="{60FCBBDC-8BE0-4D2D-A435-5546F4EC7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Definition 1</a:t>
            </a:r>
            <a:r>
              <a:rPr lang="en-US" altLang="zh-CN" sz="2000"/>
              <a:t>: A function </a:t>
            </a:r>
            <a:r>
              <a:rPr lang="en-US" altLang="zh-CN" sz="2000" i="1"/>
              <a:t>f</a:t>
            </a:r>
            <a:r>
              <a:rPr lang="en-US" altLang="zh-CN" sz="2000"/>
              <a:t> of the complex variable </a:t>
            </a:r>
            <a:r>
              <a:rPr lang="en-US" altLang="zh-CN" sz="2000" i="1"/>
              <a:t>z</a:t>
            </a:r>
            <a:r>
              <a:rPr lang="en-US" altLang="zh-CN" sz="2000"/>
              <a:t> is </a:t>
            </a:r>
            <a:r>
              <a:rPr lang="en-US" altLang="zh-CN" sz="2000">
                <a:solidFill>
                  <a:srgbClr val="0033CC"/>
                </a:solidFill>
              </a:rPr>
              <a:t>analytic at a point </a:t>
            </a:r>
            <a:r>
              <a:rPr lang="en-US" altLang="zh-CN" sz="2000"/>
              <a:t>if it has a derivative </a:t>
            </a:r>
            <a:r>
              <a:rPr lang="en-US" altLang="zh-CN" sz="2000">
                <a:solidFill>
                  <a:srgbClr val="FF0000"/>
                </a:solidFill>
              </a:rPr>
              <a:t>at each point in some neighborhood of this point</a:t>
            </a:r>
            <a:r>
              <a:rPr lang="en-US" altLang="zh-CN" sz="2000"/>
              <a:t>.</a:t>
            </a:r>
          </a:p>
        </p:txBody>
      </p:sp>
      <p:sp>
        <p:nvSpPr>
          <p:cNvPr id="359450" name="Text Box 26">
            <a:extLst>
              <a:ext uri="{FF2B5EF4-FFF2-40B4-BE49-F238E27FC236}">
                <a16:creationId xmlns:a16="http://schemas.microsoft.com/office/drawing/2014/main" id="{1ECF14E2-3427-42C3-86AB-991028EC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8229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A function </a:t>
            </a:r>
            <a:r>
              <a:rPr lang="en-US" altLang="zh-CN" sz="2000" i="1"/>
              <a:t>f</a:t>
            </a:r>
            <a:r>
              <a:rPr lang="en-US" altLang="zh-CN" sz="2000"/>
              <a:t> is </a:t>
            </a:r>
            <a:r>
              <a:rPr lang="en-US" altLang="zh-CN" sz="2000">
                <a:solidFill>
                  <a:srgbClr val="0033CC"/>
                </a:solidFill>
              </a:rPr>
              <a:t>analytic in a domain  </a:t>
            </a:r>
            <a:r>
              <a:rPr lang="en-US" altLang="zh-CN" sz="2000" i="1"/>
              <a:t>D</a:t>
            </a:r>
            <a:r>
              <a:rPr lang="en-US" altLang="zh-CN" sz="2000"/>
              <a:t> if it  is analytic at each point of  </a:t>
            </a:r>
            <a:r>
              <a:rPr lang="en-US" altLang="zh-CN" sz="2000" i="1"/>
              <a:t>D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52" name="Text Box 28">
                <a:extLst>
                  <a:ext uri="{FF2B5EF4-FFF2-40B4-BE49-F238E27FC236}">
                    <a16:creationId xmlns:a16="http://schemas.microsoft.com/office/drawing/2014/main" id="{9F08640E-E471-4138-819B-370A38DDB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124200"/>
                <a:ext cx="8458200" cy="960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altLang="zh-CN" sz="2000" dirty="0"/>
                  <a:t>  The function </a:t>
                </a:r>
                <a:r>
                  <a:rPr lang="en-US" altLang="zh-CN" sz="2000" i="1" dirty="0"/>
                  <a:t>f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z</a:t>
                </a:r>
                <a:r>
                  <a:rPr lang="en-US" altLang="zh-CN" sz="2000" dirty="0"/>
                  <a:t>)=1/</a:t>
                </a:r>
                <a:r>
                  <a:rPr lang="en-US" altLang="zh-CN" sz="2000" i="1" dirty="0"/>
                  <a:t>z</a:t>
                </a:r>
                <a:r>
                  <a:rPr lang="en-US" altLang="zh-CN" sz="2000" dirty="0"/>
                  <a:t> is analytic at each nonzero point since its derivative exists at </a:t>
                </a:r>
                <a:r>
                  <a:rPr lang="en-US" altLang="zh-CN" sz="2000" i="1" dirty="0"/>
                  <a:t>z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0.</a:t>
                </a:r>
              </a:p>
            </p:txBody>
          </p:sp>
        </mc:Choice>
        <mc:Fallback xmlns="">
          <p:sp>
            <p:nvSpPr>
              <p:cNvPr id="359452" name="Text Box 28">
                <a:extLst>
                  <a:ext uri="{FF2B5EF4-FFF2-40B4-BE49-F238E27FC236}">
                    <a16:creationId xmlns:a16="http://schemas.microsoft.com/office/drawing/2014/main" id="{9F08640E-E471-4138-819B-370A38DD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124200"/>
                <a:ext cx="8458200" cy="960438"/>
              </a:xfrm>
              <a:prstGeom prst="rect">
                <a:avLst/>
              </a:prstGeom>
              <a:blipFill>
                <a:blip r:embed="rId3"/>
                <a:stretch>
                  <a:fillRect l="-793" b="-101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>
            <a:extLst>
              <a:ext uri="{FF2B5EF4-FFF2-40B4-BE49-F238E27FC236}">
                <a16:creationId xmlns:a16="http://schemas.microsoft.com/office/drawing/2014/main" id="{6C16AFC0-6DA4-434E-8E43-508B2C69557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176713"/>
            <a:ext cx="7772400" cy="400050"/>
            <a:chOff x="576" y="3543"/>
            <a:chExt cx="4896" cy="252"/>
          </a:xfrm>
        </p:grpSpPr>
        <p:sp>
          <p:nvSpPr>
            <p:cNvPr id="36878" name="Text Box 29">
              <a:extLst>
                <a:ext uri="{FF2B5EF4-FFF2-40B4-BE49-F238E27FC236}">
                  <a16:creationId xmlns:a16="http://schemas.microsoft.com/office/drawing/2014/main" id="{F0E80211-1D35-4317-AC9E-E2A283EDD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543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zh-CN" sz="2000"/>
                <a:t>  The function                   is not analytic at any point,</a:t>
              </a:r>
            </a:p>
          </p:txBody>
        </p:sp>
        <p:graphicFrame>
          <p:nvGraphicFramePr>
            <p:cNvPr id="36879" name="Object 2">
              <a:extLst>
                <a:ext uri="{FF2B5EF4-FFF2-40B4-BE49-F238E27FC236}">
                  <a16:creationId xmlns:a16="http://schemas.microsoft.com/office/drawing/2014/main" id="{E8A16450-5EB4-4130-AE59-635C30722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4" y="3565"/>
            <a:ext cx="6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0" name="Equation" r:id="rId4" imgW="698500" imgH="228600" progId="Equation.DSMT4">
                    <p:embed/>
                  </p:oleObj>
                </mc:Choice>
                <mc:Fallback>
                  <p:oleObj name="Equation" r:id="rId4" imgW="6985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565"/>
                          <a:ext cx="6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1" name="灯片编号占位符 4">
            <a:extLst>
              <a:ext uri="{FF2B5EF4-FFF2-40B4-BE49-F238E27FC236}">
                <a16:creationId xmlns:a16="http://schemas.microsoft.com/office/drawing/2014/main" id="{736152FB-5352-4903-ADCE-4CA2F1B2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B6605D-F2E8-4571-9D83-E8FAAFBBC20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951E39B-F1EA-48D2-A384-05E98481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Analytic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19">
            <a:extLst>
              <a:ext uri="{FF2B5EF4-FFF2-40B4-BE49-F238E27FC236}">
                <a16:creationId xmlns:a16="http://schemas.microsoft.com/office/drawing/2014/main" id="{677F7B9B-2F66-4B7D-82BE-A9C25FDE35C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0"/>
            <a:ext cx="8305800" cy="1477963"/>
            <a:chOff x="381000" y="3124200"/>
            <a:chExt cx="8305800" cy="1476904"/>
          </a:xfrm>
        </p:grpSpPr>
        <p:sp>
          <p:nvSpPr>
            <p:cNvPr id="36874" name="Text Box 6">
              <a:extLst>
                <a:ext uri="{FF2B5EF4-FFF2-40B4-BE49-F238E27FC236}">
                  <a16:creationId xmlns:a16="http://schemas.microsoft.com/office/drawing/2014/main" id="{D99802C7-91E9-44AE-889C-F8AE5EFC1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124200"/>
              <a:ext cx="8305800" cy="1476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33CC"/>
                  </a:solidFill>
                </a:rPr>
                <a:t>Definition 2</a:t>
              </a:r>
              <a:r>
                <a:rPr lang="en-US" altLang="zh-CN" sz="2000" dirty="0"/>
                <a:t>: If a function is </a:t>
              </a:r>
              <a:r>
                <a:rPr lang="en-US" altLang="zh-CN" sz="2000" dirty="0">
                  <a:solidFill>
                    <a:srgbClr val="FF0000"/>
                  </a:solidFill>
                </a:rPr>
                <a:t>not</a:t>
              </a:r>
              <a:r>
                <a:rPr lang="en-US" altLang="zh-CN" sz="2000" dirty="0"/>
                <a:t> analytic at a point      but is analytic at </a:t>
              </a:r>
              <a:r>
                <a:rPr lang="en-US" altLang="zh-CN" sz="2000" dirty="0">
                  <a:solidFill>
                    <a:srgbClr val="FF0000"/>
                  </a:solidFill>
                </a:rPr>
                <a:t>some </a:t>
              </a:r>
              <a:r>
                <a:rPr lang="en-US" altLang="zh-CN" sz="2000" dirty="0"/>
                <a:t>point in </a:t>
              </a:r>
              <a:r>
                <a:rPr lang="en-US" altLang="zh-CN" sz="2000" dirty="0">
                  <a:solidFill>
                    <a:srgbClr val="FF0000"/>
                  </a:solidFill>
                </a:rPr>
                <a:t>every</a:t>
              </a:r>
              <a:r>
                <a:rPr lang="en-US" altLang="zh-CN" sz="2000" dirty="0"/>
                <a:t> neighborhood of     , then      is called a </a:t>
              </a:r>
              <a:r>
                <a:rPr lang="en-US" altLang="zh-CN" sz="2000" dirty="0">
                  <a:solidFill>
                    <a:srgbClr val="0033CC"/>
                  </a:solidFill>
                </a:rPr>
                <a:t>singular point</a:t>
              </a:r>
              <a:r>
                <a:rPr lang="en-US" altLang="zh-CN" sz="2000" dirty="0"/>
                <a:t>, or </a:t>
              </a:r>
              <a:r>
                <a:rPr lang="en-US" altLang="zh-CN" sz="2000" dirty="0">
                  <a:solidFill>
                    <a:srgbClr val="0033CC"/>
                  </a:solidFill>
                </a:rPr>
                <a:t>singularity</a:t>
              </a:r>
              <a:r>
                <a:rPr lang="en-US" altLang="zh-CN" sz="2000" dirty="0"/>
                <a:t> of the function.</a:t>
              </a:r>
            </a:p>
          </p:txBody>
        </p:sp>
        <p:graphicFrame>
          <p:nvGraphicFramePr>
            <p:cNvPr id="36875" name="Object 4">
              <a:extLst>
                <a:ext uri="{FF2B5EF4-FFF2-40B4-BE49-F238E27FC236}">
                  <a16:creationId xmlns:a16="http://schemas.microsoft.com/office/drawing/2014/main" id="{FA0D9064-C0E0-431B-9667-51D67780ED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43600" y="3234812"/>
            <a:ext cx="304800" cy="42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1" name="Equation" r:id="rId6" imgW="165028" imgH="228501" progId="Equation.DSMT4">
                    <p:embed/>
                  </p:oleObj>
                </mc:Choice>
                <mc:Fallback>
                  <p:oleObj name="Equation" r:id="rId6" imgW="165028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3234812"/>
                          <a:ext cx="304800" cy="422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16">
              <a:extLst>
                <a:ext uri="{FF2B5EF4-FFF2-40B4-BE49-F238E27FC236}">
                  <a16:creationId xmlns:a16="http://schemas.microsoft.com/office/drawing/2014/main" id="{B4B7FD5B-BE4E-441B-BFF3-9AE3590C0B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800" y="3676452"/>
            <a:ext cx="30480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2" name="Equation" r:id="rId8" imgW="165028" imgH="228501" progId="Equation.DSMT4">
                    <p:embed/>
                  </p:oleObj>
                </mc:Choice>
                <mc:Fallback>
                  <p:oleObj name="Equation" r:id="rId8" imgW="165028" imgH="22850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676452"/>
                          <a:ext cx="304800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7">
              <a:extLst>
                <a:ext uri="{FF2B5EF4-FFF2-40B4-BE49-F238E27FC236}">
                  <a16:creationId xmlns:a16="http://schemas.microsoft.com/office/drawing/2014/main" id="{36080780-490D-4373-85C3-D87E0641A2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0200" y="3683881"/>
            <a:ext cx="30480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3" name="Equation" r:id="rId9" imgW="165028" imgH="228501" progId="Equation.DSMT4">
                    <p:embed/>
                  </p:oleObj>
                </mc:Choice>
                <mc:Fallback>
                  <p:oleObj name="Equation" r:id="rId9" imgW="165028" imgH="22850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3683881"/>
                          <a:ext cx="304800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  <p:bldP spid="359450" grpId="0"/>
      <p:bldP spid="3594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Text Box 4">
            <a:extLst>
              <a:ext uri="{FF2B5EF4-FFF2-40B4-BE49-F238E27FC236}">
                <a16:creationId xmlns:a16="http://schemas.microsoft.com/office/drawing/2014/main" id="{90F0B959-5A21-44DB-BE1C-1A9339EF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Definition 3</a:t>
            </a:r>
            <a:r>
              <a:rPr lang="en-US" altLang="zh-CN" sz="2000"/>
              <a:t>: An </a:t>
            </a:r>
            <a:r>
              <a:rPr lang="en-US" altLang="zh-CN" sz="2000">
                <a:solidFill>
                  <a:srgbClr val="0033CC"/>
                </a:solidFill>
              </a:rPr>
              <a:t>entire</a:t>
            </a:r>
            <a:r>
              <a:rPr lang="en-US" altLang="zh-CN" sz="2000"/>
              <a:t> function is a function that is analytic at </a:t>
            </a:r>
            <a:r>
              <a:rPr lang="en-US" altLang="zh-CN" sz="2000">
                <a:solidFill>
                  <a:srgbClr val="FF0000"/>
                </a:solidFill>
              </a:rPr>
              <a:t>each</a:t>
            </a:r>
            <a:r>
              <a:rPr lang="en-US" altLang="zh-CN" sz="2000"/>
              <a:t> point in the entire finite plane.</a:t>
            </a:r>
          </a:p>
        </p:txBody>
      </p:sp>
      <p:sp>
        <p:nvSpPr>
          <p:cNvPr id="376837" name="Text Box 5">
            <a:extLst>
              <a:ext uri="{FF2B5EF4-FFF2-40B4-BE49-F238E27FC236}">
                <a16:creationId xmlns:a16="http://schemas.microsoft.com/office/drawing/2014/main" id="{65F9E575-27E5-462F-8D02-438542C9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/>
              <a:t>  Every polynomial is an entire function.</a:t>
            </a:r>
          </a:p>
        </p:txBody>
      </p:sp>
      <p:sp>
        <p:nvSpPr>
          <p:cNvPr id="376842" name="Text Box 10">
            <a:extLst>
              <a:ext uri="{FF2B5EF4-FFF2-40B4-BE49-F238E27FC236}">
                <a16:creationId xmlns:a16="http://schemas.microsoft.com/office/drawing/2014/main" id="{6817635D-D25C-4F15-9443-E79E8D04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/>
              <a:t>  The function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)=1/</a:t>
            </a:r>
            <a:r>
              <a:rPr lang="en-US" altLang="zh-CN" sz="2000" i="1"/>
              <a:t>z</a:t>
            </a:r>
            <a:r>
              <a:rPr lang="en-US" altLang="zh-CN" sz="2000"/>
              <a:t> has a singular point </a:t>
            </a:r>
            <a:r>
              <a:rPr lang="en-US" altLang="zh-CN" sz="2000" i="1"/>
              <a:t>z</a:t>
            </a:r>
            <a:r>
              <a:rPr lang="en-US" altLang="zh-CN" sz="2000"/>
              <a:t>=0.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F79B6620-2E03-4E8E-A739-AA2241CAB9D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57400"/>
            <a:ext cx="7772400" cy="400050"/>
            <a:chOff x="576" y="2928"/>
            <a:chExt cx="4896" cy="252"/>
          </a:xfrm>
        </p:grpSpPr>
        <p:sp>
          <p:nvSpPr>
            <p:cNvPr id="37901" name="Text Box 12">
              <a:extLst>
                <a:ext uri="{FF2B5EF4-FFF2-40B4-BE49-F238E27FC236}">
                  <a16:creationId xmlns:a16="http://schemas.microsoft.com/office/drawing/2014/main" id="{B3D8B3BA-BBD5-4BC3-B9D5-B84F0E511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zh-CN" sz="2000"/>
                <a:t>  The function                   has no singular points.</a:t>
              </a:r>
            </a:p>
          </p:txBody>
        </p:sp>
        <p:graphicFrame>
          <p:nvGraphicFramePr>
            <p:cNvPr id="37902" name="Object 2">
              <a:extLst>
                <a:ext uri="{FF2B5EF4-FFF2-40B4-BE49-F238E27FC236}">
                  <a16:creationId xmlns:a16="http://schemas.microsoft.com/office/drawing/2014/main" id="{46D01F66-BC1F-4027-86E7-3DD2426917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4" y="2946"/>
            <a:ext cx="66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8" name="Equation" r:id="rId3" imgW="698500" imgH="228600" progId="Equation.DSMT4">
                    <p:embed/>
                  </p:oleObj>
                </mc:Choice>
                <mc:Fallback>
                  <p:oleObj name="Equation" r:id="rId3" imgW="6985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2946"/>
                          <a:ext cx="66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6846" name="Text Box 14">
            <a:extLst>
              <a:ext uri="{FF2B5EF4-FFF2-40B4-BE49-F238E27FC236}">
                <a16:creationId xmlns:a16="http://schemas.microsoft.com/office/drawing/2014/main" id="{91F38FDC-BFBD-4564-9238-B98AD5716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Necessary conditions: continuity, Cauchy-Riemann equations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776376B-1185-4083-B9F7-4F47202F3EF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95800"/>
            <a:ext cx="8001000" cy="914400"/>
            <a:chOff x="528" y="3552"/>
            <a:chExt cx="5040" cy="576"/>
          </a:xfrm>
        </p:grpSpPr>
        <p:sp>
          <p:nvSpPr>
            <p:cNvPr id="37899" name="Text Box 15">
              <a:extLst>
                <a:ext uri="{FF2B5EF4-FFF2-40B4-BE49-F238E27FC236}">
                  <a16:creationId xmlns:a16="http://schemas.microsoft.com/office/drawing/2014/main" id="{4CEC75D0-D233-4882-9490-CEC5174FB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52"/>
              <a:ext cx="50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Sufficient conditions: Cauchy-Riemann equations</a:t>
              </a:r>
            </a:p>
          </p:txBody>
        </p:sp>
        <p:sp>
          <p:nvSpPr>
            <p:cNvPr id="37900" name="Text Box 16">
              <a:extLst>
                <a:ext uri="{FF2B5EF4-FFF2-40B4-BE49-F238E27FC236}">
                  <a16:creationId xmlns:a16="http://schemas.microsoft.com/office/drawing/2014/main" id="{9AB4EE27-D268-469B-857A-E5C3EF441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876"/>
              <a:ext cx="32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+ continuity of partial derivatives</a:t>
              </a:r>
            </a:p>
          </p:txBody>
        </p:sp>
      </p:grpSp>
      <p:sp>
        <p:nvSpPr>
          <p:cNvPr id="37896" name="灯片编号占位符 4">
            <a:extLst>
              <a:ext uri="{FF2B5EF4-FFF2-40B4-BE49-F238E27FC236}">
                <a16:creationId xmlns:a16="http://schemas.microsoft.com/office/drawing/2014/main" id="{08045935-6C64-4C1A-B90E-85180375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32E08D-0F3C-4827-B2BA-3D5F13D203B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6B0C325-DC5A-4BC6-A1BC-73E1F4EF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Analytic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7898" name="Text Box 2">
            <a:extLst>
              <a:ext uri="{FF2B5EF4-FFF2-40B4-BE49-F238E27FC236}">
                <a16:creationId xmlns:a16="http://schemas.microsoft.com/office/drawing/2014/main" id="{2C5D5853-61EF-4256-A6B5-0FCA49E0B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Analytic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6" grpId="0"/>
      <p:bldP spid="376837" grpId="0"/>
      <p:bldP spid="376842" grpId="0"/>
      <p:bldP spid="3768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>
            <a:extLst>
              <a:ext uri="{FF2B5EF4-FFF2-40B4-BE49-F238E27FC236}">
                <a16:creationId xmlns:a16="http://schemas.microsoft.com/office/drawing/2014/main" id="{8556ACC0-C257-4A88-871E-6B2421AD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 Properties of analytic functions</a:t>
            </a:r>
          </a:p>
        </p:txBody>
      </p:sp>
      <p:sp>
        <p:nvSpPr>
          <p:cNvPr id="357385" name="Text Box 9">
            <a:extLst>
              <a:ext uri="{FF2B5EF4-FFF2-40B4-BE49-F238E27FC236}">
                <a16:creationId xmlns:a16="http://schemas.microsoft.com/office/drawing/2014/main" id="{F6B21122-22D0-4D49-9BFD-2891B912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891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(a)  If 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and 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are analytic in a domain </a:t>
            </a:r>
            <a:r>
              <a:rPr lang="en-US" altLang="zh-CN" sz="2000" i="1"/>
              <a:t>D</a:t>
            </a:r>
            <a:r>
              <a:rPr lang="en-US" altLang="zh-CN" sz="2000"/>
              <a:t>, then</a:t>
            </a:r>
          </a:p>
        </p:txBody>
      </p:sp>
      <p:graphicFrame>
        <p:nvGraphicFramePr>
          <p:cNvPr id="357393" name="Object 2">
            <a:extLst>
              <a:ext uri="{FF2B5EF4-FFF2-40B4-BE49-F238E27FC236}">
                <a16:creationId xmlns:a16="http://schemas.microsoft.com/office/drawing/2014/main" id="{285A6CD2-ABCC-40FF-8E07-C13B8B625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6613" y="3725863"/>
          <a:ext cx="29670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Equation" r:id="rId3" imgW="1790700" imgH="419100" progId="Equation.DSMT4">
                  <p:embed/>
                </p:oleObj>
              </mc:Choice>
              <mc:Fallback>
                <p:oleObj name="Equation" r:id="rId3" imgW="17907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3725863"/>
                        <a:ext cx="296703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>
            <a:extLst>
              <a:ext uri="{FF2B5EF4-FFF2-40B4-BE49-F238E27FC236}">
                <a16:creationId xmlns:a16="http://schemas.microsoft.com/office/drawing/2014/main" id="{5C028292-7CA7-463D-8908-BF946292E88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09800"/>
            <a:ext cx="7315200" cy="400050"/>
            <a:chOff x="624" y="1392"/>
            <a:chExt cx="4608" cy="252"/>
          </a:xfrm>
        </p:grpSpPr>
        <p:graphicFrame>
          <p:nvGraphicFramePr>
            <p:cNvPr id="38926" name="Object 5">
              <a:extLst>
                <a:ext uri="{FF2B5EF4-FFF2-40B4-BE49-F238E27FC236}">
                  <a16:creationId xmlns:a16="http://schemas.microsoft.com/office/drawing/2014/main" id="{8C0FB3BC-3A1C-47CE-8033-5E8C277016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423"/>
            <a:ext cx="142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9" name="Equation" r:id="rId5" imgW="1384300" imgH="203200" progId="Equation.DSMT4">
                    <p:embed/>
                  </p:oleObj>
                </mc:Choice>
                <mc:Fallback>
                  <p:oleObj name="Equation" r:id="rId5" imgW="1384300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23"/>
                          <a:ext cx="142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Text Box 19">
              <a:extLst>
                <a:ext uri="{FF2B5EF4-FFF2-40B4-BE49-F238E27FC236}">
                  <a16:creationId xmlns:a16="http://schemas.microsoft.com/office/drawing/2014/main" id="{FC8C5DF3-342C-4C82-9A20-0626FBD6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392"/>
              <a:ext cx="4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(1)                                      is analytic in </a:t>
              </a:r>
              <a:r>
                <a:rPr lang="en-US" altLang="zh-CN" sz="2000" i="1"/>
                <a:t>D</a:t>
              </a:r>
              <a:r>
                <a:rPr lang="en-US" altLang="zh-CN" sz="2000"/>
                <a:t>.</a:t>
              </a:r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:a16="http://schemas.microsoft.com/office/drawing/2014/main" id="{7C77D5D4-A051-4433-B109-0A5B215E6E1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67000"/>
            <a:ext cx="7315200" cy="400050"/>
            <a:chOff x="624" y="1680"/>
            <a:chExt cx="4608" cy="252"/>
          </a:xfrm>
        </p:grpSpPr>
        <p:graphicFrame>
          <p:nvGraphicFramePr>
            <p:cNvPr id="38923" name="Object 3">
              <a:extLst>
                <a:ext uri="{FF2B5EF4-FFF2-40B4-BE49-F238E27FC236}">
                  <a16:creationId xmlns:a16="http://schemas.microsoft.com/office/drawing/2014/main" id="{66C5E447-24E3-4EAE-9C85-C8E901CDB4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1680"/>
            <a:ext cx="113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0" name="Equation" r:id="rId7" imgW="990170" imgH="203112" progId="Equation.DSMT4">
                    <p:embed/>
                  </p:oleObj>
                </mc:Choice>
                <mc:Fallback>
                  <p:oleObj name="Equation" r:id="rId7" imgW="990170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1680"/>
                          <a:ext cx="113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4">
              <a:extLst>
                <a:ext uri="{FF2B5EF4-FFF2-40B4-BE49-F238E27FC236}">
                  <a16:creationId xmlns:a16="http://schemas.microsoft.com/office/drawing/2014/main" id="{764215F3-B543-4446-BDCF-D7074AB168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6" y="1711"/>
            <a:ext cx="73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1" name="Equation" r:id="rId9" imgW="710891" imgH="203112" progId="Equation.DSMT4">
                    <p:embed/>
                  </p:oleObj>
                </mc:Choice>
                <mc:Fallback>
                  <p:oleObj name="Equation" r:id="rId9" imgW="710891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711"/>
                          <a:ext cx="73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 Box 21">
              <a:extLst>
                <a:ext uri="{FF2B5EF4-FFF2-40B4-BE49-F238E27FC236}">
                  <a16:creationId xmlns:a16="http://schemas.microsoft.com/office/drawing/2014/main" id="{0178B5DB-E893-4295-B4DC-5611A25B8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80"/>
              <a:ext cx="4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(2)                    is analytic in </a:t>
              </a:r>
              <a:r>
                <a:rPr lang="en-US" altLang="zh-CN" sz="2000" i="1"/>
                <a:t>D</a:t>
              </a:r>
              <a:r>
                <a:rPr lang="en-US" altLang="zh-CN" sz="2000"/>
                <a:t>, provided </a:t>
              </a:r>
            </a:p>
          </p:txBody>
        </p:sp>
      </p:grpSp>
      <p:sp>
        <p:nvSpPr>
          <p:cNvPr id="357400" name="Text Box 24">
            <a:extLst>
              <a:ext uri="{FF2B5EF4-FFF2-40B4-BE49-F238E27FC236}">
                <a16:creationId xmlns:a16="http://schemas.microsoft.com/office/drawing/2014/main" id="{D577BBCA-EFD8-4C5F-8C9C-D1E9E2B36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 If 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and 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are analytic, then </a:t>
            </a:r>
            <a:r>
              <a:rPr lang="en-US" altLang="zh-CN" sz="2000" i="1"/>
              <a:t>g</a:t>
            </a:r>
            <a:r>
              <a:rPr lang="en-US" altLang="zh-CN" sz="2000"/>
              <a:t>[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)] is also analytic, and</a:t>
            </a:r>
          </a:p>
        </p:txBody>
      </p:sp>
      <p:sp>
        <p:nvSpPr>
          <p:cNvPr id="38920" name="灯片编号占位符 4">
            <a:extLst>
              <a:ext uri="{FF2B5EF4-FFF2-40B4-BE49-F238E27FC236}">
                <a16:creationId xmlns:a16="http://schemas.microsoft.com/office/drawing/2014/main" id="{E2E6C329-7731-427E-B075-703A3E44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081F42-9FFA-47C0-8518-A023D59D6D4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18B24D7-308F-49FD-B15F-2A997AF20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Analytic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776BC641-7F77-44A2-A73A-873C8180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4196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(c)  </a:t>
            </a:r>
            <a:r>
              <a:rPr lang="en-US" altLang="zh-CN" sz="2000">
                <a:solidFill>
                  <a:srgbClr val="0033CC"/>
                </a:solidFill>
              </a:rPr>
              <a:t>Theorem</a:t>
            </a:r>
            <a:r>
              <a:rPr lang="en-US" altLang="zh-CN" sz="2000"/>
              <a:t>: If </a:t>
            </a:r>
            <a:r>
              <a:rPr lang="en-US" altLang="zh-CN" sz="2000" i="1"/>
              <a:t>f '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)=0 everywhere in a domain </a:t>
            </a:r>
            <a:r>
              <a:rPr lang="en-US" altLang="zh-CN" sz="2000" i="1"/>
              <a:t>D</a:t>
            </a:r>
            <a:r>
              <a:rPr lang="en-US" altLang="zh-CN" sz="2000"/>
              <a:t>, then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must be constant throughout </a:t>
            </a:r>
            <a:r>
              <a:rPr lang="en-US" altLang="zh-CN" sz="2000" i="1"/>
              <a:t>D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4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20">
            <a:extLst>
              <a:ext uri="{FF2B5EF4-FFF2-40B4-BE49-F238E27FC236}">
                <a16:creationId xmlns:a16="http://schemas.microsoft.com/office/drawing/2014/main" id="{83F112A4-DEB9-4065-A368-4269ED5E7AB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7924800" cy="735013"/>
            <a:chOff x="381000" y="1524000"/>
            <a:chExt cx="7924800" cy="735013"/>
          </a:xfrm>
        </p:grpSpPr>
        <p:sp>
          <p:nvSpPr>
            <p:cNvPr id="39958" name="Text Box 4">
              <a:extLst>
                <a:ext uri="{FF2B5EF4-FFF2-40B4-BE49-F238E27FC236}">
                  <a16:creationId xmlns:a16="http://schemas.microsoft.com/office/drawing/2014/main" id="{A5E00EE2-73ED-4C53-8E56-34E5D86E4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90688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1.</a:t>
              </a:r>
              <a:r>
                <a:rPr lang="en-US" altLang="zh-CN" sz="2000"/>
                <a:t>  Find all points at which                                        is analytic.</a:t>
              </a:r>
            </a:p>
          </p:txBody>
        </p:sp>
        <p:graphicFrame>
          <p:nvGraphicFramePr>
            <p:cNvPr id="39959" name="Object 2">
              <a:extLst>
                <a:ext uri="{FF2B5EF4-FFF2-40B4-BE49-F238E27FC236}">
                  <a16:creationId xmlns:a16="http://schemas.microsoft.com/office/drawing/2014/main" id="{6EAA67BB-D6B0-4115-B831-43C59D7AD5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9600" y="1524000"/>
            <a:ext cx="2349500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5" name="Equation" r:id="rId3" imgW="1422400" imgH="444500" progId="Equation.DSMT4">
                    <p:embed/>
                  </p:oleObj>
                </mc:Choice>
                <mc:Fallback>
                  <p:oleObj name="Equation" r:id="rId3" imgW="1422400" imgH="444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524000"/>
                          <a:ext cx="2349500" cy="73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72" name="Text Box 32">
            <a:extLst>
              <a:ext uri="{FF2B5EF4-FFF2-40B4-BE49-F238E27FC236}">
                <a16:creationId xmlns:a16="http://schemas.microsoft.com/office/drawing/2014/main" id="{0250C100-8834-4981-A9D2-C549BF7A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3962400"/>
            <a:ext cx="126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Solution. </a:t>
            </a:r>
          </a:p>
        </p:txBody>
      </p:sp>
      <p:sp>
        <p:nvSpPr>
          <p:cNvPr id="39940" name="灯片编号占位符 4">
            <a:extLst>
              <a:ext uri="{FF2B5EF4-FFF2-40B4-BE49-F238E27FC236}">
                <a16:creationId xmlns:a16="http://schemas.microsoft.com/office/drawing/2014/main" id="{A5727E49-A925-42F6-942F-6705CFA8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3D11EE-CAA0-4485-8EC3-C1B9EE307C7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78ED857-1FB7-4940-8EFC-14EA93189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Analytic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9942" name="Text Box 2">
            <a:extLst>
              <a:ext uri="{FF2B5EF4-FFF2-40B4-BE49-F238E27FC236}">
                <a16:creationId xmlns:a16="http://schemas.microsoft.com/office/drawing/2014/main" id="{30D24880-C473-4ADE-81A2-14056C94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 Examples</a:t>
            </a:r>
          </a:p>
        </p:txBody>
      </p:sp>
      <p:grpSp>
        <p:nvGrpSpPr>
          <p:cNvPr id="8" name="组合 14">
            <a:extLst>
              <a:ext uri="{FF2B5EF4-FFF2-40B4-BE49-F238E27FC236}">
                <a16:creationId xmlns:a16="http://schemas.microsoft.com/office/drawing/2014/main" id="{BD3F3958-1203-4A42-A568-7507FE78528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62175"/>
            <a:ext cx="8212138" cy="1169988"/>
            <a:chOff x="381000" y="2162384"/>
            <a:chExt cx="8212138" cy="1169551"/>
          </a:xfrm>
        </p:grpSpPr>
        <p:graphicFrame>
          <p:nvGraphicFramePr>
            <p:cNvPr id="39955" name="Object 3">
              <a:extLst>
                <a:ext uri="{FF2B5EF4-FFF2-40B4-BE49-F238E27FC236}">
                  <a16:creationId xmlns:a16="http://schemas.microsoft.com/office/drawing/2014/main" id="{3ADD3120-B57B-433F-A914-3F9BA20D61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9200" y="2819400"/>
            <a:ext cx="1439862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6" name="Equation" r:id="rId5" imgW="799753" imgH="241195" progId="Equation.DSMT4">
                    <p:embed/>
                  </p:oleObj>
                </mc:Choice>
                <mc:Fallback>
                  <p:oleObj name="Equation" r:id="rId5" imgW="799753" imgH="24119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2819400"/>
                          <a:ext cx="1439862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6" name="Text Box 14">
              <a:extLst>
                <a:ext uri="{FF2B5EF4-FFF2-40B4-BE49-F238E27FC236}">
                  <a16:creationId xmlns:a16="http://schemas.microsoft.com/office/drawing/2014/main" id="{2EF79EA6-074E-4E58-B3A0-E6749CB05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162384"/>
              <a:ext cx="769620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Solution. </a:t>
              </a:r>
              <a:r>
                <a:rPr lang="en-US" altLang="zh-CN" sz="2000"/>
                <a:t>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is analytic except for those points at which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that is,  </a:t>
              </a:r>
            </a:p>
          </p:txBody>
        </p:sp>
        <p:graphicFrame>
          <p:nvGraphicFramePr>
            <p:cNvPr id="39957" name="Object 13">
              <a:extLst>
                <a:ext uri="{FF2B5EF4-FFF2-40B4-BE49-F238E27FC236}">
                  <a16:creationId xmlns:a16="http://schemas.microsoft.com/office/drawing/2014/main" id="{47F9F7E7-F2AB-4BD8-94D2-D1E18BB77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7650" y="2286000"/>
            <a:ext cx="199548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7" name="Equation" r:id="rId7" imgW="1206500" imgH="228600" progId="Equation.DSMT4">
                    <p:embed/>
                  </p:oleObj>
                </mc:Choice>
                <mc:Fallback>
                  <p:oleObj name="Equation" r:id="rId7" imgW="12065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7650" y="2286000"/>
                          <a:ext cx="1995488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21">
            <a:extLst>
              <a:ext uri="{FF2B5EF4-FFF2-40B4-BE49-F238E27FC236}">
                <a16:creationId xmlns:a16="http://schemas.microsoft.com/office/drawing/2014/main" id="{7B937B8F-C3D7-471F-82C0-A1510BA7BDC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429000"/>
            <a:ext cx="8153400" cy="400050"/>
            <a:chOff x="381000" y="3429000"/>
            <a:chExt cx="8153400" cy="400050"/>
          </a:xfrm>
        </p:grpSpPr>
        <p:sp>
          <p:nvSpPr>
            <p:cNvPr id="39953" name="Text Box 31">
              <a:extLst>
                <a:ext uri="{FF2B5EF4-FFF2-40B4-BE49-F238E27FC236}">
                  <a16:creationId xmlns:a16="http://schemas.microsoft.com/office/drawing/2014/main" id="{C62A21FC-2C34-4C6A-BBCE-FE2713595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815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2.</a:t>
              </a:r>
              <a:r>
                <a:rPr lang="en-US" altLang="zh-CN" sz="2000"/>
                <a:t>  Is the function                       analytic throughout the </a:t>
              </a:r>
              <a:r>
                <a:rPr lang="en-US" altLang="zh-CN" sz="2000" i="1"/>
                <a:t>z</a:t>
              </a:r>
              <a:r>
                <a:rPr lang="en-US" altLang="zh-CN" sz="2000"/>
                <a:t> plane?</a:t>
              </a:r>
            </a:p>
          </p:txBody>
        </p:sp>
        <p:graphicFrame>
          <p:nvGraphicFramePr>
            <p:cNvPr id="39954" name="Object 14">
              <a:extLst>
                <a:ext uri="{FF2B5EF4-FFF2-40B4-BE49-F238E27FC236}">
                  <a16:creationId xmlns:a16="http://schemas.microsoft.com/office/drawing/2014/main" id="{F98E62A3-1AF5-42AD-985F-7752D83241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1850" y="3486150"/>
            <a:ext cx="1427163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8" name="Equation" r:id="rId9" imgW="863225" imgH="203112" progId="Equation.DSMT4">
                    <p:embed/>
                  </p:oleObj>
                </mc:Choice>
                <mc:Fallback>
                  <p:oleObj name="Equation" r:id="rId9" imgW="863225" imgH="203112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850" y="3486150"/>
                          <a:ext cx="1427163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22">
            <a:extLst>
              <a:ext uri="{FF2B5EF4-FFF2-40B4-BE49-F238E27FC236}">
                <a16:creationId xmlns:a16="http://schemas.microsoft.com/office/drawing/2014/main" id="{B25F756E-E17B-486C-A54C-EC2CDD1726FE}"/>
              </a:ext>
            </a:extLst>
          </p:cNvPr>
          <p:cNvGrpSpPr>
            <a:grpSpLocks/>
          </p:cNvGrpSpPr>
          <p:nvPr/>
        </p:nvGrpSpPr>
        <p:grpSpPr bwMode="auto">
          <a:xfrm>
            <a:off x="1541463" y="3962400"/>
            <a:ext cx="6230937" cy="406400"/>
            <a:chOff x="1541463" y="3962400"/>
            <a:chExt cx="6230937" cy="406400"/>
          </a:xfrm>
        </p:grpSpPr>
        <p:sp>
          <p:nvSpPr>
            <p:cNvPr id="39950" name="Text Box 34">
              <a:extLst>
                <a:ext uri="{FF2B5EF4-FFF2-40B4-BE49-F238E27FC236}">
                  <a16:creationId xmlns:a16="http://schemas.microsoft.com/office/drawing/2014/main" id="{5D22FC07-B9F9-4DFE-8222-8CA562705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3962400"/>
              <a:ext cx="609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and</a:t>
              </a:r>
            </a:p>
          </p:txBody>
        </p:sp>
        <p:graphicFrame>
          <p:nvGraphicFramePr>
            <p:cNvPr id="39951" name="Object 15">
              <a:extLst>
                <a:ext uri="{FF2B5EF4-FFF2-40B4-BE49-F238E27FC236}">
                  <a16:creationId xmlns:a16="http://schemas.microsoft.com/office/drawing/2014/main" id="{146F782E-17DD-46FA-BC2D-06E5566B8C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1463" y="3979863"/>
            <a:ext cx="2497137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9" name="Equation" r:id="rId11" imgW="1511300" imgH="228600" progId="Equation.DSMT4">
                    <p:embed/>
                  </p:oleObj>
                </mc:Choice>
                <mc:Fallback>
                  <p:oleObj name="Equation" r:id="rId11" imgW="15113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463" y="3979863"/>
                          <a:ext cx="2497137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16">
              <a:extLst>
                <a:ext uri="{FF2B5EF4-FFF2-40B4-BE49-F238E27FC236}">
                  <a16:creationId xmlns:a16="http://schemas.microsoft.com/office/drawing/2014/main" id="{AAA8EB49-10A1-46F7-886D-37DCA6D10B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388" y="3971925"/>
            <a:ext cx="31480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0" name="Equation" r:id="rId13" imgW="1905000" imgH="241300" progId="Equation.DSMT4">
                    <p:embed/>
                  </p:oleObj>
                </mc:Choice>
                <mc:Fallback>
                  <p:oleObj name="Equation" r:id="rId13" imgW="1905000" imgH="241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388" y="3971925"/>
                          <a:ext cx="3148012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23">
            <a:extLst>
              <a:ext uri="{FF2B5EF4-FFF2-40B4-BE49-F238E27FC236}">
                <a16:creationId xmlns:a16="http://schemas.microsoft.com/office/drawing/2014/main" id="{04118CE5-1673-46E8-B211-B91F25FAF1D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11650"/>
            <a:ext cx="8229600" cy="1631950"/>
            <a:chOff x="457200" y="4311650"/>
            <a:chExt cx="8229600" cy="1631950"/>
          </a:xfrm>
        </p:grpSpPr>
        <p:sp>
          <p:nvSpPr>
            <p:cNvPr id="39947" name="Text Box 34">
              <a:extLst>
                <a:ext uri="{FF2B5EF4-FFF2-40B4-BE49-F238E27FC236}">
                  <a16:creationId xmlns:a16="http://schemas.microsoft.com/office/drawing/2014/main" id="{3F6966FF-0A22-4CB4-810E-C683F7B58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311650"/>
              <a:ext cx="8077200" cy="16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All the first order partial derivatives of </a:t>
              </a:r>
              <a:r>
                <a:rPr lang="en-US" altLang="zh-CN" sz="2000" i="1"/>
                <a:t>u</a:t>
              </a:r>
              <a:r>
                <a:rPr lang="en-US" altLang="zh-CN" sz="2000"/>
                <a:t> and </a:t>
              </a:r>
              <a:r>
                <a:rPr lang="en-US" altLang="zh-CN" sz="2000" i="1"/>
                <a:t>v</a:t>
              </a:r>
              <a:r>
                <a:rPr lang="en-US" altLang="zh-CN" sz="2000"/>
                <a:t> are continuous, and suppose that the Cauchy-Riemann equations are satisfied, we have                                 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                </a:t>
              </a:r>
            </a:p>
          </p:txBody>
        </p:sp>
        <p:graphicFrame>
          <p:nvGraphicFramePr>
            <p:cNvPr id="39948" name="Object 17">
              <a:extLst>
                <a:ext uri="{FF2B5EF4-FFF2-40B4-BE49-F238E27FC236}">
                  <a16:creationId xmlns:a16="http://schemas.microsoft.com/office/drawing/2014/main" id="{14DA26A3-B678-4B32-8D2E-8E5F0824BB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588" y="5454650"/>
            <a:ext cx="1090612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1" name="Equation" r:id="rId15" imgW="660113" imgH="203112" progId="Equation.DSMT4">
                    <p:embed/>
                  </p:oleObj>
                </mc:Choice>
                <mc:Fallback>
                  <p:oleObj name="Equation" r:id="rId15" imgW="660113" imgH="20311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88" y="5454650"/>
                          <a:ext cx="1090612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9" name="矩形 21">
              <a:extLst>
                <a:ext uri="{FF2B5EF4-FFF2-40B4-BE49-F238E27FC236}">
                  <a16:creationId xmlns:a16="http://schemas.microsoft.com/office/drawing/2014/main" id="{8B6B9CF8-E2EC-47D6-80FF-5C55D490E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281613"/>
              <a:ext cx="7162800" cy="55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hence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is only differentiable at </a:t>
              </a:r>
              <a:r>
                <a:rPr lang="en-US" altLang="zh-CN" sz="2000" i="1"/>
                <a:t>z</a:t>
              </a:r>
              <a:r>
                <a:rPr lang="en-US" altLang="zh-CN" sz="2000"/>
                <a:t>=0 and analytic nowhere.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>
            <a:extLst>
              <a:ext uri="{FF2B5EF4-FFF2-40B4-BE49-F238E27FC236}">
                <a16:creationId xmlns:a16="http://schemas.microsoft.com/office/drawing/2014/main" id="{4FF4220E-046A-4B0C-A950-DC65AC0C89C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97038"/>
            <a:ext cx="7924800" cy="436562"/>
            <a:chOff x="381000" y="1697038"/>
            <a:chExt cx="7924800" cy="436562"/>
          </a:xfrm>
        </p:grpSpPr>
        <p:sp>
          <p:nvSpPr>
            <p:cNvPr id="40974" name="Text Box 2">
              <a:extLst>
                <a:ext uri="{FF2B5EF4-FFF2-40B4-BE49-F238E27FC236}">
                  <a16:creationId xmlns:a16="http://schemas.microsoft.com/office/drawing/2014/main" id="{F160D18F-938A-45D1-97DC-C56AD223D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97038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3.</a:t>
              </a:r>
              <a:r>
                <a:rPr lang="en-US" altLang="zh-CN" sz="2000"/>
                <a:t>  Consider the function</a:t>
              </a:r>
            </a:p>
          </p:txBody>
        </p:sp>
        <p:graphicFrame>
          <p:nvGraphicFramePr>
            <p:cNvPr id="40975" name="Object 2">
              <a:extLst>
                <a:ext uri="{FF2B5EF4-FFF2-40B4-BE49-F238E27FC236}">
                  <a16:creationId xmlns:a16="http://schemas.microsoft.com/office/drawing/2014/main" id="{14448A91-9ED6-4A80-AA74-253F6A73EA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7200" y="1722438"/>
            <a:ext cx="3724275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1" name="Equation" r:id="rId3" imgW="2298700" imgH="254000" progId="Equation.DSMT4">
                    <p:embed/>
                  </p:oleObj>
                </mc:Choice>
                <mc:Fallback>
                  <p:oleObj name="Equation" r:id="rId3" imgW="2298700" imgH="254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1722438"/>
                          <a:ext cx="3724275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4">
            <a:extLst>
              <a:ext uri="{FF2B5EF4-FFF2-40B4-BE49-F238E27FC236}">
                <a16:creationId xmlns:a16="http://schemas.microsoft.com/office/drawing/2014/main" id="{63CB4D2B-27B2-43B8-B0EE-7207E17AD1F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7924800" cy="1427163"/>
            <a:chOff x="381000" y="3581400"/>
            <a:chExt cx="7924800" cy="1427163"/>
          </a:xfrm>
        </p:grpSpPr>
        <p:graphicFrame>
          <p:nvGraphicFramePr>
            <p:cNvPr id="40972" name="Object 3">
              <a:extLst>
                <a:ext uri="{FF2B5EF4-FFF2-40B4-BE49-F238E27FC236}">
                  <a16:creationId xmlns:a16="http://schemas.microsoft.com/office/drawing/2014/main" id="{77A96C5B-BAE3-4512-82E5-DF75833BC5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8075" y="4179888"/>
            <a:ext cx="2432050" cy="828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2" name="Equation" r:id="rId5" imgW="1307532" imgH="444307" progId="Equation.DSMT4">
                    <p:embed/>
                  </p:oleObj>
                </mc:Choice>
                <mc:Fallback>
                  <p:oleObj name="Equation" r:id="rId5" imgW="1307532" imgH="44430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075" y="4179888"/>
                          <a:ext cx="2432050" cy="828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3" name="Text Box 8">
              <a:extLst>
                <a:ext uri="{FF2B5EF4-FFF2-40B4-BE49-F238E27FC236}">
                  <a16:creationId xmlns:a16="http://schemas.microsoft.com/office/drawing/2014/main" id="{88ECC433-A8EE-43A0-A356-92062B6EB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58140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hold everywhere in the domain, so </a:t>
              </a:r>
              <a:r>
                <a:rPr lang="en-US" altLang="zh-CN" sz="2000" i="1"/>
                <a:t>g</a:t>
              </a:r>
              <a:r>
                <a:rPr lang="en-US" altLang="zh-CN" sz="2000"/>
                <a:t> is analytic in the domain, and</a:t>
              </a:r>
            </a:p>
          </p:txBody>
        </p:sp>
      </p:grpSp>
      <p:graphicFrame>
        <p:nvGraphicFramePr>
          <p:cNvPr id="377867" name="Object 4">
            <a:extLst>
              <a:ext uri="{FF2B5EF4-FFF2-40B4-BE49-F238E27FC236}">
                <a16:creationId xmlns:a16="http://schemas.microsoft.com/office/drawing/2014/main" id="{FDAE4707-3357-43D6-9752-8064247A3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75" y="2286000"/>
          <a:ext cx="30829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3" name="Equation" r:id="rId7" imgW="1651000" imgH="203200" progId="Equation.DSMT4">
                  <p:embed/>
                </p:oleObj>
              </mc:Choice>
              <mc:Fallback>
                <p:oleObj name="Equation" r:id="rId7" imgW="16510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286000"/>
                        <a:ext cx="30829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3">
            <a:extLst>
              <a:ext uri="{FF2B5EF4-FFF2-40B4-BE49-F238E27FC236}">
                <a16:creationId xmlns:a16="http://schemas.microsoft.com/office/drawing/2014/main" id="{DB7F3666-6223-4D80-9444-7C97DCD8E88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971800"/>
            <a:ext cx="7924800" cy="457200"/>
            <a:chOff x="381000" y="2971800"/>
            <a:chExt cx="7924800" cy="457200"/>
          </a:xfrm>
        </p:grpSpPr>
        <p:sp>
          <p:nvSpPr>
            <p:cNvPr id="40970" name="Text Box 12">
              <a:extLst>
                <a:ext uri="{FF2B5EF4-FFF2-40B4-BE49-F238E27FC236}">
                  <a16:creationId xmlns:a16="http://schemas.microsoft.com/office/drawing/2014/main" id="{5D22AB8E-B649-4247-AD39-6E479DB12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97180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Since</a:t>
              </a:r>
            </a:p>
          </p:txBody>
        </p:sp>
        <p:graphicFrame>
          <p:nvGraphicFramePr>
            <p:cNvPr id="40971" name="Object 5">
              <a:extLst>
                <a:ext uri="{FF2B5EF4-FFF2-40B4-BE49-F238E27FC236}">
                  <a16:creationId xmlns:a16="http://schemas.microsoft.com/office/drawing/2014/main" id="{14E22B05-54FB-4656-B21E-D5CA125F45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3350" y="2971800"/>
            <a:ext cx="34972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4" name="Equation" r:id="rId9" imgW="1752600" imgH="228600" progId="Equation.DSMT4">
                    <p:embed/>
                  </p:oleObj>
                </mc:Choice>
                <mc:Fallback>
                  <p:oleObj name="Equation" r:id="rId9" imgW="17526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2971800"/>
                          <a:ext cx="3497263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7870" name="Object 6">
            <a:extLst>
              <a:ext uri="{FF2B5EF4-FFF2-40B4-BE49-F238E27FC236}">
                <a16:creationId xmlns:a16="http://schemas.microsoft.com/office/drawing/2014/main" id="{1C2B1B18-AB1D-4C7D-9663-6766B5E5F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2025" y="4210050"/>
          <a:ext cx="14160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11" imgW="825500" imgH="419100" progId="Equation.DSMT4">
                  <p:embed/>
                </p:oleObj>
              </mc:Choice>
              <mc:Fallback>
                <p:oleObj name="Equation" r:id="rId11" imgW="8255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4210050"/>
                        <a:ext cx="14160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灯片编号占位符 4">
            <a:extLst>
              <a:ext uri="{FF2B5EF4-FFF2-40B4-BE49-F238E27FC236}">
                <a16:creationId xmlns:a16="http://schemas.microsoft.com/office/drawing/2014/main" id="{59CD9FB9-AF27-465F-AAA3-3B643B00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7BBEDB-49B9-4F1E-9758-9F7AC26C1B9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D14D367-0CB8-4F9A-B10D-56FE6446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Analytic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0969" name="Text Box 2">
            <a:extLst>
              <a:ext uri="{FF2B5EF4-FFF2-40B4-BE49-F238E27FC236}">
                <a16:creationId xmlns:a16="http://schemas.microsoft.com/office/drawing/2014/main" id="{FD57859C-D03E-4913-88AB-7B3EB40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5AB60C98-814D-4A5B-B07F-C489C0EDE7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2.1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DCE7F5-B9CA-43F5-AE40-F6072704F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286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Derivative of a complex function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15" name="Text Box 11">
            <a:extLst>
              <a:ext uri="{FF2B5EF4-FFF2-40B4-BE49-F238E27FC236}">
                <a16:creationId xmlns:a16="http://schemas.microsoft.com/office/drawing/2014/main" id="{99A6A23F-4ADD-4A54-85EC-D1C2E4C63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Proof. </a:t>
            </a:r>
          </a:p>
        </p:txBody>
      </p:sp>
      <p:graphicFrame>
        <p:nvGraphicFramePr>
          <p:cNvPr id="379917" name="Object 5">
            <a:extLst>
              <a:ext uri="{FF2B5EF4-FFF2-40B4-BE49-F238E27FC236}">
                <a16:creationId xmlns:a16="http://schemas.microsoft.com/office/drawing/2014/main" id="{6135ECDF-26A4-4544-9834-A467B1CBD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4267200"/>
          <a:ext cx="46116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Equation" r:id="rId3" imgW="2362200" imgH="279400" progId="Equation.DSMT4">
                  <p:embed/>
                </p:oleObj>
              </mc:Choice>
              <mc:Fallback>
                <p:oleObj name="Equation" r:id="rId3" imgW="23622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267200"/>
                        <a:ext cx="46116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9">
            <a:extLst>
              <a:ext uri="{FF2B5EF4-FFF2-40B4-BE49-F238E27FC236}">
                <a16:creationId xmlns:a16="http://schemas.microsoft.com/office/drawing/2014/main" id="{CCC9FD1D-85A4-4311-81F2-1155AC973A2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48225"/>
            <a:ext cx="4953000" cy="492125"/>
            <a:chOff x="457200" y="4848225"/>
            <a:chExt cx="4953000" cy="492125"/>
          </a:xfrm>
        </p:grpSpPr>
        <p:sp>
          <p:nvSpPr>
            <p:cNvPr id="42003" name="Text Box 14">
              <a:extLst>
                <a:ext uri="{FF2B5EF4-FFF2-40B4-BE49-F238E27FC236}">
                  <a16:creationId xmlns:a16="http://schemas.microsoft.com/office/drawing/2014/main" id="{A10E1064-C101-4D8B-B96E-7CC907D1B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876800"/>
              <a:ext cx="3124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which implies that</a:t>
              </a:r>
            </a:p>
          </p:txBody>
        </p:sp>
        <p:graphicFrame>
          <p:nvGraphicFramePr>
            <p:cNvPr id="42004" name="Object 6">
              <a:extLst>
                <a:ext uri="{FF2B5EF4-FFF2-40B4-BE49-F238E27FC236}">
                  <a16:creationId xmlns:a16="http://schemas.microsoft.com/office/drawing/2014/main" id="{DD4D8AD4-9DAD-4A27-B282-6B621A2A4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7000" y="4848225"/>
            <a:ext cx="27432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1" name="Equation" r:id="rId5" imgW="1346200" imgH="241300" progId="Equation.DSMT4">
                    <p:embed/>
                  </p:oleObj>
                </mc:Choice>
                <mc:Fallback>
                  <p:oleObj name="Equation" r:id="rId5" imgW="13462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4848225"/>
                          <a:ext cx="274320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920" name="Text Box 16">
            <a:extLst>
              <a:ext uri="{FF2B5EF4-FFF2-40B4-BE49-F238E27FC236}">
                <a16:creationId xmlns:a16="http://schemas.microsoft.com/office/drawing/2014/main" id="{36B1FEA3-57B0-4159-A8C6-A2526DEE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 from property (c), we know that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must be constant throughout </a:t>
            </a:r>
            <a:r>
              <a:rPr lang="en-US" altLang="zh-CN" sz="2000" i="1"/>
              <a:t>D</a:t>
            </a:r>
            <a:r>
              <a:rPr lang="en-US" altLang="zh-CN" sz="2000"/>
              <a:t>.</a:t>
            </a:r>
          </a:p>
        </p:txBody>
      </p:sp>
      <p:sp>
        <p:nvSpPr>
          <p:cNvPr id="41990" name="灯片编号占位符 4">
            <a:extLst>
              <a:ext uri="{FF2B5EF4-FFF2-40B4-BE49-F238E27FC236}">
                <a16:creationId xmlns:a16="http://schemas.microsoft.com/office/drawing/2014/main" id="{2922BE14-727C-4E69-8CCD-64D4F4A4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68349B4-1B04-48D9-8724-2C3EC5C68D0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D9E1C1A-030D-4505-886C-D928BE85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Analytic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1992" name="Text Box 2">
            <a:extLst>
              <a:ext uri="{FF2B5EF4-FFF2-40B4-BE49-F238E27FC236}">
                <a16:creationId xmlns:a16="http://schemas.microsoft.com/office/drawing/2014/main" id="{179FADC1-8FFE-4F4A-BB7C-F773F9544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 Examples</a:t>
            </a:r>
          </a:p>
        </p:txBody>
      </p:sp>
      <p:grpSp>
        <p:nvGrpSpPr>
          <p:cNvPr id="3" name="组合 16">
            <a:extLst>
              <a:ext uri="{FF2B5EF4-FFF2-40B4-BE49-F238E27FC236}">
                <a16:creationId xmlns:a16="http://schemas.microsoft.com/office/drawing/2014/main" id="{1E080232-9D4F-43C4-A1CC-E67FD8AA6CE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66875"/>
            <a:ext cx="8382000" cy="1381125"/>
            <a:chOff x="381000" y="1666915"/>
            <a:chExt cx="8382000" cy="1381085"/>
          </a:xfrm>
        </p:grpSpPr>
        <p:sp>
          <p:nvSpPr>
            <p:cNvPr id="41997" name="Text Box 2">
              <a:extLst>
                <a:ext uri="{FF2B5EF4-FFF2-40B4-BE49-F238E27FC236}">
                  <a16:creationId xmlns:a16="http://schemas.microsoft.com/office/drawing/2014/main" id="{339CE90F-9D08-4444-903B-96958609E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66915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4.  </a:t>
              </a:r>
              <a:r>
                <a:rPr lang="en-US" altLang="zh-CN" sz="2000"/>
                <a:t>Suppose that a function</a:t>
              </a:r>
            </a:p>
          </p:txBody>
        </p:sp>
        <p:graphicFrame>
          <p:nvGraphicFramePr>
            <p:cNvPr id="41998" name="Object 2">
              <a:extLst>
                <a:ext uri="{FF2B5EF4-FFF2-40B4-BE49-F238E27FC236}">
                  <a16:creationId xmlns:a16="http://schemas.microsoft.com/office/drawing/2014/main" id="{393277D0-E00E-4552-8279-343937B245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9324" y="1698626"/>
            <a:ext cx="26572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2" name="Equation" r:id="rId7" imgW="1548728" imgH="203112" progId="Equation.DSMT4">
                    <p:embed/>
                  </p:oleObj>
                </mc:Choice>
                <mc:Fallback>
                  <p:oleObj name="Equation" r:id="rId7" imgW="1548728" imgH="203112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324" y="1698626"/>
                          <a:ext cx="2657275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9" name="Text Box 5">
              <a:extLst>
                <a:ext uri="{FF2B5EF4-FFF2-40B4-BE49-F238E27FC236}">
                  <a16:creationId xmlns:a16="http://schemas.microsoft.com/office/drawing/2014/main" id="{CCC8708E-5889-4DDD-8F7D-2506610F6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2209800"/>
              <a:ext cx="3962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are both analytic in a domain </a:t>
              </a:r>
              <a:r>
                <a:rPr lang="en-US" altLang="zh-CN" sz="2000" i="1"/>
                <a:t>D</a:t>
              </a:r>
              <a:r>
                <a:rPr lang="en-US" altLang="zh-CN" sz="2000"/>
                <a:t>.</a:t>
              </a:r>
            </a:p>
          </p:txBody>
        </p:sp>
        <p:sp>
          <p:nvSpPr>
            <p:cNvPr id="42000" name="Text Box 7">
              <a:extLst>
                <a:ext uri="{FF2B5EF4-FFF2-40B4-BE49-F238E27FC236}">
                  <a16:creationId xmlns:a16="http://schemas.microsoft.com/office/drawing/2014/main" id="{4DA37B37-BA3B-4A22-881C-68DCFBDF4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190690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and its conjugate</a:t>
              </a:r>
            </a:p>
          </p:txBody>
        </p:sp>
        <p:graphicFrame>
          <p:nvGraphicFramePr>
            <p:cNvPr id="42001" name="Object 3">
              <a:extLst>
                <a:ext uri="{FF2B5EF4-FFF2-40B4-BE49-F238E27FC236}">
                  <a16:creationId xmlns:a16="http://schemas.microsoft.com/office/drawing/2014/main" id="{09539B21-6154-404A-8B26-3ED2B9C37A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1575" y="2162414"/>
            <a:ext cx="2495550" cy="424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3" name="Equation" r:id="rId9" imgW="1548728" imgH="241195" progId="Equation.DSMT4">
                    <p:embed/>
                  </p:oleObj>
                </mc:Choice>
                <mc:Fallback>
                  <p:oleObj name="Equation" r:id="rId9" imgW="1548728" imgH="24119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575" y="2162414"/>
                          <a:ext cx="2495550" cy="424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2" name="Text Box 7">
              <a:extLst>
                <a:ext uri="{FF2B5EF4-FFF2-40B4-BE49-F238E27FC236}">
                  <a16:creationId xmlns:a16="http://schemas.microsoft.com/office/drawing/2014/main" id="{660A9743-EB47-4CA9-A68C-E039F96A2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00" y="2647890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To show that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must be constant throughout </a:t>
              </a:r>
              <a:r>
                <a:rPr lang="en-US" altLang="zh-CN" sz="2000" i="1"/>
                <a:t>D</a:t>
              </a:r>
              <a:r>
                <a:rPr lang="en-US" altLang="zh-CN" sz="2000"/>
                <a:t>.</a:t>
              </a:r>
            </a:p>
          </p:txBody>
        </p:sp>
      </p:grpSp>
      <p:grpSp>
        <p:nvGrpSpPr>
          <p:cNvPr id="4" name="组合 18">
            <a:extLst>
              <a:ext uri="{FF2B5EF4-FFF2-40B4-BE49-F238E27FC236}">
                <a16:creationId xmlns:a16="http://schemas.microsoft.com/office/drawing/2014/main" id="{F07F201F-3C47-44B9-8F8C-DDBDF14A8BF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9925"/>
            <a:ext cx="5715000" cy="998538"/>
            <a:chOff x="1219200" y="3209925"/>
            <a:chExt cx="5715000" cy="998538"/>
          </a:xfrm>
        </p:grpSpPr>
        <p:graphicFrame>
          <p:nvGraphicFramePr>
            <p:cNvPr id="41995" name="Object 4">
              <a:extLst>
                <a:ext uri="{FF2B5EF4-FFF2-40B4-BE49-F238E27FC236}">
                  <a16:creationId xmlns:a16="http://schemas.microsoft.com/office/drawing/2014/main" id="{7484F959-9807-48BF-9A2D-B660A3CDCC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9688" y="3733800"/>
            <a:ext cx="2462212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4" name="Equation" r:id="rId11" imgW="1257300" imgH="241300" progId="Equation.DSMT4">
                    <p:embed/>
                  </p:oleObj>
                </mc:Choice>
                <mc:Fallback>
                  <p:oleObj name="Equation" r:id="rId11" imgW="12573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688" y="3733800"/>
                          <a:ext cx="2462212" cy="474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6" name="矩形 17">
              <a:extLst>
                <a:ext uri="{FF2B5EF4-FFF2-40B4-BE49-F238E27FC236}">
                  <a16:creationId xmlns:a16="http://schemas.microsoft.com/office/drawing/2014/main" id="{F107DC37-992E-4F0C-9781-A524FCC9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3209925"/>
              <a:ext cx="5715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 Cauchy-Riemann equations give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5" grpId="0"/>
      <p:bldP spid="3799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F60FEF9-FEC8-4327-95D1-E86F1A8E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Analytic functions (summary)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3011" name="灯片编号占位符 4">
            <a:extLst>
              <a:ext uri="{FF2B5EF4-FFF2-40B4-BE49-F238E27FC236}">
                <a16:creationId xmlns:a16="http://schemas.microsoft.com/office/drawing/2014/main" id="{F16FBE0B-C50C-4E68-ABB6-00A38CA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940B5E-48F6-4B99-A721-D898CD6D6D6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8396E5B-2B49-43B3-9524-C8C6BBEF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763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 Definitions: </a:t>
            </a:r>
            <a:r>
              <a:rPr lang="en-US" altLang="zh-CN" sz="2000">
                <a:cs typeface="Times New Roman" panose="02020603050405020304" pitchFamily="18" charset="0"/>
              </a:rPr>
              <a:t>analytic function, singular point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FF7174C-7DE5-4D97-B98B-DE9A7DBCE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 Relationship between differentiability and analyticity</a:t>
            </a: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504F4D9D-6685-4DC2-B0D6-22E1D4CD8E3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33800"/>
            <a:ext cx="7620000" cy="400050"/>
            <a:chOff x="762000" y="4400490"/>
            <a:chExt cx="7620000" cy="400110"/>
          </a:xfrm>
        </p:grpSpPr>
        <p:sp>
          <p:nvSpPr>
            <p:cNvPr id="10" name="左右箭头 9">
              <a:extLst>
                <a:ext uri="{FF2B5EF4-FFF2-40B4-BE49-F238E27FC236}">
                  <a16:creationId xmlns:a16="http://schemas.microsoft.com/office/drawing/2014/main" id="{AEFFC3CB-0487-4C17-BE97-8F991729929C}"/>
                </a:ext>
              </a:extLst>
            </p:cNvPr>
            <p:cNvSpPr/>
            <p:nvPr/>
          </p:nvSpPr>
          <p:spPr>
            <a:xfrm>
              <a:off x="3276600" y="4552913"/>
              <a:ext cx="990600" cy="152423"/>
            </a:xfrm>
            <a:prstGeom prst="leftRightArrow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25" name="矩形 11">
              <a:extLst>
                <a:ext uri="{FF2B5EF4-FFF2-40B4-BE49-F238E27FC236}">
                  <a16:creationId xmlns:a16="http://schemas.microsoft.com/office/drawing/2014/main" id="{ABF9048E-5BCD-4707-8C74-7E332AC2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400490"/>
              <a:ext cx="762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cs typeface="Times New Roman" panose="02020603050405020304" pitchFamily="18" charset="0"/>
                </a:rPr>
                <a:t>Analytic in a domain                      differentiable in a domain</a:t>
              </a:r>
              <a:endParaRPr lang="zh-CN" altLang="en-US" sz="20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DBBF32-1369-4D8D-9561-AEC95A1935EA}"/>
              </a:ext>
            </a:extLst>
          </p:cNvPr>
          <p:cNvGrpSpPr/>
          <p:nvPr/>
        </p:nvGrpSpPr>
        <p:grpSpPr>
          <a:xfrm>
            <a:off x="609600" y="2504685"/>
            <a:ext cx="7086600" cy="400050"/>
            <a:chOff x="609600" y="2504685"/>
            <a:chExt cx="7086600" cy="400050"/>
          </a:xfrm>
        </p:grpSpPr>
        <p:sp>
          <p:nvSpPr>
            <p:cNvPr id="8" name="右箭头 7">
              <a:extLst>
                <a:ext uri="{FF2B5EF4-FFF2-40B4-BE49-F238E27FC236}">
                  <a16:creationId xmlns:a16="http://schemas.microsoft.com/office/drawing/2014/main" id="{EFE10CF1-45AE-4E62-B6E4-2D15D4728995}"/>
                </a:ext>
              </a:extLst>
            </p:cNvPr>
            <p:cNvSpPr/>
            <p:nvPr/>
          </p:nvSpPr>
          <p:spPr bwMode="auto">
            <a:xfrm flipV="1">
              <a:off x="2819400" y="2673993"/>
              <a:ext cx="685800" cy="115858"/>
            </a:xfrm>
            <a:prstGeom prst="rightArrow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20" name="矩形 15">
              <a:extLst>
                <a:ext uri="{FF2B5EF4-FFF2-40B4-BE49-F238E27FC236}">
                  <a16:creationId xmlns:a16="http://schemas.microsoft.com/office/drawing/2014/main" id="{4AC5C4C1-E59B-40DE-BCB7-89F9F6F36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04685"/>
              <a:ext cx="7086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cs typeface="Times New Roman" panose="02020603050405020304" pitchFamily="18" charset="0"/>
                </a:rPr>
                <a:t>Analytic at a point              differentiable at a point </a:t>
              </a:r>
              <a:endParaRPr lang="zh-CN" altLang="en-US" sz="2000" dirty="0"/>
            </a:p>
          </p:txBody>
        </p:sp>
      </p:grpSp>
      <p:sp>
        <p:nvSpPr>
          <p:cNvPr id="18" name="Text Box 2">
            <a:extLst>
              <a:ext uri="{FF2B5EF4-FFF2-40B4-BE49-F238E27FC236}">
                <a16:creationId xmlns:a16="http://schemas.microsoft.com/office/drawing/2014/main" id="{39E04D99-C20E-457B-988C-9322EA99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24350"/>
            <a:ext cx="853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 Necessary, sufficient conditions for analyticity (differentiability)</a:t>
            </a:r>
          </a:p>
        </p:txBody>
      </p:sp>
      <p:sp>
        <p:nvSpPr>
          <p:cNvPr id="50186" name="矩形 18">
            <a:extLst>
              <a:ext uri="{FF2B5EF4-FFF2-40B4-BE49-F238E27FC236}">
                <a16:creationId xmlns:a16="http://schemas.microsoft.com/office/drawing/2014/main" id="{7EEB7113-BE17-4C4A-9E6B-D027DEC3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4448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cs typeface="Times New Roman" panose="02020603050405020304" pitchFamily="18" charset="0"/>
              </a:rPr>
              <a:t>Key point: Cauchy-Riemann equations</a:t>
            </a:r>
            <a:endParaRPr lang="zh-CN" altLang="en-US" sz="200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CC46748-CB83-4D94-B450-9C2E2FF45107}"/>
              </a:ext>
            </a:extLst>
          </p:cNvPr>
          <p:cNvGrpSpPr/>
          <p:nvPr/>
        </p:nvGrpSpPr>
        <p:grpSpPr>
          <a:xfrm>
            <a:off x="590550" y="3133695"/>
            <a:ext cx="7391400" cy="462053"/>
            <a:chOff x="590550" y="3133695"/>
            <a:chExt cx="7391400" cy="462053"/>
          </a:xfrm>
        </p:grpSpPr>
        <p:sp>
          <p:nvSpPr>
            <p:cNvPr id="43023" name="矩形 13">
              <a:extLst>
                <a:ext uri="{FF2B5EF4-FFF2-40B4-BE49-F238E27FC236}">
                  <a16:creationId xmlns:a16="http://schemas.microsoft.com/office/drawing/2014/main" id="{3D801609-F36C-4DB0-905B-14F8ED230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" y="3133695"/>
              <a:ext cx="7391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cs typeface="Times New Roman" panose="02020603050405020304" pitchFamily="18" charset="0"/>
                </a:rPr>
                <a:t>Differentiable at a point                    analytic at a point</a:t>
              </a:r>
              <a:endParaRPr lang="zh-CN" altLang="en-US" sz="2000" dirty="0"/>
            </a:p>
          </p:txBody>
        </p:sp>
        <p:sp>
          <p:nvSpPr>
            <p:cNvPr id="20" name="乘号 19">
              <a:extLst>
                <a:ext uri="{FF2B5EF4-FFF2-40B4-BE49-F238E27FC236}">
                  <a16:creationId xmlns:a16="http://schemas.microsoft.com/office/drawing/2014/main" id="{67069234-DB9C-42D4-924C-D3D0F24D3DF7}"/>
                </a:ext>
              </a:extLst>
            </p:cNvPr>
            <p:cNvSpPr/>
            <p:nvPr/>
          </p:nvSpPr>
          <p:spPr bwMode="auto">
            <a:xfrm>
              <a:off x="3790950" y="3138548"/>
              <a:ext cx="304800" cy="4572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右箭头 7">
              <a:extLst>
                <a:ext uri="{FF2B5EF4-FFF2-40B4-BE49-F238E27FC236}">
                  <a16:creationId xmlns:a16="http://schemas.microsoft.com/office/drawing/2014/main" id="{E91DCF36-D53D-4BC1-B4E6-56ABE904BF39}"/>
                </a:ext>
              </a:extLst>
            </p:cNvPr>
            <p:cNvSpPr/>
            <p:nvPr/>
          </p:nvSpPr>
          <p:spPr bwMode="auto">
            <a:xfrm>
              <a:off x="3600450" y="3295710"/>
              <a:ext cx="685800" cy="152400"/>
            </a:xfrm>
            <a:prstGeom prst="rightArrow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501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>
            <a:extLst>
              <a:ext uri="{FF2B5EF4-FFF2-40B4-BE49-F238E27FC236}">
                <a16:creationId xmlns:a16="http://schemas.microsoft.com/office/drawing/2014/main" id="{2852C6B9-E013-4072-8BB0-42581A70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C31EB2-4B6A-4CF3-B25F-F920A7E9FCE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5ED738-A869-4C1E-A0DE-72798093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857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Harmonic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21A2698C-A8F9-4B81-B428-99919868EC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8686800" cy="1939925"/>
            <a:chOff x="381000" y="1640779"/>
            <a:chExt cx="8686800" cy="1940621"/>
          </a:xfrm>
        </p:grpSpPr>
        <p:sp>
          <p:nvSpPr>
            <p:cNvPr id="44039" name="Text Box 4">
              <a:extLst>
                <a:ext uri="{FF2B5EF4-FFF2-40B4-BE49-F238E27FC236}">
                  <a16:creationId xmlns:a16="http://schemas.microsoft.com/office/drawing/2014/main" id="{F576381C-2935-4683-A7E3-4B783E189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40779"/>
              <a:ext cx="8686800" cy="1864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6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Definition</a:t>
              </a:r>
              <a:r>
                <a:rPr lang="en-US" altLang="zh-CN" sz="2000"/>
                <a:t>: A </a:t>
              </a:r>
              <a:r>
                <a:rPr lang="en-US" altLang="zh-CN" sz="2000">
                  <a:solidFill>
                    <a:srgbClr val="FF0000"/>
                  </a:solidFill>
                </a:rPr>
                <a:t>real-valued </a:t>
              </a:r>
              <a:r>
                <a:rPr lang="en-US" altLang="zh-CN" sz="2000"/>
                <a:t>function </a:t>
              </a:r>
              <a:r>
                <a:rPr lang="en-US" altLang="zh-CN" sz="2000" i="1"/>
                <a:t>H</a:t>
              </a:r>
              <a:r>
                <a:rPr lang="en-US" altLang="zh-CN" sz="2000"/>
                <a:t> of two variables </a:t>
              </a:r>
              <a:r>
                <a:rPr lang="en-US" altLang="zh-CN" sz="2000" i="1"/>
                <a:t>x</a:t>
              </a:r>
              <a:r>
                <a:rPr lang="en-US" altLang="zh-CN" sz="2000"/>
                <a:t> and </a:t>
              </a:r>
              <a:r>
                <a:rPr lang="en-US" altLang="zh-CN" sz="2000" i="1"/>
                <a:t>y</a:t>
              </a:r>
              <a:r>
                <a:rPr lang="en-US" altLang="zh-CN" sz="2000"/>
                <a:t> is said to be </a:t>
              </a:r>
            </a:p>
            <a:p>
              <a:pPr>
                <a:lnSpc>
                  <a:spcPts val="26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harmonic</a:t>
              </a:r>
              <a:r>
                <a:rPr lang="en-US" altLang="zh-CN" sz="2000"/>
                <a:t> in a given domain of the </a:t>
              </a:r>
              <a:r>
                <a:rPr lang="en-US" altLang="zh-CN" sz="2000" i="1"/>
                <a:t>xy</a:t>
              </a:r>
              <a:r>
                <a:rPr lang="en-US" altLang="zh-CN" sz="2000"/>
                <a:t> plane if, throughout the domain, it has </a:t>
              </a:r>
            </a:p>
            <a:p>
              <a:pPr>
                <a:lnSpc>
                  <a:spcPts val="26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continuous</a:t>
              </a:r>
              <a:r>
                <a:rPr lang="en-US" altLang="zh-CN" sz="2000"/>
                <a:t> partial derivatives of the first order and second order, and satisfy </a:t>
              </a:r>
            </a:p>
            <a:p>
              <a:pPr>
                <a:lnSpc>
                  <a:spcPts val="2600"/>
                </a:lnSpc>
                <a:spcBef>
                  <a:spcPct val="50000"/>
                </a:spcBef>
              </a:pPr>
              <a:r>
                <a:rPr lang="en-US" altLang="zh-CN" sz="2000"/>
                <a:t>the </a:t>
              </a:r>
              <a:r>
                <a:rPr lang="en-US" altLang="zh-CN" sz="2000">
                  <a:solidFill>
                    <a:srgbClr val="FF0000"/>
                  </a:solidFill>
                </a:rPr>
                <a:t>equation</a:t>
              </a:r>
            </a:p>
          </p:txBody>
        </p:sp>
        <p:graphicFrame>
          <p:nvGraphicFramePr>
            <p:cNvPr id="44040" name="Object 2">
              <a:extLst>
                <a:ext uri="{FF2B5EF4-FFF2-40B4-BE49-F238E27FC236}">
                  <a16:creationId xmlns:a16="http://schemas.microsoft.com/office/drawing/2014/main" id="{D4ACBD3D-64D7-481E-B9BC-EE299BF018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5000" y="3124200"/>
            <a:ext cx="3017838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7" name="Equation" r:id="rId3" imgW="1663700" imgH="241300" progId="Equation.DSMT4">
                    <p:embed/>
                  </p:oleObj>
                </mc:Choice>
                <mc:Fallback>
                  <p:oleObj name="Equation" r:id="rId3" imgW="1663700" imgH="2413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3124200"/>
                          <a:ext cx="3017838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1" name="Text Box 27">
              <a:extLst>
                <a:ext uri="{FF2B5EF4-FFF2-40B4-BE49-F238E27FC236}">
                  <a16:creationId xmlns:a16="http://schemas.microsoft.com/office/drawing/2014/main" id="{9DEBFD35-61EF-45AA-8723-9DAA52345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3027402"/>
              <a:ext cx="3886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known as the Laplace’s equation.</a:t>
              </a:r>
            </a:p>
          </p:txBody>
        </p:sp>
      </p:grpSp>
      <p:sp>
        <p:nvSpPr>
          <p:cNvPr id="9" name="Text Box 2">
            <a:extLst>
              <a:ext uri="{FF2B5EF4-FFF2-40B4-BE49-F238E27FC236}">
                <a16:creationId xmlns:a16="http://schemas.microsoft.com/office/drawing/2014/main" id="{F968E061-A794-4CDA-8E52-87330CC84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131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Theorem 1:</a:t>
            </a:r>
            <a:r>
              <a:rPr lang="en-US" altLang="zh-CN" sz="2000"/>
              <a:t> If a function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)+</a:t>
            </a:r>
            <a:r>
              <a:rPr lang="en-US" altLang="zh-CN" sz="2000" i="1"/>
              <a:t>iv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is analytic in a domain </a:t>
            </a:r>
            <a:r>
              <a:rPr lang="en-US" altLang="zh-CN" sz="2000" i="1"/>
              <a:t>D</a:t>
            </a:r>
            <a:r>
              <a:rPr lang="en-US" altLang="zh-CN" sz="2000"/>
              <a:t>, then its component functions 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and </a:t>
            </a:r>
            <a:r>
              <a:rPr lang="en-US" altLang="zh-CN" sz="2000" i="1"/>
              <a:t>v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are harmonic in </a:t>
            </a:r>
            <a:r>
              <a:rPr lang="en-US" altLang="zh-CN" sz="2000" i="1"/>
              <a:t>D.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37E02F9-1761-4BCB-9A2F-D9CF9D6B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49725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Definition</a:t>
            </a:r>
            <a:r>
              <a:rPr lang="en-US" altLang="zh-CN" sz="2000"/>
              <a:t>: If two functions 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and </a:t>
            </a:r>
            <a:r>
              <a:rPr lang="en-US" altLang="zh-CN" sz="2000" i="1"/>
              <a:t>v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are </a:t>
            </a:r>
            <a:r>
              <a:rPr lang="en-US" altLang="zh-CN" sz="2000">
                <a:solidFill>
                  <a:srgbClr val="FF0000"/>
                </a:solidFill>
              </a:rPr>
              <a:t>harmonic</a:t>
            </a:r>
            <a:r>
              <a:rPr lang="en-US" altLang="zh-CN" sz="2000"/>
              <a:t> in a domain </a:t>
            </a:r>
            <a:r>
              <a:rPr lang="en-US" altLang="zh-CN" sz="2000" i="1"/>
              <a:t>D</a:t>
            </a:r>
            <a:r>
              <a:rPr lang="en-US" altLang="zh-CN" sz="2000"/>
              <a:t> and their first-order partial derivatives satisfy the </a:t>
            </a:r>
            <a:r>
              <a:rPr lang="en-US" altLang="zh-CN" sz="2000">
                <a:solidFill>
                  <a:srgbClr val="FF0000"/>
                </a:solidFill>
              </a:rPr>
              <a:t>Cauchy-Riemann </a:t>
            </a:r>
            <a:r>
              <a:rPr lang="en-US" altLang="zh-CN" sz="2000"/>
              <a:t>equations throughout </a:t>
            </a:r>
            <a:r>
              <a:rPr lang="en-US" altLang="zh-CN" sz="2000" i="1"/>
              <a:t>D, </a:t>
            </a:r>
            <a:r>
              <a:rPr lang="en-US" altLang="zh-CN" sz="2000"/>
              <a:t>then </a:t>
            </a:r>
            <a:r>
              <a:rPr lang="en-US" altLang="zh-CN" sz="2000" i="1"/>
              <a:t>v</a:t>
            </a:r>
            <a:r>
              <a:rPr lang="en-US" altLang="zh-CN" sz="2000"/>
              <a:t> is said to be a </a:t>
            </a:r>
            <a:r>
              <a:rPr lang="en-US" altLang="zh-CN" sz="2000">
                <a:solidFill>
                  <a:srgbClr val="0033CC"/>
                </a:solidFill>
              </a:rPr>
              <a:t>harmonic conjugate</a:t>
            </a:r>
            <a:r>
              <a:rPr lang="en-US" altLang="zh-CN" sz="2000"/>
              <a:t> of </a:t>
            </a:r>
            <a:r>
              <a:rPr lang="en-US" altLang="zh-CN" sz="2000" i="1"/>
              <a:t>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75" name="Text Box 39">
            <a:extLst>
              <a:ext uri="{FF2B5EF4-FFF2-40B4-BE49-F238E27FC236}">
                <a16:creationId xmlns:a16="http://schemas.microsoft.com/office/drawing/2014/main" id="{01D2730F-2F82-48FF-A06D-1F4283C44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Theorem 2: </a:t>
            </a:r>
            <a:r>
              <a:rPr lang="en-US" altLang="zh-CN" sz="2000"/>
              <a:t>A function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)+</a:t>
            </a:r>
            <a:r>
              <a:rPr lang="en-US" altLang="zh-CN" sz="2000" i="1"/>
              <a:t>iv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is analytic in a domain </a:t>
            </a:r>
            <a:r>
              <a:rPr lang="en-US" altLang="zh-CN" sz="2000" i="1"/>
              <a:t>D</a:t>
            </a:r>
            <a:r>
              <a:rPr lang="en-US" altLang="zh-CN" sz="2000"/>
              <a:t> if and only if </a:t>
            </a:r>
            <a:r>
              <a:rPr lang="en-US" altLang="zh-CN" sz="2000" i="1"/>
              <a:t>v</a:t>
            </a:r>
            <a:r>
              <a:rPr lang="en-US" altLang="zh-CN" sz="2000"/>
              <a:t> is a harmonic conjugate of </a:t>
            </a:r>
            <a:r>
              <a:rPr lang="en-US" altLang="zh-CN" sz="2000" i="1"/>
              <a:t>u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sp>
        <p:nvSpPr>
          <p:cNvPr id="45059" name="灯片编号占位符 4">
            <a:extLst>
              <a:ext uri="{FF2B5EF4-FFF2-40B4-BE49-F238E27FC236}">
                <a16:creationId xmlns:a16="http://schemas.microsoft.com/office/drawing/2014/main" id="{B00149F9-1F4E-49FD-918E-D1A1A735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2B922E-ECF1-49D2-BCD6-02AE9CC00CB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0B20E4C-3CD5-4283-AD49-4B426420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857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Harmonic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31E0AFA-6BA7-43B9-A60E-01A86AE3C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68563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Note that:  </a:t>
            </a:r>
            <a:r>
              <a:rPr lang="en-US" altLang="zh-CN" sz="2000"/>
              <a:t>if </a:t>
            </a:r>
            <a:r>
              <a:rPr lang="en-US" altLang="zh-CN" sz="2000" i="1"/>
              <a:t>v</a:t>
            </a:r>
            <a:r>
              <a:rPr lang="en-US" altLang="zh-CN" sz="2000"/>
              <a:t> is a harmonic conjugate of </a:t>
            </a:r>
            <a:r>
              <a:rPr lang="en-US" altLang="zh-CN" sz="2000" i="1"/>
              <a:t>u</a:t>
            </a:r>
            <a:r>
              <a:rPr lang="en-US" altLang="zh-CN" sz="2000"/>
              <a:t> in some domain, it is, generally, </a:t>
            </a:r>
            <a:r>
              <a:rPr lang="en-US" altLang="zh-CN" sz="2000">
                <a:solidFill>
                  <a:srgbClr val="FF0000"/>
                </a:solidFill>
              </a:rPr>
              <a:t>NOT</a:t>
            </a:r>
            <a:r>
              <a:rPr lang="en-US" altLang="zh-CN" sz="2000"/>
              <a:t> true that </a:t>
            </a:r>
            <a:r>
              <a:rPr lang="en-US" altLang="zh-CN" sz="2000" i="1"/>
              <a:t>u</a:t>
            </a:r>
            <a:r>
              <a:rPr lang="en-US" altLang="zh-CN" sz="2000"/>
              <a:t> is a harmonic conjugate of </a:t>
            </a:r>
            <a:r>
              <a:rPr lang="en-US" altLang="zh-CN" sz="2000" i="1"/>
              <a:t>v</a:t>
            </a:r>
            <a:r>
              <a:rPr lang="en-US" altLang="zh-CN" sz="2000"/>
              <a:t> there.</a:t>
            </a: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81857ED8-4BF9-472B-86A9-5BDD0751A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81534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We now illustrate a method of obtaining a harmonic conjugate of a given harmonic function.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F5FEAF06-5641-429A-AD6F-3B766F377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We know that the derivative of an analytic function  is still an analytic function, so 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B3AD2D7A-DE8F-4D02-8F40-98626D288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5475" y="5105400"/>
          <a:ext cx="412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3" imgW="2273300" imgH="241300" progId="Equation.DSMT4">
                  <p:embed/>
                </p:oleObj>
              </mc:Choice>
              <mc:Fallback>
                <p:oleObj name="Equation" r:id="rId3" imgW="22733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5105400"/>
                        <a:ext cx="4124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75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>
            <a:extLst>
              <a:ext uri="{FF2B5EF4-FFF2-40B4-BE49-F238E27FC236}">
                <a16:creationId xmlns:a16="http://schemas.microsoft.com/office/drawing/2014/main" id="{A9DAD487-C158-45C7-A107-2A57E675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1308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8EAFBEF-71B5-4F39-80D2-21E370ABD46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D45E84-DDEF-4945-8131-593A73CBF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8576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Harmonic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5" name="组合 13">
            <a:extLst>
              <a:ext uri="{FF2B5EF4-FFF2-40B4-BE49-F238E27FC236}">
                <a16:creationId xmlns:a16="http://schemas.microsoft.com/office/drawing/2014/main" id="{8588A332-AF7A-45AB-8969-379E6E65A0B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66800"/>
            <a:ext cx="8153400" cy="1016000"/>
            <a:chOff x="533400" y="2819400"/>
            <a:chExt cx="8153400" cy="1015326"/>
          </a:xfrm>
        </p:grpSpPr>
        <p:sp>
          <p:nvSpPr>
            <p:cNvPr id="46103" name="Text Box 12">
              <a:extLst>
                <a:ext uri="{FF2B5EF4-FFF2-40B4-BE49-F238E27FC236}">
                  <a16:creationId xmlns:a16="http://schemas.microsoft.com/office/drawing/2014/main" id="{A5AE751C-FC72-480D-A4C1-88833179E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819400"/>
              <a:ext cx="8153400" cy="101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5.</a:t>
              </a:r>
              <a:r>
                <a:rPr lang="en-US" altLang="zh-CN" sz="2000"/>
                <a:t>                                         is a harmonic function. How to obtain an analytic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with </a:t>
              </a:r>
              <a:r>
                <a:rPr lang="en-US" altLang="zh-CN" sz="2000" i="1"/>
                <a:t>u</a:t>
              </a:r>
              <a:r>
                <a:rPr lang="en-US" altLang="zh-CN" sz="2000"/>
                <a:t>(</a:t>
              </a:r>
              <a:r>
                <a:rPr lang="en-US" altLang="zh-CN" sz="2000" i="1"/>
                <a:t>x</a:t>
              </a:r>
              <a:r>
                <a:rPr lang="en-US" altLang="zh-CN" sz="2000"/>
                <a:t>,</a:t>
              </a:r>
              <a:r>
                <a:rPr lang="en-US" altLang="zh-CN" sz="2000" i="1"/>
                <a:t>y</a:t>
              </a:r>
              <a:r>
                <a:rPr lang="en-US" altLang="zh-CN" sz="2000"/>
                <a:t>) as its real part?</a:t>
              </a:r>
            </a:p>
          </p:txBody>
        </p:sp>
        <p:graphicFrame>
          <p:nvGraphicFramePr>
            <p:cNvPr id="46104" name="Object 4">
              <a:extLst>
                <a:ext uri="{FF2B5EF4-FFF2-40B4-BE49-F238E27FC236}">
                  <a16:creationId xmlns:a16="http://schemas.microsoft.com/office/drawing/2014/main" id="{4C3782CD-0533-4588-8C7D-99A260CA3C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7701" y="2879550"/>
            <a:ext cx="2425700" cy="444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5" name="Equation" r:id="rId3" imgW="1257300" imgH="228600" progId="Equation.DSMT4">
                    <p:embed/>
                  </p:oleObj>
                </mc:Choice>
                <mc:Fallback>
                  <p:oleObj name="Equation" r:id="rId3" imgW="12573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701" y="2879550"/>
                          <a:ext cx="2425700" cy="444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19">
            <a:extLst>
              <a:ext uri="{FF2B5EF4-FFF2-40B4-BE49-F238E27FC236}">
                <a16:creationId xmlns:a16="http://schemas.microsoft.com/office/drawing/2014/main" id="{AE8C8691-FFE4-4F5C-B285-87EF3129C3F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27313"/>
            <a:ext cx="6988175" cy="430212"/>
            <a:chOff x="457200" y="2275279"/>
            <a:chExt cx="6988783" cy="430213"/>
          </a:xfrm>
        </p:grpSpPr>
        <p:sp>
          <p:nvSpPr>
            <p:cNvPr id="46101" name="Text Box 5">
              <a:extLst>
                <a:ext uri="{FF2B5EF4-FFF2-40B4-BE49-F238E27FC236}">
                  <a16:creationId xmlns:a16="http://schemas.microsoft.com/office/drawing/2014/main" id="{D3232423-C429-417F-88B3-174B197C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286000"/>
              <a:ext cx="6553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From the second equality we have</a:t>
              </a:r>
            </a:p>
          </p:txBody>
        </p:sp>
        <p:graphicFrame>
          <p:nvGraphicFramePr>
            <p:cNvPr id="46102" name="Object 3">
              <a:extLst>
                <a:ext uri="{FF2B5EF4-FFF2-40B4-BE49-F238E27FC236}">
                  <a16:creationId xmlns:a16="http://schemas.microsoft.com/office/drawing/2014/main" id="{ACAB9AFC-BAD7-4ECF-A7B0-B5441465F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4158" y="2275279"/>
            <a:ext cx="31718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6" name="Equation" r:id="rId5" imgW="1701800" imgH="228600" progId="Equation.DSMT4">
                    <p:embed/>
                  </p:oleObj>
                </mc:Choice>
                <mc:Fallback>
                  <p:oleObj name="Equation" r:id="rId5" imgW="17018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158" y="2275279"/>
                          <a:ext cx="3171825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1">
            <a:extLst>
              <a:ext uri="{FF2B5EF4-FFF2-40B4-BE49-F238E27FC236}">
                <a16:creationId xmlns:a16="http://schemas.microsoft.com/office/drawing/2014/main" id="{1D8A4E06-1141-488B-9BB6-CDC9FC5F0BA4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3705225"/>
            <a:ext cx="8077200" cy="400050"/>
            <a:chOff x="486265" y="3352800"/>
            <a:chExt cx="8077200" cy="400110"/>
          </a:xfrm>
        </p:grpSpPr>
        <p:graphicFrame>
          <p:nvGraphicFramePr>
            <p:cNvPr id="46099" name="Object 2">
              <a:extLst>
                <a:ext uri="{FF2B5EF4-FFF2-40B4-BE49-F238E27FC236}">
                  <a16:creationId xmlns:a16="http://schemas.microsoft.com/office/drawing/2014/main" id="{D6FD0300-A44A-4B63-A453-EA359B4B8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4775" y="3381081"/>
            <a:ext cx="11874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7" name="Equation" r:id="rId7" imgW="672808" imgH="203112" progId="Equation.DSMT4">
                    <p:embed/>
                  </p:oleObj>
                </mc:Choice>
                <mc:Fallback>
                  <p:oleObj name="Equation" r:id="rId7" imgW="672808" imgH="203112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775" y="3381081"/>
                          <a:ext cx="118745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0" name="Text Box 9">
              <a:extLst>
                <a:ext uri="{FF2B5EF4-FFF2-40B4-BE49-F238E27FC236}">
                  <a16:creationId xmlns:a16="http://schemas.microsoft.com/office/drawing/2014/main" id="{63A01937-8E99-4CC8-A50D-5D389EB22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65" y="3352800"/>
              <a:ext cx="807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which means that</a:t>
              </a:r>
            </a:p>
          </p:txBody>
        </p:sp>
      </p:grpSp>
      <p:grpSp>
        <p:nvGrpSpPr>
          <p:cNvPr id="28" name="组合 20">
            <a:extLst>
              <a:ext uri="{FF2B5EF4-FFF2-40B4-BE49-F238E27FC236}">
                <a16:creationId xmlns:a16="http://schemas.microsoft.com/office/drawing/2014/main" id="{3CDC49E5-CD43-4A0A-9F49-6654435F60B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43250"/>
            <a:ext cx="7924800" cy="482600"/>
            <a:chOff x="457200" y="2790335"/>
            <a:chExt cx="7924800" cy="483224"/>
          </a:xfrm>
        </p:grpSpPr>
        <p:sp>
          <p:nvSpPr>
            <p:cNvPr id="46097" name="Text Box 10">
              <a:extLst>
                <a:ext uri="{FF2B5EF4-FFF2-40B4-BE49-F238E27FC236}">
                  <a16:creationId xmlns:a16="http://schemas.microsoft.com/office/drawing/2014/main" id="{28851754-D51E-4136-85AE-DE20DD9E0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819400"/>
              <a:ext cx="7848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Substituting it into the first equality gives</a:t>
              </a:r>
            </a:p>
          </p:txBody>
        </p:sp>
        <p:graphicFrame>
          <p:nvGraphicFramePr>
            <p:cNvPr id="46098" name="Object 5">
              <a:extLst>
                <a:ext uri="{FF2B5EF4-FFF2-40B4-BE49-F238E27FC236}">
                  <a16:creationId xmlns:a16="http://schemas.microsoft.com/office/drawing/2014/main" id="{5BFF8287-74C8-4E7C-A301-4CE0ADC995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5400" y="2790335"/>
            <a:ext cx="3276600" cy="48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8" name="Equation" r:id="rId9" imgW="1651000" imgH="241300" progId="Equation.DSMT4">
                    <p:embed/>
                  </p:oleObj>
                </mc:Choice>
                <mc:Fallback>
                  <p:oleObj name="Equation" r:id="rId9" imgW="16510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2790335"/>
                          <a:ext cx="3276600" cy="483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22">
            <a:extLst>
              <a:ext uri="{FF2B5EF4-FFF2-40B4-BE49-F238E27FC236}">
                <a16:creationId xmlns:a16="http://schemas.microsoft.com/office/drawing/2014/main" id="{899B1AC1-B407-49F7-B9F2-272E98A2685F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4314825"/>
            <a:ext cx="7816850" cy="417513"/>
            <a:chOff x="505119" y="3962400"/>
            <a:chExt cx="7816556" cy="417513"/>
          </a:xfrm>
        </p:grpSpPr>
        <p:sp>
          <p:nvSpPr>
            <p:cNvPr id="46095" name="Text Box 13">
              <a:extLst>
                <a:ext uri="{FF2B5EF4-FFF2-40B4-BE49-F238E27FC236}">
                  <a16:creationId xmlns:a16="http://schemas.microsoft.com/office/drawing/2014/main" id="{B0A81A74-DBD2-46EE-97F9-BE400D532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19" y="3962400"/>
              <a:ext cx="7543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So we have found a harmonic conjugate of </a:t>
              </a:r>
              <a:r>
                <a:rPr lang="en-US" altLang="zh-CN" sz="2000" i="1"/>
                <a:t>u</a:t>
              </a:r>
              <a:r>
                <a:rPr lang="en-US" altLang="zh-CN" sz="2000"/>
                <a:t>:</a:t>
              </a:r>
            </a:p>
          </p:txBody>
        </p:sp>
        <p:graphicFrame>
          <p:nvGraphicFramePr>
            <p:cNvPr id="46096" name="Object 7">
              <a:extLst>
                <a:ext uri="{FF2B5EF4-FFF2-40B4-BE49-F238E27FC236}">
                  <a16:creationId xmlns:a16="http://schemas.microsoft.com/office/drawing/2014/main" id="{FC8FB12D-0EEC-4E32-BC8C-579CF9742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2600" y="3962400"/>
            <a:ext cx="275907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29" name="Equation" r:id="rId11" imgW="1524000" imgH="228600" progId="Equation.DSMT4">
                    <p:embed/>
                  </p:oleObj>
                </mc:Choice>
                <mc:Fallback>
                  <p:oleObj name="Equation" r:id="rId11" imgW="15240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3962400"/>
                          <a:ext cx="2759075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23">
            <a:extLst>
              <a:ext uri="{FF2B5EF4-FFF2-40B4-BE49-F238E27FC236}">
                <a16:creationId xmlns:a16="http://schemas.microsoft.com/office/drawing/2014/main" id="{CCFDD71D-9370-4D33-949F-83E7DBF78FF1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4924425"/>
            <a:ext cx="7543800" cy="968375"/>
            <a:chOff x="485481" y="4572000"/>
            <a:chExt cx="7543800" cy="968038"/>
          </a:xfrm>
        </p:grpSpPr>
        <p:sp>
          <p:nvSpPr>
            <p:cNvPr id="46093" name="Text Box 15">
              <a:extLst>
                <a:ext uri="{FF2B5EF4-FFF2-40B4-BE49-F238E27FC236}">
                  <a16:creationId xmlns:a16="http://schemas.microsoft.com/office/drawing/2014/main" id="{CBCE0BAD-04EC-4BA6-8F18-A421B5E95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81" y="4572000"/>
              <a:ext cx="7543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 corresponding analytic function is</a:t>
              </a:r>
            </a:p>
          </p:txBody>
        </p:sp>
        <p:graphicFrame>
          <p:nvGraphicFramePr>
            <p:cNvPr id="46094" name="Object 8">
              <a:extLst>
                <a:ext uri="{FF2B5EF4-FFF2-40B4-BE49-F238E27FC236}">
                  <a16:creationId xmlns:a16="http://schemas.microsoft.com/office/drawing/2014/main" id="{399017C3-3961-46BE-94BF-484E83D86D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5038" y="5105400"/>
            <a:ext cx="4475162" cy="43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0" name="Equation" r:id="rId13" imgW="2374900" imgH="228600" progId="Equation.DSMT4">
                    <p:embed/>
                  </p:oleObj>
                </mc:Choice>
                <mc:Fallback>
                  <p:oleObj name="Equation" r:id="rId13" imgW="23749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038" y="5105400"/>
                          <a:ext cx="4475162" cy="43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0" name="Text Box 24">
            <a:extLst>
              <a:ext uri="{FF2B5EF4-FFF2-40B4-BE49-F238E27FC236}">
                <a16:creationId xmlns:a16="http://schemas.microsoft.com/office/drawing/2014/main" id="{F0E9A328-5752-447E-A9C8-E6BD61AF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85975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</a:t>
            </a:r>
          </a:p>
        </p:txBody>
      </p:sp>
      <p:graphicFrame>
        <p:nvGraphicFramePr>
          <p:cNvPr id="38" name="Object 9">
            <a:extLst>
              <a:ext uri="{FF2B5EF4-FFF2-40B4-BE49-F238E27FC236}">
                <a16:creationId xmlns:a16="http://schemas.microsoft.com/office/drawing/2014/main" id="{8EB06D88-E82E-49B9-9210-B5BBCEE9B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5457825"/>
          <a:ext cx="13176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name="Equation" r:id="rId15" imgW="749300" imgH="228600" progId="Equation.DSMT4">
                  <p:embed/>
                </p:oleObj>
              </mc:Choice>
              <mc:Fallback>
                <p:oleObj name="Equation" r:id="rId15" imgW="7493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5457825"/>
                        <a:ext cx="13176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">
            <a:extLst>
              <a:ext uri="{FF2B5EF4-FFF2-40B4-BE49-F238E27FC236}">
                <a16:creationId xmlns:a16="http://schemas.microsoft.com/office/drawing/2014/main" id="{7247E268-86A8-4474-AB2E-20E53095A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052638"/>
          <a:ext cx="5029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name="Equation" r:id="rId17" imgW="2603500" imgH="254000" progId="Equation.DSMT4">
                  <p:embed/>
                </p:oleObj>
              </mc:Choice>
              <mc:Fallback>
                <p:oleObj name="Equation" r:id="rId17" imgW="26035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2638"/>
                        <a:ext cx="5029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3B3C0EDF-025C-445C-A05E-3BC931097C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2.3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3226AC-C7AC-44E4-B241-4B003B925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286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Elementary functions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1FACF58D-52A8-4DCF-B0CE-0F9370F0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/>
              <a:t>Main contents:</a:t>
            </a:r>
          </a:p>
        </p:txBody>
      </p:sp>
      <p:sp>
        <p:nvSpPr>
          <p:cNvPr id="376835" name="Text Box 3">
            <a:extLst>
              <a:ext uri="{FF2B5EF4-FFF2-40B4-BE49-F238E27FC236}">
                <a16:creationId xmlns:a16="http://schemas.microsoft.com/office/drawing/2014/main" id="{E323D897-652D-4AEE-8396-CC5AE0781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0"/>
            <a:ext cx="7848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2.3.1  Exponential and logarithmic </a:t>
            </a:r>
          </a:p>
          <a:p>
            <a:pPr>
              <a:spcBef>
                <a:spcPct val="50000"/>
              </a:spcBef>
            </a:pPr>
            <a:r>
              <a:rPr lang="en-US" altLang="zh-CN" sz="3200"/>
              <a:t>       functions</a:t>
            </a:r>
          </a:p>
          <a:p>
            <a:pPr>
              <a:spcBef>
                <a:spcPct val="50000"/>
              </a:spcBef>
            </a:pPr>
            <a:r>
              <a:rPr lang="en-US" altLang="zh-CN" sz="3200"/>
              <a:t>2.3.2  Complex exponents </a:t>
            </a:r>
          </a:p>
          <a:p>
            <a:pPr>
              <a:spcBef>
                <a:spcPct val="50000"/>
              </a:spcBef>
            </a:pPr>
            <a:r>
              <a:rPr lang="en-US" altLang="zh-CN" sz="3200"/>
              <a:t>2.3.3  Trigonometric and hyperbolic</a:t>
            </a:r>
          </a:p>
          <a:p>
            <a:pPr>
              <a:spcBef>
                <a:spcPct val="50000"/>
              </a:spcBef>
            </a:pPr>
            <a:r>
              <a:rPr lang="en-US" altLang="zh-CN" sz="3200"/>
              <a:t>        functions</a:t>
            </a:r>
          </a:p>
        </p:txBody>
      </p:sp>
      <p:sp>
        <p:nvSpPr>
          <p:cNvPr id="49156" name="灯片编号占位符 4">
            <a:extLst>
              <a:ext uri="{FF2B5EF4-FFF2-40B4-BE49-F238E27FC236}">
                <a16:creationId xmlns:a16="http://schemas.microsoft.com/office/drawing/2014/main" id="{67F81497-EFE8-4C4B-B992-69154C2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2753E5-9189-4A95-BEE7-9A2AFDD3163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42" name="Object 2">
            <a:extLst>
              <a:ext uri="{FF2B5EF4-FFF2-40B4-BE49-F238E27FC236}">
                <a16:creationId xmlns:a16="http://schemas.microsoft.com/office/drawing/2014/main" id="{3278F3A2-6D26-4DD0-BD05-65DBA41BB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33774"/>
              </p:ext>
            </p:extLst>
          </p:nvPr>
        </p:nvGraphicFramePr>
        <p:xfrm>
          <a:off x="990600" y="3276600"/>
          <a:ext cx="15859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3" imgW="863225" imgH="228501" progId="Equation.DSMT4">
                  <p:embed/>
                </p:oleObj>
              </mc:Choice>
              <mc:Fallback>
                <p:oleObj name="Equation" r:id="rId3" imgW="863225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15859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1" name="Text Box 37">
            <a:extLst>
              <a:ext uri="{FF2B5EF4-FFF2-40B4-BE49-F238E27FC236}">
                <a16:creationId xmlns:a16="http://schemas.microsoft.com/office/drawing/2014/main" id="{4E3B0471-B8F8-4394-9B8B-55E53A920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14488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(a)  For </a:t>
            </a:r>
            <a:r>
              <a:rPr lang="en-US" altLang="zh-CN" sz="2000" i="1"/>
              <a:t>z</a:t>
            </a:r>
            <a:r>
              <a:rPr lang="en-US" altLang="zh-CN" sz="2000"/>
              <a:t>=</a:t>
            </a:r>
            <a:r>
              <a:rPr lang="en-US" altLang="zh-CN" sz="2000" i="1"/>
              <a:t>x</a:t>
            </a:r>
            <a:r>
              <a:rPr lang="en-US" altLang="zh-CN" sz="2000"/>
              <a:t>+</a:t>
            </a:r>
            <a:r>
              <a:rPr lang="en-US" altLang="zh-CN" sz="2000" i="1"/>
              <a:t>iy</a:t>
            </a:r>
            <a:r>
              <a:rPr lang="en-US" altLang="zh-CN" sz="2000"/>
              <a:t>, the exponential function is</a:t>
            </a:r>
          </a:p>
        </p:txBody>
      </p:sp>
      <p:graphicFrame>
        <p:nvGraphicFramePr>
          <p:cNvPr id="359462" name="Object 3">
            <a:extLst>
              <a:ext uri="{FF2B5EF4-FFF2-40B4-BE49-F238E27FC236}">
                <a16:creationId xmlns:a16="http://schemas.microsoft.com/office/drawing/2014/main" id="{67B4BBB9-E67D-4873-A1DB-332AA9732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149475"/>
          <a:ext cx="4343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5" imgW="2349500" imgH="254000" progId="Equation.DSMT4">
                  <p:embed/>
                </p:oleObj>
              </mc:Choice>
              <mc:Fallback>
                <p:oleObj name="Equation" r:id="rId5" imgW="23495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49475"/>
                        <a:ext cx="4343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4" name="Text Box 40">
            <a:extLst>
              <a:ext uri="{FF2B5EF4-FFF2-40B4-BE49-F238E27FC236}">
                <a16:creationId xmlns:a16="http://schemas.microsoft.com/office/drawing/2014/main" id="{B636E79B-7607-417B-8636-9FC00D28C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8067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/>
              <a:t>(b)  Some similar properties</a:t>
            </a:r>
          </a:p>
        </p:txBody>
      </p:sp>
      <p:graphicFrame>
        <p:nvGraphicFramePr>
          <p:cNvPr id="359465" name="Object 4">
            <a:extLst>
              <a:ext uri="{FF2B5EF4-FFF2-40B4-BE49-F238E27FC236}">
                <a16:creationId xmlns:a16="http://schemas.microsoft.com/office/drawing/2014/main" id="{8E47C527-639C-40B5-AA90-A6F3987DE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189452"/>
              </p:ext>
            </p:extLst>
          </p:nvPr>
        </p:nvGraphicFramePr>
        <p:xfrm>
          <a:off x="2743200" y="3048000"/>
          <a:ext cx="1295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Equation" r:id="rId7" imgW="736600" imgH="419100" progId="Equation.DSMT4">
                  <p:embed/>
                </p:oleObj>
              </mc:Choice>
              <mc:Fallback>
                <p:oleObj name="Equation" r:id="rId7" imgW="736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12954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6" name="Object 5">
            <a:extLst>
              <a:ext uri="{FF2B5EF4-FFF2-40B4-BE49-F238E27FC236}">
                <a16:creationId xmlns:a16="http://schemas.microsoft.com/office/drawing/2014/main" id="{169C02EC-2B4F-4089-B956-5D5DB1DE3C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10171"/>
              </p:ext>
            </p:extLst>
          </p:nvPr>
        </p:nvGraphicFramePr>
        <p:xfrm>
          <a:off x="4191000" y="3200400"/>
          <a:ext cx="1219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Equation" r:id="rId9" imgW="672808" imgH="228501" progId="Equation.DSMT4">
                  <p:embed/>
                </p:oleObj>
              </mc:Choice>
              <mc:Fallback>
                <p:oleObj name="Equation" r:id="rId9" imgW="672808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00400"/>
                        <a:ext cx="1219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7" name="Object 6">
            <a:extLst>
              <a:ext uri="{FF2B5EF4-FFF2-40B4-BE49-F238E27FC236}">
                <a16:creationId xmlns:a16="http://schemas.microsoft.com/office/drawing/2014/main" id="{2B7ECA09-858D-453A-85B6-162E603A7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439553"/>
              </p:ext>
            </p:extLst>
          </p:nvPr>
        </p:nvGraphicFramePr>
        <p:xfrm>
          <a:off x="990600" y="3810000"/>
          <a:ext cx="1143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11" imgW="685502" imgH="406224" progId="Equation.DSMT4">
                  <p:embed/>
                </p:oleObj>
              </mc:Choice>
              <mc:Fallback>
                <p:oleObj name="Equation" r:id="rId11" imgW="685502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11430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9">
            <a:extLst>
              <a:ext uri="{FF2B5EF4-FFF2-40B4-BE49-F238E27FC236}">
                <a16:creationId xmlns:a16="http://schemas.microsoft.com/office/drawing/2014/main" id="{7AAEAB52-8E47-4074-A3C1-62A021A78A2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600575"/>
            <a:ext cx="5105400" cy="428625"/>
            <a:chOff x="1392" y="3675"/>
            <a:chExt cx="3216" cy="270"/>
          </a:xfrm>
        </p:grpSpPr>
        <p:graphicFrame>
          <p:nvGraphicFramePr>
            <p:cNvPr id="50191" name="Object 7">
              <a:extLst>
                <a:ext uri="{FF2B5EF4-FFF2-40B4-BE49-F238E27FC236}">
                  <a16:creationId xmlns:a16="http://schemas.microsoft.com/office/drawing/2014/main" id="{E302906A-42A8-43A2-801D-4B16D7916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675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7" name="Equation" r:id="rId13" imgW="406048" imgH="203024" progId="Equation.DSMT4">
                    <p:embed/>
                  </p:oleObj>
                </mc:Choice>
                <mc:Fallback>
                  <p:oleObj name="Equation" r:id="rId13" imgW="406048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675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2" name="Text Box 45">
              <a:extLst>
                <a:ext uri="{FF2B5EF4-FFF2-40B4-BE49-F238E27FC236}">
                  <a16:creationId xmlns:a16="http://schemas.microsoft.com/office/drawing/2014/main" id="{6CEE6C3E-4FA9-4AC4-A1C8-8AFCC5572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693"/>
              <a:ext cx="26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for any complex number </a:t>
              </a:r>
              <a:r>
                <a:rPr lang="en-US" altLang="zh-CN" sz="2000" i="1"/>
                <a:t>z</a:t>
              </a:r>
              <a:r>
                <a:rPr lang="en-US" altLang="zh-CN" sz="2000"/>
                <a:t>.</a:t>
              </a:r>
            </a:p>
          </p:txBody>
        </p:sp>
      </p:grpSp>
      <p:sp>
        <p:nvSpPr>
          <p:cNvPr id="359471" name="Text Box 47">
            <a:extLst>
              <a:ext uri="{FF2B5EF4-FFF2-40B4-BE49-F238E27FC236}">
                <a16:creationId xmlns:a16="http://schemas.microsoft.com/office/drawing/2014/main" id="{C1D29C35-3CD2-415D-ADA4-06D4F9324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86200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an entire function</a:t>
            </a:r>
          </a:p>
        </p:txBody>
      </p:sp>
      <p:sp>
        <p:nvSpPr>
          <p:cNvPr id="50188" name="灯片编号占位符 4">
            <a:extLst>
              <a:ext uri="{FF2B5EF4-FFF2-40B4-BE49-F238E27FC236}">
                <a16:creationId xmlns:a16="http://schemas.microsoft.com/office/drawing/2014/main" id="{93F317D7-6688-4CEF-9DFA-B406ECC0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033FA8-B532-4789-B345-6A74DE4D737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189" name="Text Box 2">
            <a:extLst>
              <a:ext uri="{FF2B5EF4-FFF2-40B4-BE49-F238E27FC236}">
                <a16:creationId xmlns:a16="http://schemas.microsoft.com/office/drawing/2014/main" id="{A756CB73-F2D9-42EE-9529-F2E419478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38238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The exponential function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C13DABD-1D26-4FEE-8E64-42E4C59D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</a:t>
            </a:r>
            <a:r>
              <a:rPr lang="en-US" altLang="zh-CN" dirty="0">
                <a:latin typeface="Arial Black" pitchFamily="34" charset="0"/>
              </a:rPr>
              <a:t>Exponential and logarithmic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61" grpId="0"/>
      <p:bldP spid="359464" grpId="0"/>
      <p:bldP spid="3594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3" name="Text Box 7">
            <a:extLst>
              <a:ext uri="{FF2B5EF4-FFF2-40B4-BE49-F238E27FC236}">
                <a16:creationId xmlns:a16="http://schemas.microsoft.com/office/drawing/2014/main" id="{74EC7E74-6EE2-4F0A-9EDD-7CD6BBF03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66863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(c)  Some different properties</a:t>
            </a:r>
          </a:p>
        </p:txBody>
      </p:sp>
      <p:grpSp>
        <p:nvGrpSpPr>
          <p:cNvPr id="2" name="组合 18">
            <a:extLst>
              <a:ext uri="{FF2B5EF4-FFF2-40B4-BE49-F238E27FC236}">
                <a16:creationId xmlns:a16="http://schemas.microsoft.com/office/drawing/2014/main" id="{4666627A-1D8C-4419-A1FE-F0F87F14A10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52800"/>
            <a:ext cx="7696200" cy="1016000"/>
            <a:chOff x="457200" y="3352800"/>
            <a:chExt cx="7696200" cy="1016000"/>
          </a:xfrm>
        </p:grpSpPr>
        <p:sp>
          <p:nvSpPr>
            <p:cNvPr id="51217" name="Text Box 12">
              <a:extLst>
                <a:ext uri="{FF2B5EF4-FFF2-40B4-BE49-F238E27FC236}">
                  <a16:creationId xmlns:a16="http://schemas.microsoft.com/office/drawing/2014/main" id="{A2D088AE-2777-4275-A62C-3DCC3F062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352800"/>
              <a:ext cx="76962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(a) Definition: </a:t>
              </a:r>
              <a:r>
                <a:rPr lang="en-US" altLang="zh-CN" sz="2000"/>
                <a:t>As an ‘inverse’ function of the exponential function, we are to solve the equation for </a:t>
              </a:r>
              <a:r>
                <a:rPr lang="en-US" altLang="zh-CN" sz="2000" i="1"/>
                <a:t>w</a:t>
              </a:r>
              <a:r>
                <a:rPr lang="en-US" altLang="zh-CN" sz="2000"/>
                <a:t>:</a:t>
              </a:r>
              <a:endParaRPr lang="en-US" altLang="zh-CN" sz="2000" i="1"/>
            </a:p>
          </p:txBody>
        </p:sp>
        <p:graphicFrame>
          <p:nvGraphicFramePr>
            <p:cNvPr id="51218" name="Object 3">
              <a:extLst>
                <a:ext uri="{FF2B5EF4-FFF2-40B4-BE49-F238E27FC236}">
                  <a16:creationId xmlns:a16="http://schemas.microsoft.com/office/drawing/2014/main" id="{D47C27DF-6757-4DCE-B3DE-D6DA31B198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3400" y="3886200"/>
            <a:ext cx="83820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4" name="Equation" r:id="rId3" imgW="457002" imgH="203112" progId="Equation.DSMT4">
                    <p:embed/>
                  </p:oleObj>
                </mc:Choice>
                <mc:Fallback>
                  <p:oleObj name="Equation" r:id="rId3" imgW="457002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3886200"/>
                          <a:ext cx="838200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>
            <a:extLst>
              <a:ext uri="{FF2B5EF4-FFF2-40B4-BE49-F238E27FC236}">
                <a16:creationId xmlns:a16="http://schemas.microsoft.com/office/drawing/2014/main" id="{C5F7F609-CEE4-4B11-A99D-BAD72BAA82E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57400"/>
            <a:ext cx="7793038" cy="400050"/>
            <a:chOff x="685800" y="2057400"/>
            <a:chExt cx="7793038" cy="400050"/>
          </a:xfrm>
        </p:grpSpPr>
        <p:graphicFrame>
          <p:nvGraphicFramePr>
            <p:cNvPr id="51215" name="Object 2">
              <a:extLst>
                <a:ext uri="{FF2B5EF4-FFF2-40B4-BE49-F238E27FC236}">
                  <a16:creationId xmlns:a16="http://schemas.microsoft.com/office/drawing/2014/main" id="{4676264E-79C5-4C6B-9D7E-7C68CBD557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95988" y="2057400"/>
            <a:ext cx="24828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5" name="Equation" r:id="rId5" imgW="1320227" imgH="203112" progId="Equation.DSMT4">
                    <p:embed/>
                  </p:oleObj>
                </mc:Choice>
                <mc:Fallback>
                  <p:oleObj name="Equation" r:id="rId5" imgW="1320227" imgH="203112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5988" y="2057400"/>
                          <a:ext cx="248285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6" name="Text Box 15">
              <a:extLst>
                <a:ext uri="{FF2B5EF4-FFF2-40B4-BE49-F238E27FC236}">
                  <a16:creationId xmlns:a16="http://schemas.microsoft.com/office/drawing/2014/main" id="{06178EA7-C1EA-4267-A959-C5CE0DD27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057400"/>
              <a:ext cx="7620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(1)  Periodic (with pure imaginary periods 2</a:t>
              </a:r>
              <a:r>
                <a:rPr lang="en-US" altLang="zh-CN" sz="2000" i="1"/>
                <a:t>k</a:t>
              </a:r>
              <a:r>
                <a:rPr lang="en-US" altLang="zh-CN" sz="2000">
                  <a:latin typeface="Symbol" panose="05050102010706020507" pitchFamily="18" charset="2"/>
                </a:rPr>
                <a:t>p</a:t>
              </a:r>
              <a:r>
                <a:rPr lang="en-US" altLang="zh-CN" sz="2000" i="1"/>
                <a:t>i</a:t>
              </a:r>
              <a:r>
                <a:rPr lang="en-US" altLang="zh-CN" sz="2000"/>
                <a:t>)</a:t>
              </a:r>
            </a:p>
          </p:txBody>
        </p:sp>
      </p:grpSp>
      <p:grpSp>
        <p:nvGrpSpPr>
          <p:cNvPr id="4" name="组合 17">
            <a:extLst>
              <a:ext uri="{FF2B5EF4-FFF2-40B4-BE49-F238E27FC236}">
                <a16:creationId xmlns:a16="http://schemas.microsoft.com/office/drawing/2014/main" id="{B0FBE68C-648B-4AB1-A60A-F14A586D68B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620000" cy="400050"/>
            <a:chOff x="685800" y="2571750"/>
            <a:chExt cx="7620000" cy="400050"/>
          </a:xfrm>
        </p:grpSpPr>
        <p:sp>
          <p:nvSpPr>
            <p:cNvPr id="51213" name="Text Box 16">
              <a:extLst>
                <a:ext uri="{FF2B5EF4-FFF2-40B4-BE49-F238E27FC236}">
                  <a16:creationId xmlns:a16="http://schemas.microsoft.com/office/drawing/2014/main" id="{2393A95E-350B-45C2-A750-81946BA4A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571750"/>
              <a:ext cx="7620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(2)  There are values of </a:t>
              </a:r>
              <a:r>
                <a:rPr lang="en-US" altLang="zh-CN" sz="2000" i="1"/>
                <a:t>z=</a:t>
              </a:r>
              <a:r>
                <a:rPr lang="en-US" altLang="zh-CN" sz="2000"/>
                <a:t>(2</a:t>
              </a:r>
              <a:r>
                <a:rPr lang="en-US" altLang="zh-CN" sz="2000" i="1"/>
                <a:t>k+1</a:t>
              </a:r>
              <a:r>
                <a:rPr lang="en-US" altLang="zh-CN" sz="2000"/>
                <a:t>)</a:t>
              </a:r>
              <a:r>
                <a:rPr lang="en-US" altLang="zh-CN" sz="2000">
                  <a:latin typeface="Symbol" panose="05050102010706020507" pitchFamily="18" charset="2"/>
                </a:rPr>
                <a:t> p</a:t>
              </a:r>
              <a:r>
                <a:rPr lang="en-US" altLang="zh-CN" sz="2000" i="1"/>
                <a:t>i</a:t>
              </a:r>
              <a:r>
                <a:rPr lang="en-US" altLang="zh-CN" sz="2000"/>
                <a:t> such that </a:t>
              </a:r>
            </a:p>
          </p:txBody>
        </p:sp>
        <p:graphicFrame>
          <p:nvGraphicFramePr>
            <p:cNvPr id="51214" name="Object 4">
              <a:extLst>
                <a:ext uri="{FF2B5EF4-FFF2-40B4-BE49-F238E27FC236}">
                  <a16:creationId xmlns:a16="http://schemas.microsoft.com/office/drawing/2014/main" id="{E2E055A7-EEFF-472C-B363-2A1E35893D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5000" y="2590800"/>
            <a:ext cx="1600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6" name="Equation" r:id="rId7" imgW="850531" imgH="203112" progId="Equation.DSMT4">
                    <p:embed/>
                  </p:oleObj>
                </mc:Choice>
                <mc:Fallback>
                  <p:oleObj name="Equation" r:id="rId7" imgW="850531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2590800"/>
                          <a:ext cx="16002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7874" name="Text Box 18">
            <a:extLst>
              <a:ext uri="{FF2B5EF4-FFF2-40B4-BE49-F238E27FC236}">
                <a16:creationId xmlns:a16="http://schemas.microsoft.com/office/drawing/2014/main" id="{3280DDEC-6644-40EF-B415-4F372636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The logarithmic function</a:t>
            </a:r>
          </a:p>
        </p:txBody>
      </p:sp>
      <p:sp>
        <p:nvSpPr>
          <p:cNvPr id="51207" name="灯片编号占位符 4">
            <a:extLst>
              <a:ext uri="{FF2B5EF4-FFF2-40B4-BE49-F238E27FC236}">
                <a16:creationId xmlns:a16="http://schemas.microsoft.com/office/drawing/2014/main" id="{C2D4A8A0-E615-4690-9D7D-23CA7522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3A271F-E8E6-4731-A891-6D6BE608BE8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8" name="Text Box 2">
            <a:extLst>
              <a:ext uri="{FF2B5EF4-FFF2-40B4-BE49-F238E27FC236}">
                <a16:creationId xmlns:a16="http://schemas.microsoft.com/office/drawing/2014/main" id="{667F2C5D-20CB-44A1-9CC3-4DAEF69C6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38238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The exponential function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6CE6E98-160B-4BFC-A128-34293CF1A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4800600"/>
          <a:ext cx="4776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" name="Equation" r:id="rId9" imgW="2819400" imgH="254000" progId="Equation.DSMT4">
                  <p:embed/>
                </p:oleObj>
              </mc:Choice>
              <mc:Fallback>
                <p:oleObj name="Equation" r:id="rId9" imgW="28194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800600"/>
                        <a:ext cx="47767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>
            <a:extLst>
              <a:ext uri="{FF2B5EF4-FFF2-40B4-BE49-F238E27FC236}">
                <a16:creationId xmlns:a16="http://schemas.microsoft.com/office/drawing/2014/main" id="{73740DF3-BE52-42C2-B812-FEF30E7D1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Solving the above equation, we can define the logarithmic function: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38563CCC-2BDE-4A77-88CC-F927F1363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638" y="5257800"/>
          <a:ext cx="47958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Equation" r:id="rId11" imgW="2489200" imgH="254000" progId="Equation.DSMT4">
                  <p:embed/>
                </p:oleObj>
              </mc:Choice>
              <mc:Fallback>
                <p:oleObj name="Equation" r:id="rId11" imgW="24892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257800"/>
                        <a:ext cx="47958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FAA04096-5BAD-41A3-80EF-358CE519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</a:t>
            </a:r>
            <a:r>
              <a:rPr lang="en-US" altLang="zh-CN" dirty="0">
                <a:latin typeface="Arial Black" pitchFamily="34" charset="0"/>
              </a:rPr>
              <a:t>Exponential and logarithmic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/>
      <p:bldP spid="377874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Text Box 4">
            <a:extLst>
              <a:ext uri="{FF2B5EF4-FFF2-40B4-BE49-F238E27FC236}">
                <a16:creationId xmlns:a16="http://schemas.microsoft.com/office/drawing/2014/main" id="{E54B802D-A497-4E9F-ABDE-A6B2EFA64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logarithmic function is a </a:t>
            </a:r>
            <a:r>
              <a:rPr lang="en-US" altLang="zh-CN" sz="2000">
                <a:solidFill>
                  <a:srgbClr val="FF0000"/>
                </a:solidFill>
              </a:rPr>
              <a:t>multiple-valued </a:t>
            </a:r>
            <a:r>
              <a:rPr lang="en-US" altLang="zh-CN" sz="2000"/>
              <a:t>function. 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4BDA5C58-8B7B-48C7-98F4-3225E93DB71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19400"/>
            <a:ext cx="7543800" cy="914400"/>
            <a:chOff x="533400" y="2819400"/>
            <a:chExt cx="7543800" cy="914400"/>
          </a:xfrm>
        </p:grpSpPr>
        <p:sp>
          <p:nvSpPr>
            <p:cNvPr id="52239" name="Text Box 10">
              <a:extLst>
                <a:ext uri="{FF2B5EF4-FFF2-40B4-BE49-F238E27FC236}">
                  <a16:creationId xmlns:a16="http://schemas.microsoft.com/office/drawing/2014/main" id="{A7E3577C-FF4F-4AF9-BA44-BE8F8A548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819400"/>
              <a:ext cx="7543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 </a:t>
              </a:r>
              <a:r>
                <a:rPr lang="en-US" altLang="zh-CN" sz="2000">
                  <a:solidFill>
                    <a:srgbClr val="0033CC"/>
                  </a:solidFill>
                </a:rPr>
                <a:t>principal value</a:t>
              </a:r>
              <a:r>
                <a:rPr lang="en-US" altLang="zh-CN" sz="2000"/>
                <a:t> of log </a:t>
              </a:r>
              <a:r>
                <a:rPr lang="en-US" altLang="zh-CN" sz="2000" i="1"/>
                <a:t>z </a:t>
              </a:r>
              <a:r>
                <a:rPr lang="en-US" altLang="zh-CN" sz="2000"/>
                <a:t>is defined as</a:t>
              </a:r>
              <a:endParaRPr lang="en-US" altLang="zh-CN" sz="2000" i="1"/>
            </a:p>
          </p:txBody>
        </p:sp>
        <p:graphicFrame>
          <p:nvGraphicFramePr>
            <p:cNvPr id="52240" name="Object 3">
              <a:extLst>
                <a:ext uri="{FF2B5EF4-FFF2-40B4-BE49-F238E27FC236}">
                  <a16:creationId xmlns:a16="http://schemas.microsoft.com/office/drawing/2014/main" id="{7A12353C-1BAE-4544-A70B-FE2A2C548D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5113" y="3371850"/>
            <a:ext cx="3560762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1" name="Equation" r:id="rId3" imgW="1993900" imgH="203200" progId="Equation.DSMT4">
                    <p:embed/>
                  </p:oleObj>
                </mc:Choice>
                <mc:Fallback>
                  <p:oleObj name="Equation" r:id="rId3" imgW="1993900" imgH="203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113" y="3371850"/>
                          <a:ext cx="3560762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A12618B4-96CF-4F12-86AA-73D61ECFF0D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86200"/>
            <a:ext cx="3206750" cy="423863"/>
            <a:chOff x="528" y="3648"/>
            <a:chExt cx="2020" cy="267"/>
          </a:xfrm>
        </p:grpSpPr>
        <p:sp>
          <p:nvSpPr>
            <p:cNvPr id="52237" name="Text Box 12">
              <a:extLst>
                <a:ext uri="{FF2B5EF4-FFF2-40B4-BE49-F238E27FC236}">
                  <a16:creationId xmlns:a16="http://schemas.microsoft.com/office/drawing/2014/main" id="{D890EF43-2388-480C-B373-CFDCB0263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648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So</a:t>
              </a:r>
            </a:p>
          </p:txBody>
        </p:sp>
        <p:graphicFrame>
          <p:nvGraphicFramePr>
            <p:cNvPr id="52238" name="Object 4">
              <a:extLst>
                <a:ext uri="{FF2B5EF4-FFF2-40B4-BE49-F238E27FC236}">
                  <a16:creationId xmlns:a16="http://schemas.microsoft.com/office/drawing/2014/main" id="{02374043-1387-4919-A5EB-C0C758DDD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5" y="3684"/>
            <a:ext cx="152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2" name="Equation" r:id="rId5" imgW="1333500" imgH="203200" progId="Equation.DSMT4">
                    <p:embed/>
                  </p:oleObj>
                </mc:Choice>
                <mc:Fallback>
                  <p:oleObj name="Equation" r:id="rId5" imgW="13335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3684"/>
                          <a:ext cx="152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29" name="灯片编号占位符 4">
            <a:extLst>
              <a:ext uri="{FF2B5EF4-FFF2-40B4-BE49-F238E27FC236}">
                <a16:creationId xmlns:a16="http://schemas.microsoft.com/office/drawing/2014/main" id="{2E3D0020-FF8A-4955-B8BF-568D4797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C2D6533-845B-41F8-BAB3-5EFC416C78E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Text Box 18">
            <a:extLst>
              <a:ext uri="{FF2B5EF4-FFF2-40B4-BE49-F238E27FC236}">
                <a16:creationId xmlns:a16="http://schemas.microsoft.com/office/drawing/2014/main" id="{39893608-66D4-4B24-8E60-2843303F9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The logarithmic function</a:t>
            </a:r>
          </a:p>
        </p:txBody>
      </p:sp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E2A9143E-599A-4133-9035-595AEAEBF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638" y="1744663"/>
          <a:ext cx="47958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7" imgW="2489200" imgH="254000" progId="Equation.DSMT4">
                  <p:embed/>
                </p:oleObj>
              </mc:Choice>
              <mc:Fallback>
                <p:oleObj name="Equation" r:id="rId7" imgW="24892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744663"/>
                        <a:ext cx="47958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56DB7B80-1A2B-4BE3-B273-682ECB316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</a:t>
            </a:r>
            <a:r>
              <a:rPr lang="en-US" altLang="zh-CN" dirty="0">
                <a:latin typeface="Arial Black" pitchFamily="34" charset="0"/>
              </a:rPr>
              <a:t>Exponential and logarithmic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6F4EFA02-7DD0-4E53-A5B7-87B6C9D8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76750"/>
            <a:ext cx="754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solidFill>
                  <a:srgbClr val="0033CC"/>
                </a:solidFill>
              </a:rPr>
              <a:t>principal value</a:t>
            </a:r>
            <a:r>
              <a:rPr lang="en-US" altLang="zh-CN" sz="2000"/>
              <a:t> of log </a:t>
            </a:r>
            <a:r>
              <a:rPr lang="en-US" altLang="zh-CN" sz="2000" i="1"/>
              <a:t>z </a:t>
            </a:r>
            <a:r>
              <a:rPr lang="en-US" altLang="zh-CN" sz="2000"/>
              <a:t>is also called the </a:t>
            </a:r>
            <a:r>
              <a:rPr lang="en-US" altLang="zh-CN" sz="2000">
                <a:solidFill>
                  <a:srgbClr val="FF0000"/>
                </a:solidFill>
              </a:rPr>
              <a:t>principal branch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grpSp>
        <p:nvGrpSpPr>
          <p:cNvPr id="4" name="组合 16">
            <a:extLst>
              <a:ext uri="{FF2B5EF4-FFF2-40B4-BE49-F238E27FC236}">
                <a16:creationId xmlns:a16="http://schemas.microsoft.com/office/drawing/2014/main" id="{7BF78EEE-EAB5-4E15-BE8D-D82DD91002D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05400"/>
            <a:ext cx="7315200" cy="409575"/>
            <a:chOff x="609600" y="5105400"/>
            <a:chExt cx="7315200" cy="409575"/>
          </a:xfrm>
        </p:grpSpPr>
        <p:graphicFrame>
          <p:nvGraphicFramePr>
            <p:cNvPr id="52235" name="Object 5">
              <a:extLst>
                <a:ext uri="{FF2B5EF4-FFF2-40B4-BE49-F238E27FC236}">
                  <a16:creationId xmlns:a16="http://schemas.microsoft.com/office/drawing/2014/main" id="{81A2F935-5F44-429C-92AD-75D945DF73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9600" y="5105400"/>
            <a:ext cx="26463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04" name="Equation" r:id="rId9" imgW="1562100" imgH="254000" progId="Equation.DSMT4">
                    <p:embed/>
                  </p:oleObj>
                </mc:Choice>
                <mc:Fallback>
                  <p:oleObj name="Equation" r:id="rId9" imgW="1562100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5105400"/>
                          <a:ext cx="26463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Text Box 10">
              <a:extLst>
                <a:ext uri="{FF2B5EF4-FFF2-40B4-BE49-F238E27FC236}">
                  <a16:creationId xmlns:a16="http://schemas.microsoft.com/office/drawing/2014/main" id="{2FD9F0BF-3BC8-4C3A-81B7-47FB409C6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105400"/>
              <a:ext cx="4724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is called a branch of log</a:t>
              </a:r>
              <a:r>
                <a:rPr lang="en-US" altLang="zh-CN" sz="2000" i="1"/>
                <a:t>z</a:t>
              </a:r>
              <a:r>
                <a:rPr lang="en-US" altLang="zh-CN" sz="2000"/>
                <a:t> for any given </a:t>
              </a:r>
              <a:r>
                <a:rPr lang="en-US" altLang="zh-CN" sz="2000" i="1"/>
                <a:t>n</a:t>
              </a:r>
              <a:r>
                <a:rPr lang="en-US" altLang="zh-CN" sz="2000"/>
                <a:t>.</a:t>
              </a:r>
              <a:endParaRPr lang="en-US" altLang="zh-CN" sz="2000" i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EC747E00-F914-4BCA-9DBE-46539F34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Derivatives</a:t>
            </a:r>
          </a:p>
        </p:txBody>
      </p:sp>
      <p:graphicFrame>
        <p:nvGraphicFramePr>
          <p:cNvPr id="359442" name="Object 3">
            <a:extLst>
              <a:ext uri="{FF2B5EF4-FFF2-40B4-BE49-F238E27FC236}">
                <a16:creationId xmlns:a16="http://schemas.microsoft.com/office/drawing/2014/main" id="{F6292D8E-8083-4A21-85D1-EC9AC1F69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18910"/>
              </p:ext>
            </p:extLst>
          </p:nvPr>
        </p:nvGraphicFramePr>
        <p:xfrm>
          <a:off x="1960563" y="3646488"/>
          <a:ext cx="35020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3" imgW="2070000" imgH="419040" progId="Equation.DSMT4">
                  <p:embed/>
                </p:oleObj>
              </mc:Choice>
              <mc:Fallback>
                <p:oleObj name="Equation" r:id="rId3" imgW="20700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3646488"/>
                        <a:ext cx="35020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">
            <a:extLst>
              <a:ext uri="{FF2B5EF4-FFF2-40B4-BE49-F238E27FC236}">
                <a16:creationId xmlns:a16="http://schemas.microsoft.com/office/drawing/2014/main" id="{4405E538-EA99-4845-8A41-5CFBF2BCCE0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0350"/>
            <a:ext cx="7543800" cy="1535113"/>
            <a:chOff x="381000" y="1530350"/>
            <a:chExt cx="7543800" cy="1535113"/>
          </a:xfrm>
        </p:grpSpPr>
        <p:sp>
          <p:nvSpPr>
            <p:cNvPr id="15371" name="Text Box 3">
              <a:extLst>
                <a:ext uri="{FF2B5EF4-FFF2-40B4-BE49-F238E27FC236}">
                  <a16:creationId xmlns:a16="http://schemas.microsoft.com/office/drawing/2014/main" id="{98B4E31B-E5A6-4428-8281-3159D3F20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57350"/>
              <a:ext cx="6477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Definition:  </a:t>
              </a:r>
              <a:r>
                <a:rPr lang="en-US" altLang="zh-CN" sz="2000"/>
                <a:t>If the limit</a:t>
              </a:r>
            </a:p>
          </p:txBody>
        </p:sp>
        <p:graphicFrame>
          <p:nvGraphicFramePr>
            <p:cNvPr id="15372" name="Object 2">
              <a:extLst>
                <a:ext uri="{FF2B5EF4-FFF2-40B4-BE49-F238E27FC236}">
                  <a16:creationId xmlns:a16="http://schemas.microsoft.com/office/drawing/2014/main" id="{F5432610-1843-4D5B-AF60-92D8B48FC0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8000" y="1530350"/>
            <a:ext cx="1676400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" name="Equation" r:id="rId5" imgW="1091726" imgH="444307" progId="Equation.DSMT4">
                    <p:embed/>
                  </p:oleObj>
                </mc:Choice>
                <mc:Fallback>
                  <p:oleObj name="Equation" r:id="rId5" imgW="1091726" imgH="44430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1530350"/>
                          <a:ext cx="1676400" cy="679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3" name="Group 29">
              <a:extLst>
                <a:ext uri="{FF2B5EF4-FFF2-40B4-BE49-F238E27FC236}">
                  <a16:creationId xmlns:a16="http://schemas.microsoft.com/office/drawing/2014/main" id="{9D375710-2434-425C-8304-588A2801F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2105025"/>
              <a:ext cx="7543800" cy="960438"/>
              <a:chOff x="672" y="1959"/>
              <a:chExt cx="4752" cy="605"/>
            </a:xfrm>
          </p:grpSpPr>
          <p:sp>
            <p:nvSpPr>
              <p:cNvPr id="15374" name="Text Box 19">
                <a:extLst>
                  <a:ext uri="{FF2B5EF4-FFF2-40B4-BE49-F238E27FC236}">
                    <a16:creationId xmlns:a16="http://schemas.microsoft.com/office/drawing/2014/main" id="{ABF6849B-47CE-4B62-ABF5-94E0E946B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959"/>
                <a:ext cx="4752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/>
                  <a:t>exists, then the function </a:t>
                </a:r>
                <a:r>
                  <a:rPr lang="en-US" altLang="zh-CN" sz="2000" i="1"/>
                  <a:t>f </a:t>
                </a:r>
                <a:r>
                  <a:rPr lang="en-US" altLang="zh-CN" sz="2000"/>
                  <a:t> is said to be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differentiable</a:t>
                </a:r>
                <a:r>
                  <a:rPr lang="en-US" altLang="zh-CN" sz="2000"/>
                  <a:t> at       and the limit is called the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derivative</a:t>
                </a:r>
                <a:r>
                  <a:rPr lang="en-US" altLang="zh-CN" sz="2000"/>
                  <a:t> of </a:t>
                </a:r>
                <a:r>
                  <a:rPr lang="en-US" altLang="zh-CN" sz="2000" i="1"/>
                  <a:t>f</a:t>
                </a:r>
                <a:r>
                  <a:rPr lang="en-US" altLang="zh-CN" sz="2000"/>
                  <a:t> at        denoted as</a:t>
                </a:r>
                <a:endParaRPr lang="en-US" altLang="zh-CN" sz="2000" i="1"/>
              </a:p>
            </p:txBody>
          </p:sp>
          <p:graphicFrame>
            <p:nvGraphicFramePr>
              <p:cNvPr id="15375" name="Object 5">
                <a:extLst>
                  <a:ext uri="{FF2B5EF4-FFF2-40B4-BE49-F238E27FC236}">
                    <a16:creationId xmlns:a16="http://schemas.microsoft.com/office/drawing/2014/main" id="{E05AEDF0-E1FA-43AD-9E32-3760411BD9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2031"/>
              <a:ext cx="22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0" name="Equation" r:id="rId7" imgW="215806" imgH="228501" progId="Equation.DSMT4">
                      <p:embed/>
                    </p:oleObj>
                  </mc:Choice>
                  <mc:Fallback>
                    <p:oleObj name="Equation" r:id="rId7" imgW="215806" imgH="228501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031"/>
                            <a:ext cx="22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6" name="Object 6">
                <a:extLst>
                  <a:ext uri="{FF2B5EF4-FFF2-40B4-BE49-F238E27FC236}">
                    <a16:creationId xmlns:a16="http://schemas.microsoft.com/office/drawing/2014/main" id="{A24C596F-7186-497E-AEC6-37111E1165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2298"/>
              <a:ext cx="24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1" name="Equation" r:id="rId9" imgW="215806" imgH="228501" progId="Equation.DSMT4">
                      <p:embed/>
                    </p:oleObj>
                  </mc:Choice>
                  <mc:Fallback>
                    <p:oleObj name="Equation" r:id="rId9" imgW="215806" imgH="228501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298"/>
                            <a:ext cx="24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7" name="Object 7">
                <a:extLst>
                  <a:ext uri="{FF2B5EF4-FFF2-40B4-BE49-F238E27FC236}">
                    <a16:creationId xmlns:a16="http://schemas.microsoft.com/office/drawing/2014/main" id="{390773B0-B930-4D37-B56F-52A07DE38E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1553362"/>
                  </p:ext>
                </p:extLst>
              </p:nvPr>
            </p:nvGraphicFramePr>
            <p:xfrm>
              <a:off x="4128" y="2313"/>
              <a:ext cx="49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72" name="Equation" r:id="rId11" imgW="469800" imgH="228600" progId="Equation.DSMT4">
                      <p:embed/>
                    </p:oleObj>
                  </mc:Choice>
                  <mc:Fallback>
                    <p:oleObj name="Equation" r:id="rId11" imgW="46980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313"/>
                            <a:ext cx="49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9452" name="Text Box 28">
            <a:extLst>
              <a:ext uri="{FF2B5EF4-FFF2-40B4-BE49-F238E27FC236}">
                <a16:creationId xmlns:a16="http://schemas.microsoft.com/office/drawing/2014/main" id="{E51EC512-78BE-4ABD-A204-00CD12864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Another formulas for derivatives:</a:t>
            </a:r>
          </a:p>
        </p:txBody>
      </p:sp>
      <p:grpSp>
        <p:nvGrpSpPr>
          <p:cNvPr id="4" name="组合 16">
            <a:extLst>
              <a:ext uri="{FF2B5EF4-FFF2-40B4-BE49-F238E27FC236}">
                <a16:creationId xmlns:a16="http://schemas.microsoft.com/office/drawing/2014/main" id="{3CEF79F0-9A66-467E-A7B9-A64D2BEFEFA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2297113" cy="706438"/>
            <a:chOff x="457200" y="4419600"/>
            <a:chExt cx="2297113" cy="706438"/>
          </a:xfrm>
        </p:grpSpPr>
        <p:sp>
          <p:nvSpPr>
            <p:cNvPr id="15369" name="Text Box 30">
              <a:extLst>
                <a:ext uri="{FF2B5EF4-FFF2-40B4-BE49-F238E27FC236}">
                  <a16:creationId xmlns:a16="http://schemas.microsoft.com/office/drawing/2014/main" id="{B95E0D37-8F81-45F8-92BD-99D7F6E90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552950"/>
              <a:ext cx="914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or</a:t>
              </a:r>
            </a:p>
          </p:txBody>
        </p:sp>
        <p:graphicFrame>
          <p:nvGraphicFramePr>
            <p:cNvPr id="15370" name="Object 4">
              <a:extLst>
                <a:ext uri="{FF2B5EF4-FFF2-40B4-BE49-F238E27FC236}">
                  <a16:creationId xmlns:a16="http://schemas.microsoft.com/office/drawing/2014/main" id="{54909614-FDBE-407F-8E37-6161555BAA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000" y="4419600"/>
            <a:ext cx="1611313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3" name="Equation" r:id="rId13" imgW="952087" imgH="418918" progId="Equation.DSMT4">
                    <p:embed/>
                  </p:oleObj>
                </mc:Choice>
                <mc:Fallback>
                  <p:oleObj name="Equation" r:id="rId13" imgW="952087" imgH="41891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419600"/>
                          <a:ext cx="1611313" cy="706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7" name="灯片编号占位符 4">
            <a:extLst>
              <a:ext uri="{FF2B5EF4-FFF2-40B4-BE49-F238E27FC236}">
                <a16:creationId xmlns:a16="http://schemas.microsoft.com/office/drawing/2014/main" id="{0AE84995-F181-422F-8DD9-2F10F832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07A1F3D-2F21-4BED-8370-105BB729C54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F37C30A-3D35-4240-892C-5C2D8F3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8">
            <a:extLst>
              <a:ext uri="{FF2B5EF4-FFF2-40B4-BE49-F238E27FC236}">
                <a16:creationId xmlns:a16="http://schemas.microsoft.com/office/drawing/2014/main" id="{FBCA1CE5-3EB0-4366-A97B-605F4D805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The logarithmic function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519DE0-A8CD-48DC-B3FF-96A955EC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</a:t>
            </a:r>
            <a:r>
              <a:rPr lang="en-US" altLang="zh-CN" dirty="0">
                <a:latin typeface="Arial Black" pitchFamily="34" charset="0"/>
              </a:rPr>
              <a:t>Exponential and logarithmic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3252" name="矩形 3">
            <a:extLst>
              <a:ext uri="{FF2B5EF4-FFF2-40B4-BE49-F238E27FC236}">
                <a16:creationId xmlns:a16="http://schemas.microsoft.com/office/drawing/2014/main" id="{44EEC130-8AF2-45E6-AF8F-4548DC177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184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(b) Properties: </a:t>
            </a:r>
            <a:endParaRPr lang="zh-CN" altLang="en-US" sz="2000">
              <a:solidFill>
                <a:srgbClr val="0033CC"/>
              </a:solidFill>
            </a:endParaRP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117E3F75-97B8-426A-9AA7-8690F0A38F2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190750"/>
            <a:ext cx="6356350" cy="401638"/>
            <a:chOff x="2057400" y="2190750"/>
            <a:chExt cx="6356350" cy="401638"/>
          </a:xfrm>
        </p:grpSpPr>
        <p:graphicFrame>
          <p:nvGraphicFramePr>
            <p:cNvPr id="53268" name="Object 2">
              <a:extLst>
                <a:ext uri="{FF2B5EF4-FFF2-40B4-BE49-F238E27FC236}">
                  <a16:creationId xmlns:a16="http://schemas.microsoft.com/office/drawing/2014/main" id="{64EE5258-8654-42A6-92F2-EE6000542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7000" y="2209800"/>
            <a:ext cx="1936750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0" name="Equation" r:id="rId3" imgW="1028254" imgH="203112" progId="Equation.DSMT4">
                    <p:embed/>
                  </p:oleObj>
                </mc:Choice>
                <mc:Fallback>
                  <p:oleObj name="Equation" r:id="rId3" imgW="1028254" imgH="203112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0" y="2209800"/>
                          <a:ext cx="1936750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9" name="Text Box 43">
              <a:extLst>
                <a:ext uri="{FF2B5EF4-FFF2-40B4-BE49-F238E27FC236}">
                  <a16:creationId xmlns:a16="http://schemas.microsoft.com/office/drawing/2014/main" id="{7EEE7613-BE69-42F1-8239-1F0088FDE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2190750"/>
              <a:ext cx="4800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 multiple-valued logarithm function </a:t>
              </a:r>
            </a:p>
          </p:txBody>
        </p:sp>
      </p:grpSp>
      <p:grpSp>
        <p:nvGrpSpPr>
          <p:cNvPr id="4" name="组合 19">
            <a:extLst>
              <a:ext uri="{FF2B5EF4-FFF2-40B4-BE49-F238E27FC236}">
                <a16:creationId xmlns:a16="http://schemas.microsoft.com/office/drawing/2014/main" id="{1F164479-0E78-4A25-86E9-DCE93446D69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667000"/>
            <a:ext cx="7315200" cy="1466850"/>
            <a:chOff x="533400" y="2667000"/>
            <a:chExt cx="7315200" cy="1466850"/>
          </a:xfrm>
        </p:grpSpPr>
        <p:grpSp>
          <p:nvGrpSpPr>
            <p:cNvPr id="53264" name="组合 18">
              <a:extLst>
                <a:ext uri="{FF2B5EF4-FFF2-40B4-BE49-F238E27FC236}">
                  <a16:creationId xmlns:a16="http://schemas.microsoft.com/office/drawing/2014/main" id="{FA5CA936-2EA2-4496-B4F3-B507BD419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667000"/>
              <a:ext cx="7315200" cy="1052513"/>
              <a:chOff x="533400" y="2667000"/>
              <a:chExt cx="7315200" cy="1052513"/>
            </a:xfrm>
          </p:grpSpPr>
          <p:sp>
            <p:nvSpPr>
              <p:cNvPr id="53266" name="Text Box 44">
                <a:extLst>
                  <a:ext uri="{FF2B5EF4-FFF2-40B4-BE49-F238E27FC236}">
                    <a16:creationId xmlns:a16="http://schemas.microsoft.com/office/drawing/2014/main" id="{AE4859C5-BCDB-49F8-8E3D-936471267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2667000"/>
                <a:ext cx="7315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If we restrict </a:t>
                </a:r>
                <a:r>
                  <a:rPr lang="en-US" altLang="zh-CN" sz="2000" i="1">
                    <a:latin typeface="Symbol" panose="05050102010706020507" pitchFamily="18" charset="2"/>
                  </a:rPr>
                  <a:t>a </a:t>
                </a:r>
                <a:r>
                  <a:rPr lang="en-US" altLang="zh-CN" sz="2000">
                    <a:latin typeface="Symbol" panose="05050102010706020507" pitchFamily="18" charset="2"/>
                  </a:rPr>
                  <a:t>&lt;</a:t>
                </a:r>
                <a:r>
                  <a:rPr lang="en-US" altLang="zh-CN" sz="2000" i="1">
                    <a:latin typeface="Symbol" panose="05050102010706020507" pitchFamily="18" charset="2"/>
                  </a:rPr>
                  <a:t>q </a:t>
                </a:r>
                <a:r>
                  <a:rPr lang="en-US" altLang="zh-CN" sz="2000">
                    <a:latin typeface="Symbol" panose="05050102010706020507" pitchFamily="18" charset="2"/>
                  </a:rPr>
                  <a:t>&lt;</a:t>
                </a:r>
                <a:r>
                  <a:rPr lang="en-US" altLang="zh-CN" sz="2000" i="1">
                    <a:latin typeface="Symbol" panose="05050102010706020507" pitchFamily="18" charset="2"/>
                  </a:rPr>
                  <a:t>a </a:t>
                </a:r>
                <a:r>
                  <a:rPr lang="en-US" altLang="zh-CN" sz="2000">
                    <a:latin typeface="Symbol" panose="05050102010706020507" pitchFamily="18" charset="2"/>
                  </a:rPr>
                  <a:t>+</a:t>
                </a:r>
                <a:r>
                  <a:rPr lang="en-US" altLang="zh-CN" sz="2000"/>
                  <a:t>2</a:t>
                </a:r>
                <a:r>
                  <a:rPr lang="en-US" altLang="zh-CN" sz="2000" i="1">
                    <a:latin typeface="Symbol" panose="05050102010706020507" pitchFamily="18" charset="2"/>
                  </a:rPr>
                  <a:t>p</a:t>
                </a:r>
                <a:r>
                  <a:rPr lang="en-US" altLang="zh-CN" sz="2000"/>
                  <a:t>, then the function</a:t>
                </a:r>
              </a:p>
            </p:txBody>
          </p:sp>
          <p:graphicFrame>
            <p:nvGraphicFramePr>
              <p:cNvPr id="53267" name="Object 3">
                <a:extLst>
                  <a:ext uri="{FF2B5EF4-FFF2-40B4-BE49-F238E27FC236}">
                    <a16:creationId xmlns:a16="http://schemas.microsoft.com/office/drawing/2014/main" id="{68141975-1663-4822-BF34-FD6162C9ED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74750" y="3276600"/>
              <a:ext cx="4432300" cy="442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361" name="Equation" r:id="rId5" imgW="2540000" imgH="254000" progId="Equation.DSMT4">
                      <p:embed/>
                    </p:oleObj>
                  </mc:Choice>
                  <mc:Fallback>
                    <p:oleObj name="Equation" r:id="rId5" imgW="2540000" imgH="2540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4750" y="3276600"/>
                            <a:ext cx="4432300" cy="442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265" name="Text Box 46">
              <a:extLst>
                <a:ext uri="{FF2B5EF4-FFF2-40B4-BE49-F238E27FC236}">
                  <a16:creationId xmlns:a16="http://schemas.microsoft.com/office/drawing/2014/main" id="{032AA60C-FF2F-4F1B-9B3D-BBA66737E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733800"/>
              <a:ext cx="7315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is </a:t>
              </a:r>
              <a:r>
                <a:rPr lang="en-US" altLang="zh-CN" sz="2000">
                  <a:solidFill>
                    <a:srgbClr val="FF0000"/>
                  </a:solidFill>
                </a:rPr>
                <a:t>single-valued</a:t>
              </a:r>
              <a:r>
                <a:rPr lang="en-US" altLang="zh-CN" sz="2000"/>
                <a:t> and continuous in the domain.</a:t>
              </a:r>
            </a:p>
          </p:txBody>
        </p:sp>
      </p:grpSp>
      <p:sp>
        <p:nvSpPr>
          <p:cNvPr id="4110" name="矩形 9">
            <a:extLst>
              <a:ext uri="{FF2B5EF4-FFF2-40B4-BE49-F238E27FC236}">
                <a16:creationId xmlns:a16="http://schemas.microsoft.com/office/drawing/2014/main" id="{6C655013-E78F-4F01-943C-B30A628C9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90750"/>
            <a:ext cx="183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(i) Analyticity</a:t>
            </a:r>
            <a:r>
              <a:rPr lang="en-US" altLang="zh-CN" sz="2000"/>
              <a:t>: </a:t>
            </a:r>
            <a:endParaRPr lang="zh-CN" altLang="en-US" sz="2000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961534BF-1355-4CB5-A803-778255CFC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5130800"/>
          <a:ext cx="22812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Equation" r:id="rId7" imgW="1447172" imgH="444307" progId="Equation.DSMT4">
                  <p:embed/>
                </p:oleObj>
              </mc:Choice>
              <mc:Fallback>
                <p:oleObj name="Equation" r:id="rId7" imgW="1447172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130800"/>
                        <a:ext cx="228123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5069CE78-5763-403C-AB58-95A214542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8363" y="5095875"/>
          <a:ext cx="13906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Equation" r:id="rId9" imgW="825500" imgH="419100" progId="Equation.DSMT4">
                  <p:embed/>
                </p:oleObj>
              </mc:Choice>
              <mc:Fallback>
                <p:oleObj name="Equation" r:id="rId9" imgW="8255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5095875"/>
                        <a:ext cx="13906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1">
            <a:extLst>
              <a:ext uri="{FF2B5EF4-FFF2-40B4-BE49-F238E27FC236}">
                <a16:creationId xmlns:a16="http://schemas.microsoft.com/office/drawing/2014/main" id="{08E1348F-E847-45BF-84D4-BF393B9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05350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 this function is analytic in the domain, and</a:t>
            </a:r>
          </a:p>
        </p:txBody>
      </p:sp>
      <p:grpSp>
        <p:nvGrpSpPr>
          <p:cNvPr id="7" name="组合 20">
            <a:extLst>
              <a:ext uri="{FF2B5EF4-FFF2-40B4-BE49-F238E27FC236}">
                <a16:creationId xmlns:a16="http://schemas.microsoft.com/office/drawing/2014/main" id="{F248C900-A0D6-4524-9536-FE89846D8D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91000"/>
            <a:ext cx="4564063" cy="457200"/>
            <a:chOff x="533400" y="4191000"/>
            <a:chExt cx="4564063" cy="457200"/>
          </a:xfrm>
        </p:grpSpPr>
        <p:graphicFrame>
          <p:nvGraphicFramePr>
            <p:cNvPr id="53262" name="Object 5">
              <a:extLst>
                <a:ext uri="{FF2B5EF4-FFF2-40B4-BE49-F238E27FC236}">
                  <a16:creationId xmlns:a16="http://schemas.microsoft.com/office/drawing/2014/main" id="{81BF0AC3-36C2-4C47-9A41-67CFAE8247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0200" y="4191000"/>
            <a:ext cx="34972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4" name="Equation" r:id="rId11" imgW="1803400" imgH="228600" progId="Equation.DSMT4">
                    <p:embed/>
                  </p:oleObj>
                </mc:Choice>
                <mc:Fallback>
                  <p:oleObj name="Equation" r:id="rId11" imgW="18034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4191000"/>
                          <a:ext cx="3497263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3" name="矩形 14">
              <a:extLst>
                <a:ext uri="{FF2B5EF4-FFF2-40B4-BE49-F238E27FC236}">
                  <a16:creationId xmlns:a16="http://schemas.microsoft.com/office/drawing/2014/main" id="{0CA68C1E-AB9E-4550-A8C7-8CC3E6307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191000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Since</a:t>
              </a:r>
            </a:p>
          </p:txBody>
        </p:sp>
      </p:grpSp>
      <p:sp>
        <p:nvSpPr>
          <p:cNvPr id="53260" name="灯片编号占位符 4">
            <a:extLst>
              <a:ext uri="{FF2B5EF4-FFF2-40B4-BE49-F238E27FC236}">
                <a16:creationId xmlns:a16="http://schemas.microsoft.com/office/drawing/2014/main" id="{3CBDAF4F-2C9A-4CC2-9900-E6C8D4CC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F62B10-7B2D-42D8-B1F7-1A1205130F5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79911" name="Object 14">
            <a:extLst>
              <a:ext uri="{FF2B5EF4-FFF2-40B4-BE49-F238E27FC236}">
                <a16:creationId xmlns:a16="http://schemas.microsoft.com/office/drawing/2014/main" id="{AFCE655B-FB82-4FEF-B244-B957C164B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181600"/>
          <a:ext cx="3175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Equation" r:id="rId13" imgW="1726451" imgH="253890" progId="Equation.DSMT4">
                  <p:embed/>
                </p:oleObj>
              </mc:Choice>
              <mc:Fallback>
                <p:oleObj name="Equation" r:id="rId13" imgW="1726451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3175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8">
            <a:extLst>
              <a:ext uri="{FF2B5EF4-FFF2-40B4-BE49-F238E27FC236}">
                <a16:creationId xmlns:a16="http://schemas.microsoft.com/office/drawing/2014/main" id="{A03345BF-7789-41B9-95DD-6400E006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The logarithmic function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CD8412-2CC3-48A0-8EBA-D3BE49D6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</a:t>
            </a:r>
            <a:r>
              <a:rPr lang="en-US" altLang="zh-CN" dirty="0">
                <a:latin typeface="Arial Black" pitchFamily="34" charset="0"/>
              </a:rPr>
              <a:t>Exponential and logarithmic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4276" name="矩形 3">
            <a:extLst>
              <a:ext uri="{FF2B5EF4-FFF2-40B4-BE49-F238E27FC236}">
                <a16:creationId xmlns:a16="http://schemas.microsoft.com/office/drawing/2014/main" id="{E8BB7059-9719-4A77-A830-3944345C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184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(b) Properties: </a:t>
            </a:r>
            <a:endParaRPr lang="zh-CN" altLang="en-US" sz="2000">
              <a:solidFill>
                <a:srgbClr val="0033CC"/>
              </a:solidFill>
            </a:endParaRPr>
          </a:p>
        </p:txBody>
      </p:sp>
      <p:sp>
        <p:nvSpPr>
          <p:cNvPr id="54277" name="矩形 9">
            <a:extLst>
              <a:ext uri="{FF2B5EF4-FFF2-40B4-BE49-F238E27FC236}">
                <a16:creationId xmlns:a16="http://schemas.microsoft.com/office/drawing/2014/main" id="{2311EB8F-E07A-4D91-9F47-DAC21E9B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90750"/>
            <a:ext cx="183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(i) Analyticity: </a:t>
            </a:r>
            <a:endParaRPr lang="zh-CN" altLang="en-US" sz="2000">
              <a:solidFill>
                <a:srgbClr val="0033CC"/>
              </a:solidFill>
            </a:endParaRPr>
          </a:p>
        </p:txBody>
      </p:sp>
      <p:sp>
        <p:nvSpPr>
          <p:cNvPr id="54278" name="灯片编号占位符 4">
            <a:extLst>
              <a:ext uri="{FF2B5EF4-FFF2-40B4-BE49-F238E27FC236}">
                <a16:creationId xmlns:a16="http://schemas.microsoft.com/office/drawing/2014/main" id="{DCAFBBE8-87AC-46A2-83A1-4A71B36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FBF66B-8BBA-4277-9B0F-26550F0F7BA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4">
            <a:extLst>
              <a:ext uri="{FF2B5EF4-FFF2-40B4-BE49-F238E27FC236}">
                <a16:creationId xmlns:a16="http://schemas.microsoft.com/office/drawing/2014/main" id="{4827BC5B-8584-47DB-A193-DF2277E1EA6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90750"/>
            <a:ext cx="7278688" cy="1543050"/>
            <a:chOff x="533400" y="2190750"/>
            <a:chExt cx="7278688" cy="1543050"/>
          </a:xfrm>
        </p:grpSpPr>
        <p:grpSp>
          <p:nvGrpSpPr>
            <p:cNvPr id="54283" name="组合 13">
              <a:extLst>
                <a:ext uri="{FF2B5EF4-FFF2-40B4-BE49-F238E27FC236}">
                  <a16:creationId xmlns:a16="http://schemas.microsoft.com/office/drawing/2014/main" id="{AFFB22DB-0DEA-49C3-ACC1-0D348B541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613" y="2190750"/>
              <a:ext cx="5208587" cy="893763"/>
              <a:chOff x="1725613" y="2190750"/>
              <a:chExt cx="5208587" cy="893763"/>
            </a:xfrm>
          </p:grpSpPr>
          <p:graphicFrame>
            <p:nvGraphicFramePr>
              <p:cNvPr id="54286" name="Object 2">
                <a:extLst>
                  <a:ext uri="{FF2B5EF4-FFF2-40B4-BE49-F238E27FC236}">
                    <a16:creationId xmlns:a16="http://schemas.microsoft.com/office/drawing/2014/main" id="{3A922A31-4E6F-40D7-88F1-0690AB6371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5613" y="2743200"/>
              <a:ext cx="3913187" cy="341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48" name="Equation" r:id="rId3" imgW="2324100" imgH="203200" progId="Equation.DSMT4">
                      <p:embed/>
                    </p:oleObj>
                  </mc:Choice>
                  <mc:Fallback>
                    <p:oleObj name="Equation" r:id="rId3" imgW="2324100" imgH="20320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5613" y="2743200"/>
                            <a:ext cx="3913187" cy="341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87" name="Text Box 43">
                <a:extLst>
                  <a:ext uri="{FF2B5EF4-FFF2-40B4-BE49-F238E27FC236}">
                    <a16:creationId xmlns:a16="http://schemas.microsoft.com/office/drawing/2014/main" id="{AD07A45D-F981-4415-B475-EF0A22AAB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0" y="2190750"/>
                <a:ext cx="48006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In particular, the principal branch</a:t>
                </a:r>
              </a:p>
            </p:txBody>
          </p:sp>
        </p:grpSp>
        <p:sp>
          <p:nvSpPr>
            <p:cNvPr id="54284" name="Text Box 43">
              <a:extLst>
                <a:ext uri="{FF2B5EF4-FFF2-40B4-BE49-F238E27FC236}">
                  <a16:creationId xmlns:a16="http://schemas.microsoft.com/office/drawing/2014/main" id="{3EAD4355-04F6-4AC4-BCFA-AB4369A72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181350"/>
              <a:ext cx="4800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is analytic in this domain and</a:t>
              </a:r>
            </a:p>
          </p:txBody>
        </p:sp>
        <p:graphicFrame>
          <p:nvGraphicFramePr>
            <p:cNvPr id="54285" name="Object 3">
              <a:extLst>
                <a:ext uri="{FF2B5EF4-FFF2-40B4-BE49-F238E27FC236}">
                  <a16:creationId xmlns:a16="http://schemas.microsoft.com/office/drawing/2014/main" id="{88BBE12B-32A9-4625-8F8C-F9148EC96C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2400" y="3097213"/>
            <a:ext cx="3849688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9" name="Equation" r:id="rId5" imgW="2540000" imgH="419100" progId="Equation.DSMT4">
                    <p:embed/>
                  </p:oleObj>
                </mc:Choice>
                <mc:Fallback>
                  <p:oleObj name="Equation" r:id="rId5" imgW="2540000" imgH="419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3097213"/>
                          <a:ext cx="3849688" cy="636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3" name="矩形 21">
            <a:extLst>
              <a:ext uri="{FF2B5EF4-FFF2-40B4-BE49-F238E27FC236}">
                <a16:creationId xmlns:a16="http://schemas.microsoft.com/office/drawing/2014/main" id="{90C1D73B-8C3E-48F3-8AB4-1C335369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33800"/>
            <a:ext cx="2554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(ii) Inverse property:</a:t>
            </a:r>
            <a:endParaRPr lang="zh-CN" altLang="en-US" sz="2000"/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357FF515-F500-454D-9FF3-C6AACFF29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4210050"/>
          <a:ext cx="3768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Equation" r:id="rId7" imgW="1993900" imgH="228600" progId="Equation.DSMT4">
                  <p:embed/>
                </p:oleObj>
              </mc:Choice>
              <mc:Fallback>
                <p:oleObj name="Equation" r:id="rId7" imgW="1993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210050"/>
                        <a:ext cx="3768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>
            <a:extLst>
              <a:ext uri="{FF2B5EF4-FFF2-40B4-BE49-F238E27FC236}">
                <a16:creationId xmlns:a16="http://schemas.microsoft.com/office/drawing/2014/main" id="{DC50855E-563F-489D-8D93-C6D7D6BDB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4819650"/>
          <a:ext cx="4752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Equation" r:id="rId9" imgW="2514600" imgH="228600" progId="Equation.DSMT4">
                  <p:embed/>
                </p:oleObj>
              </mc:Choice>
              <mc:Fallback>
                <p:oleObj name="Equation" r:id="rId9" imgW="2514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819650"/>
                        <a:ext cx="4752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786B122C-C065-4C2A-B617-BFC1E913C12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78400"/>
            <a:ext cx="5105400" cy="431800"/>
            <a:chOff x="533400" y="4978400"/>
            <a:chExt cx="5105400" cy="431800"/>
          </a:xfrm>
        </p:grpSpPr>
        <p:sp>
          <p:nvSpPr>
            <p:cNvPr id="55320" name="Text Box 47">
              <a:extLst>
                <a:ext uri="{FF2B5EF4-FFF2-40B4-BE49-F238E27FC236}">
                  <a16:creationId xmlns:a16="http://schemas.microsoft.com/office/drawing/2014/main" id="{4FCE4F67-A2F7-4CFA-9E64-0842D5B92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978400"/>
              <a:ext cx="685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(2)</a:t>
              </a:r>
              <a:endParaRPr lang="en-US" altLang="zh-CN" sz="2000" i="1"/>
            </a:p>
          </p:txBody>
        </p:sp>
        <p:graphicFrame>
          <p:nvGraphicFramePr>
            <p:cNvPr id="55321" name="Object 4">
              <a:extLst>
                <a:ext uri="{FF2B5EF4-FFF2-40B4-BE49-F238E27FC236}">
                  <a16:creationId xmlns:a16="http://schemas.microsoft.com/office/drawing/2014/main" id="{57FE4926-3388-4475-BB10-E67719B10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9488" y="4978400"/>
            <a:ext cx="19923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8" name="Equation" r:id="rId3" imgW="1054100" imgH="228600" progId="Equation.DSMT4">
                    <p:embed/>
                  </p:oleObj>
                </mc:Choice>
                <mc:Fallback>
                  <p:oleObj name="Equation" r:id="rId3" imgW="10541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488" y="4978400"/>
                          <a:ext cx="19923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2" name="Text Box 51">
              <a:extLst>
                <a:ext uri="{FF2B5EF4-FFF2-40B4-BE49-F238E27FC236}">
                  <a16:creationId xmlns:a16="http://schemas.microsoft.com/office/drawing/2014/main" id="{9C6C90C5-3D18-4A40-89CA-077C2AF12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978400"/>
              <a:ext cx="2514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single-valued </a:t>
              </a:r>
            </a:p>
          </p:txBody>
        </p:sp>
      </p:grpSp>
      <p:grpSp>
        <p:nvGrpSpPr>
          <p:cNvPr id="5" name="组合 27">
            <a:extLst>
              <a:ext uri="{FF2B5EF4-FFF2-40B4-BE49-F238E27FC236}">
                <a16:creationId xmlns:a16="http://schemas.microsoft.com/office/drawing/2014/main" id="{13175D37-8D2F-4C79-B77F-4C0554A8430B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5395913"/>
            <a:ext cx="4872037" cy="700087"/>
            <a:chOff x="995363" y="5395913"/>
            <a:chExt cx="4872037" cy="700087"/>
          </a:xfrm>
        </p:grpSpPr>
        <p:graphicFrame>
          <p:nvGraphicFramePr>
            <p:cNvPr id="55318" name="Object 5">
              <a:extLst>
                <a:ext uri="{FF2B5EF4-FFF2-40B4-BE49-F238E27FC236}">
                  <a16:creationId xmlns:a16="http://schemas.microsoft.com/office/drawing/2014/main" id="{ED35CE3A-2560-495E-A094-60057DFF6D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5363" y="5395913"/>
            <a:ext cx="2662237" cy="70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9" name="Equation" r:id="rId5" imgW="1688367" imgH="444307" progId="Equation.DSMT4">
                    <p:embed/>
                  </p:oleObj>
                </mc:Choice>
                <mc:Fallback>
                  <p:oleObj name="Equation" r:id="rId5" imgW="1688367" imgH="444307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363" y="5395913"/>
                          <a:ext cx="2662237" cy="700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9" name="Text Box 52">
              <a:extLst>
                <a:ext uri="{FF2B5EF4-FFF2-40B4-BE49-F238E27FC236}">
                  <a16:creationId xmlns:a16="http://schemas.microsoft.com/office/drawing/2014/main" id="{4C9354C0-11E8-4FCD-B638-B1BF9893E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5481638"/>
              <a:ext cx="2209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multiple-valued </a:t>
              </a:r>
            </a:p>
          </p:txBody>
        </p:sp>
      </p:grpSp>
      <p:sp>
        <p:nvSpPr>
          <p:cNvPr id="55300" name="灯片编号占位符 4">
            <a:extLst>
              <a:ext uri="{FF2B5EF4-FFF2-40B4-BE49-F238E27FC236}">
                <a16:creationId xmlns:a16="http://schemas.microsoft.com/office/drawing/2014/main" id="{58E0891C-C426-4C46-81C1-471311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254ACC-1F87-4CA5-940D-11BC66D863F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Text Box 18">
            <a:extLst>
              <a:ext uri="{FF2B5EF4-FFF2-40B4-BE49-F238E27FC236}">
                <a16:creationId xmlns:a16="http://schemas.microsoft.com/office/drawing/2014/main" id="{8197D75A-CBCE-40FE-96D3-B77D10F3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The logarithmic function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59DBCE-6166-49C3-A0AC-DCDE8521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</a:t>
            </a:r>
            <a:r>
              <a:rPr lang="en-US" altLang="zh-CN" dirty="0">
                <a:latin typeface="Arial Black" pitchFamily="34" charset="0"/>
              </a:rPr>
              <a:t>Exponential and logarithmic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5303" name="矩形 9">
            <a:extLst>
              <a:ext uri="{FF2B5EF4-FFF2-40B4-BE49-F238E27FC236}">
                <a16:creationId xmlns:a16="http://schemas.microsoft.com/office/drawing/2014/main" id="{5B5C76FF-78AB-4C72-8FDC-27EE2CA1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76400"/>
            <a:ext cx="1844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(b) Properties: </a:t>
            </a:r>
            <a:endParaRPr lang="zh-CN" altLang="en-US" sz="2000">
              <a:solidFill>
                <a:srgbClr val="0033CC"/>
              </a:solidFill>
            </a:endParaRPr>
          </a:p>
        </p:txBody>
      </p:sp>
      <p:sp>
        <p:nvSpPr>
          <p:cNvPr id="55304" name="矩形 14">
            <a:extLst>
              <a:ext uri="{FF2B5EF4-FFF2-40B4-BE49-F238E27FC236}">
                <a16:creationId xmlns:a16="http://schemas.microsoft.com/office/drawing/2014/main" id="{05A49068-4510-4173-9C30-CD4D2A06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2001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33CC"/>
                </a:solidFill>
              </a:rPr>
              <a:t>(iii) Operations</a:t>
            </a:r>
            <a:r>
              <a:rPr lang="en-US" altLang="zh-CN" sz="2000"/>
              <a:t>: </a:t>
            </a:r>
            <a:endParaRPr lang="zh-CN" altLang="en-US" sz="2000"/>
          </a:p>
        </p:txBody>
      </p:sp>
      <p:grpSp>
        <p:nvGrpSpPr>
          <p:cNvPr id="6" name="组合 23">
            <a:extLst>
              <a:ext uri="{FF2B5EF4-FFF2-40B4-BE49-F238E27FC236}">
                <a16:creationId xmlns:a16="http://schemas.microsoft.com/office/drawing/2014/main" id="{343FD3C5-5F4E-462E-AA9F-0254BC361E8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006600"/>
            <a:ext cx="5635625" cy="736600"/>
            <a:chOff x="2362200" y="2006600"/>
            <a:chExt cx="5635625" cy="736600"/>
          </a:xfrm>
        </p:grpSpPr>
        <p:graphicFrame>
          <p:nvGraphicFramePr>
            <p:cNvPr id="55315" name="Object 6">
              <a:extLst>
                <a:ext uri="{FF2B5EF4-FFF2-40B4-BE49-F238E27FC236}">
                  <a16:creationId xmlns:a16="http://schemas.microsoft.com/office/drawing/2014/main" id="{FB46E4F3-D0EF-42A8-83CC-6FFE7AEE6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5438" y="2170113"/>
            <a:ext cx="2492375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0" name="Equation" r:id="rId7" imgW="1600200" imgH="228600" progId="Equation.DSMT4">
                    <p:embed/>
                  </p:oleObj>
                </mc:Choice>
                <mc:Fallback>
                  <p:oleObj name="Equation" r:id="rId7" imgW="16002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438" y="2170113"/>
                          <a:ext cx="2492375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Text Box 27">
              <a:extLst>
                <a:ext uri="{FF2B5EF4-FFF2-40B4-BE49-F238E27FC236}">
                  <a16:creationId xmlns:a16="http://schemas.microsoft.com/office/drawing/2014/main" id="{A556155C-1B5C-491A-9B5E-EA550543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120900"/>
              <a:ext cx="685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(1)</a:t>
              </a:r>
              <a:endParaRPr lang="en-US" altLang="zh-CN" sz="2000" i="1"/>
            </a:p>
          </p:txBody>
        </p:sp>
        <p:graphicFrame>
          <p:nvGraphicFramePr>
            <p:cNvPr id="55317" name="Object 7">
              <a:extLst>
                <a:ext uri="{FF2B5EF4-FFF2-40B4-BE49-F238E27FC236}">
                  <a16:creationId xmlns:a16="http://schemas.microsoft.com/office/drawing/2014/main" id="{57C33439-E312-4136-86B5-B345E0FDA6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95925" y="2006600"/>
            <a:ext cx="25019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1" name="Equation" r:id="rId9" imgW="1511300" imgH="444500" progId="Equation.DSMT4">
                    <p:embed/>
                  </p:oleObj>
                </mc:Choice>
                <mc:Fallback>
                  <p:oleObj name="Equation" r:id="rId9" imgW="1511300" imgH="444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5925" y="2006600"/>
                          <a:ext cx="2501900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24">
            <a:extLst>
              <a:ext uri="{FF2B5EF4-FFF2-40B4-BE49-F238E27FC236}">
                <a16:creationId xmlns:a16="http://schemas.microsoft.com/office/drawing/2014/main" id="{4800791A-2962-4170-8AE9-DA899D2AA70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90800"/>
            <a:ext cx="7772400" cy="857250"/>
            <a:chOff x="838200" y="2590800"/>
            <a:chExt cx="7772400" cy="857250"/>
          </a:xfrm>
        </p:grpSpPr>
        <p:sp>
          <p:nvSpPr>
            <p:cNvPr id="55313" name="Text Box 30">
              <a:extLst>
                <a:ext uri="{FF2B5EF4-FFF2-40B4-BE49-F238E27FC236}">
                  <a16:creationId xmlns:a16="http://schemas.microsoft.com/office/drawing/2014/main" id="{BC727B4A-80CF-44FD-80B6-5D13631C4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2590800"/>
              <a:ext cx="7086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Note:</a:t>
              </a:r>
              <a:r>
                <a:rPr lang="en-US" altLang="zh-CN" sz="2000"/>
                <a:t> these are all multiple-valued functions.</a:t>
              </a:r>
              <a:endParaRPr lang="en-US" altLang="zh-CN" sz="2000" i="1"/>
            </a:p>
          </p:txBody>
        </p:sp>
        <p:sp>
          <p:nvSpPr>
            <p:cNvPr id="55314" name="Text Box 50">
              <a:extLst>
                <a:ext uri="{FF2B5EF4-FFF2-40B4-BE49-F238E27FC236}">
                  <a16:creationId xmlns:a16="http://schemas.microsoft.com/office/drawing/2014/main" id="{BFEBDFA3-C498-4B22-87F0-43F777CDE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7772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When log are replaced by Log, the identities do not hold, generally.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25">
            <a:extLst>
              <a:ext uri="{FF2B5EF4-FFF2-40B4-BE49-F238E27FC236}">
                <a16:creationId xmlns:a16="http://schemas.microsoft.com/office/drawing/2014/main" id="{92E9D7D9-F02D-4ED0-87B8-47EC9E67158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19488"/>
            <a:ext cx="4454525" cy="400050"/>
            <a:chOff x="457200" y="3519488"/>
            <a:chExt cx="4454525" cy="400050"/>
          </a:xfrm>
        </p:grpSpPr>
        <p:sp>
          <p:nvSpPr>
            <p:cNvPr id="55311" name="Text Box 27">
              <a:extLst>
                <a:ext uri="{FF2B5EF4-FFF2-40B4-BE49-F238E27FC236}">
                  <a16:creationId xmlns:a16="http://schemas.microsoft.com/office/drawing/2014/main" id="{841845B4-FA74-4C1F-B0CB-75CB761F8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519488"/>
              <a:ext cx="2590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1.</a:t>
              </a:r>
              <a:r>
                <a:rPr lang="en-US" altLang="zh-CN" sz="2000"/>
                <a:t>  Evaluate </a:t>
              </a:r>
            </a:p>
          </p:txBody>
        </p:sp>
        <p:graphicFrame>
          <p:nvGraphicFramePr>
            <p:cNvPr id="55312" name="Object 8">
              <a:extLst>
                <a:ext uri="{FF2B5EF4-FFF2-40B4-BE49-F238E27FC236}">
                  <a16:creationId xmlns:a16="http://schemas.microsoft.com/office/drawing/2014/main" id="{26A29C50-424A-42DB-895E-84603603E5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33700" y="3587750"/>
            <a:ext cx="1978025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2" name="Equation" r:id="rId11" imgW="1269449" imgH="203112" progId="Equation.DSMT4">
                    <p:embed/>
                  </p:oleObj>
                </mc:Choice>
                <mc:Fallback>
                  <p:oleObj name="Equation" r:id="rId11" imgW="1269449" imgH="203112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0" y="3587750"/>
                          <a:ext cx="1978025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27">
            <a:extLst>
              <a:ext uri="{FF2B5EF4-FFF2-40B4-BE49-F238E27FC236}">
                <a16:creationId xmlns:a16="http://schemas.microsoft.com/office/drawing/2014/main" id="{D0A77533-B9FC-4704-9692-C7A86F00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1955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</a:t>
            </a:r>
            <a:r>
              <a:rPr lang="en-US" altLang="zh-CN" sz="2000"/>
              <a:t>  </a:t>
            </a:r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9DBB4BAC-5817-4D01-BAB4-DCDB135A9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4046538"/>
          <a:ext cx="478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3" name="Equation" r:id="rId13" imgW="3073400" imgH="228600" progId="Equation.DSMT4">
                  <p:embed/>
                </p:oleObj>
              </mc:Choice>
              <mc:Fallback>
                <p:oleObj name="Equation" r:id="rId13" imgW="3073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046538"/>
                        <a:ext cx="4787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47CB6C0A-35FC-4118-86DD-342393222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4519613"/>
          <a:ext cx="37004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4" name="Equation" r:id="rId15" imgW="2374900" imgH="254000" progId="Equation.DSMT4">
                  <p:embed/>
                </p:oleObj>
              </mc:Choice>
              <mc:Fallback>
                <p:oleObj name="Equation" r:id="rId15" imgW="23749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519613"/>
                        <a:ext cx="370046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Text Box 4">
            <a:extLst>
              <a:ext uri="{FF2B5EF4-FFF2-40B4-BE49-F238E27FC236}">
                <a16:creationId xmlns:a16="http://schemas.microsoft.com/office/drawing/2014/main" id="{F6929261-15DD-46A1-BC01-47B9C5137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For a given complex number </a:t>
            </a:r>
            <a:r>
              <a:rPr lang="en-US" altLang="zh-CN" sz="2000" i="1"/>
              <a:t>c</a:t>
            </a:r>
            <a:r>
              <a:rPr lang="en-US" altLang="zh-CN" sz="2000"/>
              <a:t>, the </a:t>
            </a:r>
            <a:r>
              <a:rPr lang="en-US" altLang="zh-CN" sz="2000">
                <a:solidFill>
                  <a:srgbClr val="0033CC"/>
                </a:solidFill>
              </a:rPr>
              <a:t>power</a:t>
            </a:r>
            <a:r>
              <a:rPr lang="en-US" altLang="zh-CN" sz="2000"/>
              <a:t> function is defined by</a:t>
            </a:r>
            <a:endParaRPr lang="en-US" altLang="zh-CN" sz="2000" i="1"/>
          </a:p>
        </p:txBody>
      </p:sp>
      <p:sp>
        <p:nvSpPr>
          <p:cNvPr id="386053" name="Text Box 5">
            <a:extLst>
              <a:ext uri="{FF2B5EF4-FFF2-40B4-BE49-F238E27FC236}">
                <a16:creationId xmlns:a16="http://schemas.microsoft.com/office/drawing/2014/main" id="{3F9EFE01-54A6-4387-A594-0DD7C9F8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function is a multiple-valued function.</a:t>
            </a:r>
            <a:endParaRPr lang="en-US" altLang="zh-CN" sz="2000" i="1"/>
          </a:p>
        </p:txBody>
      </p:sp>
      <p:graphicFrame>
        <p:nvGraphicFramePr>
          <p:cNvPr id="386054" name="Object 2">
            <a:extLst>
              <a:ext uri="{FF2B5EF4-FFF2-40B4-BE49-F238E27FC236}">
                <a16:creationId xmlns:a16="http://schemas.microsoft.com/office/drawing/2014/main" id="{406B13E1-7BA7-41C5-988F-EF5752735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1676400"/>
          <a:ext cx="1320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Equation" r:id="rId3" imgW="685800" imgH="203200" progId="Equation.DSMT4">
                  <p:embed/>
                </p:oleObj>
              </mc:Choice>
              <mc:Fallback>
                <p:oleObj name="Equation" r:id="rId3" imgW="6858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1676400"/>
                        <a:ext cx="1320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灯片编号占位符 4">
            <a:extLst>
              <a:ext uri="{FF2B5EF4-FFF2-40B4-BE49-F238E27FC236}">
                <a16:creationId xmlns:a16="http://schemas.microsoft.com/office/drawing/2014/main" id="{E3A62359-9625-4350-B527-3CC2B307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407E3B-4F92-4298-B6E1-5ED27F95FFE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22E722C-E039-4DF8-8E1B-00412DF15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</a:t>
            </a:r>
            <a:r>
              <a:rPr lang="en-US" altLang="zh-CN" dirty="0">
                <a:latin typeface="Arial Black" pitchFamily="34" charset="0"/>
              </a:rPr>
              <a:t>Complex Exponents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A445A18D-3C8D-4291-92B4-08E6FEB02FF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8534400" cy="1925638"/>
            <a:chOff x="457200" y="2667000"/>
            <a:chExt cx="8534400" cy="1925638"/>
          </a:xfrm>
        </p:grpSpPr>
        <p:sp>
          <p:nvSpPr>
            <p:cNvPr id="56331" name="Text Box 8">
              <a:extLst>
                <a:ext uri="{FF2B5EF4-FFF2-40B4-BE49-F238E27FC236}">
                  <a16:creationId xmlns:a16="http://schemas.microsoft.com/office/drawing/2014/main" id="{ED8941D1-BB1A-42F6-8BAD-9F25F8475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667000"/>
              <a:ext cx="7315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We have known that the branch</a:t>
              </a:r>
            </a:p>
          </p:txBody>
        </p:sp>
        <p:graphicFrame>
          <p:nvGraphicFramePr>
            <p:cNvPr id="56332" name="Object 14">
              <a:extLst>
                <a:ext uri="{FF2B5EF4-FFF2-40B4-BE49-F238E27FC236}">
                  <a16:creationId xmlns:a16="http://schemas.microsoft.com/office/drawing/2014/main" id="{6F152BEC-2AA7-4EB0-955E-DA8276E08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4350" y="3124200"/>
            <a:ext cx="4594225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7" name="Equation" r:id="rId5" imgW="2540000" imgH="254000" progId="Equation.DSMT4">
                    <p:embed/>
                  </p:oleObj>
                </mc:Choice>
                <mc:Fallback>
                  <p:oleObj name="Equation" r:id="rId5" imgW="2540000" imgH="2540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350" y="3124200"/>
                          <a:ext cx="4594225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3" name="Text Box 10">
              <a:extLst>
                <a:ext uri="{FF2B5EF4-FFF2-40B4-BE49-F238E27FC236}">
                  <a16:creationId xmlns:a16="http://schemas.microsoft.com/office/drawing/2014/main" id="{6B637D83-7EAA-4046-9FC6-7E3142DE4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581400"/>
              <a:ext cx="8534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is single-valued and analytic in this domain. So in this domain, the function     </a:t>
              </a:r>
            </a:p>
          </p:txBody>
        </p:sp>
        <p:graphicFrame>
          <p:nvGraphicFramePr>
            <p:cNvPr id="56334" name="Object 15">
              <a:extLst>
                <a:ext uri="{FF2B5EF4-FFF2-40B4-BE49-F238E27FC236}">
                  <a16:creationId xmlns:a16="http://schemas.microsoft.com/office/drawing/2014/main" id="{7C41F5FA-35CD-443F-BE25-A385299865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400" y="4114800"/>
            <a:ext cx="1166813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8" name="Equation" r:id="rId7" imgW="634725" imgH="203112" progId="Equation.DSMT4">
                    <p:embed/>
                  </p:oleObj>
                </mc:Choice>
                <mc:Fallback>
                  <p:oleObj name="Equation" r:id="rId7" imgW="634725" imgH="203112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4114800"/>
                          <a:ext cx="1166813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5" name="Text Box 12">
              <a:extLst>
                <a:ext uri="{FF2B5EF4-FFF2-40B4-BE49-F238E27FC236}">
                  <a16:creationId xmlns:a16="http://schemas.microsoft.com/office/drawing/2014/main" id="{3C442E18-772F-4CBE-B23C-075CE9A7C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38600"/>
              <a:ext cx="41148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/>
                <a:t>is also single-valued and analytic.    </a:t>
              </a:r>
            </a:p>
          </p:txBody>
        </p:sp>
      </p:grpSp>
      <p:grpSp>
        <p:nvGrpSpPr>
          <p:cNvPr id="3" name="组合 17">
            <a:extLst>
              <a:ext uri="{FF2B5EF4-FFF2-40B4-BE49-F238E27FC236}">
                <a16:creationId xmlns:a16="http://schemas.microsoft.com/office/drawing/2014/main" id="{F9DBD021-DF65-4B71-8D51-FC028E7EC81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667250"/>
            <a:ext cx="7620000" cy="1133475"/>
            <a:chOff x="457200" y="4667250"/>
            <a:chExt cx="7620000" cy="1133475"/>
          </a:xfrm>
        </p:grpSpPr>
        <p:sp>
          <p:nvSpPr>
            <p:cNvPr id="56329" name="Text Box 4">
              <a:extLst>
                <a:ext uri="{FF2B5EF4-FFF2-40B4-BE49-F238E27FC236}">
                  <a16:creationId xmlns:a16="http://schemas.microsoft.com/office/drawing/2014/main" id="{5ADBBA5E-220F-4C1B-B96B-624C6F4F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667250"/>
              <a:ext cx="746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By the chain rule</a:t>
              </a:r>
            </a:p>
          </p:txBody>
        </p:sp>
        <p:graphicFrame>
          <p:nvGraphicFramePr>
            <p:cNvPr id="56330" name="Object 16">
              <a:extLst>
                <a:ext uri="{FF2B5EF4-FFF2-40B4-BE49-F238E27FC236}">
                  <a16:creationId xmlns:a16="http://schemas.microsoft.com/office/drawing/2014/main" id="{5596B3AC-2233-49CA-8BB1-EE688B768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5675" y="5029200"/>
            <a:ext cx="7121525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9" name="Equation" r:id="rId9" imgW="3873500" imgH="419100" progId="Equation.DSMT4">
                    <p:embed/>
                  </p:oleObj>
                </mc:Choice>
                <mc:Fallback>
                  <p:oleObj name="Equation" r:id="rId9" imgW="3873500" imgH="4191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675" y="5029200"/>
                          <a:ext cx="7121525" cy="77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/>
      <p:bldP spid="3860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17F5E96A-5755-4124-A905-3D724E2CD0B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76350"/>
            <a:ext cx="7315200" cy="419100"/>
            <a:chOff x="576" y="816"/>
            <a:chExt cx="4608" cy="264"/>
          </a:xfrm>
        </p:grpSpPr>
        <p:sp>
          <p:nvSpPr>
            <p:cNvPr id="57367" name="Text Box 4">
              <a:extLst>
                <a:ext uri="{FF2B5EF4-FFF2-40B4-BE49-F238E27FC236}">
                  <a16:creationId xmlns:a16="http://schemas.microsoft.com/office/drawing/2014/main" id="{2E7312CA-EA4A-442C-BBC7-C9E4A6488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816"/>
              <a:ext cx="4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Since                    so</a:t>
              </a:r>
            </a:p>
          </p:txBody>
        </p:sp>
        <p:graphicFrame>
          <p:nvGraphicFramePr>
            <p:cNvPr id="57368" name="Object 6">
              <a:extLst>
                <a:ext uri="{FF2B5EF4-FFF2-40B4-BE49-F238E27FC236}">
                  <a16:creationId xmlns:a16="http://schemas.microsoft.com/office/drawing/2014/main" id="{66C9A430-1533-47E9-9AD3-CBDE4BB2E7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4" y="828"/>
            <a:ext cx="78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4" name="Equation" r:id="rId3" imgW="711200" imgH="228600" progId="Equation.DSMT4">
                    <p:embed/>
                  </p:oleObj>
                </mc:Choice>
                <mc:Fallback>
                  <p:oleObj name="Equation" r:id="rId3" imgW="7112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828"/>
                          <a:ext cx="78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078" name="Object 2">
            <a:extLst>
              <a:ext uri="{FF2B5EF4-FFF2-40B4-BE49-F238E27FC236}">
                <a16:creationId xmlns:a16="http://schemas.microsoft.com/office/drawing/2014/main" id="{7FCC5DD2-8A69-4241-89F3-F3F6FA794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4325" y="1265238"/>
          <a:ext cx="13954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5" name="Equation" r:id="rId5" imgW="748975" imgH="203112" progId="Equation.DSMT4">
                  <p:embed/>
                </p:oleObj>
              </mc:Choice>
              <mc:Fallback>
                <p:oleObj name="Equation" r:id="rId5" imgW="748975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1265238"/>
                        <a:ext cx="13954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3">
            <a:extLst>
              <a:ext uri="{FF2B5EF4-FFF2-40B4-BE49-F238E27FC236}">
                <a16:creationId xmlns:a16="http://schemas.microsoft.com/office/drawing/2014/main" id="{02E19ECD-EA0D-4FFE-880F-BE9E082E6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3238" y="1265238"/>
          <a:ext cx="19351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6" name="Equation" r:id="rId7" imgW="1079500" imgH="228600" progId="Equation.DSMT4">
                  <p:embed/>
                </p:oleObj>
              </mc:Choice>
              <mc:Fallback>
                <p:oleObj name="Equation" r:id="rId7" imgW="10795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1265238"/>
                        <a:ext cx="19351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灯片编号占位符 4">
            <a:extLst>
              <a:ext uri="{FF2B5EF4-FFF2-40B4-BE49-F238E27FC236}">
                <a16:creationId xmlns:a16="http://schemas.microsoft.com/office/drawing/2014/main" id="{D53D032F-5BA6-4083-A801-5293762C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AB13F6-0313-4303-919C-C67C6D300CB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CF64FB9A-6B41-46C5-9779-804E1F1DE75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8077200" cy="1300163"/>
            <a:chOff x="457200" y="1905000"/>
            <a:chExt cx="8077200" cy="1300163"/>
          </a:xfrm>
        </p:grpSpPr>
        <p:grpSp>
          <p:nvGrpSpPr>
            <p:cNvPr id="57362" name="Group 17">
              <a:extLst>
                <a:ext uri="{FF2B5EF4-FFF2-40B4-BE49-F238E27FC236}">
                  <a16:creationId xmlns:a16="http://schemas.microsoft.com/office/drawing/2014/main" id="{9D474845-4CEA-48DB-A26B-1C6EC8D69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1905000"/>
              <a:ext cx="7315200" cy="400050"/>
              <a:chOff x="576" y="3129"/>
              <a:chExt cx="4608" cy="252"/>
            </a:xfrm>
          </p:grpSpPr>
          <p:sp>
            <p:nvSpPr>
              <p:cNvPr id="57365" name="Text Box 13">
                <a:extLst>
                  <a:ext uri="{FF2B5EF4-FFF2-40B4-BE49-F238E27FC236}">
                    <a16:creationId xmlns:a16="http://schemas.microsoft.com/office/drawing/2014/main" id="{65E72AF6-DAF7-4673-98A9-8E37B3F13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3129"/>
                <a:ext cx="46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The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principle value</a:t>
                </a:r>
                <a:r>
                  <a:rPr lang="en-US" altLang="zh-CN" sz="2000"/>
                  <a:t> of      is defined as </a:t>
                </a:r>
              </a:p>
            </p:txBody>
          </p:sp>
          <p:graphicFrame>
            <p:nvGraphicFramePr>
              <p:cNvPr id="57366" name="Object 14">
                <a:extLst>
                  <a:ext uri="{FF2B5EF4-FFF2-40B4-BE49-F238E27FC236}">
                    <a16:creationId xmlns:a16="http://schemas.microsoft.com/office/drawing/2014/main" id="{3CD883F1-C505-4B56-ADC6-6732C36DB0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0" y="3132"/>
              <a:ext cx="192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07" name="Equation" r:id="rId9" imgW="164957" imgH="203024" progId="Equation.DSMT4">
                      <p:embed/>
                    </p:oleObj>
                  </mc:Choice>
                  <mc:Fallback>
                    <p:oleObj name="Equation" r:id="rId9" imgW="164957" imgH="203024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132"/>
                            <a:ext cx="192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7363" name="Object 5">
              <a:extLst>
                <a:ext uri="{FF2B5EF4-FFF2-40B4-BE49-F238E27FC236}">
                  <a16:creationId xmlns:a16="http://schemas.microsoft.com/office/drawing/2014/main" id="{58639365-9BFD-4E88-A077-68531D2C3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7613" y="2370138"/>
            <a:ext cx="2693987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8" name="Equation" r:id="rId11" imgW="1524000" imgH="254000" progId="Equation.DSMT4">
                    <p:embed/>
                  </p:oleObj>
                </mc:Choice>
                <mc:Fallback>
                  <p:oleObj name="Equation" r:id="rId11" imgW="1524000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613" y="2370138"/>
                          <a:ext cx="2693987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4" name="Text Box 16">
              <a:extLst>
                <a:ext uri="{FF2B5EF4-FFF2-40B4-BE49-F238E27FC236}">
                  <a16:creationId xmlns:a16="http://schemas.microsoft.com/office/drawing/2014/main" id="{B4E444E4-AB37-41B9-8CE9-14D6B18D4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805113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It is also defined as the </a:t>
              </a:r>
              <a:r>
                <a:rPr lang="en-US" altLang="zh-CN" sz="2000">
                  <a:solidFill>
                    <a:srgbClr val="0033CC"/>
                  </a:solidFill>
                </a:rPr>
                <a:t>principle branch</a:t>
              </a:r>
              <a:r>
                <a:rPr lang="en-US" altLang="zh-CN" sz="2000"/>
                <a:t> of the function.</a:t>
              </a: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60B6F00B-1FEC-4BBA-AF82-CA8BB003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</a:t>
            </a:r>
            <a:r>
              <a:rPr lang="en-US" altLang="zh-CN" dirty="0">
                <a:latin typeface="Arial Black" pitchFamily="34" charset="0"/>
              </a:rPr>
              <a:t>Complex Exponents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7" name="组合 23">
            <a:extLst>
              <a:ext uri="{FF2B5EF4-FFF2-40B4-BE49-F238E27FC236}">
                <a16:creationId xmlns:a16="http://schemas.microsoft.com/office/drawing/2014/main" id="{E62C6AE9-8E33-4370-ADB3-903960C4D8B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33750"/>
            <a:ext cx="8077200" cy="868363"/>
            <a:chOff x="457200" y="3333750"/>
            <a:chExt cx="8077200" cy="868363"/>
          </a:xfrm>
        </p:grpSpPr>
        <p:sp>
          <p:nvSpPr>
            <p:cNvPr id="57360" name="Text Box 16">
              <a:extLst>
                <a:ext uri="{FF2B5EF4-FFF2-40B4-BE49-F238E27FC236}">
                  <a16:creationId xmlns:a16="http://schemas.microsoft.com/office/drawing/2014/main" id="{339850CC-0AE0-43FB-B360-8187ACC08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33375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Similarly, we can also define the </a:t>
              </a:r>
              <a:r>
                <a:rPr lang="en-US" altLang="zh-CN" sz="2000">
                  <a:solidFill>
                    <a:srgbClr val="0033CC"/>
                  </a:solidFill>
                </a:rPr>
                <a:t>exponential function with base </a:t>
              </a:r>
              <a:r>
                <a:rPr lang="en-US" altLang="zh-CN" sz="2000" i="1">
                  <a:solidFill>
                    <a:srgbClr val="0033CC"/>
                  </a:solidFill>
                </a:rPr>
                <a:t>c</a:t>
              </a:r>
              <a:r>
                <a:rPr lang="en-US" altLang="zh-CN" sz="2000"/>
                <a:t> </a:t>
              </a:r>
            </a:p>
          </p:txBody>
        </p:sp>
        <p:graphicFrame>
          <p:nvGraphicFramePr>
            <p:cNvPr id="57361" name="Object 16">
              <a:extLst>
                <a:ext uri="{FF2B5EF4-FFF2-40B4-BE49-F238E27FC236}">
                  <a16:creationId xmlns:a16="http://schemas.microsoft.com/office/drawing/2014/main" id="{673F83AA-7112-42E8-A0B4-B03486B40C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4200" y="3810000"/>
            <a:ext cx="132080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9" name="Equation" r:id="rId13" imgW="685800" imgH="203200" progId="Equation.DSMT4">
                    <p:embed/>
                  </p:oleObj>
                </mc:Choice>
                <mc:Fallback>
                  <p:oleObj name="Equation" r:id="rId13" imgW="685800" imgH="203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3810000"/>
                          <a:ext cx="1320800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4">
            <a:extLst>
              <a:ext uri="{FF2B5EF4-FFF2-40B4-BE49-F238E27FC236}">
                <a16:creationId xmlns:a16="http://schemas.microsoft.com/office/drawing/2014/main" id="{2D581686-EAD3-4F6A-B089-C24DDC22DA0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00600"/>
            <a:ext cx="8077200" cy="808038"/>
            <a:chOff x="457200" y="4267200"/>
            <a:chExt cx="8077200" cy="808038"/>
          </a:xfrm>
        </p:grpSpPr>
        <p:sp>
          <p:nvSpPr>
            <p:cNvPr id="57358" name="Text Box 16">
              <a:extLst>
                <a:ext uri="{FF2B5EF4-FFF2-40B4-BE49-F238E27FC236}">
                  <a16:creationId xmlns:a16="http://schemas.microsoft.com/office/drawing/2014/main" id="{04C006E4-791D-4AD7-8758-E45017014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32435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zh-CN" sz="2000"/>
            </a:p>
          </p:txBody>
        </p:sp>
        <p:graphicFrame>
          <p:nvGraphicFramePr>
            <p:cNvPr id="57359" name="Object 17">
              <a:extLst>
                <a:ext uri="{FF2B5EF4-FFF2-40B4-BE49-F238E27FC236}">
                  <a16:creationId xmlns:a16="http://schemas.microsoft.com/office/drawing/2014/main" id="{20533F81-3840-47F9-928E-117437FBF5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8425" y="4267200"/>
            <a:ext cx="1908175" cy="808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0" name="Equation" r:id="rId15" imgW="990600" imgH="419100" progId="Equation.DSMT4">
                    <p:embed/>
                  </p:oleObj>
                </mc:Choice>
                <mc:Fallback>
                  <p:oleObj name="Equation" r:id="rId15" imgW="990600" imgH="4191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425" y="4267200"/>
                          <a:ext cx="1908175" cy="808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A958105B-34C9-4248-8B99-ED2C5A993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5488" y="4970463"/>
          <a:ext cx="2714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1" name="Equation" r:id="rId17" imgW="1409700" imgH="228600" progId="Equation.DSMT4">
                  <p:embed/>
                </p:oleObj>
              </mc:Choice>
              <mc:Fallback>
                <p:oleObj name="Equation" r:id="rId17" imgW="14097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4970463"/>
                        <a:ext cx="27146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3">
            <a:extLst>
              <a:ext uri="{FF2B5EF4-FFF2-40B4-BE49-F238E27FC236}">
                <a16:creationId xmlns:a16="http://schemas.microsoft.com/office/drawing/2014/main" id="{F1E11F88-3BFA-4E22-847F-6FCA0366C2E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43400"/>
            <a:ext cx="7696200" cy="400050"/>
            <a:chOff x="576" y="2544"/>
            <a:chExt cx="4848" cy="252"/>
          </a:xfrm>
        </p:grpSpPr>
        <p:sp>
          <p:nvSpPr>
            <p:cNvPr id="57356" name="Text Box 8">
              <a:extLst>
                <a:ext uri="{FF2B5EF4-FFF2-40B4-BE49-F238E27FC236}">
                  <a16:creationId xmlns:a16="http://schemas.microsoft.com/office/drawing/2014/main" id="{C0F1945A-6093-4A59-91D0-97CCAB895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8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When a value of log </a:t>
              </a:r>
              <a:r>
                <a:rPr lang="en-US" altLang="zh-CN" sz="2000" i="1"/>
                <a:t>c</a:t>
              </a:r>
              <a:r>
                <a:rPr lang="en-US" altLang="zh-CN" sz="2000"/>
                <a:t> is specified,       is an entire function, and </a:t>
              </a:r>
              <a:endParaRPr lang="en-US" altLang="zh-CN" sz="2000" i="1"/>
            </a:p>
          </p:txBody>
        </p:sp>
        <p:graphicFrame>
          <p:nvGraphicFramePr>
            <p:cNvPr id="57357" name="Object 19">
              <a:extLst>
                <a:ext uri="{FF2B5EF4-FFF2-40B4-BE49-F238E27FC236}">
                  <a16:creationId xmlns:a16="http://schemas.microsoft.com/office/drawing/2014/main" id="{C53BAC29-615E-416F-807F-FEA9F2B44A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544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2" name="Equation" r:id="rId19" imgW="164957" imgH="203024" progId="Equation.DSMT4">
                    <p:embed/>
                  </p:oleObj>
                </mc:Choice>
                <mc:Fallback>
                  <p:oleObj name="Equation" r:id="rId19" imgW="164957" imgH="203024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544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>
            <a:extLst>
              <a:ext uri="{FF2B5EF4-FFF2-40B4-BE49-F238E27FC236}">
                <a16:creationId xmlns:a16="http://schemas.microsoft.com/office/drawing/2014/main" id="{7DA7E3F4-C1C6-462C-8FC5-4082C9FE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F8DBFC-625A-4C17-8FE7-C6D8FFC6490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4EFBF879-966B-4465-BF10-9D6DFA31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</a:t>
            </a:r>
            <a:r>
              <a:rPr lang="en-US" altLang="zh-CN" dirty="0">
                <a:latin typeface="Arial Black" pitchFamily="34" charset="0"/>
              </a:rPr>
              <a:t>Complex Exponents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C8D3895F-6D7B-44AB-9F5B-7C959B63C0C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7467600" cy="400050"/>
            <a:chOff x="381000" y="1219200"/>
            <a:chExt cx="7467600" cy="400050"/>
          </a:xfrm>
        </p:grpSpPr>
        <p:sp>
          <p:nvSpPr>
            <p:cNvPr id="58387" name="Text Box 11">
              <a:extLst>
                <a:ext uri="{FF2B5EF4-FFF2-40B4-BE49-F238E27FC236}">
                  <a16:creationId xmlns:a16="http://schemas.microsoft.com/office/drawing/2014/main" id="{43004607-5E5C-4F26-8A5A-E8A4EE84A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219200"/>
              <a:ext cx="746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2.  </a:t>
              </a:r>
              <a:r>
                <a:rPr lang="en-US" altLang="zh-CN" sz="2000"/>
                <a:t>To find the principal value of </a:t>
              </a:r>
            </a:p>
          </p:txBody>
        </p:sp>
        <p:graphicFrame>
          <p:nvGraphicFramePr>
            <p:cNvPr id="58388" name="Object 19">
              <a:extLst>
                <a:ext uri="{FF2B5EF4-FFF2-40B4-BE49-F238E27FC236}">
                  <a16:creationId xmlns:a16="http://schemas.microsoft.com/office/drawing/2014/main" id="{A624B7B5-E7DB-47EA-8917-0DA571A1F6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9200" y="1219200"/>
            <a:ext cx="61118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4" name="Equation" r:id="rId3" imgW="317225" imgH="203024" progId="Equation.DSMT4">
                    <p:embed/>
                  </p:oleObj>
                </mc:Choice>
                <mc:Fallback>
                  <p:oleObj name="Equation" r:id="rId3" imgW="317225" imgH="203024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1219200"/>
                          <a:ext cx="61118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7">
            <a:extLst>
              <a:ext uri="{FF2B5EF4-FFF2-40B4-BE49-F238E27FC236}">
                <a16:creationId xmlns:a16="http://schemas.microsoft.com/office/drawing/2014/main" id="{6AF9A235-6C3D-4110-B5A6-C8677D720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355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aphicFrame>
        <p:nvGraphicFramePr>
          <p:cNvPr id="4" name="Object 20">
            <a:extLst>
              <a:ext uri="{FF2B5EF4-FFF2-40B4-BE49-F238E27FC236}">
                <a16:creationId xmlns:a16="http://schemas.microsoft.com/office/drawing/2014/main" id="{57E70F5F-368F-4738-9907-BE2761153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1620838"/>
          <a:ext cx="20526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Equation" r:id="rId5" imgW="1066337" imgH="304668" progId="Equation.DSMT4">
                  <p:embed/>
                </p:oleObj>
              </mc:Choice>
              <mc:Fallback>
                <p:oleObj name="Equation" r:id="rId5" imgW="1066337" imgH="304668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620838"/>
                        <a:ext cx="20526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>
            <a:extLst>
              <a:ext uri="{FF2B5EF4-FFF2-40B4-BE49-F238E27FC236}">
                <a16:creationId xmlns:a16="http://schemas.microsoft.com/office/drawing/2014/main" id="{357E116A-AB34-4762-A99B-AD1B9E30D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0" y="1676400"/>
          <a:ext cx="2419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Equation" r:id="rId7" imgW="1256755" imgH="304668" progId="Equation.DSMT4">
                  <p:embed/>
                </p:oleObj>
              </mc:Choice>
              <mc:Fallback>
                <p:oleObj name="Equation" r:id="rId7" imgW="1256755" imgH="304668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1676400"/>
                        <a:ext cx="2419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9">
            <a:extLst>
              <a:ext uri="{FF2B5EF4-FFF2-40B4-BE49-F238E27FC236}">
                <a16:creationId xmlns:a16="http://schemas.microsoft.com/office/drawing/2014/main" id="{1A091856-7522-4D55-945E-901214B883B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0"/>
            <a:ext cx="5943600" cy="700088"/>
            <a:chOff x="457200" y="2286000"/>
            <a:chExt cx="5943600" cy="700088"/>
          </a:xfrm>
        </p:grpSpPr>
        <p:sp>
          <p:nvSpPr>
            <p:cNvPr id="58385" name="Text Box 13">
              <a:extLst>
                <a:ext uri="{FF2B5EF4-FFF2-40B4-BE49-F238E27FC236}">
                  <a16:creationId xmlns:a16="http://schemas.microsoft.com/office/drawing/2014/main" id="{850FE384-92F9-4B9F-AFF0-AEC52A980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1752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So</a:t>
              </a:r>
              <a:endParaRPr lang="en-US" altLang="zh-CN" sz="2000" i="1"/>
            </a:p>
          </p:txBody>
        </p:sp>
        <p:graphicFrame>
          <p:nvGraphicFramePr>
            <p:cNvPr id="58386" name="Object 22">
              <a:extLst>
                <a:ext uri="{FF2B5EF4-FFF2-40B4-BE49-F238E27FC236}">
                  <a16:creationId xmlns:a16="http://schemas.microsoft.com/office/drawing/2014/main" id="{BEA296A7-4346-4FE8-9D44-06BB26202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0650" y="2286000"/>
            <a:ext cx="5010150" cy="70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7" name="Equation" r:id="rId9" imgW="2921000" imgH="406400" progId="Equation.DSMT4">
                    <p:embed/>
                  </p:oleObj>
                </mc:Choice>
                <mc:Fallback>
                  <p:oleObj name="Equation" r:id="rId9" imgW="2921000" imgH="4064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650" y="2286000"/>
                          <a:ext cx="5010150" cy="700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22">
            <a:extLst>
              <a:ext uri="{FF2B5EF4-FFF2-40B4-BE49-F238E27FC236}">
                <a16:creationId xmlns:a16="http://schemas.microsoft.com/office/drawing/2014/main" id="{EB8961CE-6945-47D5-8CD6-3A1F4FB436D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971800"/>
            <a:ext cx="4267200" cy="457200"/>
            <a:chOff x="381000" y="2971800"/>
            <a:chExt cx="4267200" cy="457200"/>
          </a:xfrm>
        </p:grpSpPr>
        <p:sp>
          <p:nvSpPr>
            <p:cNvPr id="58383" name="Text Box 11">
              <a:extLst>
                <a:ext uri="{FF2B5EF4-FFF2-40B4-BE49-F238E27FC236}">
                  <a16:creationId xmlns:a16="http://schemas.microsoft.com/office/drawing/2014/main" id="{E74A98DD-A162-4F32-94C9-5C4861E77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028950"/>
              <a:ext cx="3048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3.  </a:t>
              </a:r>
              <a:r>
                <a:rPr lang="en-US" altLang="zh-CN" sz="2000"/>
                <a:t>To compute </a:t>
              </a:r>
            </a:p>
          </p:txBody>
        </p:sp>
        <p:graphicFrame>
          <p:nvGraphicFramePr>
            <p:cNvPr id="58384" name="Object 23">
              <a:extLst>
                <a:ext uri="{FF2B5EF4-FFF2-40B4-BE49-F238E27FC236}">
                  <a16:creationId xmlns:a16="http://schemas.microsoft.com/office/drawing/2014/main" id="{F692CF7A-4BB2-4C9F-B0A8-8807E18DF3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9925" y="2971800"/>
            <a:ext cx="14382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8" name="Equation" r:id="rId11" imgW="787400" imgH="228600" progId="Equation.DSMT4">
                    <p:embed/>
                  </p:oleObj>
                </mc:Choice>
                <mc:Fallback>
                  <p:oleObj name="Equation" r:id="rId11" imgW="7874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925" y="2971800"/>
                          <a:ext cx="143827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7">
            <a:extLst>
              <a:ext uri="{FF2B5EF4-FFF2-40B4-BE49-F238E27FC236}">
                <a16:creationId xmlns:a16="http://schemas.microsoft.com/office/drawing/2014/main" id="{219DCD47-23B2-4193-8A0B-F525DE30C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9095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Solution.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aphicFrame>
        <p:nvGraphicFramePr>
          <p:cNvPr id="8" name="Object 24">
            <a:extLst>
              <a:ext uri="{FF2B5EF4-FFF2-40B4-BE49-F238E27FC236}">
                <a16:creationId xmlns:a16="http://schemas.microsoft.com/office/drawing/2014/main" id="{68151934-EDB6-4D7C-BC54-E69782E29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667125"/>
          <a:ext cx="17113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13" imgW="749300" imgH="228600" progId="Equation.DSMT4">
                  <p:embed/>
                </p:oleObj>
              </mc:Choice>
              <mc:Fallback>
                <p:oleObj name="Equation" r:id="rId13" imgW="7493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67125"/>
                        <a:ext cx="17113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>
            <a:extLst>
              <a:ext uri="{FF2B5EF4-FFF2-40B4-BE49-F238E27FC236}">
                <a16:creationId xmlns:a16="http://schemas.microsoft.com/office/drawing/2014/main" id="{B9C5E8FA-18C2-418D-90DF-E19A353FC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3667125"/>
          <a:ext cx="31035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0" name="Equation" r:id="rId15" imgW="1358900" imgH="228600" progId="Equation.DSMT4">
                  <p:embed/>
                </p:oleObj>
              </mc:Choice>
              <mc:Fallback>
                <p:oleObj name="Equation" r:id="rId15" imgW="13589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3667125"/>
                        <a:ext cx="31035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>
            <a:extLst>
              <a:ext uri="{FF2B5EF4-FFF2-40B4-BE49-F238E27FC236}">
                <a16:creationId xmlns:a16="http://schemas.microsoft.com/office/drawing/2014/main" id="{33D0F4B0-567D-44E1-887D-165E1643B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12176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1" name="Equation" r:id="rId17" imgW="571252" imgH="203112" progId="Equation.DSMT4">
                  <p:embed/>
                </p:oleObj>
              </mc:Choice>
              <mc:Fallback>
                <p:oleObj name="Equation" r:id="rId17" imgW="57125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12176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>
            <a:extLst>
              <a:ext uri="{FF2B5EF4-FFF2-40B4-BE49-F238E27FC236}">
                <a16:creationId xmlns:a16="http://schemas.microsoft.com/office/drawing/2014/main" id="{187CEA5E-3065-4873-984D-1500E61B5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133850"/>
          <a:ext cx="31654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2" name="Equation" r:id="rId19" imgW="1485255" imgH="304668" progId="Equation.DSMT4">
                  <p:embed/>
                </p:oleObj>
              </mc:Choice>
              <mc:Fallback>
                <p:oleObj name="Equation" r:id="rId19" imgW="1485255" imgH="304668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33850"/>
                        <a:ext cx="31654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237B8F20-C7F6-4E69-BE05-CAED052C8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Trigonometric functions</a:t>
            </a:r>
          </a:p>
        </p:txBody>
      </p:sp>
      <p:grpSp>
        <p:nvGrpSpPr>
          <p:cNvPr id="2" name="组合 11">
            <a:extLst>
              <a:ext uri="{FF2B5EF4-FFF2-40B4-BE49-F238E27FC236}">
                <a16:creationId xmlns:a16="http://schemas.microsoft.com/office/drawing/2014/main" id="{BF101067-D6A0-447B-ACF2-15DB9480341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195513"/>
            <a:ext cx="7162800" cy="914400"/>
            <a:chOff x="762000" y="2195513"/>
            <a:chExt cx="7162800" cy="914400"/>
          </a:xfrm>
        </p:grpSpPr>
        <p:graphicFrame>
          <p:nvGraphicFramePr>
            <p:cNvPr id="59404" name="Object 2">
              <a:extLst>
                <a:ext uri="{FF2B5EF4-FFF2-40B4-BE49-F238E27FC236}">
                  <a16:creationId xmlns:a16="http://schemas.microsoft.com/office/drawing/2014/main" id="{1A776FA9-A19A-4469-86BA-239E60D3ED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6688" y="2690813"/>
            <a:ext cx="48117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1" name="Equation" r:id="rId3" imgW="2616200" imgH="228600" progId="Equation.DSMT4">
                    <p:embed/>
                  </p:oleObj>
                </mc:Choice>
                <mc:Fallback>
                  <p:oleObj name="Equation" r:id="rId3" imgW="26162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688" y="2690813"/>
                          <a:ext cx="4811712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5" name="Text Box 28">
              <a:extLst>
                <a:ext uri="{FF2B5EF4-FFF2-40B4-BE49-F238E27FC236}">
                  <a16:creationId xmlns:a16="http://schemas.microsoft.com/office/drawing/2014/main" id="{9EB2BAA9-290B-4EA7-9AE0-34630AF12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195513"/>
              <a:ext cx="7162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We have learned that for any real number </a:t>
              </a:r>
              <a:r>
                <a:rPr lang="en-US" altLang="zh-CN" sz="2000" i="1"/>
                <a:t>x</a:t>
              </a:r>
              <a:r>
                <a:rPr lang="en-US" altLang="zh-CN" sz="2000"/>
                <a:t>,</a:t>
              </a:r>
              <a:endParaRPr lang="en-US" altLang="zh-CN" sz="2000" i="1"/>
            </a:p>
          </p:txBody>
        </p:sp>
      </p:grpSp>
      <p:grpSp>
        <p:nvGrpSpPr>
          <p:cNvPr id="3" name="组合 12">
            <a:extLst>
              <a:ext uri="{FF2B5EF4-FFF2-40B4-BE49-F238E27FC236}">
                <a16:creationId xmlns:a16="http://schemas.microsoft.com/office/drawing/2014/main" id="{20F3AA3E-A601-4908-8D7D-ECA1A4094CB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181350"/>
            <a:ext cx="7162800" cy="1085850"/>
            <a:chOff x="762000" y="3181350"/>
            <a:chExt cx="7162800" cy="1085850"/>
          </a:xfrm>
        </p:grpSpPr>
        <p:sp>
          <p:nvSpPr>
            <p:cNvPr id="59402" name="Text Box 32">
              <a:extLst>
                <a:ext uri="{FF2B5EF4-FFF2-40B4-BE49-F238E27FC236}">
                  <a16:creationId xmlns:a16="http://schemas.microsoft.com/office/drawing/2014/main" id="{AC95AED1-1315-45FF-8462-539CFDF29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181350"/>
              <a:ext cx="7162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which implies that</a:t>
              </a:r>
              <a:endParaRPr lang="en-US" altLang="zh-CN" sz="2000" i="1"/>
            </a:p>
          </p:txBody>
        </p:sp>
        <p:graphicFrame>
          <p:nvGraphicFramePr>
            <p:cNvPr id="59403" name="Object 3">
              <a:extLst>
                <a:ext uri="{FF2B5EF4-FFF2-40B4-BE49-F238E27FC236}">
                  <a16:creationId xmlns:a16="http://schemas.microsoft.com/office/drawing/2014/main" id="{B6A91789-B681-43B0-96F2-864DBC62B7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5375" y="3473450"/>
            <a:ext cx="4416425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2" name="Equation" r:id="rId5" imgW="2324100" imgH="419100" progId="Equation.DSMT4">
                    <p:embed/>
                  </p:oleObj>
                </mc:Choice>
                <mc:Fallback>
                  <p:oleObj name="Equation" r:id="rId5" imgW="2324100" imgH="419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375" y="3473450"/>
                          <a:ext cx="4416425" cy="79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58" name="Text Box 34">
            <a:extLst>
              <a:ext uri="{FF2B5EF4-FFF2-40B4-BE49-F238E27FC236}">
                <a16:creationId xmlns:a16="http://schemas.microsoft.com/office/drawing/2014/main" id="{DF1F6D28-AD23-4958-BB53-F5959107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762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It is, therefore, natural to define the </a:t>
            </a:r>
            <a:r>
              <a:rPr lang="en-US" altLang="zh-CN" sz="2000">
                <a:solidFill>
                  <a:srgbClr val="0033CC"/>
                </a:solidFill>
              </a:rPr>
              <a:t>sine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0033CC"/>
                </a:solidFill>
              </a:rPr>
              <a:t>cosine</a:t>
            </a:r>
            <a:r>
              <a:rPr lang="en-US" altLang="zh-CN" sz="2000"/>
              <a:t> functions of a complex number </a:t>
            </a:r>
            <a:r>
              <a:rPr lang="en-US" altLang="zh-CN" sz="2000" i="1"/>
              <a:t>z</a:t>
            </a:r>
            <a:r>
              <a:rPr lang="en-US" altLang="zh-CN" sz="2000"/>
              <a:t> as:</a:t>
            </a:r>
            <a:endParaRPr lang="en-US" altLang="zh-CN" sz="2000" i="1"/>
          </a:p>
        </p:txBody>
      </p:sp>
      <p:graphicFrame>
        <p:nvGraphicFramePr>
          <p:cNvPr id="359459" name="Object 4">
            <a:extLst>
              <a:ext uri="{FF2B5EF4-FFF2-40B4-BE49-F238E27FC236}">
                <a16:creationId xmlns:a16="http://schemas.microsoft.com/office/drawing/2014/main" id="{E7E41065-F380-46B8-9F15-127070283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1938" y="5105400"/>
          <a:ext cx="41322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Equation" r:id="rId7" imgW="2247900" imgH="419100" progId="Equation.DSMT4">
                  <p:embed/>
                </p:oleObj>
              </mc:Choice>
              <mc:Fallback>
                <p:oleObj name="Equation" r:id="rId7" imgW="2247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5105400"/>
                        <a:ext cx="413226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0" name="Text Box 36">
            <a:extLst>
              <a:ext uri="{FF2B5EF4-FFF2-40B4-BE49-F238E27FC236}">
                <a16:creationId xmlns:a16="http://schemas.microsoft.com/office/drawing/2014/main" id="{4F05F931-DD92-4789-BB2C-C3AB50881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(a)  Definitions of sine and cosine functions</a:t>
            </a:r>
            <a:endParaRPr lang="en-US" altLang="zh-CN" sz="2000" i="1"/>
          </a:p>
        </p:txBody>
      </p:sp>
      <p:sp>
        <p:nvSpPr>
          <p:cNvPr id="59400" name="灯片编号占位符 4">
            <a:extLst>
              <a:ext uri="{FF2B5EF4-FFF2-40B4-BE49-F238E27FC236}">
                <a16:creationId xmlns:a16="http://schemas.microsoft.com/office/drawing/2014/main" id="{1068AA76-42EB-4FD5-887F-1765C1CE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347AEE-BE22-40A1-AF9B-D2301E21C41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51B315F-9955-4FAE-BC42-B1626A9E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3296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</a:t>
            </a:r>
            <a:r>
              <a:rPr lang="en-US" altLang="zh-CN" dirty="0">
                <a:latin typeface="Arial Black" pitchFamily="34" charset="0"/>
                <a:cs typeface="Arial" pitchFamily="34" charset="0"/>
              </a:rPr>
              <a:t>Trigonometric and hyperbolic functions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359458" grpId="0"/>
      <p:bldP spid="3594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>
            <a:extLst>
              <a:ext uri="{FF2B5EF4-FFF2-40B4-BE49-F238E27FC236}">
                <a16:creationId xmlns:a16="http://schemas.microsoft.com/office/drawing/2014/main" id="{70DCEE78-0386-4530-973D-27BB389D286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049463"/>
            <a:ext cx="7162800" cy="565150"/>
            <a:chOff x="762000" y="2049463"/>
            <a:chExt cx="7162800" cy="565150"/>
          </a:xfrm>
        </p:grpSpPr>
        <p:graphicFrame>
          <p:nvGraphicFramePr>
            <p:cNvPr id="60432" name="Object 2">
              <a:extLst>
                <a:ext uri="{FF2B5EF4-FFF2-40B4-BE49-F238E27FC236}">
                  <a16:creationId xmlns:a16="http://schemas.microsoft.com/office/drawing/2014/main" id="{125EB13F-C78D-42EF-B9CE-9CAEFF4302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0138" y="2049463"/>
            <a:ext cx="2957512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24" name="Equation" r:id="rId3" imgW="2184400" imgH="419100" progId="Equation.DSMT4">
                    <p:embed/>
                  </p:oleObj>
                </mc:Choice>
                <mc:Fallback>
                  <p:oleObj name="Equation" r:id="rId3" imgW="2184400" imgH="419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138" y="2049463"/>
                          <a:ext cx="2957512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3" name="Text Box 4">
              <a:extLst>
                <a:ext uri="{FF2B5EF4-FFF2-40B4-BE49-F238E27FC236}">
                  <a16:creationId xmlns:a16="http://schemas.microsoft.com/office/drawing/2014/main" id="{13ED685D-1800-414A-B86D-EAA032484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100263"/>
              <a:ext cx="7162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(1)  They are entire, and</a:t>
              </a:r>
              <a:endParaRPr lang="en-US" altLang="zh-CN" sz="2000" i="1"/>
            </a:p>
          </p:txBody>
        </p:sp>
      </p:grpSp>
      <p:graphicFrame>
        <p:nvGraphicFramePr>
          <p:cNvPr id="380936" name="Object 3">
            <a:extLst>
              <a:ext uri="{FF2B5EF4-FFF2-40B4-BE49-F238E27FC236}">
                <a16:creationId xmlns:a16="http://schemas.microsoft.com/office/drawing/2014/main" id="{1F8FA3BF-920F-40D4-AFDC-37DC02592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029200"/>
          <a:ext cx="20812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5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20812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7" name="Text Box 9">
            <a:extLst>
              <a:ext uri="{FF2B5EF4-FFF2-40B4-BE49-F238E27FC236}">
                <a16:creationId xmlns:a16="http://schemas.microsoft.com/office/drawing/2014/main" id="{B5D85389-8FF3-4E72-A10B-E8C9D864A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66863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 Properties of sine and cosine functions</a:t>
            </a:r>
            <a:endParaRPr lang="en-US" altLang="zh-CN" sz="2000" i="1"/>
          </a:p>
        </p:txBody>
      </p:sp>
      <p:sp>
        <p:nvSpPr>
          <p:cNvPr id="380938" name="Text Box 10">
            <a:extLst>
              <a:ext uri="{FF2B5EF4-FFF2-40B4-BE49-F238E27FC236}">
                <a16:creationId xmlns:a16="http://schemas.microsoft.com/office/drawing/2014/main" id="{FCD63146-6C06-4BE1-966D-A2376863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86150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(3) They are periodic functions with period 2</a:t>
            </a:r>
            <a:r>
              <a:rPr lang="el-GR" altLang="zh-CN" sz="2000"/>
              <a:t>π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sp>
        <p:nvSpPr>
          <p:cNvPr id="380940" name="Text Box 12">
            <a:extLst>
              <a:ext uri="{FF2B5EF4-FFF2-40B4-BE49-F238E27FC236}">
                <a16:creationId xmlns:a16="http://schemas.microsoft.com/office/drawing/2014/main" id="{F3496F8E-B5CB-45D6-811C-18544994C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19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(4)</a:t>
            </a:r>
            <a:endParaRPr lang="en-US" altLang="zh-CN" sz="2000" i="1"/>
          </a:p>
        </p:txBody>
      </p:sp>
      <p:graphicFrame>
        <p:nvGraphicFramePr>
          <p:cNvPr id="380942" name="Object 6">
            <a:extLst>
              <a:ext uri="{FF2B5EF4-FFF2-40B4-BE49-F238E27FC236}">
                <a16:creationId xmlns:a16="http://schemas.microsoft.com/office/drawing/2014/main" id="{2D96058D-1A57-44BB-910F-6FA375483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038600"/>
          <a:ext cx="40417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6" name="Equation" r:id="rId7" imgW="2489200" imgH="254000" progId="Equation.DSMT4">
                  <p:embed/>
                </p:oleObj>
              </mc:Choice>
              <mc:Fallback>
                <p:oleObj name="Equation" r:id="rId7" imgW="24892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40417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3" name="Object 7">
            <a:extLst>
              <a:ext uri="{FF2B5EF4-FFF2-40B4-BE49-F238E27FC236}">
                <a16:creationId xmlns:a16="http://schemas.microsoft.com/office/drawing/2014/main" id="{EA3C0966-86EF-49B0-A32E-C4A89A901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4572000"/>
          <a:ext cx="42227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7" name="Equation" r:id="rId9" imgW="2501900" imgH="254000" progId="Equation.DSMT4">
                  <p:embed/>
                </p:oleObj>
              </mc:Choice>
              <mc:Fallback>
                <p:oleObj name="Equation" r:id="rId9" imgW="25019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572000"/>
                        <a:ext cx="42227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6" name="Object 10">
            <a:extLst>
              <a:ext uri="{FF2B5EF4-FFF2-40B4-BE49-F238E27FC236}">
                <a16:creationId xmlns:a16="http://schemas.microsoft.com/office/drawing/2014/main" id="{DC30DDC9-78F6-4E84-8966-5F3418E8C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3" y="5010150"/>
          <a:ext cx="2486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8" name="Equation" r:id="rId11" imgW="1345616" imgH="253890" progId="Equation.DSMT4">
                  <p:embed/>
                </p:oleObj>
              </mc:Choice>
              <mc:Fallback>
                <p:oleObj name="Equation" r:id="rId11" imgW="1345616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010150"/>
                        <a:ext cx="24860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灯片编号占位符 4">
            <a:extLst>
              <a:ext uri="{FF2B5EF4-FFF2-40B4-BE49-F238E27FC236}">
                <a16:creationId xmlns:a16="http://schemas.microsoft.com/office/drawing/2014/main" id="{4CA6D597-D4F4-4B8B-B1BA-E2CA639F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BD811D-6685-4CAB-A84B-E2243DB8FF8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427" name="Text Box 2">
            <a:extLst>
              <a:ext uri="{FF2B5EF4-FFF2-40B4-BE49-F238E27FC236}">
                <a16:creationId xmlns:a16="http://schemas.microsoft.com/office/drawing/2014/main" id="{EB8BB918-EAB8-4167-97F9-CA1841D43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Trigonometric functions</a:t>
            </a:r>
          </a:p>
        </p:txBody>
      </p:sp>
      <p:grpSp>
        <p:nvGrpSpPr>
          <p:cNvPr id="3" name="组合 15">
            <a:extLst>
              <a:ext uri="{FF2B5EF4-FFF2-40B4-BE49-F238E27FC236}">
                <a16:creationId xmlns:a16="http://schemas.microsoft.com/office/drawing/2014/main" id="{55923D35-61D4-4F60-A649-0F80B0F410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47950"/>
            <a:ext cx="7162800" cy="865188"/>
            <a:chOff x="762000" y="2647950"/>
            <a:chExt cx="7162800" cy="865188"/>
          </a:xfrm>
        </p:grpSpPr>
        <p:graphicFrame>
          <p:nvGraphicFramePr>
            <p:cNvPr id="60430" name="Object 4">
              <a:extLst>
                <a:ext uri="{FF2B5EF4-FFF2-40B4-BE49-F238E27FC236}">
                  <a16:creationId xmlns:a16="http://schemas.microsoft.com/office/drawing/2014/main" id="{99284BE0-B549-4A97-8DBA-6A4CC799D0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6313" y="3048000"/>
            <a:ext cx="4154487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29" name="Equation" r:id="rId13" imgW="2260600" imgH="254000" progId="Equation.DSMT4">
                    <p:embed/>
                  </p:oleObj>
                </mc:Choice>
                <mc:Fallback>
                  <p:oleObj name="Equation" r:id="rId13" imgW="2260600" imgH="254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313" y="3048000"/>
                          <a:ext cx="4154487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1" name="Text Box 4">
              <a:extLst>
                <a:ext uri="{FF2B5EF4-FFF2-40B4-BE49-F238E27FC236}">
                  <a16:creationId xmlns:a16="http://schemas.microsoft.com/office/drawing/2014/main" id="{67D27305-65C6-4A0E-A8F5-B213B368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647950"/>
              <a:ext cx="7162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(2)  cos</a:t>
              </a:r>
              <a:r>
                <a:rPr lang="en-US" altLang="zh-CN" sz="2000" i="1"/>
                <a:t>z</a:t>
              </a:r>
              <a:r>
                <a:rPr lang="en-US" altLang="zh-CN" sz="2000"/>
                <a:t> is an even function and sin</a:t>
              </a:r>
              <a:r>
                <a:rPr lang="en-US" altLang="zh-CN" sz="2000" i="1"/>
                <a:t>z</a:t>
              </a:r>
              <a:r>
                <a:rPr lang="en-US" altLang="zh-CN" sz="2000"/>
                <a:t> is an odd function.</a:t>
              </a:r>
              <a:endParaRPr lang="en-US" altLang="zh-CN" sz="2000" i="1"/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0BD97AC6-7F57-4053-B554-89E9AEB36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3296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</a:t>
            </a:r>
            <a:r>
              <a:rPr lang="en-US" altLang="zh-CN" dirty="0">
                <a:latin typeface="Arial Black" pitchFamily="34" charset="0"/>
                <a:cs typeface="Arial" pitchFamily="34" charset="0"/>
              </a:rPr>
              <a:t>Trigonometric and hyperbolic functions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7" grpId="0"/>
      <p:bldP spid="380938" grpId="0"/>
      <p:bldP spid="3809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1" name="Text Box 19">
            <a:extLst>
              <a:ext uri="{FF2B5EF4-FFF2-40B4-BE49-F238E27FC236}">
                <a16:creationId xmlns:a16="http://schemas.microsoft.com/office/drawing/2014/main" id="{3A1761A6-AB74-4916-B255-AEAC28923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487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(5)  Zero points </a:t>
            </a:r>
            <a:endParaRPr lang="en-US" altLang="zh-CN" sz="2000" i="1"/>
          </a:p>
        </p:txBody>
      </p:sp>
      <p:sp>
        <p:nvSpPr>
          <p:cNvPr id="61443" name="灯片编号占位符 4">
            <a:extLst>
              <a:ext uri="{FF2B5EF4-FFF2-40B4-BE49-F238E27FC236}">
                <a16:creationId xmlns:a16="http://schemas.microsoft.com/office/drawing/2014/main" id="{2FD647DB-CF94-46F2-A608-387D965C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CE78FD-3D55-4EE6-897A-31F64E647D9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Text Box 9">
            <a:extLst>
              <a:ext uri="{FF2B5EF4-FFF2-40B4-BE49-F238E27FC236}">
                <a16:creationId xmlns:a16="http://schemas.microsoft.com/office/drawing/2014/main" id="{877706DA-D43C-4269-B128-F60C4DE2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66863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 Properties of sine and cosine functions</a:t>
            </a:r>
            <a:endParaRPr lang="en-US" altLang="zh-CN" sz="2000" i="1"/>
          </a:p>
        </p:txBody>
      </p:sp>
      <p:sp>
        <p:nvSpPr>
          <p:cNvPr id="61445" name="Text Box 2">
            <a:extLst>
              <a:ext uri="{FF2B5EF4-FFF2-40B4-BE49-F238E27FC236}">
                <a16:creationId xmlns:a16="http://schemas.microsoft.com/office/drawing/2014/main" id="{5375FF83-F9DD-491E-AFBA-BE0EE594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Trigonometric functions</a:t>
            </a:r>
          </a:p>
        </p:txBody>
      </p:sp>
      <p:graphicFrame>
        <p:nvGraphicFramePr>
          <p:cNvPr id="382984" name="Object 2">
            <a:extLst>
              <a:ext uri="{FF2B5EF4-FFF2-40B4-BE49-F238E27FC236}">
                <a16:creationId xmlns:a16="http://schemas.microsoft.com/office/drawing/2014/main" id="{35E557B3-B7BD-4559-AC2F-42A886A1C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2514600"/>
          <a:ext cx="45307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2" name="Equation" r:id="rId3" imgW="2349500" imgH="254000" progId="Equation.DSMT4">
                  <p:embed/>
                </p:oleObj>
              </mc:Choice>
              <mc:Fallback>
                <p:oleObj name="Equation" r:id="rId3" imgW="23495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514600"/>
                        <a:ext cx="45307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3" name="Object 4">
            <a:extLst>
              <a:ext uri="{FF2B5EF4-FFF2-40B4-BE49-F238E27FC236}">
                <a16:creationId xmlns:a16="http://schemas.microsoft.com/office/drawing/2014/main" id="{7AC58E79-12FE-482A-BC40-EB365440F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3032125"/>
          <a:ext cx="5148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3" name="Equation" r:id="rId5" imgW="2743200" imgH="254000" progId="Equation.DSMT4">
                  <p:embed/>
                </p:oleObj>
              </mc:Choice>
              <mc:Fallback>
                <p:oleObj name="Equation" r:id="rId5" imgW="27432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032125"/>
                        <a:ext cx="5148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">
            <a:extLst>
              <a:ext uri="{FF2B5EF4-FFF2-40B4-BE49-F238E27FC236}">
                <a16:creationId xmlns:a16="http://schemas.microsoft.com/office/drawing/2014/main" id="{96407C59-97FA-41C6-AC38-71082443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86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(6)  The functions sin</a:t>
            </a:r>
            <a:r>
              <a:rPr lang="en-US" altLang="zh-CN" sz="2000" i="1"/>
              <a:t>z </a:t>
            </a:r>
            <a:r>
              <a:rPr lang="en-US" altLang="zh-CN" sz="2000"/>
              <a:t>and</a:t>
            </a:r>
            <a:r>
              <a:rPr lang="en-US" altLang="zh-CN" sz="2000" i="1"/>
              <a:t> </a:t>
            </a:r>
            <a:r>
              <a:rPr lang="en-US" altLang="zh-CN" sz="2000"/>
              <a:t>cos</a:t>
            </a:r>
            <a:r>
              <a:rPr lang="en-US" altLang="zh-CN" sz="2000" i="1"/>
              <a:t>z</a:t>
            </a:r>
            <a:r>
              <a:rPr lang="en-US" altLang="zh-CN" sz="2000"/>
              <a:t> are unbounded.</a:t>
            </a:r>
            <a:endParaRPr lang="en-US" altLang="zh-CN" sz="2000" i="1"/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67AE66DF-4D67-4C88-B16D-8CEBAB454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6715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(7)  Other trigonometric functions</a:t>
            </a:r>
            <a:endParaRPr lang="en-US" altLang="zh-CN" sz="2000" i="1"/>
          </a:p>
        </p:txBody>
      </p:sp>
      <p:graphicFrame>
        <p:nvGraphicFramePr>
          <p:cNvPr id="382985" name="Object 3">
            <a:extLst>
              <a:ext uri="{FF2B5EF4-FFF2-40B4-BE49-F238E27FC236}">
                <a16:creationId xmlns:a16="http://schemas.microsoft.com/office/drawing/2014/main" id="{1675B761-6DE5-4C4B-BEE3-B770AA2A9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4333875"/>
          <a:ext cx="1492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4" name="Equation" r:id="rId7" imgW="876300" imgH="419100" progId="Equation.DSMT4">
                  <p:embed/>
                </p:oleObj>
              </mc:Choice>
              <mc:Fallback>
                <p:oleObj name="Equation" r:id="rId7" imgW="876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333875"/>
                        <a:ext cx="14922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5" name="Object 5">
            <a:extLst>
              <a:ext uri="{FF2B5EF4-FFF2-40B4-BE49-F238E27FC236}">
                <a16:creationId xmlns:a16="http://schemas.microsoft.com/office/drawing/2014/main" id="{04F8BDA8-4461-4F4F-B59B-A43BAB0FB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5888" y="4283075"/>
          <a:ext cx="15462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5" name="Equation" r:id="rId9" imgW="863225" imgH="418918" progId="Equation.DSMT4">
                  <p:embed/>
                </p:oleObj>
              </mc:Choice>
              <mc:Fallback>
                <p:oleObj name="Equation" r:id="rId9" imgW="863225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283075"/>
                        <a:ext cx="15462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6" name="Object 6">
            <a:extLst>
              <a:ext uri="{FF2B5EF4-FFF2-40B4-BE49-F238E27FC236}">
                <a16:creationId xmlns:a16="http://schemas.microsoft.com/office/drawing/2014/main" id="{113421B2-145F-4B20-92BE-39426B2F3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256088"/>
          <a:ext cx="1524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" name="Equation" r:id="rId11" imgW="850531" imgH="418918" progId="Equation.DSMT4">
                  <p:embed/>
                </p:oleObj>
              </mc:Choice>
              <mc:Fallback>
                <p:oleObj name="Equation" r:id="rId11" imgW="850531" imgH="41891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56088"/>
                        <a:ext cx="15240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7" name="Object 7">
            <a:extLst>
              <a:ext uri="{FF2B5EF4-FFF2-40B4-BE49-F238E27FC236}">
                <a16:creationId xmlns:a16="http://schemas.microsoft.com/office/drawing/2014/main" id="{0CC4720E-EFDE-4109-863C-28B7C3420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5363" y="4267200"/>
          <a:ext cx="1397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7" name="Equation" r:id="rId13" imgW="838200" imgH="419100" progId="Equation.DSMT4">
                  <p:embed/>
                </p:oleObj>
              </mc:Choice>
              <mc:Fallback>
                <p:oleObj name="Equation" r:id="rId13" imgW="8382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4267200"/>
                        <a:ext cx="1397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">
            <a:extLst>
              <a:ext uri="{FF2B5EF4-FFF2-40B4-BE49-F238E27FC236}">
                <a16:creationId xmlns:a16="http://schemas.microsoft.com/office/drawing/2014/main" id="{EC1C6CC9-664C-4E72-8B68-A5EBE2C4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tan</a:t>
            </a:r>
            <a:r>
              <a:rPr lang="en-US" altLang="zh-CN" sz="2000" i="1"/>
              <a:t>z, </a:t>
            </a:r>
            <a:r>
              <a:rPr lang="en-US" altLang="zh-CN" sz="2000"/>
              <a:t>sec</a:t>
            </a:r>
            <a:r>
              <a:rPr lang="en-US" altLang="zh-CN" sz="2000" i="1"/>
              <a:t>z</a:t>
            </a:r>
            <a:r>
              <a:rPr lang="en-US" altLang="zh-CN" sz="2000"/>
              <a:t> are analytic except at singularities</a:t>
            </a:r>
            <a:endParaRPr lang="en-US" altLang="zh-CN" sz="2000" i="1"/>
          </a:p>
        </p:txBody>
      </p:sp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31D9DD63-DB48-4A96-BCB8-FE10FBBE4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5495925"/>
          <a:ext cx="360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8" name="Equation" r:id="rId15" imgW="1981200" imgH="254000" progId="Equation.DSMT4">
                  <p:embed/>
                </p:oleObj>
              </mc:Choice>
              <mc:Fallback>
                <p:oleObj name="Equation" r:id="rId15" imgW="19812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5495925"/>
                        <a:ext cx="3606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>
            <a:extLst>
              <a:ext uri="{FF2B5EF4-FFF2-40B4-BE49-F238E27FC236}">
                <a16:creationId xmlns:a16="http://schemas.microsoft.com/office/drawing/2014/main" id="{6CA6C746-DCC8-407A-AD81-AAEF662F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3296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</a:t>
            </a:r>
            <a:r>
              <a:rPr lang="en-US" altLang="zh-CN" dirty="0">
                <a:latin typeface="Arial Black" pitchFamily="34" charset="0"/>
                <a:cs typeface="Arial" pitchFamily="34" charset="0"/>
              </a:rPr>
              <a:t>Trigonometric and hyperbolic functions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1" grpId="0"/>
      <p:bldP spid="23" grpId="0"/>
      <p:bldP spid="24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>
            <a:extLst>
              <a:ext uri="{FF2B5EF4-FFF2-40B4-BE49-F238E27FC236}">
                <a16:creationId xmlns:a16="http://schemas.microsoft.com/office/drawing/2014/main" id="{75B5FB31-26D7-438B-AB65-78BBA2F0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0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Hyperbolic functions</a:t>
            </a:r>
          </a:p>
        </p:txBody>
      </p:sp>
      <p:sp>
        <p:nvSpPr>
          <p:cNvPr id="385033" name="Text Box 9">
            <a:extLst>
              <a:ext uri="{FF2B5EF4-FFF2-40B4-BE49-F238E27FC236}">
                <a16:creationId xmlns:a16="http://schemas.microsoft.com/office/drawing/2014/main" id="{9DB8EB19-2840-488C-8661-1036FA4D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90688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(a)  Definitions of </a:t>
            </a:r>
            <a:r>
              <a:rPr lang="en-US" altLang="zh-CN" sz="2000">
                <a:solidFill>
                  <a:srgbClr val="0033CC"/>
                </a:solidFill>
              </a:rPr>
              <a:t>hyperbolic sine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0033CC"/>
                </a:solidFill>
              </a:rPr>
              <a:t>cosine</a:t>
            </a:r>
            <a:endParaRPr lang="en-US" altLang="zh-CN" sz="2000" i="1">
              <a:solidFill>
                <a:srgbClr val="0033CC"/>
              </a:solidFill>
            </a:endParaRPr>
          </a:p>
        </p:txBody>
      </p:sp>
      <p:graphicFrame>
        <p:nvGraphicFramePr>
          <p:cNvPr id="385034" name="Object 3">
            <a:extLst>
              <a:ext uri="{FF2B5EF4-FFF2-40B4-BE49-F238E27FC236}">
                <a16:creationId xmlns:a16="http://schemas.microsoft.com/office/drawing/2014/main" id="{B3E020D1-3B16-4FE2-B4EE-823CA1A4F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2133600"/>
          <a:ext cx="38258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3" imgW="2324100" imgH="419100" progId="Equation.DSMT4">
                  <p:embed/>
                </p:oleObj>
              </mc:Choice>
              <mc:Fallback>
                <p:oleObj name="Equation" r:id="rId3" imgW="23241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133600"/>
                        <a:ext cx="38258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灯片编号占位符 4">
            <a:extLst>
              <a:ext uri="{FF2B5EF4-FFF2-40B4-BE49-F238E27FC236}">
                <a16:creationId xmlns:a16="http://schemas.microsoft.com/office/drawing/2014/main" id="{1948C1F1-459E-4CE0-9B7B-73D76A50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6532F1-9C68-4520-BA8C-F17703D1712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411ABB5F-505F-46C1-B486-F5B366B51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3950" y="3322638"/>
          <a:ext cx="35750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5" imgW="2425700" imgH="419100" progId="Equation.DSMT4">
                  <p:embed/>
                </p:oleObj>
              </mc:Choice>
              <mc:Fallback>
                <p:oleObj name="Equation" r:id="rId5" imgW="24257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322638"/>
                        <a:ext cx="35750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376C8D41-DAE5-4205-A912-3AFC3997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87725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(1)  They are entire, and</a:t>
            </a:r>
            <a:endParaRPr lang="en-US" altLang="zh-CN" sz="2000" i="1"/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04A068E2-35A4-4F1F-9A4D-B6B4680BF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73375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 Properties of hyperbolic sine and cosine</a:t>
            </a:r>
            <a:endParaRPr lang="en-US" altLang="zh-CN" sz="2000" i="1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6AE7049C-09C0-4855-B149-C50A6AF1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401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(2)</a:t>
            </a:r>
            <a:endParaRPr lang="en-US" altLang="zh-CN" sz="2000" i="1"/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7DDEEE8D-6F69-42C2-9C11-C96C600C5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940175"/>
          <a:ext cx="4757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Equation" r:id="rId7" imgW="2514600" imgH="254000" progId="Equation.DSMT4">
                  <p:embed/>
                </p:oleObj>
              </mc:Choice>
              <mc:Fallback>
                <p:oleObj name="Equation" r:id="rId7" imgW="25146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40175"/>
                        <a:ext cx="47577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">
            <a:extLst>
              <a:ext uri="{FF2B5EF4-FFF2-40B4-BE49-F238E27FC236}">
                <a16:creationId xmlns:a16="http://schemas.microsoft.com/office/drawing/2014/main" id="{502ACBBE-1E6C-4FFF-A469-046DF3B9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2913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(3) Periodicity </a:t>
            </a:r>
            <a:endParaRPr lang="en-US" altLang="zh-CN" sz="2000" i="1"/>
          </a:p>
        </p:txBody>
      </p:sp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17BE4D6A-B209-482F-80B1-BF0101264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5138738"/>
          <a:ext cx="25034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7" name="Equation" r:id="rId9" imgW="1485255" imgH="253890" progId="Equation.DSMT4">
                  <p:embed/>
                </p:oleObj>
              </mc:Choice>
              <mc:Fallback>
                <p:oleObj name="Equation" r:id="rId9" imgW="1485255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5138738"/>
                        <a:ext cx="25034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Object 16">
            <a:extLst>
              <a:ext uri="{FF2B5EF4-FFF2-40B4-BE49-F238E27FC236}">
                <a16:creationId xmlns:a16="http://schemas.microsoft.com/office/drawing/2014/main" id="{6530E2FA-20DB-4E0D-B64B-BBAD6131A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3513" y="4530725"/>
          <a:ext cx="24447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8" name="Equation" r:id="rId11" imgW="1459866" imgH="253890" progId="Equation.DSMT4">
                  <p:embed/>
                </p:oleObj>
              </mc:Choice>
              <mc:Fallback>
                <p:oleObj name="Equation" r:id="rId11" imgW="1459866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4530725"/>
                        <a:ext cx="24447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>
            <a:extLst>
              <a:ext uri="{FF2B5EF4-FFF2-40B4-BE49-F238E27FC236}">
                <a16:creationId xmlns:a16="http://schemas.microsoft.com/office/drawing/2014/main" id="{0B68657B-17FB-4CAA-B211-F43DEE70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3296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</a:t>
            </a:r>
            <a:r>
              <a:rPr lang="en-US" altLang="zh-CN" dirty="0">
                <a:latin typeface="Arial Black" pitchFamily="34" charset="0"/>
                <a:cs typeface="Arial" pitchFamily="34" charset="0"/>
              </a:rPr>
              <a:t>Trigonometric and hyperbolic functions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85033" grpId="0"/>
      <p:bldP spid="15" grpId="0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>
            <a:extLst>
              <a:ext uri="{FF2B5EF4-FFF2-40B4-BE49-F238E27FC236}">
                <a16:creationId xmlns:a16="http://schemas.microsoft.com/office/drawing/2014/main" id="{B5F73268-E658-4C2C-B3A9-550A9F5AA22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7924800" cy="400050"/>
            <a:chOff x="381000" y="1676400"/>
            <a:chExt cx="7924800" cy="400050"/>
          </a:xfrm>
        </p:grpSpPr>
        <p:sp>
          <p:nvSpPr>
            <p:cNvPr id="16398" name="Text Box 27">
              <a:extLst>
                <a:ext uri="{FF2B5EF4-FFF2-40B4-BE49-F238E27FC236}">
                  <a16:creationId xmlns:a16="http://schemas.microsoft.com/office/drawing/2014/main" id="{0498E71A-7978-4E5C-8C47-480945CCA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1.  </a:t>
              </a:r>
              <a:r>
                <a:rPr lang="en-US" altLang="zh-CN" sz="2000"/>
                <a:t>Consider the function </a:t>
              </a:r>
            </a:p>
          </p:txBody>
        </p:sp>
        <p:graphicFrame>
          <p:nvGraphicFramePr>
            <p:cNvPr id="16399" name="Object 2">
              <a:extLst>
                <a:ext uri="{FF2B5EF4-FFF2-40B4-BE49-F238E27FC236}">
                  <a16:creationId xmlns:a16="http://schemas.microsoft.com/office/drawing/2014/main" id="{46440B66-8FC6-4F3E-8CB7-83EE915A27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7675" y="1695450"/>
            <a:ext cx="1120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0" name="Equation" r:id="rId3" imgW="672808" imgH="228501" progId="Equation.DSMT4">
                    <p:embed/>
                  </p:oleObj>
                </mc:Choice>
                <mc:Fallback>
                  <p:oleObj name="Equation" r:id="rId3" imgW="672808" imgH="228501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1695450"/>
                          <a:ext cx="1120775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5357" name="Object 3">
            <a:extLst>
              <a:ext uri="{FF2B5EF4-FFF2-40B4-BE49-F238E27FC236}">
                <a16:creationId xmlns:a16="http://schemas.microsoft.com/office/drawing/2014/main" id="{98E99284-FE7D-4DDA-BEC7-BAD2CA7E7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2133600"/>
          <a:ext cx="508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5" imgW="3136900" imgH="469900" progId="Equation.DSMT4">
                  <p:embed/>
                </p:oleObj>
              </mc:Choice>
              <mc:Fallback>
                <p:oleObj name="Equation" r:id="rId5" imgW="31369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133600"/>
                        <a:ext cx="5080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0" name="Text Box 32">
            <a:extLst>
              <a:ext uri="{FF2B5EF4-FFF2-40B4-BE49-F238E27FC236}">
                <a16:creationId xmlns:a16="http://schemas.microsoft.com/office/drawing/2014/main" id="{8FFADE9F-147C-442A-8A9B-ABF5EF401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So, at any point </a:t>
            </a:r>
            <a:r>
              <a:rPr lang="en-US" altLang="zh-CN" sz="2000" i="1"/>
              <a:t>z,</a:t>
            </a:r>
          </a:p>
        </p:txBody>
      </p:sp>
      <p:graphicFrame>
        <p:nvGraphicFramePr>
          <p:cNvPr id="355361" name="Object 4">
            <a:extLst>
              <a:ext uri="{FF2B5EF4-FFF2-40B4-BE49-F238E27FC236}">
                <a16:creationId xmlns:a16="http://schemas.microsoft.com/office/drawing/2014/main" id="{67F0A542-D868-4E39-8BD1-0BAE5AE19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69821"/>
              </p:ext>
            </p:extLst>
          </p:nvPr>
        </p:nvGraphicFramePr>
        <p:xfrm>
          <a:off x="2525713" y="3181350"/>
          <a:ext cx="12414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181350"/>
                        <a:ext cx="12414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4">
            <a:extLst>
              <a:ext uri="{FF2B5EF4-FFF2-40B4-BE49-F238E27FC236}">
                <a16:creationId xmlns:a16="http://schemas.microsoft.com/office/drawing/2014/main" id="{5F56B664-CB66-45EA-B339-457EC4642A0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629025"/>
            <a:ext cx="7924800" cy="436563"/>
            <a:chOff x="381000" y="3629025"/>
            <a:chExt cx="7924800" cy="436563"/>
          </a:xfrm>
        </p:grpSpPr>
        <p:sp>
          <p:nvSpPr>
            <p:cNvPr id="16396" name="Text Box 34">
              <a:extLst>
                <a:ext uri="{FF2B5EF4-FFF2-40B4-BE49-F238E27FC236}">
                  <a16:creationId xmlns:a16="http://schemas.microsoft.com/office/drawing/2014/main" id="{F575842F-F0ED-49BA-BC50-0FDC269D6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2.  </a:t>
              </a:r>
              <a:r>
                <a:rPr lang="en-US" altLang="zh-CN" sz="2000"/>
                <a:t>Consider the function </a:t>
              </a:r>
            </a:p>
          </p:txBody>
        </p:sp>
        <p:graphicFrame>
          <p:nvGraphicFramePr>
            <p:cNvPr id="16397" name="Object 5">
              <a:extLst>
                <a:ext uri="{FF2B5EF4-FFF2-40B4-BE49-F238E27FC236}">
                  <a16:creationId xmlns:a16="http://schemas.microsoft.com/office/drawing/2014/main" id="{948F08FC-4CC1-429D-BB1F-514FFF23C3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1000" y="3629025"/>
            <a:ext cx="1206500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" name="Equation" r:id="rId9" imgW="736280" imgH="266584" progId="Equation.DSMT4">
                    <p:embed/>
                  </p:oleObj>
                </mc:Choice>
                <mc:Fallback>
                  <p:oleObj name="Equation" r:id="rId9" imgW="736280" imgH="266584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3629025"/>
                          <a:ext cx="1206500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5364" name="Object 6">
            <a:extLst>
              <a:ext uri="{FF2B5EF4-FFF2-40B4-BE49-F238E27FC236}">
                <a16:creationId xmlns:a16="http://schemas.microsoft.com/office/drawing/2014/main" id="{00E65928-387C-42C5-81F8-CEDE98D6E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4114800"/>
          <a:ext cx="20018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11" imgW="1269449" imgH="469696" progId="Equation.DSMT4">
                  <p:embed/>
                </p:oleObj>
              </mc:Choice>
              <mc:Fallback>
                <p:oleObj name="Equation" r:id="rId11" imgW="1269449" imgH="46969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114800"/>
                        <a:ext cx="20018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65" name="Object 7">
            <a:extLst>
              <a:ext uri="{FF2B5EF4-FFF2-40B4-BE49-F238E27FC236}">
                <a16:creationId xmlns:a16="http://schemas.microsoft.com/office/drawing/2014/main" id="{06F41EB8-0C09-44F0-8BED-397C6B5F3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876800"/>
          <a:ext cx="38465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13" imgW="2501900" imgH="495300" progId="Equation.DSMT4">
                  <p:embed/>
                </p:oleObj>
              </mc:Choice>
              <mc:Fallback>
                <p:oleObj name="Equation" r:id="rId13" imgW="2501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76800"/>
                        <a:ext cx="38465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灯片编号占位符 4">
            <a:extLst>
              <a:ext uri="{FF2B5EF4-FFF2-40B4-BE49-F238E27FC236}">
                <a16:creationId xmlns:a16="http://schemas.microsoft.com/office/drawing/2014/main" id="{5BB3BAD7-383E-447E-A572-F3CA6DF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7D1C8F-5B4B-4C9E-8D99-1BE32D3AE56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8AC3CD7-D972-4478-B286-42943DFA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6395" name="Text Box 2">
            <a:extLst>
              <a:ext uri="{FF2B5EF4-FFF2-40B4-BE49-F238E27FC236}">
                <a16:creationId xmlns:a16="http://schemas.microsoft.com/office/drawing/2014/main" id="{BA0136A2-8D7D-4294-82DB-8BB9C7445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Derivatives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6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64" name="Text Box 16">
            <a:extLst>
              <a:ext uri="{FF2B5EF4-FFF2-40B4-BE49-F238E27FC236}">
                <a16:creationId xmlns:a16="http://schemas.microsoft.com/office/drawing/2014/main" id="{B917EF3B-5EA8-423A-B6AA-E0B7AF5E9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38388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(4)  Relationship between trigonometric and hyperbolic functions</a:t>
            </a:r>
          </a:p>
        </p:txBody>
      </p:sp>
      <p:graphicFrame>
        <p:nvGraphicFramePr>
          <p:cNvPr id="386065" name="Object 7">
            <a:extLst>
              <a:ext uri="{FF2B5EF4-FFF2-40B4-BE49-F238E27FC236}">
                <a16:creationId xmlns:a16="http://schemas.microsoft.com/office/drawing/2014/main" id="{15DB962D-5D79-41E8-9063-21C9B4577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2947988"/>
          <a:ext cx="48180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3" imgW="2540000" imgH="203200" progId="Equation.DSMT4">
                  <p:embed/>
                </p:oleObj>
              </mc:Choice>
              <mc:Fallback>
                <p:oleObj name="Equation" r:id="rId3" imgW="25400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947988"/>
                        <a:ext cx="48180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7" name="Object 8">
            <a:extLst>
              <a:ext uri="{FF2B5EF4-FFF2-40B4-BE49-F238E27FC236}">
                <a16:creationId xmlns:a16="http://schemas.microsoft.com/office/drawing/2014/main" id="{3D0CB17A-0BF9-4A8F-A3F6-938E2197E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3481388"/>
          <a:ext cx="48688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5" imgW="2527300" imgH="203200" progId="Equation.DSMT4">
                  <p:embed/>
                </p:oleObj>
              </mc:Choice>
              <mc:Fallback>
                <p:oleObj name="Equation" r:id="rId5" imgW="25273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481388"/>
                        <a:ext cx="48688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灯片编号占位符 4">
            <a:extLst>
              <a:ext uri="{FF2B5EF4-FFF2-40B4-BE49-F238E27FC236}">
                <a16:creationId xmlns:a16="http://schemas.microsoft.com/office/drawing/2014/main" id="{07F0EC72-F939-4541-A845-1AD786DE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73A61E-8277-46A0-8DFA-50778583CDE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4CB51C39-73F1-4520-BF52-DE484EF14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352925"/>
          <a:ext cx="4413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2" name="Equation" r:id="rId7" imgW="2489200" imgH="254000" progId="Equation.DSMT4">
                  <p:embed/>
                </p:oleObj>
              </mc:Choice>
              <mc:Fallback>
                <p:oleObj name="Equation" r:id="rId7" imgW="24892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52925"/>
                        <a:ext cx="4413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>
            <a:extLst>
              <a:ext uri="{FF2B5EF4-FFF2-40B4-BE49-F238E27FC236}">
                <a16:creationId xmlns:a16="http://schemas.microsoft.com/office/drawing/2014/main" id="{7578D76A-FB93-4166-8E9B-2A0EA2AF2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03663"/>
            <a:ext cx="487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(5)  Zeros</a:t>
            </a:r>
            <a:endParaRPr lang="en-US" altLang="zh-CN" sz="2000" i="1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5092486-8E88-43EE-8362-BE43C4BCB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776788"/>
          <a:ext cx="48101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9" imgW="2997200" imgH="444500" progId="Equation.DSMT4">
                  <p:embed/>
                </p:oleObj>
              </mc:Choice>
              <mc:Fallback>
                <p:oleObj name="Equation" r:id="rId9" imgW="2997200" imgH="444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76788"/>
                        <a:ext cx="481012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2">
            <a:extLst>
              <a:ext uri="{FF2B5EF4-FFF2-40B4-BE49-F238E27FC236}">
                <a16:creationId xmlns:a16="http://schemas.microsoft.com/office/drawing/2014/main" id="{8705B847-1503-4DF2-9050-3ED75E2CD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0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Hyperbolic functions</a:t>
            </a:r>
          </a:p>
        </p:txBody>
      </p:sp>
      <p:sp>
        <p:nvSpPr>
          <p:cNvPr id="63498" name="Text Box 5">
            <a:extLst>
              <a:ext uri="{FF2B5EF4-FFF2-40B4-BE49-F238E27FC236}">
                <a16:creationId xmlns:a16="http://schemas.microsoft.com/office/drawing/2014/main" id="{EF3C76B1-5A1A-4DEE-B6A9-04733D95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(b)  Properties of hyperbolic sine and cosine</a:t>
            </a:r>
            <a:endParaRPr lang="en-US" altLang="zh-CN" sz="2000" i="1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5282B2F1-5C3C-4277-B68F-0C8CBB7B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3296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</a:t>
            </a:r>
            <a:r>
              <a:rPr lang="en-US" altLang="zh-CN" dirty="0">
                <a:latin typeface="Arial Black" pitchFamily="34" charset="0"/>
                <a:cs typeface="Arial" pitchFamily="34" charset="0"/>
              </a:rPr>
              <a:t>Trigonometric and hyperbolic functions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4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5" name="Text Box 9">
            <a:extLst>
              <a:ext uri="{FF2B5EF4-FFF2-40B4-BE49-F238E27FC236}">
                <a16:creationId xmlns:a16="http://schemas.microsoft.com/office/drawing/2014/main" id="{B51CBBEA-1AD7-49B3-8F86-D3ADF28BC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Inverse trigonometric functions</a:t>
            </a:r>
          </a:p>
        </p:txBody>
      </p:sp>
      <p:graphicFrame>
        <p:nvGraphicFramePr>
          <p:cNvPr id="357393" name="Object 2">
            <a:extLst>
              <a:ext uri="{FF2B5EF4-FFF2-40B4-BE49-F238E27FC236}">
                <a16:creationId xmlns:a16="http://schemas.microsoft.com/office/drawing/2014/main" id="{76178236-102D-42A5-BA72-CBA224CF2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2266950"/>
          <a:ext cx="10906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8" name="Equation" r:id="rId3" imgW="596641" imgH="177723" progId="Equation.DSMT4">
                  <p:embed/>
                </p:oleObj>
              </mc:Choice>
              <mc:Fallback>
                <p:oleObj name="Equation" r:id="rId3" imgW="596641" imgH="17772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266950"/>
                        <a:ext cx="10906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5" name="Text Box 19">
            <a:extLst>
              <a:ext uri="{FF2B5EF4-FFF2-40B4-BE49-F238E27FC236}">
                <a16:creationId xmlns:a16="http://schemas.microsoft.com/office/drawing/2014/main" id="{6443632B-592F-4DAE-9FC0-23E3783CF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To define the inverse sine function, we write</a:t>
            </a:r>
          </a:p>
        </p:txBody>
      </p:sp>
      <p:sp>
        <p:nvSpPr>
          <p:cNvPr id="357396" name="Text Box 20">
            <a:extLst>
              <a:ext uri="{FF2B5EF4-FFF2-40B4-BE49-F238E27FC236}">
                <a16:creationId xmlns:a16="http://schemas.microsoft.com/office/drawing/2014/main" id="{DC60C0AB-EB85-41E6-ABE7-8E4DDFB5E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Then we can solve for </a:t>
            </a:r>
            <a:r>
              <a:rPr lang="en-US" altLang="zh-CN" sz="2000" i="1"/>
              <a:t>w</a:t>
            </a:r>
          </a:p>
        </p:txBody>
      </p:sp>
      <p:graphicFrame>
        <p:nvGraphicFramePr>
          <p:cNvPr id="357406" name="Object 3">
            <a:extLst>
              <a:ext uri="{FF2B5EF4-FFF2-40B4-BE49-F238E27FC236}">
                <a16:creationId xmlns:a16="http://schemas.microsoft.com/office/drawing/2014/main" id="{693D36F3-6369-4844-9004-527025161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2076450"/>
          <a:ext cx="1311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9" name="Equation" r:id="rId5" imgW="800100" imgH="419100" progId="Equation.DSMT4">
                  <p:embed/>
                </p:oleObj>
              </mc:Choice>
              <mc:Fallback>
                <p:oleObj name="Equation" r:id="rId5" imgW="8001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076450"/>
                        <a:ext cx="1311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07" name="Object 4">
            <a:extLst>
              <a:ext uri="{FF2B5EF4-FFF2-40B4-BE49-F238E27FC236}">
                <a16:creationId xmlns:a16="http://schemas.microsoft.com/office/drawing/2014/main" id="{CD59BBCA-C480-49F9-A728-0E95C936A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743200"/>
          <a:ext cx="24018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" name="Equation" r:id="rId7" imgW="1307532" imgH="317362" progId="Equation.DSMT4">
                  <p:embed/>
                </p:oleObj>
              </mc:Choice>
              <mc:Fallback>
                <p:oleObj name="Equation" r:id="rId7" imgW="1307532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43200"/>
                        <a:ext cx="24018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8" name="Text Box 32">
            <a:extLst>
              <a:ext uri="{FF2B5EF4-FFF2-40B4-BE49-F238E27FC236}">
                <a16:creationId xmlns:a16="http://schemas.microsoft.com/office/drawing/2014/main" id="{B0F1E39E-9F23-4045-AF6C-9830F5B9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which leads to</a:t>
            </a:r>
            <a:endParaRPr lang="en-US" altLang="zh-CN" sz="2000" i="1"/>
          </a:p>
        </p:txBody>
      </p:sp>
      <p:graphicFrame>
        <p:nvGraphicFramePr>
          <p:cNvPr id="357409" name="Object 5">
            <a:extLst>
              <a:ext uri="{FF2B5EF4-FFF2-40B4-BE49-F238E27FC236}">
                <a16:creationId xmlns:a16="http://schemas.microsoft.com/office/drawing/2014/main" id="{41D66934-798D-4FDC-ADA2-9F082C6B0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352800"/>
          <a:ext cx="32226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Equation" r:id="rId9" imgW="1866090" imgH="342751" progId="Equation.DSMT4">
                  <p:embed/>
                </p:oleObj>
              </mc:Choice>
              <mc:Fallback>
                <p:oleObj name="Equation" r:id="rId9" imgW="1866090" imgH="34275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32226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11" name="Text Box 35">
            <a:extLst>
              <a:ext uri="{FF2B5EF4-FFF2-40B4-BE49-F238E27FC236}">
                <a16:creationId xmlns:a16="http://schemas.microsoft.com/office/drawing/2014/main" id="{7EF245B7-2154-4489-8B60-DB0D025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This is a </a:t>
            </a:r>
            <a:r>
              <a:rPr lang="en-US" altLang="zh-CN" sz="2000">
                <a:solidFill>
                  <a:srgbClr val="FF0000"/>
                </a:solidFill>
              </a:rPr>
              <a:t>multiple-valued</a:t>
            </a:r>
            <a:r>
              <a:rPr lang="en-US" altLang="zh-CN" sz="2000"/>
              <a:t> function.</a:t>
            </a:r>
            <a:endParaRPr lang="en-US" altLang="zh-CN" sz="2000" i="1"/>
          </a:p>
        </p:txBody>
      </p:sp>
      <p:sp>
        <p:nvSpPr>
          <p:cNvPr id="64523" name="灯片编号占位符 4">
            <a:extLst>
              <a:ext uri="{FF2B5EF4-FFF2-40B4-BE49-F238E27FC236}">
                <a16:creationId xmlns:a16="http://schemas.microsoft.com/office/drawing/2014/main" id="{848605D0-9A13-46FB-9310-85DBD7CD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10814A-884C-4DEC-AD24-0125BDCEE34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54AADF5-E640-4252-B581-D3B4D3D71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</a:t>
            </a:r>
            <a:r>
              <a:rPr lang="en-US" altLang="zh-CN" dirty="0">
                <a:latin typeface="Arial Black" pitchFamily="34" charset="0"/>
                <a:ea typeface="楷体_GB2312" pitchFamily="49" charset="-122"/>
                <a:cs typeface="Arial" pitchFamily="34" charset="0"/>
              </a:rPr>
              <a:t>Inverse trig and hyper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AC1A1E7-450E-41CE-AC9B-4A2B7B1FB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13275"/>
            <a:ext cx="601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Similarly, we have</a:t>
            </a:r>
            <a:endParaRPr lang="en-US" altLang="zh-CN" sz="2000" i="1"/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26657AAA-DE09-43A9-AF6C-A8A435032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88" y="4530725"/>
          <a:ext cx="35718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Equation" r:id="rId11" imgW="2082800" imgH="368300" progId="Equation.DSMT4">
                  <p:embed/>
                </p:oleObj>
              </mc:Choice>
              <mc:Fallback>
                <p:oleObj name="Equation" r:id="rId11" imgW="2082800" imgH="368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530725"/>
                        <a:ext cx="35718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E44B54DE-C656-4E1F-A16F-DA9C1BA92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172075"/>
          <a:ext cx="21415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Equation" r:id="rId13" imgW="1295400" imgH="419100" progId="Equation.DSMT4">
                  <p:embed/>
                </p:oleObj>
              </mc:Choice>
              <mc:Fallback>
                <p:oleObj name="Equation" r:id="rId13" imgW="12954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72075"/>
                        <a:ext cx="21415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5" grpId="0"/>
      <p:bldP spid="357396" grpId="0"/>
      <p:bldP spid="357408" grpId="0"/>
      <p:bldP spid="357411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>
            <a:extLst>
              <a:ext uri="{FF2B5EF4-FFF2-40B4-BE49-F238E27FC236}">
                <a16:creationId xmlns:a16="http://schemas.microsoft.com/office/drawing/2014/main" id="{6E7D4D58-5F90-4F5D-BE32-72096AB08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33550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inverse hyperbolic functions are</a:t>
            </a:r>
          </a:p>
        </p:txBody>
      </p:sp>
      <p:sp>
        <p:nvSpPr>
          <p:cNvPr id="65539" name="Text Box 4">
            <a:extLst>
              <a:ext uri="{FF2B5EF4-FFF2-40B4-BE49-F238E27FC236}">
                <a16:creationId xmlns:a16="http://schemas.microsoft.com/office/drawing/2014/main" id="{8B756AB3-B329-4041-90E7-8DFE978E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 Inverse hyperbolic functions</a:t>
            </a:r>
            <a:endParaRPr lang="en-US" altLang="zh-CN" sz="20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1180" name="Object 2">
            <a:extLst>
              <a:ext uri="{FF2B5EF4-FFF2-40B4-BE49-F238E27FC236}">
                <a16:creationId xmlns:a16="http://schemas.microsoft.com/office/drawing/2014/main" id="{BC0D723D-46B0-4DA8-AD8C-98550E828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2274888"/>
          <a:ext cx="32067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Equation" r:id="rId3" imgW="1917700" imgH="368300" progId="Equation.DSMT4">
                  <p:embed/>
                </p:oleObj>
              </mc:Choice>
              <mc:Fallback>
                <p:oleObj name="Equation" r:id="rId3" imgW="19177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274888"/>
                        <a:ext cx="32067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1" name="Object 3">
            <a:extLst>
              <a:ext uri="{FF2B5EF4-FFF2-40B4-BE49-F238E27FC236}">
                <a16:creationId xmlns:a16="http://schemas.microsoft.com/office/drawing/2014/main" id="{D012A48C-86A0-4436-A672-AEB8E188C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71800"/>
          <a:ext cx="32305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Equation" r:id="rId5" imgW="1930400" imgH="368300" progId="Equation.DSMT4">
                  <p:embed/>
                </p:oleObj>
              </mc:Choice>
              <mc:Fallback>
                <p:oleObj name="Equation" r:id="rId5" imgW="19304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32305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2" name="Object 4">
            <a:extLst>
              <a:ext uri="{FF2B5EF4-FFF2-40B4-BE49-F238E27FC236}">
                <a16:creationId xmlns:a16="http://schemas.microsoft.com/office/drawing/2014/main" id="{6664BCA5-87AA-4A2E-859D-40A925262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657600"/>
          <a:ext cx="2225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7" imgW="1384300" imgH="419100" progId="Equation.DSMT4">
                  <p:embed/>
                </p:oleObj>
              </mc:Choice>
              <mc:Fallback>
                <p:oleObj name="Equation" r:id="rId7" imgW="13843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22256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灯片编号占位符 4">
            <a:extLst>
              <a:ext uri="{FF2B5EF4-FFF2-40B4-BE49-F238E27FC236}">
                <a16:creationId xmlns:a16="http://schemas.microsoft.com/office/drawing/2014/main" id="{CDAD9E96-FFE1-448A-9C99-01C4F453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95662E-EB76-4A15-B771-12E1E6B5001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3F293E7-1266-486C-AD40-3A336382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</a:t>
            </a:r>
            <a:r>
              <a:rPr lang="en-US" altLang="zh-CN" dirty="0">
                <a:latin typeface="Arial Black" pitchFamily="34" charset="0"/>
                <a:ea typeface="楷体_GB2312" pitchFamily="49" charset="-122"/>
                <a:cs typeface="Arial" pitchFamily="34" charset="0"/>
              </a:rPr>
              <a:t>Inverse trig and hyper functions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Text Box 3">
            <a:extLst>
              <a:ext uri="{FF2B5EF4-FFF2-40B4-BE49-F238E27FC236}">
                <a16:creationId xmlns:a16="http://schemas.microsoft.com/office/drawing/2014/main" id="{37FA4156-6851-4DD6-AC1E-46DEC0ED6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(a)  Exponential and logarithmic functions</a:t>
            </a:r>
          </a:p>
        </p:txBody>
      </p:sp>
      <p:sp>
        <p:nvSpPr>
          <p:cNvPr id="361491" name="Text Box 19">
            <a:extLst>
              <a:ext uri="{FF2B5EF4-FFF2-40B4-BE49-F238E27FC236}">
                <a16:creationId xmlns:a16="http://schemas.microsoft.com/office/drawing/2014/main" id="{7580C788-4ACF-402D-BD1D-DEA6C1E1C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 startAt="2"/>
            </a:pPr>
            <a:r>
              <a:rPr lang="en-US" altLang="zh-CN"/>
              <a:t>  Complex exponents</a:t>
            </a:r>
          </a:p>
        </p:txBody>
      </p:sp>
      <p:sp>
        <p:nvSpPr>
          <p:cNvPr id="361492" name="Text Box 20">
            <a:extLst>
              <a:ext uri="{FF2B5EF4-FFF2-40B4-BE49-F238E27FC236}">
                <a16:creationId xmlns:a16="http://schemas.microsoft.com/office/drawing/2014/main" id="{653D00F5-E952-46E4-8CF9-357B8CB24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200400"/>
            <a:ext cx="714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(c)  Trigonometric and hyperbolic functions</a:t>
            </a:r>
          </a:p>
        </p:txBody>
      </p:sp>
      <p:sp>
        <p:nvSpPr>
          <p:cNvPr id="361508" name="Text Box 36">
            <a:extLst>
              <a:ext uri="{FF2B5EF4-FFF2-40B4-BE49-F238E27FC236}">
                <a16:creationId xmlns:a16="http://schemas.microsoft.com/office/drawing/2014/main" id="{CC9EC8B0-383B-4289-971C-3F59BFB41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/>
              <a:t>Pay attention to the </a:t>
            </a:r>
            <a:r>
              <a:rPr lang="en-US" altLang="zh-CN" sz="2400">
                <a:solidFill>
                  <a:srgbClr val="FF0000"/>
                </a:solidFill>
              </a:rPr>
              <a:t>differences</a:t>
            </a:r>
            <a:r>
              <a:rPr lang="en-US" altLang="zh-CN" sz="2400"/>
              <a:t> with the real functions.</a:t>
            </a:r>
          </a:p>
        </p:txBody>
      </p:sp>
      <p:sp>
        <p:nvSpPr>
          <p:cNvPr id="66566" name="灯片编号占位符 4">
            <a:extLst>
              <a:ext uri="{FF2B5EF4-FFF2-40B4-BE49-F238E27FC236}">
                <a16:creationId xmlns:a16="http://schemas.microsoft.com/office/drawing/2014/main" id="{ED3A8747-4DC2-47FC-9A91-C32191B5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2545D2-74C6-457F-AA6F-86E656E5A9C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B85930-EEE5-420C-BCA5-B2E56269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534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5. </a:t>
            </a:r>
            <a:r>
              <a:rPr lang="en-US" altLang="zh-CN" dirty="0">
                <a:latin typeface="Arial Black" pitchFamily="34" charset="0"/>
                <a:ea typeface="楷体_GB2312" pitchFamily="49" charset="-122"/>
                <a:cs typeface="Arial" pitchFamily="34" charset="0"/>
              </a:rPr>
              <a:t>Summary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C972711E-D7B9-4D53-9534-EABAA2C5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48125"/>
            <a:ext cx="714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(d)  Inverse trig and hyper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/>
      <p:bldP spid="361491" grpId="0"/>
      <p:bldP spid="361492" grpId="0"/>
      <p:bldP spid="36150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C753C1C5-A1E6-4066-996C-65570786449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157288"/>
            <a:ext cx="4152900" cy="400050"/>
            <a:chOff x="480" y="570"/>
            <a:chExt cx="2616" cy="252"/>
          </a:xfrm>
        </p:grpSpPr>
        <p:sp>
          <p:nvSpPr>
            <p:cNvPr id="17438" name="Text Box 2">
              <a:extLst>
                <a:ext uri="{FF2B5EF4-FFF2-40B4-BE49-F238E27FC236}">
                  <a16:creationId xmlns:a16="http://schemas.microsoft.com/office/drawing/2014/main" id="{4A72EB61-6267-42A5-86FA-C48208835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570"/>
              <a:ext cx="2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If                        then </a:t>
              </a:r>
            </a:p>
          </p:txBody>
        </p:sp>
        <p:graphicFrame>
          <p:nvGraphicFramePr>
            <p:cNvPr id="17439" name="Object 12">
              <a:extLst>
                <a:ext uri="{FF2B5EF4-FFF2-40B4-BE49-F238E27FC236}">
                  <a16:creationId xmlns:a16="http://schemas.microsoft.com/office/drawing/2014/main" id="{330E5D68-7858-46A3-A177-50728E19A1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612"/>
            <a:ext cx="83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" name="Equation" r:id="rId3" imgW="812447" imgH="203112" progId="Equation.DSMT4">
                    <p:embed/>
                  </p:oleObj>
                </mc:Choice>
                <mc:Fallback>
                  <p:oleObj name="Equation" r:id="rId3" imgW="812447" imgH="20311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12"/>
                          <a:ext cx="83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0" name="Object 13">
              <a:extLst>
                <a:ext uri="{FF2B5EF4-FFF2-40B4-BE49-F238E27FC236}">
                  <a16:creationId xmlns:a16="http://schemas.microsoft.com/office/drawing/2014/main" id="{C782B543-05E4-463A-B8B9-191BE4425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5" y="579"/>
            <a:ext cx="114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" name="Equation" r:id="rId5" imgW="1143000" imgH="241300" progId="Equation.DSMT4">
                    <p:embed/>
                  </p:oleObj>
                </mc:Choice>
                <mc:Fallback>
                  <p:oleObj name="Equation" r:id="rId5" imgW="1143000" imgH="241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" y="579"/>
                          <a:ext cx="114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6385" name="Text Box 33">
            <a:extLst>
              <a:ext uri="{FF2B5EF4-FFF2-40B4-BE49-F238E27FC236}">
                <a16:creationId xmlns:a16="http://schemas.microsoft.com/office/drawing/2014/main" id="{1ACEBD25-0264-41F8-8473-23962D27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4300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and hence</a:t>
            </a:r>
          </a:p>
        </p:txBody>
      </p:sp>
      <p:graphicFrame>
        <p:nvGraphicFramePr>
          <p:cNvPr id="356386" name="Object 2">
            <a:extLst>
              <a:ext uri="{FF2B5EF4-FFF2-40B4-BE49-F238E27FC236}">
                <a16:creationId xmlns:a16="http://schemas.microsoft.com/office/drawing/2014/main" id="{4285A237-EA9E-4731-A2C0-1AEAA3AEC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1600200"/>
          <a:ext cx="32972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" name="Equation" r:id="rId7" imgW="2005729" imgH="444307" progId="Equation.DSMT4">
                  <p:embed/>
                </p:oleObj>
              </mc:Choice>
              <mc:Fallback>
                <p:oleObj name="Equation" r:id="rId7" imgW="2005729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600200"/>
                        <a:ext cx="32972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4">
            <a:extLst>
              <a:ext uri="{FF2B5EF4-FFF2-40B4-BE49-F238E27FC236}">
                <a16:creationId xmlns:a16="http://schemas.microsoft.com/office/drawing/2014/main" id="{7801DECB-907F-4AFE-A6DE-895998E878D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5225"/>
            <a:ext cx="1420813" cy="400050"/>
            <a:chOff x="480" y="1438"/>
            <a:chExt cx="895" cy="252"/>
          </a:xfrm>
        </p:grpSpPr>
        <p:sp>
          <p:nvSpPr>
            <p:cNvPr id="17436" name="Text Box 36">
              <a:extLst>
                <a:ext uri="{FF2B5EF4-FFF2-40B4-BE49-F238E27FC236}">
                  <a16:creationId xmlns:a16="http://schemas.microsoft.com/office/drawing/2014/main" id="{ABD16303-2BC8-4F5C-92F3-C6F016C22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38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Let </a:t>
              </a:r>
            </a:p>
          </p:txBody>
        </p:sp>
        <p:graphicFrame>
          <p:nvGraphicFramePr>
            <p:cNvPr id="17437" name="Object 11">
              <a:extLst>
                <a:ext uri="{FF2B5EF4-FFF2-40B4-BE49-F238E27FC236}">
                  <a16:creationId xmlns:a16="http://schemas.microsoft.com/office/drawing/2014/main" id="{9AA693E4-DC4F-4AAC-9AEF-A51F36EEA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477"/>
            <a:ext cx="55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4" name="Equation" r:id="rId9" imgW="558558" imgH="203112" progId="Equation.DSMT4">
                    <p:embed/>
                  </p:oleObj>
                </mc:Choice>
                <mc:Fallback>
                  <p:oleObj name="Equation" r:id="rId9" imgW="558558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77"/>
                          <a:ext cx="55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D00408FA-A49A-48A4-81B0-CBE7A7F8A89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362200"/>
            <a:ext cx="2895600" cy="458788"/>
            <a:chOff x="1776" y="1392"/>
            <a:chExt cx="1824" cy="289"/>
          </a:xfrm>
        </p:grpSpPr>
        <p:sp>
          <p:nvSpPr>
            <p:cNvPr id="17434" name="Text Box 38">
              <a:extLst>
                <a:ext uri="{FF2B5EF4-FFF2-40B4-BE49-F238E27FC236}">
                  <a16:creationId xmlns:a16="http://schemas.microsoft.com/office/drawing/2014/main" id="{47DB03C9-205B-41C8-B0D7-0B377827D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29"/>
              <a:ext cx="18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then the limit is</a:t>
              </a:r>
            </a:p>
          </p:txBody>
        </p:sp>
        <p:graphicFrame>
          <p:nvGraphicFramePr>
            <p:cNvPr id="17435" name="Object 10">
              <a:extLst>
                <a:ext uri="{FF2B5EF4-FFF2-40B4-BE49-F238E27FC236}">
                  <a16:creationId xmlns:a16="http://schemas.microsoft.com/office/drawing/2014/main" id="{B8122A03-EC1A-4709-84C1-DF16436F9C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392"/>
            <a:ext cx="43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5" name="Equation" r:id="rId11" imgW="355292" imgH="215713" progId="Equation.DSMT4">
                    <p:embed/>
                  </p:oleObj>
                </mc:Choice>
                <mc:Fallback>
                  <p:oleObj name="Equation" r:id="rId11" imgW="355292" imgH="215713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392"/>
                          <a:ext cx="43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7">
            <a:extLst>
              <a:ext uri="{FF2B5EF4-FFF2-40B4-BE49-F238E27FC236}">
                <a16:creationId xmlns:a16="http://schemas.microsoft.com/office/drawing/2014/main" id="{BC6C0398-41FE-4DF7-97E6-66B6D1C4593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971800"/>
            <a:ext cx="4724400" cy="423863"/>
            <a:chOff x="480" y="1824"/>
            <a:chExt cx="2976" cy="267"/>
          </a:xfrm>
        </p:grpSpPr>
        <p:sp>
          <p:nvSpPr>
            <p:cNvPr id="17431" name="Text Box 40">
              <a:extLst>
                <a:ext uri="{FF2B5EF4-FFF2-40B4-BE49-F238E27FC236}">
                  <a16:creationId xmlns:a16="http://schemas.microsoft.com/office/drawing/2014/main" id="{91E5D654-3B71-469F-B7EE-4CCFD98AD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33"/>
              <a:ext cx="2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If                       then </a:t>
              </a:r>
            </a:p>
          </p:txBody>
        </p:sp>
        <p:graphicFrame>
          <p:nvGraphicFramePr>
            <p:cNvPr id="17432" name="Object 8">
              <a:extLst>
                <a:ext uri="{FF2B5EF4-FFF2-40B4-BE49-F238E27FC236}">
                  <a16:creationId xmlns:a16="http://schemas.microsoft.com/office/drawing/2014/main" id="{01AE7BDB-4661-4447-AC21-58216A448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0" y="1842"/>
            <a:ext cx="87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6" name="Equation" r:id="rId13" imgW="812447" imgH="203112" progId="Equation.DSMT4">
                    <p:embed/>
                  </p:oleObj>
                </mc:Choice>
                <mc:Fallback>
                  <p:oleObj name="Equation" r:id="rId13" imgW="812447" imgH="203112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1842"/>
                          <a:ext cx="87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9">
              <a:extLst>
                <a:ext uri="{FF2B5EF4-FFF2-40B4-BE49-F238E27FC236}">
                  <a16:creationId xmlns:a16="http://schemas.microsoft.com/office/drawing/2014/main" id="{777DA886-75B9-46A5-9758-A1F8F9C8C7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1" y="1824"/>
            <a:ext cx="145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7" name="Equation" r:id="rId15" imgW="1308100" imgH="241300" progId="Equation.DSMT4">
                    <p:embed/>
                  </p:oleObj>
                </mc:Choice>
                <mc:Fallback>
                  <p:oleObj name="Equation" r:id="rId15" imgW="13081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1824"/>
                          <a:ext cx="145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6395" name="Text Box 43">
            <a:extLst>
              <a:ext uri="{FF2B5EF4-FFF2-40B4-BE49-F238E27FC236}">
                <a16:creationId xmlns:a16="http://schemas.microsoft.com/office/drawing/2014/main" id="{CEF6F82A-13CB-4D76-9A3C-9CCEBA21F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hence</a:t>
            </a:r>
          </a:p>
        </p:txBody>
      </p:sp>
      <p:graphicFrame>
        <p:nvGraphicFramePr>
          <p:cNvPr id="356396" name="Object 3">
            <a:extLst>
              <a:ext uri="{FF2B5EF4-FFF2-40B4-BE49-F238E27FC236}">
                <a16:creationId xmlns:a16="http://schemas.microsoft.com/office/drawing/2014/main" id="{8B763695-000E-40A1-88B8-7FF51441D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3429000"/>
          <a:ext cx="34766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Equation" r:id="rId17" imgW="1993900" imgH="444500" progId="Equation.DSMT4">
                  <p:embed/>
                </p:oleObj>
              </mc:Choice>
              <mc:Fallback>
                <p:oleObj name="Equation" r:id="rId17" imgW="19939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429000"/>
                        <a:ext cx="34766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8">
            <a:extLst>
              <a:ext uri="{FF2B5EF4-FFF2-40B4-BE49-F238E27FC236}">
                <a16:creationId xmlns:a16="http://schemas.microsoft.com/office/drawing/2014/main" id="{B3977F9B-2281-4DEA-A7F8-B557D3389B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321175"/>
            <a:ext cx="1403350" cy="400050"/>
            <a:chOff x="480" y="2701"/>
            <a:chExt cx="884" cy="252"/>
          </a:xfrm>
        </p:grpSpPr>
        <p:sp>
          <p:nvSpPr>
            <p:cNvPr id="17429" name="Text Box 45">
              <a:extLst>
                <a:ext uri="{FF2B5EF4-FFF2-40B4-BE49-F238E27FC236}">
                  <a16:creationId xmlns:a16="http://schemas.microsoft.com/office/drawing/2014/main" id="{E364017B-A2AF-49A5-981E-A2F73ADD7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01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Let </a:t>
              </a:r>
            </a:p>
          </p:txBody>
        </p:sp>
        <p:graphicFrame>
          <p:nvGraphicFramePr>
            <p:cNvPr id="17430" name="Object 7">
              <a:extLst>
                <a:ext uri="{FF2B5EF4-FFF2-40B4-BE49-F238E27FC236}">
                  <a16:creationId xmlns:a16="http://schemas.microsoft.com/office/drawing/2014/main" id="{BA5D4B05-6076-4F75-941A-2D5AC1DC26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740"/>
            <a:ext cx="54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9" name="Equation" r:id="rId19" imgW="545626" imgH="203024" progId="Equation.DSMT4">
                    <p:embed/>
                  </p:oleObj>
                </mc:Choice>
                <mc:Fallback>
                  <p:oleObj name="Equation" r:id="rId19" imgW="545626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40"/>
                          <a:ext cx="54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9">
            <a:extLst>
              <a:ext uri="{FF2B5EF4-FFF2-40B4-BE49-F238E27FC236}">
                <a16:creationId xmlns:a16="http://schemas.microsoft.com/office/drawing/2014/main" id="{44F4AAD2-03D2-453A-830E-7AEDE02B52F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267200"/>
            <a:ext cx="2895600" cy="439738"/>
            <a:chOff x="1776" y="2667"/>
            <a:chExt cx="1824" cy="277"/>
          </a:xfrm>
        </p:grpSpPr>
        <p:sp>
          <p:nvSpPr>
            <p:cNvPr id="17427" name="Text Box 47">
              <a:extLst>
                <a:ext uri="{FF2B5EF4-FFF2-40B4-BE49-F238E27FC236}">
                  <a16:creationId xmlns:a16="http://schemas.microsoft.com/office/drawing/2014/main" id="{3F13B939-6F63-4431-A421-64FC90778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92"/>
              <a:ext cx="18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then the limit is</a:t>
              </a:r>
            </a:p>
          </p:txBody>
        </p:sp>
        <p:graphicFrame>
          <p:nvGraphicFramePr>
            <p:cNvPr id="17428" name="Object 6">
              <a:extLst>
                <a:ext uri="{FF2B5EF4-FFF2-40B4-BE49-F238E27FC236}">
                  <a16:creationId xmlns:a16="http://schemas.microsoft.com/office/drawing/2014/main" id="{62D98EC4-13C8-4759-B2A9-2347D4C1D2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6" y="2667"/>
            <a:ext cx="3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0" name="Equation" r:id="rId21" imgW="342603" imgH="215713" progId="Equation.DSMT4">
                    <p:embed/>
                  </p:oleObj>
                </mc:Choice>
                <mc:Fallback>
                  <p:oleObj name="Equation" r:id="rId21" imgW="342603" imgH="21571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" y="2667"/>
                          <a:ext cx="3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6401" name="Text Box 49">
            <a:extLst>
              <a:ext uri="{FF2B5EF4-FFF2-40B4-BE49-F238E27FC236}">
                <a16:creationId xmlns:a16="http://schemas.microsoft.com/office/drawing/2014/main" id="{C4D91317-AC39-49B5-A64E-DB22EC27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716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 for </a:t>
            </a:r>
            <a:r>
              <a:rPr lang="en-US" altLang="zh-CN" sz="2000" i="1"/>
              <a:t>z</a:t>
            </a:r>
            <a:r>
              <a:rPr lang="en-US" altLang="zh-CN" sz="2000"/>
              <a:t>≠0, the derivative does not exist.</a:t>
            </a:r>
          </a:p>
        </p:txBody>
      </p:sp>
      <p:sp>
        <p:nvSpPr>
          <p:cNvPr id="356402" name="Text Box 50">
            <a:extLst>
              <a:ext uri="{FF2B5EF4-FFF2-40B4-BE49-F238E27FC236}">
                <a16:creationId xmlns:a16="http://schemas.microsoft.com/office/drawing/2014/main" id="{8620002B-B898-4B9D-A180-9B82F118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70513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When </a:t>
            </a:r>
            <a:r>
              <a:rPr lang="en-US" altLang="zh-CN" sz="2000" i="1"/>
              <a:t>z</a:t>
            </a:r>
            <a:r>
              <a:rPr lang="en-US" altLang="zh-CN" sz="2000"/>
              <a:t>=0, </a:t>
            </a:r>
          </a:p>
        </p:txBody>
      </p:sp>
      <p:graphicFrame>
        <p:nvGraphicFramePr>
          <p:cNvPr id="356403" name="Object 4">
            <a:extLst>
              <a:ext uri="{FF2B5EF4-FFF2-40B4-BE49-F238E27FC236}">
                <a16:creationId xmlns:a16="http://schemas.microsoft.com/office/drawing/2014/main" id="{6742F2FC-2E36-45E7-937B-DB389C2D4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81600"/>
          <a:ext cx="27765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Equation" r:id="rId23" imgW="1574800" imgH="444500" progId="Equation.DSMT4">
                  <p:embed/>
                </p:oleObj>
              </mc:Choice>
              <mc:Fallback>
                <p:oleObj name="Equation" r:id="rId23" imgW="15748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27765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404" name="Object 5">
            <a:extLst>
              <a:ext uri="{FF2B5EF4-FFF2-40B4-BE49-F238E27FC236}">
                <a16:creationId xmlns:a16="http://schemas.microsoft.com/office/drawing/2014/main" id="{57BEEFCA-72A7-482F-AB98-E815B02B6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406"/>
              </p:ext>
            </p:extLst>
          </p:nvPr>
        </p:nvGraphicFramePr>
        <p:xfrm>
          <a:off x="4637088" y="5356225"/>
          <a:ext cx="10874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Equation" r:id="rId25" imgW="647640" imgH="203040" progId="Equation.DSMT4">
                  <p:embed/>
                </p:oleObj>
              </mc:Choice>
              <mc:Fallback>
                <p:oleObj name="Equation" r:id="rId25" imgW="6476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5356225"/>
                        <a:ext cx="108743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灯片编号占位符 4">
            <a:extLst>
              <a:ext uri="{FF2B5EF4-FFF2-40B4-BE49-F238E27FC236}">
                <a16:creationId xmlns:a16="http://schemas.microsoft.com/office/drawing/2014/main" id="{642C726B-713B-426D-A3B7-13FEFA0C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2FB3F3-F0C0-4E4B-A17A-56B173145CC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567F2BF-7306-4C45-B439-61EE9049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00DD24C4-055B-43B1-9857-F801876E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752600"/>
            <a:ext cx="2362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Example 2 shows that a function can be differentiable </a:t>
            </a:r>
            <a:r>
              <a:rPr lang="en-US" altLang="zh-CN" sz="2000">
                <a:solidFill>
                  <a:srgbClr val="FF0000"/>
                </a:solidFill>
              </a:rPr>
              <a:t>at a certain point</a:t>
            </a:r>
            <a:r>
              <a:rPr lang="en-US" altLang="zh-CN" sz="2000"/>
              <a:t>, but </a:t>
            </a:r>
            <a:r>
              <a:rPr lang="en-US" altLang="zh-CN" sz="2000">
                <a:solidFill>
                  <a:srgbClr val="0033CC"/>
                </a:solidFill>
              </a:rPr>
              <a:t>nowhere else in any neighborhood of that point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5" grpId="0"/>
      <p:bldP spid="356395" grpId="0"/>
      <p:bldP spid="356401" grpId="0"/>
      <p:bldP spid="35640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7" name="Text Box 5">
            <a:extLst>
              <a:ext uri="{FF2B5EF4-FFF2-40B4-BE49-F238E27FC236}">
                <a16:creationId xmlns:a16="http://schemas.microsoft.com/office/drawing/2014/main" id="{FDB69ED6-1ABC-4F1C-9F0F-E43C5884E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845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So Example 2 also shows that </a:t>
            </a:r>
            <a:r>
              <a:rPr lang="en-US" altLang="zh-CN" sz="2000" i="1"/>
              <a:t>u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and </a:t>
            </a:r>
            <a:r>
              <a:rPr lang="en-US" altLang="zh-CN" sz="2000" i="1"/>
              <a:t>v</a:t>
            </a:r>
            <a:r>
              <a:rPr lang="en-US" altLang="zh-CN" sz="2000"/>
              <a:t>(</a:t>
            </a:r>
            <a:r>
              <a:rPr lang="en-US" altLang="zh-CN" sz="2000" i="1"/>
              <a:t>x,y</a:t>
            </a:r>
            <a:r>
              <a:rPr lang="en-US" altLang="zh-CN" sz="2000"/>
              <a:t>) have continuous partial derivatives of all orders at a point can </a:t>
            </a:r>
            <a:r>
              <a:rPr lang="en-US" altLang="zh-CN" sz="2000">
                <a:solidFill>
                  <a:srgbClr val="FF0000"/>
                </a:solidFill>
              </a:rPr>
              <a:t>NOT</a:t>
            </a:r>
            <a:r>
              <a:rPr lang="en-US" altLang="zh-CN" sz="2000"/>
              <a:t> imply that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is differentiable at this point.</a:t>
            </a: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4C6895DF-6985-43B5-9837-F9900B66FEF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962400"/>
            <a:ext cx="8001000" cy="427038"/>
            <a:chOff x="304800" y="2590803"/>
            <a:chExt cx="8001000" cy="427038"/>
          </a:xfrm>
        </p:grpSpPr>
        <p:grpSp>
          <p:nvGrpSpPr>
            <p:cNvPr id="18444" name="Group 11">
              <a:extLst>
                <a:ext uri="{FF2B5EF4-FFF2-40B4-BE49-F238E27FC236}">
                  <a16:creationId xmlns:a16="http://schemas.microsoft.com/office/drawing/2014/main" id="{9C36BD1E-AE4F-4707-8353-AA1594F9C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2590803"/>
              <a:ext cx="8001000" cy="427038"/>
              <a:chOff x="432" y="1632"/>
              <a:chExt cx="5040" cy="269"/>
            </a:xfrm>
          </p:grpSpPr>
          <p:sp>
            <p:nvSpPr>
              <p:cNvPr id="18446" name="Text Box 6">
                <a:extLst>
                  <a:ext uri="{FF2B5EF4-FFF2-40B4-BE49-F238E27FC236}">
                    <a16:creationId xmlns:a16="http://schemas.microsoft.com/office/drawing/2014/main" id="{FAA53358-8D2B-4187-86FF-71549AF913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32"/>
                <a:ext cx="50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Note</a:t>
                </a:r>
                <a:r>
                  <a:rPr lang="en-US" altLang="zh-CN" sz="2000"/>
                  <a:t> for                   we have</a:t>
                </a:r>
              </a:p>
            </p:txBody>
          </p:sp>
          <p:graphicFrame>
            <p:nvGraphicFramePr>
              <p:cNvPr id="18447" name="Object 3">
                <a:extLst>
                  <a:ext uri="{FF2B5EF4-FFF2-40B4-BE49-F238E27FC236}">
                    <a16:creationId xmlns:a16="http://schemas.microsoft.com/office/drawing/2014/main" id="{EB57666C-6FB9-4A7E-A27E-0F54DCFD81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62" y="1636"/>
              <a:ext cx="734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3" name="Equation" r:id="rId3" imgW="736280" imgH="266584" progId="Equation.DSMT4">
                      <p:embed/>
                    </p:oleObj>
                  </mc:Choice>
                  <mc:Fallback>
                    <p:oleObj name="Equation" r:id="rId3" imgW="736280" imgH="266584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2" y="1636"/>
                            <a:ext cx="734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45" name="Object 2">
              <a:extLst>
                <a:ext uri="{FF2B5EF4-FFF2-40B4-BE49-F238E27FC236}">
                  <a16:creationId xmlns:a16="http://schemas.microsoft.com/office/drawing/2014/main" id="{BBB902BD-C03A-4469-A680-96ECB98F17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363" y="2608870"/>
            <a:ext cx="32813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Equation" r:id="rId5" imgW="1968500" imgH="228600" progId="Equation.DSMT4">
                    <p:embed/>
                  </p:oleObj>
                </mc:Choice>
                <mc:Fallback>
                  <p:oleObj name="Equation" r:id="rId5" imgW="19685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363" y="2608870"/>
                          <a:ext cx="32813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6" name="灯片编号占位符 4">
            <a:extLst>
              <a:ext uri="{FF2B5EF4-FFF2-40B4-BE49-F238E27FC236}">
                <a16:creationId xmlns:a16="http://schemas.microsoft.com/office/drawing/2014/main" id="{44A50B6F-96F6-4FE7-BC11-12C987D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B11A91-96E2-49EF-B4AA-8A94F5C343A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2E060BA-F3BB-469F-882D-41B0A04C7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96EC5DB8-E46A-456C-B2E9-906C271A2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70088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So Example 2 also shows that the continuity of a function at a point does </a:t>
            </a:r>
            <a:r>
              <a:rPr lang="en-US" altLang="zh-CN" sz="2000">
                <a:solidFill>
                  <a:srgbClr val="FF0000"/>
                </a:solidFill>
              </a:rPr>
              <a:t>NOT</a:t>
            </a:r>
            <a:r>
              <a:rPr lang="en-US" altLang="zh-CN" sz="2000"/>
              <a:t> imply the existence of a derivative there.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A0D26697-4F4F-40AF-9FAF-8EB5A251351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00200"/>
            <a:ext cx="8001000" cy="460375"/>
            <a:chOff x="432" y="584"/>
            <a:chExt cx="5040" cy="290"/>
          </a:xfrm>
        </p:grpSpPr>
        <p:sp>
          <p:nvSpPr>
            <p:cNvPr id="18442" name="Text Box 6">
              <a:extLst>
                <a:ext uri="{FF2B5EF4-FFF2-40B4-BE49-F238E27FC236}">
                  <a16:creationId xmlns:a16="http://schemas.microsoft.com/office/drawing/2014/main" id="{2C17CB2F-B8EF-41B3-B02E-AA3F977BA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14"/>
              <a:ext cx="50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Note</a:t>
              </a:r>
              <a:r>
                <a:rPr lang="en-US" altLang="zh-CN" sz="2000"/>
                <a:t> that                     is continuous at every point. </a:t>
              </a:r>
            </a:p>
          </p:txBody>
        </p:sp>
        <p:graphicFrame>
          <p:nvGraphicFramePr>
            <p:cNvPr id="18443" name="Object 4">
              <a:extLst>
                <a:ext uri="{FF2B5EF4-FFF2-40B4-BE49-F238E27FC236}">
                  <a16:creationId xmlns:a16="http://schemas.microsoft.com/office/drawing/2014/main" id="{711F3472-0669-4886-8B2F-A0C1B200C2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6" y="584"/>
            <a:ext cx="73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Equation" r:id="rId7" imgW="672808" imgH="266584" progId="Equation.DSMT4">
                    <p:embed/>
                  </p:oleObj>
                </mc:Choice>
                <mc:Fallback>
                  <p:oleObj name="Equation" r:id="rId7" imgW="672808" imgH="266584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584"/>
                          <a:ext cx="73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9">
            <a:extLst>
              <a:ext uri="{FF2B5EF4-FFF2-40B4-BE49-F238E27FC236}">
                <a16:creationId xmlns:a16="http://schemas.microsoft.com/office/drawing/2014/main" id="{DD79700E-2872-42BD-8FBD-D7DFFE7E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7848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However, it is true that the existence of the derivative of a function at a point </a:t>
            </a:r>
            <a:r>
              <a:rPr lang="en-US" altLang="zh-CN" sz="2000">
                <a:solidFill>
                  <a:srgbClr val="FF0000"/>
                </a:solidFill>
              </a:rPr>
              <a:t>DOES</a:t>
            </a:r>
            <a:r>
              <a:rPr lang="en-US" altLang="zh-CN" sz="2000"/>
              <a:t> imply the continuity of the function at that point.</a:t>
            </a:r>
          </a:p>
        </p:txBody>
      </p:sp>
      <p:sp>
        <p:nvSpPr>
          <p:cNvPr id="18441" name="Text Box 2">
            <a:extLst>
              <a:ext uri="{FF2B5EF4-FFF2-40B4-BE49-F238E27FC236}">
                <a16:creationId xmlns:a16="http://schemas.microsoft.com/office/drawing/2014/main" id="{61D368E8-B380-4E1E-A5D8-C615C861B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Derivatives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>
            <a:extLst>
              <a:ext uri="{FF2B5EF4-FFF2-40B4-BE49-F238E27FC236}">
                <a16:creationId xmlns:a16="http://schemas.microsoft.com/office/drawing/2014/main" id="{CDA06C45-77C0-4A17-951C-4441DA5D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39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 Differentiation formulas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FB0DCA75-EABC-49E9-AF9B-7227F931BE5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90675"/>
            <a:ext cx="6000750" cy="706438"/>
            <a:chOff x="336" y="954"/>
            <a:chExt cx="3780" cy="445"/>
          </a:xfrm>
        </p:grpSpPr>
        <p:graphicFrame>
          <p:nvGraphicFramePr>
            <p:cNvPr id="19475" name="Object 6">
              <a:extLst>
                <a:ext uri="{FF2B5EF4-FFF2-40B4-BE49-F238E27FC236}">
                  <a16:creationId xmlns:a16="http://schemas.microsoft.com/office/drawing/2014/main" id="{B8F7DE77-D58C-41E3-9AB3-DAC13C92C0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" y="954"/>
            <a:ext cx="3402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2" name="Equation" r:id="rId3" imgW="3200400" imgH="419100" progId="Equation.DSMT4">
                    <p:embed/>
                  </p:oleObj>
                </mc:Choice>
                <mc:Fallback>
                  <p:oleObj name="Equation" r:id="rId3" imgW="3200400" imgH="419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954"/>
                          <a:ext cx="3402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Text Box 9">
              <a:extLst>
                <a:ext uri="{FF2B5EF4-FFF2-40B4-BE49-F238E27FC236}">
                  <a16:creationId xmlns:a16="http://schemas.microsoft.com/office/drawing/2014/main" id="{26281D75-4B25-4E44-977A-3C1BD159E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065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(a)</a:t>
              </a:r>
            </a:p>
          </p:txBody>
        </p:sp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93E23F34-2305-4DD2-B3BB-7C8E62BF85C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314575"/>
            <a:ext cx="4321175" cy="733425"/>
            <a:chOff x="336" y="1481"/>
            <a:chExt cx="2722" cy="462"/>
          </a:xfrm>
        </p:grpSpPr>
        <p:sp>
          <p:nvSpPr>
            <p:cNvPr id="19473" name="Text Box 19">
              <a:extLst>
                <a:ext uri="{FF2B5EF4-FFF2-40B4-BE49-F238E27FC236}">
                  <a16:creationId xmlns:a16="http://schemas.microsoft.com/office/drawing/2014/main" id="{4858AEC8-B4C9-41C2-A5E4-3853EDF2C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06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(b)</a:t>
              </a:r>
            </a:p>
          </p:txBody>
        </p:sp>
        <p:graphicFrame>
          <p:nvGraphicFramePr>
            <p:cNvPr id="19474" name="Object 5">
              <a:extLst>
                <a:ext uri="{FF2B5EF4-FFF2-40B4-BE49-F238E27FC236}">
                  <a16:creationId xmlns:a16="http://schemas.microsoft.com/office/drawing/2014/main" id="{AA708CA9-C08F-4370-A521-280AAD42BB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745576"/>
                </p:ext>
              </p:extLst>
            </p:nvPr>
          </p:nvGraphicFramePr>
          <p:xfrm>
            <a:off x="747" y="1481"/>
            <a:ext cx="2311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3" name="Equation" r:id="rId5" imgW="2095200" imgH="419040" progId="Equation.DSMT4">
                    <p:embed/>
                  </p:oleObj>
                </mc:Choice>
                <mc:Fallback>
                  <p:oleObj name="Equation" r:id="rId5" imgW="209520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1481"/>
                          <a:ext cx="2311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>
            <a:extLst>
              <a:ext uri="{FF2B5EF4-FFF2-40B4-BE49-F238E27FC236}">
                <a16:creationId xmlns:a16="http://schemas.microsoft.com/office/drawing/2014/main" id="{AFECE2DA-DD83-4008-8F09-E922D240E52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24200"/>
            <a:ext cx="5214938" cy="747713"/>
            <a:chOff x="336" y="2066"/>
            <a:chExt cx="3285" cy="471"/>
          </a:xfrm>
        </p:grpSpPr>
        <p:sp>
          <p:nvSpPr>
            <p:cNvPr id="19471" name="Text Box 21">
              <a:extLst>
                <a:ext uri="{FF2B5EF4-FFF2-40B4-BE49-F238E27FC236}">
                  <a16:creationId xmlns:a16="http://schemas.microsoft.com/office/drawing/2014/main" id="{FC9D304E-AC45-4FAA-B78C-255337632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69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(c)</a:t>
              </a:r>
            </a:p>
          </p:txBody>
        </p:sp>
        <p:graphicFrame>
          <p:nvGraphicFramePr>
            <p:cNvPr id="19472" name="Object 4">
              <a:extLst>
                <a:ext uri="{FF2B5EF4-FFF2-40B4-BE49-F238E27FC236}">
                  <a16:creationId xmlns:a16="http://schemas.microsoft.com/office/drawing/2014/main" id="{5778DA15-E653-478F-9C56-6649208427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3393900"/>
                </p:ext>
              </p:extLst>
            </p:nvPr>
          </p:nvGraphicFramePr>
          <p:xfrm>
            <a:off x="738" y="2066"/>
            <a:ext cx="2883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4" name="Equation" r:id="rId7" imgW="2565360" imgH="419040" progId="Equation.DSMT4">
                    <p:embed/>
                  </p:oleObj>
                </mc:Choice>
                <mc:Fallback>
                  <p:oleObj name="Equation" r:id="rId7" imgW="2565360" imgH="419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2066"/>
                          <a:ext cx="2883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E1B4D857-AB4A-4FA2-BF01-D22D9A1FB8F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17950"/>
            <a:ext cx="4757738" cy="882650"/>
            <a:chOff x="336" y="2564"/>
            <a:chExt cx="2997" cy="556"/>
          </a:xfrm>
        </p:grpSpPr>
        <p:sp>
          <p:nvSpPr>
            <p:cNvPr id="19469" name="Text Box 23">
              <a:extLst>
                <a:ext uri="{FF2B5EF4-FFF2-40B4-BE49-F238E27FC236}">
                  <a16:creationId xmlns:a16="http://schemas.microsoft.com/office/drawing/2014/main" id="{C1605860-C1E1-43C2-861F-690443696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97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(d)</a:t>
              </a:r>
            </a:p>
          </p:txBody>
        </p:sp>
        <p:graphicFrame>
          <p:nvGraphicFramePr>
            <p:cNvPr id="19470" name="Object 3">
              <a:extLst>
                <a:ext uri="{FF2B5EF4-FFF2-40B4-BE49-F238E27FC236}">
                  <a16:creationId xmlns:a16="http://schemas.microsoft.com/office/drawing/2014/main" id="{D463F6A8-4C76-4C59-A712-E0E1BDE525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5595277"/>
                </p:ext>
              </p:extLst>
            </p:nvPr>
          </p:nvGraphicFramePr>
          <p:xfrm>
            <a:off x="748" y="2564"/>
            <a:ext cx="2585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5" name="Equation" r:id="rId9" imgW="2361960" imgH="507960" progId="Equation.DSMT4">
                    <p:embed/>
                  </p:oleObj>
                </mc:Choice>
                <mc:Fallback>
                  <p:oleObj name="Equation" r:id="rId9" imgW="2361960" imgH="5079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564"/>
                          <a:ext cx="2585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9CAB6F23-BAAE-40A8-A0AD-7CDCFF91DCC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029200"/>
            <a:ext cx="5273675" cy="414338"/>
            <a:chOff x="336" y="3552"/>
            <a:chExt cx="3322" cy="261"/>
          </a:xfrm>
        </p:grpSpPr>
        <p:sp>
          <p:nvSpPr>
            <p:cNvPr id="19466" name="Text Box 25">
              <a:extLst>
                <a:ext uri="{FF2B5EF4-FFF2-40B4-BE49-F238E27FC236}">
                  <a16:creationId xmlns:a16="http://schemas.microsoft.com/office/drawing/2014/main" id="{1422B306-B87F-4613-ACE8-FAB1A3C14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552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(e)</a:t>
              </a:r>
            </a:p>
          </p:txBody>
        </p:sp>
        <p:sp>
          <p:nvSpPr>
            <p:cNvPr id="19467" name="Text Box 27">
              <a:extLst>
                <a:ext uri="{FF2B5EF4-FFF2-40B4-BE49-F238E27FC236}">
                  <a16:creationId xmlns:a16="http://schemas.microsoft.com/office/drawing/2014/main" id="{D1F9B107-EF0F-4D14-9EBF-9DA30932C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52"/>
              <a:ext cx="16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For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)=</a:t>
              </a:r>
              <a:r>
                <a:rPr lang="en-US" altLang="zh-CN" sz="2000" i="1"/>
                <a:t>g</a:t>
              </a:r>
              <a:r>
                <a:rPr lang="en-US" altLang="zh-CN" sz="2000"/>
                <a:t>[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)],</a:t>
              </a:r>
            </a:p>
          </p:txBody>
        </p:sp>
        <p:graphicFrame>
          <p:nvGraphicFramePr>
            <p:cNvPr id="19468" name="Object 2">
              <a:extLst>
                <a:ext uri="{FF2B5EF4-FFF2-40B4-BE49-F238E27FC236}">
                  <a16:creationId xmlns:a16="http://schemas.microsoft.com/office/drawing/2014/main" id="{8C2BC26B-608C-4F02-833D-F3A5DA4833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762558"/>
                </p:ext>
              </p:extLst>
            </p:nvPr>
          </p:nvGraphicFramePr>
          <p:xfrm>
            <a:off x="1945" y="3570"/>
            <a:ext cx="171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6" name="Equation" r:id="rId11" imgW="1434960" imgH="203040" progId="Equation.DSMT4">
                    <p:embed/>
                  </p:oleObj>
                </mc:Choice>
                <mc:Fallback>
                  <p:oleObj name="Equation" r:id="rId11" imgW="14349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3570"/>
                          <a:ext cx="171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4" name="灯片编号占位符 4">
            <a:extLst>
              <a:ext uri="{FF2B5EF4-FFF2-40B4-BE49-F238E27FC236}">
                <a16:creationId xmlns:a16="http://schemas.microsoft.com/office/drawing/2014/main" id="{93501898-2D62-46E4-BCEA-5E57C9EE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81E6C4-18D4-45DB-AE97-B9BB67431F3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A12DA46-C514-4D1A-AFF2-A03944B7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Derivatives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>
            <a:extLst>
              <a:ext uri="{FF2B5EF4-FFF2-40B4-BE49-F238E27FC236}">
                <a16:creationId xmlns:a16="http://schemas.microsoft.com/office/drawing/2014/main" id="{932CE8B3-32D4-4B5B-A618-896A29961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39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Necessary conditions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FE2ED30D-B730-430A-B152-485A9E26BA8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971800"/>
            <a:ext cx="7239000" cy="400050"/>
            <a:chOff x="624" y="2880"/>
            <a:chExt cx="4560" cy="252"/>
          </a:xfrm>
        </p:grpSpPr>
        <p:sp>
          <p:nvSpPr>
            <p:cNvPr id="20499" name="Text Box 23">
              <a:extLst>
                <a:ext uri="{FF2B5EF4-FFF2-40B4-BE49-F238E27FC236}">
                  <a16:creationId xmlns:a16="http://schemas.microsoft.com/office/drawing/2014/main" id="{655CE5CC-7015-4A72-BAB9-6153D2628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0"/>
              <a:ext cx="45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Write                           then </a:t>
              </a:r>
              <a:endParaRPr lang="en-US" altLang="zh-CN" sz="2000" i="1"/>
            </a:p>
          </p:txBody>
        </p:sp>
        <p:graphicFrame>
          <p:nvGraphicFramePr>
            <p:cNvPr id="20500" name="Object 7">
              <a:extLst>
                <a:ext uri="{FF2B5EF4-FFF2-40B4-BE49-F238E27FC236}">
                  <a16:creationId xmlns:a16="http://schemas.microsoft.com/office/drawing/2014/main" id="{6E6F75D5-E177-4614-A274-C5DD2C6C9F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7" y="2904"/>
            <a:ext cx="10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" name="Equation" r:id="rId3" imgW="939392" imgH="203112" progId="Equation.DSMT4">
                    <p:embed/>
                  </p:oleObj>
                </mc:Choice>
                <mc:Fallback>
                  <p:oleObj name="Equation" r:id="rId3" imgW="939392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2904"/>
                          <a:ext cx="10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3A316B29-3EA9-4ECD-8DF2-A49CA0CDB4A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7802563" cy="400050"/>
            <a:chOff x="624" y="1104"/>
            <a:chExt cx="4915" cy="252"/>
          </a:xfrm>
        </p:grpSpPr>
        <p:sp>
          <p:nvSpPr>
            <p:cNvPr id="20497" name="Text Box 3">
              <a:extLst>
                <a:ext uri="{FF2B5EF4-FFF2-40B4-BE49-F238E27FC236}">
                  <a16:creationId xmlns:a16="http://schemas.microsoft.com/office/drawing/2014/main" id="{BB4AB058-F3E0-40F4-8846-1E4A1D55D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104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Suppose the function </a:t>
              </a:r>
              <a:r>
                <a:rPr lang="en-US" altLang="zh-CN" sz="2000" i="1"/>
                <a:t>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)=</a:t>
              </a:r>
              <a:r>
                <a:rPr lang="en-US" altLang="zh-CN" sz="2000" i="1"/>
                <a:t>u</a:t>
              </a:r>
              <a:r>
                <a:rPr lang="en-US" altLang="zh-CN" sz="2000"/>
                <a:t>(</a:t>
              </a:r>
              <a:r>
                <a:rPr lang="en-US" altLang="zh-CN" sz="2000" i="1"/>
                <a:t>x,y</a:t>
              </a:r>
              <a:r>
                <a:rPr lang="en-US" altLang="zh-CN" sz="2000"/>
                <a:t>)+</a:t>
              </a:r>
              <a:r>
                <a:rPr lang="en-US" altLang="zh-CN" sz="2000" i="1"/>
                <a:t>iv</a:t>
              </a:r>
              <a:r>
                <a:rPr lang="en-US" altLang="zh-CN" sz="2000"/>
                <a:t>(</a:t>
              </a:r>
              <a:r>
                <a:rPr lang="en-US" altLang="zh-CN" sz="2000" i="1"/>
                <a:t>x,y</a:t>
              </a:r>
              <a:r>
                <a:rPr lang="en-US" altLang="zh-CN" sz="2000"/>
                <a:t>) is differentiable at </a:t>
              </a:r>
            </a:p>
          </p:txBody>
        </p:sp>
        <p:graphicFrame>
          <p:nvGraphicFramePr>
            <p:cNvPr id="20498" name="Object 6">
              <a:extLst>
                <a:ext uri="{FF2B5EF4-FFF2-40B4-BE49-F238E27FC236}">
                  <a16:creationId xmlns:a16="http://schemas.microsoft.com/office/drawing/2014/main" id="{38C1EAC9-71FC-489D-96E6-FBD083C2E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1" y="1107"/>
            <a:ext cx="87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" name="Equation" r:id="rId5" imgW="825500" imgH="228600" progId="Equation.DSMT4">
                    <p:embed/>
                  </p:oleObj>
                </mc:Choice>
                <mc:Fallback>
                  <p:oleObj name="Equation" r:id="rId5" imgW="8255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107"/>
                          <a:ext cx="87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9">
            <a:extLst>
              <a:ext uri="{FF2B5EF4-FFF2-40B4-BE49-F238E27FC236}">
                <a16:creationId xmlns:a16="http://schemas.microsoft.com/office/drawing/2014/main" id="{901D988E-5BA9-4BB1-A341-1B95B88678B6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3429000"/>
            <a:ext cx="6356350" cy="1066800"/>
            <a:chOff x="577850" y="3429000"/>
            <a:chExt cx="6356350" cy="1066800"/>
          </a:xfrm>
        </p:grpSpPr>
        <p:graphicFrame>
          <p:nvGraphicFramePr>
            <p:cNvPr id="20495" name="Object 2">
              <a:extLst>
                <a:ext uri="{FF2B5EF4-FFF2-40B4-BE49-F238E27FC236}">
                  <a16:creationId xmlns:a16="http://schemas.microsoft.com/office/drawing/2014/main" id="{AE37BA26-40FC-49FB-B854-FEF612BA8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7850" y="3429000"/>
            <a:ext cx="61277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" name="Equation" r:id="rId7" imgW="3657600" imgH="228600" progId="Equation.DSMT4">
                    <p:embed/>
                  </p:oleObj>
                </mc:Choice>
                <mc:Fallback>
                  <p:oleObj name="Equation" r:id="rId7" imgW="36576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850" y="3429000"/>
                          <a:ext cx="612775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3">
              <a:extLst>
                <a:ext uri="{FF2B5EF4-FFF2-40B4-BE49-F238E27FC236}">
                  <a16:creationId xmlns:a16="http://schemas.microsoft.com/office/drawing/2014/main" id="{39A35943-3FF6-4D34-99D9-8D8600B299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8000" y="4038600"/>
            <a:ext cx="3886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4" name="Equation" r:id="rId9" imgW="2159000" imgH="228600" progId="Equation.DSMT4">
                    <p:embed/>
                  </p:oleObj>
                </mc:Choice>
                <mc:Fallback>
                  <p:oleObj name="Equation" r:id="rId9" imgW="21590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4038600"/>
                          <a:ext cx="38862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9455" name="Object 4">
            <a:extLst>
              <a:ext uri="{FF2B5EF4-FFF2-40B4-BE49-F238E27FC236}">
                <a16:creationId xmlns:a16="http://schemas.microsoft.com/office/drawing/2014/main" id="{22572649-AFB4-40E1-8505-66F56BA04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33311"/>
              </p:ext>
            </p:extLst>
          </p:nvPr>
        </p:nvGraphicFramePr>
        <p:xfrm>
          <a:off x="1208088" y="2122488"/>
          <a:ext cx="192881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Equation" r:id="rId11" imgW="1079280" imgH="419040" progId="Equation.DSMT4">
                  <p:embed/>
                </p:oleObj>
              </mc:Choice>
              <mc:Fallback>
                <p:oleObj name="Equation" r:id="rId11" imgW="10792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122488"/>
                        <a:ext cx="1928812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灯片编号占位符 4">
            <a:extLst>
              <a:ext uri="{FF2B5EF4-FFF2-40B4-BE49-F238E27FC236}">
                <a16:creationId xmlns:a16="http://schemas.microsoft.com/office/drawing/2014/main" id="{5DB01D26-7BB9-4561-AB6D-DC3CEE9F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D61E00-3136-4C19-8846-A47EE73F6EE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9C23E35-2196-44A9-B14E-F2E4C435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4813"/>
            <a:ext cx="82153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Conditions for Differentiability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5" name="组合 20">
            <a:extLst>
              <a:ext uri="{FF2B5EF4-FFF2-40B4-BE49-F238E27FC236}">
                <a16:creationId xmlns:a16="http://schemas.microsoft.com/office/drawing/2014/main" id="{913F7838-4971-4F4D-A7DB-2B7FE50D953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133598"/>
            <a:ext cx="4624387" cy="505526"/>
            <a:chOff x="3200400" y="2133601"/>
            <a:chExt cx="4623505" cy="307975"/>
          </a:xfrm>
        </p:grpSpPr>
        <p:grpSp>
          <p:nvGrpSpPr>
            <p:cNvPr id="20491" name="Group 9">
              <a:extLst>
                <a:ext uri="{FF2B5EF4-FFF2-40B4-BE49-F238E27FC236}">
                  <a16:creationId xmlns:a16="http://schemas.microsoft.com/office/drawing/2014/main" id="{2F73D471-BE37-41F7-B05B-0A05BBEED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2133601"/>
              <a:ext cx="2146300" cy="307975"/>
              <a:chOff x="1768" y="543"/>
              <a:chExt cx="1352" cy="194"/>
            </a:xfrm>
          </p:grpSpPr>
          <p:sp>
            <p:nvSpPr>
              <p:cNvPr id="20493" name="AutoShape 6">
                <a:extLst>
                  <a:ext uri="{FF2B5EF4-FFF2-40B4-BE49-F238E27FC236}">
                    <a16:creationId xmlns:a16="http://schemas.microsoft.com/office/drawing/2014/main" id="{51C1BEE7-5C9D-453A-A8F6-6A5EE10D9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8" y="676"/>
                <a:ext cx="1352" cy="48"/>
              </a:xfrm>
              <a:prstGeom prst="leftRightArrow">
                <a:avLst>
                  <a:gd name="adj1" fmla="val 50000"/>
                  <a:gd name="adj2" fmla="val 56333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94" name="Text Box 7">
                <a:extLst>
                  <a:ext uri="{FF2B5EF4-FFF2-40B4-BE49-F238E27FC236}">
                    <a16:creationId xmlns:a16="http://schemas.microsoft.com/office/drawing/2014/main" id="{AF6DBFEC-FC38-41C8-BF77-625645669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543"/>
                <a:ext cx="82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>
                    <a:solidFill>
                      <a:srgbClr val="0033CC"/>
                    </a:solidFill>
                  </a:rPr>
                  <a:t>relationship</a:t>
                </a:r>
              </a:p>
            </p:txBody>
          </p:sp>
        </p:grpSp>
        <p:sp>
          <p:nvSpPr>
            <p:cNvPr id="20492" name="Text Box 8">
              <a:extLst>
                <a:ext uri="{FF2B5EF4-FFF2-40B4-BE49-F238E27FC236}">
                  <a16:creationId xmlns:a16="http://schemas.microsoft.com/office/drawing/2014/main" id="{3112C21C-4486-41B8-B1B8-F3F82CC5E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5599" y="2166937"/>
              <a:ext cx="2388306" cy="26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 dirty="0" err="1"/>
                <a:t>u</a:t>
              </a:r>
              <a:r>
                <a:rPr lang="en-US" altLang="zh-CN" i="1" baseline="-25000" dirty="0" err="1"/>
                <a:t>x</a:t>
              </a:r>
              <a:r>
                <a:rPr lang="en-US" altLang="zh-CN" i="1" baseline="-25000" dirty="0"/>
                <a:t> </a:t>
              </a:r>
              <a:r>
                <a:rPr lang="en-US" altLang="zh-CN" i="1" dirty="0"/>
                <a:t>, </a:t>
              </a:r>
              <a:r>
                <a:rPr lang="en-US" altLang="zh-CN" i="1" dirty="0" err="1"/>
                <a:t>v</a:t>
              </a:r>
              <a:r>
                <a:rPr lang="en-US" altLang="zh-CN" i="1" baseline="-25000" dirty="0" err="1"/>
                <a:t>x</a:t>
              </a:r>
              <a:r>
                <a:rPr lang="en-US" altLang="zh-CN" i="1" baseline="-25000" dirty="0"/>
                <a:t> </a:t>
              </a:r>
              <a:r>
                <a:rPr lang="en-US" altLang="zh-CN" i="1" dirty="0"/>
                <a:t>, </a:t>
              </a:r>
              <a:r>
                <a:rPr lang="en-US" altLang="zh-CN" i="1" dirty="0" err="1"/>
                <a:t>u</a:t>
              </a:r>
              <a:r>
                <a:rPr lang="en-US" altLang="zh-CN" i="1" baseline="-25000" dirty="0" err="1"/>
                <a:t>y</a:t>
              </a:r>
              <a:r>
                <a:rPr lang="en-US" altLang="zh-CN" i="1" baseline="-25000" dirty="0"/>
                <a:t> </a:t>
              </a:r>
              <a:r>
                <a:rPr lang="en-US" altLang="zh-CN" i="1" dirty="0"/>
                <a:t>, </a:t>
              </a:r>
              <a:r>
                <a:rPr lang="en-US" altLang="zh-CN" i="1" dirty="0" err="1"/>
                <a:t>v</a:t>
              </a:r>
              <a:r>
                <a:rPr lang="en-US" altLang="zh-CN" i="1" baseline="-25000" dirty="0" err="1"/>
                <a:t>y</a:t>
              </a:r>
              <a:endParaRPr lang="en-US" altLang="zh-CN" i="1" baseline="-25000" dirty="0"/>
            </a:p>
          </p:txBody>
        </p:sp>
      </p:grpSp>
      <p:graphicFrame>
        <p:nvGraphicFramePr>
          <p:cNvPr id="21519" name="Object 15">
            <a:extLst>
              <a:ext uri="{FF2B5EF4-FFF2-40B4-BE49-F238E27FC236}">
                <a16:creationId xmlns:a16="http://schemas.microsoft.com/office/drawing/2014/main" id="{9E090D5D-14E2-4B95-A0C3-B04EAEDE0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" y="4675188"/>
          <a:ext cx="75914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Equation" r:id="rId13" imgW="4622800" imgH="419100" progId="Equation.DSMT4">
                  <p:embed/>
                </p:oleObj>
              </mc:Choice>
              <mc:Fallback>
                <p:oleObj name="Equation" r:id="rId13" imgW="46228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675188"/>
                        <a:ext cx="759142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</TotalTime>
  <Words>2831</Words>
  <Application>Microsoft Office PowerPoint</Application>
  <PresentationFormat>全屏显示(4:3)</PresentationFormat>
  <Paragraphs>387</Paragraphs>
  <Slides>53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Arial Unicode MS</vt:lpstr>
      <vt:lpstr>华文楷体</vt:lpstr>
      <vt:lpstr>楷体_GB2312</vt:lpstr>
      <vt:lpstr>宋体</vt:lpstr>
      <vt:lpstr>Arial</vt:lpstr>
      <vt:lpstr>Arial Black</vt:lpstr>
      <vt:lpstr>Calibri</vt:lpstr>
      <vt:lpstr>Cambria Math</vt:lpstr>
      <vt:lpstr>Century Schoolbook</vt:lpstr>
      <vt:lpstr>Cooper Black</vt:lpstr>
      <vt:lpstr>Symbol</vt:lpstr>
      <vt:lpstr>Times New Roman</vt:lpstr>
      <vt:lpstr>Wingdings</vt:lpstr>
      <vt:lpstr>Wingdings 2</vt:lpstr>
      <vt:lpstr>凸显</vt:lpstr>
      <vt:lpstr>Equation</vt:lpstr>
      <vt:lpstr>Engineering Mathematics (part 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石霞</dc:creator>
  <cp:lastModifiedBy>shixia</cp:lastModifiedBy>
  <cp:revision>161</cp:revision>
  <cp:lastPrinted>1601-01-01T00:00:00Z</cp:lastPrinted>
  <dcterms:created xsi:type="dcterms:W3CDTF">1601-01-01T00:00:00Z</dcterms:created>
  <dcterms:modified xsi:type="dcterms:W3CDTF">2023-09-26T02:05:49Z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