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handoutMasterIdLst>
    <p:handoutMasterId r:id="rId51"/>
  </p:handoutMasterIdLst>
  <p:sldIdLst>
    <p:sldId id="372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73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71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5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73.wmf"/><Relationship Id="rId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3.wmf"/><Relationship Id="rId1" Type="http://schemas.openxmlformats.org/officeDocument/2006/relationships/image" Target="../media/image167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F67DC8C-FA65-483F-939D-084967270E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90A43-1563-43E1-B333-852A3528B1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BE0DAC-F610-4F83-814D-57BA6AFCB3CA}" type="datetimeFigureOut">
              <a:rPr lang="zh-CN" altLang="en-US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2430F-4FD8-4568-ADC7-C4A8CE996C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09877A-203E-45D1-BBCA-FD09FE9703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B1EBF2-F33B-4ADF-A45F-D30C1C093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54CD24-E562-4AC7-9CCA-7CA0284C78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A1772-BFF8-4682-BD69-4487199EB7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71CB1F-4BB2-4EEC-A1E6-A5CCAC7A1643}" type="datetimeFigureOut">
              <a:rPr lang="zh-CN" altLang="en-US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AB1D54C-F2B0-40FE-8208-A210DFC52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31C185C-00DD-4DE9-A37E-BADF11FD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FDCA-551C-46F2-96B1-95CAF1A42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A80DC-0D3C-4E71-9373-406B6C0D3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CFEF10-E4AF-498A-A62E-AD73EEAFC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ADADD9E-1838-441E-8F81-58A94FBAF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4050EA-F8D8-4F2E-802B-4328B90FBB9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22ECC6C-1223-40B9-A898-D663B7101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B0574B2-3114-4D88-A5D1-6D279C50A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E148160-FDDC-4095-B392-0B4AA8F1E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E8F2AB-7272-4180-B13C-0202168D245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6A5B5C-CAB0-48D6-AD30-AB716A94B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3845088-426A-49AA-8AB3-44DE6199A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38523CF-DE40-4D9D-9427-3A133122E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CA8427-74A6-4934-B41E-5B7D3CBB9D6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EFAD31E-5F40-4F6B-A633-AC28CB85D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413610C-0760-432B-A2C2-28D4F41D1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D114A25E-6BFF-4D86-A804-A9D084AB6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0E8C608D-80CB-4918-929E-68F8041AAA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77104C3C-236A-4677-8F81-78A0DFBF5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4E08FB-1611-41D7-8501-D4AFFCD385E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2004F3B-3422-4B46-A5F7-C30833E35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9E3037-14F7-4854-8A9C-D751E31C2DE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75BD810-545F-4DE1-9126-78BF8EAA3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1AF97D9-3348-428A-9629-5A79A57C9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B493ED-50AE-4A2E-B27A-BD768D0AE2DD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95046D-F1AE-4092-93A3-98CBDF162512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1DDDA2-FCCE-45F1-97A9-F23CF95E6F46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3715BC-86D5-4206-9C0D-9B9AC9B4F0F3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A8BFADBE-9AB3-4C45-B1BD-3116DDFE5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7868D15E-0950-47F0-8B1D-36EA47466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75C82493-4D65-40C6-8DD9-E720D1E74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F81ECA45-02C2-4B3B-B727-C6038820D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A4C241AE-F3BF-4C3E-B603-F144D090A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CF9BF9B1-3799-4AB2-9815-B9FE79DB0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89A3A9-A087-431A-B98D-068B50B1BC04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43E37C-7E76-4015-B4BE-90FF9C6E4B15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87AD98A-627E-4FF8-BB20-618A48B40534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86763C1-8175-4F2A-B593-F3E76B58ECCD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09AAA61-FE98-4B91-9D8B-61103C3F3303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964F5F-D7FB-4E1A-982E-A10B05FB15A7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769D15E5-FD91-47FF-BD4F-0E23825A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671A2367-2EF5-4C7A-8779-7B195E5B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FE7B78C8-319C-415C-B21C-44A2FD3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68F5-2840-4E33-8214-C15CA25C4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95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E6693D77-8F24-4B36-AC69-D860D964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6C529425-A254-469A-8075-38941D49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38689EA4-D788-42C8-A9DE-B5CB10C1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0D48-BDCC-4550-89E1-D51710697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06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4C32AAB8-2F0A-4CFC-AC9E-7070584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0073AB9-33C4-4B6B-810F-8981B5A7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DBABD015-34A6-4960-9AE4-C3030BB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ABBD7-E614-4F35-8937-75977782D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4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94280798-E531-4EC1-8E6B-C27CBDBE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A4C293E9-5256-4A1F-AEE7-0CDD1420FB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92E1-93D3-4838-B566-BAB24F41E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BD86B24F-0BC9-4DAB-B21D-0B1EACFB44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8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1A55DF-E21A-4D77-BD63-4E91820C94DE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77E09A-DD0C-44C0-B23E-E490AFFC655F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0EDC5F-0BE8-4BC3-9449-0095A9950A33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26763D-D855-4167-97E7-C0861EDEAF1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E9F4CFB4-46F5-46C7-BC38-54403698E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6D170EE4-FA3B-4320-81AF-94B5527D5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6D8B4208-35B8-4A1D-98DD-AC5EE5B77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D0CBD4A4-373E-48BA-9179-0CCD1C0D4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06C0D71C-6BCB-49E2-A6C4-2D52F926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5CEEC2-5A0E-47B9-A405-88AA9208AE8C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6D55BD-2BC0-4717-B0DF-4B05CF2E0540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5958CCD-0F5F-4943-9B32-FCE73FE9030A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0F9FE8-373A-4828-9836-993EED34502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07D1ED-16ED-410F-B717-E627C5F2105A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AFE22E3-A7B2-4E97-A778-7B46B59BB80D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C8726483-A1D3-4E2F-89D8-FABCD2AFD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45C80FDB-25B0-4C5C-9A58-32F0201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5C1064D9-B5EA-4E9B-B5C6-A9843B58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29608574-4EBF-41A4-BCAD-39EDE1DF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E4BB7-58EC-487A-ACB7-6A522B332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06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3FC5F217-C7B9-4FF4-B514-15B99379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AB4D5C4-41C7-4D4D-A3C5-E1FE8D61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D1BA0D72-ABEB-4299-BDF1-61C45A4C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05B4-096E-4391-96A0-A68568EFE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3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653455EC-0B1C-4F6E-9E54-1C2FCB98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3C8616B-14E8-4789-8F95-37C2B753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8CCE21CD-F981-4F48-A5D5-69345DB5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BC3DE-23A0-4310-9D87-A6CE4538C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AFAF76AF-FC23-44D3-84E0-735F9B12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8073FE43-6237-45EF-A9D9-C92AE2DEF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C51C-D9BC-497D-87A4-1B60C6564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45F5544D-003B-4B34-98AA-705B4971FA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0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1B280AE5-210E-4476-A604-322C5DC0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9FF510-B5C7-4649-A65B-12AB5CB0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8672C39C-887E-401A-8649-F405F3AC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A13C-072B-495A-924E-213484459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28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366DAA0B-064A-4625-85DE-D50A3D641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CD60C8BA-B570-49D4-89F9-D1AF1447F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B4EFCDF0-1CD1-46CD-AFDB-A253D6331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71237D33-876A-4A0F-969E-E2A7C1D8B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2D0F1-787C-485E-8651-170B4BE189D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92AFDE18-AE7C-48AF-BB4F-8C9591479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EC4EE7-FA61-4EE5-B07B-5EC8921F75E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B1BC6062-5A7B-4912-9C7B-88590681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B06B9498-E268-48C5-8C54-1E199E093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4A80-F237-465F-BCBC-5A42A9678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BBC621B4-49FC-4509-A703-47E77ED2E6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476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45ADFC53-1909-421D-8DA9-2F3CEB6D2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01F8ED-9962-4BC4-AF75-C462D67ABB9E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A27B5BFD-F8D7-445C-A854-00FE946D7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4CFC3E-D94F-4A58-867F-0F20EDF4B55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7D8F833A-81F3-4A2E-A26F-CD05C58B7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4CE55C7F-A50B-4F81-845F-71A1D09EC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1129140E-399F-4343-8B42-1C32180D6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DCBB8AC0-DFDF-46DB-95EE-E6BED1DF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C6381A3D-AE75-40D8-934F-A8352F296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609B9-FCA1-4734-B5FF-216B8AEAE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0E9B00DA-C5C1-4462-98D9-BB45BEBB18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50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9FCF3316-BE83-44FF-B87B-BCF05C77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2A714427-A6D9-40A6-A8E5-C6509A0E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8F0ECC97-8F9E-4966-B8FF-AB52FE8B3C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83F09548-9B03-45B3-8F32-A3F5A3690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5F328-40CC-4828-A48F-2646F3B5A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F383FC8-7EE2-4D6B-A0EC-A30A28CB0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64F65978-CA7B-49BA-8A4A-96FFDF453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D884FF-7BA1-4F83-BE42-90B8A7881DD0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97306BEA-6BE1-4416-BDBD-6214988E1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5892C2-40D7-4622-A8BC-2BBD1C45168E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9281F904-1FB2-4C8B-AC5B-70437E814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CB2699-0E82-49AF-835C-8370595B0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34" r:id="rId4"/>
    <p:sldLayoutId id="2147483935" r:id="rId5"/>
    <p:sldLayoutId id="2147483942" r:id="rId6"/>
    <p:sldLayoutId id="2147483936" r:id="rId7"/>
    <p:sldLayoutId id="2147483943" r:id="rId8"/>
    <p:sldLayoutId id="2147483944" r:id="rId9"/>
    <p:sldLayoutId id="2147483937" r:id="rId10"/>
    <p:sldLayoutId id="21474839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9.png"/><Relationship Id="rId4" Type="http://schemas.openxmlformats.org/officeDocument/2006/relationships/image" Target="../media/image114.wmf"/><Relationship Id="rId9" Type="http://schemas.openxmlformats.org/officeDocument/2006/relationships/image" Target="../media/image118.png"/><Relationship Id="rId14" Type="http://schemas.openxmlformats.org/officeDocument/2006/relationships/image" Target="../media/image1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69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88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D740579D-1F8B-4AFD-80C2-A1A085DA36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II)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F0401EB-F989-4AD9-973C-636E16BF5E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Mathematical Methods for Physics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0461ECA2-5FF7-4305-BFF6-F769C8B6FA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II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783B5C57-6404-4B95-81EF-F47F43FC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46" name="副标题 2">
            <a:extLst>
              <a:ext uri="{FF2B5EF4-FFF2-40B4-BE49-F238E27FC236}">
                <a16:creationId xmlns:a16="http://schemas.microsoft.com/office/drawing/2014/main" id="{F603F5E4-7FA6-47A2-A01B-CC758FB56209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CB920E92-B72A-4B4E-9FEE-F8B8973A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1370C6-D914-4A6C-A2FB-CB45711ABDE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E1F4BE7F-526A-41DD-ABD3-63945F34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Introduction to Bessel equation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CDD37-EE60-40C7-A367-6F432E1F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45EDF0-A5DE-4E01-AB03-01825CC6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003550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F28EB887-27A9-4DB6-A5F4-4045774569FC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435350"/>
            <a:ext cx="8501063" cy="2493963"/>
            <a:chOff x="285750" y="3435350"/>
            <a:chExt cx="8501063" cy="2493963"/>
          </a:xfrm>
        </p:grpSpPr>
        <p:sp>
          <p:nvSpPr>
            <p:cNvPr id="22539" name="Text Box 3">
              <a:extLst>
                <a:ext uri="{FF2B5EF4-FFF2-40B4-BE49-F238E27FC236}">
                  <a16:creationId xmlns:a16="http://schemas.microsoft.com/office/drawing/2014/main" id="{78F5AB20-EE00-4234-B037-DB85DC360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358933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Theorem (Fuchs). </a:t>
              </a:r>
              <a:r>
                <a:rPr lang="en-US" altLang="zh-CN" sz="2000" b="1">
                  <a:latin typeface="Times New Roman" panose="02020603050405020304" pitchFamily="18" charset="0"/>
                </a:rPr>
                <a:t>Suppose that </a:t>
              </a:r>
            </a:p>
          </p:txBody>
        </p:sp>
        <p:graphicFrame>
          <p:nvGraphicFramePr>
            <p:cNvPr id="22540" name="Object 4">
              <a:extLst>
                <a:ext uri="{FF2B5EF4-FFF2-40B4-BE49-F238E27FC236}">
                  <a16:creationId xmlns:a16="http://schemas.microsoft.com/office/drawing/2014/main" id="{010C966B-B00B-4672-BA3C-935E5B419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625" y="3435350"/>
            <a:ext cx="4673600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0" name="Equation" r:id="rId3" imgW="2603500" imgH="444500" progId="Equation.DSMT4">
                    <p:embed/>
                  </p:oleObj>
                </mc:Choice>
                <mc:Fallback>
                  <p:oleObj name="Equation" r:id="rId3" imgW="26035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5" y="3435350"/>
                          <a:ext cx="4673600" cy="79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Text Box 6">
              <a:extLst>
                <a:ext uri="{FF2B5EF4-FFF2-40B4-BE49-F238E27FC236}">
                  <a16:creationId xmlns:a16="http://schemas.microsoft.com/office/drawing/2014/main" id="{13B90DFC-6A97-4BB0-8BC5-C1A52F8DB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4143375"/>
              <a:ext cx="84296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are analytic in |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</a:rPr>
                <a:t>|&lt;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</a:rPr>
                <a:t>. Then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called the regular singular point of this equation, and the power solution of this equation is     </a:t>
              </a:r>
            </a:p>
          </p:txBody>
        </p:sp>
        <p:graphicFrame>
          <p:nvGraphicFramePr>
            <p:cNvPr id="22542" name="Object 5">
              <a:extLst>
                <a:ext uri="{FF2B5EF4-FFF2-40B4-BE49-F238E27FC236}">
                  <a16:creationId xmlns:a16="http://schemas.microsoft.com/office/drawing/2014/main" id="{62FCBA33-F8DD-40E5-9F6F-5478FA0F3D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3063" y="5072063"/>
            <a:ext cx="4914900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" name="Equation" r:id="rId5" imgW="2463800" imgH="431800" progId="Equation.DSMT4">
                    <p:embed/>
                  </p:oleObj>
                </mc:Choice>
                <mc:Fallback>
                  <p:oleObj name="Equation" r:id="rId5" imgW="24638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63" y="5072063"/>
                          <a:ext cx="4914900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>
            <a:extLst>
              <a:ext uri="{FF2B5EF4-FFF2-40B4-BE49-F238E27FC236}">
                <a16:creationId xmlns:a16="http://schemas.microsoft.com/office/drawing/2014/main" id="{92E744B1-D2A5-491F-9E25-ED5408EC5F89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71625"/>
            <a:ext cx="7924800" cy="1400175"/>
            <a:chOff x="571500" y="1571625"/>
            <a:chExt cx="7924800" cy="1400175"/>
          </a:xfrm>
        </p:grpSpPr>
        <p:sp>
          <p:nvSpPr>
            <p:cNvPr id="22536" name="Text Box 3">
              <a:extLst>
                <a:ext uri="{FF2B5EF4-FFF2-40B4-BE49-F238E27FC236}">
                  <a16:creationId xmlns:a16="http://schemas.microsoft.com/office/drawing/2014/main" id="{A5E11283-5687-4D66-88AD-EF6E91716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1571625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Standard Bessel equation of order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 </a:t>
              </a:r>
              <a:r>
                <a:rPr lang="en-US" altLang="zh-CN" sz="2000" b="1">
                  <a:latin typeface="Times New Roman" panose="02020603050405020304" pitchFamily="18" charset="0"/>
                </a:rPr>
                <a:t>is:</a:t>
              </a:r>
            </a:p>
          </p:txBody>
        </p:sp>
        <p:sp>
          <p:nvSpPr>
            <p:cNvPr id="22537" name="Text Box 6">
              <a:extLst>
                <a:ext uri="{FF2B5EF4-FFF2-40B4-BE49-F238E27FC236}">
                  <a16:creationId xmlns:a16="http://schemas.microsoft.com/office/drawing/2014/main" id="{ADC6E764-7551-431E-AF29-0DEABF5DC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257175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a nonnegative real number.</a:t>
              </a:r>
            </a:p>
          </p:txBody>
        </p:sp>
        <p:graphicFrame>
          <p:nvGraphicFramePr>
            <p:cNvPr id="22538" name="Object 2">
              <a:extLst>
                <a:ext uri="{FF2B5EF4-FFF2-40B4-BE49-F238E27FC236}">
                  <a16:creationId xmlns:a16="http://schemas.microsoft.com/office/drawing/2014/main" id="{2DB46116-D1F2-4065-BB1B-1A5F9BCE7B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75" y="2071688"/>
            <a:ext cx="46767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2" name="Equation" r:id="rId7" imgW="2349500" imgH="228600" progId="Equation.DSMT4">
                    <p:embed/>
                  </p:oleObj>
                </mc:Choice>
                <mc:Fallback>
                  <p:oleObj name="Equation" r:id="rId7" imgW="23495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2071688"/>
                          <a:ext cx="467677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89302E82-1891-4B2F-9F79-D63D34E5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F7A2E-53B9-44BE-9F19-F77332155F7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1136F7-A952-4887-9AFD-958C88BC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6568938-6A3F-4C74-9340-559C2EA9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2926875-AE3D-42A1-8BC2-309C6FCC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43063"/>
            <a:ext cx="3643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Remarks to Theorem (Fuchs).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7EC7B014-4BBC-4DD1-A2F1-0B7EFCED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1431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(i) In the series solution, </a:t>
            </a:r>
            <a:r>
              <a:rPr lang="el-GR" altLang="zh-CN" sz="2000" b="1" i="1">
                <a:latin typeface="Times New Roman" panose="02020603050405020304" pitchFamily="18" charset="0"/>
              </a:rPr>
              <a:t>ρ</a:t>
            </a:r>
            <a:r>
              <a:rPr lang="en-US" altLang="zh-CN" sz="2000" b="1">
                <a:latin typeface="Times New Roman" panose="02020603050405020304" pitchFamily="18" charset="0"/>
              </a:rPr>
              <a:t> and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 </a:t>
            </a:r>
            <a:r>
              <a:rPr lang="en-US" altLang="zh-CN" sz="2000" b="1">
                <a:latin typeface="Times New Roman" panose="02020603050405020304" pitchFamily="18" charset="0"/>
              </a:rPr>
              <a:t>are to be determined. </a:t>
            </a:r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1F65793D-A79A-4F8C-9180-6313CD826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1428750"/>
          <a:ext cx="4914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2463800" imgH="431800" progId="Equation.DSMT4">
                  <p:embed/>
                </p:oleObj>
              </mc:Choice>
              <mc:Fallback>
                <p:oleObj name="Equation" r:id="rId3" imgW="24638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428750"/>
                        <a:ext cx="49149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4">
            <a:extLst>
              <a:ext uri="{FF2B5EF4-FFF2-40B4-BE49-F238E27FC236}">
                <a16:creationId xmlns:a16="http://schemas.microsoft.com/office/drawing/2014/main" id="{873DD69C-29B4-425D-A2D0-0770AAA9DBE9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582863"/>
            <a:ext cx="7867650" cy="454025"/>
            <a:chOff x="285750" y="2582863"/>
            <a:chExt cx="7867650" cy="454025"/>
          </a:xfrm>
        </p:grpSpPr>
        <p:sp>
          <p:nvSpPr>
            <p:cNvPr id="23567" name="Text Box 12">
              <a:extLst>
                <a:ext uri="{FF2B5EF4-FFF2-40B4-BE49-F238E27FC236}">
                  <a16:creationId xmlns:a16="http://schemas.microsoft.com/office/drawing/2014/main" id="{A46947B1-7262-4A79-9AC3-D85A39D92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2600325"/>
              <a:ext cx="3286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(ii) For the Bessel equation </a:t>
              </a:r>
            </a:p>
          </p:txBody>
        </p:sp>
        <p:graphicFrame>
          <p:nvGraphicFramePr>
            <p:cNvPr id="23568" name="Object 2">
              <a:extLst>
                <a:ext uri="{FF2B5EF4-FFF2-40B4-BE49-F238E27FC236}">
                  <a16:creationId xmlns:a16="http://schemas.microsoft.com/office/drawing/2014/main" id="{DDC53D74-A1D4-4403-95D8-6C013DACA4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625" y="2582863"/>
            <a:ext cx="46767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5" imgW="2349500" imgH="228600" progId="Equation.DSMT4">
                    <p:embed/>
                  </p:oleObj>
                </mc:Choice>
                <mc:Fallback>
                  <p:oleObj name="Equation" r:id="rId5" imgW="23495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625" y="2582863"/>
                          <a:ext cx="467677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16">
            <a:extLst>
              <a:ext uri="{FF2B5EF4-FFF2-40B4-BE49-F238E27FC236}">
                <a16:creationId xmlns:a16="http://schemas.microsoft.com/office/drawing/2014/main" id="{FEFF0496-EF26-4436-8818-04BCCDFCF331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025775"/>
            <a:ext cx="7924800" cy="831850"/>
            <a:chOff x="642938" y="3025775"/>
            <a:chExt cx="7924800" cy="831850"/>
          </a:xfrm>
        </p:grpSpPr>
        <p:sp>
          <p:nvSpPr>
            <p:cNvPr id="23565" name="Text Box 12">
              <a:extLst>
                <a:ext uri="{FF2B5EF4-FFF2-40B4-BE49-F238E27FC236}">
                  <a16:creationId xmlns:a16="http://schemas.microsoft.com/office/drawing/2014/main" id="{DA9AB3E0-97FE-4A4E-8415-CE6482393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" y="324008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we have </a:t>
              </a:r>
            </a:p>
          </p:txBody>
        </p:sp>
        <p:graphicFrame>
          <p:nvGraphicFramePr>
            <p:cNvPr id="23566" name="Object 13">
              <a:extLst>
                <a:ext uri="{FF2B5EF4-FFF2-40B4-BE49-F238E27FC236}">
                  <a16:creationId xmlns:a16="http://schemas.microsoft.com/office/drawing/2014/main" id="{DE2AFAFC-21FE-48EF-BD33-E30F2C76B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38" y="3025775"/>
            <a:ext cx="4598987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7" imgW="2311400" imgH="419100" progId="Equation.DSMT4">
                    <p:embed/>
                  </p:oleObj>
                </mc:Choice>
                <mc:Fallback>
                  <p:oleObj name="Equation" r:id="rId7" imgW="2311400" imgH="419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38" y="3025775"/>
                          <a:ext cx="4598987" cy="831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17">
            <a:extLst>
              <a:ext uri="{FF2B5EF4-FFF2-40B4-BE49-F238E27FC236}">
                <a16:creationId xmlns:a16="http://schemas.microsoft.com/office/drawing/2014/main" id="{4A17D82B-ACD2-4A0B-89EE-EF4B68E9ED4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70313"/>
            <a:ext cx="7924800" cy="1873250"/>
            <a:chOff x="642938" y="3770313"/>
            <a:chExt cx="7924800" cy="1873250"/>
          </a:xfrm>
        </p:grpSpPr>
        <p:sp>
          <p:nvSpPr>
            <p:cNvPr id="23563" name="Text Box 7">
              <a:extLst>
                <a:ext uri="{FF2B5EF4-FFF2-40B4-BE49-F238E27FC236}">
                  <a16:creationId xmlns:a16="http://schemas.microsoft.com/office/drawing/2014/main" id="{D91ED1FE-0107-4EBB-A2A6-0E8B5E814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" y="3770313"/>
              <a:ext cx="79248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)=1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v</a:t>
              </a:r>
              <a:r>
                <a:rPr lang="en-US" altLang="zh-CN" sz="2000" b="1" baseline="30000">
                  <a:latin typeface="Times New Roman" panose="02020603050405020304" pitchFamily="18" charset="0"/>
                </a:rPr>
                <a:t>2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=0 is a regular singular point. So we expect to find the solution of the Bessel equation of the form</a:t>
              </a:r>
            </a:p>
          </p:txBody>
        </p:sp>
        <p:graphicFrame>
          <p:nvGraphicFramePr>
            <p:cNvPr id="23564" name="Object 14">
              <a:extLst>
                <a:ext uri="{FF2B5EF4-FFF2-40B4-BE49-F238E27FC236}">
                  <a16:creationId xmlns:a16="http://schemas.microsoft.com/office/drawing/2014/main" id="{0775B05B-6E10-4DA6-ADDE-B81862ABE6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63" y="4786313"/>
            <a:ext cx="3294062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8" name="Equation" r:id="rId9" imgW="1651000" imgH="431800" progId="Equation.DSMT4">
                    <p:embed/>
                  </p:oleObj>
                </mc:Choice>
                <mc:Fallback>
                  <p:oleObj name="Equation" r:id="rId9" imgW="1651000" imgH="431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63" y="4786313"/>
                          <a:ext cx="3294062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">
            <a:extLst>
              <a:ext uri="{FF2B5EF4-FFF2-40B4-BE49-F238E27FC236}">
                <a16:creationId xmlns:a16="http://schemas.microsoft.com/office/drawing/2014/main" id="{ABC05EB0-73D0-4CAC-BE98-C819AE3D5AE4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000250"/>
            <a:ext cx="8001000" cy="1114425"/>
            <a:chOff x="357188" y="2000250"/>
            <a:chExt cx="8001000" cy="1114425"/>
          </a:xfrm>
        </p:grpSpPr>
        <p:sp>
          <p:nvSpPr>
            <p:cNvPr id="24589" name="Text Box 7">
              <a:extLst>
                <a:ext uri="{FF2B5EF4-FFF2-40B4-BE49-F238E27FC236}">
                  <a16:creationId xmlns:a16="http://schemas.microsoft.com/office/drawing/2014/main" id="{1951857D-0C93-4F8E-88C8-1D7691EE6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2714625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>
                  <a:latin typeface="Times New Roman" panose="02020603050405020304" pitchFamily="18" charset="0"/>
                </a:rPr>
                <a:t>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 are to be determined.</a:t>
              </a:r>
            </a:p>
          </p:txBody>
        </p:sp>
        <p:grpSp>
          <p:nvGrpSpPr>
            <p:cNvPr id="24590" name="组合 13">
              <a:extLst>
                <a:ext uri="{FF2B5EF4-FFF2-40B4-BE49-F238E27FC236}">
                  <a16:creationId xmlns:a16="http://schemas.microsoft.com/office/drawing/2014/main" id="{A419D554-4A7E-4FB8-B6F6-9D717E7C5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8" y="2000250"/>
              <a:ext cx="8001000" cy="830263"/>
              <a:chOff x="357188" y="2000250"/>
              <a:chExt cx="8001000" cy="830263"/>
            </a:xfrm>
          </p:grpSpPr>
          <p:graphicFrame>
            <p:nvGraphicFramePr>
              <p:cNvPr id="24591" name="Object 3">
                <a:extLst>
                  <a:ext uri="{FF2B5EF4-FFF2-40B4-BE49-F238E27FC236}">
                    <a16:creationId xmlns:a16="http://schemas.microsoft.com/office/drawing/2014/main" id="{C90F3DEC-9898-4C39-9428-D37BB2F395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43500" y="2000250"/>
              <a:ext cx="3214688" cy="830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9" name="Equation" r:id="rId3" imgW="1676400" imgH="431800" progId="Equation.DSMT4">
                      <p:embed/>
                    </p:oleObj>
                  </mc:Choice>
                  <mc:Fallback>
                    <p:oleObj name="Equation" r:id="rId3" imgW="1676400" imgH="4318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3500" y="2000250"/>
                            <a:ext cx="3214688" cy="830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2" name="Text Box 12">
                <a:extLst>
                  <a:ext uri="{FF2B5EF4-FFF2-40B4-BE49-F238E27FC236}">
                    <a16:creationId xmlns:a16="http://schemas.microsoft.com/office/drawing/2014/main" id="{05034BC5-2D52-4D3E-9EFE-8DABCE5C0A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188" y="2214563"/>
                <a:ext cx="7924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Suppose the solution can be represented as</a:t>
                </a:r>
              </a:p>
            </p:txBody>
          </p:sp>
        </p:grpSp>
      </p:grpSp>
      <p:sp>
        <p:nvSpPr>
          <p:cNvPr id="24579" name="灯片编号占位符 4">
            <a:extLst>
              <a:ext uri="{FF2B5EF4-FFF2-40B4-BE49-F238E27FC236}">
                <a16:creationId xmlns:a16="http://schemas.microsoft.com/office/drawing/2014/main" id="{3850461B-2349-49D6-8003-0DD77543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E57015-63CC-4018-831E-5DDE5A1DF37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04FE00-B08E-412D-9322-98D3AB92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28B7067E-C2E3-4565-A054-178326BA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  <p:graphicFrame>
        <p:nvGraphicFramePr>
          <p:cNvPr id="24582" name="Object 2">
            <a:extLst>
              <a:ext uri="{FF2B5EF4-FFF2-40B4-BE49-F238E27FC236}">
                <a16:creationId xmlns:a16="http://schemas.microsoft.com/office/drawing/2014/main" id="{E942068F-6C9A-46FD-82CE-5AD02C48A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1643063"/>
          <a:ext cx="4676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5" imgW="2349500" imgH="228600" progId="Equation.DSMT4">
                  <p:embed/>
                </p:oleObj>
              </mc:Choice>
              <mc:Fallback>
                <p:oleObj name="Equation" r:id="rId5" imgW="2349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643063"/>
                        <a:ext cx="4676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5">
            <a:extLst>
              <a:ext uri="{FF2B5EF4-FFF2-40B4-BE49-F238E27FC236}">
                <a16:creationId xmlns:a16="http://schemas.microsoft.com/office/drawing/2014/main" id="{89180D61-F71E-4DAD-B442-DB18420F1417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143250"/>
            <a:ext cx="8296275" cy="1285875"/>
            <a:chOff x="357188" y="3143250"/>
            <a:chExt cx="8296275" cy="1285875"/>
          </a:xfrm>
        </p:grpSpPr>
        <p:sp>
          <p:nvSpPr>
            <p:cNvPr id="24587" name="Text Box 13">
              <a:extLst>
                <a:ext uri="{FF2B5EF4-FFF2-40B4-BE49-F238E27FC236}">
                  <a16:creationId xmlns:a16="http://schemas.microsoft.com/office/drawing/2014/main" id="{F8F8BEEA-0813-4B03-9DD9-86476E549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3143250"/>
              <a:ext cx="828675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Substituting the series representation of the solution into equation gives:</a:t>
              </a:r>
            </a:p>
          </p:txBody>
        </p:sp>
        <p:graphicFrame>
          <p:nvGraphicFramePr>
            <p:cNvPr id="24588" name="Object 4">
              <a:extLst>
                <a:ext uri="{FF2B5EF4-FFF2-40B4-BE49-F238E27FC236}">
                  <a16:creationId xmlns:a16="http://schemas.microsoft.com/office/drawing/2014/main" id="{65A14549-1A20-4095-B92C-063052868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63" y="3609975"/>
            <a:ext cx="8153400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7" imgW="4305300" imgH="431800" progId="Equation.DSMT4">
                    <p:embed/>
                  </p:oleObj>
                </mc:Choice>
                <mc:Fallback>
                  <p:oleObj name="Equation" r:id="rId7" imgW="43053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3" y="3609975"/>
                          <a:ext cx="8153400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6">
            <a:extLst>
              <a:ext uri="{FF2B5EF4-FFF2-40B4-BE49-F238E27FC236}">
                <a16:creationId xmlns:a16="http://schemas.microsoft.com/office/drawing/2014/main" id="{8EFAFB2B-508F-4B1E-85C5-64098D905D2A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357688"/>
            <a:ext cx="8072437" cy="819150"/>
            <a:chOff x="500063" y="4357688"/>
            <a:chExt cx="8072437" cy="819150"/>
          </a:xfrm>
        </p:grpSpPr>
        <p:graphicFrame>
          <p:nvGraphicFramePr>
            <p:cNvPr id="24585" name="Object 6">
              <a:extLst>
                <a:ext uri="{FF2B5EF4-FFF2-40B4-BE49-F238E27FC236}">
                  <a16:creationId xmlns:a16="http://schemas.microsoft.com/office/drawing/2014/main" id="{4BB8B7D0-6D2A-492F-BCFE-0A24F6F72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4575" y="4357688"/>
            <a:ext cx="7527925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9" imgW="3975100" imgH="431800" progId="Equation.DSMT4">
                    <p:embed/>
                  </p:oleObj>
                </mc:Choice>
                <mc:Fallback>
                  <p:oleObj name="Equation" r:id="rId9" imgW="39751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575" y="4357688"/>
                          <a:ext cx="7527925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右箭头 12">
              <a:extLst>
                <a:ext uri="{FF2B5EF4-FFF2-40B4-BE49-F238E27FC236}">
                  <a16:creationId xmlns:a16="http://schemas.microsoft.com/office/drawing/2014/main" id="{BC0C868E-30C4-407F-9633-B25F4A2D2218}"/>
                </a:ext>
              </a:extLst>
            </p:cNvPr>
            <p:cNvSpPr/>
            <p:nvPr/>
          </p:nvSpPr>
          <p:spPr>
            <a:xfrm>
              <a:off x="500063" y="4714875"/>
              <a:ext cx="428625" cy="1428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116789A0-9F5E-4A0D-A137-DEC1C31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E44039-E14D-4CBB-AB07-B1282B54E5A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51FC15F-370A-48FC-BD7E-EE670B2C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D576AF64-E266-455A-A4E7-ADC25FFE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  <p:graphicFrame>
        <p:nvGraphicFramePr>
          <p:cNvPr id="25605" name="Object 2">
            <a:extLst>
              <a:ext uri="{FF2B5EF4-FFF2-40B4-BE49-F238E27FC236}">
                <a16:creationId xmlns:a16="http://schemas.microsoft.com/office/drawing/2014/main" id="{AF470B6C-CEEA-4F49-B197-0EA96C880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571625"/>
          <a:ext cx="7527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3" imgW="3975100" imgH="431800" progId="Equation.DSMT4">
                  <p:embed/>
                </p:oleObj>
              </mc:Choice>
              <mc:Fallback>
                <p:oleObj name="Equation" r:id="rId3" imgW="39751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571625"/>
                        <a:ext cx="75279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>
            <a:extLst>
              <a:ext uri="{FF2B5EF4-FFF2-40B4-BE49-F238E27FC236}">
                <a16:creationId xmlns:a16="http://schemas.microsoft.com/office/drawing/2014/main" id="{678BA1BB-0F6A-4986-92F3-E6E8A8CE7059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301875"/>
            <a:ext cx="7173912" cy="1270000"/>
            <a:chOff x="500063" y="2301875"/>
            <a:chExt cx="7173912" cy="1270000"/>
          </a:xfrm>
        </p:grpSpPr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C918FEBF-FF06-4C14-B9BC-4DC740EBA533}"/>
                </a:ext>
              </a:extLst>
            </p:cNvPr>
            <p:cNvSpPr/>
            <p:nvPr/>
          </p:nvSpPr>
          <p:spPr>
            <a:xfrm>
              <a:off x="500063" y="2509838"/>
              <a:ext cx="428625" cy="1428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25613" name="Object 7">
              <a:extLst>
                <a:ext uri="{FF2B5EF4-FFF2-40B4-BE49-F238E27FC236}">
                  <a16:creationId xmlns:a16="http://schemas.microsoft.com/office/drawing/2014/main" id="{918BD5EE-FBA1-4BF0-A83D-4F5E91C6D7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6338" y="2301875"/>
            <a:ext cx="436086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Equation" r:id="rId5" imgW="2171700" imgH="241300" progId="Equation.DSMT4">
                    <p:embed/>
                  </p:oleObj>
                </mc:Choice>
                <mc:Fallback>
                  <p:oleObj name="Equation" r:id="rId5" imgW="21717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338" y="2301875"/>
                          <a:ext cx="4360862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8">
              <a:extLst>
                <a:ext uri="{FF2B5EF4-FFF2-40B4-BE49-F238E27FC236}">
                  <a16:creationId xmlns:a16="http://schemas.microsoft.com/office/drawing/2014/main" id="{C7A6E666-F857-4ACB-800F-8C81131D4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500" y="2679700"/>
            <a:ext cx="4816475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Equation" r:id="rId7" imgW="2336800" imgH="431800" progId="Equation.DSMT4">
                    <p:embed/>
                  </p:oleObj>
                </mc:Choice>
                <mc:Fallback>
                  <p:oleObj name="Equation" r:id="rId7" imgW="2336800" imgH="431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2679700"/>
                          <a:ext cx="4816475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9">
            <a:extLst>
              <a:ext uri="{FF2B5EF4-FFF2-40B4-BE49-F238E27FC236}">
                <a16:creationId xmlns:a16="http://schemas.microsoft.com/office/drawing/2014/main" id="{F9D8499B-6A1C-44C0-92A1-96C63FAC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581400"/>
            <a:ext cx="800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All the coefficients should become zero, that is,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D6E37F60-4721-4C01-8E61-7882A938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357813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Since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 is nonzero, so </a:t>
            </a:r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 or </a:t>
            </a:r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</a:rPr>
              <a:t>=-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0FA7E050-C218-43D8-916F-F49FF0218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071938"/>
          <a:ext cx="19542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9" imgW="965200" imgH="241300" progId="Equation.DSMT4">
                  <p:embed/>
                </p:oleObj>
              </mc:Choice>
              <mc:Fallback>
                <p:oleObj name="Equation" r:id="rId9" imgW="9652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071938"/>
                        <a:ext cx="19542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9A9E3E13-9F35-41AE-800B-FB6FFD3AE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681538"/>
          <a:ext cx="54292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11" imgW="2514600" imgH="279400" progId="Equation.DSMT4">
                  <p:embed/>
                </p:oleObj>
              </mc:Choice>
              <mc:Fallback>
                <p:oleObj name="Equation" r:id="rId11" imgW="25146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681538"/>
                        <a:ext cx="54292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6A1B5130-54CE-499E-AA41-98B47928F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002088"/>
          <a:ext cx="2714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13" imgW="1320227" imgH="279279" progId="Equation.DSMT4">
                  <p:embed/>
                </p:oleObj>
              </mc:Choice>
              <mc:Fallback>
                <p:oleObj name="Equation" r:id="rId13" imgW="1320227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002088"/>
                        <a:ext cx="2714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8" name="Text Box 26">
            <a:extLst>
              <a:ext uri="{FF2B5EF4-FFF2-40B4-BE49-F238E27FC236}">
                <a16:creationId xmlns:a16="http://schemas.microsoft.com/office/drawing/2014/main" id="{59DD34F6-02CA-4D3A-BACC-AAB14AE2F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43063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Case (1)</a:t>
            </a:r>
            <a:r>
              <a:rPr lang="en-US" altLang="zh-CN" sz="2000" b="1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. 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  <p:sp>
        <p:nvSpPr>
          <p:cNvPr id="392223" name="Text Box 31">
            <a:extLst>
              <a:ext uri="{FF2B5EF4-FFF2-40B4-BE49-F238E27FC236}">
                <a16:creationId xmlns:a16="http://schemas.microsoft.com/office/drawing/2014/main" id="{BD240E2C-41AB-4FAE-BEA9-51192D87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643063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we have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=0,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000" b="1">
                <a:latin typeface="Times New Roman" panose="02020603050405020304" pitchFamily="18" charset="0"/>
              </a:rPr>
              <a:t>=0, and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  <p:graphicFrame>
        <p:nvGraphicFramePr>
          <p:cNvPr id="392224" name="Object 5">
            <a:extLst>
              <a:ext uri="{FF2B5EF4-FFF2-40B4-BE49-F238E27FC236}">
                <a16:creationId xmlns:a16="http://schemas.microsoft.com/office/drawing/2014/main" id="{79D4648B-637F-4B65-AF28-0DCD5D2D1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2071688"/>
          <a:ext cx="44005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3" imgW="2349500" imgH="444500" progId="Equation.DSMT4">
                  <p:embed/>
                </p:oleObj>
              </mc:Choice>
              <mc:Fallback>
                <p:oleObj name="Equation" r:id="rId3" imgW="23495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71688"/>
                        <a:ext cx="44005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5" name="Object 6">
            <a:extLst>
              <a:ext uri="{FF2B5EF4-FFF2-40B4-BE49-F238E27FC236}">
                <a16:creationId xmlns:a16="http://schemas.microsoft.com/office/drawing/2014/main" id="{339E182B-5C4A-43A3-A954-01D3E06E5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2071688"/>
          <a:ext cx="39290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5" imgW="2108200" imgH="444500" progId="Equation.DSMT4">
                  <p:embed/>
                </p:oleObj>
              </mc:Choice>
              <mc:Fallback>
                <p:oleObj name="Equation" r:id="rId5" imgW="21082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071688"/>
                        <a:ext cx="39290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灯片编号占位符 4">
            <a:extLst>
              <a:ext uri="{FF2B5EF4-FFF2-40B4-BE49-F238E27FC236}">
                <a16:creationId xmlns:a16="http://schemas.microsoft.com/office/drawing/2014/main" id="{C6A23501-4559-4211-86CE-AD3210F7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5FA45-B52D-4E82-8D86-81646DD928D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4AE8031-B318-4720-86D9-39C87601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234934C7-5070-43CC-91F8-582020417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4426588A-ED1A-412B-B3EE-2E768EAB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57513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Therefore, the regular solution can be written as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9851002F-502A-4D62-9892-83DEB7761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357563"/>
          <a:ext cx="45148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7" imgW="2387600" imgH="444500" progId="Equation.DSMT4">
                  <p:embed/>
                </p:oleObj>
              </mc:Choice>
              <mc:Fallback>
                <p:oleObj name="Equation" r:id="rId7" imgW="23876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57563"/>
                        <a:ext cx="45148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>
            <a:extLst>
              <a:ext uri="{FF2B5EF4-FFF2-40B4-BE49-F238E27FC236}">
                <a16:creationId xmlns:a16="http://schemas.microsoft.com/office/drawing/2014/main" id="{3A6ABEED-DBC1-42A2-A8DB-80DC09AB2F26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4143375"/>
            <a:ext cx="8153400" cy="2087563"/>
            <a:chOff x="419100" y="4143375"/>
            <a:chExt cx="8153400" cy="2087563"/>
          </a:xfrm>
        </p:grpSpPr>
        <p:sp>
          <p:nvSpPr>
            <p:cNvPr id="26636" name="Text Box 4">
              <a:extLst>
                <a:ext uri="{FF2B5EF4-FFF2-40B4-BE49-F238E27FC236}">
                  <a16:creationId xmlns:a16="http://schemas.microsoft.com/office/drawing/2014/main" id="{B53DAFB4-857D-420F-873C-A569D0CB7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" y="4143375"/>
              <a:ext cx="8153400" cy="123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If we choose                                  the resulted solution 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first kind of </a:t>
              </a:r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order Bessel function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and is generally denoted by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that is,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7" name="Object 3">
              <a:extLst>
                <a:ext uri="{FF2B5EF4-FFF2-40B4-BE49-F238E27FC236}">
                  <a16:creationId xmlns:a16="http://schemas.microsoft.com/office/drawing/2014/main" id="{A7CE9E66-E552-469E-A9CE-25C969B7D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1675" y="4171950"/>
            <a:ext cx="1952625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Equation" r:id="rId9" imgW="1040948" imgH="431613" progId="Equation.DSMT4">
                    <p:embed/>
                  </p:oleObj>
                </mc:Choice>
                <mc:Fallback>
                  <p:oleObj name="Equation" r:id="rId9" imgW="1040948" imgH="43161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675" y="4171950"/>
                          <a:ext cx="1952625" cy="796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4">
              <a:extLst>
                <a:ext uri="{FF2B5EF4-FFF2-40B4-BE49-F238E27FC236}">
                  <a16:creationId xmlns:a16="http://schemas.microsoft.com/office/drawing/2014/main" id="{18CE3BE9-E186-4226-8A66-1BA4C65281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288" y="5357813"/>
            <a:ext cx="4051300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Equation" r:id="rId11" imgW="2184400" imgH="469900" progId="Equation.DSMT4">
                    <p:embed/>
                  </p:oleObj>
                </mc:Choice>
                <mc:Fallback>
                  <p:oleObj name="Equation" r:id="rId11" imgW="2184400" imgH="469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288" y="5357813"/>
                          <a:ext cx="4051300" cy="873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8" grpId="0"/>
      <p:bldP spid="39222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>
            <a:extLst>
              <a:ext uri="{FF2B5EF4-FFF2-40B4-BE49-F238E27FC236}">
                <a16:creationId xmlns:a16="http://schemas.microsoft.com/office/drawing/2014/main" id="{85EE6AB2-0998-4F69-ABA4-97ACC5AF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36713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Case (2)</a:t>
            </a:r>
            <a:r>
              <a:rPr lang="en-US" altLang="zh-CN" sz="2000" b="1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</a:rPr>
              <a:t>=-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. 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  <p:sp>
        <p:nvSpPr>
          <p:cNvPr id="424968" name="Text Box 8">
            <a:extLst>
              <a:ext uri="{FF2B5EF4-FFF2-40B4-BE49-F238E27FC236}">
                <a16:creationId xmlns:a16="http://schemas.microsoft.com/office/drawing/2014/main" id="{58CB1A6D-5286-471E-89B3-D1DB087BD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636713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we have (-2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+1)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=0.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  <p:sp>
        <p:nvSpPr>
          <p:cNvPr id="424971" name="Text Box 11">
            <a:extLst>
              <a:ext uri="{FF2B5EF4-FFF2-40B4-BE49-F238E27FC236}">
                <a16:creationId xmlns:a16="http://schemas.microsoft.com/office/drawing/2014/main" id="{74192CB0-EC10-4A44-9B35-6FD28F9E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43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If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≠1/2, then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=0. Using the recurrence formula</a:t>
            </a:r>
          </a:p>
        </p:txBody>
      </p:sp>
      <p:graphicFrame>
        <p:nvGraphicFramePr>
          <p:cNvPr id="424972" name="Object 2">
            <a:extLst>
              <a:ext uri="{FF2B5EF4-FFF2-40B4-BE49-F238E27FC236}">
                <a16:creationId xmlns:a16="http://schemas.microsoft.com/office/drawing/2014/main" id="{926646C7-6A4C-49E3-A578-775D5C57D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571750"/>
          <a:ext cx="35671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3" imgW="1879600" imgH="431800" progId="Equation.DSMT4">
                  <p:embed/>
                </p:oleObj>
              </mc:Choice>
              <mc:Fallback>
                <p:oleObj name="Equation" r:id="rId3" imgW="18796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571750"/>
                        <a:ext cx="35671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3" name="Text Box 13">
            <a:extLst>
              <a:ext uri="{FF2B5EF4-FFF2-40B4-BE49-F238E27FC236}">
                <a16:creationId xmlns:a16="http://schemas.microsoft.com/office/drawing/2014/main" id="{6D988EF5-B7E0-41BA-969A-F551A819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we can obtain another solution for the Bessel equation</a:t>
            </a:r>
          </a:p>
        </p:txBody>
      </p:sp>
      <p:graphicFrame>
        <p:nvGraphicFramePr>
          <p:cNvPr id="424974" name="Object 3">
            <a:extLst>
              <a:ext uri="{FF2B5EF4-FFF2-40B4-BE49-F238E27FC236}">
                <a16:creationId xmlns:a16="http://schemas.microsoft.com/office/drawing/2014/main" id="{EDB15F7E-DF04-4909-B972-569F07352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3816350"/>
          <a:ext cx="48133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5" imgW="2336800" imgH="469900" progId="Equation.DSMT4">
                  <p:embed/>
                </p:oleObj>
              </mc:Choice>
              <mc:Fallback>
                <p:oleObj name="Equation" r:id="rId5" imgW="23368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816350"/>
                        <a:ext cx="48133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5" name="Text Box 15">
            <a:extLst>
              <a:ext uri="{FF2B5EF4-FFF2-40B4-BE49-F238E27FC236}">
                <a16:creationId xmlns:a16="http://schemas.microsoft.com/office/drawing/2014/main" id="{4E85D170-C9D9-4432-B6DA-E071CBEA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8863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This is generally called as the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first kind of -</a:t>
            </a: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order Bessel function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7657" name="灯片编号占位符 4">
            <a:extLst>
              <a:ext uri="{FF2B5EF4-FFF2-40B4-BE49-F238E27FC236}">
                <a16:creationId xmlns:a16="http://schemas.microsoft.com/office/drawing/2014/main" id="{6BC3920E-2143-42DD-B89B-C3CD8C1E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CF0EF8-2AC3-4C38-B2EE-7EC7627AA1E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F146D27-22AC-46D9-9EB3-898B77359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7659" name="Rectangle 6">
            <a:extLst>
              <a:ext uri="{FF2B5EF4-FFF2-40B4-BE49-F238E27FC236}">
                <a16:creationId xmlns:a16="http://schemas.microsoft.com/office/drawing/2014/main" id="{CDA7032D-5BB0-4C43-A1B7-DFA598A1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D544E76F-F41A-4941-8EAD-4DD10F6D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42925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We can prove that, for all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and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-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are convergent.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424968" grpId="0"/>
      <p:bldP spid="424971" grpId="0"/>
      <p:bldP spid="424973" grpId="0"/>
      <p:bldP spid="42497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68" name="Text Box 20">
            <a:extLst>
              <a:ext uri="{FF2B5EF4-FFF2-40B4-BE49-F238E27FC236}">
                <a16:creationId xmlns:a16="http://schemas.microsoft.com/office/drawing/2014/main" id="{357C625A-0BCA-46DB-9566-5E6E48F6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00188"/>
            <a:ext cx="8501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Furthermore, if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 is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not an integer</a:t>
            </a:r>
            <a:r>
              <a:rPr lang="en-US" altLang="zh-CN" sz="2000" b="1">
                <a:latin typeface="Times New Roman" panose="02020603050405020304" pitchFamily="18" charset="0"/>
              </a:rPr>
              <a:t>, then the Bessel functions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and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-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are linear independent. And hence, the solution to the Bessel equation is</a:t>
            </a:r>
          </a:p>
        </p:txBody>
      </p:sp>
      <p:graphicFrame>
        <p:nvGraphicFramePr>
          <p:cNvPr id="411669" name="Object 2">
            <a:extLst>
              <a:ext uri="{FF2B5EF4-FFF2-40B4-BE49-F238E27FC236}">
                <a16:creationId xmlns:a16="http://schemas.microsoft.com/office/drawing/2014/main" id="{604F3E48-ECED-4E36-8FC5-00638F5C3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3" y="2541588"/>
          <a:ext cx="33512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3" imgW="1663700" imgH="228600" progId="Equation.DSMT4">
                  <p:embed/>
                </p:oleObj>
              </mc:Choice>
              <mc:Fallback>
                <p:oleObj name="Equation" r:id="rId3" imgW="16637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541588"/>
                        <a:ext cx="33512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55AF6676-AF14-4F9D-9640-8524C651D3D9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000375"/>
            <a:ext cx="8501063" cy="1123950"/>
            <a:chOff x="285750" y="3000375"/>
            <a:chExt cx="8501063" cy="1123950"/>
          </a:xfrm>
        </p:grpSpPr>
        <p:sp>
          <p:nvSpPr>
            <p:cNvPr id="28683" name="Text Box 22">
              <a:extLst>
                <a:ext uri="{FF2B5EF4-FFF2-40B4-BE49-F238E27FC236}">
                  <a16:creationId xmlns:a16="http://schemas.microsoft.com/office/drawing/2014/main" id="{CCE5A078-7800-4C06-B10C-B443FB14D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3000375"/>
              <a:ext cx="8501063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However, when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an integer</a:t>
              </a:r>
              <a:r>
                <a:rPr lang="en-US" altLang="zh-CN" sz="2000" b="1">
                  <a:latin typeface="Times New Roman" panose="02020603050405020304" pitchFamily="18" charset="0"/>
                </a:rPr>
                <a:t> such as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then it can be shown that</a:t>
              </a:r>
            </a:p>
          </p:txBody>
        </p:sp>
        <p:graphicFrame>
          <p:nvGraphicFramePr>
            <p:cNvPr id="28684" name="Object 3">
              <a:extLst>
                <a:ext uri="{FF2B5EF4-FFF2-40B4-BE49-F238E27FC236}">
                  <a16:creationId xmlns:a16="http://schemas.microsoft.com/office/drawing/2014/main" id="{B1D9EA18-1564-41A7-BCFC-D3E368E2F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0175" y="3643313"/>
            <a:ext cx="2687638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Equation" r:id="rId5" imgW="1346200" imgH="241300" progId="Equation.DSMT4">
                    <p:embed/>
                  </p:oleObj>
                </mc:Choice>
                <mc:Fallback>
                  <p:oleObj name="Equation" r:id="rId5" imgW="1346200" imgH="241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175" y="3643313"/>
                          <a:ext cx="2687638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2">
            <a:extLst>
              <a:ext uri="{FF2B5EF4-FFF2-40B4-BE49-F238E27FC236}">
                <a16:creationId xmlns:a16="http://schemas.microsoft.com/office/drawing/2014/main" id="{529AAC45-0045-4763-AB90-C620C8542661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071938"/>
            <a:ext cx="8659813" cy="1404937"/>
            <a:chOff x="285750" y="4071938"/>
            <a:chExt cx="8659813" cy="1404937"/>
          </a:xfrm>
        </p:grpSpPr>
        <p:sp>
          <p:nvSpPr>
            <p:cNvPr id="28681" name="Text Box 23">
              <a:extLst>
                <a:ext uri="{FF2B5EF4-FFF2-40B4-BE49-F238E27FC236}">
                  <a16:creationId xmlns:a16="http://schemas.microsoft.com/office/drawing/2014/main" id="{34B5938D-01C6-47BD-920B-4EBAF0AF9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4071938"/>
              <a:ext cx="8659813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We define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second kind of </a:t>
              </a:r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order Bessel function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8682" name="Object 4">
              <a:extLst>
                <a:ext uri="{FF2B5EF4-FFF2-40B4-BE49-F238E27FC236}">
                  <a16:creationId xmlns:a16="http://schemas.microsoft.com/office/drawing/2014/main" id="{87761434-43C6-47E3-9363-CEB993A63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0725" y="4643438"/>
            <a:ext cx="4152900" cy="833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Equation" r:id="rId7" imgW="2019300" imgH="406400" progId="Equation.DSMT4">
                    <p:embed/>
                  </p:oleObj>
                </mc:Choice>
                <mc:Fallback>
                  <p:oleObj name="Equation" r:id="rId7" imgW="2019300" imgH="40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725" y="4643438"/>
                          <a:ext cx="4152900" cy="833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灯片编号占位符 4">
            <a:extLst>
              <a:ext uri="{FF2B5EF4-FFF2-40B4-BE49-F238E27FC236}">
                <a16:creationId xmlns:a16="http://schemas.microsoft.com/office/drawing/2014/main" id="{F062B476-79CA-4570-AE34-316342E5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D79697-882B-477F-82D9-CBF1F524930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F0EE42B-37E1-46C8-B464-2B7AD53A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CE8C0AF4-F8A4-4577-A379-D2BA0A04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715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2">
            <a:extLst>
              <a:ext uri="{FF2B5EF4-FFF2-40B4-BE49-F238E27FC236}">
                <a16:creationId xmlns:a16="http://schemas.microsoft.com/office/drawing/2014/main" id="{6627008F-601D-415C-B5A1-5D154EC5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357438"/>
            <a:ext cx="8501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), we can prove that whenever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 is an integer or not, it is always linear independent of 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).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E88DDFF2-3DED-4E1B-8BC7-5E789584B232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357563"/>
            <a:ext cx="8382000" cy="2043112"/>
            <a:chOff x="285750" y="3357563"/>
            <a:chExt cx="8382000" cy="2043112"/>
          </a:xfrm>
        </p:grpSpPr>
        <p:sp>
          <p:nvSpPr>
            <p:cNvPr id="29706" name="Text Box 3">
              <a:extLst>
                <a:ext uri="{FF2B5EF4-FFF2-40B4-BE49-F238E27FC236}">
                  <a16:creationId xmlns:a16="http://schemas.microsoft.com/office/drawing/2014/main" id="{42BCB525-A449-4F39-8AA5-377C77AA7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3357563"/>
              <a:ext cx="83820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So the general solution to the Bessel equation can be written as: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7" name="Object 2">
              <a:extLst>
                <a:ext uri="{FF2B5EF4-FFF2-40B4-BE49-F238E27FC236}">
                  <a16:creationId xmlns:a16="http://schemas.microsoft.com/office/drawing/2014/main" id="{68115B43-4869-4C80-9093-05444E8B7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563" y="4000500"/>
            <a:ext cx="607218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6" name="Equation" r:id="rId3" imgW="3098800" imgH="711200" progId="Equation.DSMT4">
                    <p:embed/>
                  </p:oleObj>
                </mc:Choice>
                <mc:Fallback>
                  <p:oleObj name="Equation" r:id="rId3" imgW="3098800" imgH="71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63" y="4000500"/>
                          <a:ext cx="6072187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9">
            <a:extLst>
              <a:ext uri="{FF2B5EF4-FFF2-40B4-BE49-F238E27FC236}">
                <a16:creationId xmlns:a16="http://schemas.microsoft.com/office/drawing/2014/main" id="{5057CD38-539A-4A82-977E-9ED1DDEB86CD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397000"/>
            <a:ext cx="8572500" cy="1103313"/>
            <a:chOff x="285750" y="1397000"/>
            <a:chExt cx="8572500" cy="1103313"/>
          </a:xfrm>
        </p:grpSpPr>
        <p:sp>
          <p:nvSpPr>
            <p:cNvPr id="29704" name="Text Box 18">
              <a:extLst>
                <a:ext uri="{FF2B5EF4-FFF2-40B4-BE49-F238E27FC236}">
                  <a16:creationId xmlns:a16="http://schemas.microsoft.com/office/drawing/2014/main" id="{F79BC732-D610-4011-97A3-FCFE43C97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1397000"/>
              <a:ext cx="85725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Remark: When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defined above is of 0/0 type. In this case, it is understood as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5" name="Object 3">
              <a:extLst>
                <a:ext uri="{FF2B5EF4-FFF2-40B4-BE49-F238E27FC236}">
                  <a16:creationId xmlns:a16="http://schemas.microsoft.com/office/drawing/2014/main" id="{B036822C-DD6D-42C0-8524-56FA8A47D8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88" y="1968500"/>
            <a:ext cx="219075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name="Equation" r:id="rId5" imgW="1155700" imgH="279400" progId="Equation.DSMT4">
                    <p:embed/>
                  </p:oleObj>
                </mc:Choice>
                <mc:Fallback>
                  <p:oleObj name="Equation" r:id="rId5" imgW="11557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88" y="1968500"/>
                          <a:ext cx="219075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灯片编号占位符 4">
            <a:extLst>
              <a:ext uri="{FF2B5EF4-FFF2-40B4-BE49-F238E27FC236}">
                <a16:creationId xmlns:a16="http://schemas.microsoft.com/office/drawing/2014/main" id="{0172F54B-C250-450D-BF83-CA342519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5964F8-131F-44F1-AA8D-DD36024A279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60FC8F0-E25A-46AC-8D4F-E9751E7B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0586894A-16B1-4DC1-BCB2-0292DE8F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Solution of the Bessel equation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Text Box 3">
            <a:extLst>
              <a:ext uri="{FF2B5EF4-FFF2-40B4-BE49-F238E27FC236}">
                <a16:creationId xmlns:a16="http://schemas.microsoft.com/office/drawing/2014/main" id="{DDCB29FE-18D5-499B-9B9F-BC114A14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71625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(i) Values at the origin: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28042" name="Text Box 10">
            <a:extLst>
              <a:ext uri="{FF2B5EF4-FFF2-40B4-BE49-F238E27FC236}">
                <a16:creationId xmlns:a16="http://schemas.microsoft.com/office/drawing/2014/main" id="{87CD81B4-155E-440A-B510-8044E6DE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0002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(a) When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 is nonnegative, or </a:t>
            </a:r>
            <a:r>
              <a:rPr lang="en-US" altLang="zh-CN" sz="2000" b="1" i="1">
                <a:latin typeface="Times New Roman" panose="02020603050405020304" pitchFamily="18" charset="0"/>
              </a:rPr>
              <a:t>v </a:t>
            </a:r>
            <a:r>
              <a:rPr lang="en-US" altLang="zh-CN" sz="2000" b="1">
                <a:latin typeface="Times New Roman" panose="02020603050405020304" pitchFamily="18" charset="0"/>
              </a:rPr>
              <a:t>is a negative integer,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(0) is finite.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28043" name="Text Box 11">
            <a:extLst>
              <a:ext uri="{FF2B5EF4-FFF2-40B4-BE49-F238E27FC236}">
                <a16:creationId xmlns:a16="http://schemas.microsoft.com/office/drawing/2014/main" id="{AA4A5FE3-18C4-4163-859D-BE908F1BB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00313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(b) When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 is a negative non-integer,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(0) becomes infinity.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28044" name="Text Box 12">
            <a:extLst>
              <a:ext uri="{FF2B5EF4-FFF2-40B4-BE49-F238E27FC236}">
                <a16:creationId xmlns:a16="http://schemas.microsoft.com/office/drawing/2014/main" id="{E3892182-A9D8-47DD-84B5-F2F4A8F5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000375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(c) For all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(0) becomes infinity.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28045" name="Text Box 13">
            <a:extLst>
              <a:ext uri="{FF2B5EF4-FFF2-40B4-BE49-F238E27FC236}">
                <a16:creationId xmlns:a16="http://schemas.microsoft.com/office/drawing/2014/main" id="{E281A227-2792-4419-B481-D7D6901D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00438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(d) For all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, the amplitudes of functions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are decreasing as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 is increasing.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0727" name="灯片编号占位符 4">
            <a:extLst>
              <a:ext uri="{FF2B5EF4-FFF2-40B4-BE49-F238E27FC236}">
                <a16:creationId xmlns:a16="http://schemas.microsoft.com/office/drawing/2014/main" id="{7E9DFB50-023C-4EF6-89B2-88108C5A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059581-E948-4666-B65E-FC69FC30A4B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DBFB4A-22CA-4C17-BAE1-C03466DD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CDA369-7BF2-44AC-96D2-9A1EF26A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D7A8B203-CAB7-4580-A7CE-1DE58081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29075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 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1909" name="Object 6">
            <a:extLst>
              <a:ext uri="{FF2B5EF4-FFF2-40B4-BE49-F238E27FC236}">
                <a16:creationId xmlns:a16="http://schemas.microsoft.com/office/drawing/2014/main" id="{A0E67737-2B53-4090-B2EF-563508BCD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4357688"/>
          <a:ext cx="39417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2019300" imgH="406400" progId="Equation.DSMT4">
                  <p:embed/>
                </p:oleObj>
              </mc:Choice>
              <mc:Fallback>
                <p:oleObj name="Equation" r:id="rId3" imgW="20193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357688"/>
                        <a:ext cx="39417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0" name="Object 7">
            <a:extLst>
              <a:ext uri="{FF2B5EF4-FFF2-40B4-BE49-F238E27FC236}">
                <a16:creationId xmlns:a16="http://schemas.microsoft.com/office/drawing/2014/main" id="{FDC2F6A8-D852-47DA-8A95-8F312B622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5072063"/>
          <a:ext cx="45180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5" imgW="2222500" imgH="406400" progId="Equation.DSMT4">
                  <p:embed/>
                </p:oleObj>
              </mc:Choice>
              <mc:Fallback>
                <p:oleObj name="Equation" r:id="rId5" imgW="22225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072063"/>
                        <a:ext cx="45180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/>
      <p:bldP spid="428042" grpId="0"/>
      <p:bldP spid="428043" grpId="0"/>
      <p:bldP spid="428044" grpId="0"/>
      <p:bldP spid="42804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>
            <a:extLst>
              <a:ext uri="{FF2B5EF4-FFF2-40B4-BE49-F238E27FC236}">
                <a16:creationId xmlns:a16="http://schemas.microsoft.com/office/drawing/2014/main" id="{E8ED4DF6-08CE-4C55-B70F-09BCC674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C9B4E-DA65-4522-86FD-4D2B16DAFD8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725D82-1BBD-4201-A82D-B799BD03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820E31EF-FF30-424F-A563-3F74B121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286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269F279E-FEDC-4D82-94C9-79553C39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00188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 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6768EA9-1C75-4219-96A2-B4754054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14638"/>
            <a:ext cx="1071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51" name="Object 6">
            <a:extLst>
              <a:ext uri="{FF2B5EF4-FFF2-40B4-BE49-F238E27FC236}">
                <a16:creationId xmlns:a16="http://schemas.microsoft.com/office/drawing/2014/main" id="{BC7554CB-7F00-47C5-9FAA-22214E759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1857375"/>
          <a:ext cx="38687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3" imgW="1981200" imgH="406400" progId="Equation.DSMT4">
                  <p:embed/>
                </p:oleObj>
              </mc:Choice>
              <mc:Fallback>
                <p:oleObj name="Equation" r:id="rId3" imgW="19812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857375"/>
                        <a:ext cx="38687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70D0E13-068C-42F2-9E2C-451319A34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2605088"/>
          <a:ext cx="58991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5" imgW="3022600" imgH="444500" progId="Equation.DSMT4">
                  <p:embed/>
                </p:oleObj>
              </mc:Choice>
              <mc:Fallback>
                <p:oleObj name="Equation" r:id="rId5" imgW="3022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605088"/>
                        <a:ext cx="58991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80928BD0-2996-406D-BFEA-ECFAD7DE3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3571875"/>
          <a:ext cx="40417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7" imgW="2044700" imgH="444500" progId="Equation.DSMT4">
                  <p:embed/>
                </p:oleObj>
              </mc:Choice>
              <mc:Fallback>
                <p:oleObj name="Equation" r:id="rId7" imgW="20447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71875"/>
                        <a:ext cx="40417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A12D9593-FCA3-4A20-940D-B64E1030F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4500563"/>
          <a:ext cx="43434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9" imgW="2197100" imgH="444500" progId="Equation.DSMT4">
                  <p:embed/>
                </p:oleObj>
              </mc:Choice>
              <mc:Fallback>
                <p:oleObj name="Equation" r:id="rId9" imgW="21971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500563"/>
                        <a:ext cx="43434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41F55B67-A46A-4A9D-93E4-ABAE3422F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4810125"/>
          <a:ext cx="1562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1" imgW="799753" imgH="241195" progId="Equation.DSMT4">
                  <p:embed/>
                </p:oleObj>
              </mc:Choice>
              <mc:Fallback>
                <p:oleObj name="Equation" r:id="rId11" imgW="799753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810125"/>
                        <a:ext cx="15621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4F95AC17-C611-4A51-8A7E-06158A139E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BB0FA3-73D6-4B83-A52B-5A36DEE38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3573463"/>
            <a:ext cx="6840537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Special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D9026E87-4658-4AD7-A596-9C9FF46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87DB69-E191-4214-89F5-5E1DE84108B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20811E-C41D-4AEE-BCD5-68FBD1C3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1401F6A3-7FB4-43E5-8738-C2BF9BFF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A5E9979C-DD70-4959-AA18-3924C688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00188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 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EE1BE9E8-7429-466E-BBE9-D1BFAE46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14638"/>
            <a:ext cx="1071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5" name="Object 6">
            <a:extLst>
              <a:ext uri="{FF2B5EF4-FFF2-40B4-BE49-F238E27FC236}">
                <a16:creationId xmlns:a16="http://schemas.microsoft.com/office/drawing/2014/main" id="{E9D408FC-49A6-4387-BDBE-3A958D957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857375"/>
          <a:ext cx="4264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3" imgW="2183452" imgH="406224" progId="Equation.DSMT4">
                  <p:embed/>
                </p:oleObj>
              </mc:Choice>
              <mc:Fallback>
                <p:oleObj name="Equation" r:id="rId3" imgW="2183452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857375"/>
                        <a:ext cx="4264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BC64E89-A4F2-4590-B489-955B5D71F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2605088"/>
          <a:ext cx="57261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5" imgW="2933700" imgH="444500" progId="Equation.DSMT4">
                  <p:embed/>
                </p:oleObj>
              </mc:Choice>
              <mc:Fallback>
                <p:oleObj name="Equation" r:id="rId5" imgW="2933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05088"/>
                        <a:ext cx="57261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8E00B17D-B09A-4271-81F9-5E7576BC6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551238"/>
          <a:ext cx="38639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7" imgW="1954951" imgH="444307" progId="Equation.DSMT4">
                  <p:embed/>
                </p:oleObj>
              </mc:Choice>
              <mc:Fallback>
                <p:oleObj name="Equation" r:id="rId7" imgW="1954951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551238"/>
                        <a:ext cx="38639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5A8AC482-F80D-4A60-8B58-EFF9BB5E5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3500438"/>
          <a:ext cx="40433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9" imgW="2044700" imgH="457200" progId="Equation.DSMT4">
                  <p:embed/>
                </p:oleObj>
              </mc:Choice>
              <mc:Fallback>
                <p:oleObj name="Equation" r:id="rId9" imgW="2044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00438"/>
                        <a:ext cx="40433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4F7AB8FE-9068-4365-BB4E-DD3A3B155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8050" y="4767263"/>
          <a:ext cx="18589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11" imgW="952087" imgH="241195" progId="Equation.DSMT4">
                  <p:embed/>
                </p:oleObj>
              </mc:Choice>
              <mc:Fallback>
                <p:oleObj name="Equation" r:id="rId11" imgW="95208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4767263"/>
                        <a:ext cx="18589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B6968DB8-1B49-4354-9176-618282771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4572000"/>
          <a:ext cx="38671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13" imgW="1955800" imgH="457200" progId="Equation.DSMT4">
                  <p:embed/>
                </p:oleObj>
              </mc:Choice>
              <mc:Fallback>
                <p:oleObj name="Equation" r:id="rId13" imgW="1955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572000"/>
                        <a:ext cx="38671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903" name="Object 2">
            <a:extLst>
              <a:ext uri="{FF2B5EF4-FFF2-40B4-BE49-F238E27FC236}">
                <a16:creationId xmlns:a16="http://schemas.microsoft.com/office/drawing/2014/main" id="{1DFF8093-DF03-4FAE-8E88-C9371DECA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3357563"/>
          <a:ext cx="4352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3" imgW="2082800" imgH="406400" progId="Equation.DSMT4">
                  <p:embed/>
                </p:oleObj>
              </mc:Choice>
              <mc:Fallback>
                <p:oleObj name="Equation" r:id="rId3" imgW="2082800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357563"/>
                        <a:ext cx="43529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6" name="Object 3">
            <a:extLst>
              <a:ext uri="{FF2B5EF4-FFF2-40B4-BE49-F238E27FC236}">
                <a16:creationId xmlns:a16="http://schemas.microsoft.com/office/drawing/2014/main" id="{B60986A7-B87B-4397-9B28-4645EE37C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2011363"/>
          <a:ext cx="4092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5" imgW="2057400" imgH="279400" progId="Equation.DSMT4">
                  <p:embed/>
                </p:oleObj>
              </mc:Choice>
              <mc:Fallback>
                <p:oleObj name="Equation" r:id="rId5" imgW="20574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11363"/>
                        <a:ext cx="40925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7" name="Object 4">
            <a:extLst>
              <a:ext uri="{FF2B5EF4-FFF2-40B4-BE49-F238E27FC236}">
                <a16:creationId xmlns:a16="http://schemas.microsoft.com/office/drawing/2014/main" id="{109847FF-7FA7-4904-B8C3-ACB68A327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4302125"/>
          <a:ext cx="3819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7" imgW="2044700" imgH="279400" progId="Equation.DSMT4">
                  <p:embed/>
                </p:oleObj>
              </mc:Choice>
              <mc:Fallback>
                <p:oleObj name="Equation" r:id="rId7" imgW="2044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302125"/>
                        <a:ext cx="38195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8" name="Object 5">
            <a:extLst>
              <a:ext uri="{FF2B5EF4-FFF2-40B4-BE49-F238E27FC236}">
                <a16:creationId xmlns:a16="http://schemas.microsoft.com/office/drawing/2014/main" id="{70159186-BBBF-4DF9-8774-3FEC2D2AF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2720975"/>
          <a:ext cx="41640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9" imgW="2082800" imgH="279400" progId="Equation.DSMT4">
                  <p:embed/>
                </p:oleObj>
              </mc:Choice>
              <mc:Fallback>
                <p:oleObj name="Equation" r:id="rId9" imgW="20828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720975"/>
                        <a:ext cx="41640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灯片编号占位符 4">
            <a:extLst>
              <a:ext uri="{FF2B5EF4-FFF2-40B4-BE49-F238E27FC236}">
                <a16:creationId xmlns:a16="http://schemas.microsoft.com/office/drawing/2014/main" id="{530CD99F-5328-449B-AE60-34B5A66C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13727-C03A-4461-980B-2796369A6D5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4EA3370-D34F-4333-8EFB-E84773C5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51A5DA5D-2300-46A2-AF1E-3C81496B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3801" name="Text Box 3">
            <a:extLst>
              <a:ext uri="{FF2B5EF4-FFF2-40B4-BE49-F238E27FC236}">
                <a16:creationId xmlns:a16="http://schemas.microsoft.com/office/drawing/2014/main" id="{9AAAF749-5C9D-49AA-902E-FE36757C7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 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22" name="Text Box 10">
            <a:extLst>
              <a:ext uri="{FF2B5EF4-FFF2-40B4-BE49-F238E27FC236}">
                <a16:creationId xmlns:a16="http://schemas.microsoft.com/office/drawing/2014/main" id="{CDC40295-26AF-48C6-829C-488AA655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2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C856802E-199A-48B0-A99D-1716C015496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870075"/>
            <a:ext cx="8077200" cy="844550"/>
            <a:chOff x="357188" y="1870075"/>
            <a:chExt cx="8077200" cy="844550"/>
          </a:xfrm>
        </p:grpSpPr>
        <p:sp>
          <p:nvSpPr>
            <p:cNvPr id="34831" name="Text Box 5">
              <a:extLst>
                <a:ext uri="{FF2B5EF4-FFF2-40B4-BE49-F238E27FC236}">
                  <a16:creationId xmlns:a16="http://schemas.microsoft.com/office/drawing/2014/main" id="{04F0D247-5B41-45E8-B39B-04AE723B8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2071688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Find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1/2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3/2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given that</a:t>
              </a:r>
            </a:p>
          </p:txBody>
        </p:sp>
        <p:graphicFrame>
          <p:nvGraphicFramePr>
            <p:cNvPr id="34832" name="Object 2">
              <a:extLst>
                <a:ext uri="{FF2B5EF4-FFF2-40B4-BE49-F238E27FC236}">
                  <a16:creationId xmlns:a16="http://schemas.microsoft.com/office/drawing/2014/main" id="{9C539D25-1B40-450D-9647-BA81B55C4E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9888" y="1870075"/>
            <a:ext cx="26225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Equation" r:id="rId3" imgW="1396394" imgH="444307" progId="Equation.DSMT4">
                    <p:embed/>
                  </p:oleObj>
                </mc:Choice>
                <mc:Fallback>
                  <p:oleObj name="Equation" r:id="rId3" imgW="1396394" imgH="44430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88" y="1870075"/>
                          <a:ext cx="2622550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2926" name="Object 4">
            <a:extLst>
              <a:ext uri="{FF2B5EF4-FFF2-40B4-BE49-F238E27FC236}">
                <a16:creationId xmlns:a16="http://schemas.microsoft.com/office/drawing/2014/main" id="{E9E08282-D5DD-4410-B811-3835B8F65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214688"/>
          <a:ext cx="4662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5" imgW="2235200" imgH="279400" progId="Equation.DSMT4">
                  <p:embed/>
                </p:oleObj>
              </mc:Choice>
              <mc:Fallback>
                <p:oleObj name="Equation" r:id="rId5" imgW="2235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214688"/>
                        <a:ext cx="46624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7" name="Object 5">
            <a:extLst>
              <a:ext uri="{FF2B5EF4-FFF2-40B4-BE49-F238E27FC236}">
                <a16:creationId xmlns:a16="http://schemas.microsoft.com/office/drawing/2014/main" id="{C02E5B3D-B43D-4B95-8B9F-19042CA7F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863975"/>
          <a:ext cx="6000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7" imgW="3098800" imgH="508000" progId="Equation.DSMT4">
                  <p:embed/>
                </p:oleObj>
              </mc:Choice>
              <mc:Fallback>
                <p:oleObj name="Equation" r:id="rId7" imgW="30988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863975"/>
                        <a:ext cx="60007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8" name="Object 6">
            <a:extLst>
              <a:ext uri="{FF2B5EF4-FFF2-40B4-BE49-F238E27FC236}">
                <a16:creationId xmlns:a16="http://schemas.microsoft.com/office/drawing/2014/main" id="{E10BAE1B-CBA7-41E3-919B-6AE0B7877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857750"/>
          <a:ext cx="1714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9" imgW="914400" imgH="444500" progId="Equation.DSMT4">
                  <p:embed/>
                </p:oleObj>
              </mc:Choice>
              <mc:Fallback>
                <p:oleObj name="Equation" r:id="rId9" imgW="914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857750"/>
                        <a:ext cx="17145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9" name="Object 7">
            <a:extLst>
              <a:ext uri="{FF2B5EF4-FFF2-40B4-BE49-F238E27FC236}">
                <a16:creationId xmlns:a16="http://schemas.microsoft.com/office/drawing/2014/main" id="{447DA392-DC26-4FC0-B3B2-ED02F79FB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4824413"/>
          <a:ext cx="3000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11" imgW="1511300" imgH="444500" progId="Equation.DSMT4">
                  <p:embed/>
                </p:oleObj>
              </mc:Choice>
              <mc:Fallback>
                <p:oleObj name="Equation" r:id="rId11" imgW="15113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824413"/>
                        <a:ext cx="30003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灯片编号占位符 4">
            <a:extLst>
              <a:ext uri="{FF2B5EF4-FFF2-40B4-BE49-F238E27FC236}">
                <a16:creationId xmlns:a16="http://schemas.microsoft.com/office/drawing/2014/main" id="{90DE90B0-9486-49B4-9ACC-C19329DD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23DD85-F7EC-49B1-B990-176AF12C7CE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5B70844-6BDB-4488-9A8B-F0A3F87E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4826" name="Rectangle 6">
            <a:extLst>
              <a:ext uri="{FF2B5EF4-FFF2-40B4-BE49-F238E27FC236}">
                <a16:creationId xmlns:a16="http://schemas.microsoft.com/office/drawing/2014/main" id="{75C19EEF-118E-4BDD-932D-71D2CAFF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4827" name="Text Box 3">
            <a:extLst>
              <a:ext uri="{FF2B5EF4-FFF2-40B4-BE49-F238E27FC236}">
                <a16:creationId xmlns:a16="http://schemas.microsoft.com/office/drawing/2014/main" id="{AEAF8715-7066-499C-9468-C0FF262E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 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130D7EB2-7656-4168-81BB-86ACC6AA8B7B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605088"/>
            <a:ext cx="6927850" cy="561975"/>
            <a:chOff x="1500188" y="2605088"/>
            <a:chExt cx="6927850" cy="561975"/>
          </a:xfrm>
        </p:grpSpPr>
        <p:graphicFrame>
          <p:nvGraphicFramePr>
            <p:cNvPr id="34829" name="Object 3">
              <a:extLst>
                <a:ext uri="{FF2B5EF4-FFF2-40B4-BE49-F238E27FC236}">
                  <a16:creationId xmlns:a16="http://schemas.microsoft.com/office/drawing/2014/main" id="{59E3510A-B524-4A93-A8AD-A3CD7401E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5525" y="2605088"/>
            <a:ext cx="3592513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2" name="Equation" r:id="rId13" imgW="1803400" imgH="279400" progId="Equation.DSMT4">
                    <p:embed/>
                  </p:oleObj>
                </mc:Choice>
                <mc:Fallback>
                  <p:oleObj name="Equation" r:id="rId13" imgW="18034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5525" y="2605088"/>
                          <a:ext cx="3592513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矩形 13">
              <a:extLst>
                <a:ext uri="{FF2B5EF4-FFF2-40B4-BE49-F238E27FC236}">
                  <a16:creationId xmlns:a16="http://schemas.microsoft.com/office/drawing/2014/main" id="{3D703448-086C-41A2-B138-9FB52F7E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2714625"/>
              <a:ext cx="33162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Setting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=-1/2 in the formula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>
            <a:extLst>
              <a:ext uri="{FF2B5EF4-FFF2-40B4-BE49-F238E27FC236}">
                <a16:creationId xmlns:a16="http://schemas.microsoft.com/office/drawing/2014/main" id="{D0A5DE98-FC7D-4001-9F0B-4A7D4E64498E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714625"/>
            <a:ext cx="4338637" cy="1214438"/>
            <a:chOff x="1519238" y="2714625"/>
            <a:chExt cx="4338637" cy="1214438"/>
          </a:xfrm>
        </p:grpSpPr>
        <p:sp>
          <p:nvSpPr>
            <p:cNvPr id="35856" name="Text Box 3">
              <a:extLst>
                <a:ext uri="{FF2B5EF4-FFF2-40B4-BE49-F238E27FC236}">
                  <a16:creationId xmlns:a16="http://schemas.microsoft.com/office/drawing/2014/main" id="{5678222A-683B-40C7-ACD0-37583C5D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238" y="2714625"/>
              <a:ext cx="3552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Setting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=1/2 in the formula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7" name="Object 2">
              <a:extLst>
                <a:ext uri="{FF2B5EF4-FFF2-40B4-BE49-F238E27FC236}">
                  <a16:creationId xmlns:a16="http://schemas.microsoft.com/office/drawing/2014/main" id="{3E2EF1E7-4C3E-4CD3-AA03-9C80554A04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438" y="3143250"/>
            <a:ext cx="3500437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3" name="Equation" r:id="rId3" imgW="1828800" imgH="406400" progId="Equation.DSMT4">
                    <p:embed/>
                  </p:oleObj>
                </mc:Choice>
                <mc:Fallback>
                  <p:oleObj name="Equation" r:id="rId3" imgW="1828800" imgH="406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38" y="3143250"/>
                          <a:ext cx="3500437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5992" name="Object 4">
            <a:extLst>
              <a:ext uri="{FF2B5EF4-FFF2-40B4-BE49-F238E27FC236}">
                <a16:creationId xmlns:a16="http://schemas.microsoft.com/office/drawing/2014/main" id="{064B932E-D7B3-490E-8E9D-6DB50D46D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4683125"/>
          <a:ext cx="35004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5" imgW="1764534" imgH="444307" progId="Equation.DSMT4">
                  <p:embed/>
                </p:oleObj>
              </mc:Choice>
              <mc:Fallback>
                <p:oleObj name="Equation" r:id="rId5" imgW="1764534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683125"/>
                        <a:ext cx="35004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3" name="Object 5">
            <a:extLst>
              <a:ext uri="{FF2B5EF4-FFF2-40B4-BE49-F238E27FC236}">
                <a16:creationId xmlns:a16="http://schemas.microsoft.com/office/drawing/2014/main" id="{C8916516-3D0E-400C-8415-BAFF5FB73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4714875"/>
          <a:ext cx="28098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Equation" r:id="rId7" imgW="1511300" imgH="457200" progId="Equation.DSMT4">
                  <p:embed/>
                </p:oleObj>
              </mc:Choice>
              <mc:Fallback>
                <p:oleObj name="Equation" r:id="rId7" imgW="1511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714875"/>
                        <a:ext cx="28098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6">
            <a:extLst>
              <a:ext uri="{FF2B5EF4-FFF2-40B4-BE49-F238E27FC236}">
                <a16:creationId xmlns:a16="http://schemas.microsoft.com/office/drawing/2014/main" id="{DA3CE5EC-DB46-4012-8A2C-157F61864A72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821113"/>
            <a:ext cx="7696200" cy="822325"/>
            <a:chOff x="357188" y="3821113"/>
            <a:chExt cx="7696200" cy="822325"/>
          </a:xfrm>
        </p:grpSpPr>
        <p:graphicFrame>
          <p:nvGraphicFramePr>
            <p:cNvPr id="35854" name="Object 3">
              <a:extLst>
                <a:ext uri="{FF2B5EF4-FFF2-40B4-BE49-F238E27FC236}">
                  <a16:creationId xmlns:a16="http://schemas.microsoft.com/office/drawing/2014/main" id="{E4C47966-5E50-412B-B2D2-8C37DEB0F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88" y="3821113"/>
            <a:ext cx="3714750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name="Equation" r:id="rId9" imgW="1853396" imgH="406224" progId="Equation.DSMT4">
                    <p:embed/>
                  </p:oleObj>
                </mc:Choice>
                <mc:Fallback>
                  <p:oleObj name="Equation" r:id="rId9" imgW="1853396" imgH="40622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88" y="3821113"/>
                          <a:ext cx="3714750" cy="822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Text Box 10">
              <a:extLst>
                <a:ext uri="{FF2B5EF4-FFF2-40B4-BE49-F238E27FC236}">
                  <a16:creationId xmlns:a16="http://schemas.microsoft.com/office/drawing/2014/main" id="{C72D6134-1AB8-4AFC-81CD-C5E1C2472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4035425"/>
              <a:ext cx="7696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we have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5846" name="灯片编号占位符 4">
            <a:extLst>
              <a:ext uri="{FF2B5EF4-FFF2-40B4-BE49-F238E27FC236}">
                <a16:creationId xmlns:a16="http://schemas.microsoft.com/office/drawing/2014/main" id="{A0814F0E-539B-40EE-9AF1-4F7F539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AC8EA-91AD-414B-995E-F50D696A69C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2CEDB3F7-73E8-4BEB-B25D-F97F4FB6E148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870075"/>
            <a:ext cx="8077200" cy="844550"/>
            <a:chOff x="357188" y="1870075"/>
            <a:chExt cx="8077200" cy="844550"/>
          </a:xfrm>
        </p:grpSpPr>
        <p:sp>
          <p:nvSpPr>
            <p:cNvPr id="35852" name="Text Box 5">
              <a:extLst>
                <a:ext uri="{FF2B5EF4-FFF2-40B4-BE49-F238E27FC236}">
                  <a16:creationId xmlns:a16="http://schemas.microsoft.com/office/drawing/2014/main" id="{A02862F4-F76F-42D8-8A74-495D3AE10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2071688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Find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1/2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3/2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given that</a:t>
              </a:r>
            </a:p>
          </p:txBody>
        </p:sp>
        <p:graphicFrame>
          <p:nvGraphicFramePr>
            <p:cNvPr id="35853" name="Object 9">
              <a:extLst>
                <a:ext uri="{FF2B5EF4-FFF2-40B4-BE49-F238E27FC236}">
                  <a16:creationId xmlns:a16="http://schemas.microsoft.com/office/drawing/2014/main" id="{039DB22B-D063-49B9-9D63-242766BEB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9888" y="1870075"/>
            <a:ext cx="26225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7" name="Equation" r:id="rId11" imgW="1396394" imgH="444307" progId="Equation.DSMT4">
                    <p:embed/>
                  </p:oleObj>
                </mc:Choice>
                <mc:Fallback>
                  <p:oleObj name="Equation" r:id="rId11" imgW="1396394" imgH="44430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88" y="1870075"/>
                          <a:ext cx="2622550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0E25D353-CE6E-4269-905A-31AA72B3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5849" name="Rectangle 6">
            <a:extLst>
              <a:ext uri="{FF2B5EF4-FFF2-40B4-BE49-F238E27FC236}">
                <a16:creationId xmlns:a16="http://schemas.microsoft.com/office/drawing/2014/main" id="{1203BDFB-1524-4050-A4FC-E0B6E8B3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5850" name="Text Box 3">
            <a:extLst>
              <a:ext uri="{FF2B5EF4-FFF2-40B4-BE49-F238E27FC236}">
                <a16:creationId xmlns:a16="http://schemas.microsoft.com/office/drawing/2014/main" id="{D8B64B9F-304E-4840-9EF8-EE9625E53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 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C9E61DF-FE7A-4AC2-8802-8C3828D60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2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2FE4A783-2DEF-40C9-A324-05D8C6D9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86DDF-840B-455D-98CD-F9A5A38F15B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5BE1FE-F808-4756-A539-05CD17E9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5487EA15-DA40-41BA-8871-E106E217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2361BF8-740D-4053-97AC-2597D482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(iii) Bessel functions of integer order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73B821C-FFE9-4F9D-996B-FEE1F6A5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00025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(a) Primary identities of 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and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5989" name="Object 2">
            <a:extLst>
              <a:ext uri="{FF2B5EF4-FFF2-40B4-BE49-F238E27FC236}">
                <a16:creationId xmlns:a16="http://schemas.microsoft.com/office/drawing/2014/main" id="{5816C273-DB8A-4F70-9874-6A8B75D6A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2489200"/>
          <a:ext cx="55419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3" imgW="2971800" imgH="241300" progId="Equation.DSMT4">
                  <p:embed/>
                </p:oleObj>
              </mc:Choice>
              <mc:Fallback>
                <p:oleObj name="Equation" r:id="rId3" imgW="29718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489200"/>
                        <a:ext cx="55419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9">
            <a:extLst>
              <a:ext uri="{FF2B5EF4-FFF2-40B4-BE49-F238E27FC236}">
                <a16:creationId xmlns:a16="http://schemas.microsoft.com/office/drawing/2014/main" id="{9780A578-A9C3-4738-B4EA-A8B36F6C935A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971800"/>
            <a:ext cx="7696200" cy="457200"/>
            <a:chOff x="590576" y="2919413"/>
            <a:chExt cx="7696200" cy="457200"/>
          </a:xfrm>
        </p:grpSpPr>
        <p:sp>
          <p:nvSpPr>
            <p:cNvPr id="36877" name="Text Box 3">
              <a:extLst>
                <a:ext uri="{FF2B5EF4-FFF2-40B4-BE49-F238E27FC236}">
                  <a16:creationId xmlns:a16="http://schemas.microsoft.com/office/drawing/2014/main" id="{824B4820-A35C-4DD5-933A-2D1D48E45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576" y="2928934"/>
              <a:ext cx="7696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has an infinite number of positive zeros, denoted as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78" name="Object 3">
              <a:extLst>
                <a:ext uri="{FF2B5EF4-FFF2-40B4-BE49-F238E27FC236}">
                  <a16:creationId xmlns:a16="http://schemas.microsoft.com/office/drawing/2014/main" id="{523EAE2C-DDA0-40F9-99A2-C83343A6E4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4663" y="2919413"/>
            <a:ext cx="5953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5" name="Equation" r:id="rId5" imgW="317225" imgH="241091" progId="Equation.DSMT4">
                    <p:embed/>
                  </p:oleObj>
                </mc:Choice>
                <mc:Fallback>
                  <p:oleObj name="Equation" r:id="rId5" imgW="317225" imgH="24109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4663" y="2919413"/>
                          <a:ext cx="5953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CDFA5584-C530-40B4-8872-7D46A02E6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500438"/>
          <a:ext cx="35734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7" imgW="1739900" imgH="241300" progId="Equation.DSMT4">
                  <p:embed/>
                </p:oleObj>
              </mc:Choice>
              <mc:Fallback>
                <p:oleObj name="Equation" r:id="rId7" imgW="17399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500438"/>
                        <a:ext cx="35734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3D918BA3-C8E3-4152-B80E-5DAAF41A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29075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(b) Recurrence formulas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1909" name="Object 6">
            <a:extLst>
              <a:ext uri="{FF2B5EF4-FFF2-40B4-BE49-F238E27FC236}">
                <a16:creationId xmlns:a16="http://schemas.microsoft.com/office/drawing/2014/main" id="{2EF704F6-1AB2-4743-A3FE-3B985BB1C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429125"/>
          <a:ext cx="33480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9" imgW="1713756" imgH="406224" progId="Equation.DSMT4">
                  <p:embed/>
                </p:oleObj>
              </mc:Choice>
              <mc:Fallback>
                <p:oleObj name="Equation" r:id="rId9" imgW="1713756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429125"/>
                        <a:ext cx="33480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7C7DF71-B2DE-4FDF-9ACF-3BF7E3E83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5214938"/>
          <a:ext cx="3743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11" imgW="1916868" imgH="406224" progId="Equation.DSMT4">
                  <p:embed/>
                </p:oleObj>
              </mc:Choice>
              <mc:Fallback>
                <p:oleObj name="Equation" r:id="rId11" imgW="1916868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214938"/>
                        <a:ext cx="37433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>
            <a:extLst>
              <a:ext uri="{FF2B5EF4-FFF2-40B4-BE49-F238E27FC236}">
                <a16:creationId xmlns:a16="http://schemas.microsoft.com/office/drawing/2014/main" id="{B7E15E52-9F41-41A0-B8A2-B78EFC5C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2EF95E-4CB0-4903-AF26-B5AB15B6AD6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23C476-BE0C-41B0-BB62-D27BBD3A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2DA3A1D0-54B9-4BB0-973C-1D233CFA8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0EFDEF20-5749-47D8-9AA8-3FC1045F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(iii) Bessel functions of integer order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40BE7471-86B5-4593-807F-3010ACB6FDB2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000250"/>
            <a:ext cx="8077200" cy="1125538"/>
            <a:chOff x="285750" y="2000250"/>
            <a:chExt cx="8077200" cy="1125538"/>
          </a:xfrm>
        </p:grpSpPr>
        <p:sp>
          <p:nvSpPr>
            <p:cNvPr id="37901" name="Text Box 2">
              <a:extLst>
                <a:ext uri="{FF2B5EF4-FFF2-40B4-BE49-F238E27FC236}">
                  <a16:creationId xmlns:a16="http://schemas.microsoft.com/office/drawing/2014/main" id="{56F07D4D-BC86-4AE3-9D89-F472B0AB1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200025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Evaluate</a:t>
              </a:r>
            </a:p>
          </p:txBody>
        </p:sp>
        <p:graphicFrame>
          <p:nvGraphicFramePr>
            <p:cNvPr id="37902" name="Object 2">
              <a:extLst>
                <a:ext uri="{FF2B5EF4-FFF2-40B4-BE49-F238E27FC236}">
                  <a16:creationId xmlns:a16="http://schemas.microsoft.com/office/drawing/2014/main" id="{A9F9A2C4-1D06-4592-8939-98B68401D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3938" y="2357438"/>
            <a:ext cx="6072187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7" name="Equation" r:id="rId3" imgW="3251200" imgH="406400" progId="Equation.DSMT4">
                    <p:embed/>
                  </p:oleObj>
                </mc:Choice>
                <mc:Fallback>
                  <p:oleObj name="Equation" r:id="rId3" imgW="3251200" imgH="406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938" y="2357438"/>
                          <a:ext cx="6072187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3">
            <a:extLst>
              <a:ext uri="{FF2B5EF4-FFF2-40B4-BE49-F238E27FC236}">
                <a16:creationId xmlns:a16="http://schemas.microsoft.com/office/drawing/2014/main" id="{AF75C9D8-B0FB-4206-95C1-A46C73B12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43263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2132" name="Object 3">
            <a:extLst>
              <a:ext uri="{FF2B5EF4-FFF2-40B4-BE49-F238E27FC236}">
                <a16:creationId xmlns:a16="http://schemas.microsoft.com/office/drawing/2014/main" id="{4CD6A85F-7C4E-40DF-B4EE-5C27D7953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017838"/>
          <a:ext cx="29892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5" imgW="1600200" imgH="406400" progId="Equation.DSMT4">
                  <p:embed/>
                </p:oleObj>
              </mc:Choice>
              <mc:Fallback>
                <p:oleObj name="Equation" r:id="rId5" imgW="16002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17838"/>
                        <a:ext cx="29892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3DB1E5D-0962-4212-9DC0-3E9FE9DE5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3732213"/>
          <a:ext cx="3273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7" imgW="1752600" imgH="406400" progId="Equation.DSMT4">
                  <p:embed/>
                </p:oleObj>
              </mc:Choice>
              <mc:Fallback>
                <p:oleObj name="Equation" r:id="rId7" imgW="17526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732213"/>
                        <a:ext cx="32734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9" name="Object 5">
            <a:extLst>
              <a:ext uri="{FF2B5EF4-FFF2-40B4-BE49-F238E27FC236}">
                <a16:creationId xmlns:a16="http://schemas.microsoft.com/office/drawing/2014/main" id="{42A1F19E-0872-4434-82BE-60D638751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537075"/>
          <a:ext cx="2357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9" imgW="1180588" imgH="406224" progId="Equation.DSMT4">
                  <p:embed/>
                </p:oleObj>
              </mc:Choice>
              <mc:Fallback>
                <p:oleObj name="Equation" r:id="rId9" imgW="1180588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537075"/>
                        <a:ext cx="2357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0" name="Object 6">
            <a:extLst>
              <a:ext uri="{FF2B5EF4-FFF2-40B4-BE49-F238E27FC236}">
                <a16:creationId xmlns:a16="http://schemas.microsoft.com/office/drawing/2014/main" id="{844057F1-660D-45EB-B7FD-756A3A9FF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4578350"/>
          <a:ext cx="23574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11" imgW="1244060" imgH="406224" progId="Equation.DSMT4">
                  <p:embed/>
                </p:oleObj>
              </mc:Choice>
              <mc:Fallback>
                <p:oleObj name="Equation" r:id="rId11" imgW="1244060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578350"/>
                        <a:ext cx="23574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1" name="Object 7">
            <a:extLst>
              <a:ext uri="{FF2B5EF4-FFF2-40B4-BE49-F238E27FC236}">
                <a16:creationId xmlns:a16="http://schemas.microsoft.com/office/drawing/2014/main" id="{01BB4556-1872-4165-8CCD-C11DD906C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4730750"/>
          <a:ext cx="2643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13" imgW="1333500" imgH="241300" progId="Equation.DSMT4">
                  <p:embed/>
                </p:oleObj>
              </mc:Choice>
              <mc:Fallback>
                <p:oleObj name="Equation" r:id="rId13" imgW="1333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730750"/>
                        <a:ext cx="2643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>
            <a:extLst>
              <a:ext uri="{FF2B5EF4-FFF2-40B4-BE49-F238E27FC236}">
                <a16:creationId xmlns:a16="http://schemas.microsoft.com/office/drawing/2014/main" id="{1897336B-1A24-41DB-AC10-ACBB6630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AEE7B8-2309-4CB3-A43E-8C0C4FED5DB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158A77-8397-40DB-92D8-D17074E7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C6C1F51B-2A43-4E69-935E-21E3A820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8917" name="Text Box 3">
            <a:extLst>
              <a:ext uri="{FF2B5EF4-FFF2-40B4-BE49-F238E27FC236}">
                <a16:creationId xmlns:a16="http://schemas.microsoft.com/office/drawing/2014/main" id="{B2C4F6DE-E52E-4E42-ACB1-7B1059FA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(iii) Bessel functions of integer order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组合 8">
            <a:extLst>
              <a:ext uri="{FF2B5EF4-FFF2-40B4-BE49-F238E27FC236}">
                <a16:creationId xmlns:a16="http://schemas.microsoft.com/office/drawing/2014/main" id="{6B7D3542-85ED-45FF-BC24-A15E2F2C9209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890713"/>
            <a:ext cx="8077200" cy="623887"/>
            <a:chOff x="285720" y="1890713"/>
            <a:chExt cx="8077200" cy="623887"/>
          </a:xfrm>
        </p:grpSpPr>
        <p:sp>
          <p:nvSpPr>
            <p:cNvPr id="38925" name="Text Box 2">
              <a:extLst>
                <a:ext uri="{FF2B5EF4-FFF2-40B4-BE49-F238E27FC236}">
                  <a16:creationId xmlns:a16="http://schemas.microsoft.com/office/drawing/2014/main" id="{AEE645AF-FB61-4BF3-9431-C00B9A272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2000240"/>
              <a:ext cx="807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Evaluate</a:t>
              </a:r>
            </a:p>
          </p:txBody>
        </p:sp>
        <p:graphicFrame>
          <p:nvGraphicFramePr>
            <p:cNvPr id="38926" name="Object 2">
              <a:extLst>
                <a:ext uri="{FF2B5EF4-FFF2-40B4-BE49-F238E27FC236}">
                  <a16:creationId xmlns:a16="http://schemas.microsoft.com/office/drawing/2014/main" id="{3F7F59D1-BD45-4740-9FF7-BBE4DBF9C1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7325" y="1890713"/>
            <a:ext cx="1685925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1" name="Equation" r:id="rId3" imgW="901309" imgH="330057" progId="Equation.DSMT4">
                    <p:embed/>
                  </p:oleObj>
                </mc:Choice>
                <mc:Fallback>
                  <p:oleObj name="Equation" r:id="rId3" imgW="901309" imgH="33005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1890713"/>
                          <a:ext cx="1685925" cy="623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A6032877-3F35-404A-B2F3-D3284E642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60032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2132" name="Object 3">
            <a:extLst>
              <a:ext uri="{FF2B5EF4-FFF2-40B4-BE49-F238E27FC236}">
                <a16:creationId xmlns:a16="http://schemas.microsoft.com/office/drawing/2014/main" id="{8A3AA980-00E8-49C7-AE16-AC28EB718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2500313"/>
          <a:ext cx="16144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Equation" r:id="rId5" imgW="863225" imgH="330057" progId="Equation.DSMT4">
                  <p:embed/>
                </p:oleObj>
              </mc:Choice>
              <mc:Fallback>
                <p:oleObj name="Equation" r:id="rId5" imgW="863225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500313"/>
                        <a:ext cx="16144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649E1E-82D0-43DE-B451-901A2DAFB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2500313"/>
          <a:ext cx="26590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7" imgW="1422400" imgH="330200" progId="Equation.DSMT4">
                  <p:embed/>
                </p:oleObj>
              </mc:Choice>
              <mc:Fallback>
                <p:oleObj name="Equation" r:id="rId7" imgW="14224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500313"/>
                        <a:ext cx="26590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CF057633-652C-40A3-B583-6B8F5DC96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143250"/>
          <a:ext cx="21590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Equation" r:id="rId9" imgW="1155700" imgH="330200" progId="Equation.DSMT4">
                  <p:embed/>
                </p:oleObj>
              </mc:Choice>
              <mc:Fallback>
                <p:oleObj name="Equation" r:id="rId9" imgW="11557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143250"/>
                        <a:ext cx="21590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7C17BEE-4DF2-4D05-A4F6-788A0B078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857625"/>
          <a:ext cx="33940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11" imgW="1816100" imgH="330200" progId="Equation.DSMT4">
                  <p:embed/>
                </p:oleObj>
              </mc:Choice>
              <mc:Fallback>
                <p:oleObj name="Equation" r:id="rId11" imgW="18161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57625"/>
                        <a:ext cx="33940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5D99B5C-CF28-41FA-AE4C-04B63C62C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656138"/>
          <a:ext cx="2609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Equation" r:id="rId13" imgW="1397000" imgH="241300" progId="Equation.DSMT4">
                  <p:embed/>
                </p:oleObj>
              </mc:Choice>
              <mc:Fallback>
                <p:oleObj name="Equation" r:id="rId13" imgW="1397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656138"/>
                        <a:ext cx="26098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833A3CA7-2775-4697-817D-B3CBFD8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BC043D-3E74-408B-94E7-74A987BC9FE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A7AF84-42BF-49E5-835E-3BC59E8C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8EEA5FDB-EB00-409B-9D65-ADDCB3DA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BCC8B1F4-CA11-47F8-8736-60D0FAEA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28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(iii) Bessel functions of integer order 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39D5C703-1ABD-4360-B88F-69CACC51943F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890713"/>
            <a:ext cx="8077200" cy="623887"/>
            <a:chOff x="285720" y="1890713"/>
            <a:chExt cx="8077200" cy="623887"/>
          </a:xfrm>
        </p:grpSpPr>
        <p:sp>
          <p:nvSpPr>
            <p:cNvPr id="39950" name="Text Box 2">
              <a:extLst>
                <a:ext uri="{FF2B5EF4-FFF2-40B4-BE49-F238E27FC236}">
                  <a16:creationId xmlns:a16="http://schemas.microsoft.com/office/drawing/2014/main" id="{81CA4FE6-B40F-48AE-88B7-0C28DAF98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2000240"/>
              <a:ext cx="807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4.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Evaluate</a:t>
              </a:r>
            </a:p>
          </p:txBody>
        </p:sp>
        <p:graphicFrame>
          <p:nvGraphicFramePr>
            <p:cNvPr id="39951" name="Object 2">
              <a:extLst>
                <a:ext uri="{FF2B5EF4-FFF2-40B4-BE49-F238E27FC236}">
                  <a16:creationId xmlns:a16="http://schemas.microsoft.com/office/drawing/2014/main" id="{F65AEE38-5C92-40C7-ACA6-B450A8B707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4950" y="1890713"/>
            <a:ext cx="1590675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5" name="Equation" r:id="rId3" imgW="850531" imgH="330057" progId="Equation.DSMT4">
                    <p:embed/>
                  </p:oleObj>
                </mc:Choice>
                <mc:Fallback>
                  <p:oleObj name="Equation" r:id="rId3" imgW="850531" imgH="33005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950" y="1890713"/>
                          <a:ext cx="1590675" cy="623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714AAD2C-CB43-4027-B755-7FD02576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60032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2132" name="Object 3">
            <a:extLst>
              <a:ext uri="{FF2B5EF4-FFF2-40B4-BE49-F238E27FC236}">
                <a16:creationId xmlns:a16="http://schemas.microsoft.com/office/drawing/2014/main" id="{80163C4B-8E33-4DBC-8F9C-B73201245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2500313"/>
          <a:ext cx="4654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5" imgW="2489200" imgH="330200" progId="Equation.DSMT4">
                  <p:embed/>
                </p:oleObj>
              </mc:Choice>
              <mc:Fallback>
                <p:oleObj name="Equation" r:id="rId5" imgW="24892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500313"/>
                        <a:ext cx="46545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99F25C-2544-48EA-9978-1787046D7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214688"/>
          <a:ext cx="26352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7" imgW="1409088" imgH="330057" progId="Equation.DSMT4">
                  <p:embed/>
                </p:oleObj>
              </mc:Choice>
              <mc:Fallback>
                <p:oleObj name="Equation" r:id="rId7" imgW="1409088" imgH="3300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14688"/>
                        <a:ext cx="26352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0AFFE67-FC1F-4B97-8B8C-D5CD1C9A8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9525" y="3214688"/>
          <a:ext cx="29670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9" imgW="1587500" imgH="330200" progId="Equation.DSMT4">
                  <p:embed/>
                </p:oleObj>
              </mc:Choice>
              <mc:Fallback>
                <p:oleObj name="Equation" r:id="rId9" imgW="15875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3214688"/>
                        <a:ext cx="29670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65FB78CE-EDE4-4801-9653-E1A0C39F6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9513" y="3929063"/>
          <a:ext cx="36068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11" imgW="1930400" imgH="330200" progId="Equation.DSMT4">
                  <p:embed/>
                </p:oleObj>
              </mc:Choice>
              <mc:Fallback>
                <p:oleObj name="Equation" r:id="rId11" imgW="19304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929063"/>
                        <a:ext cx="36068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A65B9CC3-EEE4-42AF-914D-27E260782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14875"/>
          <a:ext cx="25384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13" imgW="1358310" imgH="291973" progId="Equation.DSMT4">
                  <p:embed/>
                </p:oleObj>
              </mc:Choice>
              <mc:Fallback>
                <p:oleObj name="Equation" r:id="rId13" imgW="1358310" imgH="2919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4875"/>
                        <a:ext cx="25384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A1001CA-6A16-4BE7-A507-90F11453F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9825" y="4824413"/>
          <a:ext cx="2751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15" imgW="1473200" imgH="228600" progId="Equation.DSMT4">
                  <p:embed/>
                </p:oleObj>
              </mc:Choice>
              <mc:Fallback>
                <p:oleObj name="Equation" r:id="rId15" imgW="1473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824413"/>
                        <a:ext cx="2751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>
            <a:extLst>
              <a:ext uri="{FF2B5EF4-FFF2-40B4-BE49-F238E27FC236}">
                <a16:creationId xmlns:a16="http://schemas.microsoft.com/office/drawing/2014/main" id="{447BC92E-1905-41E5-96E9-8A30134C59B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428750"/>
            <a:ext cx="8001000" cy="1073150"/>
            <a:chOff x="285720" y="1428736"/>
            <a:chExt cx="8001000" cy="1073588"/>
          </a:xfrm>
        </p:grpSpPr>
        <p:sp>
          <p:nvSpPr>
            <p:cNvPr id="40973" name="Text Box 2">
              <a:extLst>
                <a:ext uri="{FF2B5EF4-FFF2-40B4-BE49-F238E27FC236}">
                  <a16:creationId xmlns:a16="http://schemas.microsoft.com/office/drawing/2014/main" id="{76C3D148-6127-4F24-A304-16BD86B9B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428736"/>
              <a:ext cx="80010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(iv) Bessel functions are orthogonal with the weight function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 on [0,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</a:rPr>
                <a:t>], that is, 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>
                  <a:latin typeface="Times New Roman" panose="02020603050405020304" pitchFamily="18" charset="0"/>
                </a:rPr>
                <a:t>≠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we have</a:t>
              </a:r>
            </a:p>
          </p:txBody>
        </p:sp>
        <p:graphicFrame>
          <p:nvGraphicFramePr>
            <p:cNvPr id="40974" name="Object 2">
              <a:extLst>
                <a:ext uri="{FF2B5EF4-FFF2-40B4-BE49-F238E27FC236}">
                  <a16:creationId xmlns:a16="http://schemas.microsoft.com/office/drawing/2014/main" id="{BB3535B6-8CC2-463B-A774-DDF87C2D58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926" y="1857364"/>
            <a:ext cx="3448054" cy="644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1" name="Equation" r:id="rId3" imgW="1778000" imgH="330200" progId="Equation.DSMT4">
                    <p:embed/>
                  </p:oleObj>
                </mc:Choice>
                <mc:Fallback>
                  <p:oleObj name="Equation" r:id="rId3" imgW="1778000" imgH="330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1857364"/>
                          <a:ext cx="3448054" cy="644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3052C420-534C-4946-9178-9515C33334DF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786313"/>
            <a:ext cx="8143875" cy="1328737"/>
            <a:chOff x="285720" y="4786322"/>
            <a:chExt cx="8143932" cy="1328709"/>
          </a:xfrm>
        </p:grpSpPr>
        <p:graphicFrame>
          <p:nvGraphicFramePr>
            <p:cNvPr id="40971" name="Object 3">
              <a:extLst>
                <a:ext uri="{FF2B5EF4-FFF2-40B4-BE49-F238E27FC236}">
                  <a16:creationId xmlns:a16="http://schemas.microsoft.com/office/drawing/2014/main" id="{E7FD81D6-2B1C-4D98-8080-DE7221390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5286388"/>
            <a:ext cx="3643338" cy="828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2" name="Equation" r:id="rId5" imgW="1802618" imgH="406224" progId="Equation.DSMT4">
                    <p:embed/>
                  </p:oleObj>
                </mc:Choice>
                <mc:Fallback>
                  <p:oleObj name="Equation" r:id="rId5" imgW="1802618" imgH="40622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5286388"/>
                          <a:ext cx="3643338" cy="828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" name="Text Box 7">
              <a:extLst>
                <a:ext uri="{FF2B5EF4-FFF2-40B4-BE49-F238E27FC236}">
                  <a16:creationId xmlns:a16="http://schemas.microsoft.com/office/drawing/2014/main" id="{77F3CEF1-A8DB-49F8-A61A-B955BA3B6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4786322"/>
              <a:ext cx="814393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i="1" baseline="-40000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the root of the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n-</a:t>
              </a:r>
              <a:r>
                <a:rPr lang="en-US" altLang="zh-CN" sz="2000" b="1">
                  <a:latin typeface="Times New Roman" panose="02020603050405020304" pitchFamily="18" charset="0"/>
                </a:rPr>
                <a:t>th order Bessel equation with the condition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0D34A8E9-3142-4EDC-8AFB-A463C53B104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500313"/>
            <a:ext cx="8001000" cy="1227137"/>
            <a:chOff x="285720" y="2500306"/>
            <a:chExt cx="8001000" cy="1227142"/>
          </a:xfrm>
        </p:grpSpPr>
        <p:sp>
          <p:nvSpPr>
            <p:cNvPr id="40969" name="Text Box 8">
              <a:extLst>
                <a:ext uri="{FF2B5EF4-FFF2-40B4-BE49-F238E27FC236}">
                  <a16:creationId xmlns:a16="http://schemas.microsoft.com/office/drawing/2014/main" id="{E816902A-AE2C-401B-99EC-B24B63775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2500306"/>
              <a:ext cx="8001000" cy="4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>
                  <a:latin typeface="Times New Roman" panose="02020603050405020304" pitchFamily="18" charset="0"/>
                </a:rPr>
                <a:t>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the module is given by</a:t>
              </a:r>
            </a:p>
          </p:txBody>
        </p:sp>
        <p:graphicFrame>
          <p:nvGraphicFramePr>
            <p:cNvPr id="40970" name="Object 4">
              <a:extLst>
                <a:ext uri="{FF2B5EF4-FFF2-40B4-BE49-F238E27FC236}">
                  <a16:creationId xmlns:a16="http://schemas.microsoft.com/office/drawing/2014/main" id="{85301B0B-0D2F-4776-AF12-3E9FD1CF3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224" y="3071810"/>
            <a:ext cx="3055937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3" name="Equation" r:id="rId7" imgW="1549400" imgH="330200" progId="Equation.DSMT4">
                    <p:embed/>
                  </p:oleObj>
                </mc:Choice>
                <mc:Fallback>
                  <p:oleObj name="Equation" r:id="rId7" imgW="1549400" imgH="330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3071810"/>
                          <a:ext cx="3055937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18" name="Object 5">
            <a:extLst>
              <a:ext uri="{FF2B5EF4-FFF2-40B4-BE49-F238E27FC236}">
                <a16:creationId xmlns:a16="http://schemas.microsoft.com/office/drawing/2014/main" id="{C3FEE131-3E68-448E-9D21-3C6622BA3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571875"/>
          <a:ext cx="69072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9" imgW="3302000" imgH="609600" progId="Equation.DSMT4">
                  <p:embed/>
                </p:oleObj>
              </mc:Choice>
              <mc:Fallback>
                <p:oleObj name="Equation" r:id="rId9" imgW="3302000" imgH="60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571875"/>
                        <a:ext cx="690721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灯片编号占位符 4">
            <a:extLst>
              <a:ext uri="{FF2B5EF4-FFF2-40B4-BE49-F238E27FC236}">
                <a16:creationId xmlns:a16="http://schemas.microsoft.com/office/drawing/2014/main" id="{59D9BAF1-C9B2-49DD-8009-A628FD0C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96D319-D5EA-4FB9-BEF4-3816A2B7C46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5288C70-02DA-4F4F-A69F-843B4A5F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184CEDBB-26EF-4109-94D3-F364F0D1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IV. Properties of Bessel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Text Box 3">
            <a:extLst>
              <a:ext uri="{FF2B5EF4-FFF2-40B4-BE49-F238E27FC236}">
                <a16:creationId xmlns:a16="http://schemas.microsoft.com/office/drawing/2014/main" id="{9F86AB84-9D5C-49E4-909F-32DA2C33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As an application of the Bessel function, we consider a special heat flow on a circular disk:</a:t>
            </a:r>
          </a:p>
        </p:txBody>
      </p:sp>
      <p:graphicFrame>
        <p:nvGraphicFramePr>
          <p:cNvPr id="414740" name="Object 2">
            <a:extLst>
              <a:ext uri="{FF2B5EF4-FFF2-40B4-BE49-F238E27FC236}">
                <a16:creationId xmlns:a16="http://schemas.microsoft.com/office/drawing/2014/main" id="{909C4CC4-3FA9-45BA-9F01-90CD0311B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2000250"/>
          <a:ext cx="451961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3" imgW="2387600" imgH="1206500" progId="Equation.DSMT4">
                  <p:embed/>
                </p:oleObj>
              </mc:Choice>
              <mc:Fallback>
                <p:oleObj name="Equation" r:id="rId3" imgW="2387600" imgH="1206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000250"/>
                        <a:ext cx="4519613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1" name="Text Box 21">
            <a:extLst>
              <a:ext uri="{FF2B5EF4-FFF2-40B4-BE49-F238E27FC236}">
                <a16:creationId xmlns:a16="http://schemas.microsoft.com/office/drawing/2014/main" id="{9768B262-21BD-47DA-8ADA-AF9C4918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357688"/>
            <a:ext cx="1285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sp>
        <p:nvSpPr>
          <p:cNvPr id="41989" name="灯片编号占位符 4">
            <a:extLst>
              <a:ext uri="{FF2B5EF4-FFF2-40B4-BE49-F238E27FC236}">
                <a16:creationId xmlns:a16="http://schemas.microsoft.com/office/drawing/2014/main" id="{4260D0CF-86D7-4768-BCF1-94064D3B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E6A25-CDBB-43CC-A319-4B6E98A02AA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E531A7-5FDF-4EC2-9D76-E8238D94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F9D75A-D964-4D79-82BE-26BAACBC9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V. Applications</a:t>
            </a: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BB3F27FD-84B8-4609-BA89-0CE0ABD0B1FB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4375150"/>
            <a:ext cx="5948363" cy="554038"/>
            <a:chOff x="1428728" y="4375200"/>
            <a:chExt cx="5948394" cy="553998"/>
          </a:xfrm>
        </p:grpSpPr>
        <p:graphicFrame>
          <p:nvGraphicFramePr>
            <p:cNvPr id="41998" name="Object 3">
              <a:extLst>
                <a:ext uri="{FF2B5EF4-FFF2-40B4-BE49-F238E27FC236}">
                  <a16:creationId xmlns:a16="http://schemas.microsoft.com/office/drawing/2014/main" id="{070F96B7-0C25-417C-AFD3-DF3B258D5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3504" y="4500570"/>
            <a:ext cx="2233618" cy="391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8" name="Equation" r:id="rId5" imgW="1167893" imgH="203112" progId="Equation.DSMT4">
                    <p:embed/>
                  </p:oleObj>
                </mc:Choice>
                <mc:Fallback>
                  <p:oleObj name="Equation" r:id="rId5" imgW="1167893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4" y="4500570"/>
                          <a:ext cx="2233618" cy="391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矩形 9">
              <a:extLst>
                <a:ext uri="{FF2B5EF4-FFF2-40B4-BE49-F238E27FC236}">
                  <a16:creationId xmlns:a16="http://schemas.microsoft.com/office/drawing/2014/main" id="{E5E1E89A-3171-4E52-8123-13CC7B4B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4375200"/>
              <a:ext cx="370005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By separation of variable, we let</a:t>
              </a:r>
            </a:p>
          </p:txBody>
        </p:sp>
      </p:grpSp>
      <p:grpSp>
        <p:nvGrpSpPr>
          <p:cNvPr id="41994" name="组合 14">
            <a:extLst>
              <a:ext uri="{FF2B5EF4-FFF2-40B4-BE49-F238E27FC236}">
                <a16:creationId xmlns:a16="http://schemas.microsoft.com/office/drawing/2014/main" id="{77E4EB6F-B14B-42AC-8776-158943CC9EBD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4902200"/>
            <a:ext cx="8229600" cy="812800"/>
            <a:chOff x="357158" y="4901757"/>
            <a:chExt cx="8229600" cy="813193"/>
          </a:xfrm>
        </p:grpSpPr>
        <p:sp>
          <p:nvSpPr>
            <p:cNvPr id="41996" name="Text Box 3">
              <a:extLst>
                <a:ext uri="{FF2B5EF4-FFF2-40B4-BE49-F238E27FC236}">
                  <a16:creationId xmlns:a16="http://schemas.microsoft.com/office/drawing/2014/main" id="{6A3328AA-3E68-4A2A-9B29-DFA7F8C3C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5068909"/>
              <a:ext cx="8229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Substituting it in the equation gives</a:t>
              </a:r>
            </a:p>
          </p:txBody>
        </p:sp>
        <p:graphicFrame>
          <p:nvGraphicFramePr>
            <p:cNvPr id="41997" name="Object 8">
              <a:extLst>
                <a:ext uri="{FF2B5EF4-FFF2-40B4-BE49-F238E27FC236}">
                  <a16:creationId xmlns:a16="http://schemas.microsoft.com/office/drawing/2014/main" id="{9E0A4D9B-143E-4125-8890-5A75819083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610529"/>
                </p:ext>
              </p:extLst>
            </p:nvPr>
          </p:nvGraphicFramePr>
          <p:xfrm>
            <a:off x="4467195" y="4901757"/>
            <a:ext cx="3001963" cy="813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9" name="Equation" r:id="rId7" imgW="1511280" imgH="406080" progId="Equation.DSMT4">
                    <p:embed/>
                  </p:oleObj>
                </mc:Choice>
                <mc:Fallback>
                  <p:oleObj name="Equation" r:id="rId7" imgW="1511280" imgH="4060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195" y="4901757"/>
                          <a:ext cx="3001963" cy="813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/>
      <p:bldP spid="41474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B0310F38-A09F-40A2-AC2E-324D6C7F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7E6E3D-867C-44CD-999C-180132CF6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429000"/>
            <a:ext cx="6286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" pitchFamily="34" charset="0"/>
              </a:rPr>
              <a:t>Bessel function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DB6463-7042-48AC-824F-E41E513E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2513"/>
            <a:ext cx="60721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 10.1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Text Box 5">
            <a:extLst>
              <a:ext uri="{FF2B5EF4-FFF2-40B4-BE49-F238E27FC236}">
                <a16:creationId xmlns:a16="http://schemas.microsoft.com/office/drawing/2014/main" id="{28D4B860-CE57-4D89-997D-FF16511BE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14488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we get two ODE:</a:t>
            </a:r>
          </a:p>
        </p:txBody>
      </p:sp>
      <p:graphicFrame>
        <p:nvGraphicFramePr>
          <p:cNvPr id="429062" name="Object 3">
            <a:extLst>
              <a:ext uri="{FF2B5EF4-FFF2-40B4-BE49-F238E27FC236}">
                <a16:creationId xmlns:a16="http://schemas.microsoft.com/office/drawing/2014/main" id="{A41173CB-A4A4-4624-8860-77ABD630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38770"/>
              </p:ext>
            </p:extLst>
          </p:nvPr>
        </p:nvGraphicFramePr>
        <p:xfrm>
          <a:off x="2872581" y="1571625"/>
          <a:ext cx="40036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3" imgW="2057400" imgH="545760" progId="Equation.DSMT4">
                  <p:embed/>
                </p:oleObj>
              </mc:Choice>
              <mc:Fallback>
                <p:oleObj name="Equation" r:id="rId3" imgW="2057400" imgH="545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581" y="1571625"/>
                        <a:ext cx="40036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>
            <a:extLst>
              <a:ext uri="{FF2B5EF4-FFF2-40B4-BE49-F238E27FC236}">
                <a16:creationId xmlns:a16="http://schemas.microsoft.com/office/drawing/2014/main" id="{28F6DB3A-C0FA-4F6E-95E1-6124AF45B653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2714625"/>
            <a:ext cx="3273425" cy="465138"/>
            <a:chOff x="2214546" y="2714620"/>
            <a:chExt cx="3273430" cy="465137"/>
          </a:xfrm>
        </p:grpSpPr>
        <p:graphicFrame>
          <p:nvGraphicFramePr>
            <p:cNvPr id="43022" name="Object 4">
              <a:extLst>
                <a:ext uri="{FF2B5EF4-FFF2-40B4-BE49-F238E27FC236}">
                  <a16:creationId xmlns:a16="http://schemas.microsoft.com/office/drawing/2014/main" id="{A13811EB-7639-4D5F-852E-A87EB2CEF2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462398"/>
                </p:ext>
              </p:extLst>
            </p:nvPr>
          </p:nvGraphicFramePr>
          <p:xfrm>
            <a:off x="2967022" y="2714620"/>
            <a:ext cx="2520954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1" name="Equation" r:id="rId5" imgW="1244520" imgH="228600" progId="Equation.DSMT4">
                    <p:embed/>
                  </p:oleObj>
                </mc:Choice>
                <mc:Fallback>
                  <p:oleObj name="Equation" r:id="rId5" imgW="124452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22" y="2714620"/>
                          <a:ext cx="2520954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3" name="Text Box 8">
              <a:extLst>
                <a:ext uri="{FF2B5EF4-FFF2-40B4-BE49-F238E27FC236}">
                  <a16:creationId xmlns:a16="http://schemas.microsoft.com/office/drawing/2014/main" id="{8F887085-A966-4008-9210-F407A6CDA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2714620"/>
              <a:ext cx="1571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</a:t>
              </a:r>
            </a:p>
          </p:txBody>
        </p:sp>
      </p:grpSp>
      <p:sp>
        <p:nvSpPr>
          <p:cNvPr id="43013" name="灯片编号占位符 4">
            <a:extLst>
              <a:ext uri="{FF2B5EF4-FFF2-40B4-BE49-F238E27FC236}">
                <a16:creationId xmlns:a16="http://schemas.microsoft.com/office/drawing/2014/main" id="{5776EDF1-14BB-49A4-94F8-3A68CFC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6B7221-00AB-4A2C-8694-A9267D8EE0C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CCA7C7D-57C8-4061-B33C-BF4A2727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F6E813BF-C538-4393-A5D4-458BF5F8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V. Applications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44BF2A6-E3FE-4259-A33C-F3158015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3138488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ODE for R(r) is a zero-order Bessel equation, and its solution is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5992FE34-B9F9-4BDA-AC30-7D81586F2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56244"/>
              </p:ext>
            </p:extLst>
          </p:nvPr>
        </p:nvGraphicFramePr>
        <p:xfrm>
          <a:off x="1944688" y="3579813"/>
          <a:ext cx="39703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7" imgW="1955520" imgH="253800" progId="Equation.DSMT4">
                  <p:embed/>
                </p:oleObj>
              </mc:Choice>
              <mc:Fallback>
                <p:oleObj name="Equation" r:id="rId7" imgW="19555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579813"/>
                        <a:ext cx="39703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597730C0-EB25-4F3F-9C0B-CF2563E58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75" y="5143500"/>
                <a:ext cx="8382000" cy="638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597730C0-EB25-4F3F-9C0B-CF2563E5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75" y="5143500"/>
                <a:ext cx="8382000" cy="638765"/>
              </a:xfrm>
              <a:prstGeom prst="rect">
                <a:avLst/>
              </a:prstGeom>
              <a:blipFill>
                <a:blip r:embed="rId9"/>
                <a:stretch>
                  <a:fillRect l="-800" b="-9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19">
            <a:extLst>
              <a:ext uri="{FF2B5EF4-FFF2-40B4-BE49-F238E27FC236}">
                <a16:creationId xmlns:a16="http://schemas.microsoft.com/office/drawing/2014/main" id="{DAD3C389-CD00-4584-80EC-537BED2C86B8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4040191"/>
            <a:ext cx="8382000" cy="1008546"/>
            <a:chOff x="333404" y="4040309"/>
            <a:chExt cx="8382000" cy="1008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20" name="Text Box 4">
                  <a:extLst>
                    <a:ext uri="{FF2B5EF4-FFF2-40B4-BE49-F238E27FC236}">
                      <a16:creationId xmlns:a16="http://schemas.microsoft.com/office/drawing/2014/main" id="{F9288381-2848-400C-ABB9-2EAF89A022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404" y="4040309"/>
                  <a:ext cx="8382000" cy="1008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From the condition                              , and recall the values of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</a:rPr>
                    <a:t>0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) and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Y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</a:rPr>
                    <a:t>0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) at the origin, we have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=0. And then from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(1)=0, we have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</a:rPr>
                    <a:t>0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</m:oMath>
                  </a14:m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)=0.</a:t>
                  </a:r>
                </a:p>
              </p:txBody>
            </p:sp>
          </mc:Choice>
          <mc:Fallback xmlns="">
            <p:sp>
              <p:nvSpPr>
                <p:cNvPr id="43020" name="Text Box 4">
                  <a:extLst>
                    <a:ext uri="{FF2B5EF4-FFF2-40B4-BE49-F238E27FC236}">
                      <a16:creationId xmlns:a16="http://schemas.microsoft.com/office/drawing/2014/main" id="{F9288381-2848-400C-ABB9-2EAF89A02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404" y="4040309"/>
                  <a:ext cx="8382000" cy="1008211"/>
                </a:xfrm>
                <a:prstGeom prst="rect">
                  <a:avLst/>
                </a:prstGeom>
                <a:blipFill>
                  <a:blip r:embed="rId10"/>
                  <a:stretch>
                    <a:fillRect l="-800" r="-2036" b="-909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021" name="Object 11">
                  <a:extLst>
                    <a:ext uri="{FF2B5EF4-FFF2-40B4-BE49-F238E27FC236}">
                      <a16:creationId xmlns:a16="http://schemas.microsoft.com/office/drawing/2014/main" id="{576BD34E-FD72-4C49-A159-093716DA50C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71736" y="4143380"/>
                <a:ext cx="1857345" cy="5484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063" name="Equation" r:id="rId11" imgW="952087" imgH="279279" progId="Equation.DSMT4">
                        <p:embed/>
                      </p:oleObj>
                    </mc:Choice>
                    <mc:Fallback>
                      <p:oleObj name="Equation" r:id="rId11" imgW="952087" imgH="279279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1736" y="4143380"/>
                              <a:ext cx="1857345" cy="548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3021" name="Object 11">
                  <a:extLst>
                    <a:ext uri="{FF2B5EF4-FFF2-40B4-BE49-F238E27FC236}">
                      <a16:creationId xmlns:a16="http://schemas.microsoft.com/office/drawing/2014/main" id="{576BD34E-FD72-4C49-A159-093716DA50C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71736" y="4143380"/>
                <a:ext cx="1857345" cy="5484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059" name="Equation" r:id="rId13" imgW="952087" imgH="279279" progId="Equation.DSMT4">
                        <p:embed/>
                      </p:oleObj>
                    </mc:Choice>
                    <mc:Fallback>
                      <p:oleObj name="Equation" r:id="rId13" imgW="952087" imgH="279279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1736" y="4143380"/>
                              <a:ext cx="1857345" cy="548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/>
      <p:bldP spid="1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>
            <a:extLst>
              <a:ext uri="{FF2B5EF4-FFF2-40B4-BE49-F238E27FC236}">
                <a16:creationId xmlns:a16="http://schemas.microsoft.com/office/drawing/2014/main" id="{50F63190-CA1A-4C01-8B68-DD551915B789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571625"/>
            <a:ext cx="8382000" cy="1131888"/>
            <a:chOff x="357158" y="1571612"/>
            <a:chExt cx="8382000" cy="1131896"/>
          </a:xfrm>
        </p:grpSpPr>
        <p:graphicFrame>
          <p:nvGraphicFramePr>
            <p:cNvPr id="44042" name="Object 3">
              <a:extLst>
                <a:ext uri="{FF2B5EF4-FFF2-40B4-BE49-F238E27FC236}">
                  <a16:creationId xmlns:a16="http://schemas.microsoft.com/office/drawing/2014/main" id="{AD6C0858-7503-4BC4-9D6B-0CC8BF0C06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848091"/>
                </p:ext>
              </p:extLst>
            </p:nvPr>
          </p:nvGraphicFramePr>
          <p:xfrm>
            <a:off x="1504920" y="1939915"/>
            <a:ext cx="5467350" cy="763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3" imgW="2654280" imgH="368280" progId="Equation.DSMT4">
                    <p:embed/>
                  </p:oleObj>
                </mc:Choice>
                <mc:Fallback>
                  <p:oleObj name="Equation" r:id="rId3" imgW="2654280" imgH="3682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920" y="1939915"/>
                          <a:ext cx="5467350" cy="763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3" name="Text Box 12">
              <a:extLst>
                <a:ext uri="{FF2B5EF4-FFF2-40B4-BE49-F238E27FC236}">
                  <a16:creationId xmlns:a16="http://schemas.microsoft.com/office/drawing/2014/main" id="{BD34EEDC-3C42-47DD-8028-2B5A3AD0C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1571612"/>
              <a:ext cx="838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 then we can solve the ODE 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as</a:t>
              </a:r>
            </a:p>
          </p:txBody>
        </p:sp>
      </p:grpSp>
      <p:grpSp>
        <p:nvGrpSpPr>
          <p:cNvPr id="3" name="组合 17">
            <a:extLst>
              <a:ext uri="{FF2B5EF4-FFF2-40B4-BE49-F238E27FC236}">
                <a16:creationId xmlns:a16="http://schemas.microsoft.com/office/drawing/2014/main" id="{4BB35918-76E7-4CF3-A4AF-168EC97C4920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600325"/>
            <a:ext cx="8382000" cy="1257300"/>
            <a:chOff x="357158" y="2600262"/>
            <a:chExt cx="8382000" cy="1257366"/>
          </a:xfrm>
        </p:grpSpPr>
        <p:graphicFrame>
          <p:nvGraphicFramePr>
            <p:cNvPr id="44040" name="Object 5">
              <a:extLst>
                <a:ext uri="{FF2B5EF4-FFF2-40B4-BE49-F238E27FC236}">
                  <a16:creationId xmlns:a16="http://schemas.microsoft.com/office/drawing/2014/main" id="{E0A45F55-0BA5-4823-8915-1DA05FDA0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754709"/>
                </p:ext>
              </p:extLst>
            </p:nvPr>
          </p:nvGraphicFramePr>
          <p:xfrm>
            <a:off x="1631920" y="3006683"/>
            <a:ext cx="5303838" cy="850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Equation" r:id="rId5" imgW="2705040" imgH="431640" progId="Equation.DSMT4">
                    <p:embed/>
                  </p:oleObj>
                </mc:Choice>
                <mc:Fallback>
                  <p:oleObj name="Equation" r:id="rId5" imgW="270504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920" y="3006683"/>
                          <a:ext cx="5303838" cy="850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Text Box 14">
              <a:extLst>
                <a:ext uri="{FF2B5EF4-FFF2-40B4-BE49-F238E27FC236}">
                  <a16:creationId xmlns:a16="http://schemas.microsoft.com/office/drawing/2014/main" id="{8CB1EBDB-207E-4BAE-9955-8315A4BE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600262"/>
              <a:ext cx="838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Thus, the solution of the PDE is</a:t>
              </a:r>
            </a:p>
          </p:txBody>
        </p:sp>
      </p:grpSp>
      <p:sp>
        <p:nvSpPr>
          <p:cNvPr id="44036" name="灯片编号占位符 4">
            <a:extLst>
              <a:ext uri="{FF2B5EF4-FFF2-40B4-BE49-F238E27FC236}">
                <a16:creationId xmlns:a16="http://schemas.microsoft.com/office/drawing/2014/main" id="{5A959493-B04D-485C-9213-7E4AFD52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184A5-673D-481E-B95E-1304A4E3B87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7AF2E2-546B-4029-A511-97716037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89636F77-C137-49AA-9843-E59D4D8D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00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V. Applications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9870213-4B7B-40DA-9687-6D8EFA550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86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Finally, according to the condition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</a:rPr>
              <a:t>,0)=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</a:rPr>
              <a:t>), we can determine the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16261963-7D24-44B6-851F-E9E82A80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B2BC53-C5E3-47AC-9C8E-F233BAC3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429000"/>
            <a:ext cx="6286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" pitchFamily="34" charset="0"/>
              </a:rPr>
              <a:t>Legendre Polynomial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AA7356-9C82-4F14-8D35-F7DF97D7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2513"/>
            <a:ext cx="60721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 10.2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>
            <a:extLst>
              <a:ext uri="{FF2B5EF4-FFF2-40B4-BE49-F238E27FC236}">
                <a16:creationId xmlns:a16="http://schemas.microsoft.com/office/drawing/2014/main" id="{24CD00FE-EF20-4E97-9918-9D7BDF0E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219BDF-233B-4E35-A197-9FB26FA5FD6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D6E9-CFF6-454D-956F-14E5450E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8C40DF-56B5-4CE4-8799-BB3860B9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I. Introduction to Legendre equation</a:t>
            </a:r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4BD1DEEA-9CFA-44E6-9382-D4B58769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6906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Consider the 3-dimensional Laplace equation</a:t>
            </a:r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B62547AE-736A-46E1-ABC5-37E6D9FD0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5" y="1500188"/>
          <a:ext cx="2254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3" imgW="1307532" imgH="444307" progId="Equation.DSMT4">
                  <p:embed/>
                </p:oleObj>
              </mc:Choice>
              <mc:Fallback>
                <p:oleObj name="Equation" r:id="rId3" imgW="1307532" imgH="44430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1500188"/>
                        <a:ext cx="2254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6">
            <a:extLst>
              <a:ext uri="{FF2B5EF4-FFF2-40B4-BE49-F238E27FC236}">
                <a16:creationId xmlns:a16="http://schemas.microsoft.com/office/drawing/2014/main" id="{892CBADA-5C0B-4B5E-AF9F-AE5A28C97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35743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Applying the spherical coordinates, we have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3BF3BB4-41D0-4690-9752-740B8A7DC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2863850"/>
          <a:ext cx="6932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5" imgW="3632200" imgH="444500" progId="Equation.DSMT4">
                  <p:embed/>
                </p:oleObj>
              </mc:Choice>
              <mc:Fallback>
                <p:oleObj name="Equation" r:id="rId5" imgW="36322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863850"/>
                        <a:ext cx="69326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6">
            <a:extLst>
              <a:ext uri="{FF2B5EF4-FFF2-40B4-BE49-F238E27FC236}">
                <a16:creationId xmlns:a16="http://schemas.microsoft.com/office/drawing/2014/main" id="{8D0B339C-C7F8-4571-BD5B-DA754DC0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714750"/>
            <a:ext cx="82153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Consider a simplified situation: assume that the boundary we considered is a sphere with axial symmetry, which implies that there is no dependence on </a:t>
            </a:r>
            <a:r>
              <a:rPr lang="el-GR" altLang="zh-CN" sz="2000" b="1" i="1">
                <a:latin typeface="Times New Roman" panose="02020603050405020304" pitchFamily="18" charset="0"/>
              </a:rPr>
              <a:t>φ</a:t>
            </a:r>
            <a:r>
              <a:rPr lang="en-US" altLang="zh-CN" sz="2000" b="1">
                <a:latin typeface="Times New Roman" panose="02020603050405020304" pitchFamily="18" charset="0"/>
              </a:rPr>
              <a:t> and what we considered becomes</a:t>
            </a:r>
          </a:p>
        </p:txBody>
      </p:sp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37077231-4D35-438B-B4FD-26F295076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5221288"/>
          <a:ext cx="51387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7" imgW="2692400" imgH="444500" progId="Equation.DSMT4">
                  <p:embed/>
                </p:oleObj>
              </mc:Choice>
              <mc:Fallback>
                <p:oleObj name="Equation" r:id="rId7" imgW="26924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221288"/>
                        <a:ext cx="51387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762D245B-17DA-4A14-9BFF-0530FD3D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CC91C-E19B-49A8-8F13-61888FF4380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1D0162-4177-4675-ABBA-0E6904F4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598B3A7D-282F-483C-9D0B-E4F41EB2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I. Introduction to Legendre equation</a:t>
            </a: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14629BE1-B252-4383-87F9-AD532D58ADD0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286000"/>
            <a:ext cx="6118225" cy="554038"/>
            <a:chOff x="571472" y="3786190"/>
            <a:chExt cx="6117615" cy="553958"/>
          </a:xfrm>
        </p:grpSpPr>
        <p:graphicFrame>
          <p:nvGraphicFramePr>
            <p:cNvPr id="48146" name="Object 3">
              <a:extLst>
                <a:ext uri="{FF2B5EF4-FFF2-40B4-BE49-F238E27FC236}">
                  <a16:creationId xmlns:a16="http://schemas.microsoft.com/office/drawing/2014/main" id="{B6BFD0F5-3286-44E5-A90A-18E63D32E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5851" y="3898895"/>
            <a:ext cx="2403236" cy="390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0" name="Equation" r:id="rId3" imgW="1256755" imgH="203112" progId="Equation.DSMT4">
                    <p:embed/>
                  </p:oleObj>
                </mc:Choice>
                <mc:Fallback>
                  <p:oleObj name="Equation" r:id="rId3" imgW="1256755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851" y="3898895"/>
                          <a:ext cx="2403236" cy="390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矩形 11">
              <a:extLst>
                <a:ext uri="{FF2B5EF4-FFF2-40B4-BE49-F238E27FC236}">
                  <a16:creationId xmlns:a16="http://schemas.microsoft.com/office/drawing/2014/main" id="{C9D69006-5637-4F70-B930-3F466C0C6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72" y="3786190"/>
              <a:ext cx="3799061" cy="55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By separation of variables, we let</a:t>
              </a:r>
            </a:p>
          </p:txBody>
        </p:sp>
      </p:grp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7AA4944-4D53-48E3-9069-4458E7E2C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2786063"/>
          <a:ext cx="52863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Equation" r:id="rId5" imgW="2832100" imgH="444500" progId="Equation.DSMT4">
                  <p:embed/>
                </p:oleObj>
              </mc:Choice>
              <mc:Fallback>
                <p:oleObj name="Equation" r:id="rId5" imgW="28321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786063"/>
                        <a:ext cx="52863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7">
            <a:extLst>
              <a:ext uri="{FF2B5EF4-FFF2-40B4-BE49-F238E27FC236}">
                <a16:creationId xmlns:a16="http://schemas.microsoft.com/office/drawing/2014/main" id="{C5FFE5C9-630A-4C77-AE9C-E310420A42B2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571875"/>
            <a:ext cx="5662613" cy="831850"/>
            <a:chOff x="1214387" y="5168892"/>
            <a:chExt cx="5662656" cy="831850"/>
          </a:xfrm>
        </p:grpSpPr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4AD53BF8-FF22-4C8B-93BA-3C7886CF849D}"/>
                </a:ext>
              </a:extLst>
            </p:cNvPr>
            <p:cNvSpPr/>
            <p:nvPr/>
          </p:nvSpPr>
          <p:spPr>
            <a:xfrm>
              <a:off x="1214387" y="5500680"/>
              <a:ext cx="428628" cy="1428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48145" name="Object 9">
              <a:extLst>
                <a:ext uri="{FF2B5EF4-FFF2-40B4-BE49-F238E27FC236}">
                  <a16:creationId xmlns:a16="http://schemas.microsoft.com/office/drawing/2014/main" id="{8431A778-D231-4B80-B10D-7C5DE747E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1150" y="5168892"/>
            <a:ext cx="5095893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2" name="Equation" r:id="rId7" imgW="2730500" imgH="444500" progId="Equation.DSMT4">
                    <p:embed/>
                  </p:oleObj>
                </mc:Choice>
                <mc:Fallback>
                  <p:oleObj name="Equation" r:id="rId7" imgW="2730500" imgH="4445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150" y="5168892"/>
                          <a:ext cx="5095893" cy="831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D0745E27-984C-47D3-8108-F318619D4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3714750"/>
          <a:ext cx="571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tion" r:id="rId9" imgW="266353" imgH="177569" progId="Equation.DSMT4">
                  <p:embed/>
                </p:oleObj>
              </mc:Choice>
              <mc:Fallback>
                <p:oleObj name="Equation" r:id="rId9" imgW="266353" imgH="1775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714750"/>
                        <a:ext cx="571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4">
            <a:extLst>
              <a:ext uri="{FF2B5EF4-FFF2-40B4-BE49-F238E27FC236}">
                <a16:creationId xmlns:a16="http://schemas.microsoft.com/office/drawing/2014/main" id="{BA114186-6E61-47EB-ABB4-8C647D875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1500188"/>
          <a:ext cx="5065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11" imgW="2654300" imgH="444500" progId="Equation.DSMT4">
                  <p:embed/>
                </p:oleObj>
              </mc:Choice>
              <mc:Fallback>
                <p:oleObj name="Equation" r:id="rId11" imgW="26543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500188"/>
                        <a:ext cx="5065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7">
            <a:extLst>
              <a:ext uri="{FF2B5EF4-FFF2-40B4-BE49-F238E27FC236}">
                <a16:creationId xmlns:a16="http://schemas.microsoft.com/office/drawing/2014/main" id="{C1BF9628-FFCA-4E8C-9468-E6CA54E07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9275" y="3733800"/>
          <a:ext cx="1244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13" imgW="647419" imgH="203112" progId="Equation.DSMT4">
                  <p:embed/>
                </p:oleObj>
              </mc:Choice>
              <mc:Fallback>
                <p:oleObj name="Equation" r:id="rId13" imgW="647419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3733800"/>
                        <a:ext cx="1244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7">
            <a:extLst>
              <a:ext uri="{FF2B5EF4-FFF2-40B4-BE49-F238E27FC236}">
                <a16:creationId xmlns:a16="http://schemas.microsoft.com/office/drawing/2014/main" id="{36EDC958-D048-46CC-8B99-2518EE6FBBF4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429125"/>
            <a:ext cx="4643438" cy="1739900"/>
            <a:chOff x="1061988" y="5994412"/>
            <a:chExt cx="4643501" cy="1739596"/>
          </a:xfrm>
        </p:grpSpPr>
        <p:sp>
          <p:nvSpPr>
            <p:cNvPr id="17" name="右箭头 16">
              <a:extLst>
                <a:ext uri="{FF2B5EF4-FFF2-40B4-BE49-F238E27FC236}">
                  <a16:creationId xmlns:a16="http://schemas.microsoft.com/office/drawing/2014/main" id="{816370BB-2478-43A2-A360-987AA020CE36}"/>
                </a:ext>
              </a:extLst>
            </p:cNvPr>
            <p:cNvSpPr/>
            <p:nvPr/>
          </p:nvSpPr>
          <p:spPr>
            <a:xfrm>
              <a:off x="1061988" y="6705488"/>
              <a:ext cx="428631" cy="1428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48143" name="Object 16">
              <a:extLst>
                <a:ext uri="{FF2B5EF4-FFF2-40B4-BE49-F238E27FC236}">
                  <a16:creationId xmlns:a16="http://schemas.microsoft.com/office/drawing/2014/main" id="{92A4E373-2093-4512-88A0-BEC6EC28F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3493" y="5994412"/>
            <a:ext cx="4071996" cy="1739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6" name="Equation" r:id="rId15" imgW="2057400" imgH="876300" progId="Equation.DSMT4">
                    <p:embed/>
                  </p:oleObj>
                </mc:Choice>
                <mc:Fallback>
                  <p:oleObj name="Equation" r:id="rId15" imgW="2057400" imgH="876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493" y="5994412"/>
                          <a:ext cx="4071996" cy="1739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5" name="矩形 11">
            <a:extLst>
              <a:ext uri="{FF2B5EF4-FFF2-40B4-BE49-F238E27FC236}">
                <a16:creationId xmlns:a16="http://schemas.microsoft.com/office/drawing/2014/main" id="{6AFD5452-5F62-4DA0-8A7C-60A6AE93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572000"/>
            <a:ext cx="29289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Euler equation</a:t>
            </a:r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BD337261-5297-4189-97FC-620BF18D6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9588" y="5143500"/>
          <a:ext cx="28400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Equation" r:id="rId17" imgW="1435100" imgH="241300" progId="Equation.DSMT4">
                  <p:embed/>
                </p:oleObj>
              </mc:Choice>
              <mc:Fallback>
                <p:oleObj name="Equation" r:id="rId17" imgW="14351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5143500"/>
                        <a:ext cx="28400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9">
            <a:extLst>
              <a:ext uri="{FF2B5EF4-FFF2-40B4-BE49-F238E27FC236}">
                <a16:creationId xmlns:a16="http://schemas.microsoft.com/office/drawing/2014/main" id="{C3E4FCFF-A43D-4A62-B6EA-F89C58C4D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571625"/>
          <a:ext cx="39290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3" imgW="1981200" imgH="419100" progId="Equation.DSMT4">
                  <p:embed/>
                </p:oleObj>
              </mc:Choice>
              <mc:Fallback>
                <p:oleObj name="Equation" r:id="rId3" imgW="1981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571625"/>
                        <a:ext cx="39290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灯片编号占位符 4">
            <a:extLst>
              <a:ext uri="{FF2B5EF4-FFF2-40B4-BE49-F238E27FC236}">
                <a16:creationId xmlns:a16="http://schemas.microsoft.com/office/drawing/2014/main" id="{4DA0EDEF-4473-4D7F-9CF8-A07BC9D9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D38CD-37B0-485D-87E2-E9824D93B7C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3C4283-F0A8-4BC4-A865-92B58675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9157" name="Rectangle 6">
            <a:extLst>
              <a:ext uri="{FF2B5EF4-FFF2-40B4-BE49-F238E27FC236}">
                <a16:creationId xmlns:a16="http://schemas.microsoft.com/office/drawing/2014/main" id="{61324E20-ACD1-4FC3-B495-E63204CF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I. Introduction to Legendre equation</a:t>
            </a: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37BDCB74-9A34-45A6-88AF-83BF5920B74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374900"/>
            <a:ext cx="3448050" cy="498475"/>
            <a:chOff x="571472" y="3786194"/>
            <a:chExt cx="3448340" cy="498628"/>
          </a:xfrm>
        </p:grpSpPr>
        <p:graphicFrame>
          <p:nvGraphicFramePr>
            <p:cNvPr id="49161" name="Object 3">
              <a:extLst>
                <a:ext uri="{FF2B5EF4-FFF2-40B4-BE49-F238E27FC236}">
                  <a16:creationId xmlns:a16="http://schemas.microsoft.com/office/drawing/2014/main" id="{2584A0D7-F4CB-4AC8-9A4B-D2DD64A5EB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5432" y="3890743"/>
            <a:ext cx="2914380" cy="390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1" name="Equation" r:id="rId5" imgW="1524000" imgH="203200" progId="Equation.DSMT4">
                    <p:embed/>
                  </p:oleObj>
                </mc:Choice>
                <mc:Fallback>
                  <p:oleObj name="Equation" r:id="rId5" imgW="15240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432" y="3890743"/>
                          <a:ext cx="2914380" cy="390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矩形 11">
              <a:extLst>
                <a:ext uri="{FF2B5EF4-FFF2-40B4-BE49-F238E27FC236}">
                  <a16:creationId xmlns:a16="http://schemas.microsoft.com/office/drawing/2014/main" id="{CBB958F0-088F-4F91-9E31-477D335FD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72" y="3786194"/>
              <a:ext cx="554905" cy="49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</a:t>
              </a:r>
            </a:p>
          </p:txBody>
        </p:sp>
      </p:grpSp>
      <p:graphicFrame>
        <p:nvGraphicFramePr>
          <p:cNvPr id="427012" name="Object 2">
            <a:extLst>
              <a:ext uri="{FF2B5EF4-FFF2-40B4-BE49-F238E27FC236}">
                <a16:creationId xmlns:a16="http://schemas.microsoft.com/office/drawing/2014/main" id="{76968F57-1853-42A9-8133-83CDE8FC3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928938"/>
          <a:ext cx="50434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7" imgW="2603500" imgH="419100" progId="Equation.DSMT4">
                  <p:embed/>
                </p:oleObj>
              </mc:Choice>
              <mc:Fallback>
                <p:oleObj name="Equation" r:id="rId7" imgW="26035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928938"/>
                        <a:ext cx="50434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1">
            <a:extLst>
              <a:ext uri="{FF2B5EF4-FFF2-40B4-BE49-F238E27FC236}">
                <a16:creationId xmlns:a16="http://schemas.microsoft.com/office/drawing/2014/main" id="{3CFF67F3-0D33-4F4F-8AE3-1642C717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786188"/>
            <a:ext cx="43576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Legendre equation of order </a:t>
            </a:r>
            <a:r>
              <a:rPr lang="el-GR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ν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012" name="Object 2">
            <a:extLst>
              <a:ext uri="{FF2B5EF4-FFF2-40B4-BE49-F238E27FC236}">
                <a16:creationId xmlns:a16="http://schemas.microsoft.com/office/drawing/2014/main" id="{02D10636-2F15-4E9E-9224-870FF9E4F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1643063"/>
          <a:ext cx="54054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3" imgW="2616200" imgH="228600" progId="Equation.DSMT4">
                  <p:embed/>
                </p:oleObj>
              </mc:Choice>
              <mc:Fallback>
                <p:oleObj name="Equation" r:id="rId3" imgW="2616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643063"/>
                        <a:ext cx="54054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灯片编号占位符 4">
            <a:extLst>
              <a:ext uri="{FF2B5EF4-FFF2-40B4-BE49-F238E27FC236}">
                <a16:creationId xmlns:a16="http://schemas.microsoft.com/office/drawing/2014/main" id="{4A139925-C2F1-4300-9380-23452C58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A2E2CF-C651-4FD2-AA89-07750D491DB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2721944-C198-43B3-87FD-12FBB595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0167B83-4B6D-46F5-A992-29D88BF5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Solution of Legendre equation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47433073-424D-4E6D-88A8-B0F92C2E27B5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120900"/>
            <a:ext cx="5715000" cy="862013"/>
            <a:chOff x="1214387" y="5121017"/>
            <a:chExt cx="5715058" cy="861872"/>
          </a:xfrm>
        </p:grpSpPr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619A7728-0851-45BF-8831-7E53E46AF5A2}"/>
                </a:ext>
              </a:extLst>
            </p:cNvPr>
            <p:cNvSpPr/>
            <p:nvPr/>
          </p:nvSpPr>
          <p:spPr>
            <a:xfrm>
              <a:off x="1214387" y="5500368"/>
              <a:ext cx="428629" cy="1428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50190" name="Object 9">
              <a:extLst>
                <a:ext uri="{FF2B5EF4-FFF2-40B4-BE49-F238E27FC236}">
                  <a16:creationId xmlns:a16="http://schemas.microsoft.com/office/drawing/2014/main" id="{9A656A5A-B6E4-406E-AC61-B78B15D94F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7910" y="5121017"/>
            <a:ext cx="5081535" cy="86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8" name="Equation" r:id="rId5" imgW="2552700" imgH="431800" progId="Equation.DSMT4">
                    <p:embed/>
                  </p:oleObj>
                </mc:Choice>
                <mc:Fallback>
                  <p:oleObj name="Equation" r:id="rId5" imgW="2552700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910" y="5121017"/>
                          <a:ext cx="5081535" cy="86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0225CA88-28AB-48EA-8A82-8D17214D1F49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011488"/>
            <a:ext cx="8501063" cy="2132012"/>
            <a:chOff x="285750" y="3589338"/>
            <a:chExt cx="8501063" cy="2132022"/>
          </a:xfrm>
        </p:grpSpPr>
        <p:sp>
          <p:nvSpPr>
            <p:cNvPr id="50185" name="Text Box 3">
              <a:extLst>
                <a:ext uri="{FF2B5EF4-FFF2-40B4-BE49-F238E27FC236}">
                  <a16:creationId xmlns:a16="http://schemas.microsoft.com/office/drawing/2014/main" id="{8A2A9404-4250-4315-933F-70A847E2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358933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Theorem (Cauchy). </a:t>
              </a:r>
              <a:r>
                <a:rPr lang="en-US" altLang="zh-CN" sz="2000" b="1">
                  <a:latin typeface="Times New Roman" panose="02020603050405020304" pitchFamily="18" charset="0"/>
                </a:rPr>
                <a:t>Suppose that </a:t>
              </a:r>
            </a:p>
          </p:txBody>
        </p:sp>
        <p:graphicFrame>
          <p:nvGraphicFramePr>
            <p:cNvPr id="50186" name="Object 4">
              <a:extLst>
                <a:ext uri="{FF2B5EF4-FFF2-40B4-BE49-F238E27FC236}">
                  <a16:creationId xmlns:a16="http://schemas.microsoft.com/office/drawing/2014/main" id="{6C8908BE-92A2-4AE5-9F40-09E32670A5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496" y="3635072"/>
            <a:ext cx="38989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9" name="Equation" r:id="rId7" imgW="2171700" imgH="203200" progId="Equation.DSMT4">
                    <p:embed/>
                  </p:oleObj>
                </mc:Choice>
                <mc:Fallback>
                  <p:oleObj name="Equation" r:id="rId7" imgW="21717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3635072"/>
                          <a:ext cx="38989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Text Box 6">
              <a:extLst>
                <a:ext uri="{FF2B5EF4-FFF2-40B4-BE49-F238E27FC236}">
                  <a16:creationId xmlns:a16="http://schemas.microsoft.com/office/drawing/2014/main" id="{02E41507-B876-4798-BBCC-04AAD2C64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4006854"/>
              <a:ext cx="842962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are analytic in |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</a:rPr>
                <a:t>|&lt;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</a:rPr>
                <a:t>. Then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called the regular point of this equation, and the power solution of this equation is     </a:t>
              </a:r>
            </a:p>
          </p:txBody>
        </p:sp>
        <p:graphicFrame>
          <p:nvGraphicFramePr>
            <p:cNvPr id="50188" name="Object 5">
              <a:extLst>
                <a:ext uri="{FF2B5EF4-FFF2-40B4-BE49-F238E27FC236}">
                  <a16:creationId xmlns:a16="http://schemas.microsoft.com/office/drawing/2014/main" id="{58C5E35F-6120-4615-A344-D2D29FB28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1288" y="4864110"/>
            <a:ext cx="2836862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0" name="Equation" r:id="rId9" imgW="1422400" imgH="431800" progId="Equation.DSMT4">
                    <p:embed/>
                  </p:oleObj>
                </mc:Choice>
                <mc:Fallback>
                  <p:oleObj name="Equation" r:id="rId9" imgW="14224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288" y="4864110"/>
                          <a:ext cx="2836862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6">
            <a:extLst>
              <a:ext uri="{FF2B5EF4-FFF2-40B4-BE49-F238E27FC236}">
                <a16:creationId xmlns:a16="http://schemas.microsoft.com/office/drawing/2014/main" id="{5464BE5B-9363-4BE7-ABD0-0A4033E7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56188"/>
            <a:ext cx="84296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Remark: </a:t>
            </a:r>
            <a:r>
              <a:rPr lang="en-US" altLang="zh-CN" sz="2000" b="1">
                <a:latin typeface="Times New Roman" panose="02020603050405020304" pitchFamily="18" charset="0"/>
              </a:rPr>
              <a:t>for Legendre equation,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=0 is a regular point.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3BD42838-1E5D-4F69-87CE-C521DA6DB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9438" y="1974850"/>
          <a:ext cx="19288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3" imgW="1028254" imgH="431613" progId="Equation.DSMT4">
                  <p:embed/>
                </p:oleObj>
              </mc:Choice>
              <mc:Fallback>
                <p:oleObj name="Equation" r:id="rId3" imgW="1028254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1974850"/>
                        <a:ext cx="19288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4BAEF8EF-FD0E-4F5C-AA07-626F9BBAF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643188"/>
            <a:ext cx="379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where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</a:rPr>
              <a:t> are to be determined.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327A91D0-CDAE-4B63-AFA0-FCE78234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1859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Suppose the solution can be represented as the power series: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D23613C6-223E-46FB-9079-B8B23420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4500563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Substituting the power series into the original Legendre equation gives:</a:t>
            </a:r>
          </a:p>
        </p:txBody>
      </p:sp>
      <p:graphicFrame>
        <p:nvGraphicFramePr>
          <p:cNvPr id="51206" name="Object 2">
            <a:extLst>
              <a:ext uri="{FF2B5EF4-FFF2-40B4-BE49-F238E27FC236}">
                <a16:creationId xmlns:a16="http://schemas.microsoft.com/office/drawing/2014/main" id="{383A47E4-E8ED-42FC-A44B-1BB04D221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1643063"/>
          <a:ext cx="54054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5" imgW="2616200" imgH="228600" progId="Equation.DSMT4">
                  <p:embed/>
                </p:oleObj>
              </mc:Choice>
              <mc:Fallback>
                <p:oleObj name="Equation" r:id="rId5" imgW="2616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643063"/>
                        <a:ext cx="54054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40AE5CD-CEF9-4879-B69A-F84C70EF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1208" name="Rectangle 6">
            <a:extLst>
              <a:ext uri="{FF2B5EF4-FFF2-40B4-BE49-F238E27FC236}">
                <a16:creationId xmlns:a16="http://schemas.microsoft.com/office/drawing/2014/main" id="{1DAB0325-43C0-40F1-B188-6C3C4BF6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Solution of Legendre equation</a:t>
            </a:r>
          </a:p>
        </p:txBody>
      </p:sp>
      <p:grpSp>
        <p:nvGrpSpPr>
          <p:cNvPr id="6" name="组合 11">
            <a:extLst>
              <a:ext uri="{FF2B5EF4-FFF2-40B4-BE49-F238E27FC236}">
                <a16:creationId xmlns:a16="http://schemas.microsoft.com/office/drawing/2014/main" id="{7A042BBF-4359-4CE5-9F39-EBBE2CC9EB18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4881563"/>
            <a:ext cx="5402263" cy="1404937"/>
            <a:chOff x="865196" y="3603616"/>
            <a:chExt cx="5402208" cy="1404957"/>
          </a:xfrm>
        </p:grpSpPr>
        <p:graphicFrame>
          <p:nvGraphicFramePr>
            <p:cNvPr id="51213" name="Object 4">
              <a:extLst>
                <a:ext uri="{FF2B5EF4-FFF2-40B4-BE49-F238E27FC236}">
                  <a16:creationId xmlns:a16="http://schemas.microsoft.com/office/drawing/2014/main" id="{B9D9B998-1D9E-4E78-AA76-7F2E38BC7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5196" y="3603616"/>
            <a:ext cx="492125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1" name="Equation" r:id="rId7" imgW="2578100" imgH="431800" progId="Equation.DSMT4">
                    <p:embed/>
                  </p:oleObj>
                </mc:Choice>
                <mc:Fallback>
                  <p:oleObj name="Equation" r:id="rId7" imgW="25781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196" y="3603616"/>
                          <a:ext cx="492125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4" name="Object 5">
              <a:extLst>
                <a:ext uri="{FF2B5EF4-FFF2-40B4-BE49-F238E27FC236}">
                  <a16:creationId xmlns:a16="http://schemas.microsoft.com/office/drawing/2014/main" id="{7C464031-C0F4-43E8-8162-53070EBBD0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3554" y="4165611"/>
            <a:ext cx="4133850" cy="842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2" name="Equation" r:id="rId9" imgW="2120900" imgH="431800" progId="Equation.DSMT4">
                    <p:embed/>
                  </p:oleObj>
                </mc:Choice>
                <mc:Fallback>
                  <p:oleObj name="Equation" r:id="rId9" imgW="21209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554" y="4165611"/>
                          <a:ext cx="4133850" cy="842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13" name="Object 8">
            <a:extLst>
              <a:ext uri="{FF2B5EF4-FFF2-40B4-BE49-F238E27FC236}">
                <a16:creationId xmlns:a16="http://schemas.microsoft.com/office/drawing/2014/main" id="{BCC0A30D-3478-4790-8608-13A8D0B40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3000375"/>
          <a:ext cx="45958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11" imgW="2374900" imgH="431800" progId="Equation.DSMT4">
                  <p:embed/>
                </p:oleObj>
              </mc:Choice>
              <mc:Fallback>
                <p:oleObj name="Equation" r:id="rId11" imgW="2374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000375"/>
                        <a:ext cx="45958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853A3B94-6CFA-4882-BEE1-BD4393497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3714750"/>
          <a:ext cx="61309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13" imgW="3213100" imgH="431800" progId="Equation.DSMT4">
                  <p:embed/>
                </p:oleObj>
              </mc:Choice>
              <mc:Fallback>
                <p:oleObj name="Equation" r:id="rId13" imgW="3213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714750"/>
                        <a:ext cx="61309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灯片编号占位符 4">
            <a:extLst>
              <a:ext uri="{FF2B5EF4-FFF2-40B4-BE49-F238E27FC236}">
                <a16:creationId xmlns:a16="http://schemas.microsoft.com/office/drawing/2014/main" id="{D92F69D8-7648-4F6A-9F7B-72047F3B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C3A7B0-447D-4EDB-8270-8900961F7B4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41" name="Rectangle 9">
            <a:extLst>
              <a:ext uri="{FF2B5EF4-FFF2-40B4-BE49-F238E27FC236}">
                <a16:creationId xmlns:a16="http://schemas.microsoft.com/office/drawing/2014/main" id="{AEDCFE7B-EE7C-409C-9FFC-8FDC3370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643063"/>
            <a:ext cx="80010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All the coefficients should become zero, that is,</a:t>
            </a:r>
          </a:p>
        </p:txBody>
      </p:sp>
      <p:sp>
        <p:nvSpPr>
          <p:cNvPr id="428043" name="Rectangle 11">
            <a:extLst>
              <a:ext uri="{FF2B5EF4-FFF2-40B4-BE49-F238E27FC236}">
                <a16:creationId xmlns:a16="http://schemas.microsoft.com/office/drawing/2014/main" id="{F1FE9981-91B3-47EC-AFEB-2BEB7ADD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571750"/>
            <a:ext cx="800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So, for given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can be obtained as</a:t>
            </a:r>
          </a:p>
        </p:txBody>
      </p:sp>
      <p:graphicFrame>
        <p:nvGraphicFramePr>
          <p:cNvPr id="428044" name="Object 6">
            <a:extLst>
              <a:ext uri="{FF2B5EF4-FFF2-40B4-BE49-F238E27FC236}">
                <a16:creationId xmlns:a16="http://schemas.microsoft.com/office/drawing/2014/main" id="{717B6A62-A2FB-434D-85C6-3D201E504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946400"/>
          <a:ext cx="52149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3" imgW="2692400" imgH="431800" progId="Equation.DSMT4">
                  <p:embed/>
                </p:oleObj>
              </mc:Choice>
              <mc:Fallback>
                <p:oleObj name="Equation" r:id="rId3" imgW="26924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946400"/>
                        <a:ext cx="52149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灯片编号占位符 4">
            <a:extLst>
              <a:ext uri="{FF2B5EF4-FFF2-40B4-BE49-F238E27FC236}">
                <a16:creationId xmlns:a16="http://schemas.microsoft.com/office/drawing/2014/main" id="{696F73D8-7D52-4245-AE36-5C6A8002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E45A2-6CA5-4DE8-A6B5-ABCE505888F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72BDD9C-E2C0-40C8-8F86-21F4969B0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071688"/>
          <a:ext cx="7072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5" imgW="3670300" imgH="228600" progId="Equation.DSMT4">
                  <p:embed/>
                </p:oleObj>
              </mc:Choice>
              <mc:Fallback>
                <p:oleObj name="Equation" r:id="rId5" imgW="3670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71688"/>
                        <a:ext cx="7072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F7A21F1-1AA6-4455-A943-7D8CE237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2232" name="Rectangle 6">
            <a:extLst>
              <a:ext uri="{FF2B5EF4-FFF2-40B4-BE49-F238E27FC236}">
                <a16:creationId xmlns:a16="http://schemas.microsoft.com/office/drawing/2014/main" id="{C1FB5AD8-45A4-464F-BE64-EDD5A048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Solution of Legendre equation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8FE01BB-EAC6-4386-9CD8-E958AAFFC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883025"/>
            <a:ext cx="8001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Thus we obtain the solution of Legendre equation as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4CD3FFB3-2741-46FC-BDD4-1DBBCFF64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4237038"/>
          <a:ext cx="82105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7" imgW="4254500" imgH="914400" progId="Equation.DSMT4">
                  <p:embed/>
                </p:oleObj>
              </mc:Choice>
              <mc:Fallback>
                <p:oleObj name="Equation" r:id="rId7" imgW="42545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237038"/>
                        <a:ext cx="8210550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35D163A8-1B84-46F8-B675-EEA6816AB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1000125"/>
          <a:ext cx="2981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9" imgW="2578100" imgH="431800" progId="Equation.DSMT4">
                  <p:embed/>
                </p:oleObj>
              </mc:Choice>
              <mc:Fallback>
                <p:oleObj name="Equation" r:id="rId9" imgW="25781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000125"/>
                        <a:ext cx="29813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5">
            <a:extLst>
              <a:ext uri="{FF2B5EF4-FFF2-40B4-BE49-F238E27FC236}">
                <a16:creationId xmlns:a16="http://schemas.microsoft.com/office/drawing/2014/main" id="{5F38E37D-8851-4E14-9BC5-B07815D36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357313"/>
          <a:ext cx="2751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11" imgW="2082800" imgH="431800" progId="Equation.DSMT4">
                  <p:embed/>
                </p:oleObj>
              </mc:Choice>
              <mc:Fallback>
                <p:oleObj name="Equation" r:id="rId11" imgW="2082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57313"/>
                        <a:ext cx="2751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1" grpId="0" build="p" autoUpdateAnimBg="0"/>
      <p:bldP spid="428043" grpId="0" build="p" autoUpdateAnimBg="0"/>
      <p:bldP spid="1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4" name="Text Box 8">
            <a:extLst>
              <a:ext uri="{FF2B5EF4-FFF2-40B4-BE49-F238E27FC236}">
                <a16:creationId xmlns:a16="http://schemas.microsoft.com/office/drawing/2014/main" id="{A56AA82F-8D4E-4A16-8058-8934B7B2B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357438"/>
            <a:ext cx="8358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where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2000" b="1">
                <a:latin typeface="Times New Roman" panose="02020603050405020304" pitchFamily="18" charset="0"/>
              </a:rPr>
              <a:t> two arbitrary constants. 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and </a:t>
            </a:r>
            <a:r>
              <a:rPr lang="en-US" altLang="zh-CN" sz="2000" b="1" i="1">
                <a:latin typeface="Times New Roman" panose="02020603050405020304" pitchFamily="18" charset="0"/>
              </a:rPr>
              <a:t>q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are convergent for |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|&lt;1, and are linear independent.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  <p:sp>
        <p:nvSpPr>
          <p:cNvPr id="53251" name="灯片编号占位符 4">
            <a:extLst>
              <a:ext uri="{FF2B5EF4-FFF2-40B4-BE49-F238E27FC236}">
                <a16:creationId xmlns:a16="http://schemas.microsoft.com/office/drawing/2014/main" id="{8030F41E-CD61-45E4-BEEC-98970758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1AF46C-63C4-47EE-BBF2-E350B1977DF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0E08A7-BD77-4F32-9A20-087D07E0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3253" name="Rectangle 6">
            <a:extLst>
              <a:ext uri="{FF2B5EF4-FFF2-40B4-BE49-F238E27FC236}">
                <a16:creationId xmlns:a16="http://schemas.microsoft.com/office/drawing/2014/main" id="{97C07E10-677D-46DA-9D5A-8F7E930D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Solution of Legendre equation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F8F3089-7480-4490-8F3F-A7B87224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643063"/>
            <a:ext cx="80010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The solution of Legendre equation can be denoted as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485864CF-CA39-418E-8258-27BDD61B0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2000250"/>
          <a:ext cx="3071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3" imgW="1612900" imgH="228600" progId="Equation.DSMT4">
                  <p:embed/>
                </p:oleObj>
              </mc:Choice>
              <mc:Fallback>
                <p:oleObj name="Equation" r:id="rId3" imgW="1612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000250"/>
                        <a:ext cx="30718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4CFEBEA3-4E3F-4F8D-A770-B6C564C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409950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We consider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 case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being a given nonnegative integer</a:t>
            </a:r>
            <a:r>
              <a:rPr lang="en-US" altLang="zh-CN" sz="2000" b="1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34899232-BBB3-4920-83E5-D4FCC7EB7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0" y="3856038"/>
          <a:ext cx="67151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5" imgW="3479800" imgH="444500" progId="Equation.DSMT4">
                  <p:embed/>
                </p:oleObj>
              </mc:Choice>
              <mc:Fallback>
                <p:oleObj name="Equation" r:id="rId5" imgW="34798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856038"/>
                        <a:ext cx="67151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2E10B52A-D536-47AC-B150-5414AFD3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7925" y="4714875"/>
          <a:ext cx="63230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7" imgW="3276600" imgH="444500" progId="Equation.DSMT4">
                  <p:embed/>
                </p:oleObj>
              </mc:Choice>
              <mc:Fallback>
                <p:oleObj name="Equation" r:id="rId7" imgW="32766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714875"/>
                        <a:ext cx="63230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65291E37-1254-4D94-A0A5-7A56E8E3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446713"/>
            <a:ext cx="8358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</a:rPr>
              <a:t> and 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</a:rPr>
              <a:t> are polynomials of order 2</a:t>
            </a:r>
            <a:r>
              <a:rPr lang="en-US" altLang="zh-CN" sz="2000" b="1" i="1">
                <a:latin typeface="Times New Roman" panose="02020603050405020304" pitchFamily="18" charset="0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</a:rPr>
              <a:t>-2 and 2</a:t>
            </a:r>
            <a:r>
              <a:rPr lang="en-US" altLang="zh-CN" sz="2000" b="1" i="1">
                <a:latin typeface="Times New Roman" panose="02020603050405020304" pitchFamily="18" charset="0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</a:rPr>
              <a:t>-1.</a:t>
            </a:r>
            <a:endParaRPr lang="en-US" altLang="zh-CN" sz="2000" b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4" grpId="0"/>
      <p:bldP spid="9" grpId="0" build="p" autoUpdateAnimBg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205557E6-3922-45CE-9C40-92C46248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I. Gamma function</a:t>
            </a:r>
          </a:p>
        </p:txBody>
      </p:sp>
      <p:sp>
        <p:nvSpPr>
          <p:cNvPr id="16387" name="灯片编号占位符 4">
            <a:extLst>
              <a:ext uri="{FF2B5EF4-FFF2-40B4-BE49-F238E27FC236}">
                <a16:creationId xmlns:a16="http://schemas.microsoft.com/office/drawing/2014/main" id="{348EBF57-506D-4F23-B657-FD51DC0C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5D4E8-B871-4FF0-8D4E-783E9DFBDBE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1C92366-87CF-4A6A-8808-44B78CC3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E1E3CEC0-88D0-4C71-9CED-6F55FE41A98C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690688"/>
            <a:ext cx="7924800" cy="1157287"/>
            <a:chOff x="500063" y="1690688"/>
            <a:chExt cx="7924800" cy="1157287"/>
          </a:xfrm>
        </p:grpSpPr>
        <p:sp>
          <p:nvSpPr>
            <p:cNvPr id="16398" name="Text Box 36">
              <a:extLst>
                <a:ext uri="{FF2B5EF4-FFF2-40B4-BE49-F238E27FC236}">
                  <a16:creationId xmlns:a16="http://schemas.microsoft.com/office/drawing/2014/main" id="{F7B2C047-D15E-44A1-8923-0B251EF6A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3" y="169068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Gamma function is defined as</a:t>
              </a:r>
            </a:p>
          </p:txBody>
        </p:sp>
        <p:graphicFrame>
          <p:nvGraphicFramePr>
            <p:cNvPr id="16399" name="Object 16">
              <a:extLst>
                <a:ext uri="{FF2B5EF4-FFF2-40B4-BE49-F238E27FC236}">
                  <a16:creationId xmlns:a16="http://schemas.microsoft.com/office/drawing/2014/main" id="{E97941CE-48EF-47D1-9372-15ECE0E79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1175" y="2143125"/>
            <a:ext cx="4076700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3" imgW="1905000" imgH="330200" progId="Equation.DSMT4">
                    <p:embed/>
                  </p:oleObj>
                </mc:Choice>
                <mc:Fallback>
                  <p:oleObj name="Equation" r:id="rId3" imgW="1905000" imgH="330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175" y="2143125"/>
                          <a:ext cx="4076700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90E2B660-4845-4CF3-A6E8-E60656241DF0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928938"/>
            <a:ext cx="7924800" cy="955675"/>
            <a:chOff x="500063" y="2928938"/>
            <a:chExt cx="7924800" cy="955675"/>
          </a:xfrm>
        </p:grpSpPr>
        <p:graphicFrame>
          <p:nvGraphicFramePr>
            <p:cNvPr id="16396" name="Object 17">
              <a:extLst>
                <a:ext uri="{FF2B5EF4-FFF2-40B4-BE49-F238E27FC236}">
                  <a16:creationId xmlns:a16="http://schemas.microsoft.com/office/drawing/2014/main" id="{466F57A0-4527-4541-8EE8-73625BDE0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3738" y="3429000"/>
            <a:ext cx="3894137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5" imgW="1739900" imgH="203200" progId="Equation.DSMT4">
                    <p:embed/>
                  </p:oleObj>
                </mc:Choice>
                <mc:Fallback>
                  <p:oleObj name="Equation" r:id="rId5" imgW="1739900" imgH="20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738" y="3429000"/>
                          <a:ext cx="3894137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46">
              <a:extLst>
                <a:ext uri="{FF2B5EF4-FFF2-40B4-BE49-F238E27FC236}">
                  <a16:creationId xmlns:a16="http://schemas.microsoft.com/office/drawing/2014/main" id="{DEA25133-9110-4F98-88BE-E5FDF659C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3" y="292893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recurrence formula for the Gamma function:</a:t>
              </a:r>
            </a:p>
          </p:txBody>
        </p:sp>
      </p:grpSp>
      <p:sp>
        <p:nvSpPr>
          <p:cNvPr id="21" name="Text Box 47">
            <a:extLst>
              <a:ext uri="{FF2B5EF4-FFF2-40B4-BE49-F238E27FC236}">
                <a16:creationId xmlns:a16="http://schemas.microsoft.com/office/drawing/2014/main" id="{27394689-8FC8-4D4A-AA44-72A393DB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073525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Specifically,</a:t>
            </a:r>
          </a:p>
        </p:txBody>
      </p:sp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015E1D69-F01F-4FB5-9A09-622598E94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092575"/>
          <a:ext cx="11382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7" imgW="571252" imgH="203112" progId="Equation.DSMT4">
                  <p:embed/>
                </p:oleObj>
              </mc:Choice>
              <mc:Fallback>
                <p:oleObj name="Equation" r:id="rId7" imgW="571252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92575"/>
                        <a:ext cx="11382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FC1EC3AF-A1CC-4B6E-AE01-250614A72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4071938"/>
          <a:ext cx="38576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9" imgW="1752600" imgH="203200" progId="Equation.DSMT4">
                  <p:embed/>
                </p:oleObj>
              </mc:Choice>
              <mc:Fallback>
                <p:oleObj name="Equation" r:id="rId9" imgW="1752600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071938"/>
                        <a:ext cx="38576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1A22C170-0000-4AF0-8681-C57A0C469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572000"/>
          <a:ext cx="1604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1" imgW="825142" imgH="444307" progId="Equation.DSMT4">
                  <p:embed/>
                </p:oleObj>
              </mc:Choice>
              <mc:Fallback>
                <p:oleObj name="Equation" r:id="rId11" imgW="825142" imgH="44430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572000"/>
                        <a:ext cx="16049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id="{5676A113-07BC-4811-AC89-180FB4041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4500563"/>
          <a:ext cx="44989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13" imgW="2146300" imgH="457200" progId="Equation.DSMT4">
                  <p:embed/>
                </p:oleObj>
              </mc:Choice>
              <mc:Fallback>
                <p:oleObj name="Equation" r:id="rId13" imgW="21463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500563"/>
                        <a:ext cx="44989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>
            <a:extLst>
              <a:ext uri="{FF2B5EF4-FFF2-40B4-BE49-F238E27FC236}">
                <a16:creationId xmlns:a16="http://schemas.microsoft.com/office/drawing/2014/main" id="{7F5490C2-E4FA-45F7-B416-3D0E7A5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0E253-A650-46E3-A1D4-0CF1AA6F52F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A113DD4-3283-4745-90BE-27A4DBF2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023E5603-C8EC-405C-AA09-28277934D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Solution of Legendre equation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5901DA3-95EF-4E82-8598-FD64DCDD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55738"/>
            <a:ext cx="8358188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When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 is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even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only includes finite terms, namely 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-th polynomial</a:t>
            </a:r>
            <a:r>
              <a:rPr lang="en-US" altLang="zh-CN" sz="2000" b="1">
                <a:latin typeface="Times New Roman" panose="02020603050405020304" pitchFamily="18" charset="0"/>
              </a:rPr>
              <a:t>, but </a:t>
            </a:r>
            <a:r>
              <a:rPr lang="en-US" altLang="zh-CN" sz="2000" b="1" i="1">
                <a:latin typeface="Times New Roman" panose="02020603050405020304" pitchFamily="18" charset="0"/>
              </a:rPr>
              <a:t>q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an infinite series.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4224E0DC-3D9F-42A8-83C3-3D2443FA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428875"/>
            <a:ext cx="8215313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When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 is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odd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q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only includes finite terms, namely </a:t>
            </a:r>
            <a:r>
              <a:rPr lang="en-US" altLang="zh-CN" sz="2000" b="1" i="1">
                <a:latin typeface="Times New Roman" panose="02020603050405020304" pitchFamily="18" charset="0"/>
              </a:rPr>
              <a:t>q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-th polynomial</a:t>
            </a:r>
            <a:r>
              <a:rPr lang="en-US" altLang="zh-CN" sz="2000" b="1">
                <a:latin typeface="Times New Roman" panose="02020603050405020304" pitchFamily="18" charset="0"/>
              </a:rPr>
              <a:t>, but 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an infinite series.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29D6330D-D9CB-42A1-AE49-4DE83C18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430588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 these cases, the recurrence formula becomes</a:t>
            </a:r>
          </a:p>
        </p:txBody>
      </p:sp>
      <p:graphicFrame>
        <p:nvGraphicFramePr>
          <p:cNvPr id="428044" name="Object 6">
            <a:extLst>
              <a:ext uri="{FF2B5EF4-FFF2-40B4-BE49-F238E27FC236}">
                <a16:creationId xmlns:a16="http://schemas.microsoft.com/office/drawing/2014/main" id="{08B6CB8D-1BDB-495B-AC2F-679E3358D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3857625"/>
          <a:ext cx="49434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3" imgW="2552700" imgH="431800" progId="Equation.DSMT4">
                  <p:embed/>
                </p:oleObj>
              </mc:Choice>
              <mc:Fallback>
                <p:oleObj name="Equation" r:id="rId3" imgW="25527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857625"/>
                        <a:ext cx="49434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id="{FC745B29-7E77-41BB-A100-894D6B04F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67201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 order to simplify the expression, we take</a:t>
            </a:r>
          </a:p>
        </p:txBody>
      </p:sp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4F6301F0-BA51-4AD1-A7B8-9CCF20F09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4500563"/>
          <a:ext cx="36433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5" imgW="2019300" imgH="431800" progId="Equation.DSMT4">
                  <p:embed/>
                </p:oleObj>
              </mc:Choice>
              <mc:Fallback>
                <p:oleObj name="Equation" r:id="rId5" imgW="20193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500563"/>
                        <a:ext cx="36433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>
            <a:extLst>
              <a:ext uri="{FF2B5EF4-FFF2-40B4-BE49-F238E27FC236}">
                <a16:creationId xmlns:a16="http://schemas.microsoft.com/office/drawing/2014/main" id="{8A14B91D-2F77-410E-A744-E68BA000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24351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when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-2</a:t>
            </a:r>
            <a:r>
              <a:rPr lang="en-US" altLang="zh-CN" sz="2000" b="1" i="1">
                <a:latin typeface="Times New Roman" panose="02020603050405020304" pitchFamily="18" charset="0"/>
              </a:rPr>
              <a:t>m≥</a:t>
            </a:r>
            <a:r>
              <a:rPr lang="en-US" altLang="zh-CN" sz="2000" b="1">
                <a:latin typeface="Times New Roman" panose="02020603050405020304" pitchFamily="18" charset="0"/>
              </a:rPr>
              <a:t>0, we have </a:t>
            </a:r>
          </a:p>
        </p:txBody>
      </p:sp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BA9E024D-2322-4FA8-B79D-2C9468A50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3" y="5286375"/>
          <a:ext cx="4692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7" imgW="2374900" imgH="431800" progId="Equation.DSMT4">
                  <p:embed/>
                </p:oleObj>
              </mc:Choice>
              <mc:Fallback>
                <p:oleObj name="Equation" r:id="rId7" imgW="23749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5286375"/>
                        <a:ext cx="46926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3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>
            <a:extLst>
              <a:ext uri="{FF2B5EF4-FFF2-40B4-BE49-F238E27FC236}">
                <a16:creationId xmlns:a16="http://schemas.microsoft.com/office/drawing/2014/main" id="{906FCCB9-EAD5-4D30-B5F2-330008F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F5C2E-1276-4798-B1C0-804B4F56BE2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2B09245-BCA5-4488-9227-797158B2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50A4585F-CD8C-4847-A5AF-E6F4000D9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Solution of Legendre equation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572F97B5-DCC4-4EAD-A809-27D6D49D4066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3571875"/>
            <a:ext cx="8229600" cy="960438"/>
            <a:chOff x="338138" y="3571876"/>
            <a:chExt cx="8229600" cy="960328"/>
          </a:xfrm>
        </p:grpSpPr>
        <p:sp>
          <p:nvSpPr>
            <p:cNvPr id="55308" name="Text Box 9">
              <a:extLst>
                <a:ext uri="{FF2B5EF4-FFF2-40B4-BE49-F238E27FC236}">
                  <a16:creationId xmlns:a16="http://schemas.microsoft.com/office/drawing/2014/main" id="{37F68DB2-54C0-4878-B0DF-4F91DB32A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8" y="3571876"/>
              <a:ext cx="8229600" cy="96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For another infinite series, we denote them by             , it 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second kind of </a:t>
              </a:r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-th Legendre function.</a:t>
              </a:r>
            </a:p>
          </p:txBody>
        </p:sp>
        <p:graphicFrame>
          <p:nvGraphicFramePr>
            <p:cNvPr id="55309" name="Object 3">
              <a:extLst>
                <a:ext uri="{FF2B5EF4-FFF2-40B4-BE49-F238E27FC236}">
                  <a16:creationId xmlns:a16="http://schemas.microsoft.com/office/drawing/2014/main" id="{BE3F9107-AF7E-450B-882E-6DBE5AA8B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8920" y="3683365"/>
            <a:ext cx="7667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7" name="Equation" r:id="rId3" imgW="419100" imgH="228600" progId="Equation.DSMT4">
                    <p:embed/>
                  </p:oleObj>
                </mc:Choice>
                <mc:Fallback>
                  <p:oleObj name="Equation" r:id="rId3" imgW="4191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920" y="3683365"/>
                          <a:ext cx="766762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4">
            <a:extLst>
              <a:ext uri="{FF2B5EF4-FFF2-40B4-BE49-F238E27FC236}">
                <a16:creationId xmlns:a16="http://schemas.microsoft.com/office/drawing/2014/main" id="{9C7F1B70-CB82-4B05-851F-A28D947B99C7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4572000"/>
            <a:ext cx="8305800" cy="1033463"/>
            <a:chOff x="338138" y="4572008"/>
            <a:chExt cx="8305800" cy="1033463"/>
          </a:xfrm>
        </p:grpSpPr>
        <p:sp>
          <p:nvSpPr>
            <p:cNvPr id="55306" name="Text Box 6">
              <a:extLst>
                <a:ext uri="{FF2B5EF4-FFF2-40B4-BE49-F238E27FC236}">
                  <a16:creationId xmlns:a16="http://schemas.microsoft.com/office/drawing/2014/main" id="{DA62DD73-9634-4D50-813F-3629F987D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8" y="4572008"/>
              <a:ext cx="8305800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the general solution to the Legendre equation 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>
                  <a:latin typeface="Times New Roman" panose="02020603050405020304" pitchFamily="18" charset="0"/>
                </a:rPr>
                <a:t>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can also be given by</a:t>
              </a:r>
            </a:p>
          </p:txBody>
        </p:sp>
        <p:graphicFrame>
          <p:nvGraphicFramePr>
            <p:cNvPr id="55307" name="Object 12">
              <a:extLst>
                <a:ext uri="{FF2B5EF4-FFF2-40B4-BE49-F238E27FC236}">
                  <a16:creationId xmlns:a16="http://schemas.microsoft.com/office/drawing/2014/main" id="{17AA5ECB-BFE9-4021-B8C1-40A4F78AAE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25" y="5143508"/>
            <a:ext cx="32861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8" name="Equation" r:id="rId5" imgW="1625600" imgH="228600" progId="Equation.DSMT4">
                    <p:embed/>
                  </p:oleObj>
                </mc:Choice>
                <mc:Fallback>
                  <p:oleObj name="Equation" r:id="rId5" imgW="16256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25" y="5143508"/>
                          <a:ext cx="32861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F954D1BD-7535-40E3-8FCD-69FE8AD6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171825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it is called the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first kind of </a:t>
            </a: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-th Legendre polynomial (function).</a:t>
            </a:r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97E07F55-1608-4821-8DDC-68C26C255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8" y="2143125"/>
          <a:ext cx="84201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7" imgW="4356100" imgH="469900" progId="Equation.DSMT4">
                  <p:embed/>
                </p:oleObj>
              </mc:Choice>
              <mc:Fallback>
                <p:oleObj name="Equation" r:id="rId7" imgW="43561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2143125"/>
                        <a:ext cx="84201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>
            <a:extLst>
              <a:ext uri="{FF2B5EF4-FFF2-40B4-BE49-F238E27FC236}">
                <a16:creationId xmlns:a16="http://schemas.microsoft.com/office/drawing/2014/main" id="{41816BAE-F59A-4D43-8BF0-3274D2EA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64306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Then for this choice of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, we have the polynomials 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Text Box 3">
            <a:extLst>
              <a:ext uri="{FF2B5EF4-FFF2-40B4-BE49-F238E27FC236}">
                <a16:creationId xmlns:a16="http://schemas.microsoft.com/office/drawing/2014/main" id="{979F378D-B550-4288-8168-CAA222E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430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Differential representation ( Rodrigues formula)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4184" name="Object 2">
            <a:extLst>
              <a:ext uri="{FF2B5EF4-FFF2-40B4-BE49-F238E27FC236}">
                <a16:creationId xmlns:a16="http://schemas.microsoft.com/office/drawing/2014/main" id="{AF926805-0BE5-46F3-BBBF-48FC4B633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2030413"/>
          <a:ext cx="32623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3" imgW="1676400" imgH="419100" progId="Equation.DSMT4">
                  <p:embed/>
                </p:oleObj>
              </mc:Choice>
              <mc:Fallback>
                <p:oleObj name="Equation" r:id="rId3" imgW="1676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030413"/>
                        <a:ext cx="326231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5" name="Text Box 9">
            <a:extLst>
              <a:ext uri="{FF2B5EF4-FFF2-40B4-BE49-F238E27FC236}">
                <a16:creationId xmlns:a16="http://schemas.microsoft.com/office/drawing/2014/main" id="{C6B8723B-9C27-4949-ACE0-874012819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928938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With this formula, we have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4188" name="Object 4">
            <a:extLst>
              <a:ext uri="{FF2B5EF4-FFF2-40B4-BE49-F238E27FC236}">
                <a16:creationId xmlns:a16="http://schemas.microsoft.com/office/drawing/2014/main" id="{5387D931-231F-4D94-9462-56FF49EB4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3429000"/>
          <a:ext cx="1330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429000"/>
                        <a:ext cx="1330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9" name="Object 5">
            <a:extLst>
              <a:ext uri="{FF2B5EF4-FFF2-40B4-BE49-F238E27FC236}">
                <a16:creationId xmlns:a16="http://schemas.microsoft.com/office/drawing/2014/main" id="{5BC0EB9B-BFA9-420A-AFCC-DF7360839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857750"/>
          <a:ext cx="2786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7" imgW="1346200" imgH="241300" progId="Equation.DSMT4">
                  <p:embed/>
                </p:oleObj>
              </mc:Choice>
              <mc:Fallback>
                <p:oleObj name="Equation" r:id="rId7" imgW="1346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857750"/>
                        <a:ext cx="27860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灯片编号占位符 4">
            <a:extLst>
              <a:ext uri="{FF2B5EF4-FFF2-40B4-BE49-F238E27FC236}">
                <a16:creationId xmlns:a16="http://schemas.microsoft.com/office/drawing/2014/main" id="{AD9B1E5C-17A6-480C-8BDC-456B6E4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3E2B6-613C-4204-80A8-B8588C109AD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7DFFD6-0331-4C8B-B455-C428017D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EF711D5-EF2A-404A-96BF-33FD08F7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  <p:graphicFrame>
        <p:nvGraphicFramePr>
          <p:cNvPr id="38924" name="Object 12">
            <a:extLst>
              <a:ext uri="{FF2B5EF4-FFF2-40B4-BE49-F238E27FC236}">
                <a16:creationId xmlns:a16="http://schemas.microsoft.com/office/drawing/2014/main" id="{D3A72AFA-3894-45C3-B685-6F808C69A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14688"/>
          <a:ext cx="31813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9" imgW="1574117" imgH="406224" progId="Equation.DSMT4">
                  <p:embed/>
                </p:oleObj>
              </mc:Choice>
              <mc:Fallback>
                <p:oleObj name="Equation" r:id="rId9" imgW="1574117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14688"/>
                        <a:ext cx="31813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>
            <a:extLst>
              <a:ext uri="{FF2B5EF4-FFF2-40B4-BE49-F238E27FC236}">
                <a16:creationId xmlns:a16="http://schemas.microsoft.com/office/drawing/2014/main" id="{5135134D-90C4-4DBB-B4B1-CFBBF8BBA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962400"/>
          <a:ext cx="49212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11" imgW="2501900" imgH="419100" progId="Equation.DSMT4">
                  <p:embed/>
                </p:oleObj>
              </mc:Choice>
              <mc:Fallback>
                <p:oleObj name="Equation" r:id="rId11" imgW="25019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962400"/>
                        <a:ext cx="49212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id="{A8A77DD0-0C07-40F9-AEF9-E98F5D273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5500688"/>
          <a:ext cx="35004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13" imgW="1778000" imgH="241300" progId="Equation.DSMT4">
                  <p:embed/>
                </p:oleObj>
              </mc:Choice>
              <mc:Fallback>
                <p:oleObj name="Equation" r:id="rId13" imgW="17780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500688"/>
                        <a:ext cx="35004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/>
      <p:bldP spid="434185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>
            <a:extLst>
              <a:ext uri="{FF2B5EF4-FFF2-40B4-BE49-F238E27FC236}">
                <a16:creationId xmlns:a16="http://schemas.microsoft.com/office/drawing/2014/main" id="{20828A57-3577-4EE2-A46E-3CBEE619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35207" name="Object 2">
            <a:extLst>
              <a:ext uri="{FF2B5EF4-FFF2-40B4-BE49-F238E27FC236}">
                <a16:creationId xmlns:a16="http://schemas.microsoft.com/office/drawing/2014/main" id="{00315A88-E3C7-4801-903C-E3C2A9BAB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2125663"/>
          <a:ext cx="61864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3" imgW="3200400" imgH="228600" progId="Equation.DSMT4">
                  <p:embed/>
                </p:oleObj>
              </mc:Choice>
              <mc:Fallback>
                <p:oleObj name="Equation" r:id="rId3" imgW="3200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125663"/>
                        <a:ext cx="61864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3">
            <a:extLst>
              <a:ext uri="{FF2B5EF4-FFF2-40B4-BE49-F238E27FC236}">
                <a16:creationId xmlns:a16="http://schemas.microsoft.com/office/drawing/2014/main" id="{730DAF2F-2F62-4270-98B6-F079283B6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2697163"/>
          <a:ext cx="54244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Equation" r:id="rId5" imgW="2590800" imgH="279400" progId="Equation.DSMT4">
                  <p:embed/>
                </p:oleObj>
              </mc:Choice>
              <mc:Fallback>
                <p:oleObj name="Equation" r:id="rId5" imgW="25908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697163"/>
                        <a:ext cx="54244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4">
            <a:extLst>
              <a:ext uri="{FF2B5EF4-FFF2-40B4-BE49-F238E27FC236}">
                <a16:creationId xmlns:a16="http://schemas.microsoft.com/office/drawing/2014/main" id="{6E44A6A1-91A2-46CF-80BD-EF8634DA4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3349625"/>
          <a:ext cx="47291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7" imgW="2298700" imgH="279400" progId="Equation.DSMT4">
                  <p:embed/>
                </p:oleObj>
              </mc:Choice>
              <mc:Fallback>
                <p:oleObj name="Equation" r:id="rId7" imgW="2298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349625"/>
                        <a:ext cx="47291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5">
            <a:extLst>
              <a:ext uri="{FF2B5EF4-FFF2-40B4-BE49-F238E27FC236}">
                <a16:creationId xmlns:a16="http://schemas.microsoft.com/office/drawing/2014/main" id="{5271683C-F46F-4083-A96E-BDD1DA180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3995738"/>
          <a:ext cx="4954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9" imgW="2425700" imgH="279400" progId="Equation.DSMT4">
                  <p:embed/>
                </p:oleObj>
              </mc:Choice>
              <mc:Fallback>
                <p:oleObj name="Equation" r:id="rId9" imgW="24257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995738"/>
                        <a:ext cx="49545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灯片编号占位符 4">
            <a:extLst>
              <a:ext uri="{FF2B5EF4-FFF2-40B4-BE49-F238E27FC236}">
                <a16:creationId xmlns:a16="http://schemas.microsoft.com/office/drawing/2014/main" id="{45D4872E-FA52-4EF8-BEE3-6D24037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D617B2-8663-4ED1-8B11-D8971AC19DC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5C1B0E7-DE95-4879-A8FC-55271349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7353" name="Rectangle 6">
            <a:extLst>
              <a:ext uri="{FF2B5EF4-FFF2-40B4-BE49-F238E27FC236}">
                <a16:creationId xmlns:a16="http://schemas.microsoft.com/office/drawing/2014/main" id="{1F763D39-AE96-40F0-ADAD-628C7B5B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EA3E1725-B211-4D4C-90BC-93C4A04C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Recurrence formulas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4F9BC9-B22B-4886-9958-FD34AB46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6754E29B-143B-4161-94C6-C01A642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E67295B4-B9CD-4512-9A2C-6E3DACA6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643188"/>
            <a:ext cx="550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According to the recurrence formula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52B94EC-B449-42AD-A410-DFF907FF1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3714750"/>
          <a:ext cx="3041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2" name="Equation" r:id="rId3" imgW="1485900" imgH="241300" progId="Equation.DSMT4">
                  <p:embed/>
                </p:oleObj>
              </mc:Choice>
              <mc:Fallback>
                <p:oleObj name="Equation" r:id="rId3" imgW="14859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714750"/>
                        <a:ext cx="30416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">
            <a:extLst>
              <a:ext uri="{FF2B5EF4-FFF2-40B4-BE49-F238E27FC236}">
                <a16:creationId xmlns:a16="http://schemas.microsoft.com/office/drawing/2014/main" id="{5ECF0670-6A7B-4C70-BDAC-90D877BA120D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132013"/>
            <a:ext cx="7527925" cy="411162"/>
            <a:chOff x="357158" y="2132306"/>
            <a:chExt cx="7527601" cy="410920"/>
          </a:xfrm>
        </p:grpSpPr>
        <p:sp>
          <p:nvSpPr>
            <p:cNvPr id="58387" name="Text Box 11">
              <a:extLst>
                <a:ext uri="{FF2B5EF4-FFF2-40B4-BE49-F238E27FC236}">
                  <a16:creationId xmlns:a16="http://schemas.microsoft.com/office/drawing/2014/main" id="{7ACF58EA-CCFB-459B-9F54-C7017C185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143116"/>
              <a:ext cx="1428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  </a:t>
              </a:r>
            </a:p>
          </p:txBody>
        </p:sp>
        <p:sp>
          <p:nvSpPr>
            <p:cNvPr id="58388" name="矩形 8">
              <a:extLst>
                <a:ext uri="{FF2B5EF4-FFF2-40B4-BE49-F238E27FC236}">
                  <a16:creationId xmlns:a16="http://schemas.microsoft.com/office/drawing/2014/main" id="{75E4974C-2635-4649-BABB-40346B99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2132306"/>
              <a:ext cx="61702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Given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)=1,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to write down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)……</a:t>
              </a:r>
            </a:p>
          </p:txBody>
        </p:sp>
      </p:grpSp>
      <p:sp>
        <p:nvSpPr>
          <p:cNvPr id="10" name="Text Box 11">
            <a:extLst>
              <a:ext uri="{FF2B5EF4-FFF2-40B4-BE49-F238E27FC236}">
                <a16:creationId xmlns:a16="http://schemas.microsoft.com/office/drawing/2014/main" id="{5B065D3A-7E94-44DC-AE3D-9BDD8216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671763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  </a:t>
            </a:r>
          </a:p>
        </p:txBody>
      </p:sp>
      <p:graphicFrame>
        <p:nvGraphicFramePr>
          <p:cNvPr id="435207" name="Object 2">
            <a:extLst>
              <a:ext uri="{FF2B5EF4-FFF2-40B4-BE49-F238E27FC236}">
                <a16:creationId xmlns:a16="http://schemas.microsoft.com/office/drawing/2014/main" id="{93F5BBA5-1128-474E-B7C0-5760B66E4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3197225"/>
          <a:ext cx="61864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Equation" r:id="rId5" imgW="3200400" imgH="228600" progId="Equation.DSMT4">
                  <p:embed/>
                </p:oleObj>
              </mc:Choice>
              <mc:Fallback>
                <p:oleObj name="Equation" r:id="rId5" imgW="3200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3197225"/>
                        <a:ext cx="61864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>
            <a:extLst>
              <a:ext uri="{FF2B5EF4-FFF2-40B4-BE49-F238E27FC236}">
                <a16:creationId xmlns:a16="http://schemas.microsoft.com/office/drawing/2014/main" id="{C4CD3509-03D4-4235-8B9E-DB883422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743325"/>
            <a:ext cx="164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When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=1,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A4B2473-9696-4216-A7D7-4F7887980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3768725"/>
          <a:ext cx="35353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7" imgW="1828800" imgH="228600" progId="Equation.DSMT4">
                  <p:embed/>
                </p:oleObj>
              </mc:Choice>
              <mc:Fallback>
                <p:oleObj name="Equation" r:id="rId7" imgW="1828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68725"/>
                        <a:ext cx="35353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EC6348C3-D9C0-434F-99B9-08B2B7166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4214813"/>
          <a:ext cx="32496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Equation" r:id="rId9" imgW="1587500" imgH="241300" progId="Equation.DSMT4">
                  <p:embed/>
                </p:oleObj>
              </mc:Choice>
              <mc:Fallback>
                <p:oleObj name="Equation" r:id="rId9" imgW="15875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214813"/>
                        <a:ext cx="32496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>
            <a:extLst>
              <a:ext uri="{FF2B5EF4-FFF2-40B4-BE49-F238E27FC236}">
                <a16:creationId xmlns:a16="http://schemas.microsoft.com/office/drawing/2014/main" id="{108811E7-D1E1-450E-82ED-A568D7B4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43388"/>
            <a:ext cx="164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When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=2,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FAC187B-8511-4AB4-802D-1A2B9322A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4268788"/>
          <a:ext cx="3683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Equation" r:id="rId11" imgW="1905000" imgH="228600" progId="Equation.DSMT4">
                  <p:embed/>
                </p:oleObj>
              </mc:Choice>
              <mc:Fallback>
                <p:oleObj name="Equation" r:id="rId11" imgW="1905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268788"/>
                        <a:ext cx="36830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C7B50F3C-D0FD-4228-9269-B3BDAB1F3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5286375"/>
          <a:ext cx="4133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Equation" r:id="rId13" imgW="2019300" imgH="241300" progId="Equation.DSMT4">
                  <p:embed/>
                </p:oleObj>
              </mc:Choice>
              <mc:Fallback>
                <p:oleObj name="Equation" r:id="rId13" imgW="2019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286375"/>
                        <a:ext cx="4133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>
            <a:extLst>
              <a:ext uri="{FF2B5EF4-FFF2-40B4-BE49-F238E27FC236}">
                <a16:creationId xmlns:a16="http://schemas.microsoft.com/office/drawing/2014/main" id="{6FF4278A-E283-427C-883B-8A4EF358E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743450"/>
            <a:ext cx="164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When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=3,</a:t>
            </a:r>
          </a:p>
        </p:txBody>
      </p: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0A6C41C8-F6A4-4D6A-9D7E-974D1AD6B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4768850"/>
          <a:ext cx="37068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15" imgW="1917700" imgH="228600" progId="Equation.DSMT4">
                  <p:embed/>
                </p:oleObj>
              </mc:Choice>
              <mc:Fallback>
                <p:oleObj name="Equation" r:id="rId15" imgW="1917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768850"/>
                        <a:ext cx="37068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灯片编号占位符 4">
            <a:extLst>
              <a:ext uri="{FF2B5EF4-FFF2-40B4-BE49-F238E27FC236}">
                <a16:creationId xmlns:a16="http://schemas.microsoft.com/office/drawing/2014/main" id="{D4A758B4-73E1-4002-BF73-9094A014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C67C99-84C5-4E6C-A327-7A050F45BD3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5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>
            <a:extLst>
              <a:ext uri="{FF2B5EF4-FFF2-40B4-BE49-F238E27FC236}">
                <a16:creationId xmlns:a16="http://schemas.microsoft.com/office/drawing/2014/main" id="{94631A73-B7A0-41F9-AAD8-71E0658F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81B7BA-6BEE-4612-B57C-D87953B189D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250E85F-FCFC-4854-8004-1A473C4FE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Eigenvalue problem: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F06B5-650A-4D24-86DE-40576201B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9397" name="Rectangle 6">
            <a:extLst>
              <a:ext uri="{FF2B5EF4-FFF2-40B4-BE49-F238E27FC236}">
                <a16:creationId xmlns:a16="http://schemas.microsoft.com/office/drawing/2014/main" id="{0935E7E1-4A86-4684-B1F0-71CF87F8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  <p:graphicFrame>
        <p:nvGraphicFramePr>
          <p:cNvPr id="427012" name="Object 2">
            <a:extLst>
              <a:ext uri="{FF2B5EF4-FFF2-40B4-BE49-F238E27FC236}">
                <a16:creationId xmlns:a16="http://schemas.microsoft.com/office/drawing/2014/main" id="{1238EE96-A442-4E64-9A35-2B2E5DC88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2100263"/>
          <a:ext cx="5562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Equation" r:id="rId3" imgW="2692400" imgH="228600" progId="Equation.DSMT4">
                  <p:embed/>
                </p:oleObj>
              </mc:Choice>
              <mc:Fallback>
                <p:oleObj name="Equation" r:id="rId3" imgW="2692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00263"/>
                        <a:ext cx="5562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C86DB58-DA48-4983-BDC2-48DB30725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584450"/>
          <a:ext cx="47863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Equation" r:id="rId5" imgW="2413000" imgH="444500" progId="Equation.DSMT4">
                  <p:embed/>
                </p:oleObj>
              </mc:Choice>
              <mc:Fallback>
                <p:oleObj name="Equation" r:id="rId5" imgW="24130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584450"/>
                        <a:ext cx="47863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7F306F3-A399-429A-9786-F389A326B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3524250"/>
          <a:ext cx="57197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7" imgW="2768600" imgH="482600" progId="Equation.DSMT4">
                  <p:embed/>
                </p:oleObj>
              </mc:Choice>
              <mc:Fallback>
                <p:oleObj name="Equation" r:id="rId7" imgW="27686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3524250"/>
                        <a:ext cx="571976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F2C2988F-5896-4431-88E8-99FC3A96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4763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Eigenvalue problem: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46672D7A-A3A6-4256-87B6-AB8CBCE4202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572000"/>
            <a:ext cx="7696200" cy="1185863"/>
            <a:chOff x="304824" y="4572008"/>
            <a:chExt cx="7696200" cy="1185868"/>
          </a:xfrm>
        </p:grpSpPr>
        <p:sp>
          <p:nvSpPr>
            <p:cNvPr id="59403" name="Text Box 2">
              <a:extLst>
                <a:ext uri="{FF2B5EF4-FFF2-40B4-BE49-F238E27FC236}">
                  <a16:creationId xmlns:a16="http://schemas.microsoft.com/office/drawing/2014/main" id="{BF11175B-5A2B-4B46-ABAF-0C131A7ED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24" y="4572008"/>
              <a:ext cx="7696200" cy="111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Solving this problem, we have the eigenvalues </a:t>
              </a:r>
            </a:p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 the eigenfunctions </a:t>
              </a:r>
            </a:p>
          </p:txBody>
        </p:sp>
        <p:graphicFrame>
          <p:nvGraphicFramePr>
            <p:cNvPr id="59404" name="Object 5">
              <a:extLst>
                <a:ext uri="{FF2B5EF4-FFF2-40B4-BE49-F238E27FC236}">
                  <a16:creationId xmlns:a16="http://schemas.microsoft.com/office/drawing/2014/main" id="{9FE983CA-5FB0-42E4-B886-D1E79FE06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8920" y="4682774"/>
            <a:ext cx="243998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4" name="Equation" r:id="rId9" imgW="1180588" imgH="203112" progId="Equation.DSMT4">
                    <p:embed/>
                  </p:oleObj>
                </mc:Choice>
                <mc:Fallback>
                  <p:oleObj name="Equation" r:id="rId9" imgW="1180588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920" y="4682774"/>
                          <a:ext cx="2439987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5" name="Object 6">
              <a:extLst>
                <a:ext uri="{FF2B5EF4-FFF2-40B4-BE49-F238E27FC236}">
                  <a16:creationId xmlns:a16="http://schemas.microsoft.com/office/drawing/2014/main" id="{08C0F4EC-084A-4182-9E3E-4D535E790E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0063" y="5286388"/>
            <a:ext cx="348932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5" name="Equation" r:id="rId11" imgW="1689100" imgH="228600" progId="Equation.DSMT4">
                    <p:embed/>
                  </p:oleObj>
                </mc:Choice>
                <mc:Fallback>
                  <p:oleObj name="Equation" r:id="rId11" imgW="16891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63" y="5286388"/>
                          <a:ext cx="348932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76" name="Object 2">
            <a:extLst>
              <a:ext uri="{FF2B5EF4-FFF2-40B4-BE49-F238E27FC236}">
                <a16:creationId xmlns:a16="http://schemas.microsoft.com/office/drawing/2014/main" id="{2BD86270-3FE7-4797-A9CD-E8914070B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768600"/>
          <a:ext cx="4429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3" imgW="2349500" imgH="647700" progId="Equation.DSMT4">
                  <p:embed/>
                </p:oleObj>
              </mc:Choice>
              <mc:Fallback>
                <p:oleObj name="Equation" r:id="rId3" imgW="2349500" imgH="647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768600"/>
                        <a:ext cx="4429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7" name="Text Box 5">
            <a:extLst>
              <a:ext uri="{FF2B5EF4-FFF2-40B4-BE49-F238E27FC236}">
                <a16:creationId xmlns:a16="http://schemas.microsoft.com/office/drawing/2014/main" id="{809E31B5-2292-4399-8A27-69B277F75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000250"/>
            <a:ext cx="79295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Legendre polynomials construct an orthogonal function system on [-1,1], that is,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60420" name="灯片编号占位符 4">
            <a:extLst>
              <a:ext uri="{FF2B5EF4-FFF2-40B4-BE49-F238E27FC236}">
                <a16:creationId xmlns:a16="http://schemas.microsoft.com/office/drawing/2014/main" id="{13660947-33D8-48B6-878E-91D94874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F639E-1D63-405E-B853-52CB3F3851C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52867A0B-F954-42D3-8B3E-A6FA3AF8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Orthogonality of Legendre polynomials: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B11ABD-AC29-4409-9565-7AD186A3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16CCFA03-5A86-435D-B96E-E8B65153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325C6B1-3F88-48A5-B852-A705BEA0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984625"/>
            <a:ext cx="79295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If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defined on [-1,1], and has continuous second order derivatives, then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D56CF5FD-1D24-49F6-99B6-B6649E633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4500563"/>
          <a:ext cx="2400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5" imgW="1218671" imgH="431613" progId="Equation.DSMT4">
                  <p:embed/>
                </p:oleObj>
              </mc:Choice>
              <mc:Fallback>
                <p:oleObj name="Equation" r:id="rId5" imgW="1218671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500563"/>
                        <a:ext cx="24003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5648CB73-44D5-45BD-A07A-CFF15B978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286375"/>
          <a:ext cx="34305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7" imgW="1790700" imgH="406400" progId="Equation.DSMT4">
                  <p:embed/>
                </p:oleObj>
              </mc:Choice>
              <mc:Fallback>
                <p:oleObj name="Equation" r:id="rId7" imgW="1790700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286375"/>
                        <a:ext cx="34305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5" name="Text Box 7">
            <a:extLst>
              <a:ext uri="{FF2B5EF4-FFF2-40B4-BE49-F238E27FC236}">
                <a16:creationId xmlns:a16="http://schemas.microsoft.com/office/drawing/2014/main" id="{AAF06D2B-B3A6-4D5C-A9BE-4BD3A8E06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078038"/>
            <a:ext cx="850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2. </a:t>
            </a:r>
            <a:r>
              <a:rPr lang="en-US" altLang="zh-CN" sz="2000" b="1">
                <a:latin typeface="Times New Roman" panose="02020603050405020304" pitchFamily="18" charset="0"/>
              </a:rPr>
              <a:t> Expand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 as the linear combination of Legendre functions.</a:t>
            </a:r>
          </a:p>
        </p:txBody>
      </p:sp>
      <p:sp>
        <p:nvSpPr>
          <p:cNvPr id="442377" name="Text Box 9">
            <a:extLst>
              <a:ext uri="{FF2B5EF4-FFF2-40B4-BE49-F238E27FC236}">
                <a16:creationId xmlns:a16="http://schemas.microsoft.com/office/drawing/2014/main" id="{E74C1CD7-7807-4360-AB93-8C1F5DF0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717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 </a:t>
            </a:r>
            <a:r>
              <a:rPr lang="en-US" altLang="zh-CN" sz="2000" b="1">
                <a:latin typeface="Times New Roman" panose="02020603050405020304" pitchFamily="18" charset="0"/>
              </a:rPr>
              <a:t>Since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 polynomial of order 3,</a:t>
            </a:r>
          </a:p>
        </p:txBody>
      </p:sp>
      <p:graphicFrame>
        <p:nvGraphicFramePr>
          <p:cNvPr id="442378" name="Object 2">
            <a:extLst>
              <a:ext uri="{FF2B5EF4-FFF2-40B4-BE49-F238E27FC236}">
                <a16:creationId xmlns:a16="http://schemas.microsoft.com/office/drawing/2014/main" id="{7D0874ED-3519-4E9D-8733-3DAECA660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000375"/>
          <a:ext cx="5286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3" imgW="2781300" imgH="241300" progId="Equation.DSMT4">
                  <p:embed/>
                </p:oleObj>
              </mc:Choice>
              <mc:Fallback>
                <p:oleObj name="Equation" r:id="rId3" imgW="27813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000375"/>
                        <a:ext cx="52863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3">
            <a:extLst>
              <a:ext uri="{FF2B5EF4-FFF2-40B4-BE49-F238E27FC236}">
                <a16:creationId xmlns:a16="http://schemas.microsoft.com/office/drawing/2014/main" id="{1C2F52F8-18F2-40F2-8CDC-3187D2064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143375"/>
          <a:ext cx="52149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5" imgW="2717800" imgH="406400" progId="Equation.DSMT4">
                  <p:embed/>
                </p:oleObj>
              </mc:Choice>
              <mc:Fallback>
                <p:oleObj name="Equation" r:id="rId5" imgW="27178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143375"/>
                        <a:ext cx="52149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0" name="Object 4">
            <a:extLst>
              <a:ext uri="{FF2B5EF4-FFF2-40B4-BE49-F238E27FC236}">
                <a16:creationId xmlns:a16="http://schemas.microsoft.com/office/drawing/2014/main" id="{F65C7CCE-8218-4F9D-974E-4C2951923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429000"/>
          <a:ext cx="5000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7" imgW="2602370" imgH="406224" progId="Equation.DSMT4">
                  <p:embed/>
                </p:oleObj>
              </mc:Choice>
              <mc:Fallback>
                <p:oleObj name="Equation" r:id="rId7" imgW="2602370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429000"/>
                        <a:ext cx="5000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1" name="Text Box 13">
            <a:extLst>
              <a:ext uri="{FF2B5EF4-FFF2-40B4-BE49-F238E27FC236}">
                <a16:creationId xmlns:a16="http://schemas.microsoft.com/office/drawing/2014/main" id="{885DCC99-E4E4-4A6F-8527-D23C9B05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25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This implies that </a:t>
            </a:r>
          </a:p>
        </p:txBody>
      </p:sp>
      <p:sp>
        <p:nvSpPr>
          <p:cNvPr id="61448" name="灯片编号占位符 4">
            <a:extLst>
              <a:ext uri="{FF2B5EF4-FFF2-40B4-BE49-F238E27FC236}">
                <a16:creationId xmlns:a16="http://schemas.microsoft.com/office/drawing/2014/main" id="{E0021585-340F-445D-9A54-ABF75690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18461D-DDB0-44A4-9B61-05598984D42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49" name="Text Box 2">
            <a:extLst>
              <a:ext uri="{FF2B5EF4-FFF2-40B4-BE49-F238E27FC236}">
                <a16:creationId xmlns:a16="http://schemas.microsoft.com/office/drawing/2014/main" id="{452DA58E-1D64-4A8E-B3E4-A0B714FD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Orthogonality of Legendre polynomials: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3F13DA5-6CB4-44BD-B61D-54BFB4DC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61451" name="Rectangle 6">
            <a:extLst>
              <a:ext uri="{FF2B5EF4-FFF2-40B4-BE49-F238E27FC236}">
                <a16:creationId xmlns:a16="http://schemas.microsoft.com/office/drawing/2014/main" id="{340C1218-5798-49CD-8E34-67ED1B23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502465E1-1713-43A9-A84A-0BDCB7AE6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5000625"/>
          <a:ext cx="37290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9" imgW="1943100" imgH="228600" progId="Equation.DSMT4">
                  <p:embed/>
                </p:oleObj>
              </mc:Choice>
              <mc:Fallback>
                <p:oleObj name="Equation" r:id="rId9" imgW="1943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000625"/>
                        <a:ext cx="37290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42C87DA3-7A90-4A31-84CD-2F791A26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5429250"/>
          <a:ext cx="27273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11" imgW="1434477" imgH="406224" progId="Equation.DSMT4">
                  <p:embed/>
                </p:oleObj>
              </mc:Choice>
              <mc:Fallback>
                <p:oleObj name="Equation" r:id="rId11" imgW="1434477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429250"/>
                        <a:ext cx="27273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442377" grpId="0"/>
      <p:bldP spid="44238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2">
            <a:extLst>
              <a:ext uri="{FF2B5EF4-FFF2-40B4-BE49-F238E27FC236}">
                <a16:creationId xmlns:a16="http://schemas.microsoft.com/office/drawing/2014/main" id="{E6428594-1419-447E-9311-ABE1A0A2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923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3.</a:t>
            </a:r>
            <a:r>
              <a:rPr lang="en-US" altLang="zh-CN" sz="2000" b="1">
                <a:latin typeface="Times New Roman" panose="02020603050405020304" pitchFamily="18" charset="0"/>
              </a:rPr>
              <a:t>  Evaluate the integral</a:t>
            </a:r>
          </a:p>
        </p:txBody>
      </p:sp>
      <p:graphicFrame>
        <p:nvGraphicFramePr>
          <p:cNvPr id="443396" name="Object 2">
            <a:extLst>
              <a:ext uri="{FF2B5EF4-FFF2-40B4-BE49-F238E27FC236}">
                <a16:creationId xmlns:a16="http://schemas.microsoft.com/office/drawing/2014/main" id="{AB093E11-34EC-40E3-B759-375D9F2ED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2000250"/>
          <a:ext cx="2239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3" imgW="1155700" imgH="330200" progId="Equation.DSMT4">
                  <p:embed/>
                </p:oleObj>
              </mc:Choice>
              <mc:Fallback>
                <p:oleObj name="Equation" r:id="rId3" imgW="11557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000250"/>
                        <a:ext cx="22399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9" name="Text Box 7">
            <a:extLst>
              <a:ext uri="{FF2B5EF4-FFF2-40B4-BE49-F238E27FC236}">
                <a16:creationId xmlns:a16="http://schemas.microsoft.com/office/drawing/2014/main" id="{48B3EDCB-B250-46A4-BB30-FD408B1AC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35263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443404" name="Object 5">
            <a:extLst>
              <a:ext uri="{FF2B5EF4-FFF2-40B4-BE49-F238E27FC236}">
                <a16:creationId xmlns:a16="http://schemas.microsoft.com/office/drawing/2014/main" id="{F547C54D-1A9C-42CD-82C1-77DBCCB21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259138"/>
          <a:ext cx="45386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5" imgW="2349500" imgH="647700" progId="Equation.DSMT4">
                  <p:embed/>
                </p:oleObj>
              </mc:Choice>
              <mc:Fallback>
                <p:oleObj name="Equation" r:id="rId5" imgW="23495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259138"/>
                        <a:ext cx="45386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5" name="Text Box 13">
            <a:extLst>
              <a:ext uri="{FF2B5EF4-FFF2-40B4-BE49-F238E27FC236}">
                <a16:creationId xmlns:a16="http://schemas.microsoft.com/office/drawing/2014/main" id="{959D7DF7-AC2E-49F4-83AE-2692928C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3537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Note that                                </a:t>
            </a:r>
          </a:p>
        </p:txBody>
      </p:sp>
      <p:sp>
        <p:nvSpPr>
          <p:cNvPr id="62471" name="灯片编号占位符 4">
            <a:extLst>
              <a:ext uri="{FF2B5EF4-FFF2-40B4-BE49-F238E27FC236}">
                <a16:creationId xmlns:a16="http://schemas.microsoft.com/office/drawing/2014/main" id="{40906B4D-49CE-40B0-AC5F-F006034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E970B-0E76-4D36-86B3-1ABE3051E00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526BBDE-A542-4943-8C41-8617D9EE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Legendre polynomials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62473" name="Rectangle 6">
            <a:extLst>
              <a:ext uri="{FF2B5EF4-FFF2-40B4-BE49-F238E27FC236}">
                <a16:creationId xmlns:a16="http://schemas.microsoft.com/office/drawing/2014/main" id="{086AB5F7-1254-4BDA-9FC5-485F13A35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III. Properties of Legendre polynomial</a:t>
            </a:r>
          </a:p>
        </p:txBody>
      </p:sp>
      <p:graphicFrame>
        <p:nvGraphicFramePr>
          <p:cNvPr id="442378" name="Object 15">
            <a:extLst>
              <a:ext uri="{FF2B5EF4-FFF2-40B4-BE49-F238E27FC236}">
                <a16:creationId xmlns:a16="http://schemas.microsoft.com/office/drawing/2014/main" id="{7954E7A2-E031-47B4-BF4A-B28E4F58F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600325"/>
          <a:ext cx="27273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7" imgW="1434477" imgH="406224" progId="Equation.DSMT4">
                  <p:embed/>
                </p:oleObj>
              </mc:Choice>
              <mc:Fallback>
                <p:oleObj name="Equation" r:id="rId7" imgW="1434477" imgH="40622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600325"/>
                        <a:ext cx="27273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id="{83DE0972-26BA-4DAA-A39F-808B914DB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581525"/>
          <a:ext cx="42830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9" imgW="2209800" imgH="444500" progId="Equation.DSMT4">
                  <p:embed/>
                </p:oleObj>
              </mc:Choice>
              <mc:Fallback>
                <p:oleObj name="Equation" r:id="rId9" imgW="2209800" imgH="444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581525"/>
                        <a:ext cx="42830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C2CAC354-BEF2-45DC-9B9F-5E0AB0B1B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7163" y="4608513"/>
          <a:ext cx="1628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11" imgW="837836" imgH="406224" progId="Equation.DSMT4">
                  <p:embed/>
                </p:oleObj>
              </mc:Choice>
              <mc:Fallback>
                <p:oleObj name="Equation" r:id="rId11" imgW="837836" imgH="4062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4608513"/>
                        <a:ext cx="16287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2">
            <a:extLst>
              <a:ext uri="{FF2B5EF4-FFF2-40B4-BE49-F238E27FC236}">
                <a16:creationId xmlns:a16="http://schemas.microsoft.com/office/drawing/2014/main" id="{9370648D-69E4-4D05-91D1-D030E087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Orthogonality of Legendre polynomials: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/>
      <p:bldP spid="443399" grpId="0"/>
      <p:bldP spid="4434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725B56A-12B4-42DA-AF18-7EDAA180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Introduction to Bessel equation</a:t>
            </a:r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5D79516E-EF6F-4D2F-8704-34C20D96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A73748-7251-406E-A0A7-B6BE213924A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A711-EB6C-42E7-860D-FA4D866D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B42CA823-629F-4630-8B2B-80B8F86545F0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8275"/>
            <a:ext cx="8281987" cy="1247775"/>
            <a:chOff x="433388" y="1438275"/>
            <a:chExt cx="8281987" cy="1247775"/>
          </a:xfrm>
        </p:grpSpPr>
        <p:grpSp>
          <p:nvGrpSpPr>
            <p:cNvPr id="17424" name="组合 14">
              <a:extLst>
                <a:ext uri="{FF2B5EF4-FFF2-40B4-BE49-F238E27FC236}">
                  <a16:creationId xmlns:a16="http://schemas.microsoft.com/office/drawing/2014/main" id="{AEDDDDCF-5EDB-454A-88A4-D2697B74C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575" y="1438275"/>
              <a:ext cx="7924800" cy="901700"/>
              <a:chOff x="790575" y="1438275"/>
              <a:chExt cx="7924800" cy="901700"/>
            </a:xfrm>
          </p:grpSpPr>
          <p:sp>
            <p:nvSpPr>
              <p:cNvPr id="17426" name="Text Box 36">
                <a:extLst>
                  <a:ext uri="{FF2B5EF4-FFF2-40B4-BE49-F238E27FC236}">
                    <a16:creationId xmlns:a16="http://schemas.microsoft.com/office/drawing/2014/main" id="{BDECF38F-F43E-4151-8120-0A60469D5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575" y="1690688"/>
                <a:ext cx="7924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Consider the 2-dimension wave equation</a:t>
                </a:r>
              </a:p>
            </p:txBody>
          </p:sp>
          <p:graphicFrame>
            <p:nvGraphicFramePr>
              <p:cNvPr id="17427" name="Object 10">
                <a:extLst>
                  <a:ext uri="{FF2B5EF4-FFF2-40B4-BE49-F238E27FC236}">
                    <a16:creationId xmlns:a16="http://schemas.microsoft.com/office/drawing/2014/main" id="{0843663E-F665-4EA9-BC2F-8C5E9FF50F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34013" y="1438275"/>
              <a:ext cx="2428875" cy="901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3" name="Equation" r:id="rId4" imgW="1409088" imgH="482391" progId="Equation.DSMT4">
                      <p:embed/>
                    </p:oleObj>
                  </mc:Choice>
                  <mc:Fallback>
                    <p:oleObj name="Equation" r:id="rId4" imgW="1409088" imgH="482391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013" y="1438275"/>
                            <a:ext cx="2428875" cy="901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25" name="Text Box 36">
              <a:extLst>
                <a:ext uri="{FF2B5EF4-FFF2-40B4-BE49-F238E27FC236}">
                  <a16:creationId xmlns:a16="http://schemas.microsoft.com/office/drawing/2014/main" id="{EA67DC6A-CD49-44C1-B91C-26A0B4FEE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8" y="22860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Such as the vibration of a circular membrane.</a:t>
              </a:r>
            </a:p>
          </p:txBody>
        </p:sp>
      </p:grpSp>
      <p:grpSp>
        <p:nvGrpSpPr>
          <p:cNvPr id="6" name="组合 16">
            <a:extLst>
              <a:ext uri="{FF2B5EF4-FFF2-40B4-BE49-F238E27FC236}">
                <a16:creationId xmlns:a16="http://schemas.microsoft.com/office/drawing/2014/main" id="{62269FEB-0E25-4446-A9DA-7188F7CD1ED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743200"/>
            <a:ext cx="7924800" cy="1400175"/>
            <a:chOff x="428625" y="2743200"/>
            <a:chExt cx="7924800" cy="1400175"/>
          </a:xfrm>
        </p:grpSpPr>
        <p:sp>
          <p:nvSpPr>
            <p:cNvPr id="17422" name="Text Box 36">
              <a:extLst>
                <a:ext uri="{FF2B5EF4-FFF2-40B4-BE49-F238E27FC236}">
                  <a16:creationId xmlns:a16="http://schemas.microsoft.com/office/drawing/2014/main" id="{485C1E0E-9DBD-420C-875D-73C7C6715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27432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Applying the polar coordination, we have</a:t>
              </a:r>
            </a:p>
          </p:txBody>
        </p:sp>
        <p:graphicFrame>
          <p:nvGraphicFramePr>
            <p:cNvPr id="17423" name="Object 4">
              <a:extLst>
                <a:ext uri="{FF2B5EF4-FFF2-40B4-BE49-F238E27FC236}">
                  <a16:creationId xmlns:a16="http://schemas.microsoft.com/office/drawing/2014/main" id="{89C1C60B-63C5-4DE3-8645-96963E5C95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50" y="3219450"/>
            <a:ext cx="4071938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name="Equation" r:id="rId6" imgW="2133600" imgH="482600" progId="Equation.DSMT4">
                    <p:embed/>
                  </p:oleObj>
                </mc:Choice>
                <mc:Fallback>
                  <p:oleObj name="Equation" r:id="rId6" imgW="2133600" imgH="482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50" y="3219450"/>
                          <a:ext cx="4071938" cy="923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17">
            <a:extLst>
              <a:ext uri="{FF2B5EF4-FFF2-40B4-BE49-F238E27FC236}">
                <a16:creationId xmlns:a16="http://schemas.microsoft.com/office/drawing/2014/main" id="{F0A66DCB-43DB-4CA5-A4C6-1ACE8C2C66C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171950"/>
            <a:ext cx="7924800" cy="425450"/>
            <a:chOff x="428625" y="4171950"/>
            <a:chExt cx="7924800" cy="425450"/>
          </a:xfrm>
        </p:grpSpPr>
        <p:sp>
          <p:nvSpPr>
            <p:cNvPr id="17420" name="Text Box 36">
              <a:extLst>
                <a:ext uri="{FF2B5EF4-FFF2-40B4-BE49-F238E27FC236}">
                  <a16:creationId xmlns:a16="http://schemas.microsoft.com/office/drawing/2014/main" id="{75C71CD1-B760-4C33-8D9C-ACF98D4AC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417195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Separation of the variables:</a:t>
              </a:r>
            </a:p>
          </p:txBody>
        </p:sp>
        <p:graphicFrame>
          <p:nvGraphicFramePr>
            <p:cNvPr id="17421" name="Object 3">
              <a:extLst>
                <a:ext uri="{FF2B5EF4-FFF2-40B4-BE49-F238E27FC236}">
                  <a16:creationId xmlns:a16="http://schemas.microsoft.com/office/drawing/2014/main" id="{1D6CF605-0398-4E26-8D7E-676CCC8861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1088" y="4191000"/>
            <a:ext cx="33797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5" name="Equation" r:id="rId8" imgW="1688367" imgH="203112" progId="Equation.DSMT4">
                    <p:embed/>
                  </p:oleObj>
                </mc:Choice>
                <mc:Fallback>
                  <p:oleObj name="Equation" r:id="rId8" imgW="1688367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088" y="4191000"/>
                          <a:ext cx="33797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18">
            <a:extLst>
              <a:ext uri="{FF2B5EF4-FFF2-40B4-BE49-F238E27FC236}">
                <a16:creationId xmlns:a16="http://schemas.microsoft.com/office/drawing/2014/main" id="{206BC415-B0BF-4BF6-B46F-E0C45E34825E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672013"/>
            <a:ext cx="7924800" cy="1265237"/>
            <a:chOff x="428625" y="4672013"/>
            <a:chExt cx="7924800" cy="1265237"/>
          </a:xfrm>
        </p:grpSpPr>
        <p:sp>
          <p:nvSpPr>
            <p:cNvPr id="17418" name="Text Box 36">
              <a:extLst>
                <a:ext uri="{FF2B5EF4-FFF2-40B4-BE49-F238E27FC236}">
                  <a16:creationId xmlns:a16="http://schemas.microsoft.com/office/drawing/2014/main" id="{8F86736C-C516-430B-8897-C6CAA102B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4672013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the wave equation becomes</a:t>
              </a:r>
            </a:p>
          </p:txBody>
        </p:sp>
        <p:graphicFrame>
          <p:nvGraphicFramePr>
            <p:cNvPr id="17419" name="Object 5">
              <a:extLst>
                <a:ext uri="{FF2B5EF4-FFF2-40B4-BE49-F238E27FC236}">
                  <a16:creationId xmlns:a16="http://schemas.microsoft.com/office/drawing/2014/main" id="{3DEBFAAF-2BD7-4653-8742-3C5C692836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1325" y="5143500"/>
            <a:ext cx="4175125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6" name="Equation" r:id="rId10" imgW="2260600" imgH="431800" progId="Equation.DSMT4">
                    <p:embed/>
                  </p:oleObj>
                </mc:Choice>
                <mc:Fallback>
                  <p:oleObj name="Equation" r:id="rId10" imgW="22606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325" y="5143500"/>
                          <a:ext cx="4175125" cy="79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64" name="Object 6">
            <a:extLst>
              <a:ext uri="{FF2B5EF4-FFF2-40B4-BE49-F238E27FC236}">
                <a16:creationId xmlns:a16="http://schemas.microsoft.com/office/drawing/2014/main" id="{E5BA8751-F878-41C5-B09F-109104B96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5286375"/>
          <a:ext cx="942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12" imgW="393359" imgH="177646" progId="Equation.DSMT4">
                  <p:embed/>
                </p:oleObj>
              </mc:Choice>
              <mc:Fallback>
                <p:oleObj name="Equation" r:id="rId12" imgW="393359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5286375"/>
                        <a:ext cx="942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5E3847A8-664E-45CE-A491-3947A25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E879B0-8467-4F72-BA78-0FF4D1BF366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B27F8B65-D0E3-4AC3-A6A6-3DC2FA84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Introduction to Bessel equation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115F09-AC3D-42E5-8505-0EEC24C48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8E47091C-7587-4592-A483-9CC120E4F09E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573213"/>
            <a:ext cx="7924800" cy="1349375"/>
            <a:chOff x="392113" y="2154247"/>
            <a:chExt cx="7924800" cy="1349374"/>
          </a:xfrm>
        </p:grpSpPr>
        <p:sp>
          <p:nvSpPr>
            <p:cNvPr id="19469" name="Text Box 6">
              <a:extLst>
                <a:ext uri="{FF2B5EF4-FFF2-40B4-BE49-F238E27FC236}">
                  <a16:creationId xmlns:a16="http://schemas.microsoft.com/office/drawing/2014/main" id="{B1DB7499-8851-49D1-B781-553437652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That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0" name="Object 10">
              <a:extLst>
                <a:ext uri="{FF2B5EF4-FFF2-40B4-BE49-F238E27FC236}">
                  <a16:creationId xmlns:a16="http://schemas.microsoft.com/office/drawing/2014/main" id="{BFF65767-FDF6-4115-9358-C2A80CAD34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825" y="2154247"/>
            <a:ext cx="4792663" cy="1349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3" imgW="2514600" imgH="711200" progId="Equation.DSMT4">
                    <p:embed/>
                  </p:oleObj>
                </mc:Choice>
                <mc:Fallback>
                  <p:oleObj name="Equation" r:id="rId3" imgW="2514600" imgH="71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825" y="2154247"/>
                          <a:ext cx="4792663" cy="1349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id="{BBC6A101-19BE-4831-8C4F-4EC03BCCF284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2909888"/>
            <a:ext cx="5427663" cy="842962"/>
            <a:chOff x="1381134" y="2786063"/>
            <a:chExt cx="5427654" cy="842962"/>
          </a:xfrm>
        </p:grpSpPr>
        <p:graphicFrame>
          <p:nvGraphicFramePr>
            <p:cNvPr id="19467" name="Object 4">
              <a:extLst>
                <a:ext uri="{FF2B5EF4-FFF2-40B4-BE49-F238E27FC236}">
                  <a16:creationId xmlns:a16="http://schemas.microsoft.com/office/drawing/2014/main" id="{090B0044-A844-4840-B9B1-25489FBE2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8875" y="2786063"/>
            <a:ext cx="4379913" cy="842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Equation" r:id="rId5" imgW="2298700" imgH="444500" progId="Equation.DSMT4">
                    <p:embed/>
                  </p:oleObj>
                </mc:Choice>
                <mc:Fallback>
                  <p:oleObj name="Equation" r:id="rId5" imgW="22987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75" y="2786063"/>
                          <a:ext cx="4379913" cy="842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AutoShape 18">
              <a:extLst>
                <a:ext uri="{FF2B5EF4-FFF2-40B4-BE49-F238E27FC236}">
                  <a16:creationId xmlns:a16="http://schemas.microsoft.com/office/drawing/2014/main" id="{F19B0B6E-51E3-4F62-AA0B-B8E8A4047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134" y="3143248"/>
              <a:ext cx="842858" cy="142502"/>
            </a:xfrm>
            <a:prstGeom prst="rightArrow">
              <a:avLst>
                <a:gd name="adj1" fmla="val 50000"/>
                <a:gd name="adj2" fmla="val 149456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29064" name="Object 5">
            <a:extLst>
              <a:ext uri="{FF2B5EF4-FFF2-40B4-BE49-F238E27FC236}">
                <a16:creationId xmlns:a16="http://schemas.microsoft.com/office/drawing/2014/main" id="{AA81BF1D-B929-4C5F-8241-51508ECDF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219450"/>
          <a:ext cx="650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7" imgW="304536" imgH="164957" progId="Equation.DSMT4">
                  <p:embed/>
                </p:oleObj>
              </mc:Choice>
              <mc:Fallback>
                <p:oleObj name="Equation" r:id="rId7" imgW="304536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19450"/>
                        <a:ext cx="6508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5">
            <a:extLst>
              <a:ext uri="{FF2B5EF4-FFF2-40B4-BE49-F238E27FC236}">
                <a16:creationId xmlns:a16="http://schemas.microsoft.com/office/drawing/2014/main" id="{D42B633C-6838-45AD-BB05-6128DE32DB5D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3838575"/>
            <a:ext cx="7924800" cy="1590675"/>
            <a:chOff x="392113" y="2205037"/>
            <a:chExt cx="7924800" cy="1590675"/>
          </a:xfrm>
        </p:grpSpPr>
        <p:sp>
          <p:nvSpPr>
            <p:cNvPr id="19465" name="Text Box 6">
              <a:extLst>
                <a:ext uri="{FF2B5EF4-FFF2-40B4-BE49-F238E27FC236}">
                  <a16:creationId xmlns:a16="http://schemas.microsoft.com/office/drawing/2014/main" id="{FF9EE717-74EE-47DD-973F-31A3BB8E5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Thus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6" name="Object 3">
              <a:extLst>
                <a:ext uri="{FF2B5EF4-FFF2-40B4-BE49-F238E27FC236}">
                  <a16:creationId xmlns:a16="http://schemas.microsoft.com/office/drawing/2014/main" id="{0C0F35DE-1A11-4556-A830-A8DB326A9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4425" y="2205037"/>
            <a:ext cx="4959350" cy="159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Equation" r:id="rId9" imgW="2603500" imgH="838200" progId="Equation.DSMT4">
                    <p:embed/>
                  </p:oleObj>
                </mc:Choice>
                <mc:Fallback>
                  <p:oleObj name="Equation" r:id="rId9" imgW="2603500" imgH="838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425" y="2205037"/>
                          <a:ext cx="4959350" cy="159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0254C9A3-D51D-4356-B9DD-88972579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91F56-1C69-4CAF-8D9B-68CFA586780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BBA25CCC-D998-4901-8C36-9C9A1FEF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Introduction to Bessel equation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F31674-0CDE-4168-94C1-46C57608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BB5FF822-789A-4B6D-A372-1BDDE0437E5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643063"/>
            <a:ext cx="7924800" cy="928687"/>
            <a:chOff x="392113" y="2311400"/>
            <a:chExt cx="7924800" cy="928688"/>
          </a:xfrm>
        </p:grpSpPr>
        <p:sp>
          <p:nvSpPr>
            <p:cNvPr id="20497" name="Text Box 6">
              <a:extLst>
                <a:ext uri="{FF2B5EF4-FFF2-40B4-BE49-F238E27FC236}">
                  <a16:creationId xmlns:a16="http://schemas.microsoft.com/office/drawing/2014/main" id="{ED582419-7C97-40A8-BE66-39F62A62B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Solving the eigenvalue problem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8" name="Object 5">
              <a:extLst>
                <a:ext uri="{FF2B5EF4-FFF2-40B4-BE49-F238E27FC236}">
                  <a16:creationId xmlns:a16="http://schemas.microsoft.com/office/drawing/2014/main" id="{A2378FA4-FD71-4147-8CC0-13706934DC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2117" y="2347913"/>
            <a:ext cx="2419350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name="Equation" r:id="rId3" imgW="1269449" imgH="469696" progId="Equation.DSMT4">
                    <p:embed/>
                  </p:oleObj>
                </mc:Choice>
                <mc:Fallback>
                  <p:oleObj name="Equation" r:id="rId3" imgW="1269449" imgH="46969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117" y="2347913"/>
                          <a:ext cx="2419350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7">
            <a:extLst>
              <a:ext uri="{FF2B5EF4-FFF2-40B4-BE49-F238E27FC236}">
                <a16:creationId xmlns:a16="http://schemas.microsoft.com/office/drawing/2014/main" id="{E5A71A2C-4C9B-47D8-814C-28AF2374FDF2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643188"/>
            <a:ext cx="7924800" cy="927100"/>
            <a:chOff x="357188" y="2643188"/>
            <a:chExt cx="7924800" cy="927100"/>
          </a:xfrm>
        </p:grpSpPr>
        <p:grpSp>
          <p:nvGrpSpPr>
            <p:cNvPr id="20493" name="组合 15">
              <a:extLst>
                <a:ext uri="{FF2B5EF4-FFF2-40B4-BE49-F238E27FC236}">
                  <a16:creationId xmlns:a16="http://schemas.microsoft.com/office/drawing/2014/main" id="{87AE0150-6E32-49DB-B3CC-2D3C5D2DD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8" y="2643188"/>
              <a:ext cx="7924800" cy="862012"/>
              <a:chOff x="392113" y="2311394"/>
              <a:chExt cx="7924800" cy="861780"/>
            </a:xfrm>
          </p:grpSpPr>
          <p:sp>
            <p:nvSpPr>
              <p:cNvPr id="20495" name="Text Box 6">
                <a:extLst>
                  <a:ext uri="{FF2B5EF4-FFF2-40B4-BE49-F238E27FC236}">
                    <a16:creationId xmlns:a16="http://schemas.microsoft.com/office/drawing/2014/main" id="{45FBD7F5-0842-4699-A44F-FB68E5471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113" y="2311400"/>
                <a:ext cx="7924800" cy="86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We have the eigenvalues 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and eigenfunctions</a:t>
                </a:r>
              </a:p>
            </p:txBody>
          </p:sp>
          <p:graphicFrame>
            <p:nvGraphicFramePr>
              <p:cNvPr id="20496" name="Object 6">
                <a:extLst>
                  <a:ext uri="{FF2B5EF4-FFF2-40B4-BE49-F238E27FC236}">
                    <a16:creationId xmlns:a16="http://schemas.microsoft.com/office/drawing/2014/main" id="{C4E406AD-2FDC-4668-BD20-4271FCBDF7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21071" y="2311394"/>
              <a:ext cx="25400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5" name="Equation" r:id="rId5" imgW="1333500" imgH="241300" progId="Equation.DSMT4">
                      <p:embed/>
                    </p:oleObj>
                  </mc:Choice>
                  <mc:Fallback>
                    <p:oleObj name="Equation" r:id="rId5" imgW="1333500" imgH="2413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1071" y="2311394"/>
                            <a:ext cx="2540000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4" name="Object 7">
              <a:extLst>
                <a:ext uri="{FF2B5EF4-FFF2-40B4-BE49-F238E27FC236}">
                  <a16:creationId xmlns:a16="http://schemas.microsoft.com/office/drawing/2014/main" id="{20E3D95D-D125-4643-A185-666E111A20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0325" y="3109913"/>
            <a:ext cx="54229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7" imgW="2679700" imgH="228600" progId="Equation.DSMT4">
                    <p:embed/>
                  </p:oleObj>
                </mc:Choice>
                <mc:Fallback>
                  <p:oleObj name="Equation" r:id="rId7" imgW="26797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25" y="3109913"/>
                          <a:ext cx="54229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15">
            <a:extLst>
              <a:ext uri="{FF2B5EF4-FFF2-40B4-BE49-F238E27FC236}">
                <a16:creationId xmlns:a16="http://schemas.microsoft.com/office/drawing/2014/main" id="{A72386B2-A987-4C7F-9942-9B694057C468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714750"/>
            <a:ext cx="7924800" cy="958850"/>
            <a:chOff x="392113" y="2311400"/>
            <a:chExt cx="7924800" cy="958847"/>
          </a:xfrm>
        </p:grpSpPr>
        <p:sp>
          <p:nvSpPr>
            <p:cNvPr id="20491" name="Text Box 6">
              <a:extLst>
                <a:ext uri="{FF2B5EF4-FFF2-40B4-BE49-F238E27FC236}">
                  <a16:creationId xmlns:a16="http://schemas.microsoft.com/office/drawing/2014/main" id="{4327B04B-7806-4791-8A8A-DC91531A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equation about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l-GR" altLang="zh-CN" sz="2000" b="1" i="1">
                  <a:latin typeface="Times New Roman" panose="02020603050405020304" pitchFamily="18" charset="0"/>
                </a:rPr>
                <a:t>ρ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 becomes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2" name="Object 8">
              <a:extLst>
                <a:ext uri="{FF2B5EF4-FFF2-40B4-BE49-F238E27FC236}">
                  <a16:creationId xmlns:a16="http://schemas.microsoft.com/office/drawing/2014/main" id="{2545D860-60BD-42A5-8B17-7FA211FCEC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3749" y="2740022"/>
            <a:ext cx="49117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Equation" r:id="rId9" imgW="2578100" imgH="279400" progId="Equation.DSMT4">
                    <p:embed/>
                  </p:oleObj>
                </mc:Choice>
                <mc:Fallback>
                  <p:oleObj name="Equation" r:id="rId9" imgW="2578100" imgH="279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749" y="2740022"/>
                          <a:ext cx="491172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5">
            <a:extLst>
              <a:ext uri="{FF2B5EF4-FFF2-40B4-BE49-F238E27FC236}">
                <a16:creationId xmlns:a16="http://schemas.microsoft.com/office/drawing/2014/main" id="{4CD63858-F2F3-47B5-A0F9-0E001DD00B4A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4756150"/>
            <a:ext cx="7924800" cy="862013"/>
            <a:chOff x="392113" y="2311400"/>
            <a:chExt cx="7924800" cy="861774"/>
          </a:xfrm>
        </p:grpSpPr>
        <p:sp>
          <p:nvSpPr>
            <p:cNvPr id="20489" name="Text Box 6">
              <a:extLst>
                <a:ext uri="{FF2B5EF4-FFF2-40B4-BE49-F238E27FC236}">
                  <a16:creationId xmlns:a16="http://schemas.microsoft.com/office/drawing/2014/main" id="{97024B53-AB9A-4ECA-9C1B-7C21998BD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Case 1.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This is just the Euler equation. 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0" name="Object 9">
              <a:extLst>
                <a:ext uri="{FF2B5EF4-FFF2-40B4-BE49-F238E27FC236}">
                  <a16:creationId xmlns:a16="http://schemas.microsoft.com/office/drawing/2014/main" id="{F6788D24-FEE5-4A73-A2CF-05DFD8A69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2374" y="2317740"/>
            <a:ext cx="4814888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Equation" r:id="rId11" imgW="2527300" imgH="228600" progId="Equation.DSMT4">
                    <p:embed/>
                  </p:oleObj>
                </mc:Choice>
                <mc:Fallback>
                  <p:oleObj name="Equation" r:id="rId11" imgW="25273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374" y="2317740"/>
                          <a:ext cx="4814888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3051C213-64C6-4EAF-A3CE-4B6CD98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BE432-409B-4641-ABD0-FFA3A72AE09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C188FF70-33E2-4EB9-A51F-438E2AF2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Introduction to Bessel equation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E10077-A303-4E23-BFC5-9FAF745E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ED4A62BA-9DCD-46D3-BA76-CEB7F662C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571625"/>
          <a:ext cx="4911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" imgW="2578100" imgH="279400" progId="Equation.DSMT4">
                  <p:embed/>
                </p:oleObj>
              </mc:Choice>
              <mc:Fallback>
                <p:oleObj name="Equation" r:id="rId3" imgW="25781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71625"/>
                        <a:ext cx="4911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>
            <a:extLst>
              <a:ext uri="{FF2B5EF4-FFF2-40B4-BE49-F238E27FC236}">
                <a16:creationId xmlns:a16="http://schemas.microsoft.com/office/drawing/2014/main" id="{66A7384E-535A-44E4-BB8F-3E94986E5DC4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2190750"/>
            <a:ext cx="7924800" cy="457200"/>
            <a:chOff x="392113" y="2287587"/>
            <a:chExt cx="7924800" cy="457200"/>
          </a:xfrm>
        </p:grpSpPr>
        <p:sp>
          <p:nvSpPr>
            <p:cNvPr id="21528" name="Text Box 6">
              <a:extLst>
                <a:ext uri="{FF2B5EF4-FFF2-40B4-BE49-F238E27FC236}">
                  <a16:creationId xmlns:a16="http://schemas.microsoft.com/office/drawing/2014/main" id="{B3B86CE7-7E5F-4B3A-AEF5-C04EE442B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231140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Case 2.</a:t>
              </a:r>
            </a:p>
          </p:txBody>
        </p:sp>
        <p:graphicFrame>
          <p:nvGraphicFramePr>
            <p:cNvPr id="21529" name="Object 4">
              <a:extLst>
                <a:ext uri="{FF2B5EF4-FFF2-40B4-BE49-F238E27FC236}">
                  <a16:creationId xmlns:a16="http://schemas.microsoft.com/office/drawing/2014/main" id="{A3375687-8739-498E-8782-122C6AF37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7000" y="2287587"/>
            <a:ext cx="621823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5" imgW="3263900" imgH="241300" progId="Equation.DSMT4">
                    <p:embed/>
                  </p:oleObj>
                </mc:Choice>
                <mc:Fallback>
                  <p:oleObj name="Equation" r:id="rId5" imgW="32639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000" y="2287587"/>
                          <a:ext cx="621823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0AC56E7-04F3-439B-836D-F53414C32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429000"/>
          <a:ext cx="42592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2235200" imgH="228600" progId="Equation.DSMT4">
                  <p:embed/>
                </p:oleObj>
              </mc:Choice>
              <mc:Fallback>
                <p:oleObj name="Equation" r:id="rId7" imgW="2235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29000"/>
                        <a:ext cx="42592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3">
            <a:extLst>
              <a:ext uri="{FF2B5EF4-FFF2-40B4-BE49-F238E27FC236}">
                <a16:creationId xmlns:a16="http://schemas.microsoft.com/office/drawing/2014/main" id="{D0918F55-1146-4ECC-9868-6CB4F74996D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06675"/>
            <a:ext cx="7924800" cy="817563"/>
            <a:chOff x="428625" y="2606675"/>
            <a:chExt cx="7924800" cy="817563"/>
          </a:xfrm>
        </p:grpSpPr>
        <p:sp>
          <p:nvSpPr>
            <p:cNvPr id="21526" name="Text Box 6">
              <a:extLst>
                <a:ext uri="{FF2B5EF4-FFF2-40B4-BE49-F238E27FC236}">
                  <a16:creationId xmlns:a16="http://schemas.microsoft.com/office/drawing/2014/main" id="{4759B1B4-B207-44EC-BEB8-55454CD11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278130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                                                                  , then </a:t>
              </a:r>
            </a:p>
          </p:txBody>
        </p:sp>
        <p:graphicFrame>
          <p:nvGraphicFramePr>
            <p:cNvPr id="21527" name="Object 10">
              <a:extLst>
                <a:ext uri="{FF2B5EF4-FFF2-40B4-BE49-F238E27FC236}">
                  <a16:creationId xmlns:a16="http://schemas.microsoft.com/office/drawing/2014/main" id="{76E97C34-06B0-45CE-B220-433FFE34FF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25" y="2606675"/>
            <a:ext cx="4064000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Equation" r:id="rId9" imgW="2133600" imgH="431800" progId="Equation.DSMT4">
                    <p:embed/>
                  </p:oleObj>
                </mc:Choice>
                <mc:Fallback>
                  <p:oleObj name="Equation" r:id="rId9" imgW="21336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2606675"/>
                          <a:ext cx="4064000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E6E3B78-79CC-4F87-8406-1769DD0D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357563"/>
            <a:ext cx="3143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Bessel equation of order </a:t>
            </a:r>
            <a:r>
              <a:rPr kumimoji="0"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3051C213-64C6-4EAF-A3CE-4B6CD98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BE432-409B-4641-ABD0-FFA3A72AE09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C188FF70-33E2-4EB9-A51F-438E2AF2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1758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II. Introduction to Bessel equation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E10077-A303-4E23-BFC5-9FAF745E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Bessel function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ED4A62BA-9DCD-46D3-BA76-CEB7F662C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571625"/>
          <a:ext cx="4911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3" imgW="2578100" imgH="279400" progId="Equation.DSMT4">
                  <p:embed/>
                </p:oleObj>
              </mc:Choice>
              <mc:Fallback>
                <p:oleObj name="Equation" r:id="rId3" imgW="2578100" imgH="279400" progId="Equation.DSMT4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ED4A62BA-9DCD-46D3-BA76-CEB7F662C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71625"/>
                        <a:ext cx="4911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23">
            <a:extLst>
              <a:ext uri="{FF2B5EF4-FFF2-40B4-BE49-F238E27FC236}">
                <a16:creationId xmlns:a16="http://schemas.microsoft.com/office/drawing/2014/main" id="{4BF57417-DDDB-4E8E-B54D-D3BD80BB3F7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156668"/>
            <a:ext cx="7924800" cy="433388"/>
            <a:chOff x="428596" y="3952879"/>
            <a:chExt cx="7924800" cy="433387"/>
          </a:xfrm>
        </p:grpSpPr>
        <p:sp>
          <p:nvSpPr>
            <p:cNvPr id="21524" name="Text Box 6">
              <a:extLst>
                <a:ext uri="{FF2B5EF4-FFF2-40B4-BE49-F238E27FC236}">
                  <a16:creationId xmlns:a16="http://schemas.microsoft.com/office/drawing/2014/main" id="{E2159505-32E0-49B2-8969-1D5B89857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3952879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Case 3.</a:t>
              </a:r>
            </a:p>
          </p:txBody>
        </p:sp>
        <p:graphicFrame>
          <p:nvGraphicFramePr>
            <p:cNvPr id="21525" name="Object 14">
              <a:extLst>
                <a:ext uri="{FF2B5EF4-FFF2-40B4-BE49-F238E27FC236}">
                  <a16:creationId xmlns:a16="http://schemas.microsoft.com/office/drawing/2014/main" id="{71BC6993-2D1B-4F13-AA78-C5304510A7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4000504"/>
            <a:ext cx="77470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9" name="Equation" r:id="rId5" imgW="406048" imgH="203024" progId="Equation.DSMT4">
                    <p:embed/>
                  </p:oleObj>
                </mc:Choice>
                <mc:Fallback>
                  <p:oleObj name="Equation" r:id="rId5" imgW="406048" imgH="203024" progId="Equation.DSMT4">
                    <p:embed/>
                    <p:pic>
                      <p:nvPicPr>
                        <p:cNvPr id="21525" name="Object 14">
                          <a:extLst>
                            <a:ext uri="{FF2B5EF4-FFF2-40B4-BE49-F238E27FC236}">
                              <a16:creationId xmlns:a16="http://schemas.microsoft.com/office/drawing/2014/main" id="{71BC6993-2D1B-4F13-AA78-C5304510A7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4000504"/>
                          <a:ext cx="774700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22">
            <a:extLst>
              <a:ext uri="{FF2B5EF4-FFF2-40B4-BE49-F238E27FC236}">
                <a16:creationId xmlns:a16="http://schemas.microsoft.com/office/drawing/2014/main" id="{F93CDAE2-4D4A-43BC-94E4-3C7D09458A8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132856"/>
            <a:ext cx="2643188" cy="457200"/>
            <a:chOff x="428596" y="4429132"/>
            <a:chExt cx="2643206" cy="457200"/>
          </a:xfrm>
        </p:grpSpPr>
        <p:sp>
          <p:nvSpPr>
            <p:cNvPr id="21522" name="Text Box 6">
              <a:extLst>
                <a:ext uri="{FF2B5EF4-FFF2-40B4-BE49-F238E27FC236}">
                  <a16:creationId xmlns:a16="http://schemas.microsoft.com/office/drawing/2014/main" id="{0434E036-7625-41CA-8C3E-28A4556B9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4460887"/>
              <a:ext cx="26432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                      , then </a:t>
              </a:r>
            </a:p>
          </p:txBody>
        </p:sp>
        <p:graphicFrame>
          <p:nvGraphicFramePr>
            <p:cNvPr id="21523" name="Object 15">
              <a:extLst>
                <a:ext uri="{FF2B5EF4-FFF2-40B4-BE49-F238E27FC236}">
                  <a16:creationId xmlns:a16="http://schemas.microsoft.com/office/drawing/2014/main" id="{A9910695-0869-4ECF-BC33-A94221B1D3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224" y="4429132"/>
            <a:ext cx="12811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0" name="Equation" r:id="rId7" imgW="672808" imgH="241195" progId="Equation.DSMT4">
                    <p:embed/>
                  </p:oleObj>
                </mc:Choice>
                <mc:Fallback>
                  <p:oleObj name="Equation" r:id="rId7" imgW="672808" imgH="241195" progId="Equation.DSMT4">
                    <p:embed/>
                    <p:pic>
                      <p:nvPicPr>
                        <p:cNvPr id="21523" name="Object 15">
                          <a:extLst>
                            <a:ext uri="{FF2B5EF4-FFF2-40B4-BE49-F238E27FC236}">
                              <a16:creationId xmlns:a16="http://schemas.microsoft.com/office/drawing/2014/main" id="{A9910695-0869-4ECF-BC33-A94221B1D3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4429132"/>
                          <a:ext cx="12811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33A9F00E-CD57-4FA3-BAC7-9A1AFB248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57754"/>
              </p:ext>
            </p:extLst>
          </p:nvPr>
        </p:nvGraphicFramePr>
        <p:xfrm>
          <a:off x="1071563" y="2686893"/>
          <a:ext cx="42592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9" imgW="2234880" imgH="228600" progId="Equation.DSMT4">
                  <p:embed/>
                </p:oleObj>
              </mc:Choice>
              <mc:Fallback>
                <p:oleObj name="Equation" r:id="rId9" imgW="2234880" imgH="228600" progId="Equation.DSMT4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33A9F00E-CD57-4FA3-BAC7-9A1AFB248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686893"/>
                        <a:ext cx="42592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>
            <a:extLst>
              <a:ext uri="{FF2B5EF4-FFF2-40B4-BE49-F238E27FC236}">
                <a16:creationId xmlns:a16="http://schemas.microsoft.com/office/drawing/2014/main" id="{DDB8BBC7-F122-4CDF-BB8B-E716FC7B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632918"/>
            <a:ext cx="3143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Associated Bessel equation</a:t>
            </a:r>
            <a:endParaRPr kumimoji="0" lang="en-US" altLang="zh-CN" sz="2000" b="1" i="1">
              <a:solidFill>
                <a:srgbClr val="0000FF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24">
            <a:extLst>
              <a:ext uri="{FF2B5EF4-FFF2-40B4-BE49-F238E27FC236}">
                <a16:creationId xmlns:a16="http://schemas.microsoft.com/office/drawing/2014/main" id="{4B63C00C-56F5-43DC-ACE6-F6000CC17445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236168"/>
            <a:ext cx="6500812" cy="901700"/>
            <a:chOff x="500063" y="5032375"/>
            <a:chExt cx="6500812" cy="901700"/>
          </a:xfrm>
        </p:grpSpPr>
        <p:sp>
          <p:nvSpPr>
            <p:cNvPr id="21519" name="Text Box 6">
              <a:extLst>
                <a:ext uri="{FF2B5EF4-FFF2-40B4-BE49-F238E27FC236}">
                  <a16:creationId xmlns:a16="http://schemas.microsoft.com/office/drawing/2014/main" id="{E62E44C0-F3A8-4EE6-9010-D83FEEE0F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3" y="5032375"/>
              <a:ext cx="65008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                                                      , then </a:t>
              </a:r>
            </a:p>
          </p:txBody>
        </p:sp>
        <p:graphicFrame>
          <p:nvGraphicFramePr>
            <p:cNvPr id="21520" name="Object 17">
              <a:extLst>
                <a:ext uri="{FF2B5EF4-FFF2-40B4-BE49-F238E27FC236}">
                  <a16:creationId xmlns:a16="http://schemas.microsoft.com/office/drawing/2014/main" id="{44FE5EC8-1302-4428-8A27-3EC81102F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25" y="5053013"/>
            <a:ext cx="33845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2" name="Equation" r:id="rId11" imgW="1777229" imgH="203112" progId="Equation.DSMT4">
                    <p:embed/>
                  </p:oleObj>
                </mc:Choice>
                <mc:Fallback>
                  <p:oleObj name="Equation" r:id="rId11" imgW="1777229" imgH="203112" progId="Equation.DSMT4">
                    <p:embed/>
                    <p:pic>
                      <p:nvPicPr>
                        <p:cNvPr id="21520" name="Object 17">
                          <a:extLst>
                            <a:ext uri="{FF2B5EF4-FFF2-40B4-BE49-F238E27FC236}">
                              <a16:creationId xmlns:a16="http://schemas.microsoft.com/office/drawing/2014/main" id="{44FE5EC8-1302-4428-8A27-3EC81102FF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5053013"/>
                          <a:ext cx="338455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8">
              <a:extLst>
                <a:ext uri="{FF2B5EF4-FFF2-40B4-BE49-F238E27FC236}">
                  <a16:creationId xmlns:a16="http://schemas.microsoft.com/office/drawing/2014/main" id="{B2B70F2C-BF9C-44BC-B076-E2B64A017F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3788" y="5500688"/>
            <a:ext cx="454977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3" name="Equation" r:id="rId13" imgW="2387600" imgH="228600" progId="Equation.DSMT4">
                    <p:embed/>
                  </p:oleObj>
                </mc:Choice>
                <mc:Fallback>
                  <p:oleObj name="Equation" r:id="rId13" imgW="2387600" imgH="228600" progId="Equation.DSMT4">
                    <p:embed/>
                    <p:pic>
                      <p:nvPicPr>
                        <p:cNvPr id="21521" name="Object 18">
                          <a:extLst>
                            <a:ext uri="{FF2B5EF4-FFF2-40B4-BE49-F238E27FC236}">
                              <a16:creationId xmlns:a16="http://schemas.microsoft.com/office/drawing/2014/main" id="{B2B70F2C-BF9C-44BC-B076-E2B64A017F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788" y="5500688"/>
                          <a:ext cx="4549775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199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1447</TotalTime>
  <Words>2161</Words>
  <Application>Microsoft Office PowerPoint</Application>
  <PresentationFormat>全屏显示(4:3)</PresentationFormat>
  <Paragraphs>309</Paragraphs>
  <Slides>48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Arial Unicode MS</vt:lpstr>
      <vt:lpstr>华文楷体</vt:lpstr>
      <vt:lpstr>楷体_GB2312</vt:lpstr>
      <vt:lpstr>宋体</vt:lpstr>
      <vt:lpstr>Arial</vt:lpstr>
      <vt:lpstr>Arial Black</vt:lpstr>
      <vt:lpstr>Calibri</vt:lpstr>
      <vt:lpstr>Cambria Math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Equation</vt:lpstr>
      <vt:lpstr>Engineering Mathematics (part 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Mathematics—Part II</dc:title>
  <dc:subject>Lecture 3</dc:subject>
  <dc:creator>石霞</dc:creator>
  <cp:lastModifiedBy>shixia</cp:lastModifiedBy>
  <cp:revision>209</cp:revision>
  <dcterms:created xsi:type="dcterms:W3CDTF">2007-11-15T13:30:46Z</dcterms:created>
  <dcterms:modified xsi:type="dcterms:W3CDTF">2023-12-18T04:39:33Z</dcterms:modified>
</cp:coreProperties>
</file>