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385" r:id="rId2"/>
    <p:sldId id="360" r:id="rId3"/>
    <p:sldId id="361" r:id="rId4"/>
    <p:sldId id="318" r:id="rId5"/>
    <p:sldId id="347" r:id="rId6"/>
    <p:sldId id="335" r:id="rId7"/>
    <p:sldId id="348" r:id="rId8"/>
    <p:sldId id="336" r:id="rId9"/>
    <p:sldId id="349" r:id="rId10"/>
    <p:sldId id="338" r:id="rId11"/>
    <p:sldId id="350" r:id="rId12"/>
    <p:sldId id="339" r:id="rId13"/>
    <p:sldId id="340" r:id="rId14"/>
    <p:sldId id="341" r:id="rId15"/>
    <p:sldId id="351" r:id="rId16"/>
    <p:sldId id="342" r:id="rId17"/>
    <p:sldId id="343" r:id="rId18"/>
    <p:sldId id="358" r:id="rId19"/>
    <p:sldId id="352" r:id="rId20"/>
    <p:sldId id="353" r:id="rId21"/>
    <p:sldId id="354" r:id="rId22"/>
    <p:sldId id="355" r:id="rId23"/>
    <p:sldId id="356" r:id="rId24"/>
    <p:sldId id="357" r:id="rId25"/>
    <p:sldId id="362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94660"/>
  </p:normalViewPr>
  <p:slideViewPr>
    <p:cSldViewPr>
      <p:cViewPr varScale="1">
        <p:scale>
          <a:sx n="100" d="100"/>
          <a:sy n="100" d="100"/>
        </p:scale>
        <p:origin x="10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9B6C1AF-72F0-4EA0-BDE1-2675C2500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0A4E7-0FD3-46FC-A71E-1561DC5F3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9C8F57-E541-4313-AD31-7070660A83C4}" type="datetimeFigureOut">
              <a:rPr lang="zh-CN" altLang="en-US"/>
              <a:pPr>
                <a:defRPr/>
              </a:pPr>
              <a:t>2022/9/6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48EF7-7824-4B97-B253-925727F1DD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DC8EE-4C3A-496F-BD8A-C61DA1F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8CCA14-7E10-4B91-9716-694515608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C81C021-C5A5-42C2-8BF6-1BC8547A9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C1627-AA56-40CF-84E8-75F4DE9E3A0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4C5AB8-1DF3-44B3-91E8-93E3E9F77171}" type="datetimeFigureOut">
              <a:rPr lang="zh-CN" altLang="en-US"/>
              <a:pPr>
                <a:defRPr/>
              </a:pPr>
              <a:t>2022/9/6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68860F-CF0E-4E9E-9F5F-635F9CC435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9622C69-1FBD-4772-A99F-FADABDB1D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97DD2-76D7-4560-97AD-1799427A94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45D92-AA39-40E9-986C-7036567D1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291A3-9809-417C-B0F2-7FFA88E5F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D4C2288-9F31-4791-B68A-93E5D7984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80E0E-F7C5-4E5D-A259-70A1E935748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2036607-E954-45AC-970F-B3AC45314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0079D59-4A4A-4FFE-A5F5-21453897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9122F0E-2365-410C-8BEB-765A090B7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ADA94D-3B8D-43B0-8502-A319F3FC204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25FB952-1F00-4D92-A6FC-49D569CB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C399060-81BE-413D-A860-A0C2FA39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DCEF5A3-1216-4F67-AB28-1FA1BD317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5AB54B-7F12-4EB6-9ED4-26720D1176F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6BF89E7-0845-4212-AC5F-216421A89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38B6DEB-8F1E-4C15-8CE2-89A6AEAF2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73B6646-6FEC-4682-A0E0-18808C578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6DCEAB-71EA-49FB-A41D-F4552A29CA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81790A0-1C5C-431C-B5D3-E8D75C0F9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13AFF4E-02AD-48CE-B025-A03F4C2E1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426C70-A089-446E-8CDF-63999E009D97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C8CE7A-C5B0-4E59-B923-C7DD06B21AA2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F3630-7891-4AFE-A483-73ED0E0339AB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9F005B-3DFD-4D42-9E92-CA2556DEA790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444D6F1C-E043-4602-8A5C-6B2896BDE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9E62C1EC-3616-4898-BA6D-48D2E13D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B41F6538-D8F4-4596-ABB1-D52ED09D1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143A8B12-8E89-4657-9B28-FA7CBC3F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12CA5842-90A7-4033-A9B2-AB289E902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643E1A9D-6EEC-4309-9D51-44777DEBC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ECB550-47FD-404C-9A69-3A3C7270E27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A695E3E-DE31-4E2F-B19F-71A6853AABD1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0EB28DF-178F-4608-8DEB-EBB23F300986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50EE8C5-B336-47AE-BBB6-57AC9CBC8F0C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C847948-6ACA-4CCF-833E-7D99F99C4CA8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969818-737F-4B04-9434-FAD2AF58BD7E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997A93DF-7F56-4D2E-8A84-9E7E8D4A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02BEF7C8-8405-484D-A3C5-106C5FE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44304160-FB62-4639-AEA1-2D80346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C663-48ED-42F8-872C-90B678507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67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3F7FA93F-E22A-47B2-93F8-75F26A1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77917C87-53ED-4238-97DA-A42037E2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A13EE0A8-5EED-47E0-A48D-5FBFBBDD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08C8B-E051-4131-9687-E47F0C43B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3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00EDED31-E8D0-46A1-A30C-3B9FD3C2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A77F8D3-614B-4B1B-895F-8F941C19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436AB2C1-2C70-48F9-90C6-7BFBAA8C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55DF-353E-4D90-98FB-AAA35ED5B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9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656B945A-39BC-452A-9995-2D40E9BA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906A4799-4DE4-47FE-8F4E-0AB61DE0D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188-EE82-41AD-B578-A8FBEC71A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1796D307-8B76-4805-ACF1-9115359E42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1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36DED-38AE-4C73-8211-081B899D0ED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319022-C9E8-4E4B-802B-F68B86E6C167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7ADA-1556-44A1-A988-78D3F9D6F636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A8162-AC59-409E-8974-6ED29647B452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504D74F8-37E7-471A-9CBE-AD74099ED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5C3A73BA-ACC2-4756-9B96-1A25CAE73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97786ED-F14E-4988-BD4B-082594638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9651AB3A-72BA-4B6C-8C81-6F86B70C3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FF593FE9-DBFB-4E93-B263-D81F67B62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BC9053-D2C4-4D91-999A-E082DF892740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79AA517-F629-4F82-B94B-41F3EE188E87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B0CD23D-B35D-4F58-AA43-599A96DEAAFB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CBC904-BC1E-4DD9-B1C6-AD2A4A5D7DE7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688E221-CB67-479A-88D3-3A6E33ED9399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E44F7CD-5991-4BD7-ACD9-6F4C55489621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1380D13E-4355-4AA4-8D53-B254595A9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B3DBB03F-BDC1-4E65-898F-5C6815E1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6886149C-90DB-454C-8B18-A79001DD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7C20433-C1EA-41D2-9B6A-29780BD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71A2-A5A5-4A45-9DFF-1569E2181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37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A0F290B9-042B-483F-A9B6-CC45357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B0DBEA92-2CCF-4B37-9847-33D3CFE4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1D2DBBA8-6A71-4024-807F-09BCF347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D1AA-647E-4034-8151-C319B3037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7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4005920A-7A83-4CB3-8A9C-84BEAB4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6726C7B6-93DA-4CC4-83F8-EAA4F45A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1917894B-11CE-4EEC-8DBD-3C882AAB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7B92-0110-4A27-ADAA-A43C0B6F5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8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B37AD451-B958-46B9-B389-DF378C5D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36EB8DEA-E4F5-4EA4-A6B0-A5337007C2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0535-B14E-4556-8F0E-653C6DB28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F1B28DBC-6A8C-44F1-87BA-DDA768E329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83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E2D0F87F-3A9A-43E3-BB2D-28E6E35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5599C7-1448-4CAF-9FEE-8BD6329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B745A881-76CE-417F-AE74-AA00F3B3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EE93C-9C00-4C0E-B529-6C2166B05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3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BB4BD71F-EC50-4AAC-B874-D932E3B9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28B96CDC-6279-49E1-9159-D826615FB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D4020E60-B1B7-4AE6-9901-8CD698DA7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DFA2C245-9EE6-4492-9A9E-16AE4D2A8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FCAFD9-0868-4A94-A9FA-2E5F07A0816C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D6B379E4-5BC1-4554-AE35-15BDEE7A8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B173A2-EE1D-4051-81F4-14610BB68CE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FF14668F-39F6-4730-B7D6-A9537C7E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CFDB7AFF-9437-415E-A556-5D33ADAD3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113C6-F39E-4D4B-B2F5-CB1D074EA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F55B8D46-6CCC-4611-A837-F8C00E7C0B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0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FC3CB27A-4EE0-46A8-8624-A22E4FB2E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2C55A0-23CF-489E-90B9-24BF7D6E309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074B8713-0B02-4F8C-AEEC-7302E7C0A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86F7B3-24EB-451D-B1B5-B765C2C010D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09D9BB80-BD03-4926-A025-2F758FB5A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765B7C6F-9152-42D6-84AF-0168A27E2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5981FAAE-7C5A-491B-96D2-2EFCE906B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1E398C8D-1990-4E07-9D52-21C05DB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9983C053-3C4B-401E-B022-34040B1EDD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72C51-F2E7-44E6-8EE4-6C9BF16ED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0EAD4883-15F7-435A-AFA7-A60BC18188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32F2DE64-B376-4620-9317-34E5179F8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A35CB168-AA30-469F-AA2F-02BAB931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5CA8307D-3E16-4843-A06E-35B3200E34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F1C0ADD1-FBA6-4457-9F64-B106662B6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CCEDC-5401-4D7F-B5BE-6A572026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556BC72A-AD45-4A9B-AFC9-782F6C2E7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EA01DE92-3D8C-4FEA-94AF-D02E6C2EC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412EBE-769E-4D63-9A50-13D4D7E3713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896049D3-F912-4BB0-B4A8-BB53114E2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3A8FB9-4CF1-4D96-8EA3-3D3184553AF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FFA01E8-4E39-4ACD-94C3-8A0D6FD49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54F47D-278C-4364-ACAE-15212D1014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36" r:id="rId4"/>
    <p:sldLayoutId id="2147484037" r:id="rId5"/>
    <p:sldLayoutId id="2147484044" r:id="rId6"/>
    <p:sldLayoutId id="2147484038" r:id="rId7"/>
    <p:sldLayoutId id="2147484045" r:id="rId8"/>
    <p:sldLayoutId id="2147484046" r:id="rId9"/>
    <p:sldLayoutId id="2147484039" r:id="rId10"/>
    <p:sldLayoutId id="21474840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7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76582E30-E5DB-4355-866D-C58788320E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II)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7E4C85-9090-4C33-A60C-CE11767EBC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04DC36C7-8BD1-4B9D-9925-30EB4D68D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C7577C17-9DF1-4AA2-AB20-52BC6CB6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46" name="副标题 2">
            <a:extLst>
              <a:ext uri="{FF2B5EF4-FFF2-40B4-BE49-F238E27FC236}">
                <a16:creationId xmlns:a16="http://schemas.microsoft.com/office/drawing/2014/main" id="{BE353840-78B6-4286-A8BF-3BF9DBB3AF55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>
            <a:extLst>
              <a:ext uri="{FF2B5EF4-FFF2-40B4-BE49-F238E27FC236}">
                <a16:creationId xmlns:a16="http://schemas.microsoft.com/office/drawing/2014/main" id="{010D96EE-4FFA-4A75-B7BB-7A9914E22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Linear property</a:t>
            </a:r>
          </a:p>
        </p:txBody>
      </p:sp>
      <p:graphicFrame>
        <p:nvGraphicFramePr>
          <p:cNvPr id="407557" name="Object 2">
            <a:extLst>
              <a:ext uri="{FF2B5EF4-FFF2-40B4-BE49-F238E27FC236}">
                <a16:creationId xmlns:a16="http://schemas.microsoft.com/office/drawing/2014/main" id="{9D92FBFE-2A3C-4C63-A79A-72F4097CB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571625"/>
          <a:ext cx="5267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2679700" imgH="254000" progId="Equation.DSMT4">
                  <p:embed/>
                </p:oleObj>
              </mc:Choice>
              <mc:Fallback>
                <p:oleObj name="Equation" r:id="rId3" imgW="26797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571625"/>
                        <a:ext cx="52673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8" name="Text Box 6">
            <a:extLst>
              <a:ext uri="{FF2B5EF4-FFF2-40B4-BE49-F238E27FC236}">
                <a16:creationId xmlns:a16="http://schemas.microsoft.com/office/drawing/2014/main" id="{6337E93E-7628-4FD5-9601-E649A1C75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1717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 </a:t>
            </a:r>
            <a:r>
              <a:rPr lang="en-US" altLang="zh-CN" sz="2000" b="1">
                <a:latin typeface="Times New Roman" panose="02020603050405020304" pitchFamily="18" charset="0"/>
              </a:rPr>
              <a:t>By the definitions, we have</a:t>
            </a:r>
          </a:p>
        </p:txBody>
      </p:sp>
      <p:graphicFrame>
        <p:nvGraphicFramePr>
          <p:cNvPr id="407559" name="Object 3">
            <a:extLst>
              <a:ext uri="{FF2B5EF4-FFF2-40B4-BE49-F238E27FC236}">
                <a16:creationId xmlns:a16="http://schemas.microsoft.com/office/drawing/2014/main" id="{639FD603-1379-47E8-8E09-43840D17F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714625"/>
          <a:ext cx="58547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2781300" imgH="431800" progId="Equation.DSMT4">
                  <p:embed/>
                </p:oleObj>
              </mc:Choice>
              <mc:Fallback>
                <p:oleObj name="Equation" r:id="rId5" imgW="27813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14625"/>
                        <a:ext cx="58547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4">
            <a:extLst>
              <a:ext uri="{FF2B5EF4-FFF2-40B4-BE49-F238E27FC236}">
                <a16:creationId xmlns:a16="http://schemas.microsoft.com/office/drawing/2014/main" id="{35DB1835-DEB7-495C-94E2-C33E207CA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14750"/>
          <a:ext cx="61436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7" imgW="2959100" imgH="431800" progId="Equation.DSMT4">
                  <p:embed/>
                </p:oleObj>
              </mc:Choice>
              <mc:Fallback>
                <p:oleObj name="Equation" r:id="rId7" imgW="2959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4750"/>
                        <a:ext cx="61436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5">
            <a:extLst>
              <a:ext uri="{FF2B5EF4-FFF2-40B4-BE49-F238E27FC236}">
                <a16:creationId xmlns:a16="http://schemas.microsoft.com/office/drawing/2014/main" id="{A5B1F2FB-E281-430D-88A5-E14BC9F68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29188"/>
          <a:ext cx="31432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9" imgW="1536033" imgH="203112" progId="Equation.DSMT4">
                  <p:embed/>
                </p:oleObj>
              </mc:Choice>
              <mc:Fallback>
                <p:oleObj name="Equation" r:id="rId9" imgW="1536033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29188"/>
                        <a:ext cx="31432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灯片编号占位符 4">
            <a:extLst>
              <a:ext uri="{FF2B5EF4-FFF2-40B4-BE49-F238E27FC236}">
                <a16:creationId xmlns:a16="http://schemas.microsoft.com/office/drawing/2014/main" id="{A7E1D617-3747-4282-982F-9F4A3F69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D9A45-570E-4C82-84AC-5C806E66FE8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5E50050-CBE4-4530-8478-2B707E70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  <p:bldP spid="407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>
            <a:extLst>
              <a:ext uri="{FF2B5EF4-FFF2-40B4-BE49-F238E27FC236}">
                <a16:creationId xmlns:a16="http://schemas.microsoft.com/office/drawing/2014/main" id="{D4FFBFD4-80D5-4D23-9472-502D474B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(2) Delay property</a:t>
            </a:r>
          </a:p>
        </p:txBody>
      </p:sp>
      <p:graphicFrame>
        <p:nvGraphicFramePr>
          <p:cNvPr id="407557" name="Object 2">
            <a:extLst>
              <a:ext uri="{FF2B5EF4-FFF2-40B4-BE49-F238E27FC236}">
                <a16:creationId xmlns:a16="http://schemas.microsoft.com/office/drawing/2014/main" id="{2F7A75D9-49A2-4CEC-90F6-5E4AA0821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1546225"/>
          <a:ext cx="34448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1752600" imgH="279400" progId="Equation.DSMT4">
                  <p:embed/>
                </p:oleObj>
              </mc:Choice>
              <mc:Fallback>
                <p:oleObj name="Equation" r:id="rId3" imgW="1752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546225"/>
                        <a:ext cx="34448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8" name="Text Box 6">
            <a:extLst>
              <a:ext uri="{FF2B5EF4-FFF2-40B4-BE49-F238E27FC236}">
                <a16:creationId xmlns:a16="http://schemas.microsoft.com/office/drawing/2014/main" id="{52874A24-9C19-4F05-9FBD-3AD74C1A9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1717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 </a:t>
            </a:r>
            <a:r>
              <a:rPr lang="en-US" altLang="zh-CN" sz="2000" b="1">
                <a:latin typeface="Times New Roman" panose="02020603050405020304" pitchFamily="18" charset="0"/>
              </a:rPr>
              <a:t>By the definitions, we have</a:t>
            </a:r>
          </a:p>
        </p:txBody>
      </p:sp>
      <p:graphicFrame>
        <p:nvGraphicFramePr>
          <p:cNvPr id="407559" name="Object 3">
            <a:extLst>
              <a:ext uri="{FF2B5EF4-FFF2-40B4-BE49-F238E27FC236}">
                <a16:creationId xmlns:a16="http://schemas.microsoft.com/office/drawing/2014/main" id="{7393BE11-C95C-4D5E-BD12-20FD561BB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2714625"/>
          <a:ext cx="56149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2667000" imgH="431800" progId="Equation.DSMT4">
                  <p:embed/>
                </p:oleObj>
              </mc:Choice>
              <mc:Fallback>
                <p:oleObj name="Equation" r:id="rId5" imgW="2667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714625"/>
                        <a:ext cx="56149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4">
            <a:extLst>
              <a:ext uri="{FF2B5EF4-FFF2-40B4-BE49-F238E27FC236}">
                <a16:creationId xmlns:a16="http://schemas.microsoft.com/office/drawing/2014/main" id="{9C4C464C-8F61-439B-AA68-2183B1CCD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14750"/>
          <a:ext cx="34274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7" imgW="1651000" imgH="431800" progId="Equation.DSMT4">
                  <p:embed/>
                </p:oleObj>
              </mc:Choice>
              <mc:Fallback>
                <p:oleObj name="Equation" r:id="rId7" imgW="1651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4750"/>
                        <a:ext cx="34274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5">
            <a:extLst>
              <a:ext uri="{FF2B5EF4-FFF2-40B4-BE49-F238E27FC236}">
                <a16:creationId xmlns:a16="http://schemas.microsoft.com/office/drawing/2014/main" id="{ED3BA81D-5CA7-464C-9579-B7701003B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03788"/>
          <a:ext cx="1636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9" imgW="800100" imgH="228600" progId="Equation.DSMT4">
                  <p:embed/>
                </p:oleObj>
              </mc:Choice>
              <mc:Fallback>
                <p:oleObj name="Equation" r:id="rId9" imgW="800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03788"/>
                        <a:ext cx="1636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4">
            <a:extLst>
              <a:ext uri="{FF2B5EF4-FFF2-40B4-BE49-F238E27FC236}">
                <a16:creationId xmlns:a16="http://schemas.microsoft.com/office/drawing/2014/main" id="{399DB7F7-7F9D-49FC-B774-B351F36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DC632-94C7-49DE-BD6C-F54C75BDBE0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8BE51F-464A-4448-BBEA-94CF5467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  <p:bldP spid="4075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640B9EA8-E62C-4D9C-BBDA-059627D0254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600200"/>
            <a:ext cx="6572250" cy="504825"/>
            <a:chOff x="642938" y="1600200"/>
            <a:chExt cx="6572250" cy="504825"/>
          </a:xfrm>
        </p:grpSpPr>
        <p:sp>
          <p:nvSpPr>
            <p:cNvPr id="24587" name="Text Box 3">
              <a:extLst>
                <a:ext uri="{FF2B5EF4-FFF2-40B4-BE49-F238E27FC236}">
                  <a16:creationId xmlns:a16="http://schemas.microsoft.com/office/drawing/2014/main" id="{87684806-E968-4052-A5AB-2154583B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" y="1600200"/>
              <a:ext cx="30718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a real constant, then</a:t>
              </a:r>
            </a:p>
          </p:txBody>
        </p:sp>
        <p:graphicFrame>
          <p:nvGraphicFramePr>
            <p:cNvPr id="24588" name="Object 2">
              <a:extLst>
                <a:ext uri="{FF2B5EF4-FFF2-40B4-BE49-F238E27FC236}">
                  <a16:creationId xmlns:a16="http://schemas.microsoft.com/office/drawing/2014/main" id="{0B6844B5-7E8E-4A67-8083-5B7D6F680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4750" y="1600200"/>
            <a:ext cx="350043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3" imgW="1765300" imgH="254000" progId="Equation.DSMT4">
                    <p:embed/>
                  </p:oleObj>
                </mc:Choice>
                <mc:Fallback>
                  <p:oleObj name="Equation" r:id="rId3" imgW="17653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50" y="1600200"/>
                          <a:ext cx="350043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8581" name="Text Box 5">
            <a:extLst>
              <a:ext uri="{FF2B5EF4-FFF2-40B4-BE49-F238E27FC236}">
                <a16:creationId xmlns:a16="http://schemas.microsoft.com/office/drawing/2014/main" id="{ED36A911-AF57-4D82-BF07-3339A304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14563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</a:t>
            </a:r>
            <a:r>
              <a:rPr lang="en-US" altLang="zh-CN" sz="2000" b="1">
                <a:latin typeface="Times New Roman" panose="02020603050405020304" pitchFamily="18" charset="0"/>
              </a:rPr>
              <a:t>  By the definitions, we have</a:t>
            </a:r>
          </a:p>
        </p:txBody>
      </p:sp>
      <p:graphicFrame>
        <p:nvGraphicFramePr>
          <p:cNvPr id="408582" name="Object 3">
            <a:extLst>
              <a:ext uri="{FF2B5EF4-FFF2-40B4-BE49-F238E27FC236}">
                <a16:creationId xmlns:a16="http://schemas.microsoft.com/office/drawing/2014/main" id="{2F9F9689-D9BE-467E-B19A-EFD6A1E31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2571750"/>
          <a:ext cx="4786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2400300" imgH="431800" progId="Equation.DSMT4">
                  <p:embed/>
                </p:oleObj>
              </mc:Choice>
              <mc:Fallback>
                <p:oleObj name="Equation" r:id="rId5" imgW="24003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4786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Object 4">
            <a:extLst>
              <a:ext uri="{FF2B5EF4-FFF2-40B4-BE49-F238E27FC236}">
                <a16:creationId xmlns:a16="http://schemas.microsoft.com/office/drawing/2014/main" id="{69806BE1-C047-4FD7-9730-AEEC7E663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3370263"/>
          <a:ext cx="45497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7" imgW="2120900" imgH="431800" progId="Equation.DSMT4">
                  <p:embed/>
                </p:oleObj>
              </mc:Choice>
              <mc:Fallback>
                <p:oleObj name="Equation" r:id="rId7" imgW="2120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370263"/>
                        <a:ext cx="45497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5">
            <a:extLst>
              <a:ext uri="{FF2B5EF4-FFF2-40B4-BE49-F238E27FC236}">
                <a16:creationId xmlns:a16="http://schemas.microsoft.com/office/drawing/2014/main" id="{96897A15-E48A-40C8-9FBD-BE1AEADF5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429125"/>
          <a:ext cx="3562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9" imgW="1637589" imgH="431613" progId="Equation.DSMT4">
                  <p:embed/>
                </p:oleObj>
              </mc:Choice>
              <mc:Fallback>
                <p:oleObj name="Equation" r:id="rId9" imgW="1637589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29125"/>
                        <a:ext cx="3562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6">
            <a:extLst>
              <a:ext uri="{FF2B5EF4-FFF2-40B4-BE49-F238E27FC236}">
                <a16:creationId xmlns:a16="http://schemas.microsoft.com/office/drawing/2014/main" id="{F060FB57-43C0-46E8-9C3F-BC27D2512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4630738"/>
          <a:ext cx="19288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11" imgW="952087" imgH="228501" progId="Equation.DSMT4">
                  <p:embed/>
                </p:oleObj>
              </mc:Choice>
              <mc:Fallback>
                <p:oleObj name="Equation" r:id="rId11" imgW="952087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630738"/>
                        <a:ext cx="19288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灯片编号占位符 4">
            <a:extLst>
              <a:ext uri="{FF2B5EF4-FFF2-40B4-BE49-F238E27FC236}">
                <a16:creationId xmlns:a16="http://schemas.microsoft.com/office/drawing/2014/main" id="{BF38403F-2C2B-406E-B0E4-33F51C36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86EFD-D6A3-413A-B7D8-13ECB7E8703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29A7DB4F-1509-45D3-9DD0-680288CE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(3) Displacement property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144548E-6591-4DD3-8793-FF1B71B0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486EB4A9-3B4D-4CA0-8464-C50C79363B0D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357313"/>
            <a:ext cx="6429375" cy="942975"/>
            <a:chOff x="642938" y="1357313"/>
            <a:chExt cx="6429375" cy="942975"/>
          </a:xfrm>
        </p:grpSpPr>
        <p:sp>
          <p:nvSpPr>
            <p:cNvPr id="25610" name="Text Box 2">
              <a:extLst>
                <a:ext uri="{FF2B5EF4-FFF2-40B4-BE49-F238E27FC236}">
                  <a16:creationId xmlns:a16="http://schemas.microsoft.com/office/drawing/2014/main" id="{85BAB780-5C9F-44FC-A0F7-55405775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" y="1571625"/>
              <a:ext cx="3714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>
                  <a:latin typeface="Times New Roman" panose="02020603050405020304" pitchFamily="18" charset="0"/>
                </a:rPr>
                <a:t> is a nonzero constant, then</a:t>
              </a:r>
            </a:p>
          </p:txBody>
        </p:sp>
        <p:graphicFrame>
          <p:nvGraphicFramePr>
            <p:cNvPr id="25611" name="Object 2">
              <a:extLst>
                <a:ext uri="{FF2B5EF4-FFF2-40B4-BE49-F238E27FC236}">
                  <a16:creationId xmlns:a16="http://schemas.microsoft.com/office/drawing/2014/main" id="{A5AAE948-C2CF-458A-AC88-73005AAB3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375" y="1357313"/>
            <a:ext cx="2928938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3" imgW="1459866" imgH="469696" progId="Equation.DSMT4">
                    <p:embed/>
                  </p:oleObj>
                </mc:Choice>
                <mc:Fallback>
                  <p:oleObj name="Equation" r:id="rId3" imgW="1459866" imgH="469696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5" y="1357313"/>
                          <a:ext cx="2928938" cy="942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04" name="Text Box 4">
            <a:extLst>
              <a:ext uri="{FF2B5EF4-FFF2-40B4-BE49-F238E27FC236}">
                <a16:creationId xmlns:a16="http://schemas.microsoft.com/office/drawing/2014/main" id="{DA4B5D23-0ED6-42E7-AACB-13E82FD1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43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 </a:t>
            </a:r>
            <a:r>
              <a:rPr lang="en-US" altLang="zh-CN" sz="2000" b="1">
                <a:latin typeface="Times New Roman" panose="02020603050405020304" pitchFamily="18" charset="0"/>
              </a:rPr>
              <a:t>By the definitions, we have</a:t>
            </a:r>
          </a:p>
        </p:txBody>
      </p:sp>
      <p:graphicFrame>
        <p:nvGraphicFramePr>
          <p:cNvPr id="409605" name="Object 3">
            <a:extLst>
              <a:ext uri="{FF2B5EF4-FFF2-40B4-BE49-F238E27FC236}">
                <a16:creationId xmlns:a16="http://schemas.microsoft.com/office/drawing/2014/main" id="{4283B81A-6AC1-473D-A166-80E4E0FBB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2571750"/>
          <a:ext cx="4214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2082800" imgH="431800" progId="Equation.DSMT4">
                  <p:embed/>
                </p:oleObj>
              </mc:Choice>
              <mc:Fallback>
                <p:oleObj name="Equation" r:id="rId5" imgW="20828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71750"/>
                        <a:ext cx="4214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4">
            <a:extLst>
              <a:ext uri="{FF2B5EF4-FFF2-40B4-BE49-F238E27FC236}">
                <a16:creationId xmlns:a16="http://schemas.microsoft.com/office/drawing/2014/main" id="{B0A1DC1A-6ABB-4480-A157-AA5D0BECA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3357563"/>
          <a:ext cx="497046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7" imgW="2413000" imgH="939800" progId="Equation.DSMT4">
                  <p:embed/>
                </p:oleObj>
              </mc:Choice>
              <mc:Fallback>
                <p:oleObj name="Equation" r:id="rId7" imgW="24130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357563"/>
                        <a:ext cx="4970462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5">
            <a:extLst>
              <a:ext uri="{FF2B5EF4-FFF2-40B4-BE49-F238E27FC236}">
                <a16:creationId xmlns:a16="http://schemas.microsoft.com/office/drawing/2014/main" id="{87CEC5FE-5E4F-4661-AC90-BB9DB8F24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214938"/>
          <a:ext cx="46434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9" imgW="2349500" imgH="482600" progId="Equation.DSMT4">
                  <p:embed/>
                </p:oleObj>
              </mc:Choice>
              <mc:Fallback>
                <p:oleObj name="Equation" r:id="rId9" imgW="2349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214938"/>
                        <a:ext cx="46434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灯片编号占位符 4">
            <a:extLst>
              <a:ext uri="{FF2B5EF4-FFF2-40B4-BE49-F238E27FC236}">
                <a16:creationId xmlns:a16="http://schemas.microsoft.com/office/drawing/2014/main" id="{97936003-E2D2-477F-9622-80056352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27E59-6736-4869-9E9D-2BFCC456F41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496E25F-1E68-4665-8A0E-46D575825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(4) Similarity property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0FC067B-F65E-4CDF-B309-8FBB4761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Text Box 4">
            <a:extLst>
              <a:ext uri="{FF2B5EF4-FFF2-40B4-BE49-F238E27FC236}">
                <a16:creationId xmlns:a16="http://schemas.microsoft.com/office/drawing/2014/main" id="{4605FFEB-A5C6-4D48-AC06-129C34C0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4574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 </a:t>
            </a:r>
            <a:r>
              <a:rPr lang="en-US" altLang="zh-CN" sz="2000" b="1">
                <a:latin typeface="Times New Roman" panose="02020603050405020304" pitchFamily="18" charset="0"/>
              </a:rPr>
              <a:t>By the definitions, we have</a:t>
            </a:r>
          </a:p>
        </p:txBody>
      </p:sp>
      <p:graphicFrame>
        <p:nvGraphicFramePr>
          <p:cNvPr id="410629" name="Object 2">
            <a:extLst>
              <a:ext uri="{FF2B5EF4-FFF2-40B4-BE49-F238E27FC236}">
                <a16:creationId xmlns:a16="http://schemas.microsoft.com/office/drawing/2014/main" id="{95A072A3-9ACE-4566-8BEF-B82766BF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2857500"/>
          <a:ext cx="4130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857500"/>
                        <a:ext cx="41306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3">
            <a:extLst>
              <a:ext uri="{FF2B5EF4-FFF2-40B4-BE49-F238E27FC236}">
                <a16:creationId xmlns:a16="http://schemas.microsoft.com/office/drawing/2014/main" id="{A0DFC6E2-8818-44EC-86A9-51D739584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700463"/>
          <a:ext cx="5446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5" imgW="2667000" imgH="431800" progId="Equation.DSMT4">
                  <p:embed/>
                </p:oleObj>
              </mc:Choice>
              <mc:Fallback>
                <p:oleObj name="Equation" r:id="rId5" imgW="2667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700463"/>
                        <a:ext cx="54467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4">
            <a:extLst>
              <a:ext uri="{FF2B5EF4-FFF2-40B4-BE49-F238E27FC236}">
                <a16:creationId xmlns:a16="http://schemas.microsoft.com/office/drawing/2014/main" id="{D55E58BA-2175-4E80-8481-71C8C8524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714875"/>
          <a:ext cx="20843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7" imgW="977476" imgH="203112" progId="Equation.DSMT4">
                  <p:embed/>
                </p:oleObj>
              </mc:Choice>
              <mc:Fallback>
                <p:oleObj name="Equation" r:id="rId7" imgW="977476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714875"/>
                        <a:ext cx="20843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>
            <a:extLst>
              <a:ext uri="{FF2B5EF4-FFF2-40B4-BE49-F238E27FC236}">
                <a16:creationId xmlns:a16="http://schemas.microsoft.com/office/drawing/2014/main" id="{78049B39-1D27-4C8D-A8B9-EDF71C4EC642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357313"/>
            <a:ext cx="8286750" cy="1122362"/>
            <a:chOff x="357188" y="1357313"/>
            <a:chExt cx="8286750" cy="1122362"/>
          </a:xfrm>
        </p:grpSpPr>
        <p:grpSp>
          <p:nvGrpSpPr>
            <p:cNvPr id="26636" name="Group 9">
              <a:extLst>
                <a:ext uri="{FF2B5EF4-FFF2-40B4-BE49-F238E27FC236}">
                  <a16:creationId xmlns:a16="http://schemas.microsoft.com/office/drawing/2014/main" id="{76029102-942D-4A47-930C-30F25EE24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8" y="1357313"/>
              <a:ext cx="8286750" cy="1122362"/>
              <a:chOff x="480" y="672"/>
              <a:chExt cx="5220" cy="707"/>
            </a:xfrm>
          </p:grpSpPr>
          <p:sp>
            <p:nvSpPr>
              <p:cNvPr id="26638" name="Text Box 2">
                <a:extLst>
                  <a:ext uri="{FF2B5EF4-FFF2-40B4-BE49-F238E27FC236}">
                    <a16:creationId xmlns:a16="http://schemas.microsoft.com/office/drawing/2014/main" id="{AAC41BAB-12C5-4FFE-9430-07C95C07F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672"/>
                <a:ext cx="5220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Assume that  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 and  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f'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 are piecewise smooth and absolutely integral in the whole axis, and                          then </a:t>
                </a:r>
              </a:p>
            </p:txBody>
          </p:sp>
          <p:graphicFrame>
            <p:nvGraphicFramePr>
              <p:cNvPr id="26639" name="Object 7">
                <a:extLst>
                  <a:ext uri="{FF2B5EF4-FFF2-40B4-BE49-F238E27FC236}">
                    <a16:creationId xmlns:a16="http://schemas.microsoft.com/office/drawing/2014/main" id="{743D5A88-DA6C-49EE-98B9-1B42C4C1EF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9" y="1032"/>
              <a:ext cx="1026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3" name="Equation" r:id="rId9" imgW="901309" imgH="304668" progId="Equation.DSMT4">
                      <p:embed/>
                    </p:oleObj>
                  </mc:Choice>
                  <mc:Fallback>
                    <p:oleObj name="Equation" r:id="rId9" imgW="901309" imgH="304668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9" y="1032"/>
                            <a:ext cx="1026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7" name="Object 5">
              <a:extLst>
                <a:ext uri="{FF2B5EF4-FFF2-40B4-BE49-F238E27FC236}">
                  <a16:creationId xmlns:a16="http://schemas.microsoft.com/office/drawing/2014/main" id="{95CBEB40-9C61-4920-AD4B-7682AB6D5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3438" y="1928813"/>
            <a:ext cx="3357562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name="Equation" r:id="rId11" imgW="1688367" imgH="203112" progId="Equation.DSMT4">
                    <p:embed/>
                  </p:oleObj>
                </mc:Choice>
                <mc:Fallback>
                  <p:oleObj name="Equation" r:id="rId11" imgW="1688367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1928813"/>
                          <a:ext cx="3357562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34" name="Text Box 10">
            <a:extLst>
              <a:ext uri="{FF2B5EF4-FFF2-40B4-BE49-F238E27FC236}">
                <a16:creationId xmlns:a16="http://schemas.microsoft.com/office/drawing/2014/main" id="{6E25406D-8D6F-4339-8B66-AC50E2BA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386388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Corollary.</a:t>
            </a:r>
          </a:p>
        </p:txBody>
      </p:sp>
      <p:graphicFrame>
        <p:nvGraphicFramePr>
          <p:cNvPr id="410635" name="Object 6">
            <a:extLst>
              <a:ext uri="{FF2B5EF4-FFF2-40B4-BE49-F238E27FC236}">
                <a16:creationId xmlns:a16="http://schemas.microsoft.com/office/drawing/2014/main" id="{024A568F-22B2-440B-81BF-CF8585249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5357813"/>
          <a:ext cx="4397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3" imgW="2209800" imgH="482600" progId="Equation.DSMT4">
                  <p:embed/>
                </p:oleObj>
              </mc:Choice>
              <mc:Fallback>
                <p:oleObj name="Equation" r:id="rId13" imgW="22098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357813"/>
                        <a:ext cx="43973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4">
            <a:extLst>
              <a:ext uri="{FF2B5EF4-FFF2-40B4-BE49-F238E27FC236}">
                <a16:creationId xmlns:a16="http://schemas.microsoft.com/office/drawing/2014/main" id="{F5CD7F53-D96C-45F1-9671-FEAF02A6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3CEEF-4A97-467E-B902-BA127B21ED4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2526FA1-8BC3-4BB0-835B-397350C9F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(5) Differential property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F464522-8F67-4448-ABC7-E966F652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34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Text Box 4">
            <a:extLst>
              <a:ext uri="{FF2B5EF4-FFF2-40B4-BE49-F238E27FC236}">
                <a16:creationId xmlns:a16="http://schemas.microsoft.com/office/drawing/2014/main" id="{0F78264F-6871-4BE0-BCBE-401FEADB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457450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10629" name="Object 2">
            <a:extLst>
              <a:ext uri="{FF2B5EF4-FFF2-40B4-BE49-F238E27FC236}">
                <a16:creationId xmlns:a16="http://schemas.microsoft.com/office/drawing/2014/main" id="{1AD9F9C1-5389-4150-B787-E481932FA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2500313"/>
          <a:ext cx="3876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1930400" imgH="444500" progId="Equation.DSMT4">
                  <p:embed/>
                </p:oleObj>
              </mc:Choice>
              <mc:Fallback>
                <p:oleObj name="Equation" r:id="rId3" imgW="19304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500313"/>
                        <a:ext cx="38766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4">
            <a:extLst>
              <a:ext uri="{FF2B5EF4-FFF2-40B4-BE49-F238E27FC236}">
                <a16:creationId xmlns:a16="http://schemas.microsoft.com/office/drawing/2014/main" id="{AB2DCE02-FF4C-4BDA-80E7-9010445A4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500438"/>
          <a:ext cx="3328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1562100" imgH="381000" progId="Equation.DSMT4">
                  <p:embed/>
                </p:oleObj>
              </mc:Choice>
              <mc:Fallback>
                <p:oleObj name="Equation" r:id="rId5" imgW="15621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500438"/>
                        <a:ext cx="33289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5">
            <a:extLst>
              <a:ext uri="{FF2B5EF4-FFF2-40B4-BE49-F238E27FC236}">
                <a16:creationId xmlns:a16="http://schemas.microsoft.com/office/drawing/2014/main" id="{AD3C77C6-ED61-45AB-9EFE-322C11D02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511300"/>
          <a:ext cx="43195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7" imgW="2171700" imgH="431800" progId="Equation.DSMT4">
                  <p:embed/>
                </p:oleObj>
              </mc:Choice>
              <mc:Fallback>
                <p:oleObj name="Equation" r:id="rId7" imgW="2171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511300"/>
                        <a:ext cx="43195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灯片编号占位符 4">
            <a:extLst>
              <a:ext uri="{FF2B5EF4-FFF2-40B4-BE49-F238E27FC236}">
                <a16:creationId xmlns:a16="http://schemas.microsoft.com/office/drawing/2014/main" id="{A7AC387B-D5E5-4933-B5C8-1599A051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497EF-CC1E-4C1F-86CA-31AE2BDE5AB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25F879F9-1A6A-483E-B44D-5ECDB609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(6) Integral property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10DE5B1-1F7E-47E2-92C2-ACD21637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22382030-6814-45D8-B054-6EDF0CDA1FC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571625"/>
            <a:ext cx="8572500" cy="1785938"/>
            <a:chOff x="357188" y="1571625"/>
            <a:chExt cx="8572500" cy="1785938"/>
          </a:xfrm>
        </p:grpSpPr>
        <p:sp>
          <p:nvSpPr>
            <p:cNvPr id="28682" name="Text Box 2">
              <a:extLst>
                <a:ext uri="{FF2B5EF4-FFF2-40B4-BE49-F238E27FC236}">
                  <a16:creationId xmlns:a16="http://schemas.microsoft.com/office/drawing/2014/main" id="{4DFC63A9-63F3-4F8F-93D8-EAA7E005B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1571625"/>
              <a:ext cx="3429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Convolution:</a:t>
              </a:r>
              <a:r>
                <a:rPr lang="en-US" altLang="zh-CN" sz="20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The integral </a:t>
              </a:r>
            </a:p>
          </p:txBody>
        </p:sp>
        <p:sp>
          <p:nvSpPr>
            <p:cNvPr id="28683" name="Text Box 4">
              <a:extLst>
                <a:ext uri="{FF2B5EF4-FFF2-40B4-BE49-F238E27FC236}">
                  <a16:creationId xmlns:a16="http://schemas.microsoft.com/office/drawing/2014/main" id="{2D7F706B-DE04-4920-9F2A-6FCF8B38F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2957513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convolution of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and is denoted as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or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28684" name="Object 2">
              <a:extLst>
                <a:ext uri="{FF2B5EF4-FFF2-40B4-BE49-F238E27FC236}">
                  <a16:creationId xmlns:a16="http://schemas.microsoft.com/office/drawing/2014/main" id="{C014E32A-503C-4A66-815A-DF3E17F49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3963" y="1984375"/>
            <a:ext cx="6777037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5" name="Equation" r:id="rId3" imgW="3314700" imgH="431800" progId="Equation.DSMT4">
                    <p:embed/>
                  </p:oleObj>
                </mc:Choice>
                <mc:Fallback>
                  <p:oleObj name="Equation" r:id="rId3" imgW="33147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963" y="1984375"/>
                          <a:ext cx="6777037" cy="873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>
            <a:extLst>
              <a:ext uri="{FF2B5EF4-FFF2-40B4-BE49-F238E27FC236}">
                <a16:creationId xmlns:a16="http://schemas.microsoft.com/office/drawing/2014/main" id="{AFDF753E-0F68-4B19-9FB7-3C4D80DCE5FF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500438"/>
            <a:ext cx="8382000" cy="2387600"/>
            <a:chOff x="357188" y="3500438"/>
            <a:chExt cx="8382000" cy="2387600"/>
          </a:xfrm>
        </p:grpSpPr>
        <p:sp>
          <p:nvSpPr>
            <p:cNvPr id="28679" name="Text Box 10">
              <a:extLst>
                <a:ext uri="{FF2B5EF4-FFF2-40B4-BE49-F238E27FC236}">
                  <a16:creationId xmlns:a16="http://schemas.microsoft.com/office/drawing/2014/main" id="{77976454-0E64-4780-BE0A-99366C537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3500438"/>
              <a:ext cx="838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Similarly,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the integral</a:t>
              </a:r>
            </a:p>
          </p:txBody>
        </p:sp>
        <p:sp>
          <p:nvSpPr>
            <p:cNvPr id="28680" name="Text Box 11">
              <a:extLst>
                <a:ext uri="{FF2B5EF4-FFF2-40B4-BE49-F238E27FC236}">
                  <a16:creationId xmlns:a16="http://schemas.microsoft.com/office/drawing/2014/main" id="{DE319B8C-2EF4-4201-8AC1-66E605321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63" y="4929188"/>
              <a:ext cx="8291512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convolution of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and is denoted as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28681" name="Object 3">
              <a:extLst>
                <a:ext uri="{FF2B5EF4-FFF2-40B4-BE49-F238E27FC236}">
                  <a16:creationId xmlns:a16="http://schemas.microsoft.com/office/drawing/2014/main" id="{B0562E7C-A9F4-4801-8F9D-5CB1D08FD9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4000500"/>
            <a:ext cx="6484938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6" name="Equation" r:id="rId5" imgW="3213100" imgH="431800" progId="Equation.DSMT4">
                    <p:embed/>
                  </p:oleObj>
                </mc:Choice>
                <mc:Fallback>
                  <p:oleObj name="Equation" r:id="rId5" imgW="32131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000500"/>
                          <a:ext cx="6484938" cy="862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6" name="灯片编号占位符 4">
            <a:extLst>
              <a:ext uri="{FF2B5EF4-FFF2-40B4-BE49-F238E27FC236}">
                <a16:creationId xmlns:a16="http://schemas.microsoft.com/office/drawing/2014/main" id="{9A5FC11C-F689-407C-9ACD-BF5940AC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493188-DCD0-4A02-A867-E6355648E4A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F5957EC4-9955-4BEA-8981-E31710749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(7) Convolution property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64EFD3-E720-4332-BA22-BAA45462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1" name="Object 2">
            <a:extLst>
              <a:ext uri="{FF2B5EF4-FFF2-40B4-BE49-F238E27FC236}">
                <a16:creationId xmlns:a16="http://schemas.microsoft.com/office/drawing/2014/main" id="{F99D07B4-AAB9-412D-902F-1767EFB57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500188"/>
          <a:ext cx="36433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500188"/>
                        <a:ext cx="36433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2" name="Text Box 4">
            <a:extLst>
              <a:ext uri="{FF2B5EF4-FFF2-40B4-BE49-F238E27FC236}">
                <a16:creationId xmlns:a16="http://schemas.microsoft.com/office/drawing/2014/main" id="{96E5E7BA-A920-41B0-98A2-647047283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6670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</a:rPr>
              <a:t>) By the definitions, we have</a:t>
            </a:r>
          </a:p>
        </p:txBody>
      </p:sp>
      <p:graphicFrame>
        <p:nvGraphicFramePr>
          <p:cNvPr id="416773" name="Object 3">
            <a:extLst>
              <a:ext uri="{FF2B5EF4-FFF2-40B4-BE49-F238E27FC236}">
                <a16:creationId xmlns:a16="http://schemas.microsoft.com/office/drawing/2014/main" id="{625D0401-5AA8-49B9-B2E3-8318803D6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067050"/>
          <a:ext cx="69294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3568700" imgH="457200" progId="Equation.DSMT4">
                  <p:embed/>
                </p:oleObj>
              </mc:Choice>
              <mc:Fallback>
                <p:oleObj name="Equation" r:id="rId5" imgW="3568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7050"/>
                        <a:ext cx="69294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4">
            <a:extLst>
              <a:ext uri="{FF2B5EF4-FFF2-40B4-BE49-F238E27FC236}">
                <a16:creationId xmlns:a16="http://schemas.microsoft.com/office/drawing/2014/main" id="{E90F2BDA-C817-4D1C-93D1-AFA270421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071688"/>
          <a:ext cx="3643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7" imgW="1916868" imgH="253890" progId="Equation.DSMT4">
                  <p:embed/>
                </p:oleObj>
              </mc:Choice>
              <mc:Fallback>
                <p:oleObj name="Equation" r:id="rId7" imgW="191686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71688"/>
                        <a:ext cx="36433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5">
            <a:extLst>
              <a:ext uri="{FF2B5EF4-FFF2-40B4-BE49-F238E27FC236}">
                <a16:creationId xmlns:a16="http://schemas.microsoft.com/office/drawing/2014/main" id="{E4D03D44-128B-4057-8C55-38CE695B9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3929063"/>
          <a:ext cx="62261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9" imgW="3238500" imgH="457200" progId="Equation.DSMT4">
                  <p:embed/>
                </p:oleObj>
              </mc:Choice>
              <mc:Fallback>
                <p:oleObj name="Equation" r:id="rId9" imgW="3238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929063"/>
                        <a:ext cx="62261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0" name="Object 6">
            <a:extLst>
              <a:ext uri="{FF2B5EF4-FFF2-40B4-BE49-F238E27FC236}">
                <a16:creationId xmlns:a16="http://schemas.microsoft.com/office/drawing/2014/main" id="{B3269B6C-8C10-4A4C-B8AF-0E8B1FBDE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4752975"/>
          <a:ext cx="5880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11" imgW="2984500" imgH="457200" progId="Equation.DSMT4">
                  <p:embed/>
                </p:oleObj>
              </mc:Choice>
              <mc:Fallback>
                <p:oleObj name="Equation" r:id="rId11" imgW="29845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752975"/>
                        <a:ext cx="5880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1" name="Object 7">
            <a:extLst>
              <a:ext uri="{FF2B5EF4-FFF2-40B4-BE49-F238E27FC236}">
                <a16:creationId xmlns:a16="http://schemas.microsoft.com/office/drawing/2014/main" id="{7EF0217F-C067-4222-92E8-B35902276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97550"/>
          <a:ext cx="42862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13" imgW="2057400" imgH="203200" progId="Equation.DSMT4">
                  <p:embed/>
                </p:oleObj>
              </mc:Choice>
              <mc:Fallback>
                <p:oleObj name="Equation" r:id="rId13" imgW="2057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7550"/>
                        <a:ext cx="42862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灯片编号占位符 4">
            <a:extLst>
              <a:ext uri="{FF2B5EF4-FFF2-40B4-BE49-F238E27FC236}">
                <a16:creationId xmlns:a16="http://schemas.microsoft.com/office/drawing/2014/main" id="{A7885CF7-3DB8-4556-8D1E-F8B692E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A81E7-4D0F-4C67-ABFD-AEDE518B9E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06" name="Text Box 3">
            <a:extLst>
              <a:ext uri="{FF2B5EF4-FFF2-40B4-BE49-F238E27FC236}">
                <a16:creationId xmlns:a16="http://schemas.microsoft.com/office/drawing/2014/main" id="{5A1811A5-4DA3-47B4-8DCF-D0CCEF61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(7) Convolution property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4167B20-EC72-4024-981E-55D3236F9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D47FDB9D-2172-4A82-B54A-35A880B56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500188"/>
          <a:ext cx="36433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500188"/>
                        <a:ext cx="36433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2" name="Text Box 4">
            <a:extLst>
              <a:ext uri="{FF2B5EF4-FFF2-40B4-BE49-F238E27FC236}">
                <a16:creationId xmlns:a16="http://schemas.microsoft.com/office/drawing/2014/main" id="{826A2DBA-4449-45C7-A1B3-2D252B76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6670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Proof: 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</a:rPr>
              <a:t>) By the definitions, we have</a:t>
            </a:r>
          </a:p>
        </p:txBody>
      </p:sp>
      <p:graphicFrame>
        <p:nvGraphicFramePr>
          <p:cNvPr id="416773" name="Object 3">
            <a:extLst>
              <a:ext uri="{FF2B5EF4-FFF2-40B4-BE49-F238E27FC236}">
                <a16:creationId xmlns:a16="http://schemas.microsoft.com/office/drawing/2014/main" id="{B7EF2A13-231F-4D06-8DA1-A6884FC0A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090863"/>
          <a:ext cx="43894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5" imgW="2260600" imgH="431800" progId="Equation.DSMT4">
                  <p:embed/>
                </p:oleObj>
              </mc:Choice>
              <mc:Fallback>
                <p:oleObj name="Equation" r:id="rId5" imgW="2260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90863"/>
                        <a:ext cx="43894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9BDE88EC-9DE6-4482-A712-C02D6E257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071688"/>
          <a:ext cx="3643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7" imgW="1916868" imgH="253890" progId="Equation.DSMT4">
                  <p:embed/>
                </p:oleObj>
              </mc:Choice>
              <mc:Fallback>
                <p:oleObj name="Equation" r:id="rId7" imgW="191686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71688"/>
                        <a:ext cx="36433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5">
            <a:extLst>
              <a:ext uri="{FF2B5EF4-FFF2-40B4-BE49-F238E27FC236}">
                <a16:creationId xmlns:a16="http://schemas.microsoft.com/office/drawing/2014/main" id="{0BA99A41-8A86-4A45-AC83-1B263F28F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857625"/>
          <a:ext cx="5175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9" imgW="2692400" imgH="457200" progId="Equation.DSMT4">
                  <p:embed/>
                </p:oleObj>
              </mc:Choice>
              <mc:Fallback>
                <p:oleObj name="Equation" r:id="rId9" imgW="2692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857625"/>
                        <a:ext cx="51752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灯片编号占位符 4">
            <a:extLst>
              <a:ext uri="{FF2B5EF4-FFF2-40B4-BE49-F238E27FC236}">
                <a16:creationId xmlns:a16="http://schemas.microsoft.com/office/drawing/2014/main" id="{DC25B39A-0CB2-4C1D-9617-4297E283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38AF7A-4ECE-425C-98BE-B87D57D8BA3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Text Box 3">
            <a:extLst>
              <a:ext uri="{FF2B5EF4-FFF2-40B4-BE49-F238E27FC236}">
                <a16:creationId xmlns:a16="http://schemas.microsoft.com/office/drawing/2014/main" id="{C84E873D-EE72-4B74-A766-81A87DF7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(7) Convolution property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9E011C2-CD28-4299-90D7-370D3EE4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4DDA01C-27FD-46A1-93A1-0188FB0BF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714875"/>
          <a:ext cx="53705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1" imgW="2794000" imgH="457200" progId="Equation.DSMT4">
                  <p:embed/>
                </p:oleObj>
              </mc:Choice>
              <mc:Fallback>
                <p:oleObj name="Equation" r:id="rId11" imgW="2794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4875"/>
                        <a:ext cx="537051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046B710-9578-450E-A71B-EFF9ED56A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500688"/>
          <a:ext cx="32718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13" imgW="1701800" imgH="431800" progId="Equation.DSMT4">
                  <p:embed/>
                </p:oleObj>
              </mc:Choice>
              <mc:Fallback>
                <p:oleObj name="Equation" r:id="rId13" imgW="1701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500688"/>
                        <a:ext cx="327183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A2DFDDB-15FE-46B7-A5A3-FD32DED84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5659438"/>
          <a:ext cx="20748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5" imgW="1091726" imgH="253890" progId="Equation.DSMT4">
                  <p:embed/>
                </p:oleObj>
              </mc:Choice>
              <mc:Fallback>
                <p:oleObj name="Equation" r:id="rId15" imgW="1091726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659438"/>
                        <a:ext cx="20748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5" name="Text Box 23">
            <a:extLst>
              <a:ext uri="{FF2B5EF4-FFF2-40B4-BE49-F238E27FC236}">
                <a16:creationId xmlns:a16="http://schemas.microsoft.com/office/drawing/2014/main" id="{ECEE9F2E-C84E-4C72-92C1-724A8993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00188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392218" name="Object 3">
            <a:extLst>
              <a:ext uri="{FF2B5EF4-FFF2-40B4-BE49-F238E27FC236}">
                <a16:creationId xmlns:a16="http://schemas.microsoft.com/office/drawing/2014/main" id="{E75DB170-7FD8-4956-B73D-C35C7B941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2214563"/>
          <a:ext cx="24018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3" imgW="1180588" imgH="406224" progId="Equation.DSMT4">
                  <p:embed/>
                </p:oleObj>
              </mc:Choice>
              <mc:Fallback>
                <p:oleObj name="Equation" r:id="rId3" imgW="1180588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214563"/>
                        <a:ext cx="24018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灯片编号占位符 4">
            <a:extLst>
              <a:ext uri="{FF2B5EF4-FFF2-40B4-BE49-F238E27FC236}">
                <a16:creationId xmlns:a16="http://schemas.microsoft.com/office/drawing/2014/main" id="{60C83A12-5DD8-45CA-9DB0-70FAF4E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8348C-1F5A-46FA-968B-4E8C9EF53BE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931FEF9-7E40-47F7-A8C8-98191125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B45417CF-F8DF-4951-93D9-DD98201BF73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893763"/>
            <a:ext cx="8458200" cy="649287"/>
            <a:chOff x="285750" y="893763"/>
            <a:chExt cx="8458200" cy="649287"/>
          </a:xfrm>
        </p:grpSpPr>
        <p:sp>
          <p:nvSpPr>
            <p:cNvPr id="31761" name="Text Box 20">
              <a:extLst>
                <a:ext uri="{FF2B5EF4-FFF2-40B4-BE49-F238E27FC236}">
                  <a16:creationId xmlns:a16="http://schemas.microsoft.com/office/drawing/2014/main" id="{48CAB19B-0015-47ED-9C4E-19B8C8C24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893763"/>
              <a:ext cx="84582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4.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To compute </a:t>
              </a:r>
            </a:p>
          </p:txBody>
        </p:sp>
        <p:graphicFrame>
          <p:nvGraphicFramePr>
            <p:cNvPr id="31762" name="Object 8">
              <a:extLst>
                <a:ext uri="{FF2B5EF4-FFF2-40B4-BE49-F238E27FC236}">
                  <a16:creationId xmlns:a16="http://schemas.microsoft.com/office/drawing/2014/main" id="{933F7BE1-38E1-4963-99A1-76334A086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663" y="925513"/>
            <a:ext cx="1485900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4" name="Equation" r:id="rId5" imgW="761669" imgH="317362" progId="Equation.DSMT4">
                    <p:embed/>
                  </p:oleObj>
                </mc:Choice>
                <mc:Fallback>
                  <p:oleObj name="Equation" r:id="rId5" imgW="761669" imgH="31736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663" y="925513"/>
                          <a:ext cx="1485900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CFCE5E44-3F95-45A2-8C75-4A3566C71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428750"/>
          <a:ext cx="27765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7" imgW="1422400" imgH="406400" progId="Equation.DSMT4">
                  <p:embed/>
                </p:oleObj>
              </mc:Choice>
              <mc:Fallback>
                <p:oleObj name="Equation" r:id="rId7" imgW="1422400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428750"/>
                        <a:ext cx="27765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6D677E5-6594-4F94-A57F-5DB751EF6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3" y="1428750"/>
          <a:ext cx="32972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9" imgW="1688367" imgH="406224" progId="Equation.DSMT4">
                  <p:embed/>
                </p:oleObj>
              </mc:Choice>
              <mc:Fallback>
                <p:oleObj name="Equation" r:id="rId9" imgW="1688367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428750"/>
                        <a:ext cx="32972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C518F3E8-B63B-407B-990A-A7A0B3A63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214563"/>
          <a:ext cx="4037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11" imgW="2070100" imgH="444500" progId="Equation.DSMT4">
                  <p:embed/>
                </p:oleObj>
              </mc:Choice>
              <mc:Fallback>
                <p:oleObj name="Equation" r:id="rId11" imgW="20701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14563"/>
                        <a:ext cx="4037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412A1E7-66AA-4F1E-B17F-34C8DCC3E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3071813"/>
          <a:ext cx="38877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13" imgW="1993900" imgH="431800" progId="Equation.DSMT4">
                  <p:embed/>
                </p:oleObj>
              </mc:Choice>
              <mc:Fallback>
                <p:oleObj name="Equation" r:id="rId13" imgW="19939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071813"/>
                        <a:ext cx="388778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AF916799-7D31-42CC-B4BE-CA27AF66F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000375"/>
          <a:ext cx="3119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5" imgW="1600200" imgH="469900" progId="Equation.DSMT4">
                  <p:embed/>
                </p:oleObj>
              </mc:Choice>
              <mc:Fallback>
                <p:oleObj name="Equation" r:id="rId15" imgW="16002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000375"/>
                        <a:ext cx="31194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1477C94F-DE0A-470C-B58F-3177184DD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929063"/>
          <a:ext cx="5495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7" imgW="2819400" imgH="469900" progId="Equation.DSMT4">
                  <p:embed/>
                </p:oleObj>
              </mc:Choice>
              <mc:Fallback>
                <p:oleObj name="Equation" r:id="rId17" imgW="28194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9063"/>
                        <a:ext cx="5495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84BF2FC5-F0E0-48DE-96CE-566C18A19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3857625"/>
          <a:ext cx="1436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19" imgW="736600" imgH="469900" progId="Equation.DSMT4">
                  <p:embed/>
                </p:oleObj>
              </mc:Choice>
              <mc:Fallback>
                <p:oleObj name="Equation" r:id="rId19" imgW="7366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857625"/>
                        <a:ext cx="14366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B8D01F34-072A-4487-AD49-340EB7A10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4660900"/>
          <a:ext cx="20796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21" imgW="1066800" imgH="431800" progId="Equation.DSMT4">
                  <p:embed/>
                </p:oleObj>
              </mc:Choice>
              <mc:Fallback>
                <p:oleObj name="Equation" r:id="rId21" imgW="10668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660900"/>
                        <a:ext cx="20796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A7BBFD0A-3C7A-490C-A212-570A747A3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68875"/>
          <a:ext cx="36385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23" imgW="1866090" imgH="406224" progId="Equation.DSMT4">
                  <p:embed/>
                </p:oleObj>
              </mc:Choice>
              <mc:Fallback>
                <p:oleObj name="Equation" r:id="rId23" imgW="1866090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68875"/>
                        <a:ext cx="36385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90A25B10-FA31-4104-8EDA-F9297DC0C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4846638"/>
          <a:ext cx="198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25" imgW="1016000" imgH="482600" progId="Equation.DSMT4">
                  <p:embed/>
                </p:oleObj>
              </mc:Choice>
              <mc:Fallback>
                <p:oleObj name="Equation" r:id="rId25" imgW="10160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4846638"/>
                        <a:ext cx="198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7987D20-153F-4E00-8C02-517E0B1C05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11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A90BE-97E1-495B-A7EA-42FFC77C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573463"/>
            <a:ext cx="6840537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Integral Transformations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6AE586F6-B73E-425F-AC08-515B9BC6272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00125"/>
            <a:ext cx="8077200" cy="1474788"/>
            <a:chOff x="285750" y="1000125"/>
            <a:chExt cx="8077200" cy="1474788"/>
          </a:xfrm>
        </p:grpSpPr>
        <p:sp>
          <p:nvSpPr>
            <p:cNvPr id="32778" name="Text Box 3">
              <a:extLst>
                <a:ext uri="{FF2B5EF4-FFF2-40B4-BE49-F238E27FC236}">
                  <a16:creationId xmlns:a16="http://schemas.microsoft.com/office/drawing/2014/main" id="{063DEFB4-7672-4467-8456-CE09F84D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1000125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5.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Solve the problem</a:t>
              </a:r>
            </a:p>
          </p:txBody>
        </p:sp>
        <p:graphicFrame>
          <p:nvGraphicFramePr>
            <p:cNvPr id="32779" name="Object 2">
              <a:extLst>
                <a:ext uri="{FF2B5EF4-FFF2-40B4-BE49-F238E27FC236}">
                  <a16:creationId xmlns:a16="http://schemas.microsoft.com/office/drawing/2014/main" id="{712D4A8F-23C2-4872-9E42-0B47EE49E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7313" y="1500188"/>
            <a:ext cx="5956300" cy="97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name="Equation" r:id="rId3" imgW="3111500" imgH="508000" progId="Equation.DSMT4">
                    <p:embed/>
                  </p:oleObj>
                </mc:Choice>
                <mc:Fallback>
                  <p:oleObj name="Equation" r:id="rId3" imgW="3111500" imgH="508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313" y="1500188"/>
                          <a:ext cx="5956300" cy="974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01" name="Text Box 9">
            <a:extLst>
              <a:ext uri="{FF2B5EF4-FFF2-40B4-BE49-F238E27FC236}">
                <a16:creationId xmlns:a16="http://schemas.microsoft.com/office/drawing/2014/main" id="{C475A222-69EB-49A3-BFEA-C7B40D54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600325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17802" name="Object 3">
            <a:extLst>
              <a:ext uri="{FF2B5EF4-FFF2-40B4-BE49-F238E27FC236}">
                <a16:creationId xmlns:a16="http://schemas.microsoft.com/office/drawing/2014/main" id="{C3DF4352-93B7-4203-9517-438723E30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143250"/>
          <a:ext cx="43957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5" imgW="2095500" imgH="241300" progId="Equation.DSMT4">
                  <p:embed/>
                </p:oleObj>
              </mc:Choice>
              <mc:Fallback>
                <p:oleObj name="Equation" r:id="rId5" imgW="2095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143250"/>
                        <a:ext cx="43957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3" name="Object 4">
            <a:extLst>
              <a:ext uri="{FF2B5EF4-FFF2-40B4-BE49-F238E27FC236}">
                <a16:creationId xmlns:a16="http://schemas.microsoft.com/office/drawing/2014/main" id="{B3B94A50-AFF5-45DF-A37B-A5C45A37D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3643313"/>
          <a:ext cx="3336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7" imgW="1612900" imgH="419100" progId="Equation.DSMT4">
                  <p:embed/>
                </p:oleObj>
              </mc:Choice>
              <mc:Fallback>
                <p:oleObj name="Equation" r:id="rId7" imgW="1612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643313"/>
                        <a:ext cx="33369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5">
            <a:extLst>
              <a:ext uri="{FF2B5EF4-FFF2-40B4-BE49-F238E27FC236}">
                <a16:creationId xmlns:a16="http://schemas.microsoft.com/office/drawing/2014/main" id="{1EE19A70-E844-45AE-B691-4601A3D16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572000"/>
          <a:ext cx="2517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9" imgW="1180588" imgH="418918" progId="Equation.DSMT4">
                  <p:embed/>
                </p:oleObj>
              </mc:Choice>
              <mc:Fallback>
                <p:oleObj name="Equation" r:id="rId9" imgW="1180588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572000"/>
                        <a:ext cx="25177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灯片编号占位符 4">
            <a:extLst>
              <a:ext uri="{FF2B5EF4-FFF2-40B4-BE49-F238E27FC236}">
                <a16:creationId xmlns:a16="http://schemas.microsoft.com/office/drawing/2014/main" id="{E782B4E0-B65C-4334-BE9F-0D2A9BC1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3FA16-6B00-4AFD-A1C6-BCDC0720411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FE78367-297F-44BD-9573-BC0E2816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418" name="矩形 10">
            <a:extLst>
              <a:ext uri="{FF2B5EF4-FFF2-40B4-BE49-F238E27FC236}">
                <a16:creationId xmlns:a16="http://schemas.microsoft.com/office/drawing/2014/main" id="{E3055C51-0EC7-4073-9AC9-DEE8CB73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600325"/>
            <a:ext cx="585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Denote</a:t>
            </a:r>
            <a:r>
              <a:rPr lang="en-US" altLang="zh-CN" sz="2000" b="1" i="1">
                <a:latin typeface="Times New Roman" panose="02020603050405020304" pitchFamily="18" charset="0"/>
              </a:rPr>
              <a:t> F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)]=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Symbol" panose="05050102010706020507" pitchFamily="18" charset="2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),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Symbol" panose="05050102010706020507" pitchFamily="18" charset="2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)], then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/>
      <p:bldP spid="174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Text Box 5">
            <a:extLst>
              <a:ext uri="{FF2B5EF4-FFF2-40B4-BE49-F238E27FC236}">
                <a16:creationId xmlns:a16="http://schemas.microsoft.com/office/drawing/2014/main" id="{583CCBCE-06D0-4410-98F0-5AA6934C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1071563"/>
            <a:ext cx="443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second and third equations give</a:t>
            </a:r>
          </a:p>
        </p:txBody>
      </p:sp>
      <p:graphicFrame>
        <p:nvGraphicFramePr>
          <p:cNvPr id="418822" name="Object 2">
            <a:extLst>
              <a:ext uri="{FF2B5EF4-FFF2-40B4-BE49-F238E27FC236}">
                <a16:creationId xmlns:a16="http://schemas.microsoft.com/office/drawing/2014/main" id="{6E6C8E7A-A55F-4FF3-A947-2FFF7C422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66875"/>
          <a:ext cx="2767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3" imgW="1371600" imgH="203200" progId="Equation.DSMT4">
                  <p:embed/>
                </p:oleObj>
              </mc:Choice>
              <mc:Fallback>
                <p:oleObj name="Equation" r:id="rId3" imgW="1371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66875"/>
                        <a:ext cx="2767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5" name="Object 3">
            <a:extLst>
              <a:ext uri="{FF2B5EF4-FFF2-40B4-BE49-F238E27FC236}">
                <a16:creationId xmlns:a16="http://schemas.microsoft.com/office/drawing/2014/main" id="{58AA0F69-C56B-4B13-96CC-2286A880A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1666875"/>
          <a:ext cx="23352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5" imgW="1155700" imgH="203200" progId="Equation.DSMT4">
                  <p:embed/>
                </p:oleObj>
              </mc:Choice>
              <mc:Fallback>
                <p:oleObj name="Equation" r:id="rId5" imgW="1155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666875"/>
                        <a:ext cx="23352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4">
            <a:extLst>
              <a:ext uri="{FF2B5EF4-FFF2-40B4-BE49-F238E27FC236}">
                <a16:creationId xmlns:a16="http://schemas.microsoft.com/office/drawing/2014/main" id="{6F0465D9-2864-45F4-AB1C-5E1C1529549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782888"/>
            <a:ext cx="8077200" cy="2146300"/>
            <a:chOff x="357188" y="2782888"/>
            <a:chExt cx="8077200" cy="2146300"/>
          </a:xfrm>
        </p:grpSpPr>
        <p:sp>
          <p:nvSpPr>
            <p:cNvPr id="33806" name="Text Box 11">
              <a:extLst>
                <a:ext uri="{FF2B5EF4-FFF2-40B4-BE49-F238E27FC236}">
                  <a16:creationId xmlns:a16="http://schemas.microsoft.com/office/drawing/2014/main" id="{C2FCF3AD-28C7-447F-B1E7-1707AF516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288290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Thus the problem becomes</a:t>
              </a:r>
            </a:p>
          </p:txBody>
        </p:sp>
        <p:graphicFrame>
          <p:nvGraphicFramePr>
            <p:cNvPr id="33807" name="Object 5">
              <a:extLst>
                <a:ext uri="{FF2B5EF4-FFF2-40B4-BE49-F238E27FC236}">
                  <a16:creationId xmlns:a16="http://schemas.microsoft.com/office/drawing/2014/main" id="{BE31B596-8F7B-45D4-BBB0-84476C6E5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5825" y="2782888"/>
            <a:ext cx="2249488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Equation" r:id="rId7" imgW="1143000" imgH="1104900" progId="Equation.DSMT4">
                    <p:embed/>
                  </p:oleObj>
                </mc:Choice>
                <mc:Fallback>
                  <p:oleObj name="Equation" r:id="rId7" imgW="1143000" imgH="1104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825" y="2782888"/>
                          <a:ext cx="2249488" cy="214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5">
            <a:extLst>
              <a:ext uri="{FF2B5EF4-FFF2-40B4-BE49-F238E27FC236}">
                <a16:creationId xmlns:a16="http://schemas.microsoft.com/office/drawing/2014/main" id="{C5A678CE-DE7D-41B2-B909-D82C66BA464A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4857750"/>
            <a:ext cx="8077200" cy="973138"/>
            <a:chOff x="357188" y="4857750"/>
            <a:chExt cx="8077200" cy="973138"/>
          </a:xfrm>
        </p:grpSpPr>
        <p:sp>
          <p:nvSpPr>
            <p:cNvPr id="33804" name="Text Box 13">
              <a:extLst>
                <a:ext uri="{FF2B5EF4-FFF2-40B4-BE49-F238E27FC236}">
                  <a16:creationId xmlns:a16="http://schemas.microsoft.com/office/drawing/2014/main" id="{8D6E034D-849F-4530-9BC5-B9BB16BE4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485775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general solution of the ODE is</a:t>
              </a:r>
            </a:p>
          </p:txBody>
        </p:sp>
        <p:graphicFrame>
          <p:nvGraphicFramePr>
            <p:cNvPr id="33805" name="Object 6">
              <a:extLst>
                <a:ext uri="{FF2B5EF4-FFF2-40B4-BE49-F238E27FC236}">
                  <a16:creationId xmlns:a16="http://schemas.microsoft.com/office/drawing/2014/main" id="{8110DC59-E188-486E-AF8B-A6D127408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5500" y="5357813"/>
            <a:ext cx="4662488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Equation" r:id="rId9" imgW="2425700" imgH="228600" progId="Equation.DSMT4">
                    <p:embed/>
                  </p:oleObj>
                </mc:Choice>
                <mc:Fallback>
                  <p:oleObj name="Equation" r:id="rId9" imgW="2425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500" y="5357813"/>
                          <a:ext cx="4662488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灯片编号占位符 4">
            <a:extLst>
              <a:ext uri="{FF2B5EF4-FFF2-40B4-BE49-F238E27FC236}">
                <a16:creationId xmlns:a16="http://schemas.microsoft.com/office/drawing/2014/main" id="{FBADD0DC-A633-4B32-9882-A3778E4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14FD7-C66F-42A2-BE58-AF3745D8078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0156937-F543-4EB0-9631-E6E59B7C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D124B2E9-3B32-4674-8AD5-4F0CE10E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EF00D27A-05B1-49F9-95CD-AFD95051D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2286000"/>
          <a:ext cx="19208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1" imgW="952087" imgH="228501" progId="Equation.DSMT4">
                  <p:embed/>
                </p:oleObj>
              </mc:Choice>
              <mc:Fallback>
                <p:oleObj name="Equation" r:id="rId11" imgW="952087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286000"/>
                        <a:ext cx="19208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17C36569-B145-4999-AA09-2C54C03A4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2286000"/>
          <a:ext cx="19256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3" imgW="952087" imgH="228501" progId="Equation.DSMT4">
                  <p:embed/>
                </p:oleObj>
              </mc:Choice>
              <mc:Fallback>
                <p:oleObj name="Equation" r:id="rId13" imgW="95208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286000"/>
                        <a:ext cx="19256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>
            <a:extLst>
              <a:ext uri="{FF2B5EF4-FFF2-40B4-BE49-F238E27FC236}">
                <a16:creationId xmlns:a16="http://schemas.microsoft.com/office/drawing/2014/main" id="{17347EA8-36B6-447A-96DD-295372F8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500188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From the initial conditions, we know</a:t>
            </a:r>
          </a:p>
        </p:txBody>
      </p:sp>
      <p:sp>
        <p:nvSpPr>
          <p:cNvPr id="419848" name="Text Box 8">
            <a:extLst>
              <a:ext uri="{FF2B5EF4-FFF2-40B4-BE49-F238E27FC236}">
                <a16:creationId xmlns:a16="http://schemas.microsoft.com/office/drawing/2014/main" id="{19056417-1666-4F93-91D6-304E85F7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3714750"/>
            <a:ext cx="8453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Finally, we take the Fourier inverse transformation to get the solution of this problem.</a:t>
            </a:r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41410566-45AF-4689-A649-F622308EEE3B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3143250"/>
            <a:ext cx="3771900" cy="554038"/>
            <a:chOff x="333375" y="3143250"/>
            <a:chExt cx="3771900" cy="553998"/>
          </a:xfrm>
        </p:grpSpPr>
        <p:sp>
          <p:nvSpPr>
            <p:cNvPr id="34832" name="Text Box 6">
              <a:extLst>
                <a:ext uri="{FF2B5EF4-FFF2-40B4-BE49-F238E27FC236}">
                  <a16:creationId xmlns:a16="http://schemas.microsoft.com/office/drawing/2014/main" id="{104708D5-72F1-488B-AE4E-AA01ABC81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75" y="3143250"/>
              <a:ext cx="88103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</a:t>
              </a:r>
            </a:p>
          </p:txBody>
        </p:sp>
        <p:graphicFrame>
          <p:nvGraphicFramePr>
            <p:cNvPr id="34833" name="Object 3">
              <a:extLst>
                <a:ext uri="{FF2B5EF4-FFF2-40B4-BE49-F238E27FC236}">
                  <a16:creationId xmlns:a16="http://schemas.microsoft.com/office/drawing/2014/main" id="{A98654BF-FBB9-41D9-AEAB-E51B91AB91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1100" y="3271836"/>
            <a:ext cx="29241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4" name="Equation" r:id="rId3" imgW="1422400" imgH="203200" progId="Equation.DSMT4">
                    <p:embed/>
                  </p:oleObj>
                </mc:Choice>
                <mc:Fallback>
                  <p:oleObj name="Equation" r:id="rId3" imgW="14224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100" y="3271836"/>
                          <a:ext cx="29241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51" name="Object 5">
            <a:extLst>
              <a:ext uri="{FF2B5EF4-FFF2-40B4-BE49-F238E27FC236}">
                <a16:creationId xmlns:a16="http://schemas.microsoft.com/office/drawing/2014/main" id="{24D46A20-61C0-45E2-A5DB-09B1844BB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4643438"/>
          <a:ext cx="2779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5" imgW="1320800" imgH="228600" progId="Equation.DSMT4">
                  <p:embed/>
                </p:oleObj>
              </mc:Choice>
              <mc:Fallback>
                <p:oleObj name="Equation" r:id="rId5" imgW="1320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643438"/>
                        <a:ext cx="27797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2" name="Object 6">
            <a:extLst>
              <a:ext uri="{FF2B5EF4-FFF2-40B4-BE49-F238E27FC236}">
                <a16:creationId xmlns:a16="http://schemas.microsoft.com/office/drawing/2014/main" id="{4F457BA9-B7F8-4AAB-898C-9B80BCFF4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4643438"/>
          <a:ext cx="2590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7" imgW="1295400" imgH="228600" progId="Equation.DSMT4">
                  <p:embed/>
                </p:oleObj>
              </mc:Choice>
              <mc:Fallback>
                <p:oleObj name="Equation" r:id="rId7" imgW="1295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643438"/>
                        <a:ext cx="2590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灯片编号占位符 4">
            <a:extLst>
              <a:ext uri="{FF2B5EF4-FFF2-40B4-BE49-F238E27FC236}">
                <a16:creationId xmlns:a16="http://schemas.microsoft.com/office/drawing/2014/main" id="{F76A5C9B-4C7C-4C34-9037-7C52A6AE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1A1BC1-0576-48A1-8CD4-A769C7E547A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29D6EEA-C172-41A5-819C-04715C77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54184B36-4017-45D8-A5A0-F56359658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418825" name="Object 7">
            <a:extLst>
              <a:ext uri="{FF2B5EF4-FFF2-40B4-BE49-F238E27FC236}">
                <a16:creationId xmlns:a16="http://schemas.microsoft.com/office/drawing/2014/main" id="{670D578C-14FE-4FCE-8901-E65F7477C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143125"/>
          <a:ext cx="18748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9" imgW="926698" imgH="203112" progId="Equation.DSMT4">
                  <p:embed/>
                </p:oleObj>
              </mc:Choice>
              <mc:Fallback>
                <p:oleObj name="Equation" r:id="rId9" imgW="92669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43125"/>
                        <a:ext cx="18748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8">
            <a:extLst>
              <a:ext uri="{FF2B5EF4-FFF2-40B4-BE49-F238E27FC236}">
                <a16:creationId xmlns:a16="http://schemas.microsoft.com/office/drawing/2014/main" id="{04EE75E4-E1C7-4638-9321-04CDAB3E6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1071563"/>
          <a:ext cx="43926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11" imgW="2387600" imgH="228600" progId="Equation.DSMT4">
                  <p:embed/>
                </p:oleObj>
              </mc:Choice>
              <mc:Fallback>
                <p:oleObj name="Equation" r:id="rId11" imgW="2387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071563"/>
                        <a:ext cx="43926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6B7C4CED-4A3E-41BA-B55E-ED52FEA2F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150" y="2117725"/>
          <a:ext cx="2155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13" imgW="1066800" imgH="228600" progId="Equation.DSMT4">
                  <p:embed/>
                </p:oleObj>
              </mc:Choice>
              <mc:Fallback>
                <p:oleObj name="Equation" r:id="rId13" imgW="1066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117725"/>
                        <a:ext cx="2155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E06D88C4-1AC1-4C5E-98C1-5FA6D9737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2643188"/>
          <a:ext cx="14890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15" imgW="736600" imgH="228600" progId="Equation.DSMT4">
                  <p:embed/>
                </p:oleObj>
              </mc:Choice>
              <mc:Fallback>
                <p:oleObj name="Equation" r:id="rId15" imgW="736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643188"/>
                        <a:ext cx="14890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1B3A6ADC-FC74-47E1-8F8A-06763D47B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2643188"/>
          <a:ext cx="20272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7" imgW="1002865" imgH="228501" progId="Equation.DSMT4">
                  <p:embed/>
                </p:oleObj>
              </mc:Choice>
              <mc:Fallback>
                <p:oleObj name="Equation" r:id="rId17" imgW="1002865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643188"/>
                        <a:ext cx="202723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2">
            <a:extLst>
              <a:ext uri="{FF2B5EF4-FFF2-40B4-BE49-F238E27FC236}">
                <a16:creationId xmlns:a16="http://schemas.microsoft.com/office/drawing/2014/main" id="{21F9A379-BF5C-45CC-941E-0EC2A2954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5143500"/>
          <a:ext cx="39512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19" imgW="1981200" imgH="431800" progId="Equation.DSMT4">
                  <p:embed/>
                </p:oleObj>
              </mc:Choice>
              <mc:Fallback>
                <p:oleObj name="Equation" r:id="rId19" imgW="19812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143500"/>
                        <a:ext cx="39512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/>
      <p:bldP spid="4198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3D7654E9-6635-4047-ACDC-48E8D3D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FC64F-1444-42F1-B4E2-57850ECEB4E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DEBB256-2EFD-4F14-9C9B-036F3FAC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5844" name="Text Box 9">
            <a:extLst>
              <a:ext uri="{FF2B5EF4-FFF2-40B4-BE49-F238E27FC236}">
                <a16:creationId xmlns:a16="http://schemas.microsoft.com/office/drawing/2014/main" id="{79974C37-C1AE-4425-B73C-90751F3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B5701824-243E-4E33-B257-6A5F4A2BF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895350"/>
          <a:ext cx="4643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3" imgW="2425700" imgH="431800" progId="Equation.DSMT4">
                  <p:embed/>
                </p:oleObj>
              </mc:Choice>
              <mc:Fallback>
                <p:oleObj name="Equation" r:id="rId3" imgW="2425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895350"/>
                        <a:ext cx="4643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FAFE8F60-1C5A-4ADE-9F22-7346394AB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1714500"/>
          <a:ext cx="52260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2730500" imgH="444500" progId="Equation.DSMT4">
                  <p:embed/>
                </p:oleObj>
              </mc:Choice>
              <mc:Fallback>
                <p:oleObj name="Equation" r:id="rId5" imgW="27305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714500"/>
                        <a:ext cx="52260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AD17D2CE-06AD-4772-8E59-4C3F6E1CF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2536825"/>
          <a:ext cx="62468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7" imgW="3263900" imgH="431800" progId="Equation.DSMT4">
                  <p:embed/>
                </p:oleObj>
              </mc:Choice>
              <mc:Fallback>
                <p:oleObj name="Equation" r:id="rId7" imgW="32639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36825"/>
                        <a:ext cx="624681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174B7088-5867-4D88-A869-846A8BC36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3548063"/>
          <a:ext cx="70723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9" imgW="3695700" imgH="457200" progId="Equation.DSMT4">
                  <p:embed/>
                </p:oleObj>
              </mc:Choice>
              <mc:Fallback>
                <p:oleObj name="Equation" r:id="rId9" imgW="36957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48063"/>
                        <a:ext cx="70723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F101940B-09CF-4371-A1BA-43B1250FB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572000"/>
          <a:ext cx="32797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11" imgW="1713756" imgH="406224" progId="Equation.DSMT4">
                  <p:embed/>
                </p:oleObj>
              </mc:Choice>
              <mc:Fallback>
                <p:oleObj name="Equation" r:id="rId11" imgW="1713756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72000"/>
                        <a:ext cx="32797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Text Box 5">
            <a:extLst>
              <a:ext uri="{FF2B5EF4-FFF2-40B4-BE49-F238E27FC236}">
                <a16:creationId xmlns:a16="http://schemas.microsoft.com/office/drawing/2014/main" id="{514C3FCD-A945-4918-B9BD-5D4A9DBE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0715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steps to solve the well-defined problems.</a:t>
            </a:r>
          </a:p>
        </p:txBody>
      </p:sp>
      <p:sp>
        <p:nvSpPr>
          <p:cNvPr id="418829" name="Text Box 13">
            <a:extLst>
              <a:ext uri="{FF2B5EF4-FFF2-40B4-BE49-F238E27FC236}">
                <a16:creationId xmlns:a16="http://schemas.microsoft.com/office/drawing/2014/main" id="{433328ED-7586-4F75-9D7B-B3D65AA4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571625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Take the Fourier integral transformation for the problem, and turn the problem to an ordinary differential equation with some conditions;</a:t>
            </a:r>
          </a:p>
        </p:txBody>
      </p:sp>
      <p:sp>
        <p:nvSpPr>
          <p:cNvPr id="36868" name="灯片编号占位符 4">
            <a:extLst>
              <a:ext uri="{FF2B5EF4-FFF2-40B4-BE49-F238E27FC236}">
                <a16:creationId xmlns:a16="http://schemas.microsoft.com/office/drawing/2014/main" id="{9D59DFDA-3E4A-4C8E-887B-AEC8251C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8FBAE-80D8-4861-BB00-A141C4C6FD9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6E14677-81F1-4957-A990-E7116275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1480BD9C-6DAA-4B7D-BA50-9C3FE7F0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Summary: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A78CB485-796C-4540-8E33-B23FF481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55875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ODE with its conditions;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54BFDCC1-0CE1-4589-A8C9-B28FF962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055938"/>
            <a:ext cx="80772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Fourier inverse integral transformation for the solution of the ODE, and then obtain the solution of the original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/>
      <p:bldP spid="418829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0EFBC453-BF58-4EED-9975-BCEF4E804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19C0F0-532D-40CB-A473-B0A9A937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60721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 11.2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A92F74-3623-426B-B2C0-8AC7CFEC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3071813"/>
            <a:ext cx="6286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Laplace Transformation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C0CC0B68-FD5F-4EF8-9959-286CA855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039827-42C6-422B-8257-1CDF81CD7B2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15C743-4744-4B0F-B5EF-4DDB4FD5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02FFEE3E-1D20-4251-83D7-205E4F8B66C0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928938"/>
            <a:ext cx="8229600" cy="1406525"/>
            <a:chOff x="342900" y="2928938"/>
            <a:chExt cx="8229600" cy="1406525"/>
          </a:xfrm>
        </p:grpSpPr>
        <p:sp>
          <p:nvSpPr>
            <p:cNvPr id="39950" name="Text Box 51">
              <a:extLst>
                <a:ext uri="{FF2B5EF4-FFF2-40B4-BE49-F238E27FC236}">
                  <a16:creationId xmlns:a16="http://schemas.microsoft.com/office/drawing/2014/main" id="{FBD683DA-B55D-45F5-9A3E-57557BA5B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2928938"/>
              <a:ext cx="82296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Laplace inverse transformation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of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that is</a:t>
              </a:r>
            </a:p>
          </p:txBody>
        </p:sp>
        <p:graphicFrame>
          <p:nvGraphicFramePr>
            <p:cNvPr id="39951" name="Object 12">
              <a:extLst>
                <a:ext uri="{FF2B5EF4-FFF2-40B4-BE49-F238E27FC236}">
                  <a16:creationId xmlns:a16="http://schemas.microsoft.com/office/drawing/2014/main" id="{5FC1CDC9-1983-4DD5-B268-02230785C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275" y="3500438"/>
            <a:ext cx="3476625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name="Equation" r:id="rId3" imgW="1675673" imgH="406224" progId="Equation.DSMT4">
                    <p:embed/>
                  </p:oleObj>
                </mc:Choice>
                <mc:Fallback>
                  <p:oleObj name="Equation" r:id="rId3" imgW="1675673" imgH="40622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275" y="3500438"/>
                          <a:ext cx="3476625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5">
              <a:extLst>
                <a:ext uri="{FF2B5EF4-FFF2-40B4-BE49-F238E27FC236}">
                  <a16:creationId xmlns:a16="http://schemas.microsoft.com/office/drawing/2014/main" id="{4B81D074-4735-4A29-9CB5-12174005C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0125" y="3709988"/>
            <a:ext cx="1524000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name="Equation" r:id="rId5" imgW="800100" imgH="228600" progId="Equation.DSMT4">
                    <p:embed/>
                  </p:oleObj>
                </mc:Choice>
                <mc:Fallback>
                  <p:oleObj name="Equation" r:id="rId5" imgW="8001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125" y="3709988"/>
                          <a:ext cx="1524000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0AF6C8F3-ECD1-4761-8249-64DC73500998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857250"/>
            <a:ext cx="8077200" cy="2070100"/>
            <a:chOff x="342900" y="857250"/>
            <a:chExt cx="8077200" cy="2070100"/>
          </a:xfrm>
        </p:grpSpPr>
        <p:graphicFrame>
          <p:nvGraphicFramePr>
            <p:cNvPr id="39942" name="Object 11">
              <a:extLst>
                <a:ext uri="{FF2B5EF4-FFF2-40B4-BE49-F238E27FC236}">
                  <a16:creationId xmlns:a16="http://schemas.microsoft.com/office/drawing/2014/main" id="{F81A6727-4610-4A3E-89BF-68D686524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1878013"/>
            <a:ext cx="2497138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5" name="Equation" r:id="rId7" imgW="1320227" imgH="330057" progId="Equation.DSMT4">
                    <p:embed/>
                  </p:oleObj>
                </mc:Choice>
                <mc:Fallback>
                  <p:oleObj name="Equation" r:id="rId7" imgW="1320227" imgH="33005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1878013"/>
                          <a:ext cx="2497138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90">
              <a:extLst>
                <a:ext uri="{FF2B5EF4-FFF2-40B4-BE49-F238E27FC236}">
                  <a16:creationId xmlns:a16="http://schemas.microsoft.com/office/drawing/2014/main" id="{6C982586-AC9F-4937-B843-B54D898B8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2428875"/>
              <a:ext cx="80772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Laplace integral transformation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of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39944" name="Object 13">
              <a:extLst>
                <a:ext uri="{FF2B5EF4-FFF2-40B4-BE49-F238E27FC236}">
                  <a16:creationId xmlns:a16="http://schemas.microsoft.com/office/drawing/2014/main" id="{99497EA5-F79C-4356-AAB2-5558C47C3D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2200" y="2003425"/>
            <a:ext cx="1214438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6" name="Equation" r:id="rId9" imgW="634725" imgH="203112" progId="Equation.DSMT4">
                    <p:embed/>
                  </p:oleObj>
                </mc:Choice>
                <mc:Fallback>
                  <p:oleObj name="Equation" r:id="rId9" imgW="634725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200" y="2003425"/>
                          <a:ext cx="1214438" cy="38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45" name="Group 98">
              <a:extLst>
                <a:ext uri="{FF2B5EF4-FFF2-40B4-BE49-F238E27FC236}">
                  <a16:creationId xmlns:a16="http://schemas.microsoft.com/office/drawing/2014/main" id="{C4C19DE7-F82D-4937-A763-109AF84D9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" y="857250"/>
              <a:ext cx="8077200" cy="1000125"/>
              <a:chOff x="480" y="1055"/>
              <a:chExt cx="5088" cy="630"/>
            </a:xfrm>
          </p:grpSpPr>
          <p:sp>
            <p:nvSpPr>
              <p:cNvPr id="39948" name="Text Box 37">
                <a:extLst>
                  <a:ext uri="{FF2B5EF4-FFF2-40B4-BE49-F238E27FC236}">
                    <a16:creationId xmlns:a16="http://schemas.microsoft.com/office/drawing/2014/main" id="{5A2ECC20-BD4E-4038-A2CB-364D9421F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055"/>
                <a:ext cx="508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Assume that the function 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 is piecewise smooth and satisfies</a:t>
                </a:r>
              </a:p>
            </p:txBody>
          </p:sp>
          <p:graphicFrame>
            <p:nvGraphicFramePr>
              <p:cNvPr id="39949" name="Object 14">
                <a:extLst>
                  <a:ext uri="{FF2B5EF4-FFF2-40B4-BE49-F238E27FC236}">
                    <a16:creationId xmlns:a16="http://schemas.microsoft.com/office/drawing/2014/main" id="{69524F91-BAF8-4A48-9E6C-0A8179DEB7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84" y="1394"/>
              <a:ext cx="195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7" name="Equation" r:id="rId11" imgW="1600200" imgH="241300" progId="Equation.DSMT4">
                      <p:embed/>
                    </p:oleObj>
                  </mc:Choice>
                  <mc:Fallback>
                    <p:oleObj name="Equation" r:id="rId11" imgW="1600200" imgH="2413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4" y="1394"/>
                            <a:ext cx="195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946" name="Object 16">
              <a:extLst>
                <a:ext uri="{FF2B5EF4-FFF2-40B4-BE49-F238E27FC236}">
                  <a16:creationId xmlns:a16="http://schemas.microsoft.com/office/drawing/2014/main" id="{30DCFB7A-7FE5-4A9F-8E60-889AB6485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3625" y="1979613"/>
            <a:ext cx="14287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name="Equation" r:id="rId13" imgW="761669" imgH="203112" progId="Equation.DSMT4">
                    <p:embed/>
                  </p:oleObj>
                </mc:Choice>
                <mc:Fallback>
                  <p:oleObj name="Equation" r:id="rId13" imgW="761669" imgH="20311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25" y="1979613"/>
                          <a:ext cx="142875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27">
              <a:extLst>
                <a:ext uri="{FF2B5EF4-FFF2-40B4-BE49-F238E27FC236}">
                  <a16:creationId xmlns:a16="http://schemas.microsoft.com/office/drawing/2014/main" id="{98DE0512-91C6-4263-A7E8-57B02AEB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8" y="1957388"/>
              <a:ext cx="1990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the integral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>
            <a:extLst>
              <a:ext uri="{FF2B5EF4-FFF2-40B4-BE49-F238E27FC236}">
                <a16:creationId xmlns:a16="http://schemas.microsoft.com/office/drawing/2014/main" id="{24E672E2-9222-4546-9298-8BFEA49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8357D-3C37-47DD-9CC9-FF008222733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4618819-6D1C-45FB-B77E-427EF529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4A306AF-8737-4102-96C4-0C9CEB9A6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620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 Linear property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FDC696DF-D974-4A56-AC52-C48453249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1571625"/>
          <a:ext cx="48561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2400300" imgH="254000" progId="Equation.DSMT4">
                  <p:embed/>
                </p:oleObj>
              </mc:Choice>
              <mc:Fallback>
                <p:oleObj name="Equation" r:id="rId3" imgW="24003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571625"/>
                        <a:ext cx="48561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9">
            <a:extLst>
              <a:ext uri="{FF2B5EF4-FFF2-40B4-BE49-F238E27FC236}">
                <a16:creationId xmlns:a16="http://schemas.microsoft.com/office/drawing/2014/main" id="{338DE86E-6F03-445D-8AE2-1E60F83CE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33613"/>
            <a:ext cx="2595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(2)  Delay property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97D406C0-16C6-495F-BB2D-7490440E4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4290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29" name="Object 15">
            <a:extLst>
              <a:ext uri="{FF2B5EF4-FFF2-40B4-BE49-F238E27FC236}">
                <a16:creationId xmlns:a16="http://schemas.microsoft.com/office/drawing/2014/main" id="{255A69FE-153F-4F98-89C2-BC14D6D00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3290888"/>
          <a:ext cx="4195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5" imgW="1955800" imgH="330200" progId="Equation.DSMT4">
                  <p:embed/>
                </p:oleObj>
              </mc:Choice>
              <mc:Fallback>
                <p:oleObj name="Equation" r:id="rId5" imgW="19558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290888"/>
                        <a:ext cx="4195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>
            <a:extLst>
              <a:ext uri="{FF2B5EF4-FFF2-40B4-BE49-F238E27FC236}">
                <a16:creationId xmlns:a16="http://schemas.microsoft.com/office/drawing/2014/main" id="{C5E98CFE-E583-41A0-BCB1-833C2FA5D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4038600"/>
          <a:ext cx="3473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7" imgW="1625600" imgH="330200" progId="Equation.DSMT4">
                  <p:embed/>
                </p:oleObj>
              </mc:Choice>
              <mc:Fallback>
                <p:oleObj name="Equation" r:id="rId7" imgW="1625600" imgH="330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038600"/>
                        <a:ext cx="34734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>
            <a:extLst>
              <a:ext uri="{FF2B5EF4-FFF2-40B4-BE49-F238E27FC236}">
                <a16:creationId xmlns:a16="http://schemas.microsoft.com/office/drawing/2014/main" id="{99EBF8E8-B015-4471-B1EC-3CC0B06AC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4921250"/>
          <a:ext cx="28797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9" imgW="1320227" imgH="330057" progId="Equation.DSMT4">
                  <p:embed/>
                </p:oleObj>
              </mc:Choice>
              <mc:Fallback>
                <p:oleObj name="Equation" r:id="rId9" imgW="1320227" imgH="3300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921250"/>
                        <a:ext cx="28797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>
            <a:extLst>
              <a:ext uri="{FF2B5EF4-FFF2-40B4-BE49-F238E27FC236}">
                <a16:creationId xmlns:a16="http://schemas.microsoft.com/office/drawing/2014/main" id="{BC2371FD-94B9-44B3-B702-4FB38E883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4025" y="5000625"/>
          <a:ext cx="2022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1" imgW="927100" imgH="228600" progId="Equation.DSMT4">
                  <p:embed/>
                </p:oleObj>
              </mc:Choice>
              <mc:Fallback>
                <p:oleObj name="Equation" r:id="rId11" imgW="9271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5000625"/>
                        <a:ext cx="2022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>
            <a:extLst>
              <a:ext uri="{FF2B5EF4-FFF2-40B4-BE49-F238E27FC236}">
                <a16:creationId xmlns:a16="http://schemas.microsoft.com/office/drawing/2014/main" id="{B5341FC1-46CC-4423-A65E-08E9F4457D98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786063"/>
            <a:ext cx="4384675" cy="460375"/>
            <a:chOff x="785813" y="2786063"/>
            <a:chExt cx="4384675" cy="460375"/>
          </a:xfrm>
        </p:grpSpPr>
        <p:graphicFrame>
          <p:nvGraphicFramePr>
            <p:cNvPr id="40973" name="Object 14">
              <a:extLst>
                <a:ext uri="{FF2B5EF4-FFF2-40B4-BE49-F238E27FC236}">
                  <a16:creationId xmlns:a16="http://schemas.microsoft.com/office/drawing/2014/main" id="{42A132E6-F150-4052-8CE3-2C3204B50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375" y="2786063"/>
            <a:ext cx="33131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0" name="Equation" r:id="rId13" imgW="1625600" imgH="228600" progId="Equation.DSMT4">
                    <p:embed/>
                  </p:oleObj>
                </mc:Choice>
                <mc:Fallback>
                  <p:oleObj name="Equation" r:id="rId13" imgW="16256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2786063"/>
                          <a:ext cx="3313113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矩形 32">
              <a:extLst>
                <a:ext uri="{FF2B5EF4-FFF2-40B4-BE49-F238E27FC236}">
                  <a16:creationId xmlns:a16="http://schemas.microsoft.com/office/drawing/2014/main" id="{02A0132A-286C-4B24-BBED-F122B8B05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786063"/>
              <a:ext cx="1095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>
                  <a:latin typeface="Times New Roman" panose="02020603050405020304" pitchFamily="18" charset="0"/>
                </a:rPr>
                <a:t>&gt;0,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>
            <a:extLst>
              <a:ext uri="{FF2B5EF4-FFF2-40B4-BE49-F238E27FC236}">
                <a16:creationId xmlns:a16="http://schemas.microsoft.com/office/drawing/2014/main" id="{3635BB29-6F86-464F-870A-E7361B5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9B2F7-D6E0-4935-90BE-5F54F632F12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1FAF1E9-B853-4EE7-A52F-61AD6E03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5DDBBAC4-EE1B-4E74-AED3-4D48A34B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42975"/>
            <a:ext cx="335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(3)  Displacement property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128F2C7B-E3F1-4CF6-940B-A312CA57AE65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1438275"/>
            <a:ext cx="6273800" cy="571500"/>
            <a:chOff x="722313" y="1438275"/>
            <a:chExt cx="6273800" cy="571500"/>
          </a:xfrm>
        </p:grpSpPr>
        <p:graphicFrame>
          <p:nvGraphicFramePr>
            <p:cNvPr id="42003" name="Object 13">
              <a:extLst>
                <a:ext uri="{FF2B5EF4-FFF2-40B4-BE49-F238E27FC236}">
                  <a16:creationId xmlns:a16="http://schemas.microsoft.com/office/drawing/2014/main" id="{918224F4-E592-4EE4-BFE7-A54D05A841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8400" y="1438275"/>
            <a:ext cx="3287713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5" name="Equation" r:id="rId3" imgW="1587500" imgH="279400" progId="Equation.DSMT4">
                    <p:embed/>
                  </p:oleObj>
                </mc:Choice>
                <mc:Fallback>
                  <p:oleObj name="Equation" r:id="rId3" imgW="1587500" imgH="279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1438275"/>
                          <a:ext cx="3287713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矩形 24">
              <a:extLst>
                <a:ext uri="{FF2B5EF4-FFF2-40B4-BE49-F238E27FC236}">
                  <a16:creationId xmlns:a16="http://schemas.microsoft.com/office/drawing/2014/main" id="{8265CAC8-5199-457E-AD44-97FFA900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313" y="1500188"/>
              <a:ext cx="304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Suppose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then</a:t>
              </a:r>
            </a:p>
          </p:txBody>
        </p:sp>
      </p:grpSp>
      <p:sp>
        <p:nvSpPr>
          <p:cNvPr id="27" name="Text Box 16">
            <a:extLst>
              <a:ext uri="{FF2B5EF4-FFF2-40B4-BE49-F238E27FC236}">
                <a16:creationId xmlns:a16="http://schemas.microsoft.com/office/drawing/2014/main" id="{03713B7E-7248-449F-983D-FF89FB0C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2901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(4)  Similarity property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F21ABAF0-C7DF-4369-ABBF-8841E1945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2098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29" name="Object 15">
            <a:extLst>
              <a:ext uri="{FF2B5EF4-FFF2-40B4-BE49-F238E27FC236}">
                <a16:creationId xmlns:a16="http://schemas.microsoft.com/office/drawing/2014/main" id="{612D6E33-CED4-4161-9996-25D48075A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071688"/>
          <a:ext cx="43322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5" imgW="2019300" imgH="330200" progId="Equation.DSMT4">
                  <p:embed/>
                </p:oleObj>
              </mc:Choice>
              <mc:Fallback>
                <p:oleObj name="Equation" r:id="rId5" imgW="20193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071688"/>
                        <a:ext cx="43322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>
            <a:extLst>
              <a:ext uri="{FF2B5EF4-FFF2-40B4-BE49-F238E27FC236}">
                <a16:creationId xmlns:a16="http://schemas.microsoft.com/office/drawing/2014/main" id="{72AF9203-3384-45C4-9941-4E5919C59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786063"/>
          <a:ext cx="27257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7" imgW="1269449" imgH="330057" progId="Equation.DSMT4">
                  <p:embed/>
                </p:oleObj>
              </mc:Choice>
              <mc:Fallback>
                <p:oleObj name="Equation" r:id="rId7" imgW="1269449" imgH="3300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86063"/>
                        <a:ext cx="27257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>
            <a:extLst>
              <a:ext uri="{FF2B5EF4-FFF2-40B4-BE49-F238E27FC236}">
                <a16:creationId xmlns:a16="http://schemas.microsoft.com/office/drawing/2014/main" id="{586600D2-86A9-4D9C-A855-33F136B60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928938"/>
          <a:ext cx="1684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9" imgW="812447" imgH="228501" progId="Equation.DSMT4">
                  <p:embed/>
                </p:oleObj>
              </mc:Choice>
              <mc:Fallback>
                <p:oleObj name="Equation" r:id="rId9" imgW="812447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928938"/>
                        <a:ext cx="16843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7">
            <a:extLst>
              <a:ext uri="{FF2B5EF4-FFF2-40B4-BE49-F238E27FC236}">
                <a16:creationId xmlns:a16="http://schemas.microsoft.com/office/drawing/2014/main" id="{0F2C639E-F464-4EA3-A6DE-CF17440E7EE4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857625"/>
            <a:ext cx="3740150" cy="857250"/>
            <a:chOff x="785786" y="3857625"/>
            <a:chExt cx="3740177" cy="857250"/>
          </a:xfrm>
        </p:grpSpPr>
        <p:graphicFrame>
          <p:nvGraphicFramePr>
            <p:cNvPr id="42001" name="Object 14">
              <a:extLst>
                <a:ext uri="{FF2B5EF4-FFF2-40B4-BE49-F238E27FC236}">
                  <a16:creationId xmlns:a16="http://schemas.microsoft.com/office/drawing/2014/main" id="{6DA9417B-1CC8-4666-B590-71EC1C0C4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2625" y="3857625"/>
            <a:ext cx="2573338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9" name="Equation" r:id="rId11" imgW="1320227" imgH="444307" progId="Equation.DSMT4">
                    <p:embed/>
                  </p:oleObj>
                </mc:Choice>
                <mc:Fallback>
                  <p:oleObj name="Equation" r:id="rId11" imgW="1320227" imgH="44430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25" y="3857625"/>
                          <a:ext cx="2573338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矩形 31">
              <a:extLst>
                <a:ext uri="{FF2B5EF4-FFF2-40B4-BE49-F238E27FC236}">
                  <a16:creationId xmlns:a16="http://schemas.microsoft.com/office/drawing/2014/main" id="{FF850B10-A24C-4536-B146-4CA61617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86" y="4071942"/>
              <a:ext cx="11097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</a:rPr>
                <a:t>&gt;0,</a:t>
              </a:r>
            </a:p>
          </p:txBody>
        </p:sp>
      </p:grpSp>
      <p:sp>
        <p:nvSpPr>
          <p:cNvPr id="33" name="Text Box 17">
            <a:extLst>
              <a:ext uri="{FF2B5EF4-FFF2-40B4-BE49-F238E27FC236}">
                <a16:creationId xmlns:a16="http://schemas.microsoft.com/office/drawing/2014/main" id="{72E23C8F-D8E3-4AD0-AB3F-80EBF610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78155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34" name="Object 18">
            <a:extLst>
              <a:ext uri="{FF2B5EF4-FFF2-40B4-BE49-F238E27FC236}">
                <a16:creationId xmlns:a16="http://schemas.microsoft.com/office/drawing/2014/main" id="{09CE86B8-8CE4-44CD-899B-71F0879CA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643438"/>
          <a:ext cx="36226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3" imgW="1689100" imgH="330200" progId="Equation.DSMT4">
                  <p:embed/>
                </p:oleObj>
              </mc:Choice>
              <mc:Fallback>
                <p:oleObj name="Equation" r:id="rId13" imgW="16891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643438"/>
                        <a:ext cx="36226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>
            <a:extLst>
              <a:ext uri="{FF2B5EF4-FFF2-40B4-BE49-F238E27FC236}">
                <a16:creationId xmlns:a16="http://schemas.microsoft.com/office/drawing/2014/main" id="{FC3E4841-0AF5-439B-894E-ECB9D1233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1575" y="4500563"/>
          <a:ext cx="34178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5" imgW="1600200" imgH="419100" progId="Equation.DSMT4">
                  <p:embed/>
                </p:oleObj>
              </mc:Choice>
              <mc:Fallback>
                <p:oleObj name="Equation" r:id="rId15" imgW="16002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500563"/>
                        <a:ext cx="34178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2E2B327E-36C7-40C5-923E-B796C174C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5286375"/>
          <a:ext cx="25765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7" imgW="1206500" imgH="419100" progId="Equation.DSMT4">
                  <p:embed/>
                </p:oleObj>
              </mc:Choice>
              <mc:Fallback>
                <p:oleObj name="Equation" r:id="rId17" imgW="12065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286375"/>
                        <a:ext cx="25765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>
            <a:extLst>
              <a:ext uri="{FF2B5EF4-FFF2-40B4-BE49-F238E27FC236}">
                <a16:creationId xmlns:a16="http://schemas.microsoft.com/office/drawing/2014/main" id="{401FD8DF-F94B-4A49-A9F5-8222479D3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286375"/>
          <a:ext cx="1460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19" imgW="748975" imgH="444307" progId="Equation.DSMT4">
                  <p:embed/>
                </p:oleObj>
              </mc:Choice>
              <mc:Fallback>
                <p:oleObj name="Equation" r:id="rId19" imgW="748975" imgH="44430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286375"/>
                        <a:ext cx="1460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>
            <a:extLst>
              <a:ext uri="{FF2B5EF4-FFF2-40B4-BE49-F238E27FC236}">
                <a16:creationId xmlns:a16="http://schemas.microsoft.com/office/drawing/2014/main" id="{02051F7E-403A-42D6-85B2-BC3F1448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23F06-AFC8-46FF-809D-CE829643893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16815201-6574-49C0-8AA1-0DB115039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02882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63CDCCEC-06BE-43DD-9C09-015CBFEF1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428750"/>
          <a:ext cx="47863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3" imgW="2425700" imgH="228600" progId="Equation.DSMT4">
                  <p:embed/>
                </p:oleObj>
              </mc:Choice>
              <mc:Fallback>
                <p:oleObj name="Equation" r:id="rId3" imgW="2425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428750"/>
                        <a:ext cx="47863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C748E5DB-D854-4711-B557-71F4D7827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1928813"/>
          <a:ext cx="31686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5" imgW="1612900" imgH="330200" progId="Equation.DSMT4">
                  <p:embed/>
                </p:oleObj>
              </mc:Choice>
              <mc:Fallback>
                <p:oleObj name="Equation" r:id="rId5" imgW="16129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928813"/>
                        <a:ext cx="31686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3018485F-EA14-49D4-8CFD-0F67E6ACB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2647950"/>
          <a:ext cx="4219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7" imgW="2159000" imgH="330200" progId="Equation.DSMT4">
                  <p:embed/>
                </p:oleObj>
              </mc:Choice>
              <mc:Fallback>
                <p:oleObj name="Equation" r:id="rId7" imgW="21590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647950"/>
                        <a:ext cx="4219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>
            <a:extLst>
              <a:ext uri="{FF2B5EF4-FFF2-40B4-BE49-F238E27FC236}">
                <a16:creationId xmlns:a16="http://schemas.microsoft.com/office/drawing/2014/main" id="{F1954932-077B-4549-91DF-FDF233FF9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(5)  Differential and integral property</a:t>
            </a:r>
          </a:p>
        </p:txBody>
      </p: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42A6FDD1-C72C-4D8B-97FC-FC257606E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3457575"/>
          <a:ext cx="2573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9" imgW="1295400" imgH="203200" progId="Equation.DSMT4">
                  <p:embed/>
                </p:oleObj>
              </mc:Choice>
              <mc:Fallback>
                <p:oleObj name="Equation" r:id="rId9" imgW="12954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457575"/>
                        <a:ext cx="25733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>
            <a:extLst>
              <a:ext uri="{FF2B5EF4-FFF2-40B4-BE49-F238E27FC236}">
                <a16:creationId xmlns:a16="http://schemas.microsoft.com/office/drawing/2014/main" id="{61B03B89-A039-43E2-B955-5C5B0DD0B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957638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Corollary.</a:t>
            </a: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B181C133-4665-443F-92A4-FFDBAF45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4262438"/>
          <a:ext cx="6211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11" imgW="3098800" imgH="482600" progId="Equation.DSMT4">
                  <p:embed/>
                </p:oleObj>
              </mc:Choice>
              <mc:Fallback>
                <p:oleObj name="Equation" r:id="rId11" imgW="30988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262438"/>
                        <a:ext cx="6211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41E64C09-BC74-42E8-BE57-3EAD0C85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0F7C8E5F-35A2-4AEF-9145-601C941B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897717-8FFF-4D60-BBF0-120F692E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60721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 11.1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819962-4116-4522-9095-D9E72379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3071813"/>
            <a:ext cx="6286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0"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Fourier Transformation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A6F8F0A6-922D-490F-9200-2CAEF695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BEB75-A81F-42EA-8E7F-AC7B6C538B6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1">
            <a:extLst>
              <a:ext uri="{FF2B5EF4-FFF2-40B4-BE49-F238E27FC236}">
                <a16:creationId xmlns:a16="http://schemas.microsoft.com/office/drawing/2014/main" id="{8B6EFA5E-A083-4B34-B30F-2ABBB0BA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(5)  Differential and integral property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689EBAF-B85C-456D-8C5D-72678FE5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81941F94-B79D-4310-B92A-4D5AC078D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314575"/>
            <a:ext cx="350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Since </a:t>
            </a:r>
            <a:r>
              <a:rPr lang="en-US" altLang="zh-CN" sz="2000" b="1" i="1">
                <a:latin typeface="Symbol" panose="05050102010706020507" pitchFamily="18" charset="2"/>
              </a:rPr>
              <a:t>j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), </a:t>
            </a:r>
            <a:r>
              <a:rPr lang="en-US" altLang="zh-CN" sz="2000" b="1" i="1">
                <a:latin typeface="Symbol" panose="05050102010706020507" pitchFamily="18" charset="2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</a:rPr>
              <a:t>(0)=0, then</a:t>
            </a:r>
          </a:p>
        </p:txBody>
      </p:sp>
      <p:grpSp>
        <p:nvGrpSpPr>
          <p:cNvPr id="2" name="组合 30">
            <a:extLst>
              <a:ext uri="{FF2B5EF4-FFF2-40B4-BE49-F238E27FC236}">
                <a16:creationId xmlns:a16="http://schemas.microsoft.com/office/drawing/2014/main" id="{27A69444-8A38-4250-BE0E-B2D60916D216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428750"/>
            <a:ext cx="8001000" cy="819150"/>
            <a:chOff x="357158" y="1428736"/>
            <a:chExt cx="8001000" cy="819144"/>
          </a:xfrm>
        </p:grpSpPr>
        <p:grpSp>
          <p:nvGrpSpPr>
            <p:cNvPr id="44044" name="Group 28">
              <a:extLst>
                <a:ext uri="{FF2B5EF4-FFF2-40B4-BE49-F238E27FC236}">
                  <a16:creationId xmlns:a16="http://schemas.microsoft.com/office/drawing/2014/main" id="{5F159EB2-558D-4225-B3CE-2B9AB1460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1500174"/>
              <a:ext cx="8001000" cy="628650"/>
              <a:chOff x="480" y="2188"/>
              <a:chExt cx="5040" cy="396"/>
            </a:xfrm>
          </p:grpSpPr>
          <p:sp>
            <p:nvSpPr>
              <p:cNvPr id="44046" name="Text Box 17">
                <a:extLst>
                  <a:ext uri="{FF2B5EF4-FFF2-40B4-BE49-F238E27FC236}">
                    <a16:creationId xmlns:a16="http://schemas.microsoft.com/office/drawing/2014/main" id="{F00904D5-2365-49E0-AA76-2B0D71EC3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258"/>
                <a:ext cx="50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1" baseline="30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    </a:t>
                </a: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(b) 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Suppose that                                  then</a:t>
                </a:r>
              </a:p>
            </p:txBody>
          </p:sp>
          <p:graphicFrame>
            <p:nvGraphicFramePr>
              <p:cNvPr id="44047" name="Object 7">
                <a:extLst>
                  <a:ext uri="{FF2B5EF4-FFF2-40B4-BE49-F238E27FC236}">
                    <a16:creationId xmlns:a16="http://schemas.microsoft.com/office/drawing/2014/main" id="{1241CB6B-9EEC-4563-A382-A6D33435A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188"/>
              <a:ext cx="1324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48" name="Equation" r:id="rId3" imgW="1104900" imgH="330200" progId="Equation.DSMT4">
                      <p:embed/>
                    </p:oleObj>
                  </mc:Choice>
                  <mc:Fallback>
                    <p:oleObj name="Equation" r:id="rId3" imgW="1104900" imgH="330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188"/>
                            <a:ext cx="1324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5" name="Object 8">
              <a:extLst>
                <a:ext uri="{FF2B5EF4-FFF2-40B4-BE49-F238E27FC236}">
                  <a16:creationId xmlns:a16="http://schemas.microsoft.com/office/drawing/2014/main" id="{F5281003-AF47-4654-97A4-15E082879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1428736"/>
            <a:ext cx="2474942" cy="819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9" name="Equation" r:id="rId5" imgW="1307532" imgH="431613" progId="Equation.DSMT4">
                    <p:embed/>
                  </p:oleObj>
                </mc:Choice>
                <mc:Fallback>
                  <p:oleObj name="Equation" r:id="rId5" imgW="1307532" imgH="43161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1428736"/>
                          <a:ext cx="2474942" cy="819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9">
            <a:extLst>
              <a:ext uri="{FF2B5EF4-FFF2-40B4-BE49-F238E27FC236}">
                <a16:creationId xmlns:a16="http://schemas.microsoft.com/office/drawing/2014/main" id="{4DC980A6-65BF-4C12-824B-FC8945993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38463"/>
          <a:ext cx="2376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7" imgW="1155700" imgH="203200" progId="Equation.DSMT4">
                  <p:embed/>
                </p:oleObj>
              </mc:Choice>
              <mc:Fallback>
                <p:oleObj name="Equation" r:id="rId7" imgW="11557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38463"/>
                        <a:ext cx="2376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945E3708-F843-427A-BC6C-42E512DB5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71875"/>
          <a:ext cx="37861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9" imgW="1816100" imgH="203200" progId="Equation.DSMT4">
                  <p:embed/>
                </p:oleObj>
              </mc:Choice>
              <mc:Fallback>
                <p:oleObj name="Equation" r:id="rId9" imgW="18161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37861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90D80AFE-7AB5-4335-8AAE-F9E2BBB34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5538" y="4071938"/>
          <a:ext cx="2660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1" imgW="1333500" imgH="431800" progId="Equation.DSMT4">
                  <p:embed/>
                </p:oleObj>
              </mc:Choice>
              <mc:Fallback>
                <p:oleObj name="Equation" r:id="rId11" imgW="13335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071938"/>
                        <a:ext cx="2660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6">
            <a:extLst>
              <a:ext uri="{FF2B5EF4-FFF2-40B4-BE49-F238E27FC236}">
                <a16:creationId xmlns:a16="http://schemas.microsoft.com/office/drawing/2014/main" id="{336E5AF6-181C-400F-B3C1-17A985A9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31457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id="{3F2494D5-B11A-4CA7-983D-1E3BA9555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4924425"/>
          <a:ext cx="3717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13" imgW="1790700" imgH="431800" progId="Equation.DSMT4">
                  <p:embed/>
                </p:oleObj>
              </mc:Choice>
              <mc:Fallback>
                <p:oleObj name="Equation" r:id="rId13" imgW="17907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924425"/>
                        <a:ext cx="37179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1" name="Text Box 5">
            <a:extLst>
              <a:ext uri="{FF2B5EF4-FFF2-40B4-BE49-F238E27FC236}">
                <a16:creationId xmlns:a16="http://schemas.microsoft.com/office/drawing/2014/main" id="{494C0EBB-B21A-493A-BD7D-B8C68B1F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35743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C0A402A3-86F7-46D7-983D-DA75E696DD06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357313"/>
            <a:ext cx="7429500" cy="847725"/>
            <a:chOff x="428625" y="1357313"/>
            <a:chExt cx="7429500" cy="847725"/>
          </a:xfrm>
        </p:grpSpPr>
        <p:graphicFrame>
          <p:nvGraphicFramePr>
            <p:cNvPr id="45066" name="Object 2">
              <a:extLst>
                <a:ext uri="{FF2B5EF4-FFF2-40B4-BE49-F238E27FC236}">
                  <a16:creationId xmlns:a16="http://schemas.microsoft.com/office/drawing/2014/main" id="{AAE4A968-7ABB-4F60-BA15-61B16BF3E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625" y="1357313"/>
            <a:ext cx="4014788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8" name="Equation" r:id="rId3" imgW="2120900" imgH="431800" progId="Equation.DSMT4">
                    <p:embed/>
                  </p:oleObj>
                </mc:Choice>
                <mc:Fallback>
                  <p:oleObj name="Equation" r:id="rId3" imgW="21209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" y="1357313"/>
                          <a:ext cx="4014788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3">
              <a:extLst>
                <a:ext uri="{FF2B5EF4-FFF2-40B4-BE49-F238E27FC236}">
                  <a16:creationId xmlns:a16="http://schemas.microsoft.com/office/drawing/2014/main" id="{C2E4AEA9-1AD4-43DC-A183-107F6420A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563" y="1357313"/>
            <a:ext cx="3357562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name="Equation" r:id="rId5" imgW="1764534" imgH="444307" progId="Equation.DSMT4">
                    <p:embed/>
                  </p:oleObj>
                </mc:Choice>
                <mc:Fallback>
                  <p:oleObj name="Equation" r:id="rId5" imgW="1764534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1357313"/>
                          <a:ext cx="3357562" cy="84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90" name="Object 4">
            <a:extLst>
              <a:ext uri="{FF2B5EF4-FFF2-40B4-BE49-F238E27FC236}">
                <a16:creationId xmlns:a16="http://schemas.microsoft.com/office/drawing/2014/main" id="{0C7FB3EC-224F-4A31-9F58-B45FA580D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2214563"/>
          <a:ext cx="3746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7" imgW="1930400" imgH="431800" progId="Equation.DSMT4">
                  <p:embed/>
                </p:oleObj>
              </mc:Choice>
              <mc:Fallback>
                <p:oleObj name="Equation" r:id="rId7" imgW="1930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214563"/>
                        <a:ext cx="37465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1" name="Object 5">
            <a:extLst>
              <a:ext uri="{FF2B5EF4-FFF2-40B4-BE49-F238E27FC236}">
                <a16:creationId xmlns:a16="http://schemas.microsoft.com/office/drawing/2014/main" id="{6E77A7E0-EF6E-4F8D-845A-2990874A5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3214688"/>
          <a:ext cx="2794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9" imgW="1295400" imgH="330200" progId="Equation.DSMT4">
                  <p:embed/>
                </p:oleObj>
              </mc:Choice>
              <mc:Fallback>
                <p:oleObj name="Equation" r:id="rId9" imgW="12954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214688"/>
                        <a:ext cx="2794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6">
            <a:extLst>
              <a:ext uri="{FF2B5EF4-FFF2-40B4-BE49-F238E27FC236}">
                <a16:creationId xmlns:a16="http://schemas.microsoft.com/office/drawing/2014/main" id="{38432A01-04E7-4698-8E95-BEE985947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205288"/>
          <a:ext cx="1571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11" imgW="787058" imgH="203112" progId="Equation.DSMT4">
                  <p:embed/>
                </p:oleObj>
              </mc:Choice>
              <mc:Fallback>
                <p:oleObj name="Equation" r:id="rId11" imgW="78705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205288"/>
                        <a:ext cx="1571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灯片编号占位符 4">
            <a:extLst>
              <a:ext uri="{FF2B5EF4-FFF2-40B4-BE49-F238E27FC236}">
                <a16:creationId xmlns:a16="http://schemas.microsoft.com/office/drawing/2014/main" id="{B47335E0-80EF-4410-B69E-2773CC7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15A929-D6EA-4D5E-8390-52536C511E8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1F126E6A-E290-4AB8-A367-315F8AB6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(5)  Differential and integral property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A768AA9-A897-4A56-AFC2-182A97E2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Text Box 4">
            <a:extLst>
              <a:ext uri="{FF2B5EF4-FFF2-40B4-BE49-F238E27FC236}">
                <a16:creationId xmlns:a16="http://schemas.microsoft.com/office/drawing/2014/main" id="{8426E49F-B9FE-408F-AA07-518DF26E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3000375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420880" name="Object 3">
            <a:extLst>
              <a:ext uri="{FF2B5EF4-FFF2-40B4-BE49-F238E27FC236}">
                <a16:creationId xmlns:a16="http://schemas.microsoft.com/office/drawing/2014/main" id="{79D90365-CC43-4C99-9F60-C63E8A828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857500"/>
          <a:ext cx="43703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2209800" imgH="381000" progId="Equation.DSMT4">
                  <p:embed/>
                </p:oleObj>
              </mc:Choice>
              <mc:Fallback>
                <p:oleObj name="Equation" r:id="rId3" imgW="22098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857500"/>
                        <a:ext cx="43703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4">
            <a:extLst>
              <a:ext uri="{FF2B5EF4-FFF2-40B4-BE49-F238E27FC236}">
                <a16:creationId xmlns:a16="http://schemas.microsoft.com/office/drawing/2014/main" id="{002CA9AA-50E0-4061-8050-7A6A502CD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3714750"/>
          <a:ext cx="29797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1562100" imgH="381000" progId="Equation.DSMT4">
                  <p:embed/>
                </p:oleObj>
              </mc:Choice>
              <mc:Fallback>
                <p:oleObj name="Equation" r:id="rId5" imgW="15621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714750"/>
                        <a:ext cx="297973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5">
            <a:extLst>
              <a:ext uri="{FF2B5EF4-FFF2-40B4-BE49-F238E27FC236}">
                <a16:creationId xmlns:a16="http://schemas.microsoft.com/office/drawing/2014/main" id="{124FEF96-5648-484B-8400-2F70F289A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3500438"/>
          <a:ext cx="27749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7" imgW="1384300" imgH="558800" progId="Equation.DSMT4">
                  <p:embed/>
                </p:oleObj>
              </mc:Choice>
              <mc:Fallback>
                <p:oleObj name="Equation" r:id="rId7" imgW="13843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00438"/>
                        <a:ext cx="27749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6">
            <a:extLst>
              <a:ext uri="{FF2B5EF4-FFF2-40B4-BE49-F238E27FC236}">
                <a16:creationId xmlns:a16="http://schemas.microsoft.com/office/drawing/2014/main" id="{33760D6D-C670-4CAE-9D8F-638CBA28D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4572000"/>
          <a:ext cx="39671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9" imgW="1854200" imgH="444500" progId="Equation.DSMT4">
                  <p:embed/>
                </p:oleObj>
              </mc:Choice>
              <mc:Fallback>
                <p:oleObj name="Equation" r:id="rId9" imgW="1854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572000"/>
                        <a:ext cx="396716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灯片编号占位符 4">
            <a:extLst>
              <a:ext uri="{FF2B5EF4-FFF2-40B4-BE49-F238E27FC236}">
                <a16:creationId xmlns:a16="http://schemas.microsoft.com/office/drawing/2014/main" id="{A9C00B91-4651-426C-ACF1-B38480A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14ED2-839F-43AC-B2AC-A593DC9364E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088" name="Text Box 11">
            <a:extLst>
              <a:ext uri="{FF2B5EF4-FFF2-40B4-BE49-F238E27FC236}">
                <a16:creationId xmlns:a16="http://schemas.microsoft.com/office/drawing/2014/main" id="{8DF3544B-5EF5-46CE-A6C5-BB7CB8AD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(5)  Differential and integral property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51CED5F-67C1-41C8-9ADD-C1ABEC4C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3FFB05E2-6579-465A-A310-26B59865CE24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06525"/>
            <a:ext cx="7924800" cy="1455738"/>
            <a:chOff x="433388" y="1406525"/>
            <a:chExt cx="7924800" cy="1455738"/>
          </a:xfrm>
        </p:grpSpPr>
        <p:sp>
          <p:nvSpPr>
            <p:cNvPr id="46091" name="Text Box 2">
              <a:extLst>
                <a:ext uri="{FF2B5EF4-FFF2-40B4-BE49-F238E27FC236}">
                  <a16:creationId xmlns:a16="http://schemas.microsoft.com/office/drawing/2014/main" id="{563E18DE-6D27-46F2-9DAE-CB822AF2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8" y="1509713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baseline="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o   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(b)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Suppose that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 and                                     then</a:t>
              </a:r>
            </a:p>
          </p:txBody>
        </p:sp>
        <p:graphicFrame>
          <p:nvGraphicFramePr>
            <p:cNvPr id="46092" name="Object 2">
              <a:extLst>
                <a:ext uri="{FF2B5EF4-FFF2-40B4-BE49-F238E27FC236}">
                  <a16:creationId xmlns:a16="http://schemas.microsoft.com/office/drawing/2014/main" id="{D84E5010-F6B9-4786-BE2D-A9F4075EEC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5225" y="2000250"/>
            <a:ext cx="2828925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8" name="Equation" r:id="rId11" imgW="1459866" imgH="444307" progId="Equation.DSMT4">
                    <p:embed/>
                  </p:oleObj>
                </mc:Choice>
                <mc:Fallback>
                  <p:oleObj name="Equation" r:id="rId11" imgW="1459866" imgH="44430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25" y="2000250"/>
                          <a:ext cx="2828925" cy="862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7">
              <a:extLst>
                <a:ext uri="{FF2B5EF4-FFF2-40B4-BE49-F238E27FC236}">
                  <a16:creationId xmlns:a16="http://schemas.microsoft.com/office/drawing/2014/main" id="{13547B04-9CA7-4A82-8654-BE34AC1DE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3438" y="1406525"/>
            <a:ext cx="2214562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9" name="Equation" r:id="rId13" imgW="1143000" imgH="342900" progId="Equation.DSMT4">
                    <p:embed/>
                  </p:oleObj>
                </mc:Choice>
                <mc:Fallback>
                  <p:oleObj name="Equation" r:id="rId13" imgW="1143000" imgH="3429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1406525"/>
                          <a:ext cx="2214562" cy="66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5F4ADEB9-2F8E-473E-A901-B9F568C8454C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1357313"/>
            <a:ext cx="8382000" cy="1042987"/>
            <a:chOff x="404813" y="1357313"/>
            <a:chExt cx="8382000" cy="1042987"/>
          </a:xfrm>
        </p:grpSpPr>
        <p:sp>
          <p:nvSpPr>
            <p:cNvPr id="47114" name="Text Box 2">
              <a:extLst>
                <a:ext uri="{FF2B5EF4-FFF2-40B4-BE49-F238E27FC236}">
                  <a16:creationId xmlns:a16="http://schemas.microsoft.com/office/drawing/2014/main" id="{78E36A2D-2EA5-4B24-91EE-3BBE5A13D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13" y="1471613"/>
              <a:ext cx="838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Definition:</a:t>
              </a:r>
              <a:r>
                <a:rPr lang="en-US" altLang="zh-CN" sz="20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The integral </a:t>
              </a:r>
            </a:p>
          </p:txBody>
        </p:sp>
        <p:sp>
          <p:nvSpPr>
            <p:cNvPr id="47115" name="Text Box 4">
              <a:extLst>
                <a:ext uri="{FF2B5EF4-FFF2-40B4-BE49-F238E27FC236}">
                  <a16:creationId xmlns:a16="http://schemas.microsoft.com/office/drawing/2014/main" id="{89F9A190-07C6-4DF3-87B7-2855A4C3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00025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convolution of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and is denoted as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47116" name="Object 2">
              <a:extLst>
                <a:ext uri="{FF2B5EF4-FFF2-40B4-BE49-F238E27FC236}">
                  <a16:creationId xmlns:a16="http://schemas.microsoft.com/office/drawing/2014/main" id="{676CDC4D-D7E0-4789-B1FE-6E4DA0ECF3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8825" y="1357313"/>
            <a:ext cx="4565650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Equation" r:id="rId3" imgW="2349500" imgH="330200" progId="Equation.DSMT4">
                    <p:embed/>
                  </p:oleObj>
                </mc:Choice>
                <mc:Fallback>
                  <p:oleObj name="Equation" r:id="rId3" imgW="2349500" imgH="330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825" y="1357313"/>
                          <a:ext cx="4565650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>
            <a:extLst>
              <a:ext uri="{FF2B5EF4-FFF2-40B4-BE49-F238E27FC236}">
                <a16:creationId xmlns:a16="http://schemas.microsoft.com/office/drawing/2014/main" id="{EADDB776-BED1-468C-9B98-73E88C8E33F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528888"/>
            <a:ext cx="8286750" cy="2360612"/>
            <a:chOff x="428625" y="2528888"/>
            <a:chExt cx="8286750" cy="2360612"/>
          </a:xfrm>
        </p:grpSpPr>
        <p:sp>
          <p:nvSpPr>
            <p:cNvPr id="47111" name="Text Box 10">
              <a:extLst>
                <a:ext uri="{FF2B5EF4-FFF2-40B4-BE49-F238E27FC236}">
                  <a16:creationId xmlns:a16="http://schemas.microsoft.com/office/drawing/2014/main" id="{7BE2246C-9C4B-4AF7-9F94-65F9BFF48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2528888"/>
              <a:ext cx="63579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Similarly,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)], the integral</a:t>
              </a:r>
            </a:p>
          </p:txBody>
        </p:sp>
        <p:sp>
          <p:nvSpPr>
            <p:cNvPr id="47112" name="Text Box 11">
              <a:extLst>
                <a:ext uri="{FF2B5EF4-FFF2-40B4-BE49-F238E27FC236}">
                  <a16:creationId xmlns:a16="http://schemas.microsoft.com/office/drawing/2014/main" id="{B176194E-7C27-43E3-98EE-6FCD587FD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929063"/>
              <a:ext cx="8286750" cy="9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convolution of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), and is denoted as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47113" name="Object 3">
              <a:extLst>
                <a:ext uri="{FF2B5EF4-FFF2-40B4-BE49-F238E27FC236}">
                  <a16:creationId xmlns:a16="http://schemas.microsoft.com/office/drawing/2014/main" id="{76F134AC-4AD1-4B21-8B49-9455FC769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5075" y="3071813"/>
            <a:ext cx="6746875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8" name="Equation" r:id="rId5" imgW="3492500" imgH="406400" progId="Equation.DSMT4">
                    <p:embed/>
                  </p:oleObj>
                </mc:Choice>
                <mc:Fallback>
                  <p:oleObj name="Equation" r:id="rId5" imgW="3492500" imgH="40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075" y="3071813"/>
                          <a:ext cx="6746875" cy="776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8" name="灯片编号占位符 4">
            <a:extLst>
              <a:ext uri="{FF2B5EF4-FFF2-40B4-BE49-F238E27FC236}">
                <a16:creationId xmlns:a16="http://schemas.microsoft.com/office/drawing/2014/main" id="{5D3A377F-1A5B-402A-91DA-53CF19FA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95868-F123-4CEB-8BD2-1FEC6FE9ED3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E2DE46-5FB2-4FB5-B88B-7D798F1B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0FBA981-1972-4266-8E4C-AF248E54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(6)  Convolution property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58" name="Object 4">
            <a:extLst>
              <a:ext uri="{FF2B5EF4-FFF2-40B4-BE49-F238E27FC236}">
                <a16:creationId xmlns:a16="http://schemas.microsoft.com/office/drawing/2014/main" id="{FB84DB00-1682-4F4B-B766-4AB126CCA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1428750"/>
          <a:ext cx="3840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428750"/>
                        <a:ext cx="3840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5">
            <a:extLst>
              <a:ext uri="{FF2B5EF4-FFF2-40B4-BE49-F238E27FC236}">
                <a16:creationId xmlns:a16="http://schemas.microsoft.com/office/drawing/2014/main" id="{094CD9D1-982F-4860-827E-43B1D70FB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2000250"/>
          <a:ext cx="3771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5" imgW="1879600" imgH="254000" progId="Equation.DSMT4">
                  <p:embed/>
                </p:oleObj>
              </mc:Choice>
              <mc:Fallback>
                <p:oleObj name="Equation" r:id="rId5" imgW="18796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000250"/>
                        <a:ext cx="3771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灯片编号占位符 4">
            <a:extLst>
              <a:ext uri="{FF2B5EF4-FFF2-40B4-BE49-F238E27FC236}">
                <a16:creationId xmlns:a16="http://schemas.microsoft.com/office/drawing/2014/main" id="{15867C46-55F5-45AA-9155-F93D7C5F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43530-7858-4D16-B62C-8AD734FD111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8A21D8D-7E59-4342-8E35-4C21413B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8134" name="Text Box 11">
            <a:extLst>
              <a:ext uri="{FF2B5EF4-FFF2-40B4-BE49-F238E27FC236}">
                <a16:creationId xmlns:a16="http://schemas.microsoft.com/office/drawing/2014/main" id="{04665FE0-6706-4A9F-979D-80E829FF1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(6)  Convolution property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DBCF4C4-DC0C-4ECB-AE47-2F0051B8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68128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977E0FD0-6274-4BAA-A517-A4D58779A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2525713"/>
          <a:ext cx="59658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7" imgW="2997200" imgH="381000" progId="Equation.DSMT4">
                  <p:embed/>
                </p:oleObj>
              </mc:Choice>
              <mc:Fallback>
                <p:oleObj name="Equation" r:id="rId7" imgW="29972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525713"/>
                        <a:ext cx="59658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5848B42F-C613-4B83-8A45-C9181AB9E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286125"/>
          <a:ext cx="41465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9" imgW="2082800" imgH="381000" progId="Equation.DSMT4">
                  <p:embed/>
                </p:oleObj>
              </mc:Choice>
              <mc:Fallback>
                <p:oleObj name="Equation" r:id="rId9" imgW="20828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286125"/>
                        <a:ext cx="41465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>
            <a:extLst>
              <a:ext uri="{FF2B5EF4-FFF2-40B4-BE49-F238E27FC236}">
                <a16:creationId xmlns:a16="http://schemas.microsoft.com/office/drawing/2014/main" id="{544F7746-222A-43E5-A0B2-7DCB3DA0A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4071938"/>
          <a:ext cx="49815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11" imgW="2501900" imgH="381000" progId="Equation.DSMT4">
                  <p:embed/>
                </p:oleObj>
              </mc:Choice>
              <mc:Fallback>
                <p:oleObj name="Equation" r:id="rId11" imgW="25019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071938"/>
                        <a:ext cx="49815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3567F789-61FF-46A2-8E9F-2D080BBF3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4929188"/>
          <a:ext cx="40465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3" imgW="2032000" imgH="330200" progId="Equation.DSMT4">
                  <p:embed/>
                </p:oleObj>
              </mc:Choice>
              <mc:Fallback>
                <p:oleObj name="Equation" r:id="rId13" imgW="20320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929188"/>
                        <a:ext cx="40465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D7C22B16-0CAA-4E4A-91BF-471343FAC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072063"/>
          <a:ext cx="1844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15" imgW="927100" imgH="228600" progId="Equation.DSMT4">
                  <p:embed/>
                </p:oleObj>
              </mc:Choice>
              <mc:Fallback>
                <p:oleObj name="Equation" r:id="rId15" imgW="927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72063"/>
                        <a:ext cx="18446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>
            <a:extLst>
              <a:ext uri="{FF2B5EF4-FFF2-40B4-BE49-F238E27FC236}">
                <a16:creationId xmlns:a16="http://schemas.microsoft.com/office/drawing/2014/main" id="{49C62EB2-4E48-4EA8-9A37-445F2B92D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1428750"/>
          <a:ext cx="3840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428750"/>
                        <a:ext cx="3840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>
            <a:extLst>
              <a:ext uri="{FF2B5EF4-FFF2-40B4-BE49-F238E27FC236}">
                <a16:creationId xmlns:a16="http://schemas.microsoft.com/office/drawing/2014/main" id="{12D82397-61E3-4A2F-95E7-1ECC2F3F9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2000250"/>
          <a:ext cx="3771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5" imgW="1879600" imgH="254000" progId="Equation.DSMT4">
                  <p:embed/>
                </p:oleObj>
              </mc:Choice>
              <mc:Fallback>
                <p:oleObj name="Equation" r:id="rId5" imgW="18796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000250"/>
                        <a:ext cx="3771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灯片编号占位符 4">
            <a:extLst>
              <a:ext uri="{FF2B5EF4-FFF2-40B4-BE49-F238E27FC236}">
                <a16:creationId xmlns:a16="http://schemas.microsoft.com/office/drawing/2014/main" id="{BB975DEC-589F-4EF3-8B48-4CB344C8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7773E-14B4-4A94-AB5A-C992EBA1FB7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E9AE8C0-FA53-4C23-B61C-08975DE0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Properties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9158" name="Text Box 11">
            <a:extLst>
              <a:ext uri="{FF2B5EF4-FFF2-40B4-BE49-F238E27FC236}">
                <a16:creationId xmlns:a16="http://schemas.microsoft.com/office/drawing/2014/main" id="{EFB0A7FB-6A7A-44B1-9E4A-B6C322B3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57263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(6)  Convolution property</a:t>
            </a:r>
          </a:p>
        </p:txBody>
      </p:sp>
      <p:sp>
        <p:nvSpPr>
          <p:cNvPr id="49159" name="Text Box 4">
            <a:extLst>
              <a:ext uri="{FF2B5EF4-FFF2-40B4-BE49-F238E27FC236}">
                <a16:creationId xmlns:a16="http://schemas.microsoft.com/office/drawing/2014/main" id="{CF8FE992-CF92-4967-B5D2-8EC61A78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68128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93AD7D82-8727-493F-BD02-51C303C65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474913"/>
          <a:ext cx="54086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7" imgW="2717800" imgH="406400" progId="Equation.DSMT4">
                  <p:embed/>
                </p:oleObj>
              </mc:Choice>
              <mc:Fallback>
                <p:oleObj name="Equation" r:id="rId7" imgW="27178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74913"/>
                        <a:ext cx="54086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A3D8477D-1275-4786-870A-1EADDD3D0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260725"/>
          <a:ext cx="48799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9" imgW="2451100" imgH="406400" progId="Equation.DSMT4">
                  <p:embed/>
                </p:oleObj>
              </mc:Choice>
              <mc:Fallback>
                <p:oleObj name="Equation" r:id="rId9" imgW="24511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60725"/>
                        <a:ext cx="48799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46EA0875-303E-468F-8AF2-6EF91D7CC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929188"/>
          <a:ext cx="26812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11" imgW="1346200" imgH="330200" progId="Equation.DSMT4">
                  <p:embed/>
                </p:oleObj>
              </mc:Choice>
              <mc:Fallback>
                <p:oleObj name="Equation" r:id="rId11" imgW="13462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929188"/>
                        <a:ext cx="268128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733B52D5-63C2-4FE8-B3D0-AEAEB65B6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4033838"/>
          <a:ext cx="48545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13" imgW="2438400" imgH="444500" progId="Equation.DSMT4">
                  <p:embed/>
                </p:oleObj>
              </mc:Choice>
              <mc:Fallback>
                <p:oleObj name="Equation" r:id="rId13" imgW="2438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033838"/>
                        <a:ext cx="48545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704D50AD-AE90-4C86-8E5B-0EF39DF03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1813" y="5038725"/>
          <a:ext cx="1987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5" imgW="990170" imgH="253890" progId="Equation.DSMT4">
                  <p:embed/>
                </p:oleObj>
              </mc:Choice>
              <mc:Fallback>
                <p:oleObj name="Equation" r:id="rId15" imgW="990170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5038725"/>
                        <a:ext cx="1987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Text Box 3">
            <a:extLst>
              <a:ext uri="{FF2B5EF4-FFF2-40B4-BE49-F238E27FC236}">
                <a16:creationId xmlns:a16="http://schemas.microsoft.com/office/drawing/2014/main" id="{B9359F6C-09AF-4FFA-B88C-40F0F179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716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AE04A1A9-60AA-4D9C-81A4-C31BB6688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1946275"/>
          <a:ext cx="3190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3" imgW="1676400" imgH="330200" progId="Equation.DSMT4">
                  <p:embed/>
                </p:oleObj>
              </mc:Choice>
              <mc:Fallback>
                <p:oleObj name="Equation" r:id="rId3" imgW="16764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46275"/>
                        <a:ext cx="31908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2" name="Object 3">
            <a:extLst>
              <a:ext uri="{FF2B5EF4-FFF2-40B4-BE49-F238E27FC236}">
                <a16:creationId xmlns:a16="http://schemas.microsoft.com/office/drawing/2014/main" id="{1A6FE49A-EAD9-4C84-9969-97D1F99E1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2554288"/>
          <a:ext cx="11747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5" imgW="583947" imgH="507780" progId="Equation.DSMT4">
                  <p:embed/>
                </p:oleObj>
              </mc:Choice>
              <mc:Fallback>
                <p:oleObj name="Equation" r:id="rId5" imgW="583947" imgH="507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554288"/>
                        <a:ext cx="11747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3" name="Object 4">
            <a:extLst>
              <a:ext uri="{FF2B5EF4-FFF2-40B4-BE49-F238E27FC236}">
                <a16:creationId xmlns:a16="http://schemas.microsoft.com/office/drawing/2014/main" id="{D9446B14-586B-4A92-B451-BB3B69847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2605088"/>
          <a:ext cx="1001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7" imgW="507780" imgH="444307" progId="Equation.DSMT4">
                  <p:embed/>
                </p:oleObj>
              </mc:Choice>
              <mc:Fallback>
                <p:oleObj name="Equation" r:id="rId7" imgW="507780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605088"/>
                        <a:ext cx="10017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灯片编号占位符 4">
            <a:extLst>
              <a:ext uri="{FF2B5EF4-FFF2-40B4-BE49-F238E27FC236}">
                <a16:creationId xmlns:a16="http://schemas.microsoft.com/office/drawing/2014/main" id="{FFBDE406-85AD-4FFA-92E4-A6308E3A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97F9AC-C4C3-4F6E-80CB-462ABF51F27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25C6A42-B42A-4873-9396-4C0116B1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F80E737-DA97-442A-8015-9D7B4986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Laplace transformation of some functions.</a:t>
            </a:r>
          </a:p>
        </p:txBody>
      </p:sp>
      <p:grpSp>
        <p:nvGrpSpPr>
          <p:cNvPr id="5" name="组合 22">
            <a:extLst>
              <a:ext uri="{FF2B5EF4-FFF2-40B4-BE49-F238E27FC236}">
                <a16:creationId xmlns:a16="http://schemas.microsoft.com/office/drawing/2014/main" id="{3CF2F37A-5869-4394-AE97-2C76242AE9DD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243013"/>
            <a:ext cx="8458200" cy="857250"/>
            <a:chOff x="285750" y="1243013"/>
            <a:chExt cx="8458200" cy="857250"/>
          </a:xfrm>
        </p:grpSpPr>
        <p:sp>
          <p:nvSpPr>
            <p:cNvPr id="50198" name="Text Box 2">
              <a:extLst>
                <a:ext uri="{FF2B5EF4-FFF2-40B4-BE49-F238E27FC236}">
                  <a16:creationId xmlns:a16="http://schemas.microsoft.com/office/drawing/2014/main" id="{9E6CDDCB-288B-4F20-B941-5E5BF0DBF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1457325"/>
              <a:ext cx="845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Laplace transformation of step function</a:t>
              </a:r>
            </a:p>
          </p:txBody>
        </p:sp>
        <p:graphicFrame>
          <p:nvGraphicFramePr>
            <p:cNvPr id="50199" name="Object 14">
              <a:extLst>
                <a:ext uri="{FF2B5EF4-FFF2-40B4-BE49-F238E27FC236}">
                  <a16:creationId xmlns:a16="http://schemas.microsoft.com/office/drawing/2014/main" id="{F8C9A69F-B327-4740-9E8D-6B61BD6D60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15125" y="1243013"/>
            <a:ext cx="192881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Equation" r:id="rId9" imgW="1384300" imgH="469900" progId="Equation.DSMT4">
                    <p:embed/>
                  </p:oleObj>
                </mc:Choice>
                <mc:Fallback>
                  <p:oleObj name="Equation" r:id="rId9" imgW="1384300" imgH="469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1243013"/>
                          <a:ext cx="192881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EC0EBF77-78CF-4A90-9ABA-C4996788F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714625"/>
          <a:ext cx="1500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11" imgW="749300" imgH="330200" progId="Equation.DSMT4">
                  <p:embed/>
                </p:oleObj>
              </mc:Choice>
              <mc:Fallback>
                <p:oleObj name="Equation" r:id="rId11" imgW="7493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14625"/>
                        <a:ext cx="15001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9">
            <a:extLst>
              <a:ext uri="{FF2B5EF4-FFF2-40B4-BE49-F238E27FC236}">
                <a16:creationId xmlns:a16="http://schemas.microsoft.com/office/drawing/2014/main" id="{37AD5ACC-BC8F-4CD3-B699-9FDC955C9255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2643188"/>
            <a:ext cx="3098800" cy="819150"/>
            <a:chOff x="1285852" y="3467106"/>
            <a:chExt cx="3098809" cy="819150"/>
          </a:xfrm>
        </p:grpSpPr>
        <p:sp>
          <p:nvSpPr>
            <p:cNvPr id="50196" name="Text Box 2">
              <a:extLst>
                <a:ext uri="{FF2B5EF4-FFF2-40B4-BE49-F238E27FC236}">
                  <a16:creationId xmlns:a16="http://schemas.microsoft.com/office/drawing/2014/main" id="{DD3853A1-1269-40EA-82E8-FE1DA57EA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3671832"/>
              <a:ext cx="1571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When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</a:rPr>
                <a:t>=0, </a:t>
              </a:r>
            </a:p>
          </p:txBody>
        </p:sp>
        <p:graphicFrame>
          <p:nvGraphicFramePr>
            <p:cNvPr id="50197" name="Object 16">
              <a:extLst>
                <a:ext uri="{FF2B5EF4-FFF2-40B4-BE49-F238E27FC236}">
                  <a16:creationId xmlns:a16="http://schemas.microsoft.com/office/drawing/2014/main" id="{19C20B35-C27B-4C91-8688-CD9ABE234E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3174" y="3467106"/>
            <a:ext cx="1741487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5" name="Equation" r:id="rId13" imgW="914400" imgH="431800" progId="Equation.DSMT4">
                    <p:embed/>
                  </p:oleObj>
                </mc:Choice>
                <mc:Fallback>
                  <p:oleObj name="Equation" r:id="rId13" imgW="914400" imgH="431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3467106"/>
                          <a:ext cx="1741487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">
            <a:extLst>
              <a:ext uri="{FF2B5EF4-FFF2-40B4-BE49-F238E27FC236}">
                <a16:creationId xmlns:a16="http://schemas.microsoft.com/office/drawing/2014/main" id="{F329CB12-17C9-4173-9C99-ED34F9B4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71875"/>
            <a:ext cx="885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2.</a:t>
            </a:r>
            <a:r>
              <a:rPr lang="en-US" altLang="zh-CN" sz="2000" b="1">
                <a:latin typeface="Times New Roman" panose="02020603050405020304" pitchFamily="18" charset="0"/>
              </a:rPr>
              <a:t>  Find the Laplace transformation of  exponential function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at</a:t>
            </a:r>
            <a:r>
              <a:rPr lang="en-US" altLang="zh-CN" sz="2000" b="1" i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8CC515FB-15B3-4C52-BA1B-ECF6B5AA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43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423940" name="Object 17">
            <a:extLst>
              <a:ext uri="{FF2B5EF4-FFF2-40B4-BE49-F238E27FC236}">
                <a16:creationId xmlns:a16="http://schemas.microsoft.com/office/drawing/2014/main" id="{075452D9-45D1-4FF6-A93C-CA2F7E38D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4125913"/>
          <a:ext cx="26019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15" imgW="1295400" imgH="330200" progId="Equation.DSMT4">
                  <p:embed/>
                </p:oleObj>
              </mc:Choice>
              <mc:Fallback>
                <p:oleObj name="Equation" r:id="rId15" imgW="12954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125913"/>
                        <a:ext cx="26019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18">
            <a:extLst>
              <a:ext uri="{FF2B5EF4-FFF2-40B4-BE49-F238E27FC236}">
                <a16:creationId xmlns:a16="http://schemas.microsoft.com/office/drawing/2014/main" id="{07A06E59-39CC-4014-A336-00C95E84B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3929063"/>
          <a:ext cx="14732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7" imgW="711200" imgH="508000" progId="Equation.DSMT4">
                  <p:embed/>
                </p:oleObj>
              </mc:Choice>
              <mc:Fallback>
                <p:oleObj name="Equation" r:id="rId17" imgW="711200" imgH="508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929063"/>
                        <a:ext cx="14732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2" name="Object 19">
            <a:extLst>
              <a:ext uri="{FF2B5EF4-FFF2-40B4-BE49-F238E27FC236}">
                <a16:creationId xmlns:a16="http://schemas.microsoft.com/office/drawing/2014/main" id="{7BC88668-8149-4132-9313-99A3B56DC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4071938"/>
          <a:ext cx="1139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19" imgW="571252" imgH="431613" progId="Equation.DSMT4">
                  <p:embed/>
                </p:oleObj>
              </mc:Choice>
              <mc:Fallback>
                <p:oleObj name="Equation" r:id="rId19" imgW="571252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071938"/>
                        <a:ext cx="11398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3">
            <a:extLst>
              <a:ext uri="{FF2B5EF4-FFF2-40B4-BE49-F238E27FC236}">
                <a16:creationId xmlns:a16="http://schemas.microsoft.com/office/drawing/2014/main" id="{8C1B57FB-C184-41F5-8455-F94973F0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48577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Or use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at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)], and let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)=1, then</a:t>
            </a: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D0A9087B-3ADA-4D6B-80E4-440FF46B6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5289550"/>
          <a:ext cx="32686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21" imgW="1663700" imgH="431800" progId="Equation.DSMT4">
                  <p:embed/>
                </p:oleObj>
              </mc:Choice>
              <mc:Fallback>
                <p:oleObj name="Equation" r:id="rId21" imgW="1663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289550"/>
                        <a:ext cx="32686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B8D637BA-F022-4518-9B4E-087553A0E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5286375"/>
          <a:ext cx="21812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23" imgW="1143000" imgH="431800" progId="Equation.DSMT4">
                  <p:embed/>
                </p:oleObj>
              </mc:Choice>
              <mc:Fallback>
                <p:oleObj name="Equation" r:id="rId23" imgW="1143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286375"/>
                        <a:ext cx="21812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  <p:bldP spid="15" grpId="0"/>
      <p:bldP spid="21" grpId="0"/>
      <p:bldP spid="22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24" name="Text Box 12">
            <a:extLst>
              <a:ext uri="{FF2B5EF4-FFF2-40B4-BE49-F238E27FC236}">
                <a16:creationId xmlns:a16="http://schemas.microsoft.com/office/drawing/2014/main" id="{9B35562F-D979-4DC6-A595-8917F752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4287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3.  </a:t>
            </a:r>
            <a:r>
              <a:rPr lang="en-US" altLang="zh-CN" sz="2000" b="1">
                <a:latin typeface="Times New Roman" panose="02020603050405020304" pitchFamily="18" charset="0"/>
              </a:rPr>
              <a:t>Find Laplace transformation of  the power function 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 i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22925" name="Text Box 13">
            <a:extLst>
              <a:ext uri="{FF2B5EF4-FFF2-40B4-BE49-F238E27FC236}">
                <a16:creationId xmlns:a16="http://schemas.microsoft.com/office/drawing/2014/main" id="{14AF2C20-D224-46D4-BB8D-242AE51E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957388"/>
            <a:ext cx="642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Let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/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!, then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)=1,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</a:rPr>
              <a:t>(0)=0,  </a:t>
            </a:r>
            <a:r>
              <a:rPr lang="en-US" altLang="zh-CN" sz="2000" b="1" i="1">
                <a:latin typeface="Times New Roman" panose="02020603050405020304" pitchFamily="18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</a:rPr>
              <a:t>=1,2,…,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422929" name="Object 5">
            <a:extLst>
              <a:ext uri="{FF2B5EF4-FFF2-40B4-BE49-F238E27FC236}">
                <a16:creationId xmlns:a16="http://schemas.microsoft.com/office/drawing/2014/main" id="{B3A57CCA-E330-4D37-BD8E-B6798546A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357438"/>
          <a:ext cx="53578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3" imgW="2946400" imgH="482600" progId="Equation.DSMT4">
                  <p:embed/>
                </p:oleObj>
              </mc:Choice>
              <mc:Fallback>
                <p:oleObj name="Equation" r:id="rId3" imgW="2946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357438"/>
                        <a:ext cx="53578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0" name="Text Box 18">
            <a:extLst>
              <a:ext uri="{FF2B5EF4-FFF2-40B4-BE49-F238E27FC236}">
                <a16:creationId xmlns:a16="http://schemas.microsoft.com/office/drawing/2014/main" id="{113E5D3E-5E2E-4D56-A740-56008CE0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214688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We also have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[1]=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)], that is,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)]=1/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n+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and</a:t>
            </a:r>
          </a:p>
        </p:txBody>
      </p:sp>
      <p:graphicFrame>
        <p:nvGraphicFramePr>
          <p:cNvPr id="422931" name="Object 6">
            <a:extLst>
              <a:ext uri="{FF2B5EF4-FFF2-40B4-BE49-F238E27FC236}">
                <a16:creationId xmlns:a16="http://schemas.microsoft.com/office/drawing/2014/main" id="{F874D6DE-1D06-4C88-AD47-CBD00A245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797300"/>
          <a:ext cx="2286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5" imgW="1117600" imgH="228600" progId="Equation.DSMT4">
                  <p:embed/>
                </p:oleObj>
              </mc:Choice>
              <mc:Fallback>
                <p:oleObj name="Equation" r:id="rId5" imgW="1117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97300"/>
                        <a:ext cx="2286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2" name="Object 7">
            <a:extLst>
              <a:ext uri="{FF2B5EF4-FFF2-40B4-BE49-F238E27FC236}">
                <a16:creationId xmlns:a16="http://schemas.microsoft.com/office/drawing/2014/main" id="{1FBCDC76-C21F-4FB5-80BE-012A3C213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3609975"/>
          <a:ext cx="25717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7" imgW="1269449" imgH="431613" progId="Equation.DSMT4">
                  <p:embed/>
                </p:oleObj>
              </mc:Choice>
              <mc:Fallback>
                <p:oleObj name="Equation" r:id="rId7" imgW="1269449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609975"/>
                        <a:ext cx="25717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灯片编号占位符 4">
            <a:extLst>
              <a:ext uri="{FF2B5EF4-FFF2-40B4-BE49-F238E27FC236}">
                <a16:creationId xmlns:a16="http://schemas.microsoft.com/office/drawing/2014/main" id="{AAF72C4F-9AC1-4441-AA39-AAA8FAEF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65462-9FA8-4DD7-BD39-84C3EEFA9D4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00370F6-EBAA-4C06-90C4-FEB6443A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1210" name="Text Box 2">
            <a:extLst>
              <a:ext uri="{FF2B5EF4-FFF2-40B4-BE49-F238E27FC236}">
                <a16:creationId xmlns:a16="http://schemas.microsoft.com/office/drawing/2014/main" id="{4A273542-FEFD-485D-9FD7-01E1F795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Laplace transformation of some functions.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A2FECB0-42F2-4DCC-BC10-7B1D2B462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57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53F247F9-5578-4770-A8B2-02D16D586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2571750"/>
          <a:ext cx="1408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9" imgW="774364" imgH="228501" progId="Equation.DSMT4">
                  <p:embed/>
                </p:oleObj>
              </mc:Choice>
              <mc:Fallback>
                <p:oleObj name="Equation" r:id="rId9" imgW="774364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571750"/>
                        <a:ext cx="14081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>
            <a:extLst>
              <a:ext uri="{FF2B5EF4-FFF2-40B4-BE49-F238E27FC236}">
                <a16:creationId xmlns:a16="http://schemas.microsoft.com/office/drawing/2014/main" id="{7C965E8D-170A-422C-ACA7-6143F2CC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4.  </a:t>
            </a:r>
            <a:r>
              <a:rPr lang="en-US" altLang="zh-CN" sz="2000" b="1">
                <a:latin typeface="Times New Roman" panose="02020603050405020304" pitchFamily="18" charset="0"/>
              </a:rPr>
              <a:t>Find the Laplace transformation of 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at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 i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D6952FD9-28C0-400D-8A50-62C111BA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Let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000" b="1" i="1"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</a:rPr>
              <a:t>and use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at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)],</a:t>
            </a:r>
          </a:p>
        </p:txBody>
      </p:sp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498C2C23-D3D7-4B8C-B006-2A6C5EFAD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5286375"/>
          <a:ext cx="23796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11" imgW="1269449" imgH="431613" progId="Equation.DSMT4">
                  <p:embed/>
                </p:oleObj>
              </mc:Choice>
              <mc:Fallback>
                <p:oleObj name="Equation" r:id="rId11" imgW="1269449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286375"/>
                        <a:ext cx="23796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4259ECD7-34A7-4607-83EA-ADC9F1340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5286375"/>
          <a:ext cx="3014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13" imgW="1524000" imgH="431800" progId="Equation.DSMT4">
                  <p:embed/>
                </p:oleObj>
              </mc:Choice>
              <mc:Fallback>
                <p:oleObj name="Equation" r:id="rId13" imgW="1524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286375"/>
                        <a:ext cx="30146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>
            <a:extLst>
              <a:ext uri="{FF2B5EF4-FFF2-40B4-BE49-F238E27FC236}">
                <a16:creationId xmlns:a16="http://schemas.microsoft.com/office/drawing/2014/main" id="{058843A9-5C99-496A-B36F-8BF337F6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9291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4" grpId="0"/>
      <p:bldP spid="422925" grpId="0"/>
      <p:bldP spid="422930" grpId="0"/>
      <p:bldP spid="18" grpId="0"/>
      <p:bldP spid="20" grpId="0"/>
      <p:bldP spid="21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17C97E31-629B-486E-8EC7-47C11C11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13469-DCB4-44B5-947D-5805558E4B9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8684753-DB25-4C70-9226-029A9850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52520F22-2C86-4B42-AD56-60464B16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Laplace transformation of some functions.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848FB1F1-7761-4465-BADB-883F4DC3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435100"/>
            <a:ext cx="845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5.</a:t>
            </a:r>
            <a:r>
              <a:rPr lang="en-US" altLang="zh-CN" sz="2000" b="1">
                <a:latin typeface="Times New Roman" panose="02020603050405020304" pitchFamily="18" charset="0"/>
              </a:rPr>
              <a:t>  Find the Laplace transformation of the trigonometric function</a:t>
            </a:r>
            <a:r>
              <a:rPr lang="en-US" altLang="zh-CN" sz="2000" b="1" i="1">
                <a:latin typeface="Times New Roman" panose="02020603050405020304" pitchFamily="18" charset="0"/>
              </a:rPr>
              <a:t>.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4E3469D-1DFD-4EF3-81E1-538FDBA0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57388"/>
            <a:ext cx="350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Note sin</a:t>
            </a:r>
            <a:r>
              <a:rPr lang="en-US" altLang="zh-CN" sz="2000" b="1" i="1">
                <a:latin typeface="Times New Roman" panose="02020603050405020304" pitchFamily="18" charset="0"/>
              </a:rPr>
              <a:t>wt</a:t>
            </a:r>
            <a:r>
              <a:rPr lang="en-US" altLang="zh-CN" sz="2000" b="1">
                <a:latin typeface="Times New Roman" panose="02020603050405020304" pitchFamily="18" charset="0"/>
              </a:rPr>
              <a:t>=(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iwt</a:t>
            </a:r>
            <a:r>
              <a:rPr lang="en-US" altLang="zh-CN" sz="2000" b="1">
                <a:latin typeface="Times New Roman" panose="02020603050405020304" pitchFamily="18" charset="0"/>
              </a:rPr>
              <a:t>-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-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iwt</a:t>
            </a:r>
            <a:r>
              <a:rPr lang="en-US" altLang="zh-CN" sz="2000" b="1">
                <a:latin typeface="Times New Roman" panose="02020603050405020304" pitchFamily="18" charset="0"/>
              </a:rPr>
              <a:t>)/2</a:t>
            </a:r>
            <a:r>
              <a:rPr lang="en-US" altLang="zh-CN" sz="2000" b="1" i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, and</a:t>
            </a:r>
          </a:p>
        </p:txBody>
      </p:sp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D2C95402-59FC-4140-86C7-735C762BE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2322513"/>
          <a:ext cx="20081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1066800" imgH="431800" progId="Equation.DSMT4">
                  <p:embed/>
                </p:oleObj>
              </mc:Choice>
              <mc:Fallback>
                <p:oleObj name="Equation" r:id="rId3" imgW="1066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322513"/>
                        <a:ext cx="20081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F0D90B58-6A21-4C17-9FC5-3C8AB5687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27375"/>
          <a:ext cx="38385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5" imgW="2057400" imgH="469900" progId="Equation.DSMT4">
                  <p:embed/>
                </p:oleObj>
              </mc:Choice>
              <mc:Fallback>
                <p:oleObj name="Equation" r:id="rId5" imgW="20574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7375"/>
                        <a:ext cx="38385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76949366-2F4A-4A98-B878-698EBE592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643438"/>
          <a:ext cx="28336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7" imgW="1434477" imgH="406224" progId="Equation.DSMT4">
                  <p:embed/>
                </p:oleObj>
              </mc:Choice>
              <mc:Fallback>
                <p:oleObj name="Equation" r:id="rId7" imgW="1434477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643438"/>
                        <a:ext cx="28336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76504B32-F4FA-4C90-B8C9-2B515F3D9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2286000"/>
          <a:ext cx="21859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9" imgW="1129810" imgH="431613" progId="Equation.DSMT4">
                  <p:embed/>
                </p:oleObj>
              </mc:Choice>
              <mc:Fallback>
                <p:oleObj name="Equation" r:id="rId9" imgW="1129810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286000"/>
                        <a:ext cx="21859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99ED392D-3650-4FA9-8904-080DAFE22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3106738"/>
          <a:ext cx="15065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1" imgW="723586" imgH="431613" progId="Equation.DSMT4">
                  <p:embed/>
                </p:oleObj>
              </mc:Choice>
              <mc:Fallback>
                <p:oleObj name="Equation" r:id="rId11" imgW="723586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106738"/>
                        <a:ext cx="15065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9">
            <a:extLst>
              <a:ext uri="{FF2B5EF4-FFF2-40B4-BE49-F238E27FC236}">
                <a16:creationId xmlns:a16="http://schemas.microsoft.com/office/drawing/2014/main" id="{B4738B31-18F2-459E-98F5-E82AFC488070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143375"/>
            <a:ext cx="7772400" cy="428625"/>
            <a:chOff x="571500" y="4143375"/>
            <a:chExt cx="7772400" cy="428625"/>
          </a:xfrm>
        </p:grpSpPr>
        <p:sp>
          <p:nvSpPr>
            <p:cNvPr id="52240" name="Text Box 8">
              <a:extLst>
                <a:ext uri="{FF2B5EF4-FFF2-40B4-BE49-F238E27FC236}">
                  <a16:creationId xmlns:a16="http://schemas.microsoft.com/office/drawing/2014/main" id="{751C27F8-B263-4452-8206-2997FB79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4143375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Let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)=sin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wt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and note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241" name="Object 7">
              <a:extLst>
                <a:ext uri="{FF2B5EF4-FFF2-40B4-BE49-F238E27FC236}">
                  <a16:creationId xmlns:a16="http://schemas.microsoft.com/office/drawing/2014/main" id="{932E3CFF-734F-4F19-9CC7-664E89E25F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425" y="4186238"/>
            <a:ext cx="3525838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13" imgW="1841500" imgH="203200" progId="Equation.DSMT4">
                    <p:embed/>
                  </p:oleObj>
                </mc:Choice>
                <mc:Fallback>
                  <p:oleObj name="Equation" r:id="rId13" imgW="18415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425" y="4186238"/>
                          <a:ext cx="3525838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0F2554FE-93DC-480C-8C4A-F40F8FB8D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643438"/>
          <a:ext cx="2071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5" imgW="1040948" imgH="431613" progId="Equation.DSMT4">
                  <p:embed/>
                </p:oleObj>
              </mc:Choice>
              <mc:Fallback>
                <p:oleObj name="Equation" r:id="rId15" imgW="1040948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3438"/>
                        <a:ext cx="20716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9E23F63A-0667-4200-B15F-97F54F5EE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4610100"/>
          <a:ext cx="15001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17" imgW="723586" imgH="431613" progId="Equation.DSMT4">
                  <p:embed/>
                </p:oleObj>
              </mc:Choice>
              <mc:Fallback>
                <p:oleObj name="Equation" r:id="rId17" imgW="723586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610100"/>
                        <a:ext cx="150018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">
            <a:extLst>
              <a:ext uri="{FF2B5EF4-FFF2-40B4-BE49-F238E27FC236}">
                <a16:creationId xmlns:a16="http://schemas.microsoft.com/office/drawing/2014/main" id="{66CF448B-FCF4-429C-B590-9E495070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57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C7F3045C-4D20-4AD3-845D-A738EEC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E51AB-92C4-4ADF-8389-60D9036C803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150249F-6CE0-401B-A39F-7E7C426E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B5CCB116-E032-4D78-A1F5-086F905E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Laplace transformation of some functions.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ECBDC7FD-56F4-4843-97BB-2B21A95DF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57513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6" name="组合 12">
            <a:extLst>
              <a:ext uri="{FF2B5EF4-FFF2-40B4-BE49-F238E27FC236}">
                <a16:creationId xmlns:a16="http://schemas.microsoft.com/office/drawing/2014/main" id="{003FAC76-9C5D-4004-AFDA-D91E72ECD3A2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1435100"/>
            <a:ext cx="8458200" cy="1350963"/>
            <a:chOff x="328613" y="1435100"/>
            <a:chExt cx="8458200" cy="1350963"/>
          </a:xfrm>
        </p:grpSpPr>
        <p:sp>
          <p:nvSpPr>
            <p:cNvPr id="53260" name="Text Box 2">
              <a:extLst>
                <a:ext uri="{FF2B5EF4-FFF2-40B4-BE49-F238E27FC236}">
                  <a16:creationId xmlns:a16="http://schemas.microsoft.com/office/drawing/2014/main" id="{8422C0BA-1EE9-4C16-938E-219B0F2D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435100"/>
              <a:ext cx="8458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6.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Find the Laplace transformation of the impulse function</a:t>
              </a:r>
            </a:p>
          </p:txBody>
        </p:sp>
        <p:graphicFrame>
          <p:nvGraphicFramePr>
            <p:cNvPr id="53261" name="Object 5">
              <a:extLst>
                <a:ext uri="{FF2B5EF4-FFF2-40B4-BE49-F238E27FC236}">
                  <a16:creationId xmlns:a16="http://schemas.microsoft.com/office/drawing/2014/main" id="{9E8D4AF2-D12C-4118-9C86-712DFE5F9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6238" y="1857375"/>
            <a:ext cx="3640137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2" name="Equation" r:id="rId3" imgW="1930400" imgH="495300" progId="Equation.DSMT4">
                    <p:embed/>
                  </p:oleObj>
                </mc:Choice>
                <mc:Fallback>
                  <p:oleObj name="Equation" r:id="rId3" imgW="1930400" imgH="495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238" y="1857375"/>
                          <a:ext cx="3640137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FFE24D95-2C69-4B5C-AF3C-B9B8A31D2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2857500"/>
          <a:ext cx="35782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5" imgW="1879600" imgH="330200" progId="Equation.DSMT4">
                  <p:embed/>
                </p:oleObj>
              </mc:Choice>
              <mc:Fallback>
                <p:oleObj name="Equation" r:id="rId5" imgW="18796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857500"/>
                        <a:ext cx="35782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79CC9BB0-FC46-4215-AD05-61B09D613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2857500"/>
          <a:ext cx="1692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7" imgW="889000" imgH="330200" progId="Equation.DSMT4">
                  <p:embed/>
                </p:oleObj>
              </mc:Choice>
              <mc:Fallback>
                <p:oleObj name="Equation" r:id="rId7" imgW="8890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857500"/>
                        <a:ext cx="1692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>
            <a:extLst>
              <a:ext uri="{FF2B5EF4-FFF2-40B4-BE49-F238E27FC236}">
                <a16:creationId xmlns:a16="http://schemas.microsoft.com/office/drawing/2014/main" id="{7349AB27-BDDD-406D-B757-D48E5898C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3500438"/>
          <a:ext cx="1546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9" imgW="812447" imgH="507780" progId="Equation.DSMT4">
                  <p:embed/>
                </p:oleObj>
              </mc:Choice>
              <mc:Fallback>
                <p:oleObj name="Equation" r:id="rId9" imgW="812447" imgH="5077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500438"/>
                        <a:ext cx="1546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D8FEE252-8D6D-44D8-A445-0081D4702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3571875"/>
          <a:ext cx="24876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11" imgW="1307532" imgH="431613" progId="Equation.DSMT4">
                  <p:embed/>
                </p:oleObj>
              </mc:Choice>
              <mc:Fallback>
                <p:oleObj name="Equation" r:id="rId11" imgW="1307532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571875"/>
                        <a:ext cx="24876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0739E068-60AD-451E-A4B7-C89387378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4643438"/>
          <a:ext cx="24145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13" imgW="1269449" imgH="431613" progId="Equation.DSMT4">
                  <p:embed/>
                </p:oleObj>
              </mc:Choice>
              <mc:Fallback>
                <p:oleObj name="Equation" r:id="rId13" imgW="1269449" imgH="4316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643438"/>
                        <a:ext cx="24145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16E09DCD-EFA4-4A5C-BFCE-A69AF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0E997-2E88-4229-AA6E-B24526B2C73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51E78EC-17FD-4F1D-A990-C26B6E7C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18FA8BF4-1A00-43AD-8EB2-2A6D5019E1EF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857250"/>
            <a:ext cx="8372475" cy="2355850"/>
            <a:chOff x="342900" y="857250"/>
            <a:chExt cx="8372475" cy="2355850"/>
          </a:xfrm>
        </p:grpSpPr>
        <p:sp>
          <p:nvSpPr>
            <p:cNvPr id="16393" name="Text Box 37">
              <a:extLst>
                <a:ext uri="{FF2B5EF4-FFF2-40B4-BE49-F238E27FC236}">
                  <a16:creationId xmlns:a16="http://schemas.microsoft.com/office/drawing/2014/main" id="{B6ACC09C-2DD0-465A-9F93-AD0FB7F9F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857250"/>
              <a:ext cx="83724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Assume that the function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is piecewise smooth and absolutely integrable in (-∞, ∞), then the integral</a:t>
              </a:r>
            </a:p>
          </p:txBody>
        </p:sp>
        <p:graphicFrame>
          <p:nvGraphicFramePr>
            <p:cNvPr id="16394" name="Object 2">
              <a:extLst>
                <a:ext uri="{FF2B5EF4-FFF2-40B4-BE49-F238E27FC236}">
                  <a16:creationId xmlns:a16="http://schemas.microsoft.com/office/drawing/2014/main" id="{A6E10FD2-1CB8-4229-A51C-789E219DA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2538" y="1928813"/>
            <a:ext cx="3355975" cy="78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3" imgW="1777229" imgH="431613" progId="Equation.DSMT4">
                    <p:embed/>
                  </p:oleObj>
                </mc:Choice>
                <mc:Fallback>
                  <p:oleObj name="Equation" r:id="rId3" imgW="1777229" imgH="4316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538" y="1928813"/>
                          <a:ext cx="3355975" cy="785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90">
              <a:extLst>
                <a:ext uri="{FF2B5EF4-FFF2-40B4-BE49-F238E27FC236}">
                  <a16:creationId xmlns:a16="http://schemas.microsoft.com/office/drawing/2014/main" id="{EF1D8777-754F-4720-9BEB-DBA9A984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2714625"/>
              <a:ext cx="837247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Fourier integral transformation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of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16396" name="Object 4">
              <a:extLst>
                <a:ext uri="{FF2B5EF4-FFF2-40B4-BE49-F238E27FC236}">
                  <a16:creationId xmlns:a16="http://schemas.microsoft.com/office/drawing/2014/main" id="{C95948D0-8784-4FEA-86B9-42923AFAD9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2143125"/>
            <a:ext cx="121443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5" imgW="698197" imgH="203112" progId="Equation.DSMT4">
                    <p:embed/>
                  </p:oleObj>
                </mc:Choice>
                <mc:Fallback>
                  <p:oleObj name="Equation" r:id="rId5" imgW="698197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143125"/>
                          <a:ext cx="1214438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>
            <a:extLst>
              <a:ext uri="{FF2B5EF4-FFF2-40B4-BE49-F238E27FC236}">
                <a16:creationId xmlns:a16="http://schemas.microsoft.com/office/drawing/2014/main" id="{FB69EC0E-17DD-441F-92F2-9ED36A8E72BD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3214688"/>
            <a:ext cx="8531225" cy="1428750"/>
            <a:chOff x="342900" y="3214688"/>
            <a:chExt cx="8531225" cy="1428750"/>
          </a:xfrm>
        </p:grpSpPr>
        <p:sp>
          <p:nvSpPr>
            <p:cNvPr id="16390" name="Text Box 51">
              <a:extLst>
                <a:ext uri="{FF2B5EF4-FFF2-40B4-BE49-F238E27FC236}">
                  <a16:creationId xmlns:a16="http://schemas.microsoft.com/office/drawing/2014/main" id="{3BE6C1FB-7C1E-4A16-BAC0-3ED918B46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3214688"/>
              <a:ext cx="853122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) is called the 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Fourier inverse transformation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of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Symbol" panose="05050102010706020507" pitchFamily="18" charset="2"/>
                </a:rPr>
                <a:t>l</a:t>
              </a:r>
              <a:r>
                <a:rPr lang="en-US" altLang="zh-CN" sz="2000" b="1">
                  <a:latin typeface="Times New Roman" panose="02020603050405020304" pitchFamily="18" charset="0"/>
                </a:rPr>
                <a:t>):</a:t>
              </a:r>
            </a:p>
          </p:txBody>
        </p:sp>
        <p:graphicFrame>
          <p:nvGraphicFramePr>
            <p:cNvPr id="16391" name="Object 3">
              <a:extLst>
                <a:ext uri="{FF2B5EF4-FFF2-40B4-BE49-F238E27FC236}">
                  <a16:creationId xmlns:a16="http://schemas.microsoft.com/office/drawing/2014/main" id="{68665011-D19C-458E-816B-E9E2A527C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3783013"/>
            <a:ext cx="3895725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7" imgW="1866900" imgH="431800" progId="Equation.DSMT4">
                    <p:embed/>
                  </p:oleObj>
                </mc:Choice>
                <mc:Fallback>
                  <p:oleObj name="Equation" r:id="rId7" imgW="18669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783013"/>
                          <a:ext cx="3895725" cy="860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5">
              <a:extLst>
                <a:ext uri="{FF2B5EF4-FFF2-40B4-BE49-F238E27FC236}">
                  <a16:creationId xmlns:a16="http://schemas.microsoft.com/office/drawing/2014/main" id="{BD38D789-A921-400B-BC77-002F76764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688" y="3954463"/>
            <a:ext cx="186531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9" imgW="863225" imgH="228501" progId="Equation.DSMT4">
                    <p:embed/>
                  </p:oleObj>
                </mc:Choice>
                <mc:Fallback>
                  <p:oleObj name="Equation" r:id="rId9" imgW="863225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688" y="3954463"/>
                          <a:ext cx="1865312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AAD8FC1A-0748-49D2-8D2D-97244632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0C916C-A4A3-44B7-ABFE-8F7B3ED154E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A99F26C-4427-4A9C-8996-57282283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6E155BF3-84A6-40EF-83E0-97D6FE8C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(2) Laplace inverse transformation.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208CD26E-6A39-4042-9F25-27CA137F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7645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8" name="组合 19">
            <a:extLst>
              <a:ext uri="{FF2B5EF4-FFF2-40B4-BE49-F238E27FC236}">
                <a16:creationId xmlns:a16="http://schemas.microsoft.com/office/drawing/2014/main" id="{43E1595F-BCB1-436A-BF4D-D7AD4773C2CC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1238250"/>
            <a:ext cx="7372350" cy="833438"/>
            <a:chOff x="328613" y="1238250"/>
            <a:chExt cx="7372350" cy="833438"/>
          </a:xfrm>
        </p:grpSpPr>
        <p:sp>
          <p:nvSpPr>
            <p:cNvPr id="54291" name="Text Box 2">
              <a:extLst>
                <a:ext uri="{FF2B5EF4-FFF2-40B4-BE49-F238E27FC236}">
                  <a16:creationId xmlns:a16="http://schemas.microsoft.com/office/drawing/2014/main" id="{CA62C5DC-4D07-428B-A06B-B56F40C77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435100"/>
              <a:ext cx="6315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6.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Find the Laplace inverse transformation of</a:t>
              </a:r>
            </a:p>
          </p:txBody>
        </p:sp>
        <p:graphicFrame>
          <p:nvGraphicFramePr>
            <p:cNvPr id="54292" name="Object 5">
              <a:extLst>
                <a:ext uri="{FF2B5EF4-FFF2-40B4-BE49-F238E27FC236}">
                  <a16:creationId xmlns:a16="http://schemas.microsoft.com/office/drawing/2014/main" id="{06CAC3E6-9762-4310-98B9-C570CF065E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53188" y="1238250"/>
            <a:ext cx="1247775" cy="83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3" name="Equation" r:id="rId3" imgW="660113" imgH="444307" progId="Equation.DSMT4">
                    <p:embed/>
                  </p:oleObj>
                </mc:Choice>
                <mc:Fallback>
                  <p:oleObj name="Equation" r:id="rId3" imgW="660113" imgH="44430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3188" y="1238250"/>
                          <a:ext cx="1247775" cy="833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7B8AA626-CA6A-4F77-9399-5B3AC206EF7C}"/>
              </a:ext>
            </a:extLst>
          </p:cNvPr>
          <p:cNvGrpSpPr>
            <a:grpSpLocks/>
          </p:cNvGrpSpPr>
          <p:nvPr/>
        </p:nvGrpSpPr>
        <p:grpSpPr bwMode="auto">
          <a:xfrm>
            <a:off x="1538288" y="1897063"/>
            <a:ext cx="3871912" cy="822325"/>
            <a:chOff x="1538294" y="2035661"/>
            <a:chExt cx="3871894" cy="821835"/>
          </a:xfrm>
        </p:grpSpPr>
        <p:sp>
          <p:nvSpPr>
            <p:cNvPr id="54289" name="Text Box 6">
              <a:extLst>
                <a:ext uri="{FF2B5EF4-FFF2-40B4-BE49-F238E27FC236}">
                  <a16:creationId xmlns:a16="http://schemas.microsoft.com/office/drawing/2014/main" id="{80FF62A4-881F-4E4A-883F-4FAEA84E3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94" y="2214554"/>
              <a:ext cx="11763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Since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90" name="Object 3">
              <a:extLst>
                <a:ext uri="{FF2B5EF4-FFF2-40B4-BE49-F238E27FC236}">
                  <a16:creationId xmlns:a16="http://schemas.microsoft.com/office/drawing/2014/main" id="{A9C13E89-3CFB-499E-AF4F-A8DF99602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5984" y="2035661"/>
            <a:ext cx="3124204" cy="821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4" name="Equation" r:id="rId5" imgW="1675673" imgH="444307" progId="Equation.DSMT4">
                    <p:embed/>
                  </p:oleObj>
                </mc:Choice>
                <mc:Fallback>
                  <p:oleObj name="Equation" r:id="rId5" imgW="1675673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2035661"/>
                          <a:ext cx="3124204" cy="821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25">
            <a:extLst>
              <a:ext uri="{FF2B5EF4-FFF2-40B4-BE49-F238E27FC236}">
                <a16:creationId xmlns:a16="http://schemas.microsoft.com/office/drawing/2014/main" id="{A484B2EA-4085-4F4E-8E52-A8B631C73382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2719388"/>
            <a:ext cx="3297237" cy="908050"/>
            <a:chOff x="1514508" y="2928934"/>
            <a:chExt cx="3297189" cy="908050"/>
          </a:xfrm>
        </p:grpSpPr>
        <p:sp>
          <p:nvSpPr>
            <p:cNvPr id="54287" name="Text Box 13">
              <a:extLst>
                <a:ext uri="{FF2B5EF4-FFF2-40B4-BE49-F238E27FC236}">
                  <a16:creationId xmlns:a16="http://schemas.microsoft.com/office/drawing/2014/main" id="{83BA240F-A0BA-4F79-825F-3FD5B650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508" y="3171766"/>
              <a:ext cx="1985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88" name="Object 18">
              <a:extLst>
                <a:ext uri="{FF2B5EF4-FFF2-40B4-BE49-F238E27FC236}">
                  <a16:creationId xmlns:a16="http://schemas.microsoft.com/office/drawing/2014/main" id="{8EBEF9BC-EC43-44A1-B97F-3408EC7D50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422" y="2928934"/>
            <a:ext cx="245427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Equation" r:id="rId7" imgW="1257300" imgH="469900" progId="Equation.DSMT4">
                    <p:embed/>
                  </p:oleObj>
                </mc:Choice>
                <mc:Fallback>
                  <p:oleObj name="Equation" r:id="rId7" imgW="1257300" imgH="4699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2928934"/>
                          <a:ext cx="2454275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47" name="Object 19">
            <a:extLst>
              <a:ext uri="{FF2B5EF4-FFF2-40B4-BE49-F238E27FC236}">
                <a16:creationId xmlns:a16="http://schemas.microsoft.com/office/drawing/2014/main" id="{0C81B253-AF9A-4886-94FF-A9EB02C43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576638"/>
          <a:ext cx="48339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6638"/>
                        <a:ext cx="48339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id="{61671935-FE75-45E5-9FC5-BB06DA7C4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063" y="3790950"/>
          <a:ext cx="26511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11" imgW="1358310" imgH="253890" progId="Equation.DSMT4">
                  <p:embed/>
                </p:oleObj>
              </mc:Choice>
              <mc:Fallback>
                <p:oleObj name="Equation" r:id="rId11" imgW="1358310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790950"/>
                        <a:ext cx="26511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EA1905CC-FEF7-4FD9-806E-75303485F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614863"/>
          <a:ext cx="16351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13" imgW="837836" imgH="165028" progId="Equation.DSMT4">
                  <p:embed/>
                </p:oleObj>
              </mc:Choice>
              <mc:Fallback>
                <p:oleObj name="Equation" r:id="rId13" imgW="837836" imgH="16502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14863"/>
                        <a:ext cx="16351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1024C2D6-4C6B-48B7-82B8-67EA2F386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4441825"/>
          <a:ext cx="2676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15" imgW="1371600" imgH="330200" progId="Equation.DSMT4">
                  <p:embed/>
                </p:oleObj>
              </mc:Choice>
              <mc:Fallback>
                <p:oleObj name="Equation" r:id="rId15" imgW="1371600" imgH="330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441825"/>
                        <a:ext cx="26765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6B629BD-382D-4110-B848-5EBA694E9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148263"/>
          <a:ext cx="30972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17" imgW="1586811" imgH="406224" progId="Equation.DSMT4">
                  <p:embed/>
                </p:oleObj>
              </mc:Choice>
              <mc:Fallback>
                <p:oleObj name="Equation" r:id="rId17" imgW="1586811" imgH="40622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148263"/>
                        <a:ext cx="30972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>
            <a:extLst>
              <a:ext uri="{FF2B5EF4-FFF2-40B4-BE49-F238E27FC236}">
                <a16:creationId xmlns:a16="http://schemas.microsoft.com/office/drawing/2014/main" id="{498C1587-A0FF-4F32-946C-904FAD03F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148263"/>
          <a:ext cx="18335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19" imgW="939392" imgH="406224" progId="Equation.DSMT4">
                  <p:embed/>
                </p:oleObj>
              </mc:Choice>
              <mc:Fallback>
                <p:oleObj name="Equation" r:id="rId19" imgW="939392" imgH="40622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148263"/>
                        <a:ext cx="18335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>
            <a:extLst>
              <a:ext uri="{FF2B5EF4-FFF2-40B4-BE49-F238E27FC236}">
                <a16:creationId xmlns:a16="http://schemas.microsoft.com/office/drawing/2014/main" id="{CE674568-FE15-4552-883D-CD5DF702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73E399-9C86-4B43-8F38-239C26D8110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617A25-40C7-4BF4-82E5-D9164F8F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Examples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F2D4052F-40E9-41FE-B228-BE276786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572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(2) Laplace inverse transformation.</a:t>
            </a:r>
          </a:p>
        </p:txBody>
      </p:sp>
      <p:grpSp>
        <p:nvGrpSpPr>
          <p:cNvPr id="9" name="组合 21">
            <a:extLst>
              <a:ext uri="{FF2B5EF4-FFF2-40B4-BE49-F238E27FC236}">
                <a16:creationId xmlns:a16="http://schemas.microsoft.com/office/drawing/2014/main" id="{A9F7FEF6-2BA2-4B35-9225-10941A315188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333500"/>
            <a:ext cx="7500937" cy="809625"/>
            <a:chOff x="357188" y="1333500"/>
            <a:chExt cx="7500937" cy="809625"/>
          </a:xfrm>
        </p:grpSpPr>
        <p:sp>
          <p:nvSpPr>
            <p:cNvPr id="55317" name="Text Box 2">
              <a:extLst>
                <a:ext uri="{FF2B5EF4-FFF2-40B4-BE49-F238E27FC236}">
                  <a16:creationId xmlns:a16="http://schemas.microsoft.com/office/drawing/2014/main" id="{3654F792-42C0-44AD-A576-DAF1F4022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1504950"/>
              <a:ext cx="6215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7.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the Laplace inverse transformation of</a:t>
              </a:r>
            </a:p>
          </p:txBody>
        </p:sp>
        <p:graphicFrame>
          <p:nvGraphicFramePr>
            <p:cNvPr id="55318" name="Object 5">
              <a:extLst>
                <a:ext uri="{FF2B5EF4-FFF2-40B4-BE49-F238E27FC236}">
                  <a16:creationId xmlns:a16="http://schemas.microsoft.com/office/drawing/2014/main" id="{12552C89-3B68-4BAE-971A-1055CD3C9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8913" y="1333500"/>
            <a:ext cx="1319212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9" name="Equation" r:id="rId3" imgW="698197" imgH="431613" progId="Equation.DSMT4">
                    <p:embed/>
                  </p:oleObj>
                </mc:Choice>
                <mc:Fallback>
                  <p:oleObj name="Equation" r:id="rId3" imgW="698197" imgH="4316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8913" y="1333500"/>
                          <a:ext cx="1319212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">
            <a:extLst>
              <a:ext uri="{FF2B5EF4-FFF2-40B4-BE49-F238E27FC236}">
                <a16:creationId xmlns:a16="http://schemas.microsoft.com/office/drawing/2014/main" id="{CDF8AD10-47E9-46DA-B0BC-09C909C0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7645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10" name="组合 16">
            <a:extLst>
              <a:ext uri="{FF2B5EF4-FFF2-40B4-BE49-F238E27FC236}">
                <a16:creationId xmlns:a16="http://schemas.microsoft.com/office/drawing/2014/main" id="{3D3FE20F-E5EB-4B9C-81FE-52DC86060ABF}"/>
              </a:ext>
            </a:extLst>
          </p:cNvPr>
          <p:cNvGrpSpPr>
            <a:grpSpLocks/>
          </p:cNvGrpSpPr>
          <p:nvPr/>
        </p:nvGrpSpPr>
        <p:grpSpPr bwMode="auto">
          <a:xfrm>
            <a:off x="1538288" y="1908175"/>
            <a:ext cx="4676775" cy="798513"/>
            <a:chOff x="1538294" y="2046283"/>
            <a:chExt cx="4676780" cy="798513"/>
          </a:xfrm>
        </p:grpSpPr>
        <p:sp>
          <p:nvSpPr>
            <p:cNvPr id="55315" name="Text Box 6">
              <a:extLst>
                <a:ext uri="{FF2B5EF4-FFF2-40B4-BE49-F238E27FC236}">
                  <a16:creationId xmlns:a16="http://schemas.microsoft.com/office/drawing/2014/main" id="{A81C286E-F36A-43E9-BA3B-9B70EB8CD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94" y="2214554"/>
              <a:ext cx="11763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Since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16" name="Object 3">
              <a:extLst>
                <a:ext uri="{FF2B5EF4-FFF2-40B4-BE49-F238E27FC236}">
                  <a16:creationId xmlns:a16="http://schemas.microsoft.com/office/drawing/2014/main" id="{2C5900F8-0C76-43EA-A26E-BA6305137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3636" y="2046283"/>
            <a:ext cx="3881438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0" name="Equation" r:id="rId5" imgW="2082800" imgH="431800" progId="Equation.DSMT4">
                    <p:embed/>
                  </p:oleObj>
                </mc:Choice>
                <mc:Fallback>
                  <p:oleObj name="Equation" r:id="rId5" imgW="20828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636" y="2046283"/>
                          <a:ext cx="3881438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23">
            <a:extLst>
              <a:ext uri="{FF2B5EF4-FFF2-40B4-BE49-F238E27FC236}">
                <a16:creationId xmlns:a16="http://schemas.microsoft.com/office/drawing/2014/main" id="{17F936C2-4414-4094-A08D-D974DE43DF8E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2714625"/>
            <a:ext cx="4381500" cy="908050"/>
            <a:chOff x="1560563" y="2714620"/>
            <a:chExt cx="4381444" cy="908050"/>
          </a:xfrm>
        </p:grpSpPr>
        <p:grpSp>
          <p:nvGrpSpPr>
            <p:cNvPr id="55311" name="组合 19">
              <a:extLst>
                <a:ext uri="{FF2B5EF4-FFF2-40B4-BE49-F238E27FC236}">
                  <a16:creationId xmlns:a16="http://schemas.microsoft.com/office/drawing/2014/main" id="{5DEB62E0-5724-4BC1-A6EC-EC0F337B7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563" y="2714620"/>
              <a:ext cx="2190683" cy="908050"/>
              <a:chOff x="1514508" y="2924166"/>
              <a:chExt cx="2190683" cy="908050"/>
            </a:xfrm>
          </p:grpSpPr>
          <p:sp>
            <p:nvSpPr>
              <p:cNvPr id="55313" name="Text Box 13">
                <a:extLst>
                  <a:ext uri="{FF2B5EF4-FFF2-40B4-BE49-F238E27FC236}">
                    <a16:creationId xmlns:a16="http://schemas.microsoft.com/office/drawing/2014/main" id="{72E85DB4-00ED-414F-9150-74A1F7469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4508" y="3171766"/>
                <a:ext cx="19859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and</a:t>
                </a:r>
                <a:endParaRPr lang="en-US" altLang="zh-CN" sz="2000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5314" name="Object 15">
                <a:extLst>
                  <a:ext uri="{FF2B5EF4-FFF2-40B4-BE49-F238E27FC236}">
                    <a16:creationId xmlns:a16="http://schemas.microsoft.com/office/drawing/2014/main" id="{D8E54285-488E-43A9-B30E-F2EB6D1671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8491" y="2924166"/>
              <a:ext cx="1536700" cy="908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21" name="Equation" r:id="rId7" imgW="787400" imgH="469900" progId="Equation.DSMT4">
                      <p:embed/>
                    </p:oleObj>
                  </mc:Choice>
                  <mc:Fallback>
                    <p:oleObj name="Equation" r:id="rId7" imgW="787400" imgH="4699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8491" y="2924166"/>
                            <a:ext cx="1536700" cy="908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312" name="Object 16">
              <a:extLst>
                <a:ext uri="{FF2B5EF4-FFF2-40B4-BE49-F238E27FC236}">
                  <a16:creationId xmlns:a16="http://schemas.microsoft.com/office/drawing/2014/main" id="{3B7D451B-C14E-4E03-BBEB-112CBAD3C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182" y="2714620"/>
            <a:ext cx="215582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Equation" r:id="rId9" imgW="1104900" imgH="469900" progId="Equation.DSMT4">
                    <p:embed/>
                  </p:oleObj>
                </mc:Choice>
                <mc:Fallback>
                  <p:oleObj name="Equation" r:id="rId9" imgW="1104900" imgH="469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2714620"/>
                          <a:ext cx="2155825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47" name="Object 17">
            <a:extLst>
              <a:ext uri="{FF2B5EF4-FFF2-40B4-BE49-F238E27FC236}">
                <a16:creationId xmlns:a16="http://schemas.microsoft.com/office/drawing/2014/main" id="{AC9980D4-CE05-4D28-A642-E99D521B5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3643313"/>
          <a:ext cx="4162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11" imgW="2133600" imgH="469900" progId="Equation.DSMT4">
                  <p:embed/>
                </p:oleObj>
              </mc:Choice>
              <mc:Fallback>
                <p:oleObj name="Equation" r:id="rId11" imgW="21336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643313"/>
                        <a:ext cx="41624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147B770C-EC3B-492B-BE15-B6B4EF749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3833813"/>
          <a:ext cx="2378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3" imgW="1219200" imgH="279400" progId="Equation.DSMT4">
                  <p:embed/>
                </p:oleObj>
              </mc:Choice>
              <mc:Fallback>
                <p:oleObj name="Equation" r:id="rId13" imgW="12192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833813"/>
                        <a:ext cx="2378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87B8A4E6-C3CE-41E9-ACFC-87FA45A76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749800"/>
          <a:ext cx="14747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15" imgW="634725" imgH="203112" progId="Equation.DSMT4">
                  <p:embed/>
                </p:oleObj>
              </mc:Choice>
              <mc:Fallback>
                <p:oleObj name="Equation" r:id="rId15" imgW="634725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749800"/>
                        <a:ext cx="14747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DD80FA4A-252E-4BC8-B740-FD780D544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684713"/>
          <a:ext cx="22066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17" imgW="1016000" imgH="330200" progId="Equation.DSMT4">
                  <p:embed/>
                </p:oleObj>
              </mc:Choice>
              <mc:Fallback>
                <p:oleObj name="Equation" r:id="rId17" imgW="10160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684713"/>
                        <a:ext cx="22066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92B2F086-B3E3-408C-A689-9D6AAB475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8025" y="4786313"/>
          <a:ext cx="936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19" imgW="431613" imgH="203112" progId="Equation.DSMT4">
                  <p:embed/>
                </p:oleObj>
              </mc:Choice>
              <mc:Fallback>
                <p:oleObj name="Equation" r:id="rId19" imgW="431613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4786313"/>
                        <a:ext cx="936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79CE3144-AA4F-447C-851A-0417B52E4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5322888"/>
          <a:ext cx="36703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tion" r:id="rId21" imgW="1943100" imgH="469900" progId="Equation.DSMT4">
                  <p:embed/>
                </p:oleObj>
              </mc:Choice>
              <mc:Fallback>
                <p:oleObj name="Equation" r:id="rId21" imgW="19431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322888"/>
                        <a:ext cx="36703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F42B7B07-0E0C-4603-9379-A6FDA61D5371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00125"/>
            <a:ext cx="8077200" cy="909638"/>
            <a:chOff x="285750" y="1000125"/>
            <a:chExt cx="8077200" cy="909638"/>
          </a:xfrm>
        </p:grpSpPr>
        <p:sp>
          <p:nvSpPr>
            <p:cNvPr id="56332" name="Text Box 3">
              <a:extLst>
                <a:ext uri="{FF2B5EF4-FFF2-40B4-BE49-F238E27FC236}">
                  <a16:creationId xmlns:a16="http://schemas.microsoft.com/office/drawing/2014/main" id="{6F971474-AD68-4D45-8BC1-FF56092E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1000125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8.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Solve the ODE:</a:t>
              </a:r>
            </a:p>
          </p:txBody>
        </p:sp>
        <p:graphicFrame>
          <p:nvGraphicFramePr>
            <p:cNvPr id="56333" name="Object 2">
              <a:extLst>
                <a:ext uri="{FF2B5EF4-FFF2-40B4-BE49-F238E27FC236}">
                  <a16:creationId xmlns:a16="http://schemas.microsoft.com/office/drawing/2014/main" id="{85F07CBD-F472-49E8-8F3F-60FACFBC8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7563" y="1000125"/>
            <a:ext cx="4216400" cy="909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4" name="Equation" r:id="rId3" imgW="2184400" imgH="469900" progId="Equation.DSMT4">
                    <p:embed/>
                  </p:oleObj>
                </mc:Choice>
                <mc:Fallback>
                  <p:oleObj name="Equation" r:id="rId3" imgW="2184400" imgH="4699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563" y="1000125"/>
                          <a:ext cx="4216400" cy="909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01" name="Text Box 9">
            <a:extLst>
              <a:ext uri="{FF2B5EF4-FFF2-40B4-BE49-F238E27FC236}">
                <a16:creationId xmlns:a16="http://schemas.microsoft.com/office/drawing/2014/main" id="{EA97C1D1-FAC5-457A-A1F4-ED2762DB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071688"/>
            <a:ext cx="4929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Take Laplace transformation on the ODE</a:t>
            </a:r>
          </a:p>
        </p:txBody>
      </p:sp>
      <p:graphicFrame>
        <p:nvGraphicFramePr>
          <p:cNvPr id="417802" name="Object 3">
            <a:extLst>
              <a:ext uri="{FF2B5EF4-FFF2-40B4-BE49-F238E27FC236}">
                <a16:creationId xmlns:a16="http://schemas.microsoft.com/office/drawing/2014/main" id="{6521A7C6-3549-4B9D-828A-8A769D409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428875"/>
          <a:ext cx="5175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5" imgW="2540000" imgH="431800" progId="Equation.DSMT4">
                  <p:embed/>
                </p:oleObj>
              </mc:Choice>
              <mc:Fallback>
                <p:oleObj name="Equation" r:id="rId5" imgW="2540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428875"/>
                        <a:ext cx="51752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5">
            <a:extLst>
              <a:ext uri="{FF2B5EF4-FFF2-40B4-BE49-F238E27FC236}">
                <a16:creationId xmlns:a16="http://schemas.microsoft.com/office/drawing/2014/main" id="{36275E9B-3AF6-411E-8CA8-AA0A8ADAD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3216275"/>
          <a:ext cx="34321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7" imgW="1714500" imgH="431800" progId="Equation.DSMT4">
                  <p:embed/>
                </p:oleObj>
              </mc:Choice>
              <mc:Fallback>
                <p:oleObj name="Equation" r:id="rId7" imgW="1714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3216275"/>
                        <a:ext cx="34321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6">
            <a:extLst>
              <a:ext uri="{FF2B5EF4-FFF2-40B4-BE49-F238E27FC236}">
                <a16:creationId xmlns:a16="http://schemas.microsoft.com/office/drawing/2014/main" id="{CB96289D-BDA4-41F3-92FE-FC3844CAD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3214688"/>
          <a:ext cx="41576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9" imgW="2082800" imgH="431800" progId="Equation.DSMT4">
                  <p:embed/>
                </p:oleObj>
              </mc:Choice>
              <mc:Fallback>
                <p:oleObj name="Equation" r:id="rId9" imgW="2082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14688"/>
                        <a:ext cx="41576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6" name="Object 7">
            <a:extLst>
              <a:ext uri="{FF2B5EF4-FFF2-40B4-BE49-F238E27FC236}">
                <a16:creationId xmlns:a16="http://schemas.microsoft.com/office/drawing/2014/main" id="{79098853-A819-4E77-A5AC-DA0651784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332288"/>
          <a:ext cx="2286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11" imgW="1091726" imgH="253890" progId="Equation.DSMT4">
                  <p:embed/>
                </p:oleObj>
              </mc:Choice>
              <mc:Fallback>
                <p:oleObj name="Equation" r:id="rId11" imgW="109172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32288"/>
                        <a:ext cx="2286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7" name="Object 8">
            <a:extLst>
              <a:ext uri="{FF2B5EF4-FFF2-40B4-BE49-F238E27FC236}">
                <a16:creationId xmlns:a16="http://schemas.microsoft.com/office/drawing/2014/main" id="{C72A365D-A739-4723-AD2C-4D9FC6D5A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4119563"/>
          <a:ext cx="34464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13" imgW="1511300" imgH="406400" progId="Equation.DSMT4">
                  <p:embed/>
                </p:oleObj>
              </mc:Choice>
              <mc:Fallback>
                <p:oleObj name="Equation" r:id="rId13" imgW="15113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119563"/>
                        <a:ext cx="34464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灯片编号占位符 4">
            <a:extLst>
              <a:ext uri="{FF2B5EF4-FFF2-40B4-BE49-F238E27FC236}">
                <a16:creationId xmlns:a16="http://schemas.microsoft.com/office/drawing/2014/main" id="{5F4E935C-2C8D-4E12-8B1F-7132B0AB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5A4CE-6B83-431D-AC1F-718661D2690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9277246-2788-4384-8C77-9F77CA11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Application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90EFD2D-86FB-49C6-A6D5-A2E150CE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7645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>
            <a:extLst>
              <a:ext uri="{FF2B5EF4-FFF2-40B4-BE49-F238E27FC236}">
                <a16:creationId xmlns:a16="http://schemas.microsoft.com/office/drawing/2014/main" id="{713DDAFC-4F5B-41A9-B68F-4CBA75C72BF2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12825"/>
            <a:ext cx="8229600" cy="1916113"/>
            <a:chOff x="285750" y="1012825"/>
            <a:chExt cx="8229600" cy="1916113"/>
          </a:xfrm>
        </p:grpSpPr>
        <p:sp>
          <p:nvSpPr>
            <p:cNvPr id="57357" name="Text Box 2">
              <a:extLst>
                <a:ext uri="{FF2B5EF4-FFF2-40B4-BE49-F238E27FC236}">
                  <a16:creationId xmlns:a16="http://schemas.microsoft.com/office/drawing/2014/main" id="{969B79D9-048A-4B09-A133-1ABC7FC41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1012825"/>
              <a:ext cx="822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9.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Consider the vibration problem of a half infinite string:</a:t>
              </a:r>
            </a:p>
          </p:txBody>
        </p:sp>
        <p:graphicFrame>
          <p:nvGraphicFramePr>
            <p:cNvPr id="57358" name="Object 2">
              <a:extLst>
                <a:ext uri="{FF2B5EF4-FFF2-40B4-BE49-F238E27FC236}">
                  <a16:creationId xmlns:a16="http://schemas.microsoft.com/office/drawing/2014/main" id="{93AA3D88-D6EB-45DA-A989-F4CA858E1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3400" y="1401763"/>
            <a:ext cx="4037013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9" name="Equation" r:id="rId3" imgW="2095500" imgH="800100" progId="Equation.DSMT4">
                    <p:embed/>
                  </p:oleObj>
                </mc:Choice>
                <mc:Fallback>
                  <p:oleObj name="Equation" r:id="rId3" imgW="2095500" imgH="800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400" y="1401763"/>
                          <a:ext cx="4037013" cy="152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062" name="Text Box 6">
            <a:extLst>
              <a:ext uri="{FF2B5EF4-FFF2-40B4-BE49-F238E27FC236}">
                <a16:creationId xmlns:a16="http://schemas.microsoft.com/office/drawing/2014/main" id="{25605459-B14E-44B1-8D15-A5FB2B13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028950"/>
            <a:ext cx="435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Let </a:t>
            </a:r>
            <a:r>
              <a:rPr lang="en-US" altLang="zh-CN" sz="2000" b="1" i="1">
                <a:latin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)], 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L</a:t>
            </a:r>
            <a:r>
              <a:rPr lang="en-US" altLang="zh-CN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)],  then</a:t>
            </a:r>
            <a:endParaRPr lang="en-US" altLang="zh-CN" sz="20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29065" name="Object 3">
            <a:extLst>
              <a:ext uri="{FF2B5EF4-FFF2-40B4-BE49-F238E27FC236}">
                <a16:creationId xmlns:a16="http://schemas.microsoft.com/office/drawing/2014/main" id="{900409CA-31EF-4A7F-B11D-660984451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571875"/>
          <a:ext cx="5643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5" imgW="2730500" imgH="254000" progId="Equation.DSMT4">
                  <p:embed/>
                </p:oleObj>
              </mc:Choice>
              <mc:Fallback>
                <p:oleObj name="Equation" r:id="rId5" imgW="27305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56435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8" name="Object 4">
            <a:extLst>
              <a:ext uri="{FF2B5EF4-FFF2-40B4-BE49-F238E27FC236}">
                <a16:creationId xmlns:a16="http://schemas.microsoft.com/office/drawing/2014/main" id="{485E0167-481C-4136-88C4-D60FD9D1A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4214813"/>
          <a:ext cx="18335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7" imgW="901309" imgH="418918" progId="Equation.DSMT4">
                  <p:embed/>
                </p:oleObj>
              </mc:Choice>
              <mc:Fallback>
                <p:oleObj name="Equation" r:id="rId7" imgW="901309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214813"/>
                        <a:ext cx="18335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0" name="Object 5">
            <a:extLst>
              <a:ext uri="{FF2B5EF4-FFF2-40B4-BE49-F238E27FC236}">
                <a16:creationId xmlns:a16="http://schemas.microsoft.com/office/drawing/2014/main" id="{77D8502F-4BB2-449B-B13F-5E4DBF2CE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4194175"/>
          <a:ext cx="25257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9" imgW="1193800" imgH="419100" progId="Equation.DSMT4">
                  <p:embed/>
                </p:oleObj>
              </mc:Choice>
              <mc:Fallback>
                <p:oleObj name="Equation" r:id="rId9" imgW="11938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194175"/>
                        <a:ext cx="252571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灯片编号占位符 4">
            <a:extLst>
              <a:ext uri="{FF2B5EF4-FFF2-40B4-BE49-F238E27FC236}">
                <a16:creationId xmlns:a16="http://schemas.microsoft.com/office/drawing/2014/main" id="{8BA275BD-2D11-4895-A6A0-85B23BBD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42994-2026-4160-AB24-FC6A1F81643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085AE0E-AB41-424E-9FE7-7FA947F5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Application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6CA9F-FFC5-4B23-B7C3-7CAF7E55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02895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FEE08E3E-5F08-4C5A-A5A1-2A71E9A5CD8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4929188"/>
            <a:ext cx="8267700" cy="698500"/>
            <a:chOff x="357188" y="4929188"/>
            <a:chExt cx="8267700" cy="698500"/>
          </a:xfrm>
        </p:grpSpPr>
        <p:sp>
          <p:nvSpPr>
            <p:cNvPr id="57355" name="Text Box 6">
              <a:extLst>
                <a:ext uri="{FF2B5EF4-FFF2-40B4-BE49-F238E27FC236}">
                  <a16:creationId xmlns:a16="http://schemas.microsoft.com/office/drawing/2014/main" id="{203602E8-3363-4BB5-A9C1-AFFFA8BD7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8" y="5172075"/>
              <a:ext cx="43576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 general solution of this ODE is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6" name="Object 11">
              <a:extLst>
                <a:ext uri="{FF2B5EF4-FFF2-40B4-BE49-F238E27FC236}">
                  <a16:creationId xmlns:a16="http://schemas.microsoft.com/office/drawing/2014/main" id="{6C8BC69F-8637-4F16-97C9-DE9C3E3E09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5300" y="4929188"/>
            <a:ext cx="4319588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3" name="Equation" r:id="rId11" imgW="2095500" imgH="342900" progId="Equation.DSMT4">
                    <p:embed/>
                  </p:oleObj>
                </mc:Choice>
                <mc:Fallback>
                  <p:oleObj name="Equation" r:id="rId11" imgW="2095500" imgH="3429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300" y="4929188"/>
                          <a:ext cx="4319588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2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387FE37B-296E-4A47-8AAA-A2C7596A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3E99D6-C937-4506-A17E-E28E292C9E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B1BD4E8-4E5C-4458-8861-87536287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Application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F1B5E941-30D3-46EA-A030-63389407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</a:p>
        </p:txBody>
      </p:sp>
      <p:grpSp>
        <p:nvGrpSpPr>
          <p:cNvPr id="7" name="组合 14">
            <a:extLst>
              <a:ext uri="{FF2B5EF4-FFF2-40B4-BE49-F238E27FC236}">
                <a16:creationId xmlns:a16="http://schemas.microsoft.com/office/drawing/2014/main" id="{561C25C5-87A6-4E6C-AFB3-F63EFA990555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71625"/>
            <a:ext cx="6000750" cy="1000125"/>
            <a:chOff x="285720" y="1571612"/>
            <a:chExt cx="6000792" cy="1000132"/>
          </a:xfrm>
        </p:grpSpPr>
        <p:sp>
          <p:nvSpPr>
            <p:cNvPr id="58385" name="Text Box 13">
              <a:extLst>
                <a:ext uri="{FF2B5EF4-FFF2-40B4-BE49-F238E27FC236}">
                  <a16:creationId xmlns:a16="http://schemas.microsoft.com/office/drawing/2014/main" id="{5A2A57FE-6720-4664-9B8A-BC8FDFF3D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571612"/>
              <a:ext cx="39290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From                               we have</a:t>
              </a:r>
            </a:p>
          </p:txBody>
        </p:sp>
        <p:graphicFrame>
          <p:nvGraphicFramePr>
            <p:cNvPr id="58386" name="Object 6">
              <a:extLst>
                <a:ext uri="{FF2B5EF4-FFF2-40B4-BE49-F238E27FC236}">
                  <a16:creationId xmlns:a16="http://schemas.microsoft.com/office/drawing/2014/main" id="{80923805-D439-4FD2-9566-0C1D2EAA8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538" y="1571612"/>
            <a:ext cx="1843078" cy="41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8" name="Equation" r:id="rId3" imgW="901309" imgH="203112" progId="Equation.DSMT4">
                    <p:embed/>
                  </p:oleObj>
                </mc:Choice>
                <mc:Fallback>
                  <p:oleObj name="Equation" r:id="rId3" imgW="901309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1571612"/>
                          <a:ext cx="1843078" cy="4119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12">
              <a:extLst>
                <a:ext uri="{FF2B5EF4-FFF2-40B4-BE49-F238E27FC236}">
                  <a16:creationId xmlns:a16="http://schemas.microsoft.com/office/drawing/2014/main" id="{349635C1-30C0-4D2C-984D-2666DCF676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2085303"/>
            <a:ext cx="4786346" cy="486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9" name="Equation" r:id="rId5" imgW="2476500" imgH="254000" progId="Equation.DSMT4">
                    <p:embed/>
                  </p:oleObj>
                </mc:Choice>
                <mc:Fallback>
                  <p:oleObj name="Equation" r:id="rId5" imgW="2476500" imgH="254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2085303"/>
                          <a:ext cx="4786346" cy="486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15">
            <a:extLst>
              <a:ext uri="{FF2B5EF4-FFF2-40B4-BE49-F238E27FC236}">
                <a16:creationId xmlns:a16="http://schemas.microsoft.com/office/drawing/2014/main" id="{A41768E6-6EB3-4689-9A71-6D63F29E881F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643188"/>
            <a:ext cx="6500813" cy="1143000"/>
            <a:chOff x="285720" y="1571612"/>
            <a:chExt cx="6500858" cy="1143006"/>
          </a:xfrm>
        </p:grpSpPr>
        <p:sp>
          <p:nvSpPr>
            <p:cNvPr id="58382" name="Text Box 13">
              <a:extLst>
                <a:ext uri="{FF2B5EF4-FFF2-40B4-BE49-F238E27FC236}">
                  <a16:creationId xmlns:a16="http://schemas.microsoft.com/office/drawing/2014/main" id="{DCC83187-61FB-47DA-9B73-CE480D32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571612"/>
              <a:ext cx="45720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From                                   we have</a:t>
              </a:r>
            </a:p>
          </p:txBody>
        </p:sp>
        <p:graphicFrame>
          <p:nvGraphicFramePr>
            <p:cNvPr id="58383" name="Object 13">
              <a:extLst>
                <a:ext uri="{FF2B5EF4-FFF2-40B4-BE49-F238E27FC236}">
                  <a16:creationId xmlns:a16="http://schemas.microsoft.com/office/drawing/2014/main" id="{3D666143-9917-46AA-9815-B06DC8A1F5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9803" y="1576378"/>
            <a:ext cx="2103437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0" name="Equation" r:id="rId7" imgW="1028700" imgH="279400" progId="Equation.DSMT4">
                    <p:embed/>
                  </p:oleObj>
                </mc:Choice>
                <mc:Fallback>
                  <p:oleObj name="Equation" r:id="rId7" imgW="1028700" imgH="279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803" y="1576378"/>
                          <a:ext cx="2103437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14">
              <a:extLst>
                <a:ext uri="{FF2B5EF4-FFF2-40B4-BE49-F238E27FC236}">
                  <a16:creationId xmlns:a16="http://schemas.microsoft.com/office/drawing/2014/main" id="{B4D35337-EA0E-4672-AB1B-05E13764D0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3540" y="2058980"/>
            <a:ext cx="5253038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1" name="Equation" r:id="rId9" imgW="2717800" imgH="342900" progId="Equation.DSMT4">
                    <p:embed/>
                  </p:oleObj>
                </mc:Choice>
                <mc:Fallback>
                  <p:oleObj name="Equation" r:id="rId9" imgW="2717800" imgH="342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540" y="2058980"/>
                          <a:ext cx="5253038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18">
            <a:extLst>
              <a:ext uri="{FF2B5EF4-FFF2-40B4-BE49-F238E27FC236}">
                <a16:creationId xmlns:a16="http://schemas.microsoft.com/office/drawing/2014/main" id="{617B8074-8B5E-4378-A6D2-54FD7A2B93A3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3857625"/>
            <a:ext cx="8077200" cy="928688"/>
            <a:chOff x="280988" y="3857625"/>
            <a:chExt cx="8077200" cy="928688"/>
          </a:xfrm>
        </p:grpSpPr>
        <p:sp>
          <p:nvSpPr>
            <p:cNvPr id="58380" name="Text Box 16">
              <a:extLst>
                <a:ext uri="{FF2B5EF4-FFF2-40B4-BE49-F238E27FC236}">
                  <a16:creationId xmlns:a16="http://schemas.microsoft.com/office/drawing/2014/main" id="{EA3F81CE-A414-472F-B8E9-4FECB0C4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88" y="3857625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the boundary conditions become </a:t>
              </a:r>
            </a:p>
          </p:txBody>
        </p:sp>
        <p:graphicFrame>
          <p:nvGraphicFramePr>
            <p:cNvPr id="58381" name="Object 15">
              <a:extLst>
                <a:ext uri="{FF2B5EF4-FFF2-40B4-BE49-F238E27FC236}">
                  <a16:creationId xmlns:a16="http://schemas.microsoft.com/office/drawing/2014/main" id="{97F2A54C-0E21-421E-B707-B19B2E5D6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9675" y="4349750"/>
            <a:ext cx="493395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2" name="Equation" r:id="rId11" imgW="2552700" imgH="228600" progId="Equation.DSMT4">
                    <p:embed/>
                  </p:oleObj>
                </mc:Choice>
                <mc:Fallback>
                  <p:oleObj name="Equation" r:id="rId11" imgW="25527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675" y="4349750"/>
                          <a:ext cx="4933950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EF44BA1E-53E5-4957-B91E-1879AEBBD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929188"/>
          <a:ext cx="3657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3" imgW="1892300" imgH="279400" progId="Equation.DSMT4">
                  <p:embed/>
                </p:oleObj>
              </mc:Choice>
              <mc:Fallback>
                <p:oleObj name="Equation" r:id="rId13" imgW="1892300" imgH="279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929188"/>
                        <a:ext cx="36576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3">
            <a:extLst>
              <a:ext uri="{FF2B5EF4-FFF2-40B4-BE49-F238E27FC236}">
                <a16:creationId xmlns:a16="http://schemas.microsoft.com/office/drawing/2014/main" id="{D37C6B34-38DD-41F8-8B37-51199A8A40E1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5372100"/>
            <a:ext cx="3598862" cy="671513"/>
            <a:chOff x="357158" y="5372114"/>
            <a:chExt cx="3598869" cy="671512"/>
          </a:xfrm>
        </p:grpSpPr>
        <p:sp>
          <p:nvSpPr>
            <p:cNvPr id="58378" name="Text Box 16">
              <a:extLst>
                <a:ext uri="{FF2B5EF4-FFF2-40B4-BE49-F238E27FC236}">
                  <a16:creationId xmlns:a16="http://schemas.microsoft.com/office/drawing/2014/main" id="{9003C817-E62C-4593-9EB9-C43F10F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5600658"/>
              <a:ext cx="1357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Hence,</a:t>
              </a:r>
            </a:p>
          </p:txBody>
        </p:sp>
        <p:graphicFrame>
          <p:nvGraphicFramePr>
            <p:cNvPr id="58379" name="Object 17">
              <a:extLst>
                <a:ext uri="{FF2B5EF4-FFF2-40B4-BE49-F238E27FC236}">
                  <a16:creationId xmlns:a16="http://schemas.microsoft.com/office/drawing/2014/main" id="{A0E52EF2-D454-4DC5-A7CE-0CD662E7B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5372114"/>
            <a:ext cx="2670175" cy="67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4" name="Equation" r:id="rId15" imgW="1295400" imgH="330200" progId="Equation.DSMT4">
                    <p:embed/>
                  </p:oleObj>
                </mc:Choice>
                <mc:Fallback>
                  <p:oleObj name="Equation" r:id="rId15" imgW="1295400" imgH="330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5372114"/>
                          <a:ext cx="2670175" cy="67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>
            <a:extLst>
              <a:ext uri="{FF2B5EF4-FFF2-40B4-BE49-F238E27FC236}">
                <a16:creationId xmlns:a16="http://schemas.microsoft.com/office/drawing/2014/main" id="{AE6F3CF6-7B15-4877-971D-B7178B87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2D43DF-9D7F-472A-956A-18ED90E5CBF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10A7F7-948E-4700-99DB-F65EE729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Application of Laplace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CF4E78EC-3E54-44F5-BC75-2BB9263F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(cont.)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305CDA06-5582-4AA6-93BB-2944A86B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71625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Finally, by the Laplace inverse transformation we have</a:t>
            </a:r>
          </a:p>
        </p:txBody>
      </p:sp>
      <p:graphicFrame>
        <p:nvGraphicFramePr>
          <p:cNvPr id="429065" name="Object 3">
            <a:extLst>
              <a:ext uri="{FF2B5EF4-FFF2-40B4-BE49-F238E27FC236}">
                <a16:creationId xmlns:a16="http://schemas.microsoft.com/office/drawing/2014/main" id="{CB8FBD65-4693-4DDD-B5DF-5302F595F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2124075"/>
          <a:ext cx="28876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1396394" imgH="253890" progId="Equation.DSMT4">
                  <p:embed/>
                </p:oleObj>
              </mc:Choice>
              <mc:Fallback>
                <p:oleObj name="Equation" r:id="rId3" imgW="1396394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24075"/>
                        <a:ext cx="28876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52ABCCD-0068-46C7-B7DD-A368DB167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1900238"/>
          <a:ext cx="2311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1117115" imgH="482391" progId="Equation.DSMT4">
                  <p:embed/>
                </p:oleObj>
              </mc:Choice>
              <mc:Fallback>
                <p:oleObj name="Equation" r:id="rId5" imgW="1117115" imgH="4823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1900238"/>
                        <a:ext cx="23114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1DAA7C92-ACCA-4872-8439-B3295ABDC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2728913"/>
          <a:ext cx="34147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7" imgW="1651000" imgH="482600" progId="Equation.DSMT4">
                  <p:embed/>
                </p:oleObj>
              </mc:Choice>
              <mc:Fallback>
                <p:oleObj name="Equation" r:id="rId7" imgW="16510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728913"/>
                        <a:ext cx="34147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E2442F7-B86F-46AB-8917-4936A2C25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3714750"/>
          <a:ext cx="28638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9" imgW="1384300" imgH="482600" progId="Equation.DSMT4">
                  <p:embed/>
                </p:oleObj>
              </mc:Choice>
              <mc:Fallback>
                <p:oleObj name="Equation" r:id="rId9" imgW="13843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3714750"/>
                        <a:ext cx="28638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2B87CB6-BC8F-4E08-A4DF-5111A311D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4806950"/>
          <a:ext cx="17097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11" imgW="825142" imgH="444307" progId="Equation.DSMT4">
                  <p:embed/>
                </p:oleObj>
              </mc:Choice>
              <mc:Fallback>
                <p:oleObj name="Equation" r:id="rId11" imgW="825142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806950"/>
                        <a:ext cx="17097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Text Box 5">
            <a:extLst>
              <a:ext uri="{FF2B5EF4-FFF2-40B4-BE49-F238E27FC236}">
                <a16:creationId xmlns:a16="http://schemas.microsoft.com/office/drawing/2014/main" id="{2FC0D8C6-00AD-46D3-B9EE-70C92DC36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071563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steps to solve the well-defined problems.</a:t>
            </a:r>
          </a:p>
        </p:txBody>
      </p:sp>
      <p:sp>
        <p:nvSpPr>
          <p:cNvPr id="418829" name="Text Box 13">
            <a:extLst>
              <a:ext uri="{FF2B5EF4-FFF2-40B4-BE49-F238E27FC236}">
                <a16:creationId xmlns:a16="http://schemas.microsoft.com/office/drawing/2014/main" id="{EBF229A1-DAE8-42C7-9FBE-8DF19D39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571625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Take the Laplace integral transformation for the problem, and turn the problem to an ordinary differential equation with some conditions;</a:t>
            </a:r>
          </a:p>
        </p:txBody>
      </p:sp>
      <p:sp>
        <p:nvSpPr>
          <p:cNvPr id="60420" name="灯片编号占位符 4">
            <a:extLst>
              <a:ext uri="{FF2B5EF4-FFF2-40B4-BE49-F238E27FC236}">
                <a16:creationId xmlns:a16="http://schemas.microsoft.com/office/drawing/2014/main" id="{F8EA84D6-54FB-430C-A329-D20E565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A1DC4-048A-4A30-8E32-BDADBA880A3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24B93E9-5936-4EA4-B5CC-AA214930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Applications of Fourier transformation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590FED6-AC7C-49C2-B73E-E6FB84B9B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235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Summary: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18CD230-F153-4AC4-A971-EB2F2856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55875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Solve the ODE with its conditions;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76E09E27-598D-4FB2-B351-8BA2E8C8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055938"/>
            <a:ext cx="80772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(3) Take the Laplace inverse integral transformation for the solution of the ODE, and then obtain the solution of the original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/>
      <p:bldP spid="418829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116B55D3-B196-4CDD-820C-5DF7BD6D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0AD063-1BA3-4B14-B82F-3B0EC2C88B5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92B03A-DB43-42BB-8150-4462BF7B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17412" name="组合 6">
            <a:extLst>
              <a:ext uri="{FF2B5EF4-FFF2-40B4-BE49-F238E27FC236}">
                <a16:creationId xmlns:a16="http://schemas.microsoft.com/office/drawing/2014/main" id="{04B6CB29-1476-44CB-BB78-880ED57FFC2C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928688"/>
            <a:ext cx="8372475" cy="4362450"/>
            <a:chOff x="285720" y="928670"/>
            <a:chExt cx="8372476" cy="4362326"/>
          </a:xfrm>
        </p:grpSpPr>
        <p:sp>
          <p:nvSpPr>
            <p:cNvPr id="4" name="Text Box 37">
              <a:extLst>
                <a:ext uri="{FF2B5EF4-FFF2-40B4-BE49-F238E27FC236}">
                  <a16:creationId xmlns:a16="http://schemas.microsoft.com/office/drawing/2014/main" id="{8EA03A05-7493-4B29-BC38-1D699D570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1428718"/>
              <a:ext cx="8372476" cy="2478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ts val="3000"/>
                </a:lnSpc>
                <a:spcBef>
                  <a:spcPct val="50000"/>
                </a:spcBef>
                <a:defRPr/>
              </a:pPr>
              <a:r>
                <a:rPr lang="en-US" altLang="zh-CN" sz="2000" b="1" dirty="0"/>
                <a:t>Assume that the function  </a:t>
              </a:r>
              <a:r>
                <a:rPr lang="en-US" altLang="zh-CN" sz="2000" b="1" i="1" dirty="0"/>
                <a:t>f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) satisfies the following conditions:</a:t>
              </a:r>
            </a:p>
            <a:p>
              <a:pPr marL="457200" indent="-457200" eaLnBrk="1" hangingPunct="1">
                <a:lnSpc>
                  <a:spcPts val="3000"/>
                </a:lnSpc>
                <a:spcBef>
                  <a:spcPct val="50000"/>
                </a:spcBef>
                <a:defRPr/>
              </a:pPr>
              <a:r>
                <a:rPr lang="en-US" altLang="zh-CN" sz="2000" b="1" dirty="0"/>
                <a:t>(a)   </a:t>
              </a:r>
              <a:r>
                <a:rPr lang="en-US" altLang="zh-CN" sz="2000" b="1" i="1" dirty="0"/>
                <a:t>f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) is bounded and absolutely </a:t>
              </a:r>
              <a:r>
                <a:rPr lang="en-US" altLang="zh-CN" sz="2000" b="1" dirty="0" err="1"/>
                <a:t>integrable</a:t>
              </a:r>
              <a:r>
                <a:rPr lang="en-US" altLang="zh-CN" sz="2000" b="1" dirty="0"/>
                <a:t> for (-∞, ∞), </a:t>
              </a:r>
            </a:p>
            <a:p>
              <a:pPr marL="457200" indent="-457200" eaLnBrk="1" hangingPunct="1">
                <a:lnSpc>
                  <a:spcPts val="3000"/>
                </a:lnSpc>
                <a:spcBef>
                  <a:spcPct val="50000"/>
                </a:spcBef>
                <a:defRPr/>
              </a:pPr>
              <a:r>
                <a:rPr lang="en-US" altLang="zh-CN" sz="2000" b="1" dirty="0"/>
                <a:t>(b)</a:t>
              </a:r>
              <a:r>
                <a:rPr lang="en-US" altLang="zh-CN" sz="2000" b="1" i="1" dirty="0"/>
                <a:t>   f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) has at most finite number of extreme points and discontinuities of the first kind.</a:t>
              </a:r>
            </a:p>
            <a:p>
              <a:pPr marL="457200" indent="-457200" eaLnBrk="1" hangingPunct="1">
                <a:lnSpc>
                  <a:spcPts val="3000"/>
                </a:lnSpc>
                <a:spcBef>
                  <a:spcPct val="50000"/>
                </a:spcBef>
                <a:defRPr/>
              </a:pPr>
              <a:r>
                <a:rPr lang="en-US" altLang="zh-CN" sz="2000" b="1" dirty="0"/>
                <a:t>Then for any </a:t>
              </a:r>
              <a:r>
                <a:rPr lang="en-US" altLang="zh-CN" sz="2000" b="1" i="1" dirty="0"/>
                <a:t>x</a:t>
              </a:r>
              <a:r>
                <a:rPr lang="en-US" altLang="zh-CN" sz="2000" b="1" dirty="0"/>
                <a:t>,</a:t>
              </a:r>
              <a:endParaRPr lang="en-US" altLang="zh-CN" sz="2000" b="1" i="1" dirty="0"/>
            </a:p>
          </p:txBody>
        </p:sp>
        <p:graphicFrame>
          <p:nvGraphicFramePr>
            <p:cNvPr id="17414" name="Object 2">
              <a:extLst>
                <a:ext uri="{FF2B5EF4-FFF2-40B4-BE49-F238E27FC236}">
                  <a16:creationId xmlns:a16="http://schemas.microsoft.com/office/drawing/2014/main" id="{7B2CE30B-7762-427A-AB91-0B4F5295A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07" y="3286124"/>
            <a:ext cx="6143669" cy="2004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3" imgW="3441700" imgH="1066800" progId="Equation.DSMT4">
                    <p:embed/>
                  </p:oleObj>
                </mc:Choice>
                <mc:Fallback>
                  <p:oleObj name="Equation" r:id="rId3" imgW="3441700" imgH="1066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7" y="3286124"/>
                          <a:ext cx="6143669" cy="2004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Text Box 90">
              <a:extLst>
                <a:ext uri="{FF2B5EF4-FFF2-40B4-BE49-F238E27FC236}">
                  <a16:creationId xmlns:a16="http://schemas.microsoft.com/office/drawing/2014/main" id="{FF34632E-0556-46F4-A68C-15420830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372476" cy="4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Convergence Theorem.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>
            <a:extLst>
              <a:ext uri="{FF2B5EF4-FFF2-40B4-BE49-F238E27FC236}">
                <a16:creationId xmlns:a16="http://schemas.microsoft.com/office/drawing/2014/main" id="{ECE997E7-06BA-4685-BD7D-F2A18103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501063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If 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even function</a:t>
            </a:r>
            <a:r>
              <a:rPr lang="en-US" altLang="zh-CN" sz="2000" b="1">
                <a:latin typeface="Times New Roman" panose="02020603050405020304" pitchFamily="18" charset="0"/>
              </a:rPr>
              <a:t>, then the Fourier integral transformation becomes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cosine </a:t>
            </a:r>
            <a:r>
              <a:rPr lang="en-US" altLang="zh-CN" sz="2000" b="1">
                <a:latin typeface="Times New Roman" panose="02020603050405020304" pitchFamily="18" charset="0"/>
              </a:rPr>
              <a:t>Fourier integral transformation.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06539" name="Object 2">
            <a:extLst>
              <a:ext uri="{FF2B5EF4-FFF2-40B4-BE49-F238E27FC236}">
                <a16:creationId xmlns:a16="http://schemas.microsoft.com/office/drawing/2014/main" id="{ABC8001D-339F-452F-8C9B-F142AFB7D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2357438"/>
          <a:ext cx="51609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2730500" imgH="444500" progId="Equation.DSMT4">
                  <p:embed/>
                </p:oleObj>
              </mc:Choice>
              <mc:Fallback>
                <p:oleObj name="Equation" r:id="rId3" imgW="27305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357438"/>
                        <a:ext cx="51609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0" name="Object 3">
            <a:extLst>
              <a:ext uri="{FF2B5EF4-FFF2-40B4-BE49-F238E27FC236}">
                <a16:creationId xmlns:a16="http://schemas.microsoft.com/office/drawing/2014/main" id="{1F741080-ABA8-4CCD-97BC-AD8C0CDA2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3143250"/>
          <a:ext cx="39481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2044700" imgH="444500" progId="Equation.DSMT4">
                  <p:embed/>
                </p:oleObj>
              </mc:Choice>
              <mc:Fallback>
                <p:oleObj name="Equation" r:id="rId5" imgW="2044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3143250"/>
                        <a:ext cx="39481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2C70269B-E515-432A-B26A-1FFD203E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8438" name="灯片编号占位符 4">
            <a:extLst>
              <a:ext uri="{FF2B5EF4-FFF2-40B4-BE49-F238E27FC236}">
                <a16:creationId xmlns:a16="http://schemas.microsoft.com/office/drawing/2014/main" id="{53020B69-46B6-42E1-8AF3-AAD2D2E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CD58A-6BC2-4451-BA99-039C9C34367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863DBB1-352A-4C5A-AACB-602BC714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28688"/>
            <a:ext cx="278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Special cases:</a:t>
            </a:r>
            <a:endParaRPr lang="en-US" altLang="zh-CN" b="1" baseline="-25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6426D7B-BC42-4FEC-AEC8-3D225DD2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857625"/>
            <a:ext cx="8429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If 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 is an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odd function</a:t>
            </a:r>
            <a:r>
              <a:rPr lang="en-US" altLang="zh-CN" sz="2000" b="1">
                <a:latin typeface="Times New Roman" panose="02020603050405020304" pitchFamily="18" charset="0"/>
              </a:rPr>
              <a:t>, then the Fourier integral transformation becomes the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sine </a:t>
            </a:r>
            <a:r>
              <a:rPr lang="en-US" altLang="zh-CN" sz="2000" b="1">
                <a:latin typeface="Times New Roman" panose="02020603050405020304" pitchFamily="18" charset="0"/>
              </a:rPr>
              <a:t>Fourier integral transformation.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C47C2EF-042B-4D9E-AF4C-6497ACA55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4786313"/>
          <a:ext cx="51355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2717800" imgH="444500" progId="Equation.DSMT4">
                  <p:embed/>
                </p:oleObj>
              </mc:Choice>
              <mc:Fallback>
                <p:oleObj name="Equation" r:id="rId7" imgW="27178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786313"/>
                        <a:ext cx="51355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8F9EB1BE-2C25-46A0-A23C-40217BF67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5429250"/>
          <a:ext cx="3924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9" imgW="2032000" imgH="444500" progId="Equation.DSMT4">
                  <p:embed/>
                </p:oleObj>
              </mc:Choice>
              <mc:Fallback>
                <p:oleObj name="Equation" r:id="rId9" imgW="20320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429250"/>
                        <a:ext cx="39243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5" name="Text Box 23">
            <a:extLst>
              <a:ext uri="{FF2B5EF4-FFF2-40B4-BE49-F238E27FC236}">
                <a16:creationId xmlns:a16="http://schemas.microsoft.com/office/drawing/2014/main" id="{DB68E0B2-0DF4-4B37-8FB9-7D50385B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43063"/>
            <a:ext cx="13573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392216" name="Object 2">
            <a:extLst>
              <a:ext uri="{FF2B5EF4-FFF2-40B4-BE49-F238E27FC236}">
                <a16:creationId xmlns:a16="http://schemas.microsoft.com/office/drawing/2014/main" id="{14715A32-365D-400E-BAAB-9F204C554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1571625"/>
          <a:ext cx="48085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2463800" imgH="431800" progId="Equation.DSMT4">
                  <p:embed/>
                </p:oleObj>
              </mc:Choice>
              <mc:Fallback>
                <p:oleObj name="Equation" r:id="rId3" imgW="2463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571625"/>
                        <a:ext cx="48085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8" name="Object 3">
            <a:extLst>
              <a:ext uri="{FF2B5EF4-FFF2-40B4-BE49-F238E27FC236}">
                <a16:creationId xmlns:a16="http://schemas.microsoft.com/office/drawing/2014/main" id="{381BBAC2-35F0-4555-8F93-D4C34626C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316163"/>
          <a:ext cx="22209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1091726" imgH="431613" progId="Equation.DSMT4">
                  <p:embed/>
                </p:oleObj>
              </mc:Choice>
              <mc:Fallback>
                <p:oleObj name="Equation" r:id="rId5" imgW="1091726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316163"/>
                        <a:ext cx="22209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0" name="Object 5">
            <a:extLst>
              <a:ext uri="{FF2B5EF4-FFF2-40B4-BE49-F238E27FC236}">
                <a16:creationId xmlns:a16="http://schemas.microsoft.com/office/drawing/2014/main" id="{1CD57E15-D915-49D5-B4EB-C441B4848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316163"/>
          <a:ext cx="3101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1485900" imgH="431800" progId="Equation.DSMT4">
                  <p:embed/>
                </p:oleObj>
              </mc:Choice>
              <mc:Fallback>
                <p:oleObj name="Equation" r:id="rId7" imgW="1485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16163"/>
                        <a:ext cx="3101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2" name="Object 7">
            <a:extLst>
              <a:ext uri="{FF2B5EF4-FFF2-40B4-BE49-F238E27FC236}">
                <a16:creationId xmlns:a16="http://schemas.microsoft.com/office/drawing/2014/main" id="{6EBD6CFF-651A-47FF-9B0E-BC0C16EC7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3171825"/>
          <a:ext cx="21542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9" imgW="1117600" imgH="431800" progId="Equation.DSMT4">
                  <p:embed/>
                </p:oleObj>
              </mc:Choice>
              <mc:Fallback>
                <p:oleObj name="Equation" r:id="rId9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171825"/>
                        <a:ext cx="21542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灯片编号占位符 4">
            <a:extLst>
              <a:ext uri="{FF2B5EF4-FFF2-40B4-BE49-F238E27FC236}">
                <a16:creationId xmlns:a16="http://schemas.microsoft.com/office/drawing/2014/main" id="{3B1E091A-277E-4C72-BA88-5C25237D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868CF6-9490-4201-8529-BB4966E2D1C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9DBD701-0909-4158-90B8-45A124EA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5" name="组合 12">
            <a:extLst>
              <a:ext uri="{FF2B5EF4-FFF2-40B4-BE49-F238E27FC236}">
                <a16:creationId xmlns:a16="http://schemas.microsoft.com/office/drawing/2014/main" id="{B57145C8-41E5-4B69-A773-2745A6A8CBED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889000"/>
            <a:ext cx="8458200" cy="825500"/>
            <a:chOff x="285720" y="785794"/>
            <a:chExt cx="8458200" cy="825195"/>
          </a:xfrm>
        </p:grpSpPr>
        <p:sp>
          <p:nvSpPr>
            <p:cNvPr id="19470" name="Text Box 20">
              <a:extLst>
                <a:ext uri="{FF2B5EF4-FFF2-40B4-BE49-F238E27FC236}">
                  <a16:creationId xmlns:a16="http://schemas.microsoft.com/office/drawing/2014/main" id="{6D75528E-9394-4F68-AF00-6869A6023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893571"/>
              <a:ext cx="8458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the Fourier integral  transformation of  </a:t>
              </a:r>
            </a:p>
          </p:txBody>
        </p:sp>
        <p:graphicFrame>
          <p:nvGraphicFramePr>
            <p:cNvPr id="19471" name="Object 8">
              <a:extLst>
                <a:ext uri="{FF2B5EF4-FFF2-40B4-BE49-F238E27FC236}">
                  <a16:creationId xmlns:a16="http://schemas.microsoft.com/office/drawing/2014/main" id="{F40785C9-C164-4905-9804-4A447B2BA5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0826" y="785794"/>
            <a:ext cx="2149466" cy="825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Equation" r:id="rId11" imgW="1219200" imgH="469900" progId="Equation.DSMT4">
                    <p:embed/>
                  </p:oleObj>
                </mc:Choice>
                <mc:Fallback>
                  <p:oleObj name="Equation" r:id="rId11" imgW="1219200" imgH="469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785794"/>
                          <a:ext cx="2149466" cy="825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4">
            <a:extLst>
              <a:ext uri="{FF2B5EF4-FFF2-40B4-BE49-F238E27FC236}">
                <a16:creationId xmlns:a16="http://schemas.microsoft.com/office/drawing/2014/main" id="{9DAA7FB9-7EB3-41AB-9D10-FA7B7788D81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890963"/>
            <a:ext cx="8458200" cy="966787"/>
            <a:chOff x="285750" y="3890963"/>
            <a:chExt cx="8458200" cy="966787"/>
          </a:xfrm>
        </p:grpSpPr>
        <p:sp>
          <p:nvSpPr>
            <p:cNvPr id="19468" name="Text Box 20">
              <a:extLst>
                <a:ext uri="{FF2B5EF4-FFF2-40B4-BE49-F238E27FC236}">
                  <a16:creationId xmlns:a16="http://schemas.microsoft.com/office/drawing/2014/main" id="{AA4CB44E-1E80-412D-BC72-EB230BB2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4071938"/>
              <a:ext cx="84582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Then for the general form </a:t>
              </a:r>
            </a:p>
          </p:txBody>
        </p:sp>
        <p:graphicFrame>
          <p:nvGraphicFramePr>
            <p:cNvPr id="19469" name="Object 9">
              <a:extLst>
                <a:ext uri="{FF2B5EF4-FFF2-40B4-BE49-F238E27FC236}">
                  <a16:creationId xmlns:a16="http://schemas.microsoft.com/office/drawing/2014/main" id="{6B33516D-9BA8-4850-85E1-D7C333D0DA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2950" y="3890963"/>
            <a:ext cx="2717800" cy="96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13" imgW="1459866" imgH="520474" progId="Equation.DSMT4">
                    <p:embed/>
                  </p:oleObj>
                </mc:Choice>
                <mc:Fallback>
                  <p:oleObj name="Equation" r:id="rId13" imgW="1459866" imgH="52047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950" y="3890963"/>
                          <a:ext cx="2717800" cy="966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8D589261-D66A-40EB-832B-361BC3B91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929188"/>
          <a:ext cx="31226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5" imgW="1600200" imgH="431800" progId="Equation.DSMT4">
                  <p:embed/>
                </p:oleObj>
              </mc:Choice>
              <mc:Fallback>
                <p:oleObj name="Equation" r:id="rId15" imgW="1600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929188"/>
                        <a:ext cx="31226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5" name="Text Box 23">
            <a:extLst>
              <a:ext uri="{FF2B5EF4-FFF2-40B4-BE49-F238E27FC236}">
                <a16:creationId xmlns:a16="http://schemas.microsoft.com/office/drawing/2014/main" id="{C014BA3E-8196-4975-B93F-A3860145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571625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392216" name="Object 2">
            <a:extLst>
              <a:ext uri="{FF2B5EF4-FFF2-40B4-BE49-F238E27FC236}">
                <a16:creationId xmlns:a16="http://schemas.microsoft.com/office/drawing/2014/main" id="{65D0C047-72CB-4DCD-B06B-080A22937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1500188"/>
          <a:ext cx="46101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2362200" imgH="431800" progId="Equation.DSMT4">
                  <p:embed/>
                </p:oleObj>
              </mc:Choice>
              <mc:Fallback>
                <p:oleObj name="Equation" r:id="rId3" imgW="23622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500188"/>
                        <a:ext cx="46101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8" name="Object 3">
            <a:extLst>
              <a:ext uri="{FF2B5EF4-FFF2-40B4-BE49-F238E27FC236}">
                <a16:creationId xmlns:a16="http://schemas.microsoft.com/office/drawing/2014/main" id="{8DBA8513-89BE-4FAB-A1D2-AE49E868A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2286000"/>
          <a:ext cx="4572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2247900" imgH="431800" progId="Equation.DSMT4">
                  <p:embed/>
                </p:oleObj>
              </mc:Choice>
              <mc:Fallback>
                <p:oleObj name="Equation" r:id="rId5" imgW="22479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286000"/>
                        <a:ext cx="4572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20">
            <a:extLst>
              <a:ext uri="{FF2B5EF4-FFF2-40B4-BE49-F238E27FC236}">
                <a16:creationId xmlns:a16="http://schemas.microsoft.com/office/drawing/2014/main" id="{E304A086-A3BB-4E6B-91DF-482C33CC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93763"/>
            <a:ext cx="8458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2.  </a:t>
            </a:r>
            <a:r>
              <a:rPr lang="en-US" altLang="zh-CN" sz="2000" b="1">
                <a:latin typeface="Times New Roman" panose="02020603050405020304" pitchFamily="18" charset="0"/>
              </a:rPr>
              <a:t>Find the Fourier integral  transformation of  </a:t>
            </a: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-|</a:t>
            </a:r>
            <a:r>
              <a:rPr lang="en-US" altLang="zh-CN" sz="2000" b="1" i="1" baseline="3000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|</a:t>
            </a:r>
            <a:r>
              <a:rPr lang="en-US" altLang="zh-CN" sz="2000" b="1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92220" name="Object 5">
            <a:extLst>
              <a:ext uri="{FF2B5EF4-FFF2-40B4-BE49-F238E27FC236}">
                <a16:creationId xmlns:a16="http://schemas.microsoft.com/office/drawing/2014/main" id="{44AE903B-4B21-4202-A35A-EF01B8609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3214688"/>
          <a:ext cx="42148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2019300" imgH="558800" progId="Equation.DSMT4">
                  <p:embed/>
                </p:oleObj>
              </mc:Choice>
              <mc:Fallback>
                <p:oleObj name="Equation" r:id="rId7" imgW="20193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214688"/>
                        <a:ext cx="42148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1" name="Object 6">
            <a:extLst>
              <a:ext uri="{FF2B5EF4-FFF2-40B4-BE49-F238E27FC236}">
                <a16:creationId xmlns:a16="http://schemas.microsoft.com/office/drawing/2014/main" id="{63358833-2989-401E-8473-8D21A820A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4429125"/>
          <a:ext cx="32242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9" imgW="1536033" imgH="444307" progId="Equation.DSMT4">
                  <p:embed/>
                </p:oleObj>
              </mc:Choice>
              <mc:Fallback>
                <p:oleObj name="Equation" r:id="rId9" imgW="1536033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29125"/>
                        <a:ext cx="32242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2" name="Object 7">
            <a:extLst>
              <a:ext uri="{FF2B5EF4-FFF2-40B4-BE49-F238E27FC236}">
                <a16:creationId xmlns:a16="http://schemas.microsoft.com/office/drawing/2014/main" id="{CEFB9F3E-5612-48A9-8CBF-1AE59859D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4357688"/>
          <a:ext cx="18573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1" imgW="875920" imgH="444307" progId="Equation.DSMT4">
                  <p:embed/>
                </p:oleObj>
              </mc:Choice>
              <mc:Fallback>
                <p:oleObj name="Equation" r:id="rId11" imgW="875920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357688"/>
                        <a:ext cx="18573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灯片编号占位符 4">
            <a:extLst>
              <a:ext uri="{FF2B5EF4-FFF2-40B4-BE49-F238E27FC236}">
                <a16:creationId xmlns:a16="http://schemas.microsoft.com/office/drawing/2014/main" id="{C1A7876D-2DFA-413E-9C09-12C620EC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CE93D-C9E5-43CD-9A15-42CB95B0DE0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F0764E1-BF44-433D-85AD-78B611FF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5" name="Text Box 23">
            <a:extLst>
              <a:ext uri="{FF2B5EF4-FFF2-40B4-BE49-F238E27FC236}">
                <a16:creationId xmlns:a16="http://schemas.microsoft.com/office/drawing/2014/main" id="{12A8E334-2E03-43BC-B6EF-987BF40C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214563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392216" name="Object 2">
            <a:extLst>
              <a:ext uri="{FF2B5EF4-FFF2-40B4-BE49-F238E27FC236}">
                <a16:creationId xmlns:a16="http://schemas.microsoft.com/office/drawing/2014/main" id="{A0E9C675-A7E2-400A-BEBB-AFBBD5FF6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2143125"/>
          <a:ext cx="48085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2463800" imgH="431800" progId="Equation.DSMT4">
                  <p:embed/>
                </p:oleObj>
              </mc:Choice>
              <mc:Fallback>
                <p:oleObj name="Equation" r:id="rId3" imgW="2463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143125"/>
                        <a:ext cx="48085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8" name="Object 3">
            <a:extLst>
              <a:ext uri="{FF2B5EF4-FFF2-40B4-BE49-F238E27FC236}">
                <a16:creationId xmlns:a16="http://schemas.microsoft.com/office/drawing/2014/main" id="{732AC251-B3A9-4F26-8217-32096C094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2857500"/>
          <a:ext cx="26860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1320227" imgH="431613" progId="Equation.DSMT4">
                  <p:embed/>
                </p:oleObj>
              </mc:Choice>
              <mc:Fallback>
                <p:oleObj name="Equation" r:id="rId5" imgW="1320227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857500"/>
                        <a:ext cx="26860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0" name="Object 5">
            <a:extLst>
              <a:ext uri="{FF2B5EF4-FFF2-40B4-BE49-F238E27FC236}">
                <a16:creationId xmlns:a16="http://schemas.microsoft.com/office/drawing/2014/main" id="{734EB040-7A62-40CF-9E5D-ACE8DF0A0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729038"/>
          <a:ext cx="26511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7" imgW="1270000" imgH="508000" progId="Equation.DSMT4">
                  <p:embed/>
                </p:oleObj>
              </mc:Choice>
              <mc:Fallback>
                <p:oleObj name="Equation" r:id="rId7" imgW="1270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729038"/>
                        <a:ext cx="26511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1" name="Object 6">
            <a:extLst>
              <a:ext uri="{FF2B5EF4-FFF2-40B4-BE49-F238E27FC236}">
                <a16:creationId xmlns:a16="http://schemas.microsoft.com/office/drawing/2014/main" id="{E27BD0AE-519D-48E6-BCF8-1477FDE5A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857625"/>
          <a:ext cx="19462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9" imgW="927100" imgH="431800" progId="Equation.DSMT4">
                  <p:embed/>
                </p:oleObj>
              </mc:Choice>
              <mc:Fallback>
                <p:oleObj name="Equation" r:id="rId9" imgW="927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857625"/>
                        <a:ext cx="19462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22" name="Object 7">
            <a:extLst>
              <a:ext uri="{FF2B5EF4-FFF2-40B4-BE49-F238E27FC236}">
                <a16:creationId xmlns:a16="http://schemas.microsoft.com/office/drawing/2014/main" id="{268FE608-F0F4-4909-9589-143F8F000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4941888"/>
          <a:ext cx="22621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1" imgW="1066800" imgH="431800" progId="Equation.DSMT4">
                  <p:embed/>
                </p:oleObj>
              </mc:Choice>
              <mc:Fallback>
                <p:oleObj name="Equation" r:id="rId11" imgW="1066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941888"/>
                        <a:ext cx="22621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灯片编号占位符 4">
            <a:extLst>
              <a:ext uri="{FF2B5EF4-FFF2-40B4-BE49-F238E27FC236}">
                <a16:creationId xmlns:a16="http://schemas.microsoft.com/office/drawing/2014/main" id="{B805902D-A07D-486F-9656-C80BC4F6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C6761-55BD-477B-A9B3-6C35BE0BCDF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3788D9-E6BD-4D0B-A450-3A318FB9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26320699-7E4F-414E-A95D-48790CF98BF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893763"/>
            <a:ext cx="8458200" cy="1320800"/>
            <a:chOff x="285750" y="893763"/>
            <a:chExt cx="8458200" cy="1320800"/>
          </a:xfrm>
        </p:grpSpPr>
        <p:sp>
          <p:nvSpPr>
            <p:cNvPr id="21515" name="Text Box 20">
              <a:extLst>
                <a:ext uri="{FF2B5EF4-FFF2-40B4-BE49-F238E27FC236}">
                  <a16:creationId xmlns:a16="http://schemas.microsoft.com/office/drawing/2014/main" id="{1030E638-A4B2-477D-822E-3EC2E0B1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893763"/>
              <a:ext cx="84582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Find the Fourier integral  transformation of</a:t>
              </a:r>
            </a:p>
          </p:txBody>
        </p:sp>
        <p:graphicFrame>
          <p:nvGraphicFramePr>
            <p:cNvPr id="21516" name="Object 8">
              <a:extLst>
                <a:ext uri="{FF2B5EF4-FFF2-40B4-BE49-F238E27FC236}">
                  <a16:creationId xmlns:a16="http://schemas.microsoft.com/office/drawing/2014/main" id="{B0F85C5C-E441-455A-8CE9-8E2BF47CA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4500" y="1366838"/>
            <a:ext cx="3224213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Equation" r:id="rId13" imgW="1828800" imgH="482600" progId="Equation.DSMT4">
                    <p:embed/>
                  </p:oleObj>
                </mc:Choice>
                <mc:Fallback>
                  <p:oleObj name="Equation" r:id="rId13" imgW="1828800" imgH="482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00" y="1366838"/>
                          <a:ext cx="3224213" cy="84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1649</TotalTime>
  <Words>1647</Words>
  <Application>Microsoft Office PowerPoint</Application>
  <PresentationFormat>全屏显示(4:3)</PresentationFormat>
  <Paragraphs>252</Paragraphs>
  <Slides>46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Times New Roman</vt:lpstr>
      <vt:lpstr>宋体</vt:lpstr>
      <vt:lpstr>Arial</vt:lpstr>
      <vt:lpstr>Century Schoolbook</vt:lpstr>
      <vt:lpstr>华文楷体</vt:lpstr>
      <vt:lpstr>Wingdings</vt:lpstr>
      <vt:lpstr>Wingdings 2</vt:lpstr>
      <vt:lpstr>Calibri</vt:lpstr>
      <vt:lpstr>Arial Black</vt:lpstr>
      <vt:lpstr>Cooper Black</vt:lpstr>
      <vt:lpstr>Arial Unicode MS</vt:lpstr>
      <vt:lpstr>楷体_GB2312</vt:lpstr>
      <vt:lpstr>Symbol</vt:lpstr>
      <vt:lpstr>凸显</vt:lpstr>
      <vt:lpstr>MathType 5.0 Equation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subject>Lecture 3</dc:subject>
  <dc:creator>石霞</dc:creator>
  <cp:lastModifiedBy>webuser</cp:lastModifiedBy>
  <cp:revision>254</cp:revision>
  <dcterms:created xsi:type="dcterms:W3CDTF">2007-11-15T13:30:46Z</dcterms:created>
  <dcterms:modified xsi:type="dcterms:W3CDTF">2022-09-06T02:52:01Z</dcterms:modified>
</cp:coreProperties>
</file>