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54"/>
  </p:notesMasterIdLst>
  <p:sldIdLst>
    <p:sldId id="363" r:id="rId2"/>
    <p:sldId id="359" r:id="rId3"/>
    <p:sldId id="360" r:id="rId4"/>
    <p:sldId id="264" r:id="rId5"/>
    <p:sldId id="280" r:id="rId6"/>
    <p:sldId id="342" r:id="rId7"/>
    <p:sldId id="285" r:id="rId8"/>
    <p:sldId id="286" r:id="rId9"/>
    <p:sldId id="288" r:id="rId10"/>
    <p:sldId id="290" r:id="rId11"/>
    <p:sldId id="291" r:id="rId12"/>
    <p:sldId id="343" r:id="rId13"/>
    <p:sldId id="344" r:id="rId14"/>
    <p:sldId id="292" r:id="rId15"/>
    <p:sldId id="293" r:id="rId16"/>
    <p:sldId id="294" r:id="rId17"/>
    <p:sldId id="298" r:id="rId18"/>
    <p:sldId id="345" r:id="rId19"/>
    <p:sldId id="301" r:id="rId20"/>
    <p:sldId id="302" r:id="rId21"/>
    <p:sldId id="303" r:id="rId22"/>
    <p:sldId id="346" r:id="rId23"/>
    <p:sldId id="347" r:id="rId24"/>
    <p:sldId id="304" r:id="rId25"/>
    <p:sldId id="305" r:id="rId26"/>
    <p:sldId id="307" r:id="rId27"/>
    <p:sldId id="362" r:id="rId28"/>
    <p:sldId id="310" r:id="rId29"/>
    <p:sldId id="311" r:id="rId30"/>
    <p:sldId id="312" r:id="rId31"/>
    <p:sldId id="313" r:id="rId32"/>
    <p:sldId id="315" r:id="rId33"/>
    <p:sldId id="318" r:id="rId34"/>
    <p:sldId id="319" r:id="rId35"/>
    <p:sldId id="320" r:id="rId36"/>
    <p:sldId id="321" r:id="rId37"/>
    <p:sldId id="322" r:id="rId38"/>
    <p:sldId id="324" r:id="rId39"/>
    <p:sldId id="326" r:id="rId40"/>
    <p:sldId id="325" r:id="rId41"/>
    <p:sldId id="327" r:id="rId42"/>
    <p:sldId id="328" r:id="rId43"/>
    <p:sldId id="329" r:id="rId44"/>
    <p:sldId id="330" r:id="rId45"/>
    <p:sldId id="333" r:id="rId46"/>
    <p:sldId id="334" r:id="rId47"/>
    <p:sldId id="364" r:id="rId48"/>
    <p:sldId id="365" r:id="rId49"/>
    <p:sldId id="348" r:id="rId50"/>
    <p:sldId id="335" r:id="rId51"/>
    <p:sldId id="337" r:id="rId52"/>
    <p:sldId id="338" r:id="rId5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54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7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4" Type="http://schemas.openxmlformats.org/officeDocument/2006/relationships/image" Target="../media/image12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4" Type="http://schemas.openxmlformats.org/officeDocument/2006/relationships/image" Target="../media/image160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Relationship Id="rId9" Type="http://schemas.openxmlformats.org/officeDocument/2006/relationships/image" Target="../media/image186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image" Target="../media/image188.wmf"/><Relationship Id="rId7" Type="http://schemas.openxmlformats.org/officeDocument/2006/relationships/image" Target="../media/image192.wmf"/><Relationship Id="rId2" Type="http://schemas.openxmlformats.org/officeDocument/2006/relationships/image" Target="../media/image179.wmf"/><Relationship Id="rId1" Type="http://schemas.openxmlformats.org/officeDocument/2006/relationships/image" Target="../media/image187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4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4" Type="http://schemas.openxmlformats.org/officeDocument/2006/relationships/image" Target="../media/image19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D3A3193-BEF1-4004-9086-A06FF9E607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7E569C-ABF9-4C60-A24D-076A3744DAE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3A377E5-8FA6-4861-81A3-EC1C8DF67096}" type="datetimeFigureOut">
              <a:rPr lang="zh-CN" altLang="en-US"/>
              <a:pPr>
                <a:defRPr/>
              </a:pPr>
              <a:t>2023/10/17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C9F8FF4-173B-4103-BE4B-4C436A3A9A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A61781B-241C-4457-A5F1-1EBB088B8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BD07D-9DB5-4A0E-B0EF-CFA72C3707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B01DA-01A1-4CCA-B370-8622A25A4F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2229724-650E-4236-AC70-CFC4878776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B3BF31C0-96ED-424A-A992-390C18D080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85F8D881-784D-46C2-AD18-3F951C6BF4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C1CADDE3-54F6-4930-9FB1-12384A6B59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B2B610F-D5E8-431C-8D44-228AFD29F1CA}" type="slidenum">
              <a:rPr lang="zh-CN" altLang="en-US" sz="1200" smtClean="0">
                <a:latin typeface="Arial" panose="020B0604020202020204" pitchFamily="34" charset="0"/>
              </a:rPr>
              <a:pPr/>
              <a:t>1</a:t>
            </a:fld>
            <a:endParaRPr lang="zh-CN" altLang="en-US" sz="1200">
              <a:latin typeface="Arial" panose="020B0604020202020204" pitchFamily="34" charset="0"/>
            </a:endParaRPr>
          </a:p>
        </p:txBody>
      </p:sp>
      <p:sp>
        <p:nvSpPr>
          <p:cNvPr id="10245" name="页脚占位符 4">
            <a:extLst>
              <a:ext uri="{FF2B5EF4-FFF2-40B4-BE49-F238E27FC236}">
                <a16:creationId xmlns:a16="http://schemas.microsoft.com/office/drawing/2014/main" id="{BDCF25AB-4B5D-4F70-904A-26F82963BB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Arial" panose="020B0604020202020204" pitchFamily="34" charset="0"/>
              </a:rPr>
              <a:t>Dr. Xia Shi</a:t>
            </a:r>
            <a:endParaRPr lang="zh-CN" altLang="en-US" sz="1200">
              <a:latin typeface="Arial" panose="020B0604020202020204" pitchFamily="34" charset="0"/>
            </a:endParaRPr>
          </a:p>
        </p:txBody>
      </p:sp>
      <p:sp>
        <p:nvSpPr>
          <p:cNvPr id="10246" name="页眉占位符 5">
            <a:extLst>
              <a:ext uri="{FF2B5EF4-FFF2-40B4-BE49-F238E27FC236}">
                <a16:creationId xmlns:a16="http://schemas.microsoft.com/office/drawing/2014/main" id="{F1B71DA5-D49C-400C-8EC2-EBFE5A34C5DE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Arial" panose="020B0604020202020204" pitchFamily="34" charset="0"/>
              </a:rPr>
              <a:t>Advanced Math I</a:t>
            </a:r>
            <a:endParaRPr lang="zh-CN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7D638EA0-55CB-44F7-A3F7-6824720FC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4AA33B5-848C-4C3D-9614-5E17D34DD323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5E71C0E-4B9A-4F1F-8BFC-494417F468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E3A290F-7C54-4EEC-A829-DC94F7ECE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D4FF9EAD-F787-49BF-A8FE-341E599C99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492A21A-EACD-47FB-B8D2-07B5F4E48D41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DE06137-0690-4C1C-ACF9-B6CB10C86F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B726B54-E494-43BE-9491-3E1676AFB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7DDF618-A6DB-45AB-A2FE-9DE5A8DF06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E73DE4-343C-464F-B7AB-B11C2C8B55BD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702E559-8D59-4F38-B0B0-479018EBBA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53E7A21-EFB6-402C-9221-796FE6E9E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30F334-FE2F-4871-9129-2CB86D380A9F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9A5E5E-07A8-4A96-89C1-B718E53667CB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265707-69CC-4958-B776-21692BEEADC2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5E2EC7-AF95-4547-A905-FE17F4ACE101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02D70EAB-EA32-4351-9952-DB4BB690E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D07E5403-52E6-4BDE-A17E-4AD998650F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A85888D1-CDBE-4AC1-944E-635C0C950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>
            <a:extLst>
              <a:ext uri="{FF2B5EF4-FFF2-40B4-BE49-F238E27FC236}">
                <a16:creationId xmlns:a16="http://schemas.microsoft.com/office/drawing/2014/main" id="{45E446E3-6136-4F9E-AFA5-5F9B1D831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直接连接符 13">
            <a:extLst>
              <a:ext uri="{FF2B5EF4-FFF2-40B4-BE49-F238E27FC236}">
                <a16:creationId xmlns:a16="http://schemas.microsoft.com/office/drawing/2014/main" id="{48F10CFD-5D9B-4351-A700-DBEAFEBFD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直接连接符 14">
            <a:extLst>
              <a:ext uri="{FF2B5EF4-FFF2-40B4-BE49-F238E27FC236}">
                <a16:creationId xmlns:a16="http://schemas.microsoft.com/office/drawing/2014/main" id="{63C78404-851C-452A-B322-A2F416764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D265EA-5917-4823-B21E-4193C491FD52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34CC92-8F1C-4A26-B8CF-F4F45B4E03CB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606FF6E-8DE9-46B6-AE94-5D3CCE89CEF5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03C83D8-D95E-4FBB-A20D-B27F14BEB6B8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7AD4823-D01E-42E5-9F58-35FF7F89831B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4CE7082-E42C-4AC0-B71D-C799EBCC6545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22" name="日期占位符 27">
            <a:extLst>
              <a:ext uri="{FF2B5EF4-FFF2-40B4-BE49-F238E27FC236}">
                <a16:creationId xmlns:a16="http://schemas.microsoft.com/office/drawing/2014/main" id="{5778A5C1-C81B-4900-959F-8E62BB30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页脚占位符 16">
            <a:extLst>
              <a:ext uri="{FF2B5EF4-FFF2-40B4-BE49-F238E27FC236}">
                <a16:creationId xmlns:a16="http://schemas.microsoft.com/office/drawing/2014/main" id="{70FAFBD0-83EF-437F-83CF-06BDF6E2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灯片编号占位符 28">
            <a:extLst>
              <a:ext uri="{FF2B5EF4-FFF2-40B4-BE49-F238E27FC236}">
                <a16:creationId xmlns:a16="http://schemas.microsoft.com/office/drawing/2014/main" id="{5AF09C20-E72C-4256-8172-651EA186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F6E68-AEED-4AB4-828F-BC0CD1D185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101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3BE83800-BC4A-4964-AF97-B588F83E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C940A8B-71C5-4FFD-B2CC-09E8E237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68225807-A9A2-40D6-90A1-7971F4A9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E592C-F549-4141-90EA-EEEE6B1FF9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28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BB653651-2E27-4D36-8E10-604A351E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44041E3D-D53E-4CBB-AE48-9E7FC3EE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3D178F88-DA43-4BD0-99ED-CA4DCE7F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9D305-51B8-4FD8-A81F-222DBD43BF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52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A18A4715-3673-45FD-B136-E1BE5422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8">
            <a:extLst>
              <a:ext uri="{FF2B5EF4-FFF2-40B4-BE49-F238E27FC236}">
                <a16:creationId xmlns:a16="http://schemas.microsoft.com/office/drawing/2014/main" id="{0481FDA2-F613-4945-8BD2-6BDBE94997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FEAD1-6A47-43AD-B3C5-C88D73DAEA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9">
            <a:extLst>
              <a:ext uri="{FF2B5EF4-FFF2-40B4-BE49-F238E27FC236}">
                <a16:creationId xmlns:a16="http://schemas.microsoft.com/office/drawing/2014/main" id="{CEA27221-A38C-4B35-A371-76CBF85E33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3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FC902E-1D04-45E4-A423-CCE4BB5258C6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BCBB60-4DB0-451C-9743-07B2EEF0E19D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7721EC-62EF-4435-8DB9-3E37D689C634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B688C3-F547-438B-A18C-0564A7F32AA6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直接连接符 7">
            <a:extLst>
              <a:ext uri="{FF2B5EF4-FFF2-40B4-BE49-F238E27FC236}">
                <a16:creationId xmlns:a16="http://schemas.microsoft.com/office/drawing/2014/main" id="{0D67B346-7BE8-4AD0-91DD-9F994E88E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>
            <a:extLst>
              <a:ext uri="{FF2B5EF4-FFF2-40B4-BE49-F238E27FC236}">
                <a16:creationId xmlns:a16="http://schemas.microsoft.com/office/drawing/2014/main" id="{655D9379-26A7-491E-B1DF-6796A7CEF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0CF0BA89-CAEA-4876-80B2-BF553C6ED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D1B8510C-6AB2-4E02-AB8F-04EB556C5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B814C40A-AB77-48F4-850C-83DDB1D19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A92B58-A122-4137-B45F-247AC6AA651F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B6D70A7-AAE8-4978-9073-E0C71580197E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DCD71D1-E4D4-4C9C-97A8-8F33B2783549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553250F-9F61-42B7-A364-411353E83F49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68EAE70-D7F3-4DA9-A2A8-356D2C53E134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1DF936C-0984-449A-A81E-EE689E215BE2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80369D46-E428-46E4-B7C5-93BEE1279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日期占位符 3">
            <a:extLst>
              <a:ext uri="{FF2B5EF4-FFF2-40B4-BE49-F238E27FC236}">
                <a16:creationId xmlns:a16="http://schemas.microsoft.com/office/drawing/2014/main" id="{0D244458-6D99-40FD-8EFA-C7D1C204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页脚占位符 4">
            <a:extLst>
              <a:ext uri="{FF2B5EF4-FFF2-40B4-BE49-F238E27FC236}">
                <a16:creationId xmlns:a16="http://schemas.microsoft.com/office/drawing/2014/main" id="{9FF9D739-52BB-49F5-9A48-4128FB6C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9D41E458-8009-46BA-8B04-55B59C29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472A9-7891-4535-9860-3D56CFD91B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631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>
            <a:extLst>
              <a:ext uri="{FF2B5EF4-FFF2-40B4-BE49-F238E27FC236}">
                <a16:creationId xmlns:a16="http://schemas.microsoft.com/office/drawing/2014/main" id="{A8A8FB14-0521-46A8-9E88-1EA1F307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14BE8407-232F-4671-AC15-D9DAD4CA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>
            <a:extLst>
              <a:ext uri="{FF2B5EF4-FFF2-40B4-BE49-F238E27FC236}">
                <a16:creationId xmlns:a16="http://schemas.microsoft.com/office/drawing/2014/main" id="{68BD06F1-BDFD-4C16-8411-58EA2D98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B23F5-F5AC-4188-9412-6104E788E1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99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13">
            <a:extLst>
              <a:ext uri="{FF2B5EF4-FFF2-40B4-BE49-F238E27FC236}">
                <a16:creationId xmlns:a16="http://schemas.microsoft.com/office/drawing/2014/main" id="{35DB0AC1-B0D9-4EBF-B1FB-631FB7E1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DFA271B9-B731-43C5-9350-877FD83F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>
            <a:extLst>
              <a:ext uri="{FF2B5EF4-FFF2-40B4-BE49-F238E27FC236}">
                <a16:creationId xmlns:a16="http://schemas.microsoft.com/office/drawing/2014/main" id="{EE8B0765-5104-4597-A04C-01EA74F1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1765E-C46F-4DD2-848F-04956008AB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460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5">
            <a:extLst>
              <a:ext uri="{FF2B5EF4-FFF2-40B4-BE49-F238E27FC236}">
                <a16:creationId xmlns:a16="http://schemas.microsoft.com/office/drawing/2014/main" id="{F370B89B-412F-44A4-A909-F48B862D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853D17E8-504A-4FCA-88C0-A7064F3CD0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E268F-E92C-4433-90CC-E7979F8B6C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623EB577-871E-408D-A535-E346E02C75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942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>
            <a:extLst>
              <a:ext uri="{FF2B5EF4-FFF2-40B4-BE49-F238E27FC236}">
                <a16:creationId xmlns:a16="http://schemas.microsoft.com/office/drawing/2014/main" id="{44093622-C7D1-4FAC-8600-5B729528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CE7359-8DC1-4687-8060-F0D5182E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>
            <a:extLst>
              <a:ext uri="{FF2B5EF4-FFF2-40B4-BE49-F238E27FC236}">
                <a16:creationId xmlns:a16="http://schemas.microsoft.com/office/drawing/2014/main" id="{887FD240-87DD-4B65-BE02-842EEC4D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9A301-C519-4229-B709-F9BD2C4434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41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>
            <a:extLst>
              <a:ext uri="{FF2B5EF4-FFF2-40B4-BE49-F238E27FC236}">
                <a16:creationId xmlns:a16="http://schemas.microsoft.com/office/drawing/2014/main" id="{1CC3F724-95A0-47E9-8BE2-765B815C0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直接连接符 5">
            <a:extLst>
              <a:ext uri="{FF2B5EF4-FFF2-40B4-BE49-F238E27FC236}">
                <a16:creationId xmlns:a16="http://schemas.microsoft.com/office/drawing/2014/main" id="{775B89FD-A896-4BFE-AB20-7A02061CEC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直接连接符 16">
            <a:extLst>
              <a:ext uri="{FF2B5EF4-FFF2-40B4-BE49-F238E27FC236}">
                <a16:creationId xmlns:a16="http://schemas.microsoft.com/office/drawing/2014/main" id="{140D26F6-FA66-4452-940A-3825AABF5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17">
            <a:extLst>
              <a:ext uri="{FF2B5EF4-FFF2-40B4-BE49-F238E27FC236}">
                <a16:creationId xmlns:a16="http://schemas.microsoft.com/office/drawing/2014/main" id="{9AD6D11C-8BAE-40CC-8755-F17780A04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0823BC-4F93-40AD-98B6-59480529B541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直接连接符 19">
            <a:extLst>
              <a:ext uri="{FF2B5EF4-FFF2-40B4-BE49-F238E27FC236}">
                <a16:creationId xmlns:a16="http://schemas.microsoft.com/office/drawing/2014/main" id="{B850E052-071C-40FB-9481-30C6E86DA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85976AF-851B-43CE-AE4C-3EAA78361271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日期占位符 20">
            <a:extLst>
              <a:ext uri="{FF2B5EF4-FFF2-40B4-BE49-F238E27FC236}">
                <a16:creationId xmlns:a16="http://schemas.microsoft.com/office/drawing/2014/main" id="{B15A2552-6DBE-46FD-A1B9-2F2734F3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1">
            <a:extLst>
              <a:ext uri="{FF2B5EF4-FFF2-40B4-BE49-F238E27FC236}">
                <a16:creationId xmlns:a16="http://schemas.microsoft.com/office/drawing/2014/main" id="{AF84192D-E7FC-48A7-A231-2FB434054D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3FBC5-DB92-4A7F-9C9D-5A6C4A5B2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2">
            <a:extLst>
              <a:ext uri="{FF2B5EF4-FFF2-40B4-BE49-F238E27FC236}">
                <a16:creationId xmlns:a16="http://schemas.microsoft.com/office/drawing/2014/main" id="{782EDAE7-83A4-452F-B2DB-A5ADAF6E4C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951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>
            <a:extLst>
              <a:ext uri="{FF2B5EF4-FFF2-40B4-BE49-F238E27FC236}">
                <a16:creationId xmlns:a16="http://schemas.microsoft.com/office/drawing/2014/main" id="{828F0C7F-6FDB-445C-982F-783E5DBCE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60776DC-E2FD-4FF3-A646-F3C65B9E30EA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直接连接符 16">
            <a:extLst>
              <a:ext uri="{FF2B5EF4-FFF2-40B4-BE49-F238E27FC236}">
                <a16:creationId xmlns:a16="http://schemas.microsoft.com/office/drawing/2014/main" id="{1994916F-76CA-45E1-9F22-3EE4EDD7D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DA0E3A-40F8-47B3-A03C-1112FBB22E82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直接连接符 18">
            <a:extLst>
              <a:ext uri="{FF2B5EF4-FFF2-40B4-BE49-F238E27FC236}">
                <a16:creationId xmlns:a16="http://schemas.microsoft.com/office/drawing/2014/main" id="{30E47B24-3F9D-4DA7-B904-9D3005147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51C386A1-630B-4F48-A743-E4A1C47FC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直接连接符 20">
            <a:extLst>
              <a:ext uri="{FF2B5EF4-FFF2-40B4-BE49-F238E27FC236}">
                <a16:creationId xmlns:a16="http://schemas.microsoft.com/office/drawing/2014/main" id="{8337FB3E-F3A8-4852-958C-986FDA50F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日期占位符 16">
            <a:extLst>
              <a:ext uri="{FF2B5EF4-FFF2-40B4-BE49-F238E27FC236}">
                <a16:creationId xmlns:a16="http://schemas.microsoft.com/office/drawing/2014/main" id="{3FF48F10-51E7-460B-8C49-91013D12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17">
            <a:extLst>
              <a:ext uri="{FF2B5EF4-FFF2-40B4-BE49-F238E27FC236}">
                <a16:creationId xmlns:a16="http://schemas.microsoft.com/office/drawing/2014/main" id="{1BDA2B39-70A7-47CA-BEB7-C9F2F5A7B2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74E7-1610-47A5-9050-BE3CC2A985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0">
            <a:extLst>
              <a:ext uri="{FF2B5EF4-FFF2-40B4-BE49-F238E27FC236}">
                <a16:creationId xmlns:a16="http://schemas.microsoft.com/office/drawing/2014/main" id="{A84EF614-0714-4BD6-B5CC-866338887B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77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>
            <a:extLst>
              <a:ext uri="{FF2B5EF4-FFF2-40B4-BE49-F238E27FC236}">
                <a16:creationId xmlns:a16="http://schemas.microsoft.com/office/drawing/2014/main" id="{1FCFFB0B-0CE6-4DB7-AE1C-A7585DB69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标题占位符 21">
            <a:extLst>
              <a:ext uri="{FF2B5EF4-FFF2-40B4-BE49-F238E27FC236}">
                <a16:creationId xmlns:a16="http://schemas.microsoft.com/office/drawing/2014/main" id="{54075BFF-2FFB-40C5-A9F6-9A353B55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8" name="文本占位符 12">
            <a:extLst>
              <a:ext uri="{FF2B5EF4-FFF2-40B4-BE49-F238E27FC236}">
                <a16:creationId xmlns:a16="http://schemas.microsoft.com/office/drawing/2014/main" id="{F78EFF9F-BCE8-412B-8C60-CA4108A9F1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882D4AC7-1D8F-4D82-8A32-D8C39715A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0D121D-5720-4229-9582-592D35FD8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id="{D66DAFB2-E8C7-481C-B3BB-3F1C30F42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直接连接符 8">
            <a:extLst>
              <a:ext uri="{FF2B5EF4-FFF2-40B4-BE49-F238E27FC236}">
                <a16:creationId xmlns:a16="http://schemas.microsoft.com/office/drawing/2014/main" id="{1CE7B720-4FEA-4770-A496-88E99B81A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5224FB-FDF4-4E29-945B-9BC1B39CA77D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4" name="直接连接符 10">
            <a:extLst>
              <a:ext uri="{FF2B5EF4-FFF2-40B4-BE49-F238E27FC236}">
                <a16:creationId xmlns:a16="http://schemas.microsoft.com/office/drawing/2014/main" id="{7665292E-684A-4C6F-BE66-8A282F5E9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869018-5D10-4A15-8AB6-BEA27C1C19FA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82E0C8B9-56DF-4BD9-BC45-DC0C59E3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C399FA1-52A5-40BC-BEBD-F1F3B11289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39" r:id="rId4"/>
    <p:sldLayoutId id="2147484240" r:id="rId5"/>
    <p:sldLayoutId id="2147484247" r:id="rId6"/>
    <p:sldLayoutId id="2147484241" r:id="rId7"/>
    <p:sldLayoutId id="2147484248" r:id="rId8"/>
    <p:sldLayoutId id="2147484249" r:id="rId9"/>
    <p:sldLayoutId id="2147484242" r:id="rId10"/>
    <p:sldLayoutId id="21474842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0.w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0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6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image" Target="../media/image122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2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2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2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3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137.wmf"/><Relationship Id="rId3" Type="http://schemas.openxmlformats.org/officeDocument/2006/relationships/oleObject" Target="../embeddings/oleObject135.bin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36.wmf"/><Relationship Id="rId5" Type="http://schemas.openxmlformats.org/officeDocument/2006/relationships/oleObject" Target="../embeddings/oleObject136.bin"/><Relationship Id="rId10" Type="http://schemas.openxmlformats.org/officeDocument/2006/relationships/oleObject" Target="../embeddings/oleObject139.bin"/><Relationship Id="rId4" Type="http://schemas.openxmlformats.org/officeDocument/2006/relationships/image" Target="../media/image133.wmf"/><Relationship Id="rId9" Type="http://schemas.openxmlformats.org/officeDocument/2006/relationships/image" Target="../media/image13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3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60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6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69.bin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6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6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175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72.wmf"/><Relationship Id="rId17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4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171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7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7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85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82.wmf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4.wmf"/><Relationship Id="rId20" Type="http://schemas.openxmlformats.org/officeDocument/2006/relationships/image" Target="../media/image186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181.wmf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83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193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90.wmf"/><Relationship Id="rId17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2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10" Type="http://schemas.openxmlformats.org/officeDocument/2006/relationships/image" Target="../media/image189.wmf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9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9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200.bin"/><Relationship Id="rId10" Type="http://schemas.openxmlformats.org/officeDocument/2006/relationships/image" Target="../media/image198.w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20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199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03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20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F2236AA7-C22F-4B89-90D2-F9757A0513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43188" y="714375"/>
            <a:ext cx="6172200" cy="22860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Engineering Mathematics (part I)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011A0F4-C990-438C-8E39-EF4AE82199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14625" y="3429000"/>
            <a:ext cx="5429250" cy="16430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  <a:latin typeface="Cooper Black" panose="0208090404030B020404" pitchFamily="18" charset="0"/>
                <a:ea typeface="Arial Unicode MS" pitchFamily="34" charset="-122"/>
                <a:cs typeface="Arial" panose="020B0604020202020204" pitchFamily="34" charset="0"/>
              </a:rPr>
              <a:t>Functions of a Complex Variable</a:t>
            </a:r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6FFFD061-AC15-4EE4-8BC3-A0C9F0EC44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28638" y="3833813"/>
            <a:ext cx="1500187" cy="51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EM_part I</a:t>
            </a:r>
          </a:p>
        </p:txBody>
      </p:sp>
      <p:sp>
        <p:nvSpPr>
          <p:cNvPr id="9221" name="副标题 2">
            <a:extLst>
              <a:ext uri="{FF2B5EF4-FFF2-40B4-BE49-F238E27FC236}">
                <a16:creationId xmlns:a16="http://schemas.microsoft.com/office/drawing/2014/main" id="{E581D8C3-A7B2-4471-A954-F51C3A09D6B3}"/>
              </a:ext>
            </a:extLst>
          </p:cNvPr>
          <p:cNvSpPr>
            <a:spLocks noGrp="1"/>
          </p:cNvSpPr>
          <p:nvPr/>
        </p:nvSpPr>
        <p:spPr bwMode="auto">
          <a:xfrm>
            <a:off x="5862638" y="5221288"/>
            <a:ext cx="295275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School of Science, BUPT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Xia  Shi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shixia0402@sina.com 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>
            <a:extLst>
              <a:ext uri="{FF2B5EF4-FFF2-40B4-BE49-F238E27FC236}">
                <a16:creationId xmlns:a16="http://schemas.microsoft.com/office/drawing/2014/main" id="{05CFCAA4-7A45-45F2-81E9-0CBCCD51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F8ACDEA-48AF-4859-ADF4-EFD7BF0FC9F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4B62A27C-3A94-4ADD-8A41-78C7CFFC2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III. Contour integrals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744E5E6F-8F1D-4C79-BC35-8AEFB8864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Definition of the integrals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3BE70A17-8462-46A2-B1B0-271BE25C3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31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(a)  </a:t>
            </a:r>
            <a:r>
              <a:rPr lang="en-US" altLang="zh-CN" sz="2000">
                <a:solidFill>
                  <a:srgbClr val="0033CC"/>
                </a:solidFill>
              </a:rPr>
              <a:t>Definition</a:t>
            </a:r>
            <a:r>
              <a:rPr lang="en-US" altLang="zh-CN" sz="2000"/>
              <a:t> of contour integrals</a:t>
            </a:r>
            <a:endParaRPr lang="en-US" altLang="zh-CN" sz="2000" i="1"/>
          </a:p>
        </p:txBody>
      </p:sp>
      <p:grpSp>
        <p:nvGrpSpPr>
          <p:cNvPr id="2" name="组合 13">
            <a:extLst>
              <a:ext uri="{FF2B5EF4-FFF2-40B4-BE49-F238E27FC236}">
                <a16:creationId xmlns:a16="http://schemas.microsoft.com/office/drawing/2014/main" id="{A2F7E75C-8A3D-48AD-B76D-BD553F82F730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057400"/>
            <a:ext cx="7543800" cy="1101725"/>
            <a:chOff x="914400" y="2057400"/>
            <a:chExt cx="7543800" cy="1101725"/>
          </a:xfrm>
        </p:grpSpPr>
        <p:sp>
          <p:nvSpPr>
            <p:cNvPr id="21516" name="Text Box 8">
              <a:extLst>
                <a:ext uri="{FF2B5EF4-FFF2-40B4-BE49-F238E27FC236}">
                  <a16:creationId xmlns:a16="http://schemas.microsoft.com/office/drawing/2014/main" id="{BA5529E6-E213-4FE8-8F61-B221776718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2590800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or</a:t>
              </a:r>
            </a:p>
          </p:txBody>
        </p:sp>
        <p:graphicFrame>
          <p:nvGraphicFramePr>
            <p:cNvPr id="21517" name="Object 15">
              <a:extLst>
                <a:ext uri="{FF2B5EF4-FFF2-40B4-BE49-F238E27FC236}">
                  <a16:creationId xmlns:a16="http://schemas.microsoft.com/office/drawing/2014/main" id="{0217152D-FC7F-46FB-8366-0DBE17C915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6000" y="2579688"/>
            <a:ext cx="1143000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0" name="Equation" r:id="rId3" imgW="634725" imgH="304668" progId="Equation.DSMT4">
                    <p:embed/>
                  </p:oleObj>
                </mc:Choice>
                <mc:Fallback>
                  <p:oleObj name="Equation" r:id="rId3" imgW="634725" imgH="304668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2579688"/>
                          <a:ext cx="1143000" cy="546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16">
              <a:extLst>
                <a:ext uri="{FF2B5EF4-FFF2-40B4-BE49-F238E27FC236}">
                  <a16:creationId xmlns:a16="http://schemas.microsoft.com/office/drawing/2014/main" id="{61800D84-F59F-40B7-BF2D-6052EA130B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2000" y="2514600"/>
            <a:ext cx="1295400" cy="64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1" name="Equation" r:id="rId5" imgW="710891" imgH="355446" progId="Equation.DSMT4">
                    <p:embed/>
                  </p:oleObj>
                </mc:Choice>
                <mc:Fallback>
                  <p:oleObj name="Equation" r:id="rId5" imgW="710891" imgH="355446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2514600"/>
                          <a:ext cx="1295400" cy="644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9" name="Text Box 13">
              <a:extLst>
                <a:ext uri="{FF2B5EF4-FFF2-40B4-BE49-F238E27FC236}">
                  <a16:creationId xmlns:a16="http://schemas.microsoft.com/office/drawing/2014/main" id="{0001C11D-6D8E-46B4-B2E0-9AAC18A72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057400"/>
              <a:ext cx="7543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Let </a:t>
              </a:r>
              <a:r>
                <a:rPr lang="en-US" altLang="zh-CN" sz="2000" i="1"/>
                <a:t>C </a:t>
              </a:r>
              <a:r>
                <a:rPr lang="en-US" altLang="zh-CN" sz="2000"/>
                <a:t>be a given contour extending from </a:t>
              </a:r>
              <a:r>
                <a:rPr lang="en-US" altLang="zh-CN" sz="2000" i="1"/>
                <a:t>z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to </a:t>
              </a:r>
              <a:r>
                <a:rPr lang="en-US" altLang="zh-CN" sz="2000" i="1"/>
                <a:t>z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, then</a:t>
              </a:r>
              <a:r>
                <a:rPr lang="en-US" altLang="zh-CN" sz="2000" baseline="-25000"/>
                <a:t> </a:t>
              </a:r>
            </a:p>
          </p:txBody>
        </p:sp>
      </p:grpSp>
      <p:grpSp>
        <p:nvGrpSpPr>
          <p:cNvPr id="3" name="组合 14">
            <a:extLst>
              <a:ext uri="{FF2B5EF4-FFF2-40B4-BE49-F238E27FC236}">
                <a16:creationId xmlns:a16="http://schemas.microsoft.com/office/drawing/2014/main" id="{B8F15BB0-97A0-403D-A2A8-A966497C071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200400"/>
            <a:ext cx="8077200" cy="1681163"/>
            <a:chOff x="533400" y="3200400"/>
            <a:chExt cx="8077200" cy="1681163"/>
          </a:xfrm>
        </p:grpSpPr>
        <p:grpSp>
          <p:nvGrpSpPr>
            <p:cNvPr id="21512" name="Group 15">
              <a:extLst>
                <a:ext uri="{FF2B5EF4-FFF2-40B4-BE49-F238E27FC236}">
                  <a16:creationId xmlns:a16="http://schemas.microsoft.com/office/drawing/2014/main" id="{81AA6D7F-1CAC-4EB2-85DB-E3E02CA92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3200400"/>
              <a:ext cx="8077200" cy="1016000"/>
              <a:chOff x="672" y="2832"/>
              <a:chExt cx="5088" cy="640"/>
            </a:xfrm>
          </p:grpSpPr>
          <p:sp>
            <p:nvSpPr>
              <p:cNvPr id="21514" name="Text Box 16">
                <a:extLst>
                  <a:ext uri="{FF2B5EF4-FFF2-40B4-BE49-F238E27FC236}">
                    <a16:creationId xmlns:a16="http://schemas.microsoft.com/office/drawing/2014/main" id="{9FF6A664-620D-45D4-B2B1-57E91EE533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2832"/>
                <a:ext cx="4896" cy="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000"/>
                  <a:t>Suppose the contour </a:t>
                </a:r>
                <a:r>
                  <a:rPr lang="en-US" altLang="zh-CN" sz="2000" i="1"/>
                  <a:t>C</a:t>
                </a:r>
                <a:r>
                  <a:rPr lang="en-US" altLang="zh-CN" sz="2000"/>
                  <a:t> is given by </a:t>
                </a:r>
                <a:r>
                  <a:rPr lang="en-US" altLang="zh-CN" sz="2000" i="1"/>
                  <a:t>z</a:t>
                </a:r>
                <a:r>
                  <a:rPr lang="en-US" altLang="zh-CN" sz="2000"/>
                  <a:t>=</a:t>
                </a:r>
                <a:r>
                  <a:rPr lang="en-US" altLang="zh-CN" sz="2000" i="1"/>
                  <a:t>z</a:t>
                </a:r>
                <a:r>
                  <a:rPr lang="en-US" altLang="zh-CN" sz="2000"/>
                  <a:t>(</a:t>
                </a:r>
                <a:r>
                  <a:rPr lang="en-US" altLang="zh-CN" sz="2000" i="1"/>
                  <a:t>t</a:t>
                </a:r>
                <a:r>
                  <a:rPr lang="en-US" altLang="zh-CN" sz="2000"/>
                  <a:t>) (</a:t>
                </a:r>
                <a:r>
                  <a:rPr lang="en-US" altLang="zh-CN" sz="2000" i="1"/>
                  <a:t>a</a:t>
                </a:r>
                <a:r>
                  <a:rPr lang="en-US" altLang="zh-CN" sz="2000"/>
                  <a:t> ≤</a:t>
                </a:r>
                <a:r>
                  <a:rPr lang="en-US" altLang="zh-CN" sz="2000" i="1"/>
                  <a:t>t </a:t>
                </a:r>
                <a:r>
                  <a:rPr lang="en-US" altLang="zh-CN" sz="2000"/>
                  <a:t>≤ </a:t>
                </a:r>
                <a:r>
                  <a:rPr lang="en-US" altLang="zh-CN" sz="2000" i="1"/>
                  <a:t>b</a:t>
                </a:r>
                <a:r>
                  <a:rPr lang="en-US" altLang="zh-CN" sz="2000"/>
                  <a:t>) with                                   then we define the line integral, or </a:t>
                </a:r>
                <a:r>
                  <a:rPr lang="en-US" altLang="zh-CN" sz="2000">
                    <a:solidFill>
                      <a:srgbClr val="0033CC"/>
                    </a:solidFill>
                  </a:rPr>
                  <a:t>contour integral </a:t>
                </a:r>
                <a:r>
                  <a:rPr lang="en-US" altLang="zh-CN" sz="2000"/>
                  <a:t>of </a:t>
                </a:r>
                <a:r>
                  <a:rPr lang="en-US" altLang="zh-CN" sz="2000" i="1"/>
                  <a:t>f</a:t>
                </a:r>
                <a:r>
                  <a:rPr lang="en-US" altLang="zh-CN" sz="2000"/>
                  <a:t> along </a:t>
                </a:r>
                <a:r>
                  <a:rPr lang="en-US" altLang="zh-CN" sz="2000" i="1"/>
                  <a:t>C</a:t>
                </a:r>
                <a:r>
                  <a:rPr lang="en-US" altLang="zh-CN" sz="2000"/>
                  <a:t> as</a:t>
                </a:r>
              </a:p>
            </p:txBody>
          </p:sp>
          <p:graphicFrame>
            <p:nvGraphicFramePr>
              <p:cNvPr id="21515" name="Object 17">
                <a:extLst>
                  <a:ext uri="{FF2B5EF4-FFF2-40B4-BE49-F238E27FC236}">
                    <a16:creationId xmlns:a16="http://schemas.microsoft.com/office/drawing/2014/main" id="{667ACACA-F350-44B2-9B3A-4430DA6A2EA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37" y="2896"/>
              <a:ext cx="1323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42" name="Equation" r:id="rId7" imgW="1219200" imgH="228600" progId="Equation.DSMT4">
                      <p:embed/>
                    </p:oleObj>
                  </mc:Choice>
                  <mc:Fallback>
                    <p:oleObj name="Equation" r:id="rId7" imgW="1219200" imgH="228600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7" y="2896"/>
                            <a:ext cx="1323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13" name="Object 18">
              <a:extLst>
                <a:ext uri="{FF2B5EF4-FFF2-40B4-BE49-F238E27FC236}">
                  <a16:creationId xmlns:a16="http://schemas.microsoft.com/office/drawing/2014/main" id="{C6712E11-2AD0-40D2-92A5-005FBD69AB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7888" y="4267200"/>
            <a:ext cx="3567112" cy="614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3" name="Equation" r:id="rId9" imgW="1905000" imgH="330200" progId="Equation.DSMT4">
                    <p:embed/>
                  </p:oleObj>
                </mc:Choice>
                <mc:Fallback>
                  <p:oleObj name="Equation" r:id="rId9" imgW="1905000" imgH="3302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7888" y="4267200"/>
                          <a:ext cx="3567112" cy="614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>
            <a:extLst>
              <a:ext uri="{FF2B5EF4-FFF2-40B4-BE49-F238E27FC236}">
                <a16:creationId xmlns:a16="http://schemas.microsoft.com/office/drawing/2014/main" id="{88995460-0651-4627-9225-E728C00569F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3822700" cy="577850"/>
            <a:chOff x="838200" y="2057400"/>
            <a:chExt cx="3822700" cy="577850"/>
          </a:xfrm>
        </p:grpSpPr>
        <p:graphicFrame>
          <p:nvGraphicFramePr>
            <p:cNvPr id="22544" name="Object 2">
              <a:extLst>
                <a:ext uri="{FF2B5EF4-FFF2-40B4-BE49-F238E27FC236}">
                  <a16:creationId xmlns:a16="http://schemas.microsoft.com/office/drawing/2014/main" id="{751B55C8-F8AD-4410-A190-A9A5FCCBC5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9075" y="2057400"/>
            <a:ext cx="3171825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6" name="Equation" r:id="rId3" imgW="1663700" imgH="304800" progId="Equation.DSMT4">
                    <p:embed/>
                  </p:oleObj>
                </mc:Choice>
                <mc:Fallback>
                  <p:oleObj name="Equation" r:id="rId3" imgW="1663700" imgH="3048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075" y="2057400"/>
                          <a:ext cx="3171825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5" name="Text Box 3">
              <a:extLst>
                <a:ext uri="{FF2B5EF4-FFF2-40B4-BE49-F238E27FC236}">
                  <a16:creationId xmlns:a16="http://schemas.microsoft.com/office/drawing/2014/main" id="{64CDC295-ABAC-4EA9-9AF5-3AEC42165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114490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(1)</a:t>
              </a:r>
              <a:endParaRPr lang="en-US" altLang="zh-CN" sz="2000" i="1"/>
            </a:p>
          </p:txBody>
        </p:sp>
      </p:grpSp>
      <p:sp>
        <p:nvSpPr>
          <p:cNvPr id="22531" name="Text Box 5">
            <a:extLst>
              <a:ext uri="{FF2B5EF4-FFF2-40B4-BE49-F238E27FC236}">
                <a16:creationId xmlns:a16="http://schemas.microsoft.com/office/drawing/2014/main" id="{4367C594-0258-46C6-981B-935555FA2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04950"/>
            <a:ext cx="716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(b)  Some </a:t>
            </a:r>
            <a:r>
              <a:rPr lang="en-US" altLang="zh-CN" sz="2000">
                <a:solidFill>
                  <a:srgbClr val="0033CC"/>
                </a:solidFill>
              </a:rPr>
              <a:t>properties:</a:t>
            </a:r>
            <a:endParaRPr lang="en-US" altLang="zh-CN" sz="2000" i="1">
              <a:solidFill>
                <a:srgbClr val="0033CC"/>
              </a:solidFill>
            </a:endParaRPr>
          </a:p>
        </p:txBody>
      </p:sp>
      <p:grpSp>
        <p:nvGrpSpPr>
          <p:cNvPr id="3" name="组合 17">
            <a:extLst>
              <a:ext uri="{FF2B5EF4-FFF2-40B4-BE49-F238E27FC236}">
                <a16:creationId xmlns:a16="http://schemas.microsoft.com/office/drawing/2014/main" id="{E5245A0A-FD2D-4E2E-AACF-E344ED446E2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743200"/>
            <a:ext cx="5764213" cy="584200"/>
            <a:chOff x="838200" y="2743200"/>
            <a:chExt cx="5764213" cy="584200"/>
          </a:xfrm>
        </p:grpSpPr>
        <p:sp>
          <p:nvSpPr>
            <p:cNvPr id="22542" name="Text Box 6">
              <a:extLst>
                <a:ext uri="{FF2B5EF4-FFF2-40B4-BE49-F238E27FC236}">
                  <a16:creationId xmlns:a16="http://schemas.microsoft.com/office/drawing/2014/main" id="{DEFCCB82-9DA1-4AB2-99CF-66308A416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800290"/>
              <a:ext cx="685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(2)</a:t>
              </a:r>
              <a:endParaRPr lang="en-US" altLang="zh-CN" sz="2000" i="1"/>
            </a:p>
          </p:txBody>
        </p:sp>
        <p:graphicFrame>
          <p:nvGraphicFramePr>
            <p:cNvPr id="22543" name="Object 3">
              <a:extLst>
                <a:ext uri="{FF2B5EF4-FFF2-40B4-BE49-F238E27FC236}">
                  <a16:creationId xmlns:a16="http://schemas.microsoft.com/office/drawing/2014/main" id="{44AF55A4-569B-4833-A670-63A1BA43C4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6375" y="2743200"/>
            <a:ext cx="5126038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7" name="Equation" r:id="rId5" imgW="2667000" imgH="304800" progId="Equation.DSMT4">
                    <p:embed/>
                  </p:oleObj>
                </mc:Choice>
                <mc:Fallback>
                  <p:oleObj name="Equation" r:id="rId5" imgW="2667000" imgH="304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6375" y="2743200"/>
                          <a:ext cx="5126038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18">
            <a:extLst>
              <a:ext uri="{FF2B5EF4-FFF2-40B4-BE49-F238E27FC236}">
                <a16:creationId xmlns:a16="http://schemas.microsoft.com/office/drawing/2014/main" id="{2AED2C32-0EB7-4AC6-86D9-DFC68B48DF9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516313"/>
            <a:ext cx="3759200" cy="598487"/>
            <a:chOff x="838200" y="3516313"/>
            <a:chExt cx="3759200" cy="598487"/>
          </a:xfrm>
        </p:grpSpPr>
        <p:sp>
          <p:nvSpPr>
            <p:cNvPr id="22540" name="Text Box 8">
              <a:extLst>
                <a:ext uri="{FF2B5EF4-FFF2-40B4-BE49-F238E27FC236}">
                  <a16:creationId xmlns:a16="http://schemas.microsoft.com/office/drawing/2014/main" id="{4EBC194A-AE45-4CA4-A5FB-B82B96E6B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3562290"/>
              <a:ext cx="685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(3)</a:t>
              </a:r>
              <a:endParaRPr lang="en-US" altLang="zh-CN" sz="2000" i="1"/>
            </a:p>
          </p:txBody>
        </p:sp>
        <p:graphicFrame>
          <p:nvGraphicFramePr>
            <p:cNvPr id="22541" name="Object 4">
              <a:extLst>
                <a:ext uri="{FF2B5EF4-FFF2-40B4-BE49-F238E27FC236}">
                  <a16:creationId xmlns:a16="http://schemas.microsoft.com/office/drawing/2014/main" id="{195B26E2-6A0D-417D-A915-CA995650F0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0188" y="3516313"/>
            <a:ext cx="3097212" cy="598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8" name="Equation" r:id="rId7" imgW="1574800" imgH="304800" progId="Equation.DSMT4">
                    <p:embed/>
                  </p:oleObj>
                </mc:Choice>
                <mc:Fallback>
                  <p:oleObj name="Equation" r:id="rId7" imgW="1574800" imgH="304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188" y="3516313"/>
                          <a:ext cx="3097212" cy="598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19">
            <a:extLst>
              <a:ext uri="{FF2B5EF4-FFF2-40B4-BE49-F238E27FC236}">
                <a16:creationId xmlns:a16="http://schemas.microsoft.com/office/drawing/2014/main" id="{F798DC26-9C9F-493C-9735-321CC562329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295775"/>
            <a:ext cx="5461000" cy="657225"/>
            <a:chOff x="838200" y="4295775"/>
            <a:chExt cx="5461000" cy="657225"/>
          </a:xfrm>
        </p:grpSpPr>
        <p:sp>
          <p:nvSpPr>
            <p:cNvPr id="22538" name="Text Box 16">
              <a:extLst>
                <a:ext uri="{FF2B5EF4-FFF2-40B4-BE49-F238E27FC236}">
                  <a16:creationId xmlns:a16="http://schemas.microsoft.com/office/drawing/2014/main" id="{4846AD92-B26A-42EC-A839-DCA94E731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4324290"/>
              <a:ext cx="609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(4)</a:t>
              </a:r>
            </a:p>
          </p:txBody>
        </p:sp>
        <p:graphicFrame>
          <p:nvGraphicFramePr>
            <p:cNvPr id="22539" name="Object 5">
              <a:extLst>
                <a:ext uri="{FF2B5EF4-FFF2-40B4-BE49-F238E27FC236}">
                  <a16:creationId xmlns:a16="http://schemas.microsoft.com/office/drawing/2014/main" id="{2B846DB8-D390-4281-A8D7-D9FD44A4AA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3200" y="4295775"/>
            <a:ext cx="4826000" cy="657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9" name="Equation" r:id="rId9" imgW="2413000" imgH="330200" progId="Equation.DSMT4">
                    <p:embed/>
                  </p:oleObj>
                </mc:Choice>
                <mc:Fallback>
                  <p:oleObj name="Equation" r:id="rId9" imgW="2413000" imgH="330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200" y="4295775"/>
                          <a:ext cx="4826000" cy="657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5" name="灯片编号占位符 4">
            <a:extLst>
              <a:ext uri="{FF2B5EF4-FFF2-40B4-BE49-F238E27FC236}">
                <a16:creationId xmlns:a16="http://schemas.microsoft.com/office/drawing/2014/main" id="{69717339-F504-4B86-9D92-93232950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7B0EFBC-9DCF-454F-BC90-B0F2461BD8E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6" name="Text Box 2">
            <a:extLst>
              <a:ext uri="{FF2B5EF4-FFF2-40B4-BE49-F238E27FC236}">
                <a16:creationId xmlns:a16="http://schemas.microsoft.com/office/drawing/2014/main" id="{7D7C2ADF-F9B0-42DB-BC27-C6E5DD606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III. Contour integrals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2F7CC24-0FCA-4E30-8ED4-C70973CE6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Definition of the integrals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2">
            <a:extLst>
              <a:ext uri="{FF2B5EF4-FFF2-40B4-BE49-F238E27FC236}">
                <a16:creationId xmlns:a16="http://schemas.microsoft.com/office/drawing/2014/main" id="{98CFF2D1-AF4B-449B-BD8F-8B407A449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38350"/>
            <a:ext cx="586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(5) Upper bounds for moduli of contour integrals</a:t>
            </a:r>
          </a:p>
        </p:txBody>
      </p:sp>
      <p:sp>
        <p:nvSpPr>
          <p:cNvPr id="357408" name="Text Box 32">
            <a:extLst>
              <a:ext uri="{FF2B5EF4-FFF2-40B4-BE49-F238E27FC236}">
                <a16:creationId xmlns:a16="http://schemas.microsoft.com/office/drawing/2014/main" id="{4826C2FF-BD4A-4FAD-8091-1E0F60C6A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57200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Proof:</a:t>
            </a:r>
            <a:endParaRPr lang="en-US" altLang="zh-CN" sz="2000" i="1">
              <a:solidFill>
                <a:srgbClr val="0033CC"/>
              </a:solidFill>
            </a:endParaRPr>
          </a:p>
        </p:txBody>
      </p:sp>
      <p:graphicFrame>
        <p:nvGraphicFramePr>
          <p:cNvPr id="357412" name="Object 3">
            <a:extLst>
              <a:ext uri="{FF2B5EF4-FFF2-40B4-BE49-F238E27FC236}">
                <a16:creationId xmlns:a16="http://schemas.microsoft.com/office/drawing/2014/main" id="{4A44F9A4-7617-44DB-8D7E-80DA2428B1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1363" y="4419600"/>
          <a:ext cx="3675062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Equation" r:id="rId3" imgW="1981200" imgH="381000" progId="Equation.DSMT4">
                  <p:embed/>
                </p:oleObj>
              </mc:Choice>
              <mc:Fallback>
                <p:oleObj name="Equation" r:id="rId3" imgW="19812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4419600"/>
                        <a:ext cx="3675062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413" name="Object 4">
            <a:extLst>
              <a:ext uri="{FF2B5EF4-FFF2-40B4-BE49-F238E27FC236}">
                <a16:creationId xmlns:a16="http://schemas.microsoft.com/office/drawing/2014/main" id="{0C36BC2B-5DBF-49F2-84BE-A747747AE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0" y="5181600"/>
          <a:ext cx="2743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Equation" r:id="rId5" imgW="1371600" imgH="330200" progId="Equation.DSMT4">
                  <p:embed/>
                </p:oleObj>
              </mc:Choice>
              <mc:Fallback>
                <p:oleObj name="Equation" r:id="rId5" imgW="1371600" imgH="330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5181600"/>
                        <a:ext cx="2743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414" name="Object 5">
            <a:extLst>
              <a:ext uri="{FF2B5EF4-FFF2-40B4-BE49-F238E27FC236}">
                <a16:creationId xmlns:a16="http://schemas.microsoft.com/office/drawing/2014/main" id="{9C672798-4BA8-46AE-B838-7B343E5359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5181600"/>
          <a:ext cx="19812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Equation" r:id="rId7" imgW="977900" imgH="330200" progId="Equation.DSMT4">
                  <p:embed/>
                </p:oleObj>
              </mc:Choice>
              <mc:Fallback>
                <p:oleObj name="Equation" r:id="rId7" imgW="977900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181600"/>
                        <a:ext cx="19812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415" name="Object 6">
            <a:extLst>
              <a:ext uri="{FF2B5EF4-FFF2-40B4-BE49-F238E27FC236}">
                <a16:creationId xmlns:a16="http://schemas.microsoft.com/office/drawing/2014/main" id="{F09D67B8-F876-49DF-B8F5-0D7E19059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5334000"/>
          <a:ext cx="9255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9" imgW="431425" imgH="177646" progId="Equation.DSMT4">
                  <p:embed/>
                </p:oleObj>
              </mc:Choice>
              <mc:Fallback>
                <p:oleObj name="Equation" r:id="rId9" imgW="431425" imgH="1776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334000"/>
                        <a:ext cx="9255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灯片编号占位符 4">
            <a:extLst>
              <a:ext uri="{FF2B5EF4-FFF2-40B4-BE49-F238E27FC236}">
                <a16:creationId xmlns:a16="http://schemas.microsoft.com/office/drawing/2014/main" id="{CBA4C75A-DE1D-42E8-8DE5-F44513B6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E8C3B4B-8392-4852-9F5B-1ED7ED259D6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561" name="Text Box 5">
            <a:extLst>
              <a:ext uri="{FF2B5EF4-FFF2-40B4-BE49-F238E27FC236}">
                <a16:creationId xmlns:a16="http://schemas.microsoft.com/office/drawing/2014/main" id="{49C856E8-2700-4741-923D-421847C59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04950"/>
            <a:ext cx="716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(b)  Some </a:t>
            </a:r>
            <a:r>
              <a:rPr lang="en-US" altLang="zh-CN" sz="2000">
                <a:solidFill>
                  <a:srgbClr val="0033CC"/>
                </a:solidFill>
              </a:rPr>
              <a:t>properties:</a:t>
            </a:r>
            <a:endParaRPr lang="en-US" altLang="zh-CN" sz="2000" i="1">
              <a:solidFill>
                <a:srgbClr val="0033CC"/>
              </a:solidFill>
            </a:endParaRPr>
          </a:p>
        </p:txBody>
      </p:sp>
      <p:sp>
        <p:nvSpPr>
          <p:cNvPr id="23562" name="Text Box 2">
            <a:extLst>
              <a:ext uri="{FF2B5EF4-FFF2-40B4-BE49-F238E27FC236}">
                <a16:creationId xmlns:a16="http://schemas.microsoft.com/office/drawing/2014/main" id="{34E4D065-2BA7-467D-AFFB-A03942155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III. Contour integrals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D81FBD22-694F-45D6-819E-A10693AD8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Definition of the integrals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2" name="组合 19">
            <a:extLst>
              <a:ext uri="{FF2B5EF4-FFF2-40B4-BE49-F238E27FC236}">
                <a16:creationId xmlns:a16="http://schemas.microsoft.com/office/drawing/2014/main" id="{7E72F873-3559-412F-BD72-95EAE56EA3C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438400"/>
            <a:ext cx="8001000" cy="1908175"/>
            <a:chOff x="685800" y="2438400"/>
            <a:chExt cx="8001000" cy="1908175"/>
          </a:xfrm>
        </p:grpSpPr>
        <p:grpSp>
          <p:nvGrpSpPr>
            <p:cNvPr id="23565" name="组合 18">
              <a:extLst>
                <a:ext uri="{FF2B5EF4-FFF2-40B4-BE49-F238E27FC236}">
                  <a16:creationId xmlns:a16="http://schemas.microsoft.com/office/drawing/2014/main" id="{FC501473-D720-4EE5-88E8-A593D45CB8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8200" y="2438400"/>
              <a:ext cx="7848600" cy="1501775"/>
              <a:chOff x="838200" y="2438400"/>
              <a:chExt cx="7848600" cy="1501775"/>
            </a:xfrm>
          </p:grpSpPr>
          <p:sp>
            <p:nvSpPr>
              <p:cNvPr id="23567" name="Rectangle 6">
                <a:extLst>
                  <a:ext uri="{FF2B5EF4-FFF2-40B4-BE49-F238E27FC236}">
                    <a16:creationId xmlns:a16="http://schemas.microsoft.com/office/drawing/2014/main" id="{8B0E348B-52D8-4F0C-A929-1A57CACB9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438400"/>
                <a:ext cx="7848600" cy="866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indent="952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/>
                  <a:t>  If for any nonnegative constant </a:t>
                </a:r>
                <a:r>
                  <a:rPr lang="en-US" altLang="zh-CN" sz="2000" i="1"/>
                  <a:t>M</a:t>
                </a:r>
                <a:r>
                  <a:rPr lang="en-US" altLang="zh-CN" sz="2000"/>
                  <a:t> such that the values  of  </a:t>
                </a:r>
                <a:r>
                  <a:rPr lang="en-US" altLang="zh-CN" sz="2000" i="1"/>
                  <a:t>f</a:t>
                </a:r>
                <a:r>
                  <a:rPr lang="en-US" altLang="zh-CN" sz="2000"/>
                  <a:t>(</a:t>
                </a:r>
                <a:r>
                  <a:rPr lang="en-US" altLang="zh-CN" sz="2000" i="1"/>
                  <a:t>z</a:t>
                </a:r>
                <a:r>
                  <a:rPr lang="en-US" altLang="zh-CN" sz="2000"/>
                  <a:t>)</a:t>
                </a:r>
                <a:r>
                  <a:rPr lang="en-US" altLang="zh-CN" sz="2000" i="1"/>
                  <a:t> </a:t>
                </a:r>
                <a:r>
                  <a:rPr lang="en-US" altLang="zh-CN" sz="2000"/>
                  <a:t>on </a:t>
                </a:r>
                <a:r>
                  <a:rPr lang="en-US" altLang="zh-CN" sz="2000" i="1"/>
                  <a:t>C </a:t>
                </a:r>
                <a:r>
                  <a:rPr lang="en-US" altLang="zh-CN" sz="2000"/>
                  <a:t>satisfy the inequality  |</a:t>
                </a:r>
                <a:r>
                  <a:rPr lang="en-US" altLang="zh-CN" sz="2000" i="1"/>
                  <a:t>f</a:t>
                </a:r>
                <a:r>
                  <a:rPr lang="en-US" altLang="zh-CN" sz="2000"/>
                  <a:t>(</a:t>
                </a:r>
                <a:r>
                  <a:rPr lang="en-US" altLang="zh-CN" sz="2000" i="1"/>
                  <a:t>z</a:t>
                </a:r>
                <a:r>
                  <a:rPr lang="en-US" altLang="zh-CN" sz="2000"/>
                  <a:t>)|</a:t>
                </a:r>
                <a:r>
                  <a:rPr lang="en-US" altLang="zh-CN" sz="2000">
                    <a:sym typeface="Symbol" panose="05050102010706020507" pitchFamily="18" charset="2"/>
                  </a:rPr>
                  <a:t></a:t>
                </a:r>
                <a:r>
                  <a:rPr lang="en-US" altLang="zh-CN" sz="2000"/>
                  <a:t> </a:t>
                </a:r>
                <a:r>
                  <a:rPr lang="en-US" altLang="zh-CN" sz="2000" i="1">
                    <a:sym typeface="Symbol" panose="05050102010706020507" pitchFamily="18" charset="2"/>
                  </a:rPr>
                  <a:t>M</a:t>
                </a:r>
                <a:r>
                  <a:rPr lang="en-US" altLang="zh-CN" sz="2000">
                    <a:sym typeface="Symbol" panose="05050102010706020507" pitchFamily="18" charset="2"/>
                  </a:rPr>
                  <a:t>, then we have     </a:t>
                </a:r>
              </a:p>
            </p:txBody>
          </p:sp>
          <p:graphicFrame>
            <p:nvGraphicFramePr>
              <p:cNvPr id="23568" name="Object 7">
                <a:extLst>
                  <a:ext uri="{FF2B5EF4-FFF2-40B4-BE49-F238E27FC236}">
                    <a16:creationId xmlns:a16="http://schemas.microsoft.com/office/drawing/2014/main" id="{FFC7352D-0CD8-4857-AC8E-E7C79900825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84413" y="3352800"/>
              <a:ext cx="3963987" cy="587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98" name="Equation" r:id="rId11" imgW="2057400" imgH="342900" progId="Equation.DSMT4">
                      <p:embed/>
                    </p:oleObj>
                  </mc:Choice>
                  <mc:Fallback>
                    <p:oleObj name="Equation" r:id="rId11" imgW="2057400" imgH="34290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4413" y="3352800"/>
                            <a:ext cx="3963987" cy="587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566" name="Rectangle 7">
              <a:extLst>
                <a:ext uri="{FF2B5EF4-FFF2-40B4-BE49-F238E27FC236}">
                  <a16:creationId xmlns:a16="http://schemas.microsoft.com/office/drawing/2014/main" id="{24D72F40-A4BF-4DEE-A0B5-B669328A6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4038600"/>
              <a:ext cx="50244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indent="952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 where </a:t>
              </a:r>
              <a:r>
                <a:rPr lang="en-US" altLang="zh-CN" sz="2000" i="1"/>
                <a:t>L </a:t>
              </a:r>
              <a:r>
                <a:rPr lang="en-US" altLang="zh-CN" sz="2000"/>
                <a:t>represents the length of the contour.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8" grpId="0"/>
      <p:bldP spid="3574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9B14C3AC-7F5D-4AA3-93C8-95C1101BD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04950"/>
            <a:ext cx="716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(c)  </a:t>
            </a:r>
            <a:r>
              <a:rPr lang="en-US" altLang="zh-CN" sz="2000">
                <a:solidFill>
                  <a:srgbClr val="0033CC"/>
                </a:solidFill>
              </a:rPr>
              <a:t>Examples:</a:t>
            </a:r>
            <a:endParaRPr lang="en-US" altLang="zh-CN" sz="2000" i="1">
              <a:solidFill>
                <a:srgbClr val="0033CC"/>
              </a:solidFill>
            </a:endParaRP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4BCA012D-51FF-47F1-A326-8F1450413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III. Contour integrals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CD8556-E695-45BF-91D8-9AD721BE0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Definition of the integrals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4581" name="灯片编号占位符 4">
            <a:extLst>
              <a:ext uri="{FF2B5EF4-FFF2-40B4-BE49-F238E27FC236}">
                <a16:creationId xmlns:a16="http://schemas.microsoft.com/office/drawing/2014/main" id="{27011692-A70F-4EFC-B0E4-09B19B5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20106F6-8935-4483-9305-F16621FB0E6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1EC5E101-9161-4401-8CF6-600DC7482F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875" y="3886200"/>
          <a:ext cx="34131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2" name="Equation" r:id="rId3" imgW="1816100" imgH="330200" progId="Equation.DSMT4">
                  <p:embed/>
                </p:oleObj>
              </mc:Choice>
              <mc:Fallback>
                <p:oleObj name="Equation" r:id="rId3" imgW="18161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3886200"/>
                        <a:ext cx="34131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>
            <a:extLst>
              <a:ext uri="{FF2B5EF4-FFF2-40B4-BE49-F238E27FC236}">
                <a16:creationId xmlns:a16="http://schemas.microsoft.com/office/drawing/2014/main" id="{7BDB6858-84E9-4CD9-A53D-4F30FE700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2971800"/>
            <a:ext cx="109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FF"/>
                </a:solidFill>
              </a:rPr>
              <a:t>Solution</a:t>
            </a:r>
          </a:p>
        </p:txBody>
      </p:sp>
      <p:grpSp>
        <p:nvGrpSpPr>
          <p:cNvPr id="5" name="组合 34">
            <a:extLst>
              <a:ext uri="{FF2B5EF4-FFF2-40B4-BE49-F238E27FC236}">
                <a16:creationId xmlns:a16="http://schemas.microsoft.com/office/drawing/2014/main" id="{9C329CCD-EFB4-4791-AF1D-0E182CE00517}"/>
              </a:ext>
            </a:extLst>
          </p:cNvPr>
          <p:cNvGrpSpPr>
            <a:grpSpLocks/>
          </p:cNvGrpSpPr>
          <p:nvPr/>
        </p:nvGrpSpPr>
        <p:grpSpPr bwMode="auto">
          <a:xfrm>
            <a:off x="484188" y="2041525"/>
            <a:ext cx="7515225" cy="873125"/>
            <a:chOff x="484188" y="2041525"/>
            <a:chExt cx="7515225" cy="873125"/>
          </a:xfrm>
        </p:grpSpPr>
        <p:graphicFrame>
          <p:nvGraphicFramePr>
            <p:cNvPr id="24609" name="Object 2">
              <a:extLst>
                <a:ext uri="{FF2B5EF4-FFF2-40B4-BE49-F238E27FC236}">
                  <a16:creationId xmlns:a16="http://schemas.microsoft.com/office/drawing/2014/main" id="{79C2F7B7-DA61-4B7E-B6AE-BD8F319EB2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6425" y="2041525"/>
            <a:ext cx="4267200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3" name="Equation" r:id="rId5" imgW="2400300" imgH="304800" progId="Equation.DSMT4">
                    <p:embed/>
                  </p:oleObj>
                </mc:Choice>
                <mc:Fallback>
                  <p:oleObj name="Equation" r:id="rId5" imgW="2400300" imgH="3048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6425" y="2041525"/>
                          <a:ext cx="4267200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0" name="Text Box 6">
              <a:extLst>
                <a:ext uri="{FF2B5EF4-FFF2-40B4-BE49-F238E27FC236}">
                  <a16:creationId xmlns:a16="http://schemas.microsoft.com/office/drawing/2014/main" id="{73D77BB2-CE2A-40F2-AAB7-A29F1DB61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88" y="2057400"/>
              <a:ext cx="14081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0033CC"/>
                  </a:solidFill>
                </a:rPr>
                <a:t>Example 4.</a:t>
              </a:r>
            </a:p>
          </p:txBody>
        </p:sp>
        <p:sp>
          <p:nvSpPr>
            <p:cNvPr id="24611" name="Text Box 6">
              <a:extLst>
                <a:ext uri="{FF2B5EF4-FFF2-40B4-BE49-F238E27FC236}">
                  <a16:creationId xmlns:a16="http://schemas.microsoft.com/office/drawing/2014/main" id="{70661AB9-6A15-4B47-BA81-682FD4D44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2514600"/>
              <a:ext cx="73898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(1) </a:t>
              </a:r>
              <a:r>
                <a:rPr lang="en-US" altLang="zh-CN" sz="2000" i="1"/>
                <a:t>C</a:t>
              </a:r>
              <a:r>
                <a:rPr lang="en-US" altLang="zh-CN" sz="2000"/>
                <a:t> is the illustrated path </a:t>
              </a:r>
              <a:r>
                <a:rPr lang="en-US" altLang="zh-CN" sz="2000" i="1"/>
                <a:t>OB</a:t>
              </a:r>
              <a:r>
                <a:rPr lang="en-US" altLang="zh-CN" sz="2000"/>
                <a:t>;  (2) </a:t>
              </a:r>
              <a:r>
                <a:rPr lang="en-US" altLang="zh-CN" sz="2000" i="1"/>
                <a:t>C</a:t>
              </a:r>
              <a:r>
                <a:rPr lang="en-US" altLang="zh-CN" sz="2000"/>
                <a:t> is the illustrated path </a:t>
              </a:r>
              <a:r>
                <a:rPr lang="en-US" altLang="zh-CN" sz="2000" i="1"/>
                <a:t>OAB</a:t>
              </a:r>
              <a:r>
                <a:rPr lang="en-US" altLang="zh-CN" sz="2000"/>
                <a:t>.</a:t>
              </a:r>
            </a:p>
          </p:txBody>
        </p:sp>
      </p:grpSp>
      <p:grpSp>
        <p:nvGrpSpPr>
          <p:cNvPr id="6" name="组合 39">
            <a:extLst>
              <a:ext uri="{FF2B5EF4-FFF2-40B4-BE49-F238E27FC236}">
                <a16:creationId xmlns:a16="http://schemas.microsoft.com/office/drawing/2014/main" id="{E1E33B53-5618-46F2-90DF-86CB1C3D8CDC}"/>
              </a:ext>
            </a:extLst>
          </p:cNvPr>
          <p:cNvGrpSpPr>
            <a:grpSpLocks/>
          </p:cNvGrpSpPr>
          <p:nvPr/>
        </p:nvGrpSpPr>
        <p:grpSpPr bwMode="auto">
          <a:xfrm>
            <a:off x="6151563" y="2971800"/>
            <a:ext cx="2355850" cy="2327275"/>
            <a:chOff x="6150908" y="2971800"/>
            <a:chExt cx="2357074" cy="2326940"/>
          </a:xfrm>
        </p:grpSpPr>
        <p:sp>
          <p:nvSpPr>
            <p:cNvPr id="24591" name="Text Box 18">
              <a:extLst>
                <a:ext uri="{FF2B5EF4-FFF2-40B4-BE49-F238E27FC236}">
                  <a16:creationId xmlns:a16="http://schemas.microsoft.com/office/drawing/2014/main" id="{614EF6F5-C2E5-4226-B379-2D6AA727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0908" y="4590854"/>
              <a:ext cx="38343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2000"/>
            </a:p>
            <a:p>
              <a:r>
                <a:rPr lang="en-US" altLang="zh-CN" sz="2000" i="1"/>
                <a:t>O</a:t>
              </a:r>
              <a:endParaRPr lang="en-US" altLang="zh-CN" sz="2000" b="0" i="1"/>
            </a:p>
          </p:txBody>
        </p:sp>
        <p:grpSp>
          <p:nvGrpSpPr>
            <p:cNvPr id="24592" name="组合 38">
              <a:extLst>
                <a:ext uri="{FF2B5EF4-FFF2-40B4-BE49-F238E27FC236}">
                  <a16:creationId xmlns:a16="http://schemas.microsoft.com/office/drawing/2014/main" id="{F255FB2A-3D5F-47BE-BF23-27AA0E052D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2971800"/>
              <a:ext cx="2335782" cy="2324220"/>
              <a:chOff x="6172200" y="3124200"/>
              <a:chExt cx="2335782" cy="2324220"/>
            </a:xfrm>
          </p:grpSpPr>
          <p:sp>
            <p:nvSpPr>
              <p:cNvPr id="24593" name="Oval 11">
                <a:extLst>
                  <a:ext uri="{FF2B5EF4-FFF2-40B4-BE49-F238E27FC236}">
                    <a16:creationId xmlns:a16="http://schemas.microsoft.com/office/drawing/2014/main" id="{9DDBDB59-F785-444B-869B-A5C8B8714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9789" y="3733800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24594" name="Oval 12">
                <a:extLst>
                  <a:ext uri="{FF2B5EF4-FFF2-40B4-BE49-F238E27FC236}">
                    <a16:creationId xmlns:a16="http://schemas.microsoft.com/office/drawing/2014/main" id="{74A56642-A628-45BB-84AB-38F348006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0589" y="4953000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24595" name="Oval 11">
                <a:extLst>
                  <a:ext uri="{FF2B5EF4-FFF2-40B4-BE49-F238E27FC236}">
                    <a16:creationId xmlns:a16="http://schemas.microsoft.com/office/drawing/2014/main" id="{4BCF0812-1F3E-4192-99F9-0D44B6827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0853" y="4962525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grpSp>
            <p:nvGrpSpPr>
              <p:cNvPr id="24596" name="组合 37">
                <a:extLst>
                  <a:ext uri="{FF2B5EF4-FFF2-40B4-BE49-F238E27FC236}">
                    <a16:creationId xmlns:a16="http://schemas.microsoft.com/office/drawing/2014/main" id="{682C583B-4D92-4DDE-8CFB-99F7B2112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72200" y="3124200"/>
                <a:ext cx="2335782" cy="2324220"/>
                <a:chOff x="6359525" y="3638490"/>
                <a:chExt cx="2335782" cy="2324220"/>
              </a:xfrm>
            </p:grpSpPr>
            <p:sp>
              <p:nvSpPr>
                <p:cNvPr id="24597" name="Line 14">
                  <a:extLst>
                    <a:ext uri="{FF2B5EF4-FFF2-40B4-BE49-F238E27FC236}">
                      <a16:creationId xmlns:a16="http://schemas.microsoft.com/office/drawing/2014/main" id="{E76983C4-380D-45DF-886B-7E3297CE3A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664325" y="4343400"/>
                  <a:ext cx="1219200" cy="121920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598" name="Text Box 15">
                  <a:extLst>
                    <a:ext uri="{FF2B5EF4-FFF2-40B4-BE49-F238E27FC236}">
                      <a16:creationId xmlns:a16="http://schemas.microsoft.com/office/drawing/2014/main" id="{D302942F-B52F-4AD5-9310-C50576178D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48600" y="3952875"/>
                  <a:ext cx="846707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i="1"/>
                    <a:t>B</a:t>
                  </a:r>
                  <a:r>
                    <a:rPr lang="en-US" altLang="zh-CN" sz="2000"/>
                    <a:t>(2,1)</a:t>
                  </a:r>
                  <a:endParaRPr lang="en-US" altLang="zh-CN" sz="2000" b="0"/>
                </a:p>
              </p:txBody>
            </p:sp>
            <p:sp>
              <p:nvSpPr>
                <p:cNvPr id="24599" name="Line 16">
                  <a:extLst>
                    <a:ext uri="{FF2B5EF4-FFF2-40B4-BE49-F238E27FC236}">
                      <a16:creationId xmlns:a16="http://schemas.microsoft.com/office/drawing/2014/main" id="{DE1EAB67-6270-4846-AD9D-80C75F7987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9525" y="5614988"/>
                  <a:ext cx="1981200" cy="14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00" name="Freeform 17">
                  <a:extLst>
                    <a:ext uri="{FF2B5EF4-FFF2-40B4-BE49-F238E27FC236}">
                      <a16:creationId xmlns:a16="http://schemas.microsoft.com/office/drawing/2014/main" id="{479B7452-0E31-4909-9030-8C90EF595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6613550" y="3900293"/>
                  <a:ext cx="45719" cy="1985962"/>
                </a:xfrm>
                <a:custGeom>
                  <a:avLst/>
                  <a:gdLst>
                    <a:gd name="T0" fmla="*/ 0 w 4"/>
                    <a:gd name="T1" fmla="*/ 2147483646 h 1587"/>
                    <a:gd name="T2" fmla="*/ 2147483646 w 4"/>
                    <a:gd name="T3" fmla="*/ 0 h 1587"/>
                    <a:gd name="T4" fmla="*/ 0 60000 65536"/>
                    <a:gd name="T5" fmla="*/ 0 60000 65536"/>
                    <a:gd name="T6" fmla="*/ 0 w 4"/>
                    <a:gd name="T7" fmla="*/ 0 h 1587"/>
                    <a:gd name="T8" fmla="*/ 4 w 4"/>
                    <a:gd name="T9" fmla="*/ 1587 h 158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" h="1587">
                      <a:moveTo>
                        <a:pt x="0" y="1587"/>
                      </a:moveTo>
                      <a:lnTo>
                        <a:pt x="4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01" name="Text Box 19">
                  <a:extLst>
                    <a:ext uri="{FF2B5EF4-FFF2-40B4-BE49-F238E27FC236}">
                      <a16:creationId xmlns:a16="http://schemas.microsoft.com/office/drawing/2014/main" id="{0A994D85-4B39-4AF1-A430-60E237C899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12125" y="5562600"/>
                  <a:ext cx="31290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i="1"/>
                    <a:t>x</a:t>
                  </a:r>
                </a:p>
              </p:txBody>
            </p:sp>
            <p:sp>
              <p:nvSpPr>
                <p:cNvPr id="24602" name="Text Box 20">
                  <a:extLst>
                    <a:ext uri="{FF2B5EF4-FFF2-40B4-BE49-F238E27FC236}">
                      <a16:creationId xmlns:a16="http://schemas.microsoft.com/office/drawing/2014/main" id="{84878D6C-FC9F-4DC2-B5D1-1FAA36C4DF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00800" y="3638490"/>
                  <a:ext cx="29848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i="1"/>
                    <a:t>y</a:t>
                  </a:r>
                  <a:endParaRPr lang="en-US" altLang="zh-CN" sz="2000" b="0"/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FC62E4B4-9456-4E23-8C56-5048914E2882}"/>
                    </a:ext>
                  </a:extLst>
                </p:cNvPr>
                <p:cNvCxnSpPr/>
                <p:nvPr/>
              </p:nvCxnSpPr>
              <p:spPr>
                <a:xfrm>
                  <a:off x="6657486" y="5562263"/>
                  <a:ext cx="1208716" cy="1588"/>
                </a:xfrm>
                <a:prstGeom prst="line">
                  <a:avLst/>
                </a:prstGeom>
                <a:ln w="38100">
                  <a:solidFill>
                    <a:srgbClr val="00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2BF3E55C-3FC9-4EA9-8B5F-1F860363E032}"/>
                    </a:ext>
                  </a:extLst>
                </p:cNvPr>
                <p:cNvCxnSpPr>
                  <a:stCxn id="24597" idx="1"/>
                  <a:endCxn id="24595" idx="0"/>
                </p:cNvCxnSpPr>
                <p:nvPr/>
              </p:nvCxnSpPr>
              <p:spPr>
                <a:xfrm rot="16200000" flipH="1">
                  <a:off x="7327341" y="4899570"/>
                  <a:ext cx="1133312" cy="20649"/>
                </a:xfrm>
                <a:prstGeom prst="line">
                  <a:avLst/>
                </a:prstGeom>
                <a:ln w="38100">
                  <a:solidFill>
                    <a:srgbClr val="00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E15D456B-1E21-4C14-9E7B-632EF60576B4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7010170" y="4990769"/>
                  <a:ext cx="228567" cy="228719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76C4DCB3-CA17-42F5-96D0-6F31DD309FB9}"/>
                    </a:ext>
                  </a:extLst>
                </p:cNvPr>
                <p:cNvCxnSpPr/>
                <p:nvPr/>
              </p:nvCxnSpPr>
              <p:spPr>
                <a:xfrm>
                  <a:off x="7086333" y="5562263"/>
                  <a:ext cx="304958" cy="1588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607" name="Text Box 15">
                  <a:extLst>
                    <a:ext uri="{FF2B5EF4-FFF2-40B4-BE49-F238E27FC236}">
                      <a16:creationId xmlns:a16="http://schemas.microsoft.com/office/drawing/2014/main" id="{2BAD0699-9812-4226-B7AA-E0E5424B1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21012" y="5562600"/>
                  <a:ext cx="3561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i="1"/>
                    <a:t>A</a:t>
                  </a:r>
                  <a:endParaRPr lang="en-US" altLang="zh-CN" sz="2000" b="0"/>
                </a:p>
              </p:txBody>
            </p: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256F4866-5596-4427-B765-0D39849AD371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7781302" y="4990051"/>
                  <a:ext cx="228567" cy="1588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256" name="Text Box 6">
            <a:extLst>
              <a:ext uri="{FF2B5EF4-FFF2-40B4-BE49-F238E27FC236}">
                <a16:creationId xmlns:a16="http://schemas.microsoft.com/office/drawing/2014/main" id="{B267393C-C774-4E62-A0B3-2AD111E5F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09950"/>
            <a:ext cx="4819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(1) The equation of </a:t>
            </a:r>
            <a:r>
              <a:rPr lang="en-US" altLang="zh-CN" sz="2000" i="1"/>
              <a:t>C</a:t>
            </a:r>
            <a:r>
              <a:rPr lang="en-US" altLang="zh-CN" sz="2000"/>
              <a:t> is </a:t>
            </a:r>
            <a:r>
              <a:rPr lang="en-US" altLang="zh-CN" sz="2000" i="1"/>
              <a:t>z</a:t>
            </a:r>
            <a:r>
              <a:rPr lang="en-US" altLang="zh-CN" sz="2000"/>
              <a:t>(</a:t>
            </a:r>
            <a:r>
              <a:rPr lang="en-US" altLang="zh-CN" sz="2000" i="1"/>
              <a:t>t</a:t>
            </a:r>
            <a:r>
              <a:rPr lang="en-US" altLang="zh-CN" sz="2000"/>
              <a:t>)</a:t>
            </a:r>
            <a:r>
              <a:rPr lang="en-US" altLang="zh-CN" sz="2000" i="1"/>
              <a:t>=</a:t>
            </a:r>
            <a:r>
              <a:rPr lang="en-US" altLang="zh-CN" sz="2000"/>
              <a:t>2</a:t>
            </a:r>
            <a:r>
              <a:rPr lang="en-US" altLang="zh-CN" sz="2000" i="1"/>
              <a:t>t+it  </a:t>
            </a:r>
            <a:r>
              <a:rPr lang="en-US" altLang="zh-CN" sz="2000"/>
              <a:t>(0≤</a:t>
            </a:r>
            <a:r>
              <a:rPr lang="en-US" altLang="zh-CN" sz="2000" i="1"/>
              <a:t>t</a:t>
            </a:r>
            <a:r>
              <a:rPr lang="en-US" altLang="zh-CN" sz="2000"/>
              <a:t>≤1)</a:t>
            </a:r>
            <a:endParaRPr lang="en-US" altLang="zh-CN" sz="2000" i="1"/>
          </a:p>
        </p:txBody>
      </p:sp>
      <p:graphicFrame>
        <p:nvGraphicFramePr>
          <p:cNvPr id="83973" name="Object 5">
            <a:extLst>
              <a:ext uri="{FF2B5EF4-FFF2-40B4-BE49-F238E27FC236}">
                <a16:creationId xmlns:a16="http://schemas.microsoft.com/office/drawing/2014/main" id="{BCAC7507-1F97-45A1-BE98-D210F137CC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0688" y="3876675"/>
          <a:ext cx="135096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Equation" r:id="rId7" imgW="799753" imgH="406224" progId="Equation.DSMT4">
                  <p:embed/>
                </p:oleObj>
              </mc:Choice>
              <mc:Fallback>
                <p:oleObj name="Equation" r:id="rId7" imgW="799753" imgH="40622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3876675"/>
                        <a:ext cx="1350962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>
            <a:extLst>
              <a:ext uri="{FF2B5EF4-FFF2-40B4-BE49-F238E27FC236}">
                <a16:creationId xmlns:a16="http://schemas.microsoft.com/office/drawing/2014/main" id="{9FEDD824-7DB8-4CD5-846E-99C13177B4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84700"/>
          <a:ext cx="3657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Equation" r:id="rId9" imgW="1993900" imgH="304800" progId="Equation.DSMT4">
                  <p:embed/>
                </p:oleObj>
              </mc:Choice>
              <mc:Fallback>
                <p:oleObj name="Equation" r:id="rId9" imgW="1993900" imgH="30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84700"/>
                        <a:ext cx="3657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>
            <a:extLst>
              <a:ext uri="{FF2B5EF4-FFF2-40B4-BE49-F238E27FC236}">
                <a16:creationId xmlns:a16="http://schemas.microsoft.com/office/drawing/2014/main" id="{0B19B20F-2981-4509-8335-D82E4B038B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181600"/>
          <a:ext cx="284003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Equation" r:id="rId11" imgW="1511300" imgH="330200" progId="Equation.DSMT4">
                  <p:embed/>
                </p:oleObj>
              </mc:Choice>
              <mc:Fallback>
                <p:oleObj name="Equation" r:id="rId11" imgW="1511300" imgH="330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81600"/>
                        <a:ext cx="2840038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>
            <a:extLst>
              <a:ext uri="{FF2B5EF4-FFF2-40B4-BE49-F238E27FC236}">
                <a16:creationId xmlns:a16="http://schemas.microsoft.com/office/drawing/2014/main" id="{9F64C7B1-CC02-4120-B29F-30AA232E9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2975" y="5151438"/>
          <a:ext cx="13716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Equation" r:id="rId13" imgW="799753" imgH="406224" progId="Equation.DSMT4">
                  <p:embed/>
                </p:oleObj>
              </mc:Choice>
              <mc:Fallback>
                <p:oleObj name="Equation" r:id="rId13" imgW="799753" imgH="40622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5151438"/>
                        <a:ext cx="13716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utoUpdateAnimBg="0"/>
      <p:bldP spid="102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110" name="Object 4">
            <a:extLst>
              <a:ext uri="{FF2B5EF4-FFF2-40B4-BE49-F238E27FC236}">
                <a16:creationId xmlns:a16="http://schemas.microsoft.com/office/drawing/2014/main" id="{7C65354B-4747-414E-B337-3BE66A369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886200"/>
          <a:ext cx="219551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5" name="Equation" r:id="rId3" imgW="1180588" imgH="330057" progId="Equation.DSMT4">
                  <p:embed/>
                </p:oleObj>
              </mc:Choice>
              <mc:Fallback>
                <p:oleObj name="Equation" r:id="rId3" imgW="1180588" imgH="33005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0"/>
                        <a:ext cx="219551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29" name="Object 5">
            <a:extLst>
              <a:ext uri="{FF2B5EF4-FFF2-40B4-BE49-F238E27FC236}">
                <a16:creationId xmlns:a16="http://schemas.microsoft.com/office/drawing/2014/main" id="{0CCDC5CA-1009-41EC-B05B-997EAF3C5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886200"/>
          <a:ext cx="10239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Equation" r:id="rId5" imgW="545863" imgH="330057" progId="Equation.DSMT4">
                  <p:embed/>
                </p:oleObj>
              </mc:Choice>
              <mc:Fallback>
                <p:oleObj name="Equation" r:id="rId5" imgW="545863" imgH="33005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86200"/>
                        <a:ext cx="102393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30" name="Object 6">
            <a:extLst>
              <a:ext uri="{FF2B5EF4-FFF2-40B4-BE49-F238E27FC236}">
                <a16:creationId xmlns:a16="http://schemas.microsoft.com/office/drawing/2014/main" id="{D809167C-382A-443C-8A89-D8B928073D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011613"/>
          <a:ext cx="782638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7" name="Equation" r:id="rId7" imgW="444114" imgH="177646" progId="Equation.DSMT4">
                  <p:embed/>
                </p:oleObj>
              </mc:Choice>
              <mc:Fallback>
                <p:oleObj name="Equation" r:id="rId7" imgW="444114" imgH="1776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011613"/>
                        <a:ext cx="782638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灯片编号占位符 4">
            <a:extLst>
              <a:ext uri="{FF2B5EF4-FFF2-40B4-BE49-F238E27FC236}">
                <a16:creationId xmlns:a16="http://schemas.microsoft.com/office/drawing/2014/main" id="{A4085038-7CD3-4203-903A-5D801F71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677A987-1770-44DD-B2C7-342814CFEED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606" name="Text Box 2">
            <a:extLst>
              <a:ext uri="{FF2B5EF4-FFF2-40B4-BE49-F238E27FC236}">
                <a16:creationId xmlns:a16="http://schemas.microsoft.com/office/drawing/2014/main" id="{68E9CA75-3E22-4F3B-8B61-CAF10CFAB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III. Contour integrals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2A0293F0-08D8-4853-89DE-0B11166D1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Definition of the integrals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2" name="组合 58">
            <a:extLst>
              <a:ext uri="{FF2B5EF4-FFF2-40B4-BE49-F238E27FC236}">
                <a16:creationId xmlns:a16="http://schemas.microsoft.com/office/drawing/2014/main" id="{BA465367-8D8D-406C-BBDC-48E26C752A50}"/>
              </a:ext>
            </a:extLst>
          </p:cNvPr>
          <p:cNvGrpSpPr>
            <a:grpSpLocks/>
          </p:cNvGrpSpPr>
          <p:nvPr/>
        </p:nvGrpSpPr>
        <p:grpSpPr bwMode="auto">
          <a:xfrm>
            <a:off x="5326063" y="1504950"/>
            <a:ext cx="2674937" cy="2457450"/>
            <a:chOff x="5097294" y="1428690"/>
            <a:chExt cx="2675106" cy="2457510"/>
          </a:xfrm>
        </p:grpSpPr>
        <p:cxnSp>
          <p:nvCxnSpPr>
            <p:cNvPr id="49" name="曲线连接符 48">
              <a:extLst>
                <a:ext uri="{FF2B5EF4-FFF2-40B4-BE49-F238E27FC236}">
                  <a16:creationId xmlns:a16="http://schemas.microsoft.com/office/drawing/2014/main" id="{E24EA59E-3978-442C-9B59-3D9CFFE228DE}"/>
                </a:ext>
              </a:extLst>
            </p:cNvPr>
            <p:cNvCxnSpPr/>
            <p:nvPr/>
          </p:nvCxnSpPr>
          <p:spPr>
            <a:xfrm>
              <a:off x="6553123" y="1971628"/>
              <a:ext cx="152410" cy="762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曲线连接符 50">
              <a:extLst>
                <a:ext uri="{FF2B5EF4-FFF2-40B4-BE49-F238E27FC236}">
                  <a16:creationId xmlns:a16="http://schemas.microsoft.com/office/drawing/2014/main" id="{72382B4E-3B1C-4083-A3A2-845D0B8AEC49}"/>
                </a:ext>
              </a:extLst>
            </p:cNvPr>
            <p:cNvCxnSpPr/>
            <p:nvPr/>
          </p:nvCxnSpPr>
          <p:spPr>
            <a:xfrm flipV="1">
              <a:off x="6476918" y="3543292"/>
              <a:ext cx="152410" cy="762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25" name="组合 57">
              <a:extLst>
                <a:ext uri="{FF2B5EF4-FFF2-40B4-BE49-F238E27FC236}">
                  <a16:creationId xmlns:a16="http://schemas.microsoft.com/office/drawing/2014/main" id="{291F26D6-BB27-4CB8-B005-8A2B42FCF3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7294" y="1428690"/>
              <a:ext cx="2675106" cy="2457510"/>
              <a:chOff x="5105400" y="1428690"/>
              <a:chExt cx="2675106" cy="2457510"/>
            </a:xfrm>
          </p:grpSpPr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F0BEAB4B-FF1F-432A-A9BD-176638E15E3F}"/>
                  </a:ext>
                </a:extLst>
              </p:cNvPr>
              <p:cNvCxnSpPr/>
              <p:nvPr/>
            </p:nvCxnSpPr>
            <p:spPr>
              <a:xfrm>
                <a:off x="5105400" y="2819374"/>
                <a:ext cx="251475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3553DC9B-7A55-4929-BBAF-BA4D3403A3AF}"/>
                  </a:ext>
                </a:extLst>
              </p:cNvPr>
              <p:cNvCxnSpPr/>
              <p:nvPr/>
            </p:nvCxnSpPr>
            <p:spPr>
              <a:xfrm rot="5400000" flipH="1" flipV="1">
                <a:off x="5182443" y="2743966"/>
                <a:ext cx="228446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EE93675-60B1-4D43-812C-1C31F65781BF}"/>
                  </a:ext>
                </a:extLst>
              </p:cNvPr>
              <p:cNvSpPr/>
              <p:nvPr/>
            </p:nvSpPr>
            <p:spPr>
              <a:xfrm>
                <a:off x="5486424" y="1981153"/>
                <a:ext cx="1676506" cy="1600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/>
              </a:p>
            </p:txBody>
          </p:sp>
          <p:sp>
            <p:nvSpPr>
              <p:cNvPr id="25629" name="矩形 51">
                <a:extLst>
                  <a:ext uri="{FF2B5EF4-FFF2-40B4-BE49-F238E27FC236}">
                    <a16:creationId xmlns:a16="http://schemas.microsoft.com/office/drawing/2014/main" id="{EBE8F061-B58F-4A96-B4C7-4385623F6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1733490"/>
                <a:ext cx="44114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i="1"/>
                  <a:t>C</a:t>
                </a:r>
                <a:r>
                  <a:rPr lang="en-US" altLang="zh-CN" sz="2000" baseline="-25000"/>
                  <a:t>1</a:t>
                </a:r>
                <a:endParaRPr lang="zh-CN" altLang="en-US" sz="2000"/>
              </a:p>
            </p:txBody>
          </p:sp>
          <p:sp>
            <p:nvSpPr>
              <p:cNvPr id="25630" name="矩形 52">
                <a:extLst>
                  <a:ext uri="{FF2B5EF4-FFF2-40B4-BE49-F238E27FC236}">
                    <a16:creationId xmlns:a16="http://schemas.microsoft.com/office/drawing/2014/main" id="{9DE75DEF-26C0-4861-8997-A6E789F70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3486090"/>
                <a:ext cx="44114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i="1"/>
                  <a:t>C</a:t>
                </a:r>
                <a:r>
                  <a:rPr lang="en-US" altLang="zh-CN" sz="2000" baseline="-25000"/>
                  <a:t>2</a:t>
                </a:r>
                <a:endParaRPr lang="zh-CN" altLang="en-US" sz="2000"/>
              </a:p>
            </p:txBody>
          </p:sp>
          <p:sp>
            <p:nvSpPr>
              <p:cNvPr id="25631" name="矩形 53">
                <a:extLst>
                  <a:ext uri="{FF2B5EF4-FFF2-40B4-BE49-F238E27FC236}">
                    <a16:creationId xmlns:a16="http://schemas.microsoft.com/office/drawing/2014/main" id="{C1A18C14-C3F3-4B13-8265-2315E0022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7600" y="289560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i="1"/>
                  <a:t>x</a:t>
                </a:r>
                <a:endParaRPr lang="zh-CN" altLang="en-US" sz="2000"/>
              </a:p>
            </p:txBody>
          </p:sp>
          <p:sp>
            <p:nvSpPr>
              <p:cNvPr id="25632" name="矩形 54">
                <a:extLst>
                  <a:ext uri="{FF2B5EF4-FFF2-40B4-BE49-F238E27FC236}">
                    <a16:creationId xmlns:a16="http://schemas.microsoft.com/office/drawing/2014/main" id="{9261458F-CA32-4601-A181-AFC91D6CE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6120" y="1428690"/>
                <a:ext cx="29848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i="1"/>
                  <a:t>y</a:t>
                </a:r>
                <a:endParaRPr lang="zh-CN" altLang="en-US" sz="2000"/>
              </a:p>
            </p:txBody>
          </p:sp>
          <p:sp>
            <p:nvSpPr>
              <p:cNvPr id="25633" name="矩形 55">
                <a:extLst>
                  <a:ext uri="{FF2B5EF4-FFF2-40B4-BE49-F238E27FC236}">
                    <a16:creationId xmlns:a16="http://schemas.microsoft.com/office/drawing/2014/main" id="{67E44691-7A76-48F7-9E28-1CE2F0EBE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400" y="2743200"/>
                <a:ext cx="39786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/>
                  <a:t>-1</a:t>
                </a:r>
                <a:endParaRPr lang="zh-CN" altLang="en-US" sz="2000"/>
              </a:p>
            </p:txBody>
          </p:sp>
          <p:sp>
            <p:nvSpPr>
              <p:cNvPr id="25634" name="矩形 56">
                <a:extLst>
                  <a:ext uri="{FF2B5EF4-FFF2-40B4-BE49-F238E27FC236}">
                    <a16:creationId xmlns:a16="http://schemas.microsoft.com/office/drawing/2014/main" id="{250D5F90-1DC6-4ABA-9B36-F32C7FFFC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4694" y="274320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/>
                  <a:t>1</a:t>
                </a:r>
                <a:endParaRPr lang="zh-CN" altLang="en-US" sz="2000"/>
              </a:p>
            </p:txBody>
          </p:sp>
        </p:grpSp>
      </p:grpSp>
      <p:grpSp>
        <p:nvGrpSpPr>
          <p:cNvPr id="6" name="组合 32">
            <a:extLst>
              <a:ext uri="{FF2B5EF4-FFF2-40B4-BE49-F238E27FC236}">
                <a16:creationId xmlns:a16="http://schemas.microsoft.com/office/drawing/2014/main" id="{13827997-E7F9-4B4A-9B90-61B8F3E8FEA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524000"/>
            <a:ext cx="7162800" cy="1417638"/>
            <a:chOff x="457200" y="1524000"/>
            <a:chExt cx="7162800" cy="1417638"/>
          </a:xfrm>
        </p:grpSpPr>
        <p:sp>
          <p:nvSpPr>
            <p:cNvPr id="25619" name="Text Box 3">
              <a:extLst>
                <a:ext uri="{FF2B5EF4-FFF2-40B4-BE49-F238E27FC236}">
                  <a16:creationId xmlns:a16="http://schemas.microsoft.com/office/drawing/2014/main" id="{86CE457C-6E11-4C52-A645-7AA5272E6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1581150"/>
              <a:ext cx="990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where</a:t>
              </a:r>
              <a:endParaRPr lang="en-US" altLang="zh-CN" sz="2000" i="1"/>
            </a:p>
          </p:txBody>
        </p:sp>
        <p:graphicFrame>
          <p:nvGraphicFramePr>
            <p:cNvPr id="25620" name="Object 2">
              <a:extLst>
                <a:ext uri="{FF2B5EF4-FFF2-40B4-BE49-F238E27FC236}">
                  <a16:creationId xmlns:a16="http://schemas.microsoft.com/office/drawing/2014/main" id="{1BBFABA9-7828-4CEE-961E-163D3BD205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4600" y="1524000"/>
            <a:ext cx="1266825" cy="560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8" name="Equation" r:id="rId9" imgW="685502" imgH="304668" progId="Equation.DSMT4">
                    <p:embed/>
                  </p:oleObj>
                </mc:Choice>
                <mc:Fallback>
                  <p:oleObj name="Equation" r:id="rId9" imgW="685502" imgH="304668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1524000"/>
                          <a:ext cx="1266825" cy="560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1" name="Text Box 8">
              <a:extLst>
                <a:ext uri="{FF2B5EF4-FFF2-40B4-BE49-F238E27FC236}">
                  <a16:creationId xmlns:a16="http://schemas.microsoft.com/office/drawing/2014/main" id="{7503EF22-27F0-4147-A987-727953D35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1579563"/>
              <a:ext cx="7162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Example 5.</a:t>
              </a:r>
              <a:r>
                <a:rPr lang="en-US" altLang="zh-CN" sz="2000"/>
                <a:t>  Find</a:t>
              </a:r>
              <a:endParaRPr lang="en-US" altLang="zh-CN" sz="2000" i="1"/>
            </a:p>
          </p:txBody>
        </p:sp>
        <p:sp>
          <p:nvSpPr>
            <p:cNvPr id="25622" name="Text Box 6">
              <a:extLst>
                <a:ext uri="{FF2B5EF4-FFF2-40B4-BE49-F238E27FC236}">
                  <a16:creationId xmlns:a16="http://schemas.microsoft.com/office/drawing/2014/main" id="{07FACC8F-03CA-4A3C-8AFC-5BADBF654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1981200"/>
              <a:ext cx="4373563" cy="96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/>
                <a:t>(1) </a:t>
              </a:r>
              <a:r>
                <a:rPr lang="en-US" altLang="zh-CN" sz="2000" i="1"/>
                <a:t>C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is the upper circle from -1 to 1;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/>
                <a:t>(2) </a:t>
              </a:r>
              <a:r>
                <a:rPr lang="en-US" altLang="zh-CN" sz="2000" i="1"/>
                <a:t>C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is the lower circle from -1 to 1.</a:t>
              </a:r>
            </a:p>
          </p:txBody>
        </p:sp>
      </p:grpSp>
      <p:sp>
        <p:nvSpPr>
          <p:cNvPr id="61" name="Text Box 9">
            <a:extLst>
              <a:ext uri="{FF2B5EF4-FFF2-40B4-BE49-F238E27FC236}">
                <a16:creationId xmlns:a16="http://schemas.microsoft.com/office/drawing/2014/main" id="{3B96D3C1-99A4-4464-BEC9-09BBB22D3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2971800"/>
            <a:ext cx="109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FF"/>
                </a:solidFill>
              </a:rPr>
              <a:t>Solution</a:t>
            </a:r>
          </a:p>
        </p:txBody>
      </p:sp>
      <p:grpSp>
        <p:nvGrpSpPr>
          <p:cNvPr id="7" name="组合 34">
            <a:extLst>
              <a:ext uri="{FF2B5EF4-FFF2-40B4-BE49-F238E27FC236}">
                <a16:creationId xmlns:a16="http://schemas.microsoft.com/office/drawing/2014/main" id="{FB688832-7201-4B02-AE18-7438350CF91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409950"/>
            <a:ext cx="4857750" cy="457200"/>
            <a:chOff x="533400" y="3409950"/>
            <a:chExt cx="4857750" cy="457200"/>
          </a:xfrm>
        </p:grpSpPr>
        <p:graphicFrame>
          <p:nvGraphicFramePr>
            <p:cNvPr id="25617" name="Object 3">
              <a:extLst>
                <a:ext uri="{FF2B5EF4-FFF2-40B4-BE49-F238E27FC236}">
                  <a16:creationId xmlns:a16="http://schemas.microsoft.com/office/drawing/2014/main" id="{C5B8C476-F9DC-442B-81B7-FD51461A50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6600" y="3416300"/>
            <a:ext cx="2114550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9" name="Equation" r:id="rId11" imgW="1180588" imgH="253890" progId="Equation.DSMT4">
                    <p:embed/>
                  </p:oleObj>
                </mc:Choice>
                <mc:Fallback>
                  <p:oleObj name="Equation" r:id="rId11" imgW="1180588" imgH="25389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0" y="3416300"/>
                          <a:ext cx="2114550" cy="450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8" name="Text Box 6">
              <a:extLst>
                <a:ext uri="{FF2B5EF4-FFF2-40B4-BE49-F238E27FC236}">
                  <a16:creationId xmlns:a16="http://schemas.microsoft.com/office/drawing/2014/main" id="{422900A5-1FE0-4C06-98BB-D6467C114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409950"/>
              <a:ext cx="28209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(1) The equation of </a:t>
              </a:r>
              <a:r>
                <a:rPr lang="en-US" altLang="zh-CN" sz="2000" i="1"/>
                <a:t>C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is</a:t>
              </a:r>
              <a:endParaRPr lang="en-US" altLang="zh-CN" sz="2000" i="1"/>
            </a:p>
          </p:txBody>
        </p:sp>
      </p:grpSp>
      <p:grpSp>
        <p:nvGrpSpPr>
          <p:cNvPr id="8" name="组合 36">
            <a:extLst>
              <a:ext uri="{FF2B5EF4-FFF2-40B4-BE49-F238E27FC236}">
                <a16:creationId xmlns:a16="http://schemas.microsoft.com/office/drawing/2014/main" id="{38267237-8B26-4B31-A7FF-A74248D169D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464050"/>
            <a:ext cx="5105400" cy="450850"/>
            <a:chOff x="533400" y="4464050"/>
            <a:chExt cx="5105400" cy="450850"/>
          </a:xfrm>
        </p:grpSpPr>
        <p:graphicFrame>
          <p:nvGraphicFramePr>
            <p:cNvPr id="25615" name="Object 29">
              <a:extLst>
                <a:ext uri="{FF2B5EF4-FFF2-40B4-BE49-F238E27FC236}">
                  <a16:creationId xmlns:a16="http://schemas.microsoft.com/office/drawing/2014/main" id="{1A3AAEC4-AE70-4964-A992-F5071923A1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3275" y="4464050"/>
            <a:ext cx="2295525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0" name="Equation" r:id="rId13" imgW="1282700" imgH="254000" progId="Equation.DSMT4">
                    <p:embed/>
                  </p:oleObj>
                </mc:Choice>
                <mc:Fallback>
                  <p:oleObj name="Equation" r:id="rId13" imgW="1282700" imgH="2540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3275" y="4464050"/>
                          <a:ext cx="2295525" cy="450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6" name="Text Box 6">
              <a:extLst>
                <a:ext uri="{FF2B5EF4-FFF2-40B4-BE49-F238E27FC236}">
                  <a16:creationId xmlns:a16="http://schemas.microsoft.com/office/drawing/2014/main" id="{A411F479-057F-4872-8C37-D2DF8DA0D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28209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(2) The equation of </a:t>
              </a:r>
              <a:r>
                <a:rPr lang="en-US" altLang="zh-CN" sz="2000" i="1"/>
                <a:t>C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is</a:t>
              </a:r>
              <a:endParaRPr lang="en-US" altLang="zh-CN" sz="2000" i="1"/>
            </a:p>
          </p:txBody>
        </p:sp>
      </p:grpSp>
      <p:graphicFrame>
        <p:nvGraphicFramePr>
          <p:cNvPr id="3" name="Object 30">
            <a:extLst>
              <a:ext uri="{FF2B5EF4-FFF2-40B4-BE49-F238E27FC236}">
                <a16:creationId xmlns:a16="http://schemas.microsoft.com/office/drawing/2014/main" id="{36BFC309-012A-4A89-AFFD-6ED6F8C87E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063" y="4953000"/>
          <a:ext cx="23145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name="Equation" r:id="rId15" imgW="1244600" imgH="330200" progId="Equation.DSMT4">
                  <p:embed/>
                </p:oleObj>
              </mc:Choice>
              <mc:Fallback>
                <p:oleObj name="Equation" r:id="rId15" imgW="1244600" imgH="330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4953000"/>
                        <a:ext cx="231457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1">
            <a:extLst>
              <a:ext uri="{FF2B5EF4-FFF2-40B4-BE49-F238E27FC236}">
                <a16:creationId xmlns:a16="http://schemas.microsoft.com/office/drawing/2014/main" id="{47A6B859-D3D0-4AA1-9E62-D1C25FFF71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078413"/>
          <a:ext cx="59531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2" name="Equation" r:id="rId17" imgW="317087" imgH="177569" progId="Equation.DSMT4">
                  <p:embed/>
                </p:oleObj>
              </mc:Choice>
              <mc:Fallback>
                <p:oleObj name="Equation" r:id="rId17" imgW="317087" imgH="177569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078413"/>
                        <a:ext cx="59531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>
            <a:extLst>
              <a:ext uri="{FF2B5EF4-FFF2-40B4-BE49-F238E27FC236}">
                <a16:creationId xmlns:a16="http://schemas.microsoft.com/office/drawing/2014/main" id="{21447F2B-DEA0-45FE-98D2-4F802735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8A41BA1-571B-4D89-B88D-B7DE0F23D46C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69D32239-B33A-4C88-9F36-2215FFEF2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III. Contour integrals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BFC083EF-1B3E-46C7-88E3-F33B422C1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Definition of the integrals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aphicFrame>
        <p:nvGraphicFramePr>
          <p:cNvPr id="42" name="Object 38">
            <a:extLst>
              <a:ext uri="{FF2B5EF4-FFF2-40B4-BE49-F238E27FC236}">
                <a16:creationId xmlns:a16="http://schemas.microsoft.com/office/drawing/2014/main" id="{EFFE6AD7-7FEF-4E8A-A4EE-ED332A1CE0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325688"/>
          <a:ext cx="33528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0" name="公式" r:id="rId3" imgW="1828800" imgH="241300" progId="Equation.3">
                  <p:embed/>
                </p:oleObj>
              </mc:Choice>
              <mc:Fallback>
                <p:oleObj name="公式" r:id="rId3" imgW="1828800" imgH="2413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325688"/>
                        <a:ext cx="33528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Text Box 9">
            <a:extLst>
              <a:ext uri="{FF2B5EF4-FFF2-40B4-BE49-F238E27FC236}">
                <a16:creationId xmlns:a16="http://schemas.microsoft.com/office/drawing/2014/main" id="{966911FF-2916-4CC2-BDF0-08C1217BC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62200"/>
            <a:ext cx="1179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FF"/>
                </a:solidFill>
              </a:rPr>
              <a:t>Solution:</a:t>
            </a:r>
          </a:p>
        </p:txBody>
      </p:sp>
      <p:grpSp>
        <p:nvGrpSpPr>
          <p:cNvPr id="2" name="组合 40">
            <a:extLst>
              <a:ext uri="{FF2B5EF4-FFF2-40B4-BE49-F238E27FC236}">
                <a16:creationId xmlns:a16="http://schemas.microsoft.com/office/drawing/2014/main" id="{00FF2B0E-A1D8-4BA3-B6DF-2D4BB1D4A8AE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057400"/>
            <a:ext cx="2827338" cy="2981325"/>
            <a:chOff x="5715000" y="2057400"/>
            <a:chExt cx="2827338" cy="2981325"/>
          </a:xfrm>
        </p:grpSpPr>
        <p:grpSp>
          <p:nvGrpSpPr>
            <p:cNvPr id="26641" name="Group 10">
              <a:extLst>
                <a:ext uri="{FF2B5EF4-FFF2-40B4-BE49-F238E27FC236}">
                  <a16:creationId xmlns:a16="http://schemas.microsoft.com/office/drawing/2014/main" id="{7387131C-1D04-4088-82B6-5FA41A5EB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5000" y="2057400"/>
              <a:ext cx="2827338" cy="2981325"/>
              <a:chOff x="3360" y="1488"/>
              <a:chExt cx="1781" cy="1878"/>
            </a:xfrm>
          </p:grpSpPr>
          <p:sp>
            <p:nvSpPr>
              <p:cNvPr id="26660" name="Freeform 11">
                <a:extLst>
                  <a:ext uri="{FF2B5EF4-FFF2-40B4-BE49-F238E27FC236}">
                    <a16:creationId xmlns:a16="http://schemas.microsoft.com/office/drawing/2014/main" id="{3C4A1006-4DD2-4EC4-B4A5-BB17B2E15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" y="3083"/>
                <a:ext cx="1481" cy="3"/>
              </a:xfrm>
              <a:custGeom>
                <a:avLst/>
                <a:gdLst>
                  <a:gd name="T0" fmla="*/ 0 w 1481"/>
                  <a:gd name="T1" fmla="*/ 3 h 3"/>
                  <a:gd name="T2" fmla="*/ 1481 w 1481"/>
                  <a:gd name="T3" fmla="*/ 0 h 3"/>
                  <a:gd name="T4" fmla="*/ 0 60000 65536"/>
                  <a:gd name="T5" fmla="*/ 0 60000 65536"/>
                  <a:gd name="T6" fmla="*/ 0 w 1481"/>
                  <a:gd name="T7" fmla="*/ 0 h 3"/>
                  <a:gd name="T8" fmla="*/ 1481 w 1481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81" h="3">
                    <a:moveTo>
                      <a:pt x="0" y="3"/>
                    </a:moveTo>
                    <a:lnTo>
                      <a:pt x="1481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1" name="Freeform 12">
                <a:extLst>
                  <a:ext uri="{FF2B5EF4-FFF2-40B4-BE49-F238E27FC236}">
                    <a16:creationId xmlns:a16="http://schemas.microsoft.com/office/drawing/2014/main" id="{5DB2E4CC-2CDA-4CC7-8D70-AE303483F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" y="1818"/>
                <a:ext cx="1" cy="1548"/>
              </a:xfrm>
              <a:custGeom>
                <a:avLst/>
                <a:gdLst>
                  <a:gd name="T0" fmla="*/ 0 w 1"/>
                  <a:gd name="T1" fmla="*/ 1548 h 1548"/>
                  <a:gd name="T2" fmla="*/ 0 w 1"/>
                  <a:gd name="T3" fmla="*/ 0 h 1548"/>
                  <a:gd name="T4" fmla="*/ 0 60000 65536"/>
                  <a:gd name="T5" fmla="*/ 0 60000 65536"/>
                  <a:gd name="T6" fmla="*/ 0 w 1"/>
                  <a:gd name="T7" fmla="*/ 0 h 1548"/>
                  <a:gd name="T8" fmla="*/ 1 w 1"/>
                  <a:gd name="T9" fmla="*/ 1548 h 15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48">
                    <a:moveTo>
                      <a:pt x="0" y="1548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2" name="Text Box 13">
                <a:extLst>
                  <a:ext uri="{FF2B5EF4-FFF2-40B4-BE49-F238E27FC236}">
                    <a16:creationId xmlns:a16="http://schemas.microsoft.com/office/drawing/2014/main" id="{EC7129CD-4313-4D90-9E62-B20BF64A6C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784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/>
                  <a:t>o</a:t>
                </a:r>
              </a:p>
            </p:txBody>
          </p:sp>
          <p:sp>
            <p:nvSpPr>
              <p:cNvPr id="26663" name="Text Box 14">
                <a:extLst>
                  <a:ext uri="{FF2B5EF4-FFF2-40B4-BE49-F238E27FC236}">
                    <a16:creationId xmlns:a16="http://schemas.microsoft.com/office/drawing/2014/main" id="{13EBBA36-DF60-4D4F-83BE-FBD0D677E6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2976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i="1"/>
                  <a:t>x</a:t>
                </a:r>
                <a:endParaRPr lang="en-US" altLang="zh-CN" sz="2000" b="0"/>
              </a:p>
            </p:txBody>
          </p:sp>
          <p:sp>
            <p:nvSpPr>
              <p:cNvPr id="26664" name="Text Box 15">
                <a:extLst>
                  <a:ext uri="{FF2B5EF4-FFF2-40B4-BE49-F238E27FC236}">
                    <a16:creationId xmlns:a16="http://schemas.microsoft.com/office/drawing/2014/main" id="{D318404F-B799-4E7B-BBDF-6538270732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1488"/>
                <a:ext cx="18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i="1"/>
                  <a:t>y</a:t>
                </a:r>
                <a:endParaRPr lang="en-US" altLang="zh-CN" sz="2000" b="0"/>
              </a:p>
            </p:txBody>
          </p:sp>
        </p:grpSp>
        <p:grpSp>
          <p:nvGrpSpPr>
            <p:cNvPr id="26642" name="Group 16">
              <a:extLst>
                <a:ext uri="{FF2B5EF4-FFF2-40B4-BE49-F238E27FC236}">
                  <a16:creationId xmlns:a16="http://schemas.microsoft.com/office/drawing/2014/main" id="{1B99B60D-51B6-4931-BC88-0D104AA8B0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2159000"/>
              <a:ext cx="1371600" cy="1039813"/>
              <a:chOff x="4320" y="1344"/>
              <a:chExt cx="864" cy="655"/>
            </a:xfrm>
          </p:grpSpPr>
          <p:graphicFrame>
            <p:nvGraphicFramePr>
              <p:cNvPr id="26658" name="Object 39">
                <a:extLst>
                  <a:ext uri="{FF2B5EF4-FFF2-40B4-BE49-F238E27FC236}">
                    <a16:creationId xmlns:a16="http://schemas.microsoft.com/office/drawing/2014/main" id="{CEC5B74C-114D-4A47-B924-698F29D7CB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0" y="1344"/>
              <a:ext cx="864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21" name="Equation" r:id="rId5" imgW="774364" imgH="241195" progId="Equation.3">
                      <p:embed/>
                    </p:oleObj>
                  </mc:Choice>
                  <mc:Fallback>
                    <p:oleObj name="Equation" r:id="rId5" imgW="774364" imgH="241195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344"/>
                            <a:ext cx="864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59" name="Freeform 18">
                <a:extLst>
                  <a:ext uri="{FF2B5EF4-FFF2-40B4-BE49-F238E27FC236}">
                    <a16:creationId xmlns:a16="http://schemas.microsoft.com/office/drawing/2014/main" id="{C66ECDF2-2165-49BC-8A68-A1F16FCF1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0" y="1632"/>
                <a:ext cx="164" cy="367"/>
              </a:xfrm>
              <a:custGeom>
                <a:avLst/>
                <a:gdLst>
                  <a:gd name="T0" fmla="*/ 0 w 164"/>
                  <a:gd name="T1" fmla="*/ 367 h 367"/>
                  <a:gd name="T2" fmla="*/ 164 w 164"/>
                  <a:gd name="T3" fmla="*/ 0 h 367"/>
                  <a:gd name="T4" fmla="*/ 0 60000 65536"/>
                  <a:gd name="T5" fmla="*/ 0 60000 65536"/>
                  <a:gd name="T6" fmla="*/ 0 w 164"/>
                  <a:gd name="T7" fmla="*/ 0 h 367"/>
                  <a:gd name="T8" fmla="*/ 164 w 164"/>
                  <a:gd name="T9" fmla="*/ 367 h 36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4" h="367">
                    <a:moveTo>
                      <a:pt x="0" y="367"/>
                    </a:moveTo>
                    <a:lnTo>
                      <a:pt x="16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43" name="Group 19">
              <a:extLst>
                <a:ext uri="{FF2B5EF4-FFF2-40B4-BE49-F238E27FC236}">
                  <a16:creationId xmlns:a16="http://schemas.microsoft.com/office/drawing/2014/main" id="{27163A21-64BF-4330-9906-ADEBEFDC1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00775" y="2733675"/>
              <a:ext cx="1905000" cy="1854200"/>
              <a:chOff x="3840" y="1760"/>
              <a:chExt cx="1200" cy="1168"/>
            </a:xfrm>
          </p:grpSpPr>
          <p:sp>
            <p:nvSpPr>
              <p:cNvPr id="26644" name="Oval 20">
                <a:extLst>
                  <a:ext uri="{FF2B5EF4-FFF2-40B4-BE49-F238E27FC236}">
                    <a16:creationId xmlns:a16="http://schemas.microsoft.com/office/drawing/2014/main" id="{14727151-6773-4805-9FEC-B16025418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776"/>
                <a:ext cx="816" cy="816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2000" b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6645" name="Oval 21">
                <a:extLst>
                  <a:ext uri="{FF2B5EF4-FFF2-40B4-BE49-F238E27FC236}">
                    <a16:creationId xmlns:a16="http://schemas.microsoft.com/office/drawing/2014/main" id="{0A8866AA-46A7-4F8F-B935-90DC0281B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11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26646" name="Oval 22">
                <a:extLst>
                  <a:ext uri="{FF2B5EF4-FFF2-40B4-BE49-F238E27FC236}">
                    <a16:creationId xmlns:a16="http://schemas.microsoft.com/office/drawing/2014/main" id="{F555E579-9D02-493D-92F8-08BA04EAC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17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26647" name="Freeform 23">
                <a:extLst>
                  <a:ext uri="{FF2B5EF4-FFF2-40B4-BE49-F238E27FC236}">
                    <a16:creationId xmlns:a16="http://schemas.microsoft.com/office/drawing/2014/main" id="{CE261A64-8FAA-4F85-862D-2E6B94372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" y="1968"/>
                <a:ext cx="288" cy="192"/>
              </a:xfrm>
              <a:custGeom>
                <a:avLst/>
                <a:gdLst>
                  <a:gd name="T0" fmla="*/ 0 w 288"/>
                  <a:gd name="T1" fmla="*/ 48 h 192"/>
                  <a:gd name="T2" fmla="*/ 96 w 288"/>
                  <a:gd name="T3" fmla="*/ 0 h 192"/>
                  <a:gd name="T4" fmla="*/ 192 w 288"/>
                  <a:gd name="T5" fmla="*/ 48 h 192"/>
                  <a:gd name="T6" fmla="*/ 288 w 288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92"/>
                  <a:gd name="T14" fmla="*/ 288 w 2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92">
                    <a:moveTo>
                      <a:pt x="0" y="48"/>
                    </a:moveTo>
                    <a:cubicBezTo>
                      <a:pt x="32" y="24"/>
                      <a:pt x="64" y="0"/>
                      <a:pt x="96" y="0"/>
                    </a:cubicBezTo>
                    <a:cubicBezTo>
                      <a:pt x="128" y="0"/>
                      <a:pt x="160" y="16"/>
                      <a:pt x="192" y="48"/>
                    </a:cubicBezTo>
                    <a:cubicBezTo>
                      <a:pt x="224" y="80"/>
                      <a:pt x="272" y="168"/>
                      <a:pt x="288" y="19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6648" name="Object 40">
                <a:extLst>
                  <a:ext uri="{FF2B5EF4-FFF2-40B4-BE49-F238E27FC236}">
                    <a16:creationId xmlns:a16="http://schemas.microsoft.com/office/drawing/2014/main" id="{36B33110-DDAA-4077-A873-A745F0B66A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04" y="1824"/>
              <a:ext cx="159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22" name="Equation" r:id="rId7" imgW="139579" imgH="177646" progId="Equation.3">
                      <p:embed/>
                    </p:oleObj>
                  </mc:Choice>
                  <mc:Fallback>
                    <p:oleObj name="Equation" r:id="rId7" imgW="139579" imgH="177646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1824"/>
                            <a:ext cx="159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49" name="Line 25">
                <a:extLst>
                  <a:ext uri="{FF2B5EF4-FFF2-40B4-BE49-F238E27FC236}">
                    <a16:creationId xmlns:a16="http://schemas.microsoft.com/office/drawing/2014/main" id="{3A16DAB6-E62B-4C8F-829A-BFCC3006D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1824"/>
                <a:ext cx="624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0" name="Line 26">
                <a:extLst>
                  <a:ext uri="{FF2B5EF4-FFF2-40B4-BE49-F238E27FC236}">
                    <a16:creationId xmlns:a16="http://schemas.microsoft.com/office/drawing/2014/main" id="{E3A0142D-C810-4FBC-81FB-4337B57FC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2208"/>
                <a:ext cx="81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1" name="Line 27">
                <a:extLst>
                  <a:ext uri="{FF2B5EF4-FFF2-40B4-BE49-F238E27FC236}">
                    <a16:creationId xmlns:a16="http://schemas.microsoft.com/office/drawing/2014/main" id="{4FB2EC46-78A3-4DB0-8EB3-1DC1B035E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64" y="1872"/>
                <a:ext cx="192" cy="288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2" name="Line 28">
                <a:extLst>
                  <a:ext uri="{FF2B5EF4-FFF2-40B4-BE49-F238E27FC236}">
                    <a16:creationId xmlns:a16="http://schemas.microsoft.com/office/drawing/2014/main" id="{C03064C4-5D07-46C9-AF36-A5A6904D0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216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6653" name="Object 41">
                <a:extLst>
                  <a:ext uri="{FF2B5EF4-FFF2-40B4-BE49-F238E27FC236}">
                    <a16:creationId xmlns:a16="http://schemas.microsoft.com/office/drawing/2014/main" id="{2D9FCD52-EEBA-46F7-A76E-2CBAC01B5D8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12" y="2240"/>
              <a:ext cx="190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23" name="Equation" r:id="rId9" imgW="114201" imgH="139579" progId="Equation.3">
                      <p:embed/>
                    </p:oleObj>
                  </mc:Choice>
                  <mc:Fallback>
                    <p:oleObj name="Equation" r:id="rId9" imgW="114201" imgH="139579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2" y="2240"/>
                            <a:ext cx="190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54" name="Object 42">
                <a:extLst>
                  <a:ext uri="{FF2B5EF4-FFF2-40B4-BE49-F238E27FC236}">
                    <a16:creationId xmlns:a16="http://schemas.microsoft.com/office/drawing/2014/main" id="{47FA7ED6-E74D-4991-9C9E-81628A68E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8" y="2544"/>
              <a:ext cx="223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24" name="Equation" r:id="rId11" imgW="165028" imgH="228501" progId="Equation.3">
                      <p:embed/>
                    </p:oleObj>
                  </mc:Choice>
                  <mc:Fallback>
                    <p:oleObj name="Equation" r:id="rId11" imgW="165028" imgH="228501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544"/>
                            <a:ext cx="223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55" name="Text Box 31">
                <a:extLst>
                  <a:ext uri="{FF2B5EF4-FFF2-40B4-BE49-F238E27FC236}">
                    <a16:creationId xmlns:a16="http://schemas.microsoft.com/office/drawing/2014/main" id="{0A8E2011-1EEF-486E-9DC7-0E334019C6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064"/>
                <a:ext cx="17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i="1"/>
                  <a:t>r</a:t>
                </a:r>
                <a:endParaRPr lang="en-US" altLang="zh-CN" sz="2000" b="0"/>
              </a:p>
            </p:txBody>
          </p:sp>
          <p:sp>
            <p:nvSpPr>
              <p:cNvPr id="26656" name="Text Box 32">
                <a:extLst>
                  <a:ext uri="{FF2B5EF4-FFF2-40B4-BE49-F238E27FC236}">
                    <a16:creationId xmlns:a16="http://schemas.microsoft.com/office/drawing/2014/main" id="{5F3883F2-821B-4AFD-8855-1A5BDA6AEF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2496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/>
                  <a:t>C</a:t>
                </a:r>
              </a:p>
            </p:txBody>
          </p:sp>
          <p:sp>
            <p:nvSpPr>
              <p:cNvPr id="26657" name="Freeform 33">
                <a:extLst>
                  <a:ext uri="{FF2B5EF4-FFF2-40B4-BE49-F238E27FC236}">
                    <a16:creationId xmlns:a16="http://schemas.microsoft.com/office/drawing/2014/main" id="{80CAD9F6-E60A-444E-9861-9581597A1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2530"/>
                <a:ext cx="113" cy="135"/>
              </a:xfrm>
              <a:custGeom>
                <a:avLst/>
                <a:gdLst>
                  <a:gd name="T0" fmla="*/ 11 w 113"/>
                  <a:gd name="T1" fmla="*/ 0 h 135"/>
                  <a:gd name="T2" fmla="*/ 113 w 113"/>
                  <a:gd name="T3" fmla="*/ 45 h 135"/>
                  <a:gd name="T4" fmla="*/ 0 w 113"/>
                  <a:gd name="T5" fmla="*/ 135 h 135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35"/>
                  <a:gd name="T11" fmla="*/ 113 w 113"/>
                  <a:gd name="T12" fmla="*/ 135 h 1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35">
                    <a:moveTo>
                      <a:pt x="11" y="0"/>
                    </a:moveTo>
                    <a:lnTo>
                      <a:pt x="113" y="45"/>
                    </a:lnTo>
                    <a:lnTo>
                      <a:pt x="0" y="135"/>
                    </a:ln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68" name="Object 43">
            <a:extLst>
              <a:ext uri="{FF2B5EF4-FFF2-40B4-BE49-F238E27FC236}">
                <a16:creationId xmlns:a16="http://schemas.microsoft.com/office/drawing/2014/main" id="{A413BD70-F40F-47E4-A1B7-BF8CE2BABF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886200"/>
          <a:ext cx="19050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5" name="公式" r:id="rId13" imgW="1028254" imgH="406224" progId="Equation.3">
                  <p:embed/>
                </p:oleObj>
              </mc:Choice>
              <mc:Fallback>
                <p:oleObj name="公式" r:id="rId13" imgW="1028254" imgH="406224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19050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44">
            <a:extLst>
              <a:ext uri="{FF2B5EF4-FFF2-40B4-BE49-F238E27FC236}">
                <a16:creationId xmlns:a16="http://schemas.microsoft.com/office/drawing/2014/main" id="{7CF08660-E80C-4837-8E1A-8E6018DF9E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3" y="2895600"/>
          <a:ext cx="16271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6" name="Equation" r:id="rId15" imgW="850531" imgH="444307" progId="Equation.DSMT4">
                  <p:embed/>
                </p:oleObj>
              </mc:Choice>
              <mc:Fallback>
                <p:oleObj name="Equation" r:id="rId15" imgW="850531" imgH="444307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2895600"/>
                        <a:ext cx="162718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45">
            <a:extLst>
              <a:ext uri="{FF2B5EF4-FFF2-40B4-BE49-F238E27FC236}">
                <a16:creationId xmlns:a16="http://schemas.microsoft.com/office/drawing/2014/main" id="{A6A533A8-A4A6-4969-ABFA-5A9CFD8152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847975"/>
          <a:ext cx="22145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" name="Equation" r:id="rId17" imgW="1244600" imgH="419100" progId="Equation.3">
                  <p:embed/>
                </p:oleObj>
              </mc:Choice>
              <mc:Fallback>
                <p:oleObj name="Equation" r:id="rId17" imgW="1244600" imgH="4191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47975"/>
                        <a:ext cx="22145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39">
            <a:extLst>
              <a:ext uri="{FF2B5EF4-FFF2-40B4-BE49-F238E27FC236}">
                <a16:creationId xmlns:a16="http://schemas.microsoft.com/office/drawing/2014/main" id="{9AB8BA4E-8422-46A4-8447-C9CF10F04CA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447800"/>
            <a:ext cx="7772400" cy="838200"/>
            <a:chOff x="457200" y="1447800"/>
            <a:chExt cx="7772400" cy="838200"/>
          </a:xfrm>
        </p:grpSpPr>
        <p:graphicFrame>
          <p:nvGraphicFramePr>
            <p:cNvPr id="26637" name="Object 37">
              <a:extLst>
                <a:ext uri="{FF2B5EF4-FFF2-40B4-BE49-F238E27FC236}">
                  <a16:creationId xmlns:a16="http://schemas.microsoft.com/office/drawing/2014/main" id="{619B611A-18E3-412F-9FF5-666DE3C58F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95600" y="1447800"/>
            <a:ext cx="160020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28" name="Equation" r:id="rId19" imgW="825142" imgH="444307" progId="Equation.DSMT4">
                    <p:embed/>
                  </p:oleObj>
                </mc:Choice>
                <mc:Fallback>
                  <p:oleObj name="Equation" r:id="rId19" imgW="825142" imgH="444307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600" y="1447800"/>
                          <a:ext cx="1600200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8" name="Text Box 6">
              <a:extLst>
                <a:ext uri="{FF2B5EF4-FFF2-40B4-BE49-F238E27FC236}">
                  <a16:creationId xmlns:a16="http://schemas.microsoft.com/office/drawing/2014/main" id="{B5BB0C83-3747-4882-9016-6B41703BB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1600200"/>
              <a:ext cx="25050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0000FF"/>
                  </a:solidFill>
                </a:rPr>
                <a:t>Example 6</a:t>
              </a:r>
              <a:r>
                <a:rPr lang="en-US" altLang="zh-CN" sz="2000">
                  <a:solidFill>
                    <a:srgbClr val="0033CC"/>
                  </a:solidFill>
                </a:rPr>
                <a:t>. </a:t>
              </a:r>
              <a:r>
                <a:rPr lang="en-US" altLang="zh-CN" sz="2000">
                  <a:solidFill>
                    <a:srgbClr val="FF0000"/>
                  </a:solidFill>
                </a:rPr>
                <a:t> </a:t>
              </a:r>
              <a:r>
                <a:rPr lang="en-US" altLang="zh-CN" sz="2000"/>
                <a:t>Evaluate</a:t>
              </a:r>
            </a:p>
          </p:txBody>
        </p:sp>
        <p:sp>
          <p:nvSpPr>
            <p:cNvPr id="26639" name="Text Box 37">
              <a:extLst>
                <a:ext uri="{FF2B5EF4-FFF2-40B4-BE49-F238E27FC236}">
                  <a16:creationId xmlns:a16="http://schemas.microsoft.com/office/drawing/2014/main" id="{CDD1C8FC-30D3-47BF-ACBE-71CE1F25A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1676400"/>
              <a:ext cx="7937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, where</a:t>
              </a:r>
            </a:p>
          </p:txBody>
        </p:sp>
        <p:graphicFrame>
          <p:nvGraphicFramePr>
            <p:cNvPr id="26640" name="Object 46">
              <a:extLst>
                <a:ext uri="{FF2B5EF4-FFF2-40B4-BE49-F238E27FC236}">
                  <a16:creationId xmlns:a16="http://schemas.microsoft.com/office/drawing/2014/main" id="{464DFEBE-D8E3-45E1-AC25-F424DB5648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34000" y="1600200"/>
            <a:ext cx="2895600" cy="47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29" name="公式" r:id="rId21" imgW="1790700" imgH="241300" progId="Equation.3">
                    <p:embed/>
                  </p:oleObj>
                </mc:Choice>
                <mc:Fallback>
                  <p:oleObj name="公式" r:id="rId21" imgW="1790700" imgH="2413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0" y="1600200"/>
                          <a:ext cx="2895600" cy="47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" name="Object 47">
            <a:extLst>
              <a:ext uri="{FF2B5EF4-FFF2-40B4-BE49-F238E27FC236}">
                <a16:creationId xmlns:a16="http://schemas.microsoft.com/office/drawing/2014/main" id="{27FE8B38-169E-472C-9E41-560768D835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724400"/>
          <a:ext cx="43434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" name="Equation" r:id="rId23" imgW="2628900" imgH="711200" progId="Equation.DSMT4">
                  <p:embed/>
                </p:oleObj>
              </mc:Choice>
              <mc:Fallback>
                <p:oleObj name="Equation" r:id="rId23" imgW="2628900" imgH="7112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4343400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>
            <a:extLst>
              <a:ext uri="{FF2B5EF4-FFF2-40B4-BE49-F238E27FC236}">
                <a16:creationId xmlns:a16="http://schemas.microsoft.com/office/drawing/2014/main" id="{AC9803EB-2F68-48FA-B094-AEB1C6C1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1871AAD-1D54-4141-9C38-68DC1043BE1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组合 20">
            <a:extLst>
              <a:ext uri="{FF2B5EF4-FFF2-40B4-BE49-F238E27FC236}">
                <a16:creationId xmlns:a16="http://schemas.microsoft.com/office/drawing/2014/main" id="{0F46EE57-D0D0-4946-8050-8B77C89C92F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19250"/>
            <a:ext cx="7696200" cy="2136775"/>
            <a:chOff x="457200" y="1619250"/>
            <a:chExt cx="7696200" cy="2136775"/>
          </a:xfrm>
        </p:grpSpPr>
        <p:sp>
          <p:nvSpPr>
            <p:cNvPr id="27664" name="Rectangle 4">
              <a:extLst>
                <a:ext uri="{FF2B5EF4-FFF2-40B4-BE49-F238E27FC236}">
                  <a16:creationId xmlns:a16="http://schemas.microsoft.com/office/drawing/2014/main" id="{0001F6C6-689F-4D51-AE51-F0C59E6E2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676400"/>
              <a:ext cx="76962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FF0000"/>
                  </a:solidFill>
                </a:rPr>
                <a:t>  </a:t>
              </a:r>
              <a:r>
                <a:rPr lang="en-US" altLang="zh-CN" sz="2000">
                  <a:solidFill>
                    <a:srgbClr val="0033CC"/>
                  </a:solidFill>
                </a:rPr>
                <a:t>Example 7.</a:t>
              </a:r>
              <a:r>
                <a:rPr lang="en-US" altLang="zh-CN" sz="2000"/>
                <a:t> Let </a:t>
              </a:r>
              <a:r>
                <a:rPr lang="en-US" altLang="zh-CN" sz="2000" i="1"/>
                <a:t>C</a:t>
              </a:r>
              <a:r>
                <a:rPr lang="en-US" altLang="zh-CN" sz="2000" i="1" baseline="-25000"/>
                <a:t>R</a:t>
              </a:r>
              <a:r>
                <a:rPr lang="en-US" altLang="zh-CN" sz="2000"/>
                <a:t> be the semicircular path: </a:t>
              </a:r>
            </a:p>
          </p:txBody>
        </p:sp>
        <p:graphicFrame>
          <p:nvGraphicFramePr>
            <p:cNvPr id="27665" name="Object 10">
              <a:extLst>
                <a:ext uri="{FF2B5EF4-FFF2-40B4-BE49-F238E27FC236}">
                  <a16:creationId xmlns:a16="http://schemas.microsoft.com/office/drawing/2014/main" id="{0CA1DD86-6E4F-4E20-BA9E-9D312BE8E7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10200" y="1619250"/>
            <a:ext cx="2133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0" name="Equation" r:id="rId3" imgW="1384300" imgH="228600" progId="Equation.DSMT4">
                    <p:embed/>
                  </p:oleObj>
                </mc:Choice>
                <mc:Fallback>
                  <p:oleObj name="Equation" r:id="rId3" imgW="138430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0200" y="1619250"/>
                          <a:ext cx="213360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6" name="Text Box 7">
              <a:extLst>
                <a:ext uri="{FF2B5EF4-FFF2-40B4-BE49-F238E27FC236}">
                  <a16:creationId xmlns:a16="http://schemas.microsoft.com/office/drawing/2014/main" id="{D6F7839B-1C44-4596-8591-07DED325D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975" y="2209800"/>
              <a:ext cx="29813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and </a:t>
              </a:r>
              <a:r>
                <a:rPr lang="en-US" altLang="zh-CN" sz="2000" i="1"/>
                <a:t>z</a:t>
              </a:r>
              <a:r>
                <a:rPr lang="en-US" altLang="zh-CN" sz="2000" baseline="30000"/>
                <a:t>1/2</a:t>
              </a:r>
              <a:r>
                <a:rPr lang="en-US" altLang="zh-CN" sz="2000"/>
                <a:t>denotes the branch</a:t>
              </a:r>
              <a:r>
                <a:rPr lang="en-US" altLang="zh-CN" sz="2000" baseline="30000"/>
                <a:t> </a:t>
              </a:r>
              <a:r>
                <a:rPr lang="en-US" altLang="zh-CN" sz="2000"/>
                <a:t> </a:t>
              </a:r>
            </a:p>
          </p:txBody>
        </p:sp>
        <p:graphicFrame>
          <p:nvGraphicFramePr>
            <p:cNvPr id="27667" name="Object 11">
              <a:extLst>
                <a:ext uri="{FF2B5EF4-FFF2-40B4-BE49-F238E27FC236}">
                  <a16:creationId xmlns:a16="http://schemas.microsoft.com/office/drawing/2014/main" id="{CFEE4AD7-C02C-41E5-8177-DB3F03E74B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8688" y="2009775"/>
            <a:ext cx="3389312" cy="704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1" name="Equation" r:id="rId5" imgW="2349500" imgH="406400" progId="Equation.DSMT4">
                    <p:embed/>
                  </p:oleObj>
                </mc:Choice>
                <mc:Fallback>
                  <p:oleObj name="Equation" r:id="rId5" imgW="2349500" imgH="4064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688" y="2009775"/>
                          <a:ext cx="3389312" cy="704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8" name="Text Box 9">
              <a:extLst>
                <a:ext uri="{FF2B5EF4-FFF2-40B4-BE49-F238E27FC236}">
                  <a16:creationId xmlns:a16="http://schemas.microsoft.com/office/drawing/2014/main" id="{392A9A97-75B5-4EAF-BCC3-D54732DF3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" y="2667000"/>
              <a:ext cx="47910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of the square root function. Then show that </a:t>
              </a:r>
            </a:p>
          </p:txBody>
        </p:sp>
        <p:graphicFrame>
          <p:nvGraphicFramePr>
            <p:cNvPr id="27669" name="Object 12">
              <a:extLst>
                <a:ext uri="{FF2B5EF4-FFF2-40B4-BE49-F238E27FC236}">
                  <a16:creationId xmlns:a16="http://schemas.microsoft.com/office/drawing/2014/main" id="{0C7B6AD1-1F9F-47F8-9164-45B29A8546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2200" y="2971800"/>
            <a:ext cx="2971800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2" name="Equation" r:id="rId7" imgW="1307532" imgH="431613" progId="Equation.DSMT4">
                    <p:embed/>
                  </p:oleObj>
                </mc:Choice>
                <mc:Fallback>
                  <p:oleObj name="Equation" r:id="rId7" imgW="1307532" imgH="431613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0" y="2971800"/>
                          <a:ext cx="2971800" cy="784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11">
            <a:extLst>
              <a:ext uri="{FF2B5EF4-FFF2-40B4-BE49-F238E27FC236}">
                <a16:creationId xmlns:a16="http://schemas.microsoft.com/office/drawing/2014/main" id="{A4212FD9-0741-41D1-A66F-C50E636F9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75088"/>
            <a:ext cx="757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FF"/>
                </a:solidFill>
              </a:rPr>
              <a:t>Proof:</a:t>
            </a:r>
            <a:r>
              <a:rPr lang="en-US" altLang="zh-CN" sz="2000"/>
              <a:t> </a:t>
            </a: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933B8C85-FD2E-4775-9491-DA38EF76A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75088"/>
            <a:ext cx="1587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When |</a:t>
            </a:r>
            <a:r>
              <a:rPr lang="en-US" altLang="zh-CN" sz="2000" i="1"/>
              <a:t>z</a:t>
            </a:r>
            <a:r>
              <a:rPr lang="en-US" altLang="zh-CN" sz="2000"/>
              <a:t>|=</a:t>
            </a:r>
            <a:r>
              <a:rPr lang="en-US" altLang="zh-CN" sz="2000" i="1"/>
              <a:t>R</a:t>
            </a:r>
            <a:r>
              <a:rPr lang="en-US" altLang="zh-CN" sz="2000"/>
              <a:t>&gt;1,</a:t>
            </a:r>
          </a:p>
        </p:txBody>
      </p:sp>
      <p:graphicFrame>
        <p:nvGraphicFramePr>
          <p:cNvPr id="19" name="Object 13">
            <a:extLst>
              <a:ext uri="{FF2B5EF4-FFF2-40B4-BE49-F238E27FC236}">
                <a16:creationId xmlns:a16="http://schemas.microsoft.com/office/drawing/2014/main" id="{F42ACE04-8A43-4054-BD80-B56DC7FAF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6888" y="3733800"/>
          <a:ext cx="26908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Equation" r:id="rId9" imgW="1447172" imgH="304668" progId="Equation.DSMT4">
                  <p:embed/>
                </p:oleObj>
              </mc:Choice>
              <mc:Fallback>
                <p:oleObj name="Equation" r:id="rId9" imgW="1447172" imgH="304668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3733800"/>
                        <a:ext cx="269081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4">
            <a:extLst>
              <a:ext uri="{FF2B5EF4-FFF2-40B4-BE49-F238E27FC236}">
                <a16:creationId xmlns:a16="http://schemas.microsoft.com/office/drawing/2014/main" id="{EB472E21-540B-49DD-A1F1-58B9835700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267200"/>
          <a:ext cx="2743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Equation" r:id="rId11" imgW="1600200" imgH="304800" progId="Equation.DSMT4">
                  <p:embed/>
                </p:oleObj>
              </mc:Choice>
              <mc:Fallback>
                <p:oleObj name="Equation" r:id="rId11" imgW="1600200" imgH="304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267200"/>
                        <a:ext cx="27432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6">
            <a:extLst>
              <a:ext uri="{FF2B5EF4-FFF2-40B4-BE49-F238E27FC236}">
                <a16:creationId xmlns:a16="http://schemas.microsoft.com/office/drawing/2014/main" id="{FAD61C6D-1158-49D2-8EBB-DFFCB02C02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410200"/>
          <a:ext cx="41148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Equation" r:id="rId13" imgW="2908300" imgH="508000" progId="Equation.DSMT4">
                  <p:embed/>
                </p:oleObj>
              </mc:Choice>
              <mc:Fallback>
                <p:oleObj name="Equation" r:id="rId13" imgW="2908300" imgH="508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10200"/>
                        <a:ext cx="41148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7">
            <a:extLst>
              <a:ext uri="{FF2B5EF4-FFF2-40B4-BE49-F238E27FC236}">
                <a16:creationId xmlns:a16="http://schemas.microsoft.com/office/drawing/2014/main" id="{14837D97-0FCE-4BB7-8040-559CEB1FE4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5638800"/>
          <a:ext cx="22272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6" name="Equation" r:id="rId15" imgW="1079032" imgH="203112" progId="Equation.DSMT4">
                  <p:embed/>
                </p:oleObj>
              </mc:Choice>
              <mc:Fallback>
                <p:oleObj name="Equation" r:id="rId15" imgW="1079032" imgH="20311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638800"/>
                        <a:ext cx="22272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Text Box 2">
            <a:extLst>
              <a:ext uri="{FF2B5EF4-FFF2-40B4-BE49-F238E27FC236}">
                <a16:creationId xmlns:a16="http://schemas.microsoft.com/office/drawing/2014/main" id="{4AFBB569-096E-4B74-95A4-D274E1901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III. Contour integrals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4B5E5004-3A86-455F-863F-DC63A74F6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Definition of the integrals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3" name="组合 23">
            <a:extLst>
              <a:ext uri="{FF2B5EF4-FFF2-40B4-BE49-F238E27FC236}">
                <a16:creationId xmlns:a16="http://schemas.microsoft.com/office/drawing/2014/main" id="{29FF58CE-0A16-4BA2-9988-7B4ECCE1BC3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724400"/>
            <a:ext cx="5105400" cy="700088"/>
            <a:chOff x="609600" y="4724400"/>
            <a:chExt cx="5105400" cy="700088"/>
          </a:xfrm>
        </p:grpSpPr>
        <p:graphicFrame>
          <p:nvGraphicFramePr>
            <p:cNvPr id="27662" name="Object 15">
              <a:extLst>
                <a:ext uri="{FF2B5EF4-FFF2-40B4-BE49-F238E27FC236}">
                  <a16:creationId xmlns:a16="http://schemas.microsoft.com/office/drawing/2014/main" id="{0DA91576-F44A-4003-B9C1-08047BFED9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4800" y="4724400"/>
            <a:ext cx="1600200" cy="700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7" name="Equation" r:id="rId17" imgW="1015559" imgH="444307" progId="Equation.DSMT4">
                    <p:embed/>
                  </p:oleObj>
                </mc:Choice>
                <mc:Fallback>
                  <p:oleObj name="Equation" r:id="rId17" imgW="1015559" imgH="444307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0" y="4724400"/>
                          <a:ext cx="1600200" cy="700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3" name="Text Box 12">
              <a:extLst>
                <a:ext uri="{FF2B5EF4-FFF2-40B4-BE49-F238E27FC236}">
                  <a16:creationId xmlns:a16="http://schemas.microsoft.com/office/drawing/2014/main" id="{8D29CFD8-F2CE-43D5-93D9-1C7E8B135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4953000"/>
              <a:ext cx="33528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Consequently, at points on </a:t>
              </a:r>
              <a:r>
                <a:rPr lang="en-US" altLang="zh-CN" sz="2000" i="1"/>
                <a:t>C</a:t>
              </a:r>
              <a:r>
                <a:rPr lang="en-US" altLang="zh-CN" sz="2000" i="1" baseline="-25000"/>
                <a:t>R </a:t>
              </a:r>
              <a:r>
                <a:rPr lang="en-US" altLang="zh-CN" sz="2000" i="1"/>
                <a:t>,</a:t>
              </a:r>
              <a:endParaRPr lang="en-US" altLang="zh-CN" sz="2000"/>
            </a:p>
          </p:txBody>
        </p:sp>
      </p:grpSp>
      <p:sp>
        <p:nvSpPr>
          <p:cNvPr id="29" name="Text Box 12">
            <a:extLst>
              <a:ext uri="{FF2B5EF4-FFF2-40B4-BE49-F238E27FC236}">
                <a16:creationId xmlns:a16="http://schemas.microsoft.com/office/drawing/2014/main" id="{C8BB8D8A-7205-4E00-8FE1-58AB05E95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715000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then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2">
            <a:extLst>
              <a:ext uri="{FF2B5EF4-FFF2-40B4-BE49-F238E27FC236}">
                <a16:creationId xmlns:a16="http://schemas.microsoft.com/office/drawing/2014/main" id="{995F9C28-2B2C-4EB3-85C8-D9FC4A305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 Antiderivatives (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原函数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8348" name="Text Box 12">
            <a:extLst>
              <a:ext uri="{FF2B5EF4-FFF2-40B4-BE49-F238E27FC236}">
                <a16:creationId xmlns:a16="http://schemas.microsoft.com/office/drawing/2014/main" id="{49B191C8-0617-4A23-BFBE-3C9063541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800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An</a:t>
            </a:r>
            <a:r>
              <a:rPr lang="en-US" altLang="zh-CN" sz="2000">
                <a:solidFill>
                  <a:srgbClr val="0033CC"/>
                </a:solidFill>
              </a:rPr>
              <a:t> antiderivative</a:t>
            </a:r>
            <a:r>
              <a:rPr lang="en-US" altLang="zh-CN" sz="2000"/>
              <a:t> of a continuous function </a:t>
            </a:r>
            <a:r>
              <a:rPr lang="en-US" altLang="zh-CN" sz="2000" i="1"/>
              <a:t>f</a:t>
            </a:r>
            <a:r>
              <a:rPr lang="en-US" altLang="zh-CN" sz="2000"/>
              <a:t> in a domain </a:t>
            </a:r>
            <a:r>
              <a:rPr lang="en-US" altLang="zh-CN" sz="2000" i="1"/>
              <a:t>D</a:t>
            </a:r>
            <a:r>
              <a:rPr lang="en-US" altLang="zh-CN" sz="2000"/>
              <a:t> is a function </a:t>
            </a:r>
            <a:r>
              <a:rPr lang="en-US" altLang="zh-CN" sz="2000" i="1"/>
              <a:t>F</a:t>
            </a:r>
            <a:r>
              <a:rPr lang="en-US" altLang="zh-CN" sz="2000"/>
              <a:t> such that </a:t>
            </a:r>
            <a:r>
              <a:rPr lang="en-US" altLang="zh-CN" sz="2000" i="1"/>
              <a:t>F'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)=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).</a:t>
            </a:r>
          </a:p>
        </p:txBody>
      </p:sp>
      <p:sp>
        <p:nvSpPr>
          <p:cNvPr id="398349" name="Text Box 13">
            <a:extLst>
              <a:ext uri="{FF2B5EF4-FFF2-40B4-BE49-F238E27FC236}">
                <a16:creationId xmlns:a16="http://schemas.microsoft.com/office/drawing/2014/main" id="{826A68F4-CDBB-4F92-A403-320AF78F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723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Note: (1) the antiderivative </a:t>
            </a:r>
            <a:r>
              <a:rPr lang="en-US" altLang="zh-CN" sz="2000" i="1"/>
              <a:t>F</a:t>
            </a:r>
            <a:r>
              <a:rPr lang="en-US" altLang="zh-CN" sz="2000"/>
              <a:t> must be </a:t>
            </a:r>
            <a:r>
              <a:rPr lang="en-US" altLang="zh-CN" sz="2000">
                <a:solidFill>
                  <a:srgbClr val="FF0000"/>
                </a:solidFill>
              </a:rPr>
              <a:t>analytic</a:t>
            </a:r>
            <a:r>
              <a:rPr lang="en-US" altLang="zh-CN" sz="2000"/>
              <a:t>.</a:t>
            </a:r>
          </a:p>
        </p:txBody>
      </p:sp>
      <p:grpSp>
        <p:nvGrpSpPr>
          <p:cNvPr id="2" name="组合 12">
            <a:extLst>
              <a:ext uri="{FF2B5EF4-FFF2-40B4-BE49-F238E27FC236}">
                <a16:creationId xmlns:a16="http://schemas.microsoft.com/office/drawing/2014/main" id="{69214DE8-239F-4C5C-BB80-B8E4BE84FF7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048000"/>
            <a:ext cx="7772400" cy="781050"/>
            <a:chOff x="1371600" y="3048000"/>
            <a:chExt cx="7772400" cy="781050"/>
          </a:xfrm>
        </p:grpSpPr>
        <p:sp>
          <p:nvSpPr>
            <p:cNvPr id="28685" name="Text Box 14">
              <a:extLst>
                <a:ext uri="{FF2B5EF4-FFF2-40B4-BE49-F238E27FC236}">
                  <a16:creationId xmlns:a16="http://schemas.microsoft.com/office/drawing/2014/main" id="{154DE86A-DBAA-4D6B-B306-85614095F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3048000"/>
              <a:ext cx="7772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(2) If both </a:t>
              </a:r>
              <a:r>
                <a:rPr lang="en-US" altLang="zh-CN" sz="2000" i="1"/>
                <a:t>F</a:t>
              </a:r>
              <a:r>
                <a:rPr lang="en-US" altLang="zh-CN" sz="2000"/>
                <a:t> and </a:t>
              </a:r>
              <a:r>
                <a:rPr lang="en-US" altLang="zh-CN" sz="2000" i="1"/>
                <a:t>G</a:t>
              </a:r>
              <a:r>
                <a:rPr lang="en-US" altLang="zh-CN" sz="2000"/>
                <a:t> are antiderivatives of  </a:t>
              </a:r>
              <a:r>
                <a:rPr lang="en-US" altLang="zh-CN" sz="2000" i="1"/>
                <a:t>f </a:t>
              </a:r>
              <a:r>
                <a:rPr lang="en-US" altLang="zh-CN" sz="2000"/>
                <a:t>,  then </a:t>
              </a:r>
            </a:p>
          </p:txBody>
        </p:sp>
        <p:sp>
          <p:nvSpPr>
            <p:cNvPr id="28686" name="Text Box 15">
              <a:extLst>
                <a:ext uri="{FF2B5EF4-FFF2-40B4-BE49-F238E27FC236}">
                  <a16:creationId xmlns:a16="http://schemas.microsoft.com/office/drawing/2014/main" id="{0491B928-33F3-4B60-A83C-060589372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3429000"/>
              <a:ext cx="7315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i="1"/>
                <a:t>F</a:t>
              </a:r>
              <a:r>
                <a:rPr lang="en-US" altLang="zh-CN" sz="2000"/>
                <a:t>(</a:t>
              </a:r>
              <a:r>
                <a:rPr lang="en-US" altLang="zh-CN" sz="2000" i="1"/>
                <a:t>z</a:t>
              </a:r>
              <a:r>
                <a:rPr lang="en-US" altLang="zh-CN" sz="2000"/>
                <a:t>) </a:t>
              </a:r>
              <a:r>
                <a:rPr lang="en-US" altLang="zh-CN" sz="2000" i="1">
                  <a:latin typeface="宋体" panose="02010600030101010101" pitchFamily="2" charset="-122"/>
                </a:rPr>
                <a:t>-</a:t>
              </a:r>
              <a:r>
                <a:rPr lang="en-US" altLang="zh-CN" sz="2000" i="1"/>
                <a:t> G</a:t>
              </a:r>
              <a:r>
                <a:rPr lang="en-US" altLang="zh-CN" sz="2000"/>
                <a:t>(</a:t>
              </a:r>
              <a:r>
                <a:rPr lang="en-US" altLang="zh-CN" sz="2000" i="1"/>
                <a:t>z</a:t>
              </a:r>
              <a:r>
                <a:rPr lang="en-US" altLang="zh-CN" sz="2000"/>
                <a:t>)=</a:t>
              </a:r>
              <a:r>
                <a:rPr lang="en-US" altLang="zh-CN" sz="2000">
                  <a:solidFill>
                    <a:srgbClr val="FF0000"/>
                  </a:solidFill>
                </a:rPr>
                <a:t>Constant</a:t>
              </a:r>
              <a:r>
                <a:rPr lang="en-US" altLang="zh-CN" sz="2000"/>
                <a:t>, since (</a:t>
              </a:r>
              <a:r>
                <a:rPr lang="en-US" altLang="zh-CN" sz="2000" i="1"/>
                <a:t>F</a:t>
              </a:r>
              <a:r>
                <a:rPr lang="en-US" altLang="zh-CN" sz="2000" i="1">
                  <a:latin typeface="宋体" panose="02010600030101010101" pitchFamily="2" charset="-122"/>
                </a:rPr>
                <a:t>-</a:t>
              </a:r>
              <a:r>
                <a:rPr lang="en-US" altLang="zh-CN" sz="2000" i="1"/>
                <a:t> G</a:t>
              </a:r>
              <a:r>
                <a:rPr lang="en-US" altLang="zh-CN" sz="2000"/>
                <a:t>)</a:t>
              </a:r>
              <a:r>
                <a:rPr lang="en-US" altLang="zh-CN" sz="2000" i="1"/>
                <a:t>'</a:t>
              </a:r>
              <a:r>
                <a:rPr lang="en-US" altLang="zh-CN" sz="2000"/>
                <a:t>=0.</a:t>
              </a:r>
            </a:p>
          </p:txBody>
        </p:sp>
      </p:grpSp>
      <p:sp>
        <p:nvSpPr>
          <p:cNvPr id="28678" name="灯片编号占位符 4">
            <a:extLst>
              <a:ext uri="{FF2B5EF4-FFF2-40B4-BE49-F238E27FC236}">
                <a16:creationId xmlns:a16="http://schemas.microsoft.com/office/drawing/2014/main" id="{30BD7B37-E780-41D8-9171-D6944320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75CB4D4-24BA-4055-8A8F-E1B23DEC8415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F6D56C3-072F-40F1-81BF-88745A6D1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Antiderivatives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3" name="组合 13">
            <a:extLst>
              <a:ext uri="{FF2B5EF4-FFF2-40B4-BE49-F238E27FC236}">
                <a16:creationId xmlns:a16="http://schemas.microsoft.com/office/drawing/2014/main" id="{5B37279E-FE91-43EB-AD4F-A39AFC6D487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62400"/>
            <a:ext cx="7624763" cy="1057275"/>
            <a:chOff x="685800" y="3962400"/>
            <a:chExt cx="7624763" cy="1057275"/>
          </a:xfrm>
        </p:grpSpPr>
        <p:sp>
          <p:nvSpPr>
            <p:cNvPr id="28683" name="矩形 12">
              <a:extLst>
                <a:ext uri="{FF2B5EF4-FFF2-40B4-BE49-F238E27FC236}">
                  <a16:creationId xmlns:a16="http://schemas.microsoft.com/office/drawing/2014/main" id="{E1625D1C-2F0B-430A-8316-9D7347C6D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3962400"/>
              <a:ext cx="76247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Suppose that </a:t>
              </a:r>
              <a:r>
                <a:rPr lang="en-US" altLang="zh-CN" sz="2000" i="1"/>
                <a:t>F'</a:t>
              </a:r>
              <a:r>
                <a:rPr lang="en-US" altLang="zh-CN" sz="2000"/>
                <a:t>(</a:t>
              </a:r>
              <a:r>
                <a:rPr lang="en-US" altLang="zh-CN" sz="2000" i="1"/>
                <a:t>z</a:t>
              </a:r>
              <a:r>
                <a:rPr lang="en-US" altLang="zh-CN" sz="2000"/>
                <a:t>)=</a:t>
              </a:r>
              <a:r>
                <a:rPr lang="en-US" altLang="zh-CN" sz="2000" i="1"/>
                <a:t>f</a:t>
              </a:r>
              <a:r>
                <a:rPr lang="en-US" altLang="zh-CN" sz="2000"/>
                <a:t>(</a:t>
              </a:r>
              <a:r>
                <a:rPr lang="en-US" altLang="zh-CN" sz="2000" i="1"/>
                <a:t>z</a:t>
              </a:r>
              <a:r>
                <a:rPr lang="en-US" altLang="zh-CN" sz="2000"/>
                <a:t>) in </a:t>
              </a:r>
              <a:r>
                <a:rPr lang="en-US" altLang="zh-CN" sz="2000" i="1"/>
                <a:t>D</a:t>
              </a:r>
              <a:r>
                <a:rPr lang="en-US" altLang="zh-CN" sz="2000"/>
                <a:t> and </a:t>
              </a:r>
              <a:r>
                <a:rPr lang="en-US" altLang="zh-CN" sz="2000" i="1"/>
                <a:t>C</a:t>
              </a:r>
              <a:r>
                <a:rPr lang="en-US" altLang="zh-CN" sz="2000"/>
                <a:t> is a contour in </a:t>
              </a:r>
              <a:r>
                <a:rPr lang="en-US" altLang="zh-CN" sz="2000" i="1"/>
                <a:t>D</a:t>
              </a:r>
              <a:r>
                <a:rPr lang="en-US" altLang="zh-CN" sz="2000"/>
                <a:t> from </a:t>
              </a:r>
              <a:r>
                <a:rPr lang="en-US" altLang="zh-CN" sz="2000" i="1"/>
                <a:t>a</a:t>
              </a:r>
              <a:r>
                <a:rPr lang="en-US" altLang="zh-CN" sz="2000"/>
                <a:t> to </a:t>
              </a:r>
              <a:r>
                <a:rPr lang="en-US" altLang="zh-CN" sz="2000" i="1"/>
                <a:t>b</a:t>
              </a:r>
              <a:r>
                <a:rPr lang="en-US" altLang="zh-CN" sz="2000"/>
                <a:t>, then</a:t>
              </a:r>
              <a:endParaRPr lang="zh-CN" altLang="en-US" sz="2000"/>
            </a:p>
          </p:txBody>
        </p:sp>
        <p:graphicFrame>
          <p:nvGraphicFramePr>
            <p:cNvPr id="28684" name="Object 11">
              <a:extLst>
                <a:ext uri="{FF2B5EF4-FFF2-40B4-BE49-F238E27FC236}">
                  <a16:creationId xmlns:a16="http://schemas.microsoft.com/office/drawing/2014/main" id="{B95E4E80-3ACB-4AEB-9034-208FF0684C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800" y="4451350"/>
            <a:ext cx="3252788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2" name="Equation" r:id="rId3" imgW="1879600" imgH="330200" progId="Equation.DSMT4">
                    <p:embed/>
                  </p:oleObj>
                </mc:Choice>
                <mc:Fallback>
                  <p:oleObj name="Equation" r:id="rId3" imgW="1879600" imgH="330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4451350"/>
                          <a:ext cx="3252788" cy="568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24" name="Object 12">
            <a:extLst>
              <a:ext uri="{FF2B5EF4-FFF2-40B4-BE49-F238E27FC236}">
                <a16:creationId xmlns:a16="http://schemas.microsoft.com/office/drawing/2014/main" id="{EB7AB564-FB05-49CB-B9D9-85066B3B07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386263"/>
          <a:ext cx="19113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5" imgW="1104421" imgH="406224" progId="Equation.DSMT4">
                  <p:embed/>
                </p:oleObj>
              </mc:Choice>
              <mc:Fallback>
                <p:oleObj name="Equation" r:id="rId5" imgW="1104421" imgH="40622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386263"/>
                        <a:ext cx="19113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5" name="Object 13">
            <a:extLst>
              <a:ext uri="{FF2B5EF4-FFF2-40B4-BE49-F238E27FC236}">
                <a16:creationId xmlns:a16="http://schemas.microsoft.com/office/drawing/2014/main" id="{709C03E7-441A-4556-8C4D-4200CAC9D0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1538" y="5137150"/>
          <a:ext cx="39544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7" imgW="2286000" imgH="203200" progId="Equation.DSMT4">
                  <p:embed/>
                </p:oleObj>
              </mc:Choice>
              <mc:Fallback>
                <p:oleObj name="Equation" r:id="rId7" imgW="2286000" imgH="203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5137150"/>
                        <a:ext cx="395446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/>
      <p:bldP spid="398348" grpId="0"/>
      <p:bldP spid="3983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>
            <a:extLst>
              <a:ext uri="{FF2B5EF4-FFF2-40B4-BE49-F238E27FC236}">
                <a16:creationId xmlns:a16="http://schemas.microsoft.com/office/drawing/2014/main" id="{9D242542-4C8C-4EB7-BDF7-6013A335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478222B-070C-4748-828F-85989A89EDB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E69B94B7-F282-4D49-863C-350153F37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 Antiderivatives (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原函数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368" name="矩形 4">
            <a:extLst>
              <a:ext uri="{FF2B5EF4-FFF2-40B4-BE49-F238E27FC236}">
                <a16:creationId xmlns:a16="http://schemas.microsoft.com/office/drawing/2014/main" id="{53684317-85CA-4DD2-948A-96D8AA74E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7594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33CC"/>
                </a:solidFill>
              </a:rPr>
              <a:t>Note that </a:t>
            </a:r>
            <a:r>
              <a:rPr lang="en-US" altLang="zh-CN" sz="2000"/>
              <a:t>the integral depends only on the points </a:t>
            </a:r>
            <a:r>
              <a:rPr lang="en-US" altLang="zh-CN" sz="2000" i="1"/>
              <a:t>a</a:t>
            </a:r>
            <a:r>
              <a:rPr lang="en-US" altLang="zh-CN" sz="2000"/>
              <a:t> and </a:t>
            </a:r>
            <a:r>
              <a:rPr lang="en-US" altLang="zh-CN" sz="2000" i="1"/>
              <a:t>b</a:t>
            </a:r>
            <a:r>
              <a:rPr lang="en-US" altLang="zh-CN" sz="2000"/>
              <a:t> and not at</a:t>
            </a:r>
            <a:r>
              <a:rPr lang="zh-CN" altLang="en-US" sz="2000"/>
              <a:t> 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all on the contour </a:t>
            </a:r>
            <a:r>
              <a:rPr lang="en-US" altLang="zh-CN" sz="2000" i="1"/>
              <a:t>C</a:t>
            </a:r>
            <a:r>
              <a:rPr lang="en-US" altLang="zh-CN" sz="2000"/>
              <a:t>. We say the integral is </a:t>
            </a:r>
            <a:r>
              <a:rPr lang="en-US" altLang="zh-CN" sz="2000">
                <a:solidFill>
                  <a:srgbClr val="FF0000"/>
                </a:solidFill>
              </a:rPr>
              <a:t>path independent</a:t>
            </a:r>
            <a:r>
              <a:rPr lang="en-US" altLang="zh-CN" sz="2000"/>
              <a:t>. </a:t>
            </a:r>
          </a:p>
        </p:txBody>
      </p:sp>
      <p:graphicFrame>
        <p:nvGraphicFramePr>
          <p:cNvPr id="84994" name="Object 2">
            <a:extLst>
              <a:ext uri="{FF2B5EF4-FFF2-40B4-BE49-F238E27FC236}">
                <a16:creationId xmlns:a16="http://schemas.microsoft.com/office/drawing/2014/main" id="{9EABA0BD-57A8-49A6-B4C5-1FF16CC826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676400"/>
          <a:ext cx="26812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3" imgW="1548728" imgH="304668" progId="Equation.DSMT4">
                  <p:embed/>
                </p:oleObj>
              </mc:Choice>
              <mc:Fallback>
                <p:oleObj name="Equation" r:id="rId3" imgW="1548728" imgH="304668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76400"/>
                        <a:ext cx="268128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0">
            <a:extLst>
              <a:ext uri="{FF2B5EF4-FFF2-40B4-BE49-F238E27FC236}">
                <a16:creationId xmlns:a16="http://schemas.microsoft.com/office/drawing/2014/main" id="{39876F4E-E2B0-4B5E-BEAF-F3B2E6F8C9C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098800"/>
            <a:ext cx="7964488" cy="1055688"/>
            <a:chOff x="685800" y="3098800"/>
            <a:chExt cx="7964488" cy="1055688"/>
          </a:xfrm>
        </p:grpSpPr>
        <p:sp>
          <p:nvSpPr>
            <p:cNvPr id="29705" name="矩形 7">
              <a:extLst>
                <a:ext uri="{FF2B5EF4-FFF2-40B4-BE49-F238E27FC236}">
                  <a16:creationId xmlns:a16="http://schemas.microsoft.com/office/drawing/2014/main" id="{79FD0C38-09CB-4B28-8AF6-68FEEC81E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3098800"/>
              <a:ext cx="7964488" cy="96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>
                  <a:solidFill>
                    <a:srgbClr val="0033CC"/>
                  </a:solidFill>
                </a:rPr>
                <a:t>Conclusion (1) </a:t>
              </a:r>
              <a:r>
                <a:rPr lang="en-US" altLang="zh-CN" sz="2000"/>
                <a:t>If the integrand </a:t>
              </a:r>
              <a:r>
                <a:rPr lang="en-US" altLang="zh-CN" sz="2000" i="1"/>
                <a:t>f</a:t>
              </a:r>
              <a:r>
                <a:rPr lang="en-US" altLang="zh-CN" sz="2000"/>
                <a:t> in </a:t>
              </a:r>
              <a:r>
                <a:rPr lang="en-US" altLang="zh-CN" sz="2000" i="1"/>
                <a:t>D</a:t>
              </a:r>
              <a:r>
                <a:rPr lang="en-US" altLang="zh-CN" sz="2000"/>
                <a:t> has an antiderivative </a:t>
              </a:r>
              <a:r>
                <a:rPr lang="en-US" altLang="zh-CN" sz="2000" i="1"/>
                <a:t>F</a:t>
              </a:r>
              <a:r>
                <a:rPr lang="en-US" altLang="zh-CN" sz="2000"/>
                <a:t>, then any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/>
                <a:t>integral                    for                is path independent. </a:t>
              </a:r>
            </a:p>
          </p:txBody>
        </p:sp>
        <p:graphicFrame>
          <p:nvGraphicFramePr>
            <p:cNvPr id="29706" name="Object 4">
              <a:extLst>
                <a:ext uri="{FF2B5EF4-FFF2-40B4-BE49-F238E27FC236}">
                  <a16:creationId xmlns:a16="http://schemas.microsoft.com/office/drawing/2014/main" id="{F945B6D6-17D1-431F-9964-9DE759DDDD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6400" y="3629025"/>
            <a:ext cx="1098550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4" name="Equation" r:id="rId5" imgW="634725" imgH="304668" progId="Equation.DSMT4">
                    <p:embed/>
                  </p:oleObj>
                </mc:Choice>
                <mc:Fallback>
                  <p:oleObj name="Equation" r:id="rId5" imgW="634725" imgH="304668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3629025"/>
                          <a:ext cx="1098550" cy="525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7" name="Object 5">
              <a:extLst>
                <a:ext uri="{FF2B5EF4-FFF2-40B4-BE49-F238E27FC236}">
                  <a16:creationId xmlns:a16="http://schemas.microsoft.com/office/drawing/2014/main" id="{1D4F997A-2930-4D0F-819A-10553954CB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5175" y="3724275"/>
            <a:ext cx="790575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5" name="Equation" r:id="rId7" imgW="457002" imgH="177723" progId="Equation.DSMT4">
                    <p:embed/>
                  </p:oleObj>
                </mc:Choice>
                <mc:Fallback>
                  <p:oleObj name="Equation" r:id="rId7" imgW="457002" imgH="177723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175" y="3724275"/>
                          <a:ext cx="790575" cy="306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0" name="矩形 10">
            <a:extLst>
              <a:ext uri="{FF2B5EF4-FFF2-40B4-BE49-F238E27FC236}">
                <a16:creationId xmlns:a16="http://schemas.microsoft.com/office/drawing/2014/main" id="{684F911A-3381-4B15-8452-5730F4A50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68763"/>
            <a:ext cx="7548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? </a:t>
            </a:r>
            <a:r>
              <a:rPr lang="en-US" altLang="zh-CN" sz="2000">
                <a:solidFill>
                  <a:srgbClr val="0033CC"/>
                </a:solidFill>
              </a:rPr>
              <a:t>Conclusion (2) </a:t>
            </a:r>
            <a:r>
              <a:rPr lang="en-US" altLang="zh-CN" sz="2000"/>
              <a:t>If the integral of  </a:t>
            </a:r>
            <a:r>
              <a:rPr lang="en-US" altLang="zh-CN" sz="2000" i="1"/>
              <a:t>f</a:t>
            </a:r>
            <a:r>
              <a:rPr lang="en-US" altLang="zh-CN" sz="2000"/>
              <a:t> in </a:t>
            </a:r>
            <a:r>
              <a:rPr lang="en-US" altLang="zh-CN" sz="2000" i="1"/>
              <a:t>D</a:t>
            </a:r>
            <a:r>
              <a:rPr lang="en-US" altLang="zh-CN" sz="2000"/>
              <a:t> between any two points is 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path independent, then </a:t>
            </a:r>
            <a:r>
              <a:rPr lang="en-US" altLang="zh-CN" sz="2000" i="1"/>
              <a:t>f</a:t>
            </a:r>
            <a:r>
              <a:rPr lang="en-US" altLang="zh-CN" sz="2000"/>
              <a:t> has an antiderivative. 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7CAC9F-637F-4689-A097-4DDF9339F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Antiderivatives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/>
      <p:bldP spid="153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>
            <a:extLst>
              <a:ext uri="{FF2B5EF4-FFF2-40B4-BE49-F238E27FC236}">
                <a16:creationId xmlns:a16="http://schemas.microsoft.com/office/drawing/2014/main" id="{916A1036-5E37-42DF-8012-7153CD61CB0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752600"/>
            <a:ext cx="7848600" cy="1062038"/>
            <a:chOff x="685800" y="1752600"/>
            <a:chExt cx="7848600" cy="1062038"/>
          </a:xfrm>
        </p:grpSpPr>
        <p:sp>
          <p:nvSpPr>
            <p:cNvPr id="30733" name="Rectangle 3">
              <a:extLst>
                <a:ext uri="{FF2B5EF4-FFF2-40B4-BE49-F238E27FC236}">
                  <a16:creationId xmlns:a16="http://schemas.microsoft.com/office/drawing/2014/main" id="{75A94681-9A05-4FA7-9BA0-42E201718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1752600"/>
              <a:ext cx="7848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Let </a:t>
              </a:r>
              <a:r>
                <a:rPr lang="en-US" altLang="zh-CN" sz="2000" i="1"/>
                <a:t>z</a:t>
              </a:r>
              <a:r>
                <a:rPr lang="en-US" altLang="zh-CN" sz="2000" baseline="-25000"/>
                <a:t>0</a:t>
              </a:r>
              <a:r>
                <a:rPr lang="en-US" altLang="zh-CN" sz="2000"/>
                <a:t> be any point in </a:t>
              </a:r>
              <a:r>
                <a:rPr lang="en-US" altLang="zh-CN" sz="2000" i="1"/>
                <a:t>D</a:t>
              </a:r>
              <a:r>
                <a:rPr lang="en-US" altLang="zh-CN" sz="2000"/>
                <a:t>, and define the function</a:t>
              </a:r>
            </a:p>
          </p:txBody>
        </p:sp>
        <p:graphicFrame>
          <p:nvGraphicFramePr>
            <p:cNvPr id="30734" name="Object 3">
              <a:extLst>
                <a:ext uri="{FF2B5EF4-FFF2-40B4-BE49-F238E27FC236}">
                  <a16:creationId xmlns:a16="http://schemas.microsoft.com/office/drawing/2014/main" id="{D0CA2683-A096-4165-8AC5-F20B01AB0C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4138" y="2209800"/>
            <a:ext cx="1947862" cy="604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5" name="Equation" r:id="rId3" imgW="1143000" imgH="355600" progId="Equation.DSMT4">
                    <p:embed/>
                  </p:oleObj>
                </mc:Choice>
                <mc:Fallback>
                  <p:oleObj name="Equation" r:id="rId3" imgW="1143000" imgH="355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138" y="2209800"/>
                          <a:ext cx="1947862" cy="604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4">
            <a:extLst>
              <a:ext uri="{FF2B5EF4-FFF2-40B4-BE49-F238E27FC236}">
                <a16:creationId xmlns:a16="http://schemas.microsoft.com/office/drawing/2014/main" id="{4D586139-D484-4C79-A8EF-31D94B84BD6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895600"/>
            <a:ext cx="8077200" cy="1143000"/>
            <a:chOff x="685800" y="2895600"/>
            <a:chExt cx="8077200" cy="1143000"/>
          </a:xfrm>
        </p:grpSpPr>
        <p:graphicFrame>
          <p:nvGraphicFramePr>
            <p:cNvPr id="30731" name="Object 4">
              <a:extLst>
                <a:ext uri="{FF2B5EF4-FFF2-40B4-BE49-F238E27FC236}">
                  <a16:creationId xmlns:a16="http://schemas.microsoft.com/office/drawing/2014/main" id="{B2590967-2DB7-4A3B-A160-6292F64E4F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8650" y="3352800"/>
            <a:ext cx="389255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6" name="Equation" r:id="rId5" imgW="2374900" imgH="419100" progId="Equation.DSMT4">
                    <p:embed/>
                  </p:oleObj>
                </mc:Choice>
                <mc:Fallback>
                  <p:oleObj name="Equation" r:id="rId5" imgW="2374900" imgH="4191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650" y="3352800"/>
                          <a:ext cx="3892550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2" name="Rectangle 36">
              <a:extLst>
                <a:ext uri="{FF2B5EF4-FFF2-40B4-BE49-F238E27FC236}">
                  <a16:creationId xmlns:a16="http://schemas.microsoft.com/office/drawing/2014/main" id="{9147D08D-2A1E-4048-8462-2B0D05158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2895600"/>
              <a:ext cx="8077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Then we are to show that for any </a:t>
              </a:r>
              <a:r>
                <a:rPr lang="en-US" altLang="zh-CN" sz="2000" i="1"/>
                <a:t>z</a:t>
              </a:r>
              <a:r>
                <a:rPr lang="en-US" altLang="zh-CN" sz="2000"/>
                <a:t>,</a:t>
              </a:r>
              <a:endParaRPr lang="en-US" altLang="zh-CN" sz="2000" i="1"/>
            </a:p>
          </p:txBody>
        </p:sp>
      </p:grpSp>
      <p:grpSp>
        <p:nvGrpSpPr>
          <p:cNvPr id="4" name="组合 15">
            <a:extLst>
              <a:ext uri="{FF2B5EF4-FFF2-40B4-BE49-F238E27FC236}">
                <a16:creationId xmlns:a16="http://schemas.microsoft.com/office/drawing/2014/main" id="{BFB4CD81-6D7A-4C48-9371-2EF2619C600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038600"/>
            <a:ext cx="5688013" cy="1057275"/>
            <a:chOff x="685800" y="4038600"/>
            <a:chExt cx="5688013" cy="1057275"/>
          </a:xfrm>
        </p:grpSpPr>
        <p:sp>
          <p:nvSpPr>
            <p:cNvPr id="30729" name="Rectangle 6">
              <a:extLst>
                <a:ext uri="{FF2B5EF4-FFF2-40B4-BE49-F238E27FC236}">
                  <a16:creationId xmlns:a16="http://schemas.microsoft.com/office/drawing/2014/main" id="{EE25FF93-307D-43E4-B72C-EE81B625A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4038600"/>
              <a:ext cx="198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Note that</a:t>
              </a:r>
            </a:p>
          </p:txBody>
        </p:sp>
        <p:graphicFrame>
          <p:nvGraphicFramePr>
            <p:cNvPr id="30730" name="Object 5">
              <a:extLst>
                <a:ext uri="{FF2B5EF4-FFF2-40B4-BE49-F238E27FC236}">
                  <a16:creationId xmlns:a16="http://schemas.microsoft.com/office/drawing/2014/main" id="{0C8D3182-2406-48C8-9523-5C1E948386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5375" y="4419600"/>
            <a:ext cx="5278438" cy="676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7" name="Equation" r:id="rId7" imgW="2768600" imgH="355600" progId="Equation.DSMT4">
                    <p:embed/>
                  </p:oleObj>
                </mc:Choice>
                <mc:Fallback>
                  <p:oleObj name="Equation" r:id="rId7" imgW="2768600" imgH="355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5375" y="4419600"/>
                          <a:ext cx="5278438" cy="676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5" name="灯片编号占位符 4">
            <a:extLst>
              <a:ext uri="{FF2B5EF4-FFF2-40B4-BE49-F238E27FC236}">
                <a16:creationId xmlns:a16="http://schemas.microsoft.com/office/drawing/2014/main" id="{47896B61-E6B0-4EBD-AA44-3879C06E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2EFFE5E-4BFC-4A36-BA43-576AE19E036C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6" name="Text Box 2">
            <a:extLst>
              <a:ext uri="{FF2B5EF4-FFF2-40B4-BE49-F238E27FC236}">
                <a16:creationId xmlns:a16="http://schemas.microsoft.com/office/drawing/2014/main" id="{A3C62F98-6329-4EEF-A44B-B0DD16EC7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 Antiderivatives (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原函数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402436" name="Object 2">
            <a:extLst>
              <a:ext uri="{FF2B5EF4-FFF2-40B4-BE49-F238E27FC236}">
                <a16:creationId xmlns:a16="http://schemas.microsoft.com/office/drawing/2014/main" id="{22BE12DE-27B8-4467-854E-35065D01F9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1825" y="5105400"/>
          <a:ext cx="17827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9" imgW="914400" imgH="330200" progId="Equation.DSMT4">
                  <p:embed/>
                </p:oleObj>
              </mc:Choice>
              <mc:Fallback>
                <p:oleObj name="Equation" r:id="rId9" imgW="9144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5105400"/>
                        <a:ext cx="178276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>
            <a:extLst>
              <a:ext uri="{FF2B5EF4-FFF2-40B4-BE49-F238E27FC236}">
                <a16:creationId xmlns:a16="http://schemas.microsoft.com/office/drawing/2014/main" id="{1A67E669-B268-4C0F-81B0-734A9543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Antiderivatives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9BD61FBA-D899-4EDD-8FC9-26F704FBAE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6072188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Chapter  3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C565FE5-3A3B-41B2-9D39-D394D05F1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3500438"/>
            <a:ext cx="6715125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Integral of Complex Function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4">
            <a:extLst>
              <a:ext uri="{FF2B5EF4-FFF2-40B4-BE49-F238E27FC236}">
                <a16:creationId xmlns:a16="http://schemas.microsoft.com/office/drawing/2014/main" id="{9E0A5483-F2AE-4DDB-9FBF-4931E6D7B25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735388"/>
            <a:ext cx="7543800" cy="760412"/>
            <a:chOff x="609600" y="3735388"/>
            <a:chExt cx="7543800" cy="760412"/>
          </a:xfrm>
        </p:grpSpPr>
        <p:graphicFrame>
          <p:nvGraphicFramePr>
            <p:cNvPr id="31788" name="Object 4">
              <a:extLst>
                <a:ext uri="{FF2B5EF4-FFF2-40B4-BE49-F238E27FC236}">
                  <a16:creationId xmlns:a16="http://schemas.microsoft.com/office/drawing/2014/main" id="{F8FE9CBC-D961-4FFE-BCEE-7B254CF6F7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0125" y="3735388"/>
            <a:ext cx="5883275" cy="760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5" name="Equation" r:id="rId3" imgW="3238500" imgH="419100" progId="Equation.DSMT4">
                    <p:embed/>
                  </p:oleObj>
                </mc:Choice>
                <mc:Fallback>
                  <p:oleObj name="Equation" r:id="rId3" imgW="3238500" imgH="4191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0125" y="3735388"/>
                          <a:ext cx="5883275" cy="760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9" name="Rectangle 9">
              <a:extLst>
                <a:ext uri="{FF2B5EF4-FFF2-40B4-BE49-F238E27FC236}">
                  <a16:creationId xmlns:a16="http://schemas.microsoft.com/office/drawing/2014/main" id="{D9B824BB-B212-4098-AA56-6575911D0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867150"/>
              <a:ext cx="3657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it follows that</a:t>
              </a:r>
            </a:p>
          </p:txBody>
        </p:sp>
      </p:grpSp>
      <p:grpSp>
        <p:nvGrpSpPr>
          <p:cNvPr id="3" name="组合 48">
            <a:extLst>
              <a:ext uri="{FF2B5EF4-FFF2-40B4-BE49-F238E27FC236}">
                <a16:creationId xmlns:a16="http://schemas.microsoft.com/office/drawing/2014/main" id="{4BF1C1EC-A90A-41C0-977B-57F8B210D01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449763"/>
            <a:ext cx="8077200" cy="1036637"/>
            <a:chOff x="609600" y="4449872"/>
            <a:chExt cx="8077200" cy="1036814"/>
          </a:xfrm>
        </p:grpSpPr>
        <p:graphicFrame>
          <p:nvGraphicFramePr>
            <p:cNvPr id="31786" name="Object 5">
              <a:extLst>
                <a:ext uri="{FF2B5EF4-FFF2-40B4-BE49-F238E27FC236}">
                  <a16:creationId xmlns:a16="http://schemas.microsoft.com/office/drawing/2014/main" id="{73FBC862-59BD-4C36-918F-D32FCD75E9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5000" y="5029200"/>
            <a:ext cx="4929188" cy="457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6" name="Equation" r:id="rId5" imgW="2590800" imgH="241300" progId="Equation.DSMT4">
                    <p:embed/>
                  </p:oleObj>
                </mc:Choice>
                <mc:Fallback>
                  <p:oleObj name="Equation" r:id="rId5" imgW="2590800" imgH="2413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5029200"/>
                          <a:ext cx="4929188" cy="457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7" name="Rectangle 11">
              <a:extLst>
                <a:ext uri="{FF2B5EF4-FFF2-40B4-BE49-F238E27FC236}">
                  <a16:creationId xmlns:a16="http://schemas.microsoft.com/office/drawing/2014/main" id="{7DB0098E-50F9-450A-B00F-F506E7737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449872"/>
              <a:ext cx="8077200" cy="960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>
                  <a:solidFill>
                    <a:srgbClr val="FF0000"/>
                  </a:solidFill>
                </a:rPr>
                <a:t>If  </a:t>
              </a:r>
              <a:r>
                <a:rPr lang="en-US" altLang="zh-CN" sz="2000" i="1">
                  <a:solidFill>
                    <a:srgbClr val="FF0000"/>
                  </a:solidFill>
                </a:rPr>
                <a:t>f</a:t>
              </a:r>
              <a:r>
                <a:rPr lang="en-US" altLang="zh-CN" sz="2000">
                  <a:solidFill>
                    <a:srgbClr val="FF0000"/>
                  </a:solidFill>
                </a:rPr>
                <a:t> is continuous at </a:t>
              </a:r>
              <a:r>
                <a:rPr lang="en-US" altLang="zh-CN" sz="2000" i="1">
                  <a:solidFill>
                    <a:srgbClr val="FF0000"/>
                  </a:solidFill>
                </a:rPr>
                <a:t>z</a:t>
              </a:r>
              <a:r>
                <a:rPr lang="en-US" altLang="zh-CN" sz="2000"/>
                <a:t>, which implies that for any </a:t>
              </a:r>
              <a:r>
                <a:rPr lang="en-US" altLang="zh-CN" sz="2000" i="1">
                  <a:latin typeface="Symbol" panose="05050102010706020507" pitchFamily="18" charset="2"/>
                </a:rPr>
                <a:t>e</a:t>
              </a:r>
              <a:r>
                <a:rPr lang="en-US" altLang="zh-CN" sz="2000"/>
                <a:t>&gt;0, there exists a </a:t>
              </a:r>
              <a:r>
                <a:rPr lang="en-US" altLang="zh-CN" sz="2000" i="1">
                  <a:latin typeface="Symbol" panose="05050102010706020507" pitchFamily="18" charset="2"/>
                </a:rPr>
                <a:t>d </a:t>
              </a:r>
              <a:r>
                <a:rPr lang="en-US" altLang="zh-CN" sz="2000"/>
                <a:t>&gt;0 such that</a:t>
              </a:r>
            </a:p>
          </p:txBody>
        </p:sp>
      </p:grpSp>
      <p:sp>
        <p:nvSpPr>
          <p:cNvPr id="31748" name="灯片编号占位符 4">
            <a:extLst>
              <a:ext uri="{FF2B5EF4-FFF2-40B4-BE49-F238E27FC236}">
                <a16:creationId xmlns:a16="http://schemas.microsoft.com/office/drawing/2014/main" id="{029A6E72-770E-4096-AB74-677B5A07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6FA467B-BFD2-4E1F-A0C2-B2AAD0E3726F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Text Box 2">
            <a:extLst>
              <a:ext uri="{FF2B5EF4-FFF2-40B4-BE49-F238E27FC236}">
                <a16:creationId xmlns:a16="http://schemas.microsoft.com/office/drawing/2014/main" id="{D701A903-8897-45F8-8AD8-B30645EBF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 Antiderivatives (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原函数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401445" name="Object 11">
            <a:extLst>
              <a:ext uri="{FF2B5EF4-FFF2-40B4-BE49-F238E27FC236}">
                <a16:creationId xmlns:a16="http://schemas.microsoft.com/office/drawing/2014/main" id="{A18CC284-C1D0-4693-86F3-8317CE558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658938"/>
          <a:ext cx="34655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7" name="Equation" r:id="rId7" imgW="2070100" imgH="330200" progId="Equation.DSMT4">
                  <p:embed/>
                </p:oleObj>
              </mc:Choice>
              <mc:Fallback>
                <p:oleObj name="Equation" r:id="rId7" imgW="2070100" imgH="330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58938"/>
                        <a:ext cx="3465513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9">
            <a:extLst>
              <a:ext uri="{FF2B5EF4-FFF2-40B4-BE49-F238E27FC236}">
                <a16:creationId xmlns:a16="http://schemas.microsoft.com/office/drawing/2014/main" id="{FEF9FE0C-2837-4864-BFFB-E8C3FB8AC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2133600"/>
            <a:ext cx="5280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 where the path of integration from</a:t>
            </a:r>
            <a:r>
              <a:rPr lang="en-US" altLang="zh-CN" sz="2000" i="1">
                <a:solidFill>
                  <a:srgbClr val="000000"/>
                </a:solidFill>
              </a:rPr>
              <a:t> z</a:t>
            </a:r>
            <a:r>
              <a:rPr lang="en-US" altLang="zh-CN" sz="2000">
                <a:solidFill>
                  <a:srgbClr val="000000"/>
                </a:solidFill>
              </a:rPr>
              <a:t> to </a:t>
            </a:r>
            <a:r>
              <a:rPr lang="en-US" altLang="zh-CN" sz="2000" i="1">
                <a:solidFill>
                  <a:srgbClr val="000000"/>
                </a:solidFill>
              </a:rPr>
              <a:t>z</a:t>
            </a:r>
            <a:r>
              <a:rPr lang="en-US" altLang="zh-CN" sz="2000">
                <a:solidFill>
                  <a:srgbClr val="000000"/>
                </a:solidFill>
              </a:rPr>
              <a:t>+</a:t>
            </a:r>
            <a:r>
              <a:rPr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lang="en-US" altLang="zh-CN" sz="2000" i="1">
                <a:solidFill>
                  <a:srgbClr val="000000"/>
                </a:solidFill>
              </a:rPr>
              <a:t>z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 may be selected as a line segment.    </a:t>
            </a:r>
            <a:endParaRPr lang="en-US" altLang="zh-CN" sz="2000" b="0"/>
          </a:p>
        </p:txBody>
      </p:sp>
      <p:grpSp>
        <p:nvGrpSpPr>
          <p:cNvPr id="4" name="Group 69">
            <a:extLst>
              <a:ext uri="{FF2B5EF4-FFF2-40B4-BE49-F238E27FC236}">
                <a16:creationId xmlns:a16="http://schemas.microsoft.com/office/drawing/2014/main" id="{F8BE4597-9DDC-4EB1-964C-A4EDE423D320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990600"/>
            <a:ext cx="2590800" cy="1981200"/>
            <a:chOff x="3502" y="1073"/>
            <a:chExt cx="2258" cy="1432"/>
          </a:xfrm>
        </p:grpSpPr>
        <p:grpSp>
          <p:nvGrpSpPr>
            <p:cNvPr id="31758" name="Group 6">
              <a:extLst>
                <a:ext uri="{FF2B5EF4-FFF2-40B4-BE49-F238E27FC236}">
                  <a16:creationId xmlns:a16="http://schemas.microsoft.com/office/drawing/2014/main" id="{006E96B3-3F88-49F3-95B8-6CDD0988AC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2" y="1073"/>
              <a:ext cx="2258" cy="1432"/>
              <a:chOff x="2176" y="3555"/>
              <a:chExt cx="3992" cy="2676"/>
            </a:xfrm>
          </p:grpSpPr>
          <p:grpSp>
            <p:nvGrpSpPr>
              <p:cNvPr id="31764" name="Group 34">
                <a:extLst>
                  <a:ext uri="{FF2B5EF4-FFF2-40B4-BE49-F238E27FC236}">
                    <a16:creationId xmlns:a16="http://schemas.microsoft.com/office/drawing/2014/main" id="{64668A00-BBA9-4E19-A31F-A252E2FD37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76" y="3555"/>
                <a:ext cx="3992" cy="2676"/>
                <a:chOff x="2176" y="3555"/>
                <a:chExt cx="3992" cy="2676"/>
              </a:xfrm>
            </p:grpSpPr>
            <p:sp>
              <p:nvSpPr>
                <p:cNvPr id="31781" name="Line 39">
                  <a:extLst>
                    <a:ext uri="{FF2B5EF4-FFF2-40B4-BE49-F238E27FC236}">
                      <a16:creationId xmlns:a16="http://schemas.microsoft.com/office/drawing/2014/main" id="{DF3D56D7-8338-46D9-9B34-FE752C7E8C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42" y="5817"/>
                  <a:ext cx="369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82" name="Line 38">
                  <a:extLst>
                    <a:ext uri="{FF2B5EF4-FFF2-40B4-BE49-F238E27FC236}">
                      <a16:creationId xmlns:a16="http://schemas.microsoft.com/office/drawing/2014/main" id="{4AFFE381-8415-4ABF-A5F6-64706DCA18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92" y="3585"/>
                  <a:ext cx="0" cy="264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83" name="Text Box 37">
                  <a:extLst>
                    <a:ext uri="{FF2B5EF4-FFF2-40B4-BE49-F238E27FC236}">
                      <a16:creationId xmlns:a16="http://schemas.microsoft.com/office/drawing/2014/main" id="{928F1D88-57CB-4A2B-9075-F3721B24E8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88" y="5757"/>
                  <a:ext cx="735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i="1">
                      <a:solidFill>
                        <a:srgbClr val="0000FF"/>
                      </a:solidFill>
                    </a:rPr>
                    <a:t>O</a:t>
                  </a:r>
                  <a:endParaRPr lang="en-US" altLang="zh-CN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784" name="Text Box 36">
                  <a:extLst>
                    <a:ext uri="{FF2B5EF4-FFF2-40B4-BE49-F238E27FC236}">
                      <a16:creationId xmlns:a16="http://schemas.microsoft.com/office/drawing/2014/main" id="{312CAB64-5E5D-49BA-AAB4-29A39F5C8D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76" y="3555"/>
                  <a:ext cx="72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i="1">
                      <a:solidFill>
                        <a:srgbClr val="0000FF"/>
                      </a:solidFill>
                    </a:rPr>
                    <a:t>y</a:t>
                  </a:r>
                  <a:endParaRPr lang="en-US" altLang="zh-CN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785" name="Text Box 35">
                  <a:extLst>
                    <a:ext uri="{FF2B5EF4-FFF2-40B4-BE49-F238E27FC236}">
                      <a16:creationId xmlns:a16="http://schemas.microsoft.com/office/drawing/2014/main" id="{95E92F2C-7A40-4A57-A0F8-CFB08DC5AB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28" y="5667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i="1">
                      <a:solidFill>
                        <a:srgbClr val="0000FF"/>
                      </a:solidFill>
                    </a:rPr>
                    <a:t>x</a:t>
                  </a:r>
                  <a:endParaRPr lang="en-US" altLang="zh-CN" sz="200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31765" name="Group 7">
                <a:extLst>
                  <a:ext uri="{FF2B5EF4-FFF2-40B4-BE49-F238E27FC236}">
                    <a16:creationId xmlns:a16="http://schemas.microsoft.com/office/drawing/2014/main" id="{7674BAD9-0268-428F-8384-6F35931477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0" y="3945"/>
                <a:ext cx="3247" cy="2170"/>
                <a:chOff x="5657" y="5415"/>
                <a:chExt cx="3247" cy="2170"/>
              </a:xfrm>
            </p:grpSpPr>
            <p:sp>
              <p:nvSpPr>
                <p:cNvPr id="31766" name="Freeform 32">
                  <a:extLst>
                    <a:ext uri="{FF2B5EF4-FFF2-40B4-BE49-F238E27FC236}">
                      <a16:creationId xmlns:a16="http://schemas.microsoft.com/office/drawing/2014/main" id="{41EF1D4F-6EFB-42E4-AD9C-C07E78D7CF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86" y="6180"/>
                  <a:ext cx="1904" cy="900"/>
                </a:xfrm>
                <a:custGeom>
                  <a:avLst/>
                  <a:gdLst>
                    <a:gd name="T0" fmla="*/ 0 w 1904"/>
                    <a:gd name="T1" fmla="*/ 900 h 900"/>
                    <a:gd name="T2" fmla="*/ 344 w 1904"/>
                    <a:gd name="T3" fmla="*/ 495 h 900"/>
                    <a:gd name="T4" fmla="*/ 1004 w 1904"/>
                    <a:gd name="T5" fmla="*/ 105 h 900"/>
                    <a:gd name="T6" fmla="*/ 1394 w 1904"/>
                    <a:gd name="T7" fmla="*/ 45 h 900"/>
                    <a:gd name="T8" fmla="*/ 1484 w 1904"/>
                    <a:gd name="T9" fmla="*/ 240 h 900"/>
                    <a:gd name="T10" fmla="*/ 1470 w 1904"/>
                    <a:gd name="T11" fmla="*/ 360 h 900"/>
                    <a:gd name="T12" fmla="*/ 1904 w 1904"/>
                    <a:gd name="T13" fmla="*/ 0 h 9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04"/>
                    <a:gd name="T22" fmla="*/ 0 h 900"/>
                    <a:gd name="T23" fmla="*/ 1904 w 1904"/>
                    <a:gd name="T24" fmla="*/ 900 h 90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04" h="900">
                      <a:moveTo>
                        <a:pt x="0" y="900"/>
                      </a:moveTo>
                      <a:cubicBezTo>
                        <a:pt x="88" y="763"/>
                        <a:pt x="177" y="627"/>
                        <a:pt x="344" y="495"/>
                      </a:cubicBezTo>
                      <a:cubicBezTo>
                        <a:pt x="511" y="363"/>
                        <a:pt x="829" y="180"/>
                        <a:pt x="1004" y="105"/>
                      </a:cubicBezTo>
                      <a:cubicBezTo>
                        <a:pt x="1179" y="30"/>
                        <a:pt x="1314" y="23"/>
                        <a:pt x="1394" y="45"/>
                      </a:cubicBezTo>
                      <a:cubicBezTo>
                        <a:pt x="1474" y="67"/>
                        <a:pt x="1471" y="188"/>
                        <a:pt x="1484" y="240"/>
                      </a:cubicBezTo>
                      <a:cubicBezTo>
                        <a:pt x="1497" y="292"/>
                        <a:pt x="1400" y="400"/>
                        <a:pt x="1470" y="360"/>
                      </a:cubicBezTo>
                      <a:cubicBezTo>
                        <a:pt x="1540" y="320"/>
                        <a:pt x="1722" y="160"/>
                        <a:pt x="1904" y="0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7" name="Oval 31">
                  <a:extLst>
                    <a:ext uri="{FF2B5EF4-FFF2-40B4-BE49-F238E27FC236}">
                      <a16:creationId xmlns:a16="http://schemas.microsoft.com/office/drawing/2014/main" id="{03E23717-FAA7-488E-90E3-23526E539B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12" y="6510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31768" name="Oval 30">
                  <a:extLst>
                    <a:ext uri="{FF2B5EF4-FFF2-40B4-BE49-F238E27FC236}">
                      <a16:creationId xmlns:a16="http://schemas.microsoft.com/office/drawing/2014/main" id="{17CC8AE2-FD4E-4793-8BB4-94012193A0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0" y="6675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31769" name="Oval 29">
                  <a:extLst>
                    <a:ext uri="{FF2B5EF4-FFF2-40B4-BE49-F238E27FC236}">
                      <a16:creationId xmlns:a16="http://schemas.microsoft.com/office/drawing/2014/main" id="{74004272-53F6-46DC-9DEC-2F1FD11D03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6" y="7080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31770" name="Oval 28">
                  <a:extLst>
                    <a:ext uri="{FF2B5EF4-FFF2-40B4-BE49-F238E27FC236}">
                      <a16:creationId xmlns:a16="http://schemas.microsoft.com/office/drawing/2014/main" id="{E823309D-4AF0-4632-9CBE-4D89FD7286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2" y="6165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31771" name="AutoShape 27">
                  <a:extLst>
                    <a:ext uri="{FF2B5EF4-FFF2-40B4-BE49-F238E27FC236}">
                      <a16:creationId xmlns:a16="http://schemas.microsoft.com/office/drawing/2014/main" id="{76D57EC6-6EF0-4A7C-9DED-6ED5E5188E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661766">
                  <a:off x="7846" y="6399"/>
                  <a:ext cx="85" cy="10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31772" name="AutoShape 26">
                  <a:extLst>
                    <a:ext uri="{FF2B5EF4-FFF2-40B4-BE49-F238E27FC236}">
                      <a16:creationId xmlns:a16="http://schemas.microsoft.com/office/drawing/2014/main" id="{F51A6ECB-9845-4B92-B112-07BBA2099A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3543159">
                  <a:off x="7020" y="6355"/>
                  <a:ext cx="85" cy="10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31773" name="Oval 25">
                  <a:extLst>
                    <a:ext uri="{FF2B5EF4-FFF2-40B4-BE49-F238E27FC236}">
                      <a16:creationId xmlns:a16="http://schemas.microsoft.com/office/drawing/2014/main" id="{8D6F496F-1D6C-44F0-B73D-EAB6BFDBAD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96" y="6300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31774" name="Text Box 22" descr="30%">
                  <a:extLst>
                    <a:ext uri="{FF2B5EF4-FFF2-40B4-BE49-F238E27FC236}">
                      <a16:creationId xmlns:a16="http://schemas.microsoft.com/office/drawing/2014/main" id="{3DAC84A3-832D-4D68-87D1-7E1049BBF6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98" y="6708"/>
                  <a:ext cx="548" cy="6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31775" name="Text Box 19" descr="30%">
                  <a:extLst>
                    <a:ext uri="{FF2B5EF4-FFF2-40B4-BE49-F238E27FC236}">
                      <a16:creationId xmlns:a16="http://schemas.microsoft.com/office/drawing/2014/main" id="{7AEE3C70-A8FC-40B2-A4F7-27F3DFBEDB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12" y="6393"/>
                  <a:ext cx="548" cy="6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31776" name="Text Box 16" descr="30%">
                  <a:extLst>
                    <a:ext uri="{FF2B5EF4-FFF2-40B4-BE49-F238E27FC236}">
                      <a16:creationId xmlns:a16="http://schemas.microsoft.com/office/drawing/2014/main" id="{50228255-1973-461A-BACB-24B425F29D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68" y="6603"/>
                  <a:ext cx="548" cy="6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31777" name="Text Box 14" descr="30%">
                  <a:extLst>
                    <a:ext uri="{FF2B5EF4-FFF2-40B4-BE49-F238E27FC236}">
                      <a16:creationId xmlns:a16="http://schemas.microsoft.com/office/drawing/2014/main" id="{57E8646B-DF04-476F-B028-29FC5F4877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98" y="6018"/>
                  <a:ext cx="548" cy="6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31778" name="Text Box 11" descr="30%">
                  <a:extLst>
                    <a:ext uri="{FF2B5EF4-FFF2-40B4-BE49-F238E27FC236}">
                      <a16:creationId xmlns:a16="http://schemas.microsoft.com/office/drawing/2014/main" id="{E509EBA4-A2E7-4828-A6CA-7ED743E299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952" y="5778"/>
                  <a:ext cx="952" cy="5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31779" name="Text Box 9" descr="30%">
                  <a:extLst>
                    <a:ext uri="{FF2B5EF4-FFF2-40B4-BE49-F238E27FC236}">
                      <a16:creationId xmlns:a16="http://schemas.microsoft.com/office/drawing/2014/main" id="{6C609C45-8A12-452D-9A11-ECC01E9CCF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18" y="6363"/>
                  <a:ext cx="548" cy="6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31780" name="Freeform 8">
                  <a:extLst>
                    <a:ext uri="{FF2B5EF4-FFF2-40B4-BE49-F238E27FC236}">
                      <a16:creationId xmlns:a16="http://schemas.microsoft.com/office/drawing/2014/main" id="{AF174DE4-C4BF-4912-90B4-7D6208C9FA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57" y="5415"/>
                  <a:ext cx="3210" cy="2170"/>
                </a:xfrm>
                <a:custGeom>
                  <a:avLst/>
                  <a:gdLst>
                    <a:gd name="T0" fmla="*/ 147 w 3210"/>
                    <a:gd name="T1" fmla="*/ 2025 h 2170"/>
                    <a:gd name="T2" fmla="*/ 1017 w 3210"/>
                    <a:gd name="T3" fmla="*/ 2070 h 2170"/>
                    <a:gd name="T4" fmla="*/ 1587 w 3210"/>
                    <a:gd name="T5" fmla="*/ 1965 h 2170"/>
                    <a:gd name="T6" fmla="*/ 2457 w 3210"/>
                    <a:gd name="T7" fmla="*/ 1830 h 2170"/>
                    <a:gd name="T8" fmla="*/ 3117 w 3210"/>
                    <a:gd name="T9" fmla="*/ 840 h 2170"/>
                    <a:gd name="T10" fmla="*/ 3013 w 3210"/>
                    <a:gd name="T11" fmla="*/ 255 h 2170"/>
                    <a:gd name="T12" fmla="*/ 2263 w 3210"/>
                    <a:gd name="T13" fmla="*/ 30 h 2170"/>
                    <a:gd name="T14" fmla="*/ 1617 w 3210"/>
                    <a:gd name="T15" fmla="*/ 75 h 2170"/>
                    <a:gd name="T16" fmla="*/ 1363 w 3210"/>
                    <a:gd name="T17" fmla="*/ 285 h 2170"/>
                    <a:gd name="T18" fmla="*/ 1047 w 3210"/>
                    <a:gd name="T19" fmla="*/ 450 h 2170"/>
                    <a:gd name="T20" fmla="*/ 613 w 3210"/>
                    <a:gd name="T21" fmla="*/ 735 h 2170"/>
                    <a:gd name="T22" fmla="*/ 133 w 3210"/>
                    <a:gd name="T23" fmla="*/ 1200 h 2170"/>
                    <a:gd name="T24" fmla="*/ 147 w 3210"/>
                    <a:gd name="T25" fmla="*/ 2025 h 217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210"/>
                    <a:gd name="T40" fmla="*/ 0 h 2170"/>
                    <a:gd name="T41" fmla="*/ 3210 w 3210"/>
                    <a:gd name="T42" fmla="*/ 2170 h 217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210" h="2170">
                      <a:moveTo>
                        <a:pt x="147" y="2025"/>
                      </a:moveTo>
                      <a:cubicBezTo>
                        <a:pt x="294" y="2170"/>
                        <a:pt x="777" y="2080"/>
                        <a:pt x="1017" y="2070"/>
                      </a:cubicBezTo>
                      <a:cubicBezTo>
                        <a:pt x="1257" y="2060"/>
                        <a:pt x="1347" y="2005"/>
                        <a:pt x="1587" y="1965"/>
                      </a:cubicBezTo>
                      <a:cubicBezTo>
                        <a:pt x="1827" y="1925"/>
                        <a:pt x="2202" y="2017"/>
                        <a:pt x="2457" y="1830"/>
                      </a:cubicBezTo>
                      <a:cubicBezTo>
                        <a:pt x="2712" y="1643"/>
                        <a:pt x="3024" y="1103"/>
                        <a:pt x="3117" y="840"/>
                      </a:cubicBezTo>
                      <a:cubicBezTo>
                        <a:pt x="3210" y="577"/>
                        <a:pt x="3155" y="390"/>
                        <a:pt x="3013" y="255"/>
                      </a:cubicBezTo>
                      <a:cubicBezTo>
                        <a:pt x="2871" y="120"/>
                        <a:pt x="2496" y="60"/>
                        <a:pt x="2263" y="30"/>
                      </a:cubicBezTo>
                      <a:cubicBezTo>
                        <a:pt x="2030" y="0"/>
                        <a:pt x="1767" y="33"/>
                        <a:pt x="1617" y="75"/>
                      </a:cubicBezTo>
                      <a:cubicBezTo>
                        <a:pt x="1467" y="117"/>
                        <a:pt x="1458" y="223"/>
                        <a:pt x="1363" y="285"/>
                      </a:cubicBezTo>
                      <a:cubicBezTo>
                        <a:pt x="1268" y="347"/>
                        <a:pt x="1172" y="375"/>
                        <a:pt x="1047" y="450"/>
                      </a:cubicBezTo>
                      <a:cubicBezTo>
                        <a:pt x="922" y="525"/>
                        <a:pt x="765" y="610"/>
                        <a:pt x="613" y="735"/>
                      </a:cubicBezTo>
                      <a:cubicBezTo>
                        <a:pt x="461" y="860"/>
                        <a:pt x="211" y="983"/>
                        <a:pt x="133" y="1200"/>
                      </a:cubicBezTo>
                      <a:cubicBezTo>
                        <a:pt x="55" y="1417"/>
                        <a:pt x="0" y="1880"/>
                        <a:pt x="147" y="2025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1759" name="Text Box 64">
              <a:extLst>
                <a:ext uri="{FF2B5EF4-FFF2-40B4-BE49-F238E27FC236}">
                  <a16:creationId xmlns:a16="http://schemas.microsoft.com/office/drawing/2014/main" id="{51C0F049-B77D-47E3-B510-1B48D8814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" y="1956"/>
              <a:ext cx="38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C00000"/>
                  </a:solidFill>
                </a:rPr>
                <a:t>z</a:t>
              </a:r>
              <a:r>
                <a:rPr lang="en-US" altLang="zh-CN" sz="2000" baseline="-2500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31760" name="Text Box 65">
              <a:extLst>
                <a:ext uri="{FF2B5EF4-FFF2-40B4-BE49-F238E27FC236}">
                  <a16:creationId xmlns:a16="http://schemas.microsoft.com/office/drawing/2014/main" id="{AFFA19E2-B13C-4481-9C4B-66288276C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" y="1697"/>
              <a:ext cx="38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C00000"/>
                  </a:solidFill>
                </a:rPr>
                <a:t>z</a:t>
              </a:r>
              <a:endParaRPr lang="en-US" altLang="zh-CN" sz="2000" baseline="-25000">
                <a:solidFill>
                  <a:srgbClr val="C00000"/>
                </a:solidFill>
              </a:endParaRPr>
            </a:p>
          </p:txBody>
        </p:sp>
        <p:sp>
          <p:nvSpPr>
            <p:cNvPr id="31761" name="Text Box 66">
              <a:extLst>
                <a:ext uri="{FF2B5EF4-FFF2-40B4-BE49-F238E27FC236}">
                  <a16:creationId xmlns:a16="http://schemas.microsoft.com/office/drawing/2014/main" id="{89BB1D47-ADAF-4DA6-9B41-0AD84A1FC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5" y="1349"/>
              <a:ext cx="55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C00000"/>
                  </a:solidFill>
                </a:rPr>
                <a:t>z+</a:t>
              </a:r>
              <a:r>
                <a:rPr lang="en-US" altLang="zh-CN" sz="2000">
                  <a:solidFill>
                    <a:srgbClr val="C00000"/>
                  </a:solidFill>
                  <a:latin typeface="Symbol" panose="05050102010706020507" pitchFamily="18" charset="2"/>
                </a:rPr>
                <a:t>D</a:t>
              </a:r>
              <a:r>
                <a:rPr lang="en-US" altLang="zh-CN" sz="2000" i="1">
                  <a:solidFill>
                    <a:srgbClr val="C00000"/>
                  </a:solidFill>
                </a:rPr>
                <a:t>z</a:t>
              </a:r>
              <a:endParaRPr lang="en-US" altLang="zh-CN" sz="2000" baseline="-25000">
                <a:solidFill>
                  <a:srgbClr val="C00000"/>
                </a:solidFill>
              </a:endParaRPr>
            </a:p>
          </p:txBody>
        </p:sp>
        <p:sp>
          <p:nvSpPr>
            <p:cNvPr id="31762" name="Text Box 67">
              <a:extLst>
                <a:ext uri="{FF2B5EF4-FFF2-40B4-BE49-F238E27FC236}">
                  <a16:creationId xmlns:a16="http://schemas.microsoft.com/office/drawing/2014/main" id="{C3E48A59-DCE7-4658-A4D6-AD6FB8DCE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9" y="1913"/>
              <a:ext cx="38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C00000"/>
                  </a:solidFill>
                </a:rPr>
                <a:t>D</a:t>
              </a:r>
              <a:endParaRPr lang="en-US" altLang="zh-CN" sz="2000" baseline="-25000">
                <a:solidFill>
                  <a:srgbClr val="C00000"/>
                </a:solidFill>
              </a:endParaRPr>
            </a:p>
          </p:txBody>
        </p:sp>
        <p:sp>
          <p:nvSpPr>
            <p:cNvPr id="31763" name="Text Box 68">
              <a:extLst>
                <a:ext uri="{FF2B5EF4-FFF2-40B4-BE49-F238E27FC236}">
                  <a16:creationId xmlns:a16="http://schemas.microsoft.com/office/drawing/2014/main" id="{4B90D57C-CA90-412B-88F7-7F42860B4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" y="1541"/>
              <a:ext cx="38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C00000"/>
                  </a:solidFill>
                </a:rPr>
                <a:t>s</a:t>
              </a:r>
              <a:endParaRPr lang="en-US" altLang="zh-CN" sz="2000" baseline="-25000">
                <a:solidFill>
                  <a:srgbClr val="C00000"/>
                </a:solidFill>
              </a:endParaRPr>
            </a:p>
          </p:txBody>
        </p:sp>
      </p:grpSp>
      <p:grpSp>
        <p:nvGrpSpPr>
          <p:cNvPr id="8" name="组合 43">
            <a:extLst>
              <a:ext uri="{FF2B5EF4-FFF2-40B4-BE49-F238E27FC236}">
                <a16:creationId xmlns:a16="http://schemas.microsoft.com/office/drawing/2014/main" id="{1BD99EDC-C11D-4460-9E0A-1C6D30F023C1}"/>
              </a:ext>
            </a:extLst>
          </p:cNvPr>
          <p:cNvGrpSpPr>
            <a:grpSpLocks/>
          </p:cNvGrpSpPr>
          <p:nvPr/>
        </p:nvGrpSpPr>
        <p:grpSpPr bwMode="auto">
          <a:xfrm>
            <a:off x="690563" y="2952750"/>
            <a:ext cx="6129337" cy="708025"/>
            <a:chOff x="690563" y="2952750"/>
            <a:chExt cx="6129337" cy="708025"/>
          </a:xfrm>
        </p:grpSpPr>
        <p:graphicFrame>
          <p:nvGraphicFramePr>
            <p:cNvPr id="31755" name="Object 3">
              <a:extLst>
                <a:ext uri="{FF2B5EF4-FFF2-40B4-BE49-F238E27FC236}">
                  <a16:creationId xmlns:a16="http://schemas.microsoft.com/office/drawing/2014/main" id="{83603BEE-729B-45FF-B826-106BC243F3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05300" y="2952750"/>
            <a:ext cx="2514600" cy="708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8" name="Equation" r:id="rId9" imgW="1485900" imgH="419100" progId="Equation.DSMT4">
                    <p:embed/>
                  </p:oleObj>
                </mc:Choice>
                <mc:Fallback>
                  <p:oleObj name="Equation" r:id="rId9" imgW="1485900" imgH="4191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5300" y="2952750"/>
                          <a:ext cx="2514600" cy="708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13">
              <a:extLst>
                <a:ext uri="{FF2B5EF4-FFF2-40B4-BE49-F238E27FC236}">
                  <a16:creationId xmlns:a16="http://schemas.microsoft.com/office/drawing/2014/main" id="{E4D189A3-B631-40A6-9866-A39A43117C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0563" y="3048000"/>
            <a:ext cx="2128837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9" name="Equation" r:id="rId11" imgW="1244600" imgH="342900" progId="Equation.DSMT4">
                    <p:embed/>
                  </p:oleObj>
                </mc:Choice>
                <mc:Fallback>
                  <p:oleObj name="Equation" r:id="rId11" imgW="1244600" imgH="3429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563" y="3048000"/>
                          <a:ext cx="2128837" cy="58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7" name="Rectangle 73">
              <a:extLst>
                <a:ext uri="{FF2B5EF4-FFF2-40B4-BE49-F238E27FC236}">
                  <a16:creationId xmlns:a16="http://schemas.microsoft.com/office/drawing/2014/main" id="{AD8616BA-F90D-4808-84BC-35F116F1B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124200"/>
              <a:ext cx="20859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</a:rPr>
                <a:t> we can write </a:t>
              </a: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id="{CCF6A0CB-7A88-4EC7-9F54-422F1C7AE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Antiderivatives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466" name="Object 2">
            <a:extLst>
              <a:ext uri="{FF2B5EF4-FFF2-40B4-BE49-F238E27FC236}">
                <a16:creationId xmlns:a16="http://schemas.microsoft.com/office/drawing/2014/main" id="{244F6411-9B9B-46DB-9DEB-B19533DA86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7275" y="2106613"/>
          <a:ext cx="557212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Equation" r:id="rId3" imgW="3302000" imgH="444500" progId="Equation.DSMT4">
                  <p:embed/>
                </p:oleObj>
              </mc:Choice>
              <mc:Fallback>
                <p:oleObj name="Equation" r:id="rId3" imgW="33020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2106613"/>
                        <a:ext cx="557212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7" name="Object 3">
            <a:extLst>
              <a:ext uri="{FF2B5EF4-FFF2-40B4-BE49-F238E27FC236}">
                <a16:creationId xmlns:a16="http://schemas.microsoft.com/office/drawing/2014/main" id="{4FE079F6-FD55-4F97-B358-25661F1E6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819400"/>
          <a:ext cx="291147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Equation" r:id="rId5" imgW="1714500" imgH="457200" progId="Equation.DSMT4">
                  <p:embed/>
                </p:oleObj>
              </mc:Choice>
              <mc:Fallback>
                <p:oleObj name="Equation" r:id="rId5" imgW="17145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819400"/>
                        <a:ext cx="2911475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8" name="Object 4">
            <a:extLst>
              <a:ext uri="{FF2B5EF4-FFF2-40B4-BE49-F238E27FC236}">
                <a16:creationId xmlns:a16="http://schemas.microsoft.com/office/drawing/2014/main" id="{DFC381F0-7584-424C-95AF-EDBEF7980D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3581400"/>
          <a:ext cx="17351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Equation" r:id="rId7" imgW="990600" imgH="457200" progId="Equation.DSMT4">
                  <p:embed/>
                </p:oleObj>
              </mc:Choice>
              <mc:Fallback>
                <p:oleObj name="Equation" r:id="rId7" imgW="9906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581400"/>
                        <a:ext cx="17351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9" name="Object 5">
            <a:extLst>
              <a:ext uri="{FF2B5EF4-FFF2-40B4-BE49-F238E27FC236}">
                <a16:creationId xmlns:a16="http://schemas.microsoft.com/office/drawing/2014/main" id="{8F43FBAB-93CD-463A-934B-BA5072BC4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9338" y="3579813"/>
          <a:ext cx="174307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Equation" r:id="rId9" imgW="1016000" imgH="457200" progId="Equation.DSMT4">
                  <p:embed/>
                </p:oleObj>
              </mc:Choice>
              <mc:Fallback>
                <p:oleObj name="Equation" r:id="rId9" imgW="1016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3579813"/>
                        <a:ext cx="174307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3">
            <a:extLst>
              <a:ext uri="{FF2B5EF4-FFF2-40B4-BE49-F238E27FC236}">
                <a16:creationId xmlns:a16="http://schemas.microsoft.com/office/drawing/2014/main" id="{23925A27-39D3-412D-B5DD-88BD09773C1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419600"/>
            <a:ext cx="8077200" cy="987425"/>
            <a:chOff x="457200" y="4419600"/>
            <a:chExt cx="8077200" cy="987425"/>
          </a:xfrm>
        </p:grpSpPr>
        <p:sp>
          <p:nvSpPr>
            <p:cNvPr id="32780" name="Rectangle 9">
              <a:extLst>
                <a:ext uri="{FF2B5EF4-FFF2-40B4-BE49-F238E27FC236}">
                  <a16:creationId xmlns:a16="http://schemas.microsoft.com/office/drawing/2014/main" id="{8D343ED4-7D9C-4A33-8604-E3941493F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419600"/>
              <a:ext cx="8077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This implies that </a:t>
              </a:r>
            </a:p>
          </p:txBody>
        </p:sp>
        <p:graphicFrame>
          <p:nvGraphicFramePr>
            <p:cNvPr id="32781" name="Object 6">
              <a:extLst>
                <a:ext uri="{FF2B5EF4-FFF2-40B4-BE49-F238E27FC236}">
                  <a16:creationId xmlns:a16="http://schemas.microsoft.com/office/drawing/2014/main" id="{DBADF2D3-DAFC-43E1-A818-0F1947B642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2025" y="4648200"/>
            <a:ext cx="4549775" cy="758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1" name="Equation" r:id="rId11" imgW="2374900" imgH="419100" progId="Equation.DSMT4">
                    <p:embed/>
                  </p:oleObj>
                </mc:Choice>
                <mc:Fallback>
                  <p:oleObj name="Equation" r:id="rId11" imgW="2374900" imgH="4191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025" y="4648200"/>
                          <a:ext cx="4549775" cy="758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3471" name="Rectangle 15">
            <a:extLst>
              <a:ext uri="{FF2B5EF4-FFF2-40B4-BE49-F238E27FC236}">
                <a16:creationId xmlns:a16="http://schemas.microsoft.com/office/drawing/2014/main" id="{0A117DF7-736D-459E-8D7E-BCFF03BA7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10200"/>
            <a:ext cx="594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Hence,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is an antiderivative of 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). </a:t>
            </a:r>
          </a:p>
        </p:txBody>
      </p:sp>
      <p:sp>
        <p:nvSpPr>
          <p:cNvPr id="32776" name="灯片编号占位符 4">
            <a:extLst>
              <a:ext uri="{FF2B5EF4-FFF2-40B4-BE49-F238E27FC236}">
                <a16:creationId xmlns:a16="http://schemas.microsoft.com/office/drawing/2014/main" id="{74EE8E05-35D2-4B79-BA86-AB6535A9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5EA96C-EE61-4712-B5D7-6AF9AFC0258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777" name="Text Box 2">
            <a:extLst>
              <a:ext uri="{FF2B5EF4-FFF2-40B4-BE49-F238E27FC236}">
                <a16:creationId xmlns:a16="http://schemas.microsoft.com/office/drawing/2014/main" id="{4C50C363-98A1-481F-B9CE-39ECACA48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 Antiderivatives (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原函数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Rectangle 56">
            <a:extLst>
              <a:ext uri="{FF2B5EF4-FFF2-40B4-BE49-F238E27FC236}">
                <a16:creationId xmlns:a16="http://schemas.microsoft.com/office/drawing/2014/main" id="{53C19BDA-453D-4764-B0DE-881C05D99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00200"/>
            <a:ext cx="7543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indent="952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rgbClr val="000000"/>
                </a:solidFill>
              </a:rPr>
              <a:t>    Thus, if </a:t>
            </a:r>
            <a:r>
              <a:rPr lang="en-US" altLang="zh-CN" sz="2000" i="1">
                <a:solidFill>
                  <a:srgbClr val="000000"/>
                </a:solidFill>
              </a:rPr>
              <a:t>z</a:t>
            </a:r>
            <a:r>
              <a:rPr lang="en-US" altLang="zh-CN" sz="2000">
                <a:solidFill>
                  <a:srgbClr val="000000"/>
                </a:solidFill>
              </a:rPr>
              <a:t>+</a:t>
            </a:r>
            <a:r>
              <a:rPr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lang="en-US" altLang="zh-CN" sz="2000" i="1">
                <a:solidFill>
                  <a:srgbClr val="000000"/>
                </a:solidFill>
              </a:rPr>
              <a:t>z</a:t>
            </a:r>
            <a:r>
              <a:rPr lang="en-US" altLang="zh-CN" sz="2000">
                <a:solidFill>
                  <a:srgbClr val="000000"/>
                </a:solidFill>
              </a:rPr>
              <a:t> is close enough to </a:t>
            </a:r>
            <a:r>
              <a:rPr lang="en-US" altLang="zh-CN" sz="2000" i="1">
                <a:solidFill>
                  <a:srgbClr val="000000"/>
                </a:solidFill>
              </a:rPr>
              <a:t>z </a:t>
            </a:r>
            <a:r>
              <a:rPr lang="en-US" altLang="zh-CN" sz="2000">
                <a:solidFill>
                  <a:srgbClr val="000000"/>
                </a:solidFill>
              </a:rPr>
              <a:t>so that |</a:t>
            </a:r>
            <a:r>
              <a:rPr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lang="en-US" altLang="zh-CN" sz="2000" i="1">
                <a:solidFill>
                  <a:srgbClr val="000000"/>
                </a:solidFill>
              </a:rPr>
              <a:t>z</a:t>
            </a:r>
            <a:r>
              <a:rPr lang="en-US" altLang="zh-CN" sz="2000">
                <a:solidFill>
                  <a:srgbClr val="000000"/>
                </a:solidFill>
              </a:rPr>
              <a:t>|&lt;</a:t>
            </a:r>
            <a:r>
              <a:rPr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d , </a:t>
            </a:r>
            <a:r>
              <a:rPr lang="en-US" altLang="zh-CN" sz="2000">
                <a:solidFill>
                  <a:srgbClr val="000000"/>
                </a:solidFill>
              </a:rPr>
              <a:t>then</a:t>
            </a:r>
            <a:endParaRPr lang="en-US" altLang="zh-CN" sz="2000" b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B6D2D51-1107-41E8-850A-F33A9A7EF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Antiderivatives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71" grpId="0"/>
      <p:bldP spid="1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>
            <a:extLst>
              <a:ext uri="{FF2B5EF4-FFF2-40B4-BE49-F238E27FC236}">
                <a16:creationId xmlns:a16="http://schemas.microsoft.com/office/drawing/2014/main" id="{DD515AEB-CA0A-4A06-9501-B3087B6D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A519B3F-54AD-4841-9968-E86EA49B87A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Text Box 16">
            <a:extLst>
              <a:ext uri="{FF2B5EF4-FFF2-40B4-BE49-F238E27FC236}">
                <a16:creationId xmlns:a16="http://schemas.microsoft.com/office/drawing/2014/main" id="{03CF2D4E-7429-4038-A7C8-4593563CB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0"/>
            <a:ext cx="7772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Theorem:</a:t>
            </a:r>
            <a:r>
              <a:rPr lang="en-US" altLang="zh-CN" sz="2000"/>
              <a:t>  Suppose that  </a:t>
            </a:r>
            <a:r>
              <a:rPr lang="en-US" altLang="zh-CN" sz="2000" i="1">
                <a:solidFill>
                  <a:srgbClr val="FF0000"/>
                </a:solidFill>
              </a:rPr>
              <a:t>f</a:t>
            </a:r>
            <a:r>
              <a:rPr lang="en-US" altLang="zh-CN" sz="2000">
                <a:solidFill>
                  <a:srgbClr val="FF0000"/>
                </a:solidFill>
              </a:rPr>
              <a:t>(</a:t>
            </a:r>
            <a:r>
              <a:rPr lang="en-US" altLang="zh-CN" sz="2000" i="1">
                <a:solidFill>
                  <a:srgbClr val="FF0000"/>
                </a:solidFill>
              </a:rPr>
              <a:t>z</a:t>
            </a:r>
            <a:r>
              <a:rPr lang="en-US" altLang="zh-CN" sz="2000">
                <a:solidFill>
                  <a:srgbClr val="FF0000"/>
                </a:solidFill>
              </a:rPr>
              <a:t>) is continuous </a:t>
            </a:r>
            <a:r>
              <a:rPr lang="en-US" altLang="zh-CN" sz="2000"/>
              <a:t>on </a:t>
            </a:r>
            <a:r>
              <a:rPr lang="en-US" altLang="zh-CN" sz="2000" i="1"/>
              <a:t>D</a:t>
            </a:r>
            <a:r>
              <a:rPr lang="en-US" altLang="zh-CN" sz="2000"/>
              <a:t>, then the following statements are equivalent:</a:t>
            </a:r>
          </a:p>
        </p:txBody>
      </p:sp>
      <p:sp>
        <p:nvSpPr>
          <p:cNvPr id="33796" name="Text Box 17">
            <a:extLst>
              <a:ext uri="{FF2B5EF4-FFF2-40B4-BE49-F238E27FC236}">
                <a16:creationId xmlns:a16="http://schemas.microsoft.com/office/drawing/2014/main" id="{F3C626BC-8D77-40A0-9185-CFD599075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60638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(1)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has a antiderivative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in </a:t>
            </a:r>
            <a:r>
              <a:rPr lang="en-US" altLang="zh-CN" sz="2000" i="1"/>
              <a:t>D</a:t>
            </a:r>
            <a:r>
              <a:rPr lang="en-US" altLang="zh-CN" sz="2000"/>
              <a:t>; </a:t>
            </a:r>
          </a:p>
        </p:txBody>
      </p:sp>
      <p:sp>
        <p:nvSpPr>
          <p:cNvPr id="33797" name="Text Box 18">
            <a:extLst>
              <a:ext uri="{FF2B5EF4-FFF2-40B4-BE49-F238E27FC236}">
                <a16:creationId xmlns:a16="http://schemas.microsoft.com/office/drawing/2014/main" id="{3B1B08E7-DC9E-4A27-BEBA-0964D89EC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05150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(2) contour integrals of </a:t>
            </a:r>
            <a:r>
              <a:rPr lang="en-US" altLang="zh-CN" sz="2000" i="1"/>
              <a:t>f</a:t>
            </a:r>
            <a:r>
              <a:rPr lang="en-US" altLang="zh-CN" sz="2000"/>
              <a:t> are independent of path;</a:t>
            </a:r>
          </a:p>
        </p:txBody>
      </p:sp>
      <p:sp>
        <p:nvSpPr>
          <p:cNvPr id="33798" name="Text Box 19">
            <a:extLst>
              <a:ext uri="{FF2B5EF4-FFF2-40B4-BE49-F238E27FC236}">
                <a16:creationId xmlns:a16="http://schemas.microsoft.com/office/drawing/2014/main" id="{BDFF7ACF-5D62-4B83-A119-E824563D9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38550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(3) integrals of </a:t>
            </a:r>
            <a:r>
              <a:rPr lang="en-US" altLang="zh-CN" sz="2000" i="1"/>
              <a:t>f </a:t>
            </a:r>
            <a:r>
              <a:rPr lang="en-US" altLang="zh-CN" sz="2000"/>
              <a:t>along closed contours are zero.</a:t>
            </a:r>
          </a:p>
        </p:txBody>
      </p:sp>
      <p:sp>
        <p:nvSpPr>
          <p:cNvPr id="33799" name="Text Box 2">
            <a:extLst>
              <a:ext uri="{FF2B5EF4-FFF2-40B4-BE49-F238E27FC236}">
                <a16:creationId xmlns:a16="http://schemas.microsoft.com/office/drawing/2014/main" id="{E2005917-1FBB-4A9D-B3D7-16595C2E7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 Antiderivatives (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原函数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753E716-E3C5-4FC3-9C5C-0D3F15965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Antiderivatives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>
            <a:extLst>
              <a:ext uri="{FF2B5EF4-FFF2-40B4-BE49-F238E27FC236}">
                <a16:creationId xmlns:a16="http://schemas.microsoft.com/office/drawing/2014/main" id="{6E69EE2B-B52C-4A94-A3E4-4964F9BD891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00200"/>
            <a:ext cx="8077200" cy="977900"/>
            <a:chOff x="457200" y="1600200"/>
            <a:chExt cx="8077200" cy="977900"/>
          </a:xfrm>
        </p:grpSpPr>
        <p:sp>
          <p:nvSpPr>
            <p:cNvPr id="34830" name="Rectangle 9">
              <a:extLst>
                <a:ext uri="{FF2B5EF4-FFF2-40B4-BE49-F238E27FC236}">
                  <a16:creationId xmlns:a16="http://schemas.microsoft.com/office/drawing/2014/main" id="{06163FEC-293E-45F7-BE90-B54B8B0DA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600200"/>
              <a:ext cx="8077200" cy="868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>
                  <a:solidFill>
                    <a:srgbClr val="FF0000"/>
                  </a:solidFill>
                </a:rPr>
                <a:t> </a:t>
              </a:r>
              <a:r>
                <a:rPr lang="en-US" altLang="zh-CN" sz="2000">
                  <a:solidFill>
                    <a:srgbClr val="0033CC"/>
                  </a:solidFill>
                </a:rPr>
                <a:t>Example 8. </a:t>
              </a:r>
              <a:r>
                <a:rPr lang="en-US" altLang="zh-CN" sz="2000"/>
                <a:t>Use an anti-derivative to show that, for every contour from </a:t>
              </a:r>
              <a:r>
                <a:rPr lang="en-US" altLang="zh-CN" sz="2000" i="1"/>
                <a:t>z</a:t>
              </a:r>
              <a:r>
                <a:rPr lang="en-US" altLang="zh-CN" sz="2000"/>
                <a:t>=0 to </a:t>
              </a:r>
              <a:r>
                <a:rPr lang="en-US" altLang="zh-CN" sz="2000" i="1"/>
                <a:t>z</a:t>
              </a:r>
              <a:r>
                <a:rPr lang="en-US" altLang="zh-CN" sz="2000"/>
                <a:t>=1+</a:t>
              </a:r>
              <a:r>
                <a:rPr lang="en-US" altLang="zh-CN" sz="2000" i="1"/>
                <a:t>i</a:t>
              </a:r>
              <a:r>
                <a:rPr lang="en-US" altLang="zh-CN" sz="2000"/>
                <a:t>,        </a:t>
              </a:r>
              <a:endParaRPr lang="en-US" altLang="zh-CN" sz="2000" b="0"/>
            </a:p>
          </p:txBody>
        </p:sp>
        <p:graphicFrame>
          <p:nvGraphicFramePr>
            <p:cNvPr id="34831" name="Object 2">
              <a:extLst>
                <a:ext uri="{FF2B5EF4-FFF2-40B4-BE49-F238E27FC236}">
                  <a16:creationId xmlns:a16="http://schemas.microsoft.com/office/drawing/2014/main" id="{D0AA506C-C688-45BA-B7A6-7CBCA05317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5000" y="1905000"/>
            <a:ext cx="2209800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7" name="Equation" r:id="rId3" imgW="1332921" imgH="406224" progId="Equation.DSMT4">
                    <p:embed/>
                  </p:oleObj>
                </mc:Choice>
                <mc:Fallback>
                  <p:oleObj name="Equation" r:id="rId3" imgW="1332921" imgH="406224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1905000"/>
                          <a:ext cx="2209800" cy="673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Rectangle 12">
            <a:extLst>
              <a:ext uri="{FF2B5EF4-FFF2-40B4-BE49-F238E27FC236}">
                <a16:creationId xmlns:a16="http://schemas.microsoft.com/office/drawing/2014/main" id="{76C25C4E-3EFE-4B58-A62F-BDE4C8F31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908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Proof:</a:t>
            </a:r>
            <a:r>
              <a:rPr lang="en-US" altLang="zh-CN" sz="2000"/>
              <a:t> The continuous function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)=</a:t>
            </a:r>
            <a:r>
              <a:rPr lang="en-US" altLang="zh-CN" sz="2000" i="1"/>
              <a:t>z</a:t>
            </a:r>
            <a:r>
              <a:rPr lang="en-US" altLang="zh-CN" sz="2000" baseline="30000"/>
              <a:t>2</a:t>
            </a:r>
            <a:r>
              <a:rPr lang="en-US" altLang="zh-CN" sz="2000"/>
              <a:t> has an antiderivative  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)=</a:t>
            </a:r>
            <a:r>
              <a:rPr lang="en-US" altLang="zh-CN" sz="2000" i="1"/>
              <a:t>z</a:t>
            </a:r>
            <a:r>
              <a:rPr lang="en-US" altLang="zh-CN" sz="2000" baseline="30000"/>
              <a:t>3</a:t>
            </a:r>
            <a:r>
              <a:rPr lang="en-US" altLang="zh-CN" sz="2000"/>
              <a:t>/3    throughout the plane.</a:t>
            </a:r>
            <a:endParaRPr lang="en-US" altLang="zh-CN" sz="2000" b="0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88D09A57-10AE-4901-87E6-3F467CA0A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95800"/>
            <a:ext cx="4476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indent="952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000"/>
              <a:t>for every contour from </a:t>
            </a:r>
            <a:r>
              <a:rPr lang="en-US" altLang="zh-CN" sz="2000" i="1"/>
              <a:t>z</a:t>
            </a:r>
            <a:r>
              <a:rPr lang="en-US" altLang="zh-CN" sz="2000"/>
              <a:t> =0 to </a:t>
            </a:r>
            <a:r>
              <a:rPr lang="en-US" altLang="zh-CN" sz="2000" i="1"/>
              <a:t>z</a:t>
            </a:r>
            <a:r>
              <a:rPr lang="en-US" altLang="zh-CN" sz="2000"/>
              <a:t>=1+</a:t>
            </a:r>
            <a:r>
              <a:rPr lang="en-US" altLang="zh-CN" sz="2000" i="1"/>
              <a:t>i.</a:t>
            </a:r>
            <a:r>
              <a:rPr lang="en-US" altLang="zh-CN" sz="2000"/>
              <a:t>      </a:t>
            </a:r>
            <a:endParaRPr lang="en-US" altLang="zh-CN" sz="2000" b="0"/>
          </a:p>
        </p:txBody>
      </p:sp>
      <p:grpSp>
        <p:nvGrpSpPr>
          <p:cNvPr id="5" name="组合 14">
            <a:extLst>
              <a:ext uri="{FF2B5EF4-FFF2-40B4-BE49-F238E27FC236}">
                <a16:creationId xmlns:a16="http://schemas.microsoft.com/office/drawing/2014/main" id="{676E47EC-251C-4956-A26A-7451B0BBEBBA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3505200"/>
            <a:ext cx="2844800" cy="938213"/>
            <a:chOff x="508000" y="3505200"/>
            <a:chExt cx="2844800" cy="938213"/>
          </a:xfrm>
        </p:grpSpPr>
        <p:sp>
          <p:nvSpPr>
            <p:cNvPr id="34827" name="Rectangle 13">
              <a:extLst>
                <a:ext uri="{FF2B5EF4-FFF2-40B4-BE49-F238E27FC236}">
                  <a16:creationId xmlns:a16="http://schemas.microsoft.com/office/drawing/2014/main" id="{66596752-040F-4D42-8227-90CAC0C16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3733800"/>
              <a:ext cx="9398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Hence    </a:t>
              </a:r>
              <a:endParaRPr lang="en-US" altLang="zh-CN" sz="2000" b="0"/>
            </a:p>
          </p:txBody>
        </p:sp>
        <p:graphicFrame>
          <p:nvGraphicFramePr>
            <p:cNvPr id="34828" name="Object 3">
              <a:extLst>
                <a:ext uri="{FF2B5EF4-FFF2-40B4-BE49-F238E27FC236}">
                  <a16:creationId xmlns:a16="http://schemas.microsoft.com/office/drawing/2014/main" id="{8305DB00-55E8-4A3A-B546-8F77C13DD4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5400" y="3657600"/>
            <a:ext cx="11176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8" name="Equation" r:id="rId5" imgW="558558" imgH="342751" progId="Equation.DSMT4">
                    <p:embed/>
                  </p:oleObj>
                </mc:Choice>
                <mc:Fallback>
                  <p:oleObj name="Equation" r:id="rId5" imgW="558558" imgH="342751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3657600"/>
                          <a:ext cx="1117600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9" name="Object 4">
              <a:extLst>
                <a:ext uri="{FF2B5EF4-FFF2-40B4-BE49-F238E27FC236}">
                  <a16:creationId xmlns:a16="http://schemas.microsoft.com/office/drawing/2014/main" id="{C1D5349F-9F9E-45B2-955A-E25758A12E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8400" y="3505200"/>
            <a:ext cx="914400" cy="938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9" name="Equation" r:id="rId7" imgW="495085" imgH="507780" progId="Equation.DSMT4">
                    <p:embed/>
                  </p:oleObj>
                </mc:Choice>
                <mc:Fallback>
                  <p:oleObj name="Equation" r:id="rId7" imgW="495085" imgH="5077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0" y="3505200"/>
                          <a:ext cx="914400" cy="938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16A34353-A776-4F57-8970-C75C965DAD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1850" y="3581400"/>
          <a:ext cx="1295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Equation" r:id="rId9" imgW="698197" imgH="393529" progId="Equation.DSMT4">
                  <p:embed/>
                </p:oleObj>
              </mc:Choice>
              <mc:Fallback>
                <p:oleObj name="Equation" r:id="rId9" imgW="698197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3581400"/>
                        <a:ext cx="12954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F6632F4B-047B-45E4-B36A-007C74599E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6938" y="3571875"/>
          <a:ext cx="14779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Equation" r:id="rId11" imgW="787058" imgH="406224" progId="Equation.DSMT4">
                  <p:embed/>
                </p:oleObj>
              </mc:Choice>
              <mc:Fallback>
                <p:oleObj name="Equation" r:id="rId11" imgW="787058" imgH="4062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3571875"/>
                        <a:ext cx="147796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 Box 2">
            <a:extLst>
              <a:ext uri="{FF2B5EF4-FFF2-40B4-BE49-F238E27FC236}">
                <a16:creationId xmlns:a16="http://schemas.microsoft.com/office/drawing/2014/main" id="{FFBB243C-46FA-4C89-AAF9-C42A90045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 Antiderivatives (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原函数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4825" name="灯片编号占位符 4">
            <a:extLst>
              <a:ext uri="{FF2B5EF4-FFF2-40B4-BE49-F238E27FC236}">
                <a16:creationId xmlns:a16="http://schemas.microsoft.com/office/drawing/2014/main" id="{26D81224-AA45-4D73-BEDA-C81A5F95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AB4DBAE-890C-4015-8644-5284ED36957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9F31100-75BB-4B6B-B4AA-E4B13938C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Antiderivatives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>
            <a:extLst>
              <a:ext uri="{FF2B5EF4-FFF2-40B4-BE49-F238E27FC236}">
                <a16:creationId xmlns:a16="http://schemas.microsoft.com/office/drawing/2014/main" id="{E01DB4F8-EF92-45E1-948F-C36195BAB6EC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981200"/>
            <a:ext cx="2667000" cy="2619375"/>
            <a:chOff x="4080" y="2125"/>
            <a:chExt cx="1680" cy="1650"/>
          </a:xfrm>
        </p:grpSpPr>
        <p:sp>
          <p:nvSpPr>
            <p:cNvPr id="35853" name="Line 37">
              <a:extLst>
                <a:ext uri="{FF2B5EF4-FFF2-40B4-BE49-F238E27FC236}">
                  <a16:creationId xmlns:a16="http://schemas.microsoft.com/office/drawing/2014/main" id="{5B4E5716-68F6-4E04-B8D1-B05E50F8D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842"/>
              <a:ext cx="14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Line 38">
              <a:extLst>
                <a:ext uri="{FF2B5EF4-FFF2-40B4-BE49-F238E27FC236}">
                  <a16:creationId xmlns:a16="http://schemas.microsoft.com/office/drawing/2014/main" id="{82A97BBF-6D9C-4B88-A3C4-58580ED41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6" y="2233"/>
              <a:ext cx="0" cy="1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Text Box 39">
              <a:extLst>
                <a:ext uri="{FF2B5EF4-FFF2-40B4-BE49-F238E27FC236}">
                  <a16:creationId xmlns:a16="http://schemas.microsoft.com/office/drawing/2014/main" id="{5C0D0D6C-1E11-4C52-9F82-7CE5C5065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3" y="2878"/>
              <a:ext cx="548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i="1">
                  <a:solidFill>
                    <a:srgbClr val="0000FF"/>
                  </a:solidFill>
                </a:rPr>
                <a:t>O</a:t>
              </a:r>
              <a:endParaRPr kumimoji="1"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35856" name="Text Box 40">
              <a:extLst>
                <a:ext uri="{FF2B5EF4-FFF2-40B4-BE49-F238E27FC236}">
                  <a16:creationId xmlns:a16="http://schemas.microsoft.com/office/drawing/2014/main" id="{D32610A4-2E0E-463E-A337-2616EC852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3" y="2125"/>
              <a:ext cx="537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i="1">
                  <a:solidFill>
                    <a:srgbClr val="0000FF"/>
                  </a:solidFill>
                </a:rPr>
                <a:t>y</a:t>
              </a:r>
              <a:endParaRPr kumimoji="1"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35857" name="Text Box 41">
              <a:extLst>
                <a:ext uri="{FF2B5EF4-FFF2-40B4-BE49-F238E27FC236}">
                  <a16:creationId xmlns:a16="http://schemas.microsoft.com/office/drawing/2014/main" id="{6EFDFFEC-270E-481D-8664-F549235A9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3" y="2806"/>
              <a:ext cx="403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i="1">
                  <a:solidFill>
                    <a:srgbClr val="0000FF"/>
                  </a:solidFill>
                </a:rPr>
                <a:t>x</a:t>
              </a:r>
              <a:endParaRPr kumimoji="1"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35858" name="Text Box 42" descr="文本框: FIGURE">
              <a:extLst>
                <a:ext uri="{FF2B5EF4-FFF2-40B4-BE49-F238E27FC236}">
                  <a16:creationId xmlns:a16="http://schemas.microsoft.com/office/drawing/2014/main" id="{CFF25745-BE9F-443B-88B4-4BEEC22E5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1" y="3442"/>
              <a:ext cx="1599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35859" name="Oval 43">
              <a:extLst>
                <a:ext uri="{FF2B5EF4-FFF2-40B4-BE49-F238E27FC236}">
                  <a16:creationId xmlns:a16="http://schemas.microsoft.com/office/drawing/2014/main" id="{F95B7C07-6EF1-4967-90C2-925B9C8D7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2460"/>
              <a:ext cx="897" cy="827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35860" name="Oval 44">
              <a:extLst>
                <a:ext uri="{FF2B5EF4-FFF2-40B4-BE49-F238E27FC236}">
                  <a16:creationId xmlns:a16="http://schemas.microsoft.com/office/drawing/2014/main" id="{45C4FBB4-26F5-4AC0-8091-088FF7C64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" y="3267"/>
              <a:ext cx="43" cy="3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35861" name="Oval 45">
              <a:extLst>
                <a:ext uri="{FF2B5EF4-FFF2-40B4-BE49-F238E27FC236}">
                  <a16:creationId xmlns:a16="http://schemas.microsoft.com/office/drawing/2014/main" id="{1E463EF5-33A3-4377-A4FE-F39CD11C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2449"/>
              <a:ext cx="42" cy="3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35862" name="Oval 46">
              <a:extLst>
                <a:ext uri="{FF2B5EF4-FFF2-40B4-BE49-F238E27FC236}">
                  <a16:creationId xmlns:a16="http://schemas.microsoft.com/office/drawing/2014/main" id="{81AAB39B-1732-45E6-A602-CD75D1911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2863"/>
              <a:ext cx="38" cy="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35863" name="AutoShape 47">
              <a:extLst>
                <a:ext uri="{FF2B5EF4-FFF2-40B4-BE49-F238E27FC236}">
                  <a16:creationId xmlns:a16="http://schemas.microsoft.com/office/drawing/2014/main" id="{BF988CD5-8F7B-4FE2-A76D-EF12C0DB86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576206">
              <a:off x="4511" y="2453"/>
              <a:ext cx="58" cy="76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35864" name="Text Box 48" descr="30%">
              <a:extLst>
                <a:ext uri="{FF2B5EF4-FFF2-40B4-BE49-F238E27FC236}">
                  <a16:creationId xmlns:a16="http://schemas.microsoft.com/office/drawing/2014/main" id="{27F3CD4E-3F6A-4359-AE10-5A11456CD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" y="2337"/>
              <a:ext cx="409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35865" name="Text Box 49" descr="30%">
              <a:extLst>
                <a:ext uri="{FF2B5EF4-FFF2-40B4-BE49-F238E27FC236}">
                  <a16:creationId xmlns:a16="http://schemas.microsoft.com/office/drawing/2014/main" id="{8F1FCFB0-4543-4649-82AE-E0F9F11C1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" y="3196"/>
              <a:ext cx="498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35866" name="Text Box 50" descr="30%">
              <a:extLst>
                <a:ext uri="{FF2B5EF4-FFF2-40B4-BE49-F238E27FC236}">
                  <a16:creationId xmlns:a16="http://schemas.microsoft.com/office/drawing/2014/main" id="{0BE7E9FB-E478-4804-80A9-F9ECC9737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4" y="2193"/>
              <a:ext cx="40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35867" name="Text Box 51">
              <a:extLst>
                <a:ext uri="{FF2B5EF4-FFF2-40B4-BE49-F238E27FC236}">
                  <a16:creationId xmlns:a16="http://schemas.microsoft.com/office/drawing/2014/main" id="{D842B3D8-4A31-4D54-B2BF-DECEBC7EF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228"/>
              <a:ext cx="31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CC3300"/>
                  </a:solidFill>
                </a:rPr>
                <a:t>2</a:t>
              </a:r>
              <a:r>
                <a:rPr kumimoji="1" lang="en-US" altLang="zh-CN" sz="2000" i="1">
                  <a:solidFill>
                    <a:srgbClr val="CC3300"/>
                  </a:solidFill>
                </a:rPr>
                <a:t>i</a:t>
              </a:r>
            </a:p>
          </p:txBody>
        </p:sp>
        <p:sp>
          <p:nvSpPr>
            <p:cNvPr id="35868" name="Text Box 52">
              <a:extLst>
                <a:ext uri="{FF2B5EF4-FFF2-40B4-BE49-F238E27FC236}">
                  <a16:creationId xmlns:a16="http://schemas.microsoft.com/office/drawing/2014/main" id="{D16E2882-EDEA-4778-9BF6-D1627FE25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257"/>
              <a:ext cx="3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CC3300"/>
                  </a:solidFill>
                </a:rPr>
                <a:t>-2</a:t>
              </a:r>
              <a:r>
                <a:rPr kumimoji="1" lang="en-US" altLang="zh-CN" sz="2000" i="1">
                  <a:solidFill>
                    <a:srgbClr val="CC3300"/>
                  </a:solidFill>
                </a:rPr>
                <a:t>i</a:t>
              </a:r>
            </a:p>
          </p:txBody>
        </p:sp>
      </p:grpSp>
      <p:sp>
        <p:nvSpPr>
          <p:cNvPr id="35843" name="灯片编号占位符 4">
            <a:extLst>
              <a:ext uri="{FF2B5EF4-FFF2-40B4-BE49-F238E27FC236}">
                <a16:creationId xmlns:a16="http://schemas.microsoft.com/office/drawing/2014/main" id="{263EC304-E7BC-44E4-8E92-13AC593B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BAAA55A-85CF-48A9-9226-5DF5C530A66C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Text Box 2">
            <a:extLst>
              <a:ext uri="{FF2B5EF4-FFF2-40B4-BE49-F238E27FC236}">
                <a16:creationId xmlns:a16="http://schemas.microsoft.com/office/drawing/2014/main" id="{66D66CD6-73D6-40A5-A7D2-0A00060E5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 Antiderivatives (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原函数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3" name="组合 27">
            <a:extLst>
              <a:ext uri="{FF2B5EF4-FFF2-40B4-BE49-F238E27FC236}">
                <a16:creationId xmlns:a16="http://schemas.microsoft.com/office/drawing/2014/main" id="{911FC340-BDD0-4356-B968-7364C05BA33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71600"/>
            <a:ext cx="7924800" cy="1228725"/>
            <a:chOff x="457200" y="1371600"/>
            <a:chExt cx="7924800" cy="1228725"/>
          </a:xfrm>
        </p:grpSpPr>
        <p:sp>
          <p:nvSpPr>
            <p:cNvPr id="35851" name="Text Box 35">
              <a:extLst>
                <a:ext uri="{FF2B5EF4-FFF2-40B4-BE49-F238E27FC236}">
                  <a16:creationId xmlns:a16="http://schemas.microsoft.com/office/drawing/2014/main" id="{70154DA4-A72B-4190-8E60-A69F260A8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1371600"/>
              <a:ext cx="7924800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952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altLang="zh-CN" sz="2000">
                  <a:solidFill>
                    <a:srgbClr val="0033CC"/>
                  </a:solidFill>
                </a:rPr>
                <a:t>Example 9.  </a:t>
              </a:r>
              <a:r>
                <a:rPr lang="en-US" altLang="zh-CN" sz="2000"/>
                <a:t>To evaluate the integral             where </a:t>
              </a:r>
              <a:r>
                <a:rPr lang="en-US" altLang="zh-CN" sz="2000" i="1"/>
                <a:t>C </a:t>
              </a:r>
              <a:r>
                <a:rPr lang="en-US" altLang="zh-CN" sz="2000"/>
                <a:t>is the positively  oriented circle </a:t>
              </a:r>
              <a:r>
                <a:rPr lang="en-US" altLang="zh-CN" sz="2000" i="1"/>
                <a:t>z </a:t>
              </a:r>
              <a:r>
                <a:rPr lang="en-US" altLang="zh-CN" sz="2000"/>
                <a:t>= 2</a:t>
              </a:r>
              <a:r>
                <a:rPr lang="en-US" altLang="zh-CN" sz="2000" i="1"/>
                <a:t>e</a:t>
              </a:r>
              <a:r>
                <a:rPr lang="en-US" altLang="zh-CN" sz="2000" i="1" baseline="30000"/>
                <a:t>i</a:t>
              </a:r>
              <a:r>
                <a:rPr lang="en-US" altLang="zh-CN" sz="2000" i="1" baseline="30000">
                  <a:latin typeface="Symbol" panose="05050102010706020507" pitchFamily="18" charset="2"/>
                </a:rPr>
                <a:t>q</a:t>
              </a:r>
              <a:r>
                <a:rPr lang="en-US" altLang="zh-CN" sz="2000" i="1"/>
                <a:t> </a:t>
              </a:r>
              <a:r>
                <a:rPr lang="en-US" altLang="zh-CN" sz="2000"/>
                <a:t> (-</a:t>
              </a:r>
              <a:r>
                <a:rPr lang="en-US" altLang="zh-CN" sz="2000" i="1">
                  <a:latin typeface="Symbol" panose="05050102010706020507" pitchFamily="18" charset="2"/>
                </a:rPr>
                <a:t>p</a:t>
              </a:r>
              <a:r>
                <a:rPr lang="en-US" altLang="zh-CN" sz="2000">
                  <a:latin typeface="Symbol" panose="05050102010706020507" pitchFamily="18" charset="2"/>
                  <a:sym typeface="Symbol" panose="05050102010706020507" pitchFamily="18" charset="2"/>
                </a:rPr>
                <a:t></a:t>
              </a:r>
              <a:r>
                <a:rPr lang="en-US" altLang="zh-CN" sz="2000" i="1">
                  <a:latin typeface="Symbol" panose="05050102010706020507" pitchFamily="18" charset="2"/>
                </a:rPr>
                <a:t>q </a:t>
              </a:r>
              <a:r>
                <a:rPr lang="en-US" altLang="zh-CN" sz="2000">
                  <a:latin typeface="Symbol" panose="05050102010706020507" pitchFamily="18" charset="2"/>
                  <a:sym typeface="Symbol" panose="05050102010706020507" pitchFamily="18" charset="2"/>
                </a:rPr>
                <a:t></a:t>
              </a:r>
              <a:r>
                <a:rPr lang="en-US" altLang="zh-CN" sz="2000" i="1">
                  <a:latin typeface="Symbol" panose="05050102010706020507" pitchFamily="18" charset="2"/>
                </a:rPr>
                <a:t>p</a:t>
              </a:r>
              <a:r>
                <a:rPr lang="en-US" altLang="zh-CN" sz="2000"/>
                <a:t> ) about the origin.</a:t>
              </a:r>
              <a:endParaRPr lang="en-US" altLang="zh-CN" sz="2000" i="1"/>
            </a:p>
          </p:txBody>
        </p:sp>
        <p:graphicFrame>
          <p:nvGraphicFramePr>
            <p:cNvPr id="35852" name="Object 28">
              <a:extLst>
                <a:ext uri="{FF2B5EF4-FFF2-40B4-BE49-F238E27FC236}">
                  <a16:creationId xmlns:a16="http://schemas.microsoft.com/office/drawing/2014/main" id="{8B81F2B0-EFF0-49F0-B5CA-CBC1CECB81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8200" y="1470025"/>
            <a:ext cx="609600" cy="693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9" name="Equation" r:id="rId3" imgW="368300" imgH="419100" progId="Equation.DSMT4">
                    <p:embed/>
                  </p:oleObj>
                </mc:Choice>
                <mc:Fallback>
                  <p:oleObj name="Equation" r:id="rId3" imgW="368300" imgH="4191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200" y="1470025"/>
                          <a:ext cx="609600" cy="693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Rectangle 8">
            <a:extLst>
              <a:ext uri="{FF2B5EF4-FFF2-40B4-BE49-F238E27FC236}">
                <a16:creationId xmlns:a16="http://schemas.microsoft.com/office/drawing/2014/main" id="{0CF67ADB-1ABA-405C-86DB-00BAC326C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11500"/>
            <a:ext cx="5867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indent="952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/>
              <a:t>The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)=1/</a:t>
            </a:r>
            <a:r>
              <a:rPr lang="en-US" altLang="zh-CN" sz="2000" i="1"/>
              <a:t>z</a:t>
            </a:r>
            <a:r>
              <a:rPr lang="en-US" altLang="zh-CN" sz="2000" baseline="30000"/>
              <a:t>2</a:t>
            </a:r>
            <a:r>
              <a:rPr lang="en-US" altLang="zh-CN" sz="2000"/>
              <a:t>, which is continuous  everywhere except at the origin, has an anti-derivative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)=</a:t>
            </a:r>
            <a:r>
              <a:rPr lang="en-US" altLang="zh-CN" sz="2000"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000"/>
              <a:t>1/</a:t>
            </a:r>
            <a:r>
              <a:rPr lang="en-US" altLang="zh-CN" sz="2000" i="1"/>
              <a:t>z</a:t>
            </a:r>
            <a:r>
              <a:rPr lang="en-US" altLang="zh-CN" sz="2000"/>
              <a:t> in the domain |</a:t>
            </a:r>
            <a:r>
              <a:rPr lang="en-US" altLang="zh-CN" sz="2000" i="1"/>
              <a:t>z</a:t>
            </a:r>
            <a:r>
              <a:rPr lang="en-US" altLang="zh-CN" sz="2000"/>
              <a:t>|&gt;0. </a:t>
            </a:r>
          </a:p>
        </p:txBody>
      </p:sp>
      <p:sp>
        <p:nvSpPr>
          <p:cNvPr id="20490" name="矩形 29">
            <a:extLst>
              <a:ext uri="{FF2B5EF4-FFF2-40B4-BE49-F238E27FC236}">
                <a16:creationId xmlns:a16="http://schemas.microsoft.com/office/drawing/2014/main" id="{55AAA68B-64F8-42B0-9353-D52A520CF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47950"/>
            <a:ext cx="124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FF"/>
                </a:solidFill>
              </a:rPr>
              <a:t>Solution:</a:t>
            </a:r>
            <a:r>
              <a:rPr lang="en-US" altLang="zh-CN" sz="2000"/>
              <a:t> </a:t>
            </a:r>
            <a:endParaRPr lang="zh-CN" altLang="en-US" sz="2000"/>
          </a:p>
        </p:txBody>
      </p:sp>
      <p:graphicFrame>
        <p:nvGraphicFramePr>
          <p:cNvPr id="31" name="Object 29">
            <a:extLst>
              <a:ext uri="{FF2B5EF4-FFF2-40B4-BE49-F238E27FC236}">
                <a16:creationId xmlns:a16="http://schemas.microsoft.com/office/drawing/2014/main" id="{66ABC77C-FF33-4FF6-B91F-67AAC24E7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953000"/>
          <a:ext cx="1314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Equation" r:id="rId5" imgW="647700" imgH="419100" progId="Equation.DSMT4">
                  <p:embed/>
                </p:oleObj>
              </mc:Choice>
              <mc:Fallback>
                <p:oleObj name="Equation" r:id="rId5" imgW="647700" imgH="4191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953000"/>
                        <a:ext cx="13144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57">
            <a:extLst>
              <a:ext uri="{FF2B5EF4-FFF2-40B4-BE49-F238E27FC236}">
                <a16:creationId xmlns:a16="http://schemas.microsoft.com/office/drawing/2014/main" id="{725391A0-45D5-4E1C-AF50-A897619E4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41838"/>
            <a:ext cx="6248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indent="95250">
              <a:tabLst>
                <a:tab pos="1095375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1095375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095375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095375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095375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5375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5375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5375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5375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/>
              <a:t>When </a:t>
            </a:r>
            <a:r>
              <a:rPr lang="en-US" altLang="zh-CN" sz="2000" i="1"/>
              <a:t>C </a:t>
            </a:r>
            <a:r>
              <a:rPr lang="en-US" altLang="zh-CN" sz="2000"/>
              <a:t>is the positively oriented circle</a:t>
            </a:r>
            <a:r>
              <a:rPr lang="en-US" altLang="zh-CN" sz="2000" i="1"/>
              <a:t>z</a:t>
            </a:r>
            <a:r>
              <a:rPr lang="en-US" altLang="zh-CN" sz="2000"/>
              <a:t>=2</a:t>
            </a:r>
            <a:r>
              <a:rPr lang="en-US" altLang="zh-CN" sz="2000" i="1"/>
              <a:t>e</a:t>
            </a:r>
            <a:r>
              <a:rPr lang="en-US" altLang="zh-CN" sz="2000" i="1" baseline="30000"/>
              <a:t>i</a:t>
            </a:r>
            <a:r>
              <a:rPr lang="en-US" altLang="zh-CN" sz="2000" i="1" baseline="30000">
                <a:latin typeface="Symbol" panose="05050102010706020507" pitchFamily="18" charset="2"/>
              </a:rPr>
              <a:t>q </a:t>
            </a:r>
            <a:r>
              <a:rPr lang="en-US" altLang="zh-CN" sz="2000">
                <a:latin typeface="Symbol" panose="05050102010706020507" pitchFamily="18" charset="2"/>
              </a:rPr>
              <a:t> (-</a:t>
            </a:r>
            <a:r>
              <a:rPr lang="en-US" altLang="zh-CN" sz="2000" i="1">
                <a:latin typeface="Symbol" panose="05050102010706020507" pitchFamily="18" charset="2"/>
              </a:rPr>
              <a:t>p</a:t>
            </a:r>
            <a:r>
              <a:rPr lang="en-US" altLang="zh-CN" sz="2000">
                <a:sym typeface="Symbol" panose="05050102010706020507" pitchFamily="18" charset="2"/>
              </a:rPr>
              <a:t></a:t>
            </a:r>
            <a:r>
              <a:rPr lang="en-US" altLang="zh-CN" sz="2000" i="1">
                <a:latin typeface="Symbol" panose="05050102010706020507" pitchFamily="18" charset="2"/>
              </a:rPr>
              <a:t>q </a:t>
            </a:r>
            <a:r>
              <a:rPr lang="en-US" altLang="zh-CN" sz="2000">
                <a:sym typeface="Symbol" panose="05050102010706020507" pitchFamily="18" charset="2"/>
              </a:rPr>
              <a:t></a:t>
            </a:r>
            <a:r>
              <a:rPr lang="en-US" altLang="zh-CN" sz="2000" i="1">
                <a:latin typeface="Symbol" panose="05050102010706020507" pitchFamily="18" charset="2"/>
              </a:rPr>
              <a:t>p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>
                <a:latin typeface="Symbol" panose="05050102010706020507" pitchFamily="18" charset="2"/>
                <a:sym typeface="Symbol" panose="05050102010706020507" pitchFamily="18" charset="2"/>
              </a:rPr>
              <a:t>)  </a:t>
            </a:r>
            <a:r>
              <a:rPr lang="en-US" altLang="zh-CN" sz="2000">
                <a:sym typeface="Symbol" panose="05050102010706020507" pitchFamily="18" charset="2"/>
              </a:rPr>
              <a:t>about the origin,</a:t>
            </a: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847612BE-3275-4915-B8D3-9214A1B3F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Antiderivatives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autoUpdateAnimBg="0"/>
      <p:bldP spid="20490" grpId="0"/>
      <p:bldP spid="3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>
            <a:extLst>
              <a:ext uri="{FF2B5EF4-FFF2-40B4-BE49-F238E27FC236}">
                <a16:creationId xmlns:a16="http://schemas.microsoft.com/office/drawing/2014/main" id="{F8B8C898-5914-424C-9139-6D72455C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A5391E8-FFA3-41CC-9524-6F799C860B6C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8717761B-775B-4A65-A61E-CA28ADCC0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 Antiderivatives (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原函数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" name="组合 31">
            <a:extLst>
              <a:ext uri="{FF2B5EF4-FFF2-40B4-BE49-F238E27FC236}">
                <a16:creationId xmlns:a16="http://schemas.microsoft.com/office/drawing/2014/main" id="{26594C18-2AFD-48AE-A211-83ACB20CFF8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71600"/>
            <a:ext cx="7924800" cy="1323975"/>
            <a:chOff x="457200" y="1371600"/>
            <a:chExt cx="7924800" cy="1323975"/>
          </a:xfrm>
        </p:grpSpPr>
        <p:sp>
          <p:nvSpPr>
            <p:cNvPr id="36894" name="Text Box 35">
              <a:extLst>
                <a:ext uri="{FF2B5EF4-FFF2-40B4-BE49-F238E27FC236}">
                  <a16:creationId xmlns:a16="http://schemas.microsoft.com/office/drawing/2014/main" id="{8DD8F272-2200-4A6C-BFDA-653BE0D77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1371600"/>
              <a:ext cx="7924800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952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altLang="zh-CN" sz="2000">
                  <a:solidFill>
                    <a:srgbClr val="0033CC"/>
                  </a:solidFill>
                </a:rPr>
                <a:t>Example 10.  </a:t>
              </a:r>
              <a:r>
                <a:rPr lang="en-US" altLang="zh-CN" sz="2000"/>
                <a:t>To evaluate the integral             where </a:t>
              </a:r>
              <a:r>
                <a:rPr lang="en-US" altLang="zh-CN" sz="2000" i="1"/>
                <a:t>C </a:t>
              </a:r>
              <a:r>
                <a:rPr lang="en-US" altLang="zh-CN" sz="2000"/>
                <a:t>is the positively  oriented circle </a:t>
              </a:r>
              <a:r>
                <a:rPr lang="en-US" altLang="zh-CN" sz="2000" i="1"/>
                <a:t>z </a:t>
              </a:r>
              <a:r>
                <a:rPr lang="en-US" altLang="zh-CN" sz="2000"/>
                <a:t>= 2</a:t>
              </a:r>
              <a:r>
                <a:rPr lang="en-US" altLang="zh-CN" sz="2000" i="1"/>
                <a:t>e</a:t>
              </a:r>
              <a:r>
                <a:rPr lang="en-US" altLang="zh-CN" sz="2000" i="1" baseline="30000"/>
                <a:t>i</a:t>
              </a:r>
              <a:r>
                <a:rPr lang="en-US" altLang="zh-CN" sz="2000" i="1" baseline="30000">
                  <a:latin typeface="Symbol" panose="05050102010706020507" pitchFamily="18" charset="2"/>
                </a:rPr>
                <a:t>q</a:t>
              </a:r>
              <a:r>
                <a:rPr lang="en-US" altLang="zh-CN" sz="2000" i="1"/>
                <a:t> </a:t>
              </a:r>
              <a:r>
                <a:rPr lang="en-US" altLang="zh-CN" sz="2000"/>
                <a:t> (-</a:t>
              </a:r>
              <a:r>
                <a:rPr lang="en-US" altLang="zh-CN" sz="2000" i="1">
                  <a:latin typeface="Symbol" panose="05050102010706020507" pitchFamily="18" charset="2"/>
                </a:rPr>
                <a:t>p</a:t>
              </a:r>
              <a:r>
                <a:rPr lang="en-US" altLang="zh-CN" sz="2000">
                  <a:latin typeface="Symbol" panose="05050102010706020507" pitchFamily="18" charset="2"/>
                  <a:sym typeface="Symbol" panose="05050102010706020507" pitchFamily="18" charset="2"/>
                </a:rPr>
                <a:t></a:t>
              </a:r>
              <a:r>
                <a:rPr lang="en-US" altLang="zh-CN" sz="2000" i="1">
                  <a:latin typeface="Symbol" panose="05050102010706020507" pitchFamily="18" charset="2"/>
                </a:rPr>
                <a:t>q </a:t>
              </a:r>
              <a:r>
                <a:rPr lang="en-US" altLang="zh-CN" sz="2000">
                  <a:latin typeface="Symbol" panose="05050102010706020507" pitchFamily="18" charset="2"/>
                  <a:sym typeface="Symbol" panose="05050102010706020507" pitchFamily="18" charset="2"/>
                </a:rPr>
                <a:t></a:t>
              </a:r>
              <a:r>
                <a:rPr lang="en-US" altLang="zh-CN" sz="2000" i="1">
                  <a:latin typeface="Symbol" panose="05050102010706020507" pitchFamily="18" charset="2"/>
                </a:rPr>
                <a:t>p</a:t>
              </a:r>
              <a:r>
                <a:rPr lang="en-US" altLang="zh-CN" sz="2000"/>
                <a:t> ) about the origin.</a:t>
              </a:r>
              <a:endParaRPr lang="en-US" altLang="zh-CN" sz="2000" i="1"/>
            </a:p>
          </p:txBody>
        </p:sp>
        <p:graphicFrame>
          <p:nvGraphicFramePr>
            <p:cNvPr id="36895" name="Object 28">
              <a:extLst>
                <a:ext uri="{FF2B5EF4-FFF2-40B4-BE49-F238E27FC236}">
                  <a16:creationId xmlns:a16="http://schemas.microsoft.com/office/drawing/2014/main" id="{77C4FF6C-83D0-43FE-BB48-9C0F4E1545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4400" y="1470025"/>
            <a:ext cx="609600" cy="693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6" name="Equation" r:id="rId3" imgW="368300" imgH="419100" progId="Equation.DSMT4">
                    <p:embed/>
                  </p:oleObj>
                </mc:Choice>
                <mc:Fallback>
                  <p:oleObj name="Equation" r:id="rId3" imgW="368300" imgH="4191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400" y="1470025"/>
                          <a:ext cx="609600" cy="693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 Box 4">
            <a:extLst>
              <a:ext uri="{FF2B5EF4-FFF2-40B4-BE49-F238E27FC236}">
                <a16:creationId xmlns:a16="http://schemas.microsoft.com/office/drawing/2014/main" id="{987617EC-5EF9-49C5-A54B-0335631A1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2667000"/>
            <a:ext cx="119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Solution.</a:t>
            </a:r>
            <a:r>
              <a:rPr lang="en-US" altLang="zh-CN" sz="2000"/>
              <a:t>  </a:t>
            </a:r>
            <a:endParaRPr lang="en-US" altLang="zh-CN" sz="2000" i="1"/>
          </a:p>
        </p:txBody>
      </p:sp>
      <p:grpSp>
        <p:nvGrpSpPr>
          <p:cNvPr id="3" name="组合 41">
            <a:extLst>
              <a:ext uri="{FF2B5EF4-FFF2-40B4-BE49-F238E27FC236}">
                <a16:creationId xmlns:a16="http://schemas.microsoft.com/office/drawing/2014/main" id="{8B0D481C-CB9A-47DB-9E98-DF0330FAC9D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733800"/>
            <a:ext cx="6126163" cy="1163638"/>
            <a:chOff x="457200" y="3733800"/>
            <a:chExt cx="6126163" cy="1163638"/>
          </a:xfrm>
        </p:grpSpPr>
        <p:sp>
          <p:nvSpPr>
            <p:cNvPr id="36892" name="Rectangle 56">
              <a:extLst>
                <a:ext uri="{FF2B5EF4-FFF2-40B4-BE49-F238E27FC236}">
                  <a16:creationId xmlns:a16="http://schemas.microsoft.com/office/drawing/2014/main" id="{E9CBDED2-0C2C-4968-BFC1-89E620445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3733800"/>
              <a:ext cx="61261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indent="952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>
                  <a:solidFill>
                    <a:srgbClr val="000000"/>
                  </a:solidFill>
                </a:rPr>
                <a:t>The principal branch Log </a:t>
              </a:r>
              <a:r>
                <a:rPr kumimoji="1" lang="en-US" altLang="zh-CN" sz="2000" i="1">
                  <a:solidFill>
                    <a:srgbClr val="000000"/>
                  </a:solidFill>
                </a:rPr>
                <a:t>z</a:t>
              </a:r>
              <a:r>
                <a:rPr kumimoji="1" lang="en-US" altLang="zh-CN" sz="2000">
                  <a:solidFill>
                    <a:srgbClr val="000000"/>
                  </a:solidFill>
                </a:rPr>
                <a:t>=ln </a:t>
              </a:r>
              <a:r>
                <a:rPr kumimoji="1" lang="en-US" altLang="zh-CN" sz="2000" i="1">
                  <a:solidFill>
                    <a:srgbClr val="000000"/>
                  </a:solidFill>
                </a:rPr>
                <a:t>r</a:t>
              </a:r>
              <a:r>
                <a:rPr kumimoji="1" lang="en-US" altLang="zh-CN" sz="2000">
                  <a:solidFill>
                    <a:srgbClr val="000000"/>
                  </a:solidFill>
                </a:rPr>
                <a:t>+</a:t>
              </a:r>
              <a:r>
                <a:rPr kumimoji="1" lang="en-US" altLang="zh-CN" sz="2000" i="1">
                  <a:solidFill>
                    <a:srgbClr val="000000"/>
                  </a:solidFill>
                </a:rPr>
                <a:t>i</a:t>
              </a:r>
              <a:r>
                <a:rPr kumimoji="1" lang="en-US" altLang="zh-CN" sz="2000" i="1">
                  <a:solidFill>
                    <a:srgbClr val="000000"/>
                  </a:solidFill>
                  <a:latin typeface="Symbol" panose="05050102010706020507" pitchFamily="18" charset="2"/>
                </a:rPr>
                <a:t>Q</a:t>
              </a:r>
              <a:r>
                <a:rPr kumimoji="1" lang="en-US" altLang="zh-CN" sz="2000">
                  <a:solidFill>
                    <a:srgbClr val="000000"/>
                  </a:solidFill>
                  <a:latin typeface="宋体" panose="02010600030101010101" pitchFamily="2" charset="-122"/>
                </a:rPr>
                <a:t>  (</a:t>
              </a:r>
              <a:r>
                <a:rPr kumimoji="1" lang="en-US" altLang="zh-CN" sz="2000" i="1">
                  <a:solidFill>
                    <a:srgbClr val="000000"/>
                  </a:solidFill>
                </a:rPr>
                <a:t>r</a:t>
              </a:r>
              <a:r>
                <a:rPr kumimoji="1" lang="en-US" altLang="zh-CN" sz="2000">
                  <a:solidFill>
                    <a:srgbClr val="000000"/>
                  </a:solidFill>
                </a:rPr>
                <a:t>&gt;0, </a:t>
              </a:r>
              <a:r>
                <a:rPr kumimoji="1" lang="en-US" altLang="zh-CN" sz="2000">
                  <a:solidFill>
                    <a:srgbClr val="FF0000"/>
                  </a:solidFill>
                  <a:latin typeface="宋体" panose="02010600030101010101" pitchFamily="2" charset="-122"/>
                </a:rPr>
                <a:t>-</a:t>
              </a:r>
              <a:r>
                <a:rPr kumimoji="1" lang="en-US" altLang="zh-CN" sz="2000" i="1">
                  <a:solidFill>
                    <a:srgbClr val="FF0000"/>
                  </a:solidFill>
                  <a:latin typeface="Symbol" panose="05050102010706020507" pitchFamily="18" charset="2"/>
                </a:rPr>
                <a:t>p</a:t>
              </a:r>
              <a:r>
                <a:rPr kumimoji="1" lang="en-US" altLang="zh-CN" sz="2000">
                  <a:solidFill>
                    <a:srgbClr val="FF0000"/>
                  </a:solidFill>
                </a:rPr>
                <a:t>&lt;</a:t>
              </a:r>
              <a:r>
                <a:rPr kumimoji="1" lang="en-US" altLang="zh-CN" sz="2000" i="1">
                  <a:solidFill>
                    <a:srgbClr val="FF0000"/>
                  </a:solidFill>
                  <a:latin typeface="Symbol" panose="05050102010706020507" pitchFamily="18" charset="2"/>
                </a:rPr>
                <a:t>Q </a:t>
              </a:r>
              <a:r>
                <a:rPr kumimoji="1" lang="en-US" altLang="zh-CN" sz="2000">
                  <a:solidFill>
                    <a:srgbClr val="FF0000"/>
                  </a:solidFill>
                </a:rPr>
                <a:t>&lt;</a:t>
              </a:r>
              <a:r>
                <a:rPr kumimoji="1" lang="en-US" altLang="zh-CN" sz="2000" i="1">
                  <a:solidFill>
                    <a:srgbClr val="FF0000"/>
                  </a:solidFill>
                  <a:latin typeface="Symbol" panose="05050102010706020507" pitchFamily="18" charset="2"/>
                </a:rPr>
                <a:t>p</a:t>
              </a:r>
              <a:r>
                <a:rPr kumimoji="1" lang="en-US" altLang="zh-CN" sz="2000">
                  <a:solidFill>
                    <a:srgbClr val="000000"/>
                  </a:solidFill>
                  <a:latin typeface="宋体" panose="02010600030101010101" pitchFamily="2" charset="-122"/>
                </a:rPr>
                <a:t>)</a:t>
              </a:r>
              <a:endParaRPr kumimoji="1" lang="en-US" altLang="zh-CN" sz="2000" b="0">
                <a:solidFill>
                  <a:srgbClr val="000000"/>
                </a:solidFill>
              </a:endParaRPr>
            </a:p>
          </p:txBody>
        </p:sp>
        <p:sp>
          <p:nvSpPr>
            <p:cNvPr id="36893" name="Rectangle 57">
              <a:extLst>
                <a:ext uri="{FF2B5EF4-FFF2-40B4-BE49-F238E27FC236}">
                  <a16:creationId xmlns:a16="http://schemas.microsoft.com/office/drawing/2014/main" id="{A89897A2-1246-410A-8160-C86922D50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00" y="4191000"/>
              <a:ext cx="5842000" cy="706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indent="952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/>
                <a:t>serves as an antiderivative of the function 1/</a:t>
              </a:r>
              <a:r>
                <a:rPr kumimoji="1" lang="en-US" altLang="zh-CN" sz="2000" i="1"/>
                <a:t>z</a:t>
              </a:r>
              <a:r>
                <a:rPr kumimoji="1" lang="en-US" altLang="zh-CN" sz="2000"/>
                <a:t> in the 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/>
                <a:t>evaluation of the integral of 1/</a:t>
              </a:r>
              <a:r>
                <a:rPr kumimoji="1" lang="en-US" altLang="zh-CN" sz="2000" i="1"/>
                <a:t>z </a:t>
              </a:r>
              <a:r>
                <a:rPr kumimoji="1" lang="en-US" altLang="zh-CN" sz="2000"/>
                <a:t>along</a:t>
              </a:r>
              <a:r>
                <a:rPr kumimoji="1" lang="en-US" altLang="zh-CN" sz="2000" i="1"/>
                <a:t> C</a:t>
              </a:r>
              <a:r>
                <a:rPr kumimoji="1" lang="en-US" altLang="zh-CN" sz="2000" baseline="-30000"/>
                <a:t>1</a:t>
              </a:r>
              <a:r>
                <a:rPr kumimoji="1" lang="en-US" altLang="zh-CN" sz="2000"/>
                <a:t>, so</a:t>
              </a:r>
              <a:endParaRPr kumimoji="1" lang="en-US" altLang="zh-CN" sz="2000" b="0"/>
            </a:p>
          </p:txBody>
        </p:sp>
      </p:grpSp>
      <p:graphicFrame>
        <p:nvGraphicFramePr>
          <p:cNvPr id="37" name="Object 3">
            <a:extLst>
              <a:ext uri="{FF2B5EF4-FFF2-40B4-BE49-F238E27FC236}">
                <a16:creationId xmlns:a16="http://schemas.microsoft.com/office/drawing/2014/main" id="{22C10454-1648-4AE0-BD90-F00DDA4DBF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876800"/>
          <a:ext cx="16764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7" name="Equation" r:id="rId5" imgW="939800" imgH="419100" progId="Equation.DSMT4">
                  <p:embed/>
                </p:oleObj>
              </mc:Choice>
              <mc:Fallback>
                <p:oleObj name="Equation" r:id="rId5" imgW="9398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76800"/>
                        <a:ext cx="16764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5">
            <a:extLst>
              <a:ext uri="{FF2B5EF4-FFF2-40B4-BE49-F238E27FC236}">
                <a16:creationId xmlns:a16="http://schemas.microsoft.com/office/drawing/2014/main" id="{54AF8183-D520-48A0-83C0-535EAE1C89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000625"/>
          <a:ext cx="1193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8" name="Equation" r:id="rId7" imgW="685800" imgH="279400" progId="Equation.DSMT4">
                  <p:embed/>
                </p:oleObj>
              </mc:Choice>
              <mc:Fallback>
                <p:oleObj name="Equation" r:id="rId7" imgW="6858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000625"/>
                        <a:ext cx="11938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6">
            <a:extLst>
              <a:ext uri="{FF2B5EF4-FFF2-40B4-BE49-F238E27FC236}">
                <a16:creationId xmlns:a16="http://schemas.microsoft.com/office/drawing/2014/main" id="{A4981AAA-C878-4D38-83F0-4AE9BFF6D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076825"/>
          <a:ext cx="25955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9" name="Equation" r:id="rId9" imgW="1384300" imgH="203200" progId="Equation.DSMT4">
                  <p:embed/>
                </p:oleObj>
              </mc:Choice>
              <mc:Fallback>
                <p:oleObj name="Equation" r:id="rId9" imgW="13843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076825"/>
                        <a:ext cx="25955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>
            <a:extLst>
              <a:ext uri="{FF2B5EF4-FFF2-40B4-BE49-F238E27FC236}">
                <a16:creationId xmlns:a16="http://schemas.microsoft.com/office/drawing/2014/main" id="{E3008DEB-45A8-4B9E-ADC0-B2AD5B8A0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086350"/>
          <a:ext cx="6858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0" name="Equation" r:id="rId11" imgW="355138" imgH="177569" progId="Equation.DSMT4">
                  <p:embed/>
                </p:oleObj>
              </mc:Choice>
              <mc:Fallback>
                <p:oleObj name="Equation" r:id="rId11" imgW="355138" imgH="17756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086350"/>
                        <a:ext cx="6858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7">
            <a:extLst>
              <a:ext uri="{FF2B5EF4-FFF2-40B4-BE49-F238E27FC236}">
                <a16:creationId xmlns:a16="http://schemas.microsoft.com/office/drawing/2014/main" id="{B7BD9D48-B6DC-4937-9FE0-4A13B70409EB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667000"/>
            <a:ext cx="5410200" cy="1076325"/>
            <a:chOff x="1524000" y="2667000"/>
            <a:chExt cx="5410200" cy="1076325"/>
          </a:xfrm>
        </p:grpSpPr>
        <p:graphicFrame>
          <p:nvGraphicFramePr>
            <p:cNvPr id="36890" name="Object 2">
              <a:extLst>
                <a:ext uri="{FF2B5EF4-FFF2-40B4-BE49-F238E27FC236}">
                  <a16:creationId xmlns:a16="http://schemas.microsoft.com/office/drawing/2014/main" id="{17D75F01-E09E-4DDD-B894-24FE36F9CE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1313" y="3048000"/>
            <a:ext cx="2503487" cy="695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1" name="Equation" r:id="rId13" imgW="1600200" imgH="444500" progId="Equation.DSMT4">
                    <p:embed/>
                  </p:oleObj>
                </mc:Choice>
                <mc:Fallback>
                  <p:oleObj name="Equation" r:id="rId13" imgW="1600200" imgH="4445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1313" y="3048000"/>
                          <a:ext cx="2503487" cy="695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1" name="矩形 41">
              <a:extLst>
                <a:ext uri="{FF2B5EF4-FFF2-40B4-BE49-F238E27FC236}">
                  <a16:creationId xmlns:a16="http://schemas.microsoft.com/office/drawing/2014/main" id="{28C7C326-1226-450F-B77D-F7E1257DF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2667000"/>
              <a:ext cx="5410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Let </a:t>
              </a:r>
              <a:r>
                <a:rPr lang="en-US" altLang="zh-CN" sz="2000" i="1"/>
                <a:t>C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denote the right half of the circle |</a:t>
              </a:r>
              <a:r>
                <a:rPr lang="en-US" altLang="zh-CN" sz="2000" i="1"/>
                <a:t>z</a:t>
              </a:r>
              <a:r>
                <a:rPr lang="en-US" altLang="zh-CN" sz="2000"/>
                <a:t>|=2,</a:t>
              </a:r>
              <a:endParaRPr lang="zh-CN" altLang="en-US" sz="2000"/>
            </a:p>
          </p:txBody>
        </p:sp>
      </p:grpSp>
      <p:grpSp>
        <p:nvGrpSpPr>
          <p:cNvPr id="5" name="组合 74">
            <a:extLst>
              <a:ext uri="{FF2B5EF4-FFF2-40B4-BE49-F238E27FC236}">
                <a16:creationId xmlns:a16="http://schemas.microsoft.com/office/drawing/2014/main" id="{CB697FA3-3457-4FA7-90E1-B0123A72125C}"/>
              </a:ext>
            </a:extLst>
          </p:cNvPr>
          <p:cNvGrpSpPr>
            <a:grpSpLocks/>
          </p:cNvGrpSpPr>
          <p:nvPr/>
        </p:nvGrpSpPr>
        <p:grpSpPr bwMode="auto">
          <a:xfrm>
            <a:off x="5961063" y="1974850"/>
            <a:ext cx="2801937" cy="2749550"/>
            <a:chOff x="5867400" y="1822651"/>
            <a:chExt cx="2801938" cy="2749349"/>
          </a:xfrm>
        </p:grpSpPr>
        <p:sp>
          <p:nvSpPr>
            <p:cNvPr id="36878" name="Line 36">
              <a:extLst>
                <a:ext uri="{FF2B5EF4-FFF2-40B4-BE49-F238E27FC236}">
                  <a16:creationId xmlns:a16="http://schemas.microsoft.com/office/drawing/2014/main" id="{5B7E96EC-17A5-40BA-AD2B-4F1181011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4309" y="3276400"/>
              <a:ext cx="16546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37">
              <a:extLst>
                <a:ext uri="{FF2B5EF4-FFF2-40B4-BE49-F238E27FC236}">
                  <a16:creationId xmlns:a16="http://schemas.microsoft.com/office/drawing/2014/main" id="{33CF57B5-C2BA-4174-9944-24D152DC16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64224" y="1883477"/>
              <a:ext cx="0" cy="2688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Text Box 38">
              <a:extLst>
                <a:ext uri="{FF2B5EF4-FFF2-40B4-BE49-F238E27FC236}">
                  <a16:creationId xmlns:a16="http://schemas.microsoft.com/office/drawing/2014/main" id="{DC16903B-3495-413C-8EDD-9A4E725DB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7156" y="3215574"/>
              <a:ext cx="737088" cy="47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i="1">
                  <a:solidFill>
                    <a:srgbClr val="0000FF"/>
                  </a:solidFill>
                </a:rPr>
                <a:t>O</a:t>
              </a:r>
              <a:endParaRPr kumimoji="1"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36881" name="Text Box 39">
              <a:extLst>
                <a:ext uri="{FF2B5EF4-FFF2-40B4-BE49-F238E27FC236}">
                  <a16:creationId xmlns:a16="http://schemas.microsoft.com/office/drawing/2014/main" id="{E8359BF7-7446-428F-BD98-50D2B5BE6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3457" y="1822651"/>
              <a:ext cx="722046" cy="47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i="1">
                  <a:solidFill>
                    <a:srgbClr val="0000FF"/>
                  </a:solidFill>
                </a:rPr>
                <a:t>y</a:t>
              </a:r>
              <a:endParaRPr kumimoji="1"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36882" name="Text Box 40">
              <a:extLst>
                <a:ext uri="{FF2B5EF4-FFF2-40B4-BE49-F238E27FC236}">
                  <a16:creationId xmlns:a16="http://schemas.microsoft.com/office/drawing/2014/main" id="{B916A25A-3B52-4E3C-9364-27FF30E6A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804" y="3133458"/>
              <a:ext cx="541534" cy="47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i="1">
                  <a:solidFill>
                    <a:srgbClr val="0000FF"/>
                  </a:solidFill>
                </a:rPr>
                <a:t>x</a:t>
              </a:r>
              <a:endParaRPr kumimoji="1"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36883" name="Arc 42">
              <a:extLst>
                <a:ext uri="{FF2B5EF4-FFF2-40B4-BE49-F238E27FC236}">
                  <a16:creationId xmlns:a16="http://schemas.microsoft.com/office/drawing/2014/main" id="{9CF52336-BA88-458B-B538-EDC27C481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224" y="2403542"/>
              <a:ext cx="852415" cy="1724426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Line 50">
              <a:extLst>
                <a:ext uri="{FF2B5EF4-FFF2-40B4-BE49-F238E27FC236}">
                  <a16:creationId xmlns:a16="http://schemas.microsoft.com/office/drawing/2014/main" id="{B84C2E44-8CBF-4F49-8542-DC68D231FE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7400" y="3270317"/>
              <a:ext cx="9928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5" name="Rectangle 51">
              <a:extLst>
                <a:ext uri="{FF2B5EF4-FFF2-40B4-BE49-F238E27FC236}">
                  <a16:creationId xmlns:a16="http://schemas.microsoft.com/office/drawing/2014/main" id="{F2074967-4690-4713-BC69-960CF2BB2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1275" y="3853064"/>
              <a:ext cx="283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>
                  <a:solidFill>
                    <a:srgbClr val="CC3300"/>
                  </a:solidFill>
                </a:rPr>
                <a:t>-2</a:t>
              </a:r>
              <a:r>
                <a:rPr kumimoji="1" lang="en-US" altLang="zh-CN" sz="2000" i="1">
                  <a:solidFill>
                    <a:srgbClr val="CC3300"/>
                  </a:solidFill>
                </a:rPr>
                <a:t>i</a:t>
              </a:r>
            </a:p>
          </p:txBody>
        </p:sp>
        <p:sp>
          <p:nvSpPr>
            <p:cNvPr id="36886" name="Rectangle 52">
              <a:extLst>
                <a:ext uri="{FF2B5EF4-FFF2-40B4-BE49-F238E27FC236}">
                  <a16:creationId xmlns:a16="http://schemas.microsoft.com/office/drawing/2014/main" id="{C98D01D2-4F1B-4D4D-869C-990EF8735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475" y="2157614"/>
              <a:ext cx="390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>
                  <a:solidFill>
                    <a:srgbClr val="CC3300"/>
                  </a:solidFill>
                </a:rPr>
                <a:t>2</a:t>
              </a:r>
              <a:r>
                <a:rPr kumimoji="1" lang="en-US" altLang="zh-CN" sz="2000" i="1">
                  <a:solidFill>
                    <a:srgbClr val="CC3300"/>
                  </a:solidFill>
                </a:rPr>
                <a:t>i</a:t>
              </a:r>
            </a:p>
          </p:txBody>
        </p:sp>
        <p:sp>
          <p:nvSpPr>
            <p:cNvPr id="36887" name="Text Box 53">
              <a:extLst>
                <a:ext uri="{FF2B5EF4-FFF2-40B4-BE49-F238E27FC236}">
                  <a16:creationId xmlns:a16="http://schemas.microsoft.com/office/drawing/2014/main" id="{D8A3E123-63DD-4B35-9B35-CB3779961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0625" y="2260801"/>
              <a:ext cx="704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FF"/>
                  </a:solidFill>
                </a:rPr>
                <a:t>C</a:t>
              </a:r>
              <a:r>
                <a:rPr kumimoji="1" lang="en-US" altLang="zh-CN" sz="2000" baseline="-25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6888" name="AutoShape 45">
              <a:extLst>
                <a:ext uri="{FF2B5EF4-FFF2-40B4-BE49-F238E27FC236}">
                  <a16:creationId xmlns:a16="http://schemas.microsoft.com/office/drawing/2014/main" id="{7476C9A4-7865-454C-BEC0-17EA707A77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074929">
              <a:off x="7593058" y="2825058"/>
              <a:ext cx="85241" cy="10340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889" name="Oval 49">
              <a:extLst>
                <a:ext uri="{FF2B5EF4-FFF2-40B4-BE49-F238E27FC236}">
                  <a16:creationId xmlns:a16="http://schemas.microsoft.com/office/drawing/2014/main" id="{27B61007-2B3C-4641-B65E-79D491994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8573" y="3244536"/>
              <a:ext cx="51145" cy="517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2" name="Rectangle 4">
            <a:extLst>
              <a:ext uri="{FF2B5EF4-FFF2-40B4-BE49-F238E27FC236}">
                <a16:creationId xmlns:a16="http://schemas.microsoft.com/office/drawing/2014/main" id="{C36F3946-7273-4DA1-8F7A-2574A6CC0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Antiderivatives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8">
            <a:extLst>
              <a:ext uri="{FF2B5EF4-FFF2-40B4-BE49-F238E27FC236}">
                <a16:creationId xmlns:a16="http://schemas.microsoft.com/office/drawing/2014/main" id="{FA1CE10D-92F4-46EA-8DF6-B9AB36D61D5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33600"/>
            <a:ext cx="5791200" cy="1139825"/>
            <a:chOff x="457200" y="2133600"/>
            <a:chExt cx="5791200" cy="1139825"/>
          </a:xfrm>
        </p:grpSpPr>
        <p:sp>
          <p:nvSpPr>
            <p:cNvPr id="37925" name="Text Box 2">
              <a:extLst>
                <a:ext uri="{FF2B5EF4-FFF2-40B4-BE49-F238E27FC236}">
                  <a16:creationId xmlns:a16="http://schemas.microsoft.com/office/drawing/2014/main" id="{A06FE59F-F723-47FA-B909-F38F46C60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2133600"/>
              <a:ext cx="579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Let </a:t>
              </a:r>
              <a:r>
                <a:rPr lang="en-US" altLang="zh-CN" sz="2000" i="1"/>
                <a:t>C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denote the left half of the same circle |</a:t>
              </a:r>
              <a:r>
                <a:rPr lang="en-US" altLang="zh-CN" sz="2000" i="1"/>
                <a:t>z</a:t>
              </a:r>
              <a:r>
                <a:rPr lang="en-US" altLang="zh-CN" sz="2000"/>
                <a:t>|=2,</a:t>
              </a:r>
              <a:endParaRPr lang="en-US" altLang="zh-CN" sz="2000" i="1"/>
            </a:p>
          </p:txBody>
        </p:sp>
        <p:graphicFrame>
          <p:nvGraphicFramePr>
            <p:cNvPr id="37926" name="Object 2">
              <a:extLst>
                <a:ext uri="{FF2B5EF4-FFF2-40B4-BE49-F238E27FC236}">
                  <a16:creationId xmlns:a16="http://schemas.microsoft.com/office/drawing/2014/main" id="{48C22585-1899-4BE8-9268-F547997242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6000" y="2514600"/>
            <a:ext cx="2667000" cy="758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2" name="Equation" r:id="rId3" imgW="1562100" imgH="444500" progId="Equation.DSMT4">
                    <p:embed/>
                  </p:oleObj>
                </mc:Choice>
                <mc:Fallback>
                  <p:oleObj name="Equation" r:id="rId3" imgW="1562100" imgH="4445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2514600"/>
                          <a:ext cx="2667000" cy="758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39">
            <a:extLst>
              <a:ext uri="{FF2B5EF4-FFF2-40B4-BE49-F238E27FC236}">
                <a16:creationId xmlns:a16="http://schemas.microsoft.com/office/drawing/2014/main" id="{85BF2129-A679-423B-A453-D43336397A8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200400"/>
            <a:ext cx="8001000" cy="827088"/>
            <a:chOff x="457200" y="3200400"/>
            <a:chExt cx="8001000" cy="827088"/>
          </a:xfrm>
        </p:grpSpPr>
        <p:sp>
          <p:nvSpPr>
            <p:cNvPr id="37923" name="Rectangle 24">
              <a:extLst>
                <a:ext uri="{FF2B5EF4-FFF2-40B4-BE49-F238E27FC236}">
                  <a16:creationId xmlns:a16="http://schemas.microsoft.com/office/drawing/2014/main" id="{489DE51A-C33A-4B04-9117-B346F4685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3200400"/>
              <a:ext cx="65833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indent="952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>
                  <a:solidFill>
                    <a:srgbClr val="000000"/>
                  </a:solidFill>
                </a:rPr>
                <a:t>We here can use the branch log </a:t>
              </a:r>
              <a:r>
                <a:rPr kumimoji="1" lang="en-US" altLang="zh-CN" sz="2000" i="1">
                  <a:solidFill>
                    <a:srgbClr val="000000"/>
                  </a:solidFill>
                </a:rPr>
                <a:t>z</a:t>
              </a:r>
              <a:r>
                <a:rPr kumimoji="1" lang="en-US" altLang="zh-CN" sz="2000">
                  <a:solidFill>
                    <a:srgbClr val="000000"/>
                  </a:solidFill>
                </a:rPr>
                <a:t>=ln </a:t>
              </a:r>
              <a:r>
                <a:rPr kumimoji="1" lang="en-US" altLang="zh-CN" sz="2000" i="1">
                  <a:solidFill>
                    <a:srgbClr val="000000"/>
                  </a:solidFill>
                </a:rPr>
                <a:t>r</a:t>
              </a:r>
              <a:r>
                <a:rPr kumimoji="1" lang="en-US" altLang="zh-CN" sz="2000">
                  <a:solidFill>
                    <a:srgbClr val="000000"/>
                  </a:solidFill>
                </a:rPr>
                <a:t>+</a:t>
              </a:r>
              <a:r>
                <a:rPr kumimoji="1" lang="en-US" altLang="zh-CN" sz="2000" i="1">
                  <a:solidFill>
                    <a:srgbClr val="000000"/>
                  </a:solidFill>
                </a:rPr>
                <a:t>i</a:t>
              </a:r>
              <a:r>
                <a:rPr kumimoji="1" lang="en-US" altLang="zh-CN" sz="2000" i="1">
                  <a:solidFill>
                    <a:srgbClr val="000000"/>
                  </a:solidFill>
                  <a:latin typeface="Symbol" panose="05050102010706020507" pitchFamily="18" charset="2"/>
                </a:rPr>
                <a:t>q</a:t>
              </a:r>
              <a:r>
                <a:rPr kumimoji="1" lang="en-US" altLang="zh-CN" sz="2000">
                  <a:solidFill>
                    <a:srgbClr val="000000"/>
                  </a:solidFill>
                  <a:latin typeface="宋体" panose="02010600030101010101" pitchFamily="2" charset="-122"/>
                </a:rPr>
                <a:t>   (</a:t>
              </a:r>
              <a:r>
                <a:rPr kumimoji="1" lang="en-US" altLang="zh-CN" sz="2000" i="1">
                  <a:solidFill>
                    <a:srgbClr val="000000"/>
                  </a:solidFill>
                </a:rPr>
                <a:t>r</a:t>
              </a:r>
              <a:r>
                <a:rPr kumimoji="1" lang="en-US" altLang="zh-CN" sz="2000">
                  <a:solidFill>
                    <a:srgbClr val="000000"/>
                  </a:solidFill>
                </a:rPr>
                <a:t>&gt;0, </a:t>
              </a:r>
              <a:r>
                <a:rPr kumimoji="1" lang="en-US" altLang="zh-CN" sz="2000">
                  <a:solidFill>
                    <a:srgbClr val="FF0000"/>
                  </a:solidFill>
                  <a:latin typeface="宋体" panose="02010600030101010101" pitchFamily="2" charset="-122"/>
                </a:rPr>
                <a:t>0</a:t>
              </a:r>
              <a:r>
                <a:rPr kumimoji="1" lang="en-US" altLang="zh-CN" sz="2000">
                  <a:solidFill>
                    <a:srgbClr val="FF0000"/>
                  </a:solidFill>
                </a:rPr>
                <a:t>&lt;</a:t>
              </a:r>
              <a:r>
                <a:rPr kumimoji="1" lang="en-US" altLang="zh-CN" sz="2000" i="1">
                  <a:solidFill>
                    <a:srgbClr val="FF0000"/>
                  </a:solidFill>
                  <a:latin typeface="Symbol" panose="05050102010706020507" pitchFamily="18" charset="2"/>
                </a:rPr>
                <a:t>q </a:t>
              </a:r>
              <a:r>
                <a:rPr kumimoji="1" lang="en-US" altLang="zh-CN" sz="2000">
                  <a:solidFill>
                    <a:srgbClr val="FF0000"/>
                  </a:solidFill>
                </a:rPr>
                <a:t>&lt;2</a:t>
              </a:r>
              <a:r>
                <a:rPr kumimoji="1" lang="en-US" altLang="zh-CN" sz="2000" i="1">
                  <a:solidFill>
                    <a:srgbClr val="FF0000"/>
                  </a:solidFill>
                  <a:latin typeface="Symbol" panose="05050102010706020507" pitchFamily="18" charset="2"/>
                </a:rPr>
                <a:t>p</a:t>
              </a:r>
              <a:r>
                <a:rPr kumimoji="1" lang="en-US" altLang="zh-CN" sz="2000">
                  <a:latin typeface="宋体" panose="02010600030101010101" pitchFamily="2" charset="-122"/>
                </a:rPr>
                <a:t>)</a:t>
              </a:r>
              <a:endParaRPr kumimoji="1" lang="en-US" altLang="zh-CN" sz="2000" b="0"/>
            </a:p>
          </p:txBody>
        </p:sp>
        <p:sp>
          <p:nvSpPr>
            <p:cNvPr id="37924" name="Rectangle 25">
              <a:extLst>
                <a:ext uri="{FF2B5EF4-FFF2-40B4-BE49-F238E27FC236}">
                  <a16:creationId xmlns:a16="http://schemas.microsoft.com/office/drawing/2014/main" id="{F410635B-4FE6-4026-B5F7-E8174828C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3657600"/>
              <a:ext cx="7924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indent="952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/>
                <a:t>serves as an antiderivative of the function 1/</a:t>
              </a:r>
              <a:r>
                <a:rPr kumimoji="1" lang="en-US" altLang="zh-CN" sz="2000" i="1"/>
                <a:t>z</a:t>
              </a:r>
              <a:r>
                <a:rPr kumimoji="1" lang="en-US" altLang="zh-CN" sz="2000"/>
                <a:t>, so</a:t>
              </a:r>
              <a:endParaRPr kumimoji="1" lang="en-US" altLang="zh-CN" sz="2000" b="0"/>
            </a:p>
          </p:txBody>
        </p:sp>
      </p:grpSp>
      <p:graphicFrame>
        <p:nvGraphicFramePr>
          <p:cNvPr id="407578" name="Object 3">
            <a:extLst>
              <a:ext uri="{FF2B5EF4-FFF2-40B4-BE49-F238E27FC236}">
                <a16:creationId xmlns:a16="http://schemas.microsoft.com/office/drawing/2014/main" id="{F5CE8E4D-53E6-4911-98C9-6921240379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962400"/>
          <a:ext cx="188277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3" name="Equation" r:id="rId5" imgW="965200" imgH="419100" progId="Equation.DSMT4">
                  <p:embed/>
                </p:oleObj>
              </mc:Choice>
              <mc:Fallback>
                <p:oleObj name="Equation" r:id="rId5" imgW="9652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62400"/>
                        <a:ext cx="188277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80" name="Object 5">
            <a:extLst>
              <a:ext uri="{FF2B5EF4-FFF2-40B4-BE49-F238E27FC236}">
                <a16:creationId xmlns:a16="http://schemas.microsoft.com/office/drawing/2014/main" id="{39A0793E-C0FA-4892-8875-CB9D209591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114800"/>
          <a:ext cx="11430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4" name="Equation" r:id="rId7" imgW="622030" imgH="279279" progId="Equation.DSMT4">
                  <p:embed/>
                </p:oleObj>
              </mc:Choice>
              <mc:Fallback>
                <p:oleObj name="Equation" r:id="rId7" imgW="622030" imgH="27927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14800"/>
                        <a:ext cx="11430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82" name="Object 7">
            <a:extLst>
              <a:ext uri="{FF2B5EF4-FFF2-40B4-BE49-F238E27FC236}">
                <a16:creationId xmlns:a16="http://schemas.microsoft.com/office/drawing/2014/main" id="{D429B339-A2A3-4A99-A28A-56B443828E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230688"/>
          <a:ext cx="6858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5" name="Equation" r:id="rId9" imgW="355138" imgH="177569" progId="Equation.DSMT4">
                  <p:embed/>
                </p:oleObj>
              </mc:Choice>
              <mc:Fallback>
                <p:oleObj name="Equation" r:id="rId9" imgW="355138" imgH="17756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230688"/>
                        <a:ext cx="6858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1">
            <a:extLst>
              <a:ext uri="{FF2B5EF4-FFF2-40B4-BE49-F238E27FC236}">
                <a16:creationId xmlns:a16="http://schemas.microsoft.com/office/drawing/2014/main" id="{F780C53D-1F1A-428C-9FB9-3E21D3EB02E5}"/>
              </a:ext>
            </a:extLst>
          </p:cNvPr>
          <p:cNvGrpSpPr>
            <a:grpSpLocks/>
          </p:cNvGrpSpPr>
          <p:nvPr/>
        </p:nvGrpSpPr>
        <p:grpSpPr bwMode="auto">
          <a:xfrm>
            <a:off x="5927725" y="914400"/>
            <a:ext cx="2914650" cy="4114800"/>
            <a:chOff x="3924" y="303"/>
            <a:chExt cx="1836" cy="2592"/>
          </a:xfrm>
        </p:grpSpPr>
        <p:grpSp>
          <p:nvGrpSpPr>
            <p:cNvPr id="37903" name="Group 32">
              <a:extLst>
                <a:ext uri="{FF2B5EF4-FFF2-40B4-BE49-F238E27FC236}">
                  <a16:creationId xmlns:a16="http://schemas.microsoft.com/office/drawing/2014/main" id="{8686E199-C91D-4821-ADF0-E0D2221792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303"/>
              <a:ext cx="1726" cy="2286"/>
              <a:chOff x="6990" y="7767"/>
              <a:chExt cx="2628" cy="3420"/>
            </a:xfrm>
          </p:grpSpPr>
          <p:sp>
            <p:nvSpPr>
              <p:cNvPr id="37908" name="Line 33">
                <a:extLst>
                  <a:ext uri="{FF2B5EF4-FFF2-40B4-BE49-F238E27FC236}">
                    <a16:creationId xmlns:a16="http://schemas.microsoft.com/office/drawing/2014/main" id="{B2A6769E-DBEE-421A-B25D-55DE493857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58" y="9201"/>
                <a:ext cx="11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9" name="Line 34">
                <a:extLst>
                  <a:ext uri="{FF2B5EF4-FFF2-40B4-BE49-F238E27FC236}">
                    <a16:creationId xmlns:a16="http://schemas.microsoft.com/office/drawing/2014/main" id="{ECD90821-0520-43EE-9EAC-B72E7BC10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328" y="7827"/>
                <a:ext cx="0" cy="26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0" name="Text Box 35">
                <a:extLst>
                  <a:ext uri="{FF2B5EF4-FFF2-40B4-BE49-F238E27FC236}">
                    <a16:creationId xmlns:a16="http://schemas.microsoft.com/office/drawing/2014/main" id="{3969CA72-07B6-4945-B44D-948E44DB24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52" y="9141"/>
                <a:ext cx="735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i="1">
                    <a:solidFill>
                      <a:srgbClr val="0000FF"/>
                    </a:solidFill>
                  </a:rPr>
                  <a:t>O</a:t>
                </a:r>
                <a:endParaRPr kumimoji="1" lang="en-US" altLang="zh-CN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37911" name="Text Box 36">
                <a:extLst>
                  <a:ext uri="{FF2B5EF4-FFF2-40B4-BE49-F238E27FC236}">
                    <a16:creationId xmlns:a16="http://schemas.microsoft.com/office/drawing/2014/main" id="{089A8269-F6FD-44C2-A2EF-EE4A715F42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58" y="7767"/>
                <a:ext cx="72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i="1">
                    <a:solidFill>
                      <a:srgbClr val="0000FF"/>
                    </a:solidFill>
                  </a:rPr>
                  <a:t>y</a:t>
                </a:r>
                <a:endParaRPr kumimoji="1" lang="en-US" altLang="zh-CN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37912" name="Text Box 37">
                <a:extLst>
                  <a:ext uri="{FF2B5EF4-FFF2-40B4-BE49-F238E27FC236}">
                    <a16:creationId xmlns:a16="http://schemas.microsoft.com/office/drawing/2014/main" id="{97461E84-0509-4491-8B76-9CE2C9ED2C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48" y="9060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i="1">
                    <a:solidFill>
                      <a:srgbClr val="0000FF"/>
                    </a:solidFill>
                  </a:rPr>
                  <a:t>x</a:t>
                </a:r>
                <a:endParaRPr kumimoji="1" lang="en-US" altLang="zh-CN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37913" name="Text Box 38" descr="文本框: FIGURE">
                <a:extLst>
                  <a:ext uri="{FF2B5EF4-FFF2-40B4-BE49-F238E27FC236}">
                    <a16:creationId xmlns:a16="http://schemas.microsoft.com/office/drawing/2014/main" id="{913B10E4-095A-4610-B7C8-9E784B6FA3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88" y="10719"/>
                <a:ext cx="183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37914" name="Arc 39">
                <a:extLst>
                  <a:ext uri="{FF2B5EF4-FFF2-40B4-BE49-F238E27FC236}">
                    <a16:creationId xmlns:a16="http://schemas.microsoft.com/office/drawing/2014/main" id="{5771BEBA-5C34-4E25-9551-B6F144C9E80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474" y="8355"/>
                <a:ext cx="850" cy="1701"/>
              </a:xfrm>
              <a:custGeom>
                <a:avLst/>
                <a:gdLst>
                  <a:gd name="T0" fmla="*/ 0 w 21600"/>
                  <a:gd name="T1" fmla="*/ 0 h 43200"/>
                  <a:gd name="T2" fmla="*/ 0 w 21600"/>
                  <a:gd name="T3" fmla="*/ 0 h 43200"/>
                  <a:gd name="T4" fmla="*/ 0 w 216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200"/>
                  <a:gd name="T11" fmla="*/ 21600 w 216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5" name="Oval 40">
                <a:extLst>
                  <a:ext uri="{FF2B5EF4-FFF2-40B4-BE49-F238E27FC236}">
                    <a16:creationId xmlns:a16="http://schemas.microsoft.com/office/drawing/2014/main" id="{E8BB527F-A6ED-4C76-A9A4-B3A953E37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4" y="10023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37916" name="Oval 41">
                <a:extLst>
                  <a:ext uri="{FF2B5EF4-FFF2-40B4-BE49-F238E27FC236}">
                    <a16:creationId xmlns:a16="http://schemas.microsoft.com/office/drawing/2014/main" id="{BD7B1A76-3783-433F-B848-5F3EBE0B7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8" y="8325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37917" name="AutoShape 42">
                <a:extLst>
                  <a:ext uri="{FF2B5EF4-FFF2-40B4-BE49-F238E27FC236}">
                    <a16:creationId xmlns:a16="http://schemas.microsoft.com/office/drawing/2014/main" id="{8BC2BCE8-4235-4E6A-B970-39356C3EA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058671">
                <a:off x="7714" y="8530"/>
                <a:ext cx="85" cy="102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37918" name="Text Box 43" descr="30%">
                <a:extLst>
                  <a:ext uri="{FF2B5EF4-FFF2-40B4-BE49-F238E27FC236}">
                    <a16:creationId xmlns:a16="http://schemas.microsoft.com/office/drawing/2014/main" id="{26036DCC-A9DA-40C1-BEAB-AB9DA83E9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6" y="8118"/>
                <a:ext cx="548" cy="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37919" name="Text Box 44" descr="30%">
                <a:extLst>
                  <a:ext uri="{FF2B5EF4-FFF2-40B4-BE49-F238E27FC236}">
                    <a16:creationId xmlns:a16="http://schemas.microsoft.com/office/drawing/2014/main" id="{73807C6E-1BB2-4624-A860-020650D6B8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0" y="9759"/>
                <a:ext cx="788" cy="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37920" name="Text Box 45" descr="30%">
                <a:extLst>
                  <a:ext uri="{FF2B5EF4-FFF2-40B4-BE49-F238E27FC236}">
                    <a16:creationId xmlns:a16="http://schemas.microsoft.com/office/drawing/2014/main" id="{6379D66D-AD35-45BA-A215-940D40DE11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32" y="7914"/>
                <a:ext cx="548" cy="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37921" name="Oval 46">
                <a:extLst>
                  <a:ext uri="{FF2B5EF4-FFF2-40B4-BE49-F238E27FC236}">
                    <a16:creationId xmlns:a16="http://schemas.microsoft.com/office/drawing/2014/main" id="{9C7C4070-9974-4A49-9447-FCDEB2470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0" y="9165"/>
                <a:ext cx="51" cy="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37922" name="Line 47">
                <a:extLst>
                  <a:ext uri="{FF2B5EF4-FFF2-40B4-BE49-F238E27FC236}">
                    <a16:creationId xmlns:a16="http://schemas.microsoft.com/office/drawing/2014/main" id="{436C5D40-2C5F-4A8C-A6A8-661F065A5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90" y="9195"/>
                <a:ext cx="13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7904" name="Object 10">
              <a:extLst>
                <a:ext uri="{FF2B5EF4-FFF2-40B4-BE49-F238E27FC236}">
                  <a16:creationId xmlns:a16="http://schemas.microsoft.com/office/drawing/2014/main" id="{1A9E483D-642F-4972-9343-94A53B99B9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4" y="2626"/>
            <a:ext cx="17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6" name="Equation" r:id="rId11" imgW="114102" imgH="177492" progId="Equation.DSMT4">
                    <p:embed/>
                  </p:oleObj>
                </mc:Choice>
                <mc:Fallback>
                  <p:oleObj name="Equation" r:id="rId11" imgW="114102" imgH="177492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2626"/>
                          <a:ext cx="17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5" name="Rectangle 49">
              <a:extLst>
                <a:ext uri="{FF2B5EF4-FFF2-40B4-BE49-F238E27FC236}">
                  <a16:creationId xmlns:a16="http://schemas.microsoft.com/office/drawing/2014/main" id="{B38CF231-CE9D-45E9-84B4-8E4F0312D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" y="1603"/>
              <a:ext cx="17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>
                  <a:solidFill>
                    <a:srgbClr val="CC3300"/>
                  </a:solidFill>
                </a:rPr>
                <a:t>-2</a:t>
              </a:r>
              <a:r>
                <a:rPr kumimoji="1" lang="en-US" altLang="zh-CN" sz="2000" i="1">
                  <a:solidFill>
                    <a:srgbClr val="CC3300"/>
                  </a:solidFill>
                </a:rPr>
                <a:t>i</a:t>
              </a:r>
            </a:p>
          </p:txBody>
        </p:sp>
        <p:sp>
          <p:nvSpPr>
            <p:cNvPr id="37906" name="Rectangle 50">
              <a:extLst>
                <a:ext uri="{FF2B5EF4-FFF2-40B4-BE49-F238E27FC236}">
                  <a16:creationId xmlns:a16="http://schemas.microsoft.com/office/drawing/2014/main" id="{82CB7ABC-E60C-4C3B-9897-861655717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8" y="535"/>
              <a:ext cx="2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>
                  <a:solidFill>
                    <a:srgbClr val="CC3300"/>
                  </a:solidFill>
                </a:rPr>
                <a:t>2</a:t>
              </a:r>
              <a:r>
                <a:rPr kumimoji="1" lang="en-US" altLang="zh-CN" sz="2000" i="1">
                  <a:solidFill>
                    <a:srgbClr val="CC3300"/>
                  </a:solidFill>
                </a:rPr>
                <a:t>i</a:t>
              </a:r>
            </a:p>
          </p:txBody>
        </p:sp>
        <p:sp>
          <p:nvSpPr>
            <p:cNvPr id="37907" name="Text Box 51">
              <a:extLst>
                <a:ext uri="{FF2B5EF4-FFF2-40B4-BE49-F238E27FC236}">
                  <a16:creationId xmlns:a16="http://schemas.microsoft.com/office/drawing/2014/main" id="{4F7DA0ED-CC14-4893-84BA-1C9570FEA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900"/>
              <a:ext cx="4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FF"/>
                  </a:solidFill>
                </a:rPr>
                <a:t>C</a:t>
              </a:r>
              <a:r>
                <a:rPr kumimoji="1" lang="en-US" altLang="zh-CN" sz="2000" baseline="-25000">
                  <a:solidFill>
                    <a:srgbClr val="0000FF"/>
                  </a:solidFill>
                </a:rPr>
                <a:t>2</a:t>
              </a:r>
            </a:p>
          </p:txBody>
        </p:sp>
      </p:grpSp>
      <p:sp>
        <p:nvSpPr>
          <p:cNvPr id="407604" name="Rectangle 52">
            <a:extLst>
              <a:ext uri="{FF2B5EF4-FFF2-40B4-BE49-F238E27FC236}">
                <a16:creationId xmlns:a16="http://schemas.microsoft.com/office/drawing/2014/main" id="{5633811A-6D7A-4201-B019-97B86143E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4800600"/>
            <a:ext cx="792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indent="952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000"/>
              <a:t>Hence, the integral of 1/</a:t>
            </a:r>
            <a:r>
              <a:rPr kumimoji="1" lang="en-US" altLang="zh-CN" sz="2000" i="1"/>
              <a:t>z</a:t>
            </a:r>
            <a:r>
              <a:rPr kumimoji="1" lang="en-US" altLang="zh-CN" sz="2000"/>
              <a:t> around the entire circle is</a:t>
            </a:r>
            <a:endParaRPr kumimoji="1" lang="en-US" altLang="zh-CN" sz="2000" b="0"/>
          </a:p>
        </p:txBody>
      </p:sp>
      <p:graphicFrame>
        <p:nvGraphicFramePr>
          <p:cNvPr id="407605" name="Object 8">
            <a:extLst>
              <a:ext uri="{FF2B5EF4-FFF2-40B4-BE49-F238E27FC236}">
                <a16:creationId xmlns:a16="http://schemas.microsoft.com/office/drawing/2014/main" id="{B599A720-0ABD-43A5-9AE1-8927A12218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410200"/>
          <a:ext cx="2057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7" name="Equation" r:id="rId13" imgW="1028254" imgH="177723" progId="Equation.DSMT4">
                  <p:embed/>
                </p:oleObj>
              </mc:Choice>
              <mc:Fallback>
                <p:oleObj name="Equation" r:id="rId13" imgW="1028254" imgH="17772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0200"/>
                        <a:ext cx="2057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606" name="Object 9">
            <a:extLst>
              <a:ext uri="{FF2B5EF4-FFF2-40B4-BE49-F238E27FC236}">
                <a16:creationId xmlns:a16="http://schemas.microsoft.com/office/drawing/2014/main" id="{35473C4A-1D60-4A20-97B9-06FACC2C36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81600"/>
          <a:ext cx="271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8" name="Equation" r:id="rId15" imgW="1358900" imgH="419100" progId="Equation.DSMT4">
                  <p:embed/>
                </p:oleObj>
              </mc:Choice>
              <mc:Fallback>
                <p:oleObj name="Equation" r:id="rId15" imgW="13589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81600"/>
                        <a:ext cx="2717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灯片编号占位符 4">
            <a:extLst>
              <a:ext uri="{FF2B5EF4-FFF2-40B4-BE49-F238E27FC236}">
                <a16:creationId xmlns:a16="http://schemas.microsoft.com/office/drawing/2014/main" id="{0A6C314D-C64D-4373-9A27-952890D4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4DB070-2F4F-4FA8-B5CD-108E5C7E01C8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7900" name="Text Box 2">
            <a:extLst>
              <a:ext uri="{FF2B5EF4-FFF2-40B4-BE49-F238E27FC236}">
                <a16:creationId xmlns:a16="http://schemas.microsoft.com/office/drawing/2014/main" id="{C69D9627-0EA9-43DF-A765-D1E3E2CC9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 Antiderivatives (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原函数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7901" name="Text Box 4">
            <a:extLst>
              <a:ext uri="{FF2B5EF4-FFF2-40B4-BE49-F238E27FC236}">
                <a16:creationId xmlns:a16="http://schemas.microsoft.com/office/drawing/2014/main" id="{D155D492-D9B6-4EF1-92C9-B222BCAA8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233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Solution (cont).</a:t>
            </a:r>
            <a:r>
              <a:rPr lang="en-US" altLang="zh-CN" sz="2000"/>
              <a:t>  </a:t>
            </a:r>
            <a:endParaRPr lang="en-US" altLang="zh-CN" sz="2000" i="1"/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6DA9A3FB-794D-4A4F-93B2-F23E17605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Antiderivatives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604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6FDE4373-41F4-4B66-BB41-75B6625426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7766050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Section 3.3 &amp; 3.4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C410B2-FE2C-4363-AE62-E4D4C554B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76600"/>
            <a:ext cx="62865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Cauchy integral theorem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Text Box 2">
            <a:extLst>
              <a:ext uri="{FF2B5EF4-FFF2-40B4-BE49-F238E27FC236}">
                <a16:creationId xmlns:a16="http://schemas.microsoft.com/office/drawing/2014/main" id="{11F0CA2E-F963-429F-A0F8-2C286EE23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Cauchy-Goursat Theorem</a:t>
            </a:r>
          </a:p>
        </p:txBody>
      </p:sp>
      <p:sp>
        <p:nvSpPr>
          <p:cNvPr id="402435" name="Text Box 3">
            <a:extLst>
              <a:ext uri="{FF2B5EF4-FFF2-40B4-BE49-F238E27FC236}">
                <a16:creationId xmlns:a16="http://schemas.microsoft.com/office/drawing/2014/main" id="{8B7F741F-3182-4CE0-98A9-3E06DDEC9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33800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rgbClr val="000000"/>
                </a:solidFill>
              </a:rPr>
              <a:t>If  </a:t>
            </a:r>
            <a:r>
              <a:rPr kumimoji="1" lang="en-US" altLang="zh-CN" sz="2000" i="1">
                <a:solidFill>
                  <a:srgbClr val="000000"/>
                </a:solidFill>
              </a:rPr>
              <a:t>f</a:t>
            </a:r>
            <a:r>
              <a:rPr kumimoji="1" lang="en-US" altLang="zh-CN" sz="2000">
                <a:solidFill>
                  <a:srgbClr val="000000"/>
                </a:solidFill>
              </a:rPr>
              <a:t>(</a:t>
            </a:r>
            <a:r>
              <a:rPr kumimoji="1" lang="en-US" altLang="zh-CN" sz="2000" i="1">
                <a:solidFill>
                  <a:srgbClr val="000000"/>
                </a:solidFill>
              </a:rPr>
              <a:t>z</a:t>
            </a:r>
            <a:r>
              <a:rPr kumimoji="1" lang="en-US" altLang="zh-CN" sz="2000">
                <a:solidFill>
                  <a:srgbClr val="000000"/>
                </a:solidFill>
              </a:rPr>
              <a:t>)=</a:t>
            </a:r>
            <a:r>
              <a:rPr kumimoji="1" lang="en-US" altLang="zh-CN" sz="2000" i="1">
                <a:solidFill>
                  <a:srgbClr val="000000"/>
                </a:solidFill>
              </a:rPr>
              <a:t>u</a:t>
            </a:r>
            <a:r>
              <a:rPr kumimoji="1" lang="en-US" altLang="zh-CN" sz="2000">
                <a:solidFill>
                  <a:srgbClr val="000000"/>
                </a:solidFill>
              </a:rPr>
              <a:t>(</a:t>
            </a:r>
            <a:r>
              <a:rPr kumimoji="1" lang="en-US" altLang="zh-CN" sz="2000" i="1">
                <a:solidFill>
                  <a:srgbClr val="000000"/>
                </a:solidFill>
              </a:rPr>
              <a:t>x</a:t>
            </a:r>
            <a:r>
              <a:rPr kumimoji="1" lang="en-US" altLang="zh-CN" sz="2000">
                <a:solidFill>
                  <a:srgbClr val="000000"/>
                </a:solidFill>
              </a:rPr>
              <a:t>, </a:t>
            </a:r>
            <a:r>
              <a:rPr kumimoji="1" lang="en-US" altLang="zh-CN" sz="2000" i="1">
                <a:solidFill>
                  <a:srgbClr val="000000"/>
                </a:solidFill>
              </a:rPr>
              <a:t>y</a:t>
            </a:r>
            <a:r>
              <a:rPr kumimoji="1" lang="en-US" altLang="zh-CN" sz="2000">
                <a:solidFill>
                  <a:srgbClr val="000000"/>
                </a:solidFill>
              </a:rPr>
              <a:t>)+</a:t>
            </a:r>
            <a:r>
              <a:rPr kumimoji="1" lang="en-US" altLang="zh-CN" sz="2000" i="1">
                <a:solidFill>
                  <a:srgbClr val="000000"/>
                </a:solidFill>
              </a:rPr>
              <a:t>iv</a:t>
            </a:r>
            <a:r>
              <a:rPr kumimoji="1" lang="en-US" altLang="zh-CN" sz="2000">
                <a:solidFill>
                  <a:srgbClr val="000000"/>
                </a:solidFill>
              </a:rPr>
              <a:t>(</a:t>
            </a:r>
            <a:r>
              <a:rPr kumimoji="1" lang="en-US" altLang="zh-CN" sz="2000" i="1">
                <a:solidFill>
                  <a:srgbClr val="000000"/>
                </a:solidFill>
              </a:rPr>
              <a:t>x</a:t>
            </a:r>
            <a:r>
              <a:rPr kumimoji="1" lang="en-US" altLang="zh-CN" sz="2000">
                <a:solidFill>
                  <a:srgbClr val="000000"/>
                </a:solidFill>
              </a:rPr>
              <a:t>, </a:t>
            </a:r>
            <a:r>
              <a:rPr kumimoji="1" lang="en-US" altLang="zh-CN" sz="2000" i="1">
                <a:solidFill>
                  <a:srgbClr val="000000"/>
                </a:solidFill>
              </a:rPr>
              <a:t>y</a:t>
            </a:r>
            <a:r>
              <a:rPr kumimoji="1" lang="en-US" altLang="zh-CN" sz="2000">
                <a:solidFill>
                  <a:srgbClr val="000000"/>
                </a:solidFill>
              </a:rPr>
              <a:t>) and </a:t>
            </a:r>
            <a:r>
              <a:rPr kumimoji="1" lang="en-US" altLang="zh-CN" sz="2000" i="1">
                <a:solidFill>
                  <a:srgbClr val="000000"/>
                </a:solidFill>
              </a:rPr>
              <a:t>z</a:t>
            </a:r>
            <a:r>
              <a:rPr kumimoji="1" lang="en-US" altLang="zh-CN" sz="2000">
                <a:solidFill>
                  <a:srgbClr val="000000"/>
                </a:solidFill>
              </a:rPr>
              <a:t>(</a:t>
            </a:r>
            <a:r>
              <a:rPr kumimoji="1" lang="en-US" altLang="zh-CN" sz="2000" i="1">
                <a:solidFill>
                  <a:srgbClr val="000000"/>
                </a:solidFill>
              </a:rPr>
              <a:t>t</a:t>
            </a:r>
            <a:r>
              <a:rPr kumimoji="1" lang="en-US" altLang="zh-CN" sz="2000">
                <a:solidFill>
                  <a:srgbClr val="000000"/>
                </a:solidFill>
              </a:rPr>
              <a:t>)=</a:t>
            </a:r>
            <a:r>
              <a:rPr kumimoji="1" lang="en-US" altLang="zh-CN" sz="2000" i="1">
                <a:solidFill>
                  <a:srgbClr val="000000"/>
                </a:solidFill>
              </a:rPr>
              <a:t>x</a:t>
            </a:r>
            <a:r>
              <a:rPr kumimoji="1" lang="en-US" altLang="zh-CN" sz="2000">
                <a:solidFill>
                  <a:srgbClr val="000000"/>
                </a:solidFill>
              </a:rPr>
              <a:t>(</a:t>
            </a:r>
            <a:r>
              <a:rPr kumimoji="1" lang="en-US" altLang="zh-CN" sz="2000" i="1">
                <a:solidFill>
                  <a:srgbClr val="000000"/>
                </a:solidFill>
              </a:rPr>
              <a:t>t</a:t>
            </a:r>
            <a:r>
              <a:rPr kumimoji="1" lang="en-US" altLang="zh-CN" sz="2000">
                <a:solidFill>
                  <a:srgbClr val="000000"/>
                </a:solidFill>
              </a:rPr>
              <a:t>)+</a:t>
            </a:r>
            <a:r>
              <a:rPr kumimoji="1" lang="en-US" altLang="zh-CN" sz="2000" i="1">
                <a:solidFill>
                  <a:srgbClr val="000000"/>
                </a:solidFill>
              </a:rPr>
              <a:t>iy</a:t>
            </a:r>
            <a:r>
              <a:rPr kumimoji="1" lang="en-US" altLang="zh-CN" sz="2000">
                <a:solidFill>
                  <a:srgbClr val="000000"/>
                </a:solidFill>
              </a:rPr>
              <a:t>(</a:t>
            </a:r>
            <a:r>
              <a:rPr kumimoji="1" lang="en-US" altLang="zh-CN" sz="2000" i="1">
                <a:solidFill>
                  <a:srgbClr val="000000"/>
                </a:solidFill>
              </a:rPr>
              <a:t>t</a:t>
            </a:r>
            <a:r>
              <a:rPr kumimoji="1" lang="en-US" altLang="zh-CN" sz="2000">
                <a:solidFill>
                  <a:srgbClr val="000000"/>
                </a:solidFill>
              </a:rPr>
              <a:t>), then the integrand</a:t>
            </a:r>
            <a:endParaRPr lang="en-US" altLang="zh-CN" sz="2000"/>
          </a:p>
        </p:txBody>
      </p:sp>
      <p:sp>
        <p:nvSpPr>
          <p:cNvPr id="402436" name="Text Box 4">
            <a:extLst>
              <a:ext uri="{FF2B5EF4-FFF2-40B4-BE49-F238E27FC236}">
                <a16:creationId xmlns:a16="http://schemas.microsoft.com/office/drawing/2014/main" id="{4EE87EFD-F3BE-48BB-9481-2A6D78596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924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Let </a:t>
            </a:r>
            <a:r>
              <a:rPr lang="en-US" altLang="zh-CN" sz="2000" i="1"/>
              <a:t>C</a:t>
            </a:r>
            <a:r>
              <a:rPr lang="en-US" altLang="zh-CN" sz="2000"/>
              <a:t> denote a </a:t>
            </a:r>
            <a:r>
              <a:rPr lang="en-US" altLang="zh-CN" sz="2000">
                <a:solidFill>
                  <a:srgbClr val="FF0000"/>
                </a:solidFill>
              </a:rPr>
              <a:t>simple closed contour  </a:t>
            </a:r>
            <a:r>
              <a:rPr lang="en-US" altLang="zh-CN" sz="2000" i="1"/>
              <a:t>z</a:t>
            </a:r>
            <a:r>
              <a:rPr lang="en-US" altLang="zh-CN" sz="2000"/>
              <a:t>=</a:t>
            </a:r>
            <a:r>
              <a:rPr lang="en-US" altLang="zh-CN" sz="2000" i="1"/>
              <a:t>z</a:t>
            </a:r>
            <a:r>
              <a:rPr lang="en-US" altLang="zh-CN" sz="2000"/>
              <a:t>(</a:t>
            </a:r>
            <a:r>
              <a:rPr lang="en-US" altLang="zh-CN" sz="2000" i="1"/>
              <a:t>t</a:t>
            </a:r>
            <a:r>
              <a:rPr lang="en-US" altLang="zh-CN" sz="2000"/>
              <a:t>) (</a:t>
            </a:r>
            <a:r>
              <a:rPr lang="en-US" altLang="zh-CN" sz="2000" i="1"/>
              <a:t>a</a:t>
            </a:r>
            <a:r>
              <a:rPr lang="en-US" altLang="zh-CN" sz="2000"/>
              <a:t> ≤</a:t>
            </a:r>
            <a:r>
              <a:rPr lang="en-US" altLang="zh-CN" sz="2000" i="1"/>
              <a:t>t </a:t>
            </a:r>
            <a:r>
              <a:rPr lang="en-US" altLang="zh-CN" sz="2000"/>
              <a:t>≤ </a:t>
            </a:r>
            <a:r>
              <a:rPr lang="en-US" altLang="zh-CN" sz="2000" i="1"/>
              <a:t>b</a:t>
            </a:r>
            <a:r>
              <a:rPr lang="en-US" altLang="zh-CN" sz="2000"/>
              <a:t>) , described in the positive sense, and we assume that  </a:t>
            </a:r>
            <a:r>
              <a:rPr lang="en-US" altLang="zh-CN" sz="2000" i="1"/>
              <a:t>f  </a:t>
            </a:r>
            <a:r>
              <a:rPr lang="en-US" altLang="zh-CN" sz="2000"/>
              <a:t>is </a:t>
            </a:r>
            <a:r>
              <a:rPr lang="en-US" altLang="zh-CN" sz="2000">
                <a:solidFill>
                  <a:srgbClr val="FF0000"/>
                </a:solidFill>
              </a:rPr>
              <a:t>analytic </a:t>
            </a:r>
            <a:r>
              <a:rPr lang="en-US" altLang="zh-CN" sz="2000"/>
              <a:t>at each point interior to and on </a:t>
            </a:r>
            <a:r>
              <a:rPr lang="en-US" altLang="zh-CN" sz="2000" i="1"/>
              <a:t>C</a:t>
            </a:r>
            <a:r>
              <a:rPr lang="en-US" altLang="zh-CN" sz="2000"/>
              <a:t>. According to the definition,</a:t>
            </a:r>
          </a:p>
        </p:txBody>
      </p:sp>
      <p:graphicFrame>
        <p:nvGraphicFramePr>
          <p:cNvPr id="402437" name="Object 2">
            <a:extLst>
              <a:ext uri="{FF2B5EF4-FFF2-40B4-BE49-F238E27FC236}">
                <a16:creationId xmlns:a16="http://schemas.microsoft.com/office/drawing/2014/main" id="{E43D87B2-5099-428B-B234-49AF640EAC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048000"/>
          <a:ext cx="3124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Equation" r:id="rId3" imgW="1828800" imgH="330200" progId="Equation.DSMT4">
                  <p:embed/>
                </p:oleObj>
              </mc:Choice>
              <mc:Fallback>
                <p:oleObj name="Equation" r:id="rId3" imgW="18288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48000"/>
                        <a:ext cx="3124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8" name="Object 3">
            <a:extLst>
              <a:ext uri="{FF2B5EF4-FFF2-40B4-BE49-F238E27FC236}">
                <a16:creationId xmlns:a16="http://schemas.microsoft.com/office/drawing/2014/main" id="{611D10D1-8076-43CC-9B13-C7A9F08E92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" y="4229100"/>
          <a:ext cx="18748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Equation" r:id="rId5" imgW="1040948" imgH="330057" progId="Equation.DSMT4">
                  <p:embed/>
                </p:oleObj>
              </mc:Choice>
              <mc:Fallback>
                <p:oleObj name="Equation" r:id="rId5" imgW="1040948" imgH="33005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4229100"/>
                        <a:ext cx="187483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9" name="Object 4">
            <a:extLst>
              <a:ext uri="{FF2B5EF4-FFF2-40B4-BE49-F238E27FC236}">
                <a16:creationId xmlns:a16="http://schemas.microsoft.com/office/drawing/2014/main" id="{19258FCF-6C6A-4054-931A-0E0B37E01D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0938" y="4219575"/>
          <a:ext cx="573246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Equation" r:id="rId7" imgW="3187700" imgH="330200" progId="Equation.DSMT4">
                  <p:embed/>
                </p:oleObj>
              </mc:Choice>
              <mc:Fallback>
                <p:oleObj name="Equation" r:id="rId7" imgW="3187700" imgH="330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4219575"/>
                        <a:ext cx="5732462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0" name="Object 5">
            <a:extLst>
              <a:ext uri="{FF2B5EF4-FFF2-40B4-BE49-F238E27FC236}">
                <a16:creationId xmlns:a16="http://schemas.microsoft.com/office/drawing/2014/main" id="{2D7378B2-2BF0-420C-96CC-DB5A544C39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8238" y="4832350"/>
          <a:ext cx="43735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Equation" r:id="rId9" imgW="2222500" imgH="330200" progId="Equation.DSMT4">
                  <p:embed/>
                </p:oleObj>
              </mc:Choice>
              <mc:Fallback>
                <p:oleObj name="Equation" r:id="rId9" imgW="2222500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4832350"/>
                        <a:ext cx="437356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灯片编号占位符 4">
            <a:extLst>
              <a:ext uri="{FF2B5EF4-FFF2-40B4-BE49-F238E27FC236}">
                <a16:creationId xmlns:a16="http://schemas.microsoft.com/office/drawing/2014/main" id="{2D69B37F-2C1F-4CC8-8863-CE33A777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F92F16C-EF9C-44BE-B924-21B533CE7A2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E0BA5D4-8DF9-4431-9FD1-8BDCE4504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Cauchy integral theorems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4" grpId="0"/>
      <p:bldP spid="402435" grpId="0"/>
      <p:bldP spid="4024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202" name="Object 3">
            <a:extLst>
              <a:ext uri="{FF2B5EF4-FFF2-40B4-BE49-F238E27FC236}">
                <a16:creationId xmlns:a16="http://schemas.microsoft.com/office/drawing/2014/main" id="{2308646F-6002-49B7-86DD-DF8EDEBA51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133600"/>
          <a:ext cx="11588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3" imgW="634725" imgH="291973" progId="Equation.DSMT4">
                  <p:embed/>
                </p:oleObj>
              </mc:Choice>
              <mc:Fallback>
                <p:oleObj name="Equation" r:id="rId3" imgW="634725" imgH="29197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11588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03" name="Object 4">
            <a:extLst>
              <a:ext uri="{FF2B5EF4-FFF2-40B4-BE49-F238E27FC236}">
                <a16:creationId xmlns:a16="http://schemas.microsoft.com/office/drawing/2014/main" id="{E4832895-341F-4FD3-8963-2E9B4AC78E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085975"/>
          <a:ext cx="3494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Equation" r:id="rId5" imgW="1892300" imgH="330200" progId="Equation.DSMT4">
                  <p:embed/>
                </p:oleObj>
              </mc:Choice>
              <mc:Fallback>
                <p:oleObj name="Equation" r:id="rId5" imgW="1892300" imgH="330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85975"/>
                        <a:ext cx="34940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205" name="Rectangle 13">
            <a:extLst>
              <a:ext uri="{FF2B5EF4-FFF2-40B4-BE49-F238E27FC236}">
                <a16:creationId xmlns:a16="http://schemas.microsoft.com/office/drawing/2014/main" id="{286F5159-7C9E-4BBA-BC7E-7394B575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8229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solidFill>
                  <a:srgbClr val="000000"/>
                </a:solidFill>
              </a:rPr>
              <a:t>In terms of line integrals of real-valued functions of two real variables, </a:t>
            </a:r>
            <a:endParaRPr kumimoji="1" lang="en-US" altLang="zh-CN" sz="2000" b="0"/>
          </a:p>
        </p:txBody>
      </p:sp>
      <p:sp>
        <p:nvSpPr>
          <p:cNvPr id="392208" name="Text Box 16">
            <a:extLst>
              <a:ext uri="{FF2B5EF4-FFF2-40B4-BE49-F238E27FC236}">
                <a16:creationId xmlns:a16="http://schemas.microsoft.com/office/drawing/2014/main" id="{3783D891-99A0-444F-97B6-D6887983F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19400"/>
            <a:ext cx="8001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Recall that if two real-valued functions </a:t>
            </a:r>
            <a:r>
              <a:rPr lang="en-US" altLang="zh-CN" sz="2000" i="1"/>
              <a:t>P</a:t>
            </a:r>
            <a:r>
              <a:rPr lang="en-US" altLang="zh-CN" sz="2000"/>
              <a:t>(</a:t>
            </a:r>
            <a:r>
              <a:rPr lang="en-US" altLang="zh-CN" sz="2000" i="1"/>
              <a:t>x</a:t>
            </a:r>
            <a:r>
              <a:rPr lang="en-US" altLang="zh-CN" sz="2000"/>
              <a:t>,</a:t>
            </a:r>
            <a:r>
              <a:rPr lang="en-US" altLang="zh-CN" sz="2000" i="1"/>
              <a:t>y</a:t>
            </a:r>
            <a:r>
              <a:rPr lang="en-US" altLang="zh-CN" sz="2000"/>
              <a:t>) and </a:t>
            </a:r>
            <a:r>
              <a:rPr lang="en-US" altLang="zh-CN" sz="2000" i="1"/>
              <a:t>Q</a:t>
            </a:r>
            <a:r>
              <a:rPr lang="en-US" altLang="zh-CN" sz="2000"/>
              <a:t>(</a:t>
            </a:r>
            <a:r>
              <a:rPr lang="en-US" altLang="zh-CN" sz="2000" i="1"/>
              <a:t>x</a:t>
            </a:r>
            <a:r>
              <a:rPr lang="en-US" altLang="zh-CN" sz="2000"/>
              <a:t>,</a:t>
            </a:r>
            <a:r>
              <a:rPr lang="en-US" altLang="zh-CN" sz="2000" i="1"/>
              <a:t>y</a:t>
            </a:r>
            <a:r>
              <a:rPr lang="en-US" altLang="zh-CN" sz="2000"/>
              <a:t>), together with their </a:t>
            </a:r>
            <a:r>
              <a:rPr lang="en-US" altLang="zh-CN" sz="2000">
                <a:solidFill>
                  <a:srgbClr val="0033CC"/>
                </a:solidFill>
              </a:rPr>
              <a:t>first-order derivatives</a:t>
            </a:r>
            <a:r>
              <a:rPr lang="en-US" altLang="zh-CN" sz="2000"/>
              <a:t>, are </a:t>
            </a:r>
            <a:r>
              <a:rPr lang="en-US" altLang="zh-CN" sz="2000">
                <a:solidFill>
                  <a:srgbClr val="0033CC"/>
                </a:solidFill>
              </a:rPr>
              <a:t>continuous</a:t>
            </a:r>
            <a:r>
              <a:rPr lang="en-US" altLang="zh-CN" sz="2000"/>
              <a:t> throughout the closed region </a:t>
            </a:r>
            <a:r>
              <a:rPr lang="en-US" altLang="zh-CN" sz="2000" i="1"/>
              <a:t>R</a:t>
            </a:r>
            <a:r>
              <a:rPr lang="en-US" altLang="zh-CN" sz="2000"/>
              <a:t>, then we have the </a:t>
            </a:r>
            <a:r>
              <a:rPr lang="en-US" altLang="zh-CN" sz="2000">
                <a:solidFill>
                  <a:srgbClr val="FF0000"/>
                </a:solidFill>
              </a:rPr>
              <a:t>Green’s theorem</a:t>
            </a:r>
            <a:r>
              <a:rPr lang="en-US" altLang="zh-CN" sz="2000"/>
              <a:t>:</a:t>
            </a:r>
          </a:p>
        </p:txBody>
      </p:sp>
      <p:graphicFrame>
        <p:nvGraphicFramePr>
          <p:cNvPr id="392209" name="Object 5">
            <a:extLst>
              <a:ext uri="{FF2B5EF4-FFF2-40B4-BE49-F238E27FC236}">
                <a16:creationId xmlns:a16="http://schemas.microsoft.com/office/drawing/2014/main" id="{DB4A1FB2-EA86-412C-8991-D952CA9429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6413" y="4343400"/>
          <a:ext cx="40544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Equation" r:id="rId7" imgW="2222500" imgH="431800" progId="Equation.DSMT4">
                  <p:embed/>
                </p:oleObj>
              </mc:Choice>
              <mc:Fallback>
                <p:oleObj name="Equation" r:id="rId7" imgW="22225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4343400"/>
                        <a:ext cx="40544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灯片编号占位符 4">
            <a:extLst>
              <a:ext uri="{FF2B5EF4-FFF2-40B4-BE49-F238E27FC236}">
                <a16:creationId xmlns:a16="http://schemas.microsoft.com/office/drawing/2014/main" id="{1AC2D952-66DA-4A0E-A369-520280D1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451D065-243C-4A69-B80A-8E2D047CE362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992" name="Text Box 2">
            <a:extLst>
              <a:ext uri="{FF2B5EF4-FFF2-40B4-BE49-F238E27FC236}">
                <a16:creationId xmlns:a16="http://schemas.microsoft.com/office/drawing/2014/main" id="{7532C455-0028-4E61-AD86-0C7630302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Cauchy-Goursat Theorem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1D60718-8E27-4D51-82F7-9428A14A1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Cauchy integral theorems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05" grpId="0" build="p" autoUpdateAnimBg="0"/>
      <p:bldP spid="3922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A53AA6BE-3BC2-4F2C-9945-C0ECAB8CEA8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7766050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Section 3.1 &amp; 3.2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F20B73-C51F-42E6-9411-3703633C9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3284538"/>
            <a:ext cx="6286500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Contour integral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23" name="Text Box 7">
            <a:extLst>
              <a:ext uri="{FF2B5EF4-FFF2-40B4-BE49-F238E27FC236}">
                <a16:creationId xmlns:a16="http://schemas.microsoft.com/office/drawing/2014/main" id="{171B5B06-9097-4BED-947C-AFF012A3D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Note that: </a:t>
            </a:r>
          </a:p>
        </p:txBody>
      </p:sp>
      <p:sp>
        <p:nvSpPr>
          <p:cNvPr id="393226" name="Rectangle 10">
            <a:extLst>
              <a:ext uri="{FF2B5EF4-FFF2-40B4-BE49-F238E27FC236}">
                <a16:creationId xmlns:a16="http://schemas.microsoft.com/office/drawing/2014/main" id="{99A4F8BA-4C3A-42F9-AE77-D3F5FEB07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133600"/>
            <a:ext cx="792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000">
                <a:solidFill>
                  <a:srgbClr val="000000"/>
                </a:solidFill>
              </a:rPr>
              <a:t>(1)  Since</a:t>
            </a:r>
            <a:r>
              <a:rPr kumimoji="1" lang="en-US" altLang="zh-CN" sz="2000" i="1">
                <a:solidFill>
                  <a:srgbClr val="000000"/>
                </a:solidFill>
              </a:rPr>
              <a:t> f</a:t>
            </a:r>
            <a:r>
              <a:rPr kumimoji="1" lang="en-US" altLang="zh-CN" sz="2000">
                <a:solidFill>
                  <a:srgbClr val="000000"/>
                </a:solidFill>
              </a:rPr>
              <a:t>  is analytic in </a:t>
            </a:r>
            <a:r>
              <a:rPr kumimoji="1" lang="en-US" altLang="zh-CN" sz="2000" i="1">
                <a:solidFill>
                  <a:srgbClr val="000000"/>
                </a:solidFill>
              </a:rPr>
              <a:t>R</a:t>
            </a:r>
            <a:r>
              <a:rPr kumimoji="1" lang="en-US" altLang="zh-CN" sz="2000">
                <a:solidFill>
                  <a:srgbClr val="000000"/>
                </a:solidFill>
              </a:rPr>
              <a:t>, so </a:t>
            </a:r>
            <a:r>
              <a:rPr kumimoji="1" lang="en-US" altLang="zh-CN" sz="2000" i="1">
                <a:solidFill>
                  <a:srgbClr val="000000"/>
                </a:solidFill>
              </a:rPr>
              <a:t>f</a:t>
            </a:r>
            <a:r>
              <a:rPr kumimoji="1" lang="en-US" altLang="zh-CN" sz="2000">
                <a:solidFill>
                  <a:srgbClr val="000000"/>
                </a:solidFill>
              </a:rPr>
              <a:t>  is continuous in </a:t>
            </a:r>
            <a:r>
              <a:rPr kumimoji="1" lang="en-US" altLang="zh-CN" sz="2000" i="1">
                <a:solidFill>
                  <a:srgbClr val="000000"/>
                </a:solidFill>
              </a:rPr>
              <a:t>R</a:t>
            </a:r>
            <a:r>
              <a:rPr kumimoji="1" lang="en-US" altLang="zh-CN" sz="2000">
                <a:solidFill>
                  <a:srgbClr val="000000"/>
                </a:solidFill>
              </a:rPr>
              <a:t>, which ensures that </a:t>
            </a:r>
            <a:r>
              <a:rPr kumimoji="1" lang="en-US" altLang="zh-CN" sz="2000" i="1">
                <a:solidFill>
                  <a:srgbClr val="000000"/>
                </a:solidFill>
              </a:rPr>
              <a:t>u</a:t>
            </a:r>
            <a:r>
              <a:rPr kumimoji="1" lang="en-US" altLang="zh-CN" sz="2000">
                <a:solidFill>
                  <a:srgbClr val="000000"/>
                </a:solidFill>
              </a:rPr>
              <a:t> and </a:t>
            </a:r>
            <a:r>
              <a:rPr kumimoji="1" lang="en-US" altLang="zh-CN" sz="2000" i="1">
                <a:solidFill>
                  <a:srgbClr val="000000"/>
                </a:solidFill>
              </a:rPr>
              <a:t>v</a:t>
            </a:r>
            <a:r>
              <a:rPr kumimoji="1" lang="en-US" altLang="zh-CN" sz="2000">
                <a:solidFill>
                  <a:srgbClr val="000000"/>
                </a:solidFill>
              </a:rPr>
              <a:t> are also continuous in </a:t>
            </a:r>
            <a:r>
              <a:rPr kumimoji="1" lang="en-US" altLang="zh-CN" sz="2000" i="1">
                <a:solidFill>
                  <a:srgbClr val="000000"/>
                </a:solidFill>
              </a:rPr>
              <a:t>R</a:t>
            </a:r>
            <a:r>
              <a:rPr kumimoji="1" lang="en-US" altLang="zh-CN" sz="2000">
                <a:solidFill>
                  <a:srgbClr val="000000"/>
                </a:solidFill>
              </a:rPr>
              <a:t>.</a:t>
            </a:r>
            <a:endParaRPr kumimoji="1" lang="en-US" altLang="zh-CN" sz="2000" b="0"/>
          </a:p>
        </p:txBody>
      </p:sp>
      <p:sp>
        <p:nvSpPr>
          <p:cNvPr id="393227" name="Rectangle 11">
            <a:extLst>
              <a:ext uri="{FF2B5EF4-FFF2-40B4-BE49-F238E27FC236}">
                <a16:creationId xmlns:a16="http://schemas.microsoft.com/office/drawing/2014/main" id="{B72F5A70-4718-4569-B834-9D2208469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24200"/>
            <a:ext cx="79248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000">
                <a:solidFill>
                  <a:srgbClr val="000000"/>
                </a:solidFill>
              </a:rPr>
              <a:t>(2)  </a:t>
            </a:r>
            <a:r>
              <a:rPr kumimoji="1" lang="en-US" altLang="zh-CN" sz="2000">
                <a:solidFill>
                  <a:srgbClr val="FF0000"/>
                </a:solidFill>
              </a:rPr>
              <a:t>If</a:t>
            </a:r>
            <a:r>
              <a:rPr kumimoji="1" lang="en-US" altLang="zh-CN" sz="2000">
                <a:solidFill>
                  <a:srgbClr val="000000"/>
                </a:solidFill>
              </a:rPr>
              <a:t>  the derivative </a:t>
            </a:r>
            <a:r>
              <a:rPr kumimoji="1" lang="en-US" altLang="zh-CN" sz="2000" i="1">
                <a:solidFill>
                  <a:srgbClr val="000000"/>
                </a:solidFill>
              </a:rPr>
              <a:t>f'</a:t>
            </a:r>
            <a:r>
              <a:rPr kumimoji="1" lang="en-US" altLang="zh-CN" sz="2000">
                <a:solidFill>
                  <a:srgbClr val="000000"/>
                </a:solidFill>
              </a:rPr>
              <a:t> is continuous on </a:t>
            </a:r>
            <a:r>
              <a:rPr kumimoji="1" lang="en-US" altLang="zh-CN" sz="2000" i="1">
                <a:solidFill>
                  <a:srgbClr val="000000"/>
                </a:solidFill>
              </a:rPr>
              <a:t>R</a:t>
            </a:r>
            <a:r>
              <a:rPr kumimoji="1" lang="en-US" altLang="zh-CN" sz="2000">
                <a:solidFill>
                  <a:srgbClr val="000000"/>
                </a:solidFill>
              </a:rPr>
              <a:t>, so are the first-order partial derivatives of  </a:t>
            </a:r>
            <a:r>
              <a:rPr kumimoji="1" lang="en-US" altLang="zh-CN" sz="2000" i="1">
                <a:solidFill>
                  <a:srgbClr val="000000"/>
                </a:solidFill>
              </a:rPr>
              <a:t>u</a:t>
            </a:r>
            <a:r>
              <a:rPr kumimoji="1" lang="en-US" altLang="zh-CN" sz="2000">
                <a:solidFill>
                  <a:srgbClr val="000000"/>
                </a:solidFill>
              </a:rPr>
              <a:t> and </a:t>
            </a:r>
            <a:r>
              <a:rPr kumimoji="1" lang="en-US" altLang="zh-CN" sz="2000" i="1">
                <a:solidFill>
                  <a:srgbClr val="000000"/>
                </a:solidFill>
              </a:rPr>
              <a:t>v</a:t>
            </a:r>
            <a:r>
              <a:rPr kumimoji="1" lang="en-US" altLang="zh-CN" sz="2000">
                <a:solidFill>
                  <a:srgbClr val="000000"/>
                </a:solidFill>
              </a:rPr>
              <a:t>.</a:t>
            </a:r>
            <a:endParaRPr kumimoji="1" lang="en-US" altLang="zh-CN" sz="2000" b="0"/>
          </a:p>
        </p:txBody>
      </p:sp>
      <p:sp>
        <p:nvSpPr>
          <p:cNvPr id="393228" name="Text Box 12">
            <a:extLst>
              <a:ext uri="{FF2B5EF4-FFF2-40B4-BE49-F238E27FC236}">
                <a16:creationId xmlns:a16="http://schemas.microsoft.com/office/drawing/2014/main" id="{F23A2CCD-BC60-496C-9F1B-72C142F57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So</a:t>
            </a:r>
          </a:p>
        </p:txBody>
      </p:sp>
      <p:sp>
        <p:nvSpPr>
          <p:cNvPr id="43014" name="灯片编号占位符 4">
            <a:extLst>
              <a:ext uri="{FF2B5EF4-FFF2-40B4-BE49-F238E27FC236}">
                <a16:creationId xmlns:a16="http://schemas.microsoft.com/office/drawing/2014/main" id="{5E66F8CE-ADCB-4F10-973C-C04242D5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0E04101-6150-4063-9746-1277D7E46E32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15" name="Text Box 2">
            <a:extLst>
              <a:ext uri="{FF2B5EF4-FFF2-40B4-BE49-F238E27FC236}">
                <a16:creationId xmlns:a16="http://schemas.microsoft.com/office/drawing/2014/main" id="{2F9EAC37-E586-49D5-A2C7-8BB51F5E1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Cauchy-Goursat Theorem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D841458-826E-4DC4-A09A-11885C47B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Cauchy integral theorems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aphicFrame>
        <p:nvGraphicFramePr>
          <p:cNvPr id="394251" name="Object 3">
            <a:extLst>
              <a:ext uri="{FF2B5EF4-FFF2-40B4-BE49-F238E27FC236}">
                <a16:creationId xmlns:a16="http://schemas.microsoft.com/office/drawing/2014/main" id="{930BFFE9-1F14-48BB-9DB5-F4A71340A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5900" y="4038600"/>
          <a:ext cx="60229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Equation" r:id="rId3" imgW="3276600" imgH="431800" progId="Equation.DSMT4">
                  <p:embed/>
                </p:oleObj>
              </mc:Choice>
              <mc:Fallback>
                <p:oleObj name="Equation" r:id="rId3" imgW="32766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4038600"/>
                        <a:ext cx="60229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54" name="Object 5">
            <a:extLst>
              <a:ext uri="{FF2B5EF4-FFF2-40B4-BE49-F238E27FC236}">
                <a16:creationId xmlns:a16="http://schemas.microsoft.com/office/drawing/2014/main" id="{EB206F95-0248-4D74-9E93-9DA5152F0E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4238625"/>
          <a:ext cx="600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Equation" r:id="rId5" imgW="279158" imgH="177646" progId="Equation.DSMT4">
                  <p:embed/>
                </p:oleObj>
              </mc:Choice>
              <mc:Fallback>
                <p:oleObj name="Equation" r:id="rId5" imgW="279158" imgH="1776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238625"/>
                        <a:ext cx="6000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3">
            <a:extLst>
              <a:ext uri="{FF2B5EF4-FFF2-40B4-BE49-F238E27FC236}">
                <a16:creationId xmlns:a16="http://schemas.microsoft.com/office/drawing/2014/main" id="{D050354F-DCE3-4256-B8D6-A84CF62A5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00600"/>
            <a:ext cx="79248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Conclusion:</a:t>
            </a:r>
            <a:r>
              <a:rPr lang="en-US" altLang="zh-CN" sz="2000"/>
              <a:t> if </a:t>
            </a:r>
            <a:r>
              <a:rPr lang="en-US" altLang="zh-CN" sz="2000" i="1"/>
              <a:t>C</a:t>
            </a:r>
            <a:r>
              <a:rPr lang="en-US" altLang="zh-CN" sz="2000"/>
              <a:t> is a </a:t>
            </a:r>
            <a:r>
              <a:rPr lang="en-US" altLang="zh-CN" sz="2000">
                <a:solidFill>
                  <a:srgbClr val="FF0000"/>
                </a:solidFill>
              </a:rPr>
              <a:t>simple closed </a:t>
            </a:r>
            <a:r>
              <a:rPr lang="en-US" altLang="zh-CN" sz="2000"/>
              <a:t>contour,  </a:t>
            </a:r>
            <a:r>
              <a:rPr lang="en-US" altLang="zh-CN" sz="2000" i="1"/>
              <a:t>f</a:t>
            </a:r>
            <a:r>
              <a:rPr lang="en-US" altLang="zh-CN" sz="2000"/>
              <a:t>  is </a:t>
            </a:r>
            <a:r>
              <a:rPr lang="en-US" altLang="zh-CN" sz="2000">
                <a:solidFill>
                  <a:srgbClr val="FF0000"/>
                </a:solidFill>
              </a:rPr>
              <a:t>analytic </a:t>
            </a:r>
            <a:r>
              <a:rPr lang="en-US" altLang="zh-CN" sz="2000"/>
              <a:t>in </a:t>
            </a:r>
            <a:r>
              <a:rPr lang="en-US" altLang="zh-CN" sz="2000" i="1"/>
              <a:t>R</a:t>
            </a:r>
            <a:r>
              <a:rPr lang="en-US" altLang="zh-CN" sz="2000"/>
              <a:t>, and </a:t>
            </a:r>
            <a:r>
              <a:rPr lang="en-US" altLang="zh-CN" sz="2000" i="1"/>
              <a:t>f'</a:t>
            </a:r>
            <a:r>
              <a:rPr lang="en-US" altLang="zh-CN" sz="2000"/>
              <a:t> is </a:t>
            </a:r>
            <a:r>
              <a:rPr lang="en-US" altLang="zh-CN" sz="2000">
                <a:solidFill>
                  <a:srgbClr val="FF0000"/>
                </a:solidFill>
              </a:rPr>
              <a:t>continuous</a:t>
            </a:r>
            <a:r>
              <a:rPr lang="en-US" altLang="zh-CN" sz="2000"/>
              <a:t> in </a:t>
            </a:r>
            <a:r>
              <a:rPr lang="en-US" altLang="zh-CN" sz="2000" i="1"/>
              <a:t>R</a:t>
            </a:r>
            <a:r>
              <a:rPr lang="en-US" altLang="zh-CN" sz="2000"/>
              <a:t>, then</a:t>
            </a:r>
          </a:p>
        </p:txBody>
      </p:sp>
      <p:graphicFrame>
        <p:nvGraphicFramePr>
          <p:cNvPr id="17" name="Object 14">
            <a:extLst>
              <a:ext uri="{FF2B5EF4-FFF2-40B4-BE49-F238E27FC236}">
                <a16:creationId xmlns:a16="http://schemas.microsoft.com/office/drawing/2014/main" id="{A75186EF-F362-4E86-95CD-96D0DF132C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322888"/>
          <a:ext cx="15367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Equation" r:id="rId7" imgW="863225" imgH="304668" progId="Equation.DSMT4">
                  <p:embed/>
                </p:oleObj>
              </mc:Choice>
              <mc:Fallback>
                <p:oleObj name="Equation" r:id="rId7" imgW="863225" imgH="304668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22888"/>
                        <a:ext cx="15367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3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3" grpId="0"/>
      <p:bldP spid="393226" grpId="0" build="p" autoUpdateAnimBg="0"/>
      <p:bldP spid="393227" grpId="0" build="p" autoUpdateAnimBg="0"/>
      <p:bldP spid="393228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>
            <a:extLst>
              <a:ext uri="{FF2B5EF4-FFF2-40B4-BE49-F238E27FC236}">
                <a16:creationId xmlns:a16="http://schemas.microsoft.com/office/drawing/2014/main" id="{0F1A8E55-F9EF-4D26-A484-088919EB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E0BE02F-F27D-4032-8FDF-EC8F72224DB3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Text Box 2">
            <a:extLst>
              <a:ext uri="{FF2B5EF4-FFF2-40B4-BE49-F238E27FC236}">
                <a16:creationId xmlns:a16="http://schemas.microsoft.com/office/drawing/2014/main" id="{825A6887-4102-4BF5-ABF2-E14FD5BFE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Cauchy-Goursat Theorem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99004C1-FD10-4CFE-A230-92A86F9D7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Cauchy integral theorems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777E8200-180F-4153-93D5-00C26963A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00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Cauchy-Goursat Theorem:  </a:t>
            </a:r>
            <a:r>
              <a:rPr lang="en-US" altLang="zh-CN" sz="2000"/>
              <a:t>If a function </a:t>
            </a:r>
            <a:r>
              <a:rPr lang="en-US" altLang="zh-CN" sz="2000" i="1"/>
              <a:t>f</a:t>
            </a:r>
            <a:r>
              <a:rPr lang="en-US" altLang="zh-CN" sz="2000"/>
              <a:t> is </a:t>
            </a:r>
            <a:r>
              <a:rPr lang="en-US" altLang="zh-CN" sz="2000">
                <a:solidFill>
                  <a:srgbClr val="FF0000"/>
                </a:solidFill>
              </a:rPr>
              <a:t>analytic </a:t>
            </a:r>
            <a:r>
              <a:rPr lang="en-US" altLang="zh-CN" sz="2000"/>
              <a:t>at all points interior to and on a </a:t>
            </a:r>
            <a:r>
              <a:rPr lang="en-US" altLang="zh-CN" sz="2000">
                <a:solidFill>
                  <a:srgbClr val="FF0000"/>
                </a:solidFill>
              </a:rPr>
              <a:t>simple closed </a:t>
            </a:r>
            <a:r>
              <a:rPr lang="en-US" altLang="zh-CN" sz="2000"/>
              <a:t>contour</a:t>
            </a:r>
            <a:r>
              <a:rPr lang="en-US" altLang="zh-CN" sz="2000" i="1"/>
              <a:t> C</a:t>
            </a:r>
            <a:r>
              <a:rPr lang="en-US" altLang="zh-CN" sz="2000"/>
              <a:t>, then</a:t>
            </a:r>
          </a:p>
        </p:txBody>
      </p:sp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2B3CD4E9-3BCE-490B-9279-CD90F2F568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514600"/>
          <a:ext cx="15367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Equation" r:id="rId3" imgW="863225" imgH="304668" progId="Equation.DSMT4">
                  <p:embed/>
                </p:oleObj>
              </mc:Choice>
              <mc:Fallback>
                <p:oleObj name="Equation" r:id="rId3" imgW="863225" imgH="30466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14600"/>
                        <a:ext cx="15367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">
            <a:extLst>
              <a:ext uri="{FF2B5EF4-FFF2-40B4-BE49-F238E27FC236}">
                <a16:creationId xmlns:a16="http://schemas.microsoft.com/office/drawing/2014/main" id="{9EDCF0BD-C97C-4CB9-85DA-2AFE2E915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7550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Example 11.</a:t>
            </a:r>
            <a:r>
              <a:rPr lang="en-US" altLang="zh-CN" sz="2000"/>
              <a:t>  </a:t>
            </a:r>
          </a:p>
        </p:txBody>
      </p:sp>
      <p:graphicFrame>
        <p:nvGraphicFramePr>
          <p:cNvPr id="17" name="Object 2">
            <a:extLst>
              <a:ext uri="{FF2B5EF4-FFF2-40B4-BE49-F238E27FC236}">
                <a16:creationId xmlns:a16="http://schemas.microsoft.com/office/drawing/2014/main" id="{F04E6BA0-C241-46F4-845E-92E0F6E991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3048000"/>
          <a:ext cx="21177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Equation" r:id="rId5" imgW="1130300" imgH="419100" progId="Equation.DSMT4">
                  <p:embed/>
                </p:oleObj>
              </mc:Choice>
              <mc:Fallback>
                <p:oleObj name="Equation" r:id="rId5" imgW="11303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3048000"/>
                        <a:ext cx="211772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14">
            <a:extLst>
              <a:ext uri="{FF2B5EF4-FFF2-40B4-BE49-F238E27FC236}">
                <a16:creationId xmlns:a16="http://schemas.microsoft.com/office/drawing/2014/main" id="{A3856356-C125-43AF-A90E-05EE99C13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200400"/>
          <a:ext cx="6858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Equation" r:id="rId7" imgW="279158" imgH="177646" progId="Equation.DSMT4">
                  <p:embed/>
                </p:oleObj>
              </mc:Choice>
              <mc:Fallback>
                <p:oleObj name="Equation" r:id="rId7" imgW="279158" imgH="17764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00400"/>
                        <a:ext cx="6858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69" name="Object 15">
            <a:extLst>
              <a:ext uri="{FF2B5EF4-FFF2-40B4-BE49-F238E27FC236}">
                <a16:creationId xmlns:a16="http://schemas.microsoft.com/office/drawing/2014/main" id="{E7A93B45-B06A-4001-8416-9AD78E4F8B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5" y="3838575"/>
          <a:ext cx="14287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Equation" r:id="rId9" imgW="761669" imgH="431613" progId="Equation.DSMT4">
                  <p:embed/>
                </p:oleObj>
              </mc:Choice>
              <mc:Fallback>
                <p:oleObj name="Equation" r:id="rId9" imgW="761669" imgH="431613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3838575"/>
                        <a:ext cx="14287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6">
            <a:extLst>
              <a:ext uri="{FF2B5EF4-FFF2-40B4-BE49-F238E27FC236}">
                <a16:creationId xmlns:a16="http://schemas.microsoft.com/office/drawing/2014/main" id="{1B67F7FA-6901-4167-A124-718D2B4B17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038600"/>
          <a:ext cx="6096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9" name="Equation" r:id="rId11" imgW="279158" imgH="177646" progId="Equation.DSMT4">
                  <p:embed/>
                </p:oleObj>
              </mc:Choice>
              <mc:Fallback>
                <p:oleObj name="Equation" r:id="rId11" imgW="279158" imgH="177646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38600"/>
                        <a:ext cx="6096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7">
            <a:extLst>
              <a:ext uri="{FF2B5EF4-FFF2-40B4-BE49-F238E27FC236}">
                <a16:creationId xmlns:a16="http://schemas.microsoft.com/office/drawing/2014/main" id="{E9595FCA-EDEB-4C7F-B1AF-4136107B80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6088" y="3810000"/>
          <a:ext cx="14525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0" name="Equation" r:id="rId12" imgW="774364" imgH="431613" progId="Equation.DSMT4">
                  <p:embed/>
                </p:oleObj>
              </mc:Choice>
              <mc:Fallback>
                <p:oleObj name="Equation" r:id="rId12" imgW="774364" imgH="431613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3810000"/>
                        <a:ext cx="145256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Text Box 2">
            <a:extLst>
              <a:ext uri="{FF2B5EF4-FFF2-40B4-BE49-F238E27FC236}">
                <a16:creationId xmlns:a16="http://schemas.microsoft.com/office/drawing/2014/main" id="{5890BA91-76CD-4B0F-8628-3F21D72F5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Simply and multiply connected domain</a:t>
            </a:r>
          </a:p>
        </p:txBody>
      </p:sp>
      <p:sp>
        <p:nvSpPr>
          <p:cNvPr id="385033" name="Text Box 9">
            <a:extLst>
              <a:ext uri="{FF2B5EF4-FFF2-40B4-BE49-F238E27FC236}">
                <a16:creationId xmlns:a16="http://schemas.microsoft.com/office/drawing/2014/main" id="{7D57CA65-F821-483B-8F5A-0F183D10D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1534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A </a:t>
            </a:r>
            <a:r>
              <a:rPr lang="en-US" altLang="zh-CN" sz="2000">
                <a:solidFill>
                  <a:srgbClr val="0033CC"/>
                </a:solidFill>
              </a:rPr>
              <a:t>simply connected</a:t>
            </a:r>
            <a:r>
              <a:rPr lang="en-US" altLang="zh-CN" sz="2000"/>
              <a:t> domain </a:t>
            </a:r>
            <a:r>
              <a:rPr lang="en-US" altLang="zh-CN" sz="2000" i="1"/>
              <a:t>D</a:t>
            </a:r>
            <a:r>
              <a:rPr lang="en-US" altLang="zh-CN" sz="2000"/>
              <a:t> is a domain such that every simple closed contour within it enclose only points of </a:t>
            </a:r>
            <a:r>
              <a:rPr lang="en-US" altLang="zh-CN" sz="2000" i="1"/>
              <a:t>D</a:t>
            </a:r>
            <a:r>
              <a:rPr lang="en-US" altLang="zh-CN" sz="2000"/>
              <a:t>.</a:t>
            </a:r>
            <a:endParaRPr lang="en-US" altLang="zh-CN" sz="2000" i="1">
              <a:solidFill>
                <a:srgbClr val="0033CC"/>
              </a:solidFill>
            </a:endParaRPr>
          </a:p>
        </p:txBody>
      </p:sp>
      <p:sp>
        <p:nvSpPr>
          <p:cNvPr id="385041" name="Text Box 17">
            <a:extLst>
              <a:ext uri="{FF2B5EF4-FFF2-40B4-BE49-F238E27FC236}">
                <a16:creationId xmlns:a16="http://schemas.microsoft.com/office/drawing/2014/main" id="{1F596104-4BF4-4FB5-A324-E4C943993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90800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A domain that is not simply connected is said to be </a:t>
            </a:r>
            <a:r>
              <a:rPr lang="en-US" altLang="zh-CN" sz="2000">
                <a:solidFill>
                  <a:srgbClr val="0033CC"/>
                </a:solidFill>
              </a:rPr>
              <a:t>multiply connected</a:t>
            </a:r>
            <a:r>
              <a:rPr lang="en-US" altLang="zh-CN" sz="2000"/>
              <a:t>. </a:t>
            </a:r>
            <a:endParaRPr lang="en-US" altLang="zh-CN" sz="2000" i="1">
              <a:solidFill>
                <a:srgbClr val="0033CC"/>
              </a:solidFill>
            </a:endParaRPr>
          </a:p>
        </p:txBody>
      </p:sp>
      <p:grpSp>
        <p:nvGrpSpPr>
          <p:cNvPr id="2" name="组合 9">
            <a:extLst>
              <a:ext uri="{FF2B5EF4-FFF2-40B4-BE49-F238E27FC236}">
                <a16:creationId xmlns:a16="http://schemas.microsoft.com/office/drawing/2014/main" id="{BD826403-CA5E-4A3C-A860-969A35EC4A7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0"/>
            <a:ext cx="8001000" cy="1087438"/>
            <a:chOff x="457200" y="3048000"/>
            <a:chExt cx="8001000" cy="1087438"/>
          </a:xfrm>
        </p:grpSpPr>
        <p:sp>
          <p:nvSpPr>
            <p:cNvPr id="45066" name="Text Box 19">
              <a:extLst>
                <a:ext uri="{FF2B5EF4-FFF2-40B4-BE49-F238E27FC236}">
                  <a16:creationId xmlns:a16="http://schemas.microsoft.com/office/drawing/2014/main" id="{3BF43A1B-2D79-4E81-9C05-BDDC355B9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3048000"/>
              <a:ext cx="80010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Theorem 1:  </a:t>
              </a:r>
              <a:r>
                <a:rPr lang="en-US" altLang="zh-CN" sz="2000"/>
                <a:t>If a function </a:t>
              </a:r>
              <a:r>
                <a:rPr lang="en-US" altLang="zh-CN" sz="2000" i="1"/>
                <a:t>f</a:t>
              </a:r>
              <a:r>
                <a:rPr lang="en-US" altLang="zh-CN" sz="2000"/>
                <a:t>  is </a:t>
              </a:r>
              <a:r>
                <a:rPr lang="en-US" altLang="zh-CN" sz="2000">
                  <a:solidFill>
                    <a:srgbClr val="FF0000"/>
                  </a:solidFill>
                </a:rPr>
                <a:t>analytic</a:t>
              </a:r>
              <a:r>
                <a:rPr lang="en-US" altLang="zh-CN" sz="2000"/>
                <a:t> throughout a simply connected domain </a:t>
              </a:r>
              <a:r>
                <a:rPr lang="en-US" altLang="zh-CN" sz="2000" i="1"/>
                <a:t>D</a:t>
              </a:r>
              <a:r>
                <a:rPr lang="en-US" altLang="zh-CN" sz="2000"/>
                <a:t>, then                          for every closed contour </a:t>
              </a:r>
              <a:r>
                <a:rPr lang="en-US" altLang="zh-CN" sz="2000" i="1"/>
                <a:t>C</a:t>
              </a:r>
              <a:r>
                <a:rPr lang="en-US" altLang="zh-CN" sz="2000"/>
                <a:t> lying in </a:t>
              </a:r>
              <a:r>
                <a:rPr lang="en-US" altLang="zh-CN" sz="2000" i="1"/>
                <a:t>D.</a:t>
              </a:r>
              <a:endParaRPr lang="en-US" altLang="zh-CN" sz="2000"/>
            </a:p>
          </p:txBody>
        </p:sp>
        <p:graphicFrame>
          <p:nvGraphicFramePr>
            <p:cNvPr id="45067" name="Object 2">
              <a:extLst>
                <a:ext uri="{FF2B5EF4-FFF2-40B4-BE49-F238E27FC236}">
                  <a16:creationId xmlns:a16="http://schemas.microsoft.com/office/drawing/2014/main" id="{8BE049D5-BEE6-4ED1-B737-436152E923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3613" y="3570288"/>
            <a:ext cx="1552575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3" name="Equation" r:id="rId3" imgW="837836" imgH="304668" progId="Equation.DSMT4">
                    <p:embed/>
                  </p:oleObj>
                </mc:Choice>
                <mc:Fallback>
                  <p:oleObj name="Equation" r:id="rId3" imgW="837836" imgH="304668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3613" y="3570288"/>
                          <a:ext cx="1552575" cy="565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2" name="灯片编号占位符 4">
            <a:extLst>
              <a:ext uri="{FF2B5EF4-FFF2-40B4-BE49-F238E27FC236}">
                <a16:creationId xmlns:a16="http://schemas.microsoft.com/office/drawing/2014/main" id="{AF1DB6D0-2293-4C41-B507-42E026EF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A3108EE-E687-4028-AF31-433D05965815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A0CAA03-1ECB-4C8F-8822-A96FBE9AC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Cauchy integral theorems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E4D14D8D-0C6B-4C15-B93D-74E2ACF6A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4038600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Corollary 1.</a:t>
            </a:r>
            <a:r>
              <a:rPr lang="en-US" altLang="zh-CN" sz="2000"/>
              <a:t>  A function </a:t>
            </a:r>
            <a:r>
              <a:rPr lang="en-US" altLang="zh-CN" sz="2000" i="1"/>
              <a:t>f</a:t>
            </a:r>
            <a:r>
              <a:rPr lang="en-US" altLang="zh-CN" sz="2000"/>
              <a:t> that is </a:t>
            </a:r>
            <a:r>
              <a:rPr lang="en-US" altLang="zh-CN" sz="2000">
                <a:solidFill>
                  <a:srgbClr val="FF0000"/>
                </a:solidFill>
              </a:rPr>
              <a:t>analytic</a:t>
            </a:r>
            <a:r>
              <a:rPr lang="en-US" altLang="zh-CN" sz="2000"/>
              <a:t> throughout a simply connected domain </a:t>
            </a:r>
            <a:r>
              <a:rPr lang="en-US" altLang="zh-CN" sz="2000" i="1"/>
              <a:t>D</a:t>
            </a:r>
            <a:r>
              <a:rPr lang="en-US" altLang="zh-CN" sz="2000"/>
              <a:t> must have an antiderivative everywhere in </a:t>
            </a:r>
            <a:r>
              <a:rPr lang="en-US" altLang="zh-CN" sz="2000" i="1"/>
              <a:t>D</a:t>
            </a:r>
            <a:r>
              <a:rPr lang="en-US" altLang="zh-CN" sz="2000"/>
              <a:t>.</a:t>
            </a:r>
            <a:endParaRPr lang="en-US" altLang="zh-CN" sz="2000" i="1"/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B48B435B-9E9D-4223-B08E-FB326AC7E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Corollary 2.  </a:t>
            </a:r>
            <a:r>
              <a:rPr lang="en-US" altLang="zh-CN" sz="2000"/>
              <a:t>Entire functions always have antiderivatives.</a:t>
            </a:r>
            <a:endParaRPr lang="en-US" altLang="zh-CN" sz="2000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/>
      <p:bldP spid="385033" grpId="0"/>
      <p:bldP spid="385041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>
            <a:extLst>
              <a:ext uri="{FF2B5EF4-FFF2-40B4-BE49-F238E27FC236}">
                <a16:creationId xmlns:a16="http://schemas.microsoft.com/office/drawing/2014/main" id="{F0E6E4EB-8123-4AC4-8803-E9C800F845A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81150"/>
            <a:ext cx="8782050" cy="4133850"/>
            <a:chOff x="381000" y="1581150"/>
            <a:chExt cx="8782050" cy="4133850"/>
          </a:xfrm>
        </p:grpSpPr>
        <p:sp>
          <p:nvSpPr>
            <p:cNvPr id="46086" name="Text Box 2">
              <a:extLst>
                <a:ext uri="{FF2B5EF4-FFF2-40B4-BE49-F238E27FC236}">
                  <a16:creationId xmlns:a16="http://schemas.microsoft.com/office/drawing/2014/main" id="{8C8F64E2-03CA-4963-9C10-3B05C6CA0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581150"/>
              <a:ext cx="8229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Theorem 2.  </a:t>
              </a:r>
              <a:r>
                <a:rPr lang="en-US" altLang="zh-CN" sz="2000"/>
                <a:t>Suppose that</a:t>
              </a:r>
              <a:endParaRPr lang="en-US" altLang="zh-CN" sz="2000" i="1"/>
            </a:p>
          </p:txBody>
        </p:sp>
        <p:sp>
          <p:nvSpPr>
            <p:cNvPr id="46087" name="Text Box 3">
              <a:extLst>
                <a:ext uri="{FF2B5EF4-FFF2-40B4-BE49-F238E27FC236}">
                  <a16:creationId xmlns:a16="http://schemas.microsoft.com/office/drawing/2014/main" id="{3998D507-3FA1-43FF-847E-135624881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981200"/>
              <a:ext cx="8686800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/>
                <a:t>(1)  </a:t>
              </a:r>
              <a:r>
                <a:rPr lang="en-US" altLang="zh-CN" sz="2000" i="1"/>
                <a:t>C</a:t>
              </a:r>
              <a:r>
                <a:rPr lang="en-US" altLang="zh-CN" sz="2000"/>
                <a:t> is a simple closed contour, described in the </a:t>
              </a:r>
              <a:r>
                <a:rPr lang="en-US" altLang="zh-CN" sz="2000">
                  <a:solidFill>
                    <a:srgbClr val="FF0000"/>
                  </a:solidFill>
                </a:rPr>
                <a:t>counterclockwise </a:t>
              </a:r>
              <a:r>
                <a:rPr lang="en-US" altLang="zh-CN" sz="2000"/>
                <a:t>direction; </a:t>
              </a:r>
              <a:endParaRPr lang="en-US" altLang="zh-CN" sz="2000" i="1"/>
            </a:p>
          </p:txBody>
        </p:sp>
        <p:sp>
          <p:nvSpPr>
            <p:cNvPr id="46088" name="Text Box 4">
              <a:extLst>
                <a:ext uri="{FF2B5EF4-FFF2-40B4-BE49-F238E27FC236}">
                  <a16:creationId xmlns:a16="http://schemas.microsoft.com/office/drawing/2014/main" id="{6707C46E-D138-4421-A053-048C44DC7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50" y="2514600"/>
              <a:ext cx="87630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/>
                <a:t>(2)  </a:t>
              </a:r>
              <a:r>
                <a:rPr lang="en-US" altLang="zh-CN" sz="2000" i="1"/>
                <a:t>C</a:t>
              </a:r>
              <a:r>
                <a:rPr lang="en-US" altLang="zh-CN" sz="2000" i="1" baseline="-25000"/>
                <a:t>k</a:t>
              </a:r>
              <a:r>
                <a:rPr lang="en-US" altLang="zh-CN" sz="2000"/>
                <a:t> are simple closed contours interior to </a:t>
              </a:r>
              <a:r>
                <a:rPr lang="en-US" altLang="zh-CN" sz="2000" i="1"/>
                <a:t>C</a:t>
              </a:r>
              <a:r>
                <a:rPr lang="en-US" altLang="zh-CN" sz="2000"/>
                <a:t>, all described in the </a:t>
              </a:r>
              <a:r>
                <a:rPr lang="en-US" altLang="zh-CN" sz="2000">
                  <a:solidFill>
                    <a:srgbClr val="FF0000"/>
                  </a:solidFill>
                </a:rPr>
                <a:t>clockwise </a:t>
              </a:r>
              <a:r>
                <a:rPr lang="en-US" altLang="zh-CN" sz="2000"/>
                <a:t>direction, that are disjoint and whose interiors have no points in common.</a:t>
              </a:r>
              <a:endParaRPr lang="en-US" altLang="zh-CN" sz="2000" i="1"/>
            </a:p>
          </p:txBody>
        </p:sp>
        <p:sp>
          <p:nvSpPr>
            <p:cNvPr id="46089" name="Text Box 5">
              <a:extLst>
                <a:ext uri="{FF2B5EF4-FFF2-40B4-BE49-F238E27FC236}">
                  <a16:creationId xmlns:a16="http://schemas.microsoft.com/office/drawing/2014/main" id="{4AD86A1A-F400-41E7-A45E-18B41DC42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3581400"/>
              <a:ext cx="8382000" cy="147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/>
                <a:t>If a function </a:t>
              </a:r>
              <a:r>
                <a:rPr lang="en-US" altLang="zh-CN" sz="2000" i="1"/>
                <a:t>f</a:t>
              </a:r>
              <a:r>
                <a:rPr lang="en-US" altLang="zh-CN" sz="2000"/>
                <a:t>  is </a:t>
              </a:r>
              <a:r>
                <a:rPr lang="en-US" altLang="zh-CN" sz="2000">
                  <a:solidFill>
                    <a:srgbClr val="FF0000"/>
                  </a:solidFill>
                </a:rPr>
                <a:t>analytic</a:t>
              </a:r>
              <a:r>
                <a:rPr lang="en-US" altLang="zh-CN" sz="2000"/>
                <a:t> on all of these contours and throughout the multiply connected domain consisting of all points inside </a:t>
              </a:r>
              <a:r>
                <a:rPr lang="en-US" altLang="zh-CN" sz="2000" i="1"/>
                <a:t>C</a:t>
              </a:r>
              <a:r>
                <a:rPr lang="en-US" altLang="zh-CN" sz="2000"/>
                <a:t> and exterior to each </a:t>
              </a:r>
              <a:r>
                <a:rPr lang="en-US" altLang="zh-CN" sz="2000" i="1"/>
                <a:t>C</a:t>
              </a:r>
              <a:r>
                <a:rPr lang="en-US" altLang="zh-CN" sz="2000" i="1" baseline="-25000"/>
                <a:t>k</a:t>
              </a:r>
              <a:r>
                <a:rPr lang="en-US" altLang="zh-CN" sz="2000"/>
                <a:t>, then</a:t>
              </a:r>
              <a:endParaRPr lang="en-US" altLang="zh-CN" sz="2000" i="1"/>
            </a:p>
          </p:txBody>
        </p:sp>
        <p:graphicFrame>
          <p:nvGraphicFramePr>
            <p:cNvPr id="46090" name="Object 2">
              <a:extLst>
                <a:ext uri="{FF2B5EF4-FFF2-40B4-BE49-F238E27FC236}">
                  <a16:creationId xmlns:a16="http://schemas.microsoft.com/office/drawing/2014/main" id="{A223D900-9F79-4840-AE2D-7EF83CD181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0275" y="4978400"/>
            <a:ext cx="3209925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96" name="Equation" r:id="rId3" imgW="1866900" imgH="431800" progId="Equation.DSMT4">
                    <p:embed/>
                  </p:oleObj>
                </mc:Choice>
                <mc:Fallback>
                  <p:oleObj name="Equation" r:id="rId3" imgW="1866900" imgH="4318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275" y="4978400"/>
                          <a:ext cx="3209925" cy="736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3" name="灯片编号占位符 4">
            <a:extLst>
              <a:ext uri="{FF2B5EF4-FFF2-40B4-BE49-F238E27FC236}">
                <a16:creationId xmlns:a16="http://schemas.microsoft.com/office/drawing/2014/main" id="{F68C81D3-74DA-4F89-ABA0-DDD97D93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9718568-1F56-4A79-B8B5-D03A97CDA12F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9DC4479-4ED7-43B5-9232-BDC99716A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Cauchy integral theorems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6085" name="Text Box 2">
            <a:extLst>
              <a:ext uri="{FF2B5EF4-FFF2-40B4-BE49-F238E27FC236}">
                <a16:creationId xmlns:a16="http://schemas.microsoft.com/office/drawing/2014/main" id="{08B61FDB-B347-4A49-BC38-C48CDEEB3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Simply and multiply connected domain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>
            <a:extLst>
              <a:ext uri="{FF2B5EF4-FFF2-40B4-BE49-F238E27FC236}">
                <a16:creationId xmlns:a16="http://schemas.microsoft.com/office/drawing/2014/main" id="{AA83D5EA-17D6-4436-936B-FB6EEAD80390}"/>
              </a:ext>
            </a:extLst>
          </p:cNvPr>
          <p:cNvGrpSpPr>
            <a:grpSpLocks/>
          </p:cNvGrpSpPr>
          <p:nvPr/>
        </p:nvGrpSpPr>
        <p:grpSpPr bwMode="auto">
          <a:xfrm>
            <a:off x="4575175" y="2187575"/>
            <a:ext cx="3502025" cy="2689225"/>
            <a:chOff x="2834" y="610"/>
            <a:chExt cx="2638" cy="2030"/>
          </a:xfrm>
        </p:grpSpPr>
        <p:grpSp>
          <p:nvGrpSpPr>
            <p:cNvPr id="47117" name="Group 6">
              <a:extLst>
                <a:ext uri="{FF2B5EF4-FFF2-40B4-BE49-F238E27FC236}">
                  <a16:creationId xmlns:a16="http://schemas.microsoft.com/office/drawing/2014/main" id="{D190D68B-B4B2-46CC-AAAD-AB28680A6B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4" y="610"/>
              <a:ext cx="2638" cy="2030"/>
              <a:chOff x="3227" y="2047"/>
              <a:chExt cx="2506" cy="1826"/>
            </a:xfrm>
          </p:grpSpPr>
          <p:grpSp>
            <p:nvGrpSpPr>
              <p:cNvPr id="47174" name="Group 7">
                <a:extLst>
                  <a:ext uri="{FF2B5EF4-FFF2-40B4-BE49-F238E27FC236}">
                    <a16:creationId xmlns:a16="http://schemas.microsoft.com/office/drawing/2014/main" id="{F63F7F8A-9ACC-498C-9994-E733D12604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7" y="2047"/>
                <a:ext cx="2506" cy="1533"/>
                <a:chOff x="6378" y="9810"/>
                <a:chExt cx="4772" cy="2631"/>
              </a:xfrm>
            </p:grpSpPr>
            <p:sp>
              <p:nvSpPr>
                <p:cNvPr id="47176" name="Line 8">
                  <a:extLst>
                    <a:ext uri="{FF2B5EF4-FFF2-40B4-BE49-F238E27FC236}">
                      <a16:creationId xmlns:a16="http://schemas.microsoft.com/office/drawing/2014/main" id="{3A054CB7-4F88-401A-AC72-B6DADB0558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44" y="12027"/>
                  <a:ext cx="453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77" name="Line 9">
                  <a:extLst>
                    <a:ext uri="{FF2B5EF4-FFF2-40B4-BE49-F238E27FC236}">
                      <a16:creationId xmlns:a16="http://schemas.microsoft.com/office/drawing/2014/main" id="{9B30896C-BB76-4F6A-B513-C061E9E81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994" y="9810"/>
                  <a:ext cx="0" cy="26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78" name="Text Box 10">
                  <a:extLst>
                    <a:ext uri="{FF2B5EF4-FFF2-40B4-BE49-F238E27FC236}">
                      <a16:creationId xmlns:a16="http://schemas.microsoft.com/office/drawing/2014/main" id="{A7D20D28-D4E5-45C4-9F97-867CAA8826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90" y="11967"/>
                  <a:ext cx="735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i="1">
                      <a:solidFill>
                        <a:srgbClr val="0000FF"/>
                      </a:solidFill>
                    </a:rPr>
                    <a:t>O</a:t>
                  </a:r>
                  <a:endParaRPr kumimoji="1" lang="en-US" altLang="zh-CN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7179" name="Text Box 11">
                  <a:extLst>
                    <a:ext uri="{FF2B5EF4-FFF2-40B4-BE49-F238E27FC236}">
                      <a16:creationId xmlns:a16="http://schemas.microsoft.com/office/drawing/2014/main" id="{CEA6854D-1AAA-41B2-8B68-C10A80D472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78" y="9825"/>
                  <a:ext cx="72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i="1">
                      <a:solidFill>
                        <a:srgbClr val="0000FF"/>
                      </a:solidFill>
                    </a:rPr>
                    <a:t>y</a:t>
                  </a:r>
                  <a:endParaRPr kumimoji="1" lang="en-US" altLang="zh-CN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7180" name="Text Box 12">
                  <a:extLst>
                    <a:ext uri="{FF2B5EF4-FFF2-40B4-BE49-F238E27FC236}">
                      <a16:creationId xmlns:a16="http://schemas.microsoft.com/office/drawing/2014/main" id="{D2236D2F-5560-4F50-B2B2-A7ADE4AFDF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10" y="11892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i="1">
                      <a:solidFill>
                        <a:srgbClr val="0000FF"/>
                      </a:solidFill>
                    </a:rPr>
                    <a:t>x</a:t>
                  </a:r>
                  <a:endParaRPr kumimoji="1" lang="en-US" altLang="zh-CN" sz="200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7175" name="Text Box 13">
                <a:extLst>
                  <a:ext uri="{FF2B5EF4-FFF2-40B4-BE49-F238E27FC236}">
                    <a16:creationId xmlns:a16="http://schemas.microsoft.com/office/drawing/2014/main" id="{8A5942DA-3FD0-43F0-B073-390F18DF3C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0" y="3600"/>
                <a:ext cx="141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00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7118" name="Group 14">
              <a:extLst>
                <a:ext uri="{FF2B5EF4-FFF2-40B4-BE49-F238E27FC236}">
                  <a16:creationId xmlns:a16="http://schemas.microsoft.com/office/drawing/2014/main" id="{3028439C-EE7B-4542-A674-5C0CB7061D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3" y="664"/>
              <a:ext cx="1969" cy="1260"/>
              <a:chOff x="4814" y="13509"/>
              <a:chExt cx="3560" cy="1945"/>
            </a:xfrm>
          </p:grpSpPr>
          <p:grpSp>
            <p:nvGrpSpPr>
              <p:cNvPr id="47127" name="Group 15">
                <a:extLst>
                  <a:ext uri="{FF2B5EF4-FFF2-40B4-BE49-F238E27FC236}">
                    <a16:creationId xmlns:a16="http://schemas.microsoft.com/office/drawing/2014/main" id="{1056DC35-013E-4B61-B1F1-2B2311FF82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78" y="13509"/>
                <a:ext cx="3496" cy="1945"/>
                <a:chOff x="4878" y="13509"/>
                <a:chExt cx="3496" cy="1945"/>
              </a:xfrm>
            </p:grpSpPr>
            <p:sp>
              <p:nvSpPr>
                <p:cNvPr id="47136" name="Freeform 16">
                  <a:extLst>
                    <a:ext uri="{FF2B5EF4-FFF2-40B4-BE49-F238E27FC236}">
                      <a16:creationId xmlns:a16="http://schemas.microsoft.com/office/drawing/2014/main" id="{CE14EA11-AC4F-43D4-95B9-114DDD2B3E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224104">
                  <a:off x="4878" y="13509"/>
                  <a:ext cx="3496" cy="1945"/>
                </a:xfrm>
                <a:custGeom>
                  <a:avLst/>
                  <a:gdLst>
                    <a:gd name="T0" fmla="*/ 8906 w 3032"/>
                    <a:gd name="T1" fmla="*/ 1052 h 1780"/>
                    <a:gd name="T2" fmla="*/ 2821 w 3032"/>
                    <a:gd name="T3" fmla="*/ 2271 h 1780"/>
                    <a:gd name="T4" fmla="*/ 303 w 3032"/>
                    <a:gd name="T5" fmla="*/ 3752 h 1780"/>
                    <a:gd name="T6" fmla="*/ 972 w 3032"/>
                    <a:gd name="T7" fmla="*/ 5513 h 1780"/>
                    <a:gd name="T8" fmla="*/ 6193 w 3032"/>
                    <a:gd name="T9" fmla="*/ 6669 h 1780"/>
                    <a:gd name="T10" fmla="*/ 15311 w 3032"/>
                    <a:gd name="T11" fmla="*/ 7752 h 1780"/>
                    <a:gd name="T12" fmla="*/ 27307 w 3032"/>
                    <a:gd name="T13" fmla="*/ 7817 h 1780"/>
                    <a:gd name="T14" fmla="*/ 32536 w 3032"/>
                    <a:gd name="T15" fmla="*/ 6464 h 1780"/>
                    <a:gd name="T16" fmla="*/ 34069 w 3032"/>
                    <a:gd name="T17" fmla="*/ 3689 h 1780"/>
                    <a:gd name="T18" fmla="*/ 32198 w 3032"/>
                    <a:gd name="T19" fmla="*/ 1461 h 1780"/>
                    <a:gd name="T20" fmla="*/ 28324 w 3032"/>
                    <a:gd name="T21" fmla="*/ 236 h 1780"/>
                    <a:gd name="T22" fmla="*/ 23262 w 3032"/>
                    <a:gd name="T23" fmla="*/ 33 h 1780"/>
                    <a:gd name="T24" fmla="*/ 17526 w 3032"/>
                    <a:gd name="T25" fmla="*/ 439 h 1780"/>
                    <a:gd name="T26" fmla="*/ 8906 w 3032"/>
                    <a:gd name="T27" fmla="*/ 1052 h 178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032"/>
                    <a:gd name="T43" fmla="*/ 0 h 1780"/>
                    <a:gd name="T44" fmla="*/ 3032 w 3032"/>
                    <a:gd name="T45" fmla="*/ 1780 h 178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032" h="1780">
                      <a:moveTo>
                        <a:pt x="791" y="232"/>
                      </a:moveTo>
                      <a:cubicBezTo>
                        <a:pt x="573" y="300"/>
                        <a:pt x="378" y="402"/>
                        <a:pt x="251" y="502"/>
                      </a:cubicBezTo>
                      <a:cubicBezTo>
                        <a:pt x="124" y="602"/>
                        <a:pt x="54" y="712"/>
                        <a:pt x="27" y="832"/>
                      </a:cubicBezTo>
                      <a:cubicBezTo>
                        <a:pt x="0" y="952"/>
                        <a:pt x="0" y="1115"/>
                        <a:pt x="87" y="1222"/>
                      </a:cubicBezTo>
                      <a:cubicBezTo>
                        <a:pt x="174" y="1329"/>
                        <a:pt x="339" y="1395"/>
                        <a:pt x="551" y="1477"/>
                      </a:cubicBezTo>
                      <a:cubicBezTo>
                        <a:pt x="763" y="1559"/>
                        <a:pt x="1048" y="1675"/>
                        <a:pt x="1361" y="1717"/>
                      </a:cubicBezTo>
                      <a:cubicBezTo>
                        <a:pt x="1674" y="1759"/>
                        <a:pt x="2172" y="1780"/>
                        <a:pt x="2427" y="1732"/>
                      </a:cubicBezTo>
                      <a:cubicBezTo>
                        <a:pt x="2682" y="1684"/>
                        <a:pt x="2791" y="1584"/>
                        <a:pt x="2891" y="1432"/>
                      </a:cubicBezTo>
                      <a:cubicBezTo>
                        <a:pt x="2991" y="1280"/>
                        <a:pt x="3032" y="1002"/>
                        <a:pt x="3027" y="817"/>
                      </a:cubicBezTo>
                      <a:cubicBezTo>
                        <a:pt x="3022" y="632"/>
                        <a:pt x="2946" y="449"/>
                        <a:pt x="2861" y="322"/>
                      </a:cubicBezTo>
                      <a:cubicBezTo>
                        <a:pt x="2776" y="195"/>
                        <a:pt x="2649" y="104"/>
                        <a:pt x="2517" y="52"/>
                      </a:cubicBezTo>
                      <a:cubicBezTo>
                        <a:pt x="2385" y="0"/>
                        <a:pt x="2227" y="0"/>
                        <a:pt x="2067" y="7"/>
                      </a:cubicBezTo>
                      <a:cubicBezTo>
                        <a:pt x="1907" y="14"/>
                        <a:pt x="1777" y="57"/>
                        <a:pt x="1557" y="97"/>
                      </a:cubicBezTo>
                      <a:cubicBezTo>
                        <a:pt x="1337" y="137"/>
                        <a:pt x="1009" y="164"/>
                        <a:pt x="791" y="232"/>
                      </a:cubicBezTo>
                      <a:close/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37" name="AutoShape 17">
                  <a:extLst>
                    <a:ext uri="{FF2B5EF4-FFF2-40B4-BE49-F238E27FC236}">
                      <a16:creationId xmlns:a16="http://schemas.microsoft.com/office/drawing/2014/main" id="{79A01329-5838-491F-BF26-43D356BA4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8036127">
                  <a:off x="7519" y="14359"/>
                  <a:ext cx="93" cy="11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47138" name="AutoShape 18">
                  <a:extLst>
                    <a:ext uri="{FF2B5EF4-FFF2-40B4-BE49-F238E27FC236}">
                      <a16:creationId xmlns:a16="http://schemas.microsoft.com/office/drawing/2014/main" id="{5212B352-D952-442F-A90B-9F73B5DAEF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4076288">
                  <a:off x="5741" y="14310"/>
                  <a:ext cx="93" cy="11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47139" name="AutoShape 19">
                  <a:extLst>
                    <a:ext uri="{FF2B5EF4-FFF2-40B4-BE49-F238E27FC236}">
                      <a16:creationId xmlns:a16="http://schemas.microsoft.com/office/drawing/2014/main" id="{1732B992-A4D9-44C9-AD28-5993C4C9DA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585588">
                  <a:off x="7399" y="15326"/>
                  <a:ext cx="93" cy="11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47140" name="AutoShape 20">
                  <a:extLst>
                    <a:ext uri="{FF2B5EF4-FFF2-40B4-BE49-F238E27FC236}">
                      <a16:creationId xmlns:a16="http://schemas.microsoft.com/office/drawing/2014/main" id="{FDBF96A3-1ECE-4805-B559-49242E91FA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6407554">
                  <a:off x="5842" y="13720"/>
                  <a:ext cx="93" cy="11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47141" name="Oval 21">
                  <a:extLst>
                    <a:ext uri="{FF2B5EF4-FFF2-40B4-BE49-F238E27FC236}">
                      <a16:creationId xmlns:a16="http://schemas.microsoft.com/office/drawing/2014/main" id="{6C69C5F7-581E-4ECF-8889-EA90B2F797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13440">
                  <a:off x="5600" y="14335"/>
                  <a:ext cx="606" cy="410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grpSp>
              <p:nvGrpSpPr>
                <p:cNvPr id="47142" name="Group 22">
                  <a:extLst>
                    <a:ext uri="{FF2B5EF4-FFF2-40B4-BE49-F238E27FC236}">
                      <a16:creationId xmlns:a16="http://schemas.microsoft.com/office/drawing/2014/main" id="{C0633CF7-0D3B-4CAD-81F5-CFB50E6518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94" y="13998"/>
                  <a:ext cx="753" cy="767"/>
                  <a:chOff x="6894" y="13998"/>
                  <a:chExt cx="753" cy="767"/>
                </a:xfrm>
              </p:grpSpPr>
              <p:sp>
                <p:nvSpPr>
                  <p:cNvPr id="47172" name="Freeform 23">
                    <a:extLst>
                      <a:ext uri="{FF2B5EF4-FFF2-40B4-BE49-F238E27FC236}">
                        <a16:creationId xmlns:a16="http://schemas.microsoft.com/office/drawing/2014/main" id="{C3CA4C22-A99E-4127-9442-1C7DC289BE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217570">
                    <a:off x="6894" y="13998"/>
                    <a:ext cx="732" cy="767"/>
                  </a:xfrm>
                  <a:custGeom>
                    <a:avLst/>
                    <a:gdLst>
                      <a:gd name="T0" fmla="*/ 33952454 w 374"/>
                      <a:gd name="T1" fmla="*/ 0 h 485"/>
                      <a:gd name="T2" fmla="*/ 23051212 w 374"/>
                      <a:gd name="T3" fmla="*/ 1016531 h 485"/>
                      <a:gd name="T4" fmla="*/ 0 w 374"/>
                      <a:gd name="T5" fmla="*/ 944378 h 485"/>
                      <a:gd name="T6" fmla="*/ 0 60000 65536"/>
                      <a:gd name="T7" fmla="*/ 0 60000 65536"/>
                      <a:gd name="T8" fmla="*/ 0 60000 65536"/>
                      <a:gd name="T9" fmla="*/ 0 w 374"/>
                      <a:gd name="T10" fmla="*/ 0 h 485"/>
                      <a:gd name="T11" fmla="*/ 374 w 374"/>
                      <a:gd name="T12" fmla="*/ 485 h 48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74" h="485">
                        <a:moveTo>
                          <a:pt x="374" y="0"/>
                        </a:moveTo>
                        <a:cubicBezTo>
                          <a:pt x="345" y="177"/>
                          <a:pt x="316" y="355"/>
                          <a:pt x="254" y="420"/>
                        </a:cubicBezTo>
                        <a:cubicBezTo>
                          <a:pt x="192" y="485"/>
                          <a:pt x="42" y="395"/>
                          <a:pt x="0" y="390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3" name="Line 24">
                    <a:extLst>
                      <a:ext uri="{FF2B5EF4-FFF2-40B4-BE49-F238E27FC236}">
                        <a16:creationId xmlns:a16="http://schemas.microsoft.com/office/drawing/2014/main" id="{AF6E8D46-3886-4772-9E9F-564B343623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217570" flipV="1">
                    <a:off x="6929" y="14032"/>
                    <a:ext cx="718" cy="609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43" name="Line 25">
                  <a:extLst>
                    <a:ext uri="{FF2B5EF4-FFF2-40B4-BE49-F238E27FC236}">
                      <a16:creationId xmlns:a16="http://schemas.microsoft.com/office/drawing/2014/main" id="{0C64289B-AC5B-4986-B8E9-ED6E31105A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26" y="14597"/>
                  <a:ext cx="692" cy="16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44" name="Line 26">
                  <a:extLst>
                    <a:ext uri="{FF2B5EF4-FFF2-40B4-BE49-F238E27FC236}">
                      <a16:creationId xmlns:a16="http://schemas.microsoft.com/office/drawing/2014/main" id="{06EA0208-4461-493F-8546-23B54C76AC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88" y="14484"/>
                  <a:ext cx="658" cy="1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45" name="Line 27">
                  <a:extLst>
                    <a:ext uri="{FF2B5EF4-FFF2-40B4-BE49-F238E27FC236}">
                      <a16:creationId xmlns:a16="http://schemas.microsoft.com/office/drawing/2014/main" id="{1FF5FD8F-9F18-4D02-AA9C-679046703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10" y="14163"/>
                  <a:ext cx="641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7146" name="Group 28">
                  <a:extLst>
                    <a:ext uri="{FF2B5EF4-FFF2-40B4-BE49-F238E27FC236}">
                      <a16:creationId xmlns:a16="http://schemas.microsoft.com/office/drawing/2014/main" id="{8DE5C6EE-9DA2-4800-AEA0-A3957A334D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6446" y="14368"/>
                  <a:ext cx="318" cy="56"/>
                  <a:chOff x="9164" y="14820"/>
                  <a:chExt cx="276" cy="51"/>
                </a:xfrm>
              </p:grpSpPr>
              <p:sp>
                <p:nvSpPr>
                  <p:cNvPr id="47170" name="AutoShape 29">
                    <a:extLst>
                      <a:ext uri="{FF2B5EF4-FFF2-40B4-BE49-F238E27FC236}">
                        <a16:creationId xmlns:a16="http://schemas.microsoft.com/office/drawing/2014/main" id="{0F423688-EF2F-4852-BD07-39993E9A7A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9298" y="14820"/>
                    <a:ext cx="142" cy="51"/>
                  </a:xfrm>
                  <a:prstGeom prst="rtTriangl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  <p:sp>
                <p:nvSpPr>
                  <p:cNvPr id="47171" name="Line 30">
                    <a:extLst>
                      <a:ext uri="{FF2B5EF4-FFF2-40B4-BE49-F238E27FC236}">
                        <a16:creationId xmlns:a16="http://schemas.microsoft.com/office/drawing/2014/main" id="{A559619B-2E12-40A7-9D95-76CC6D4303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64" y="14820"/>
                    <a:ext cx="15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47" name="Group 31">
                  <a:extLst>
                    <a:ext uri="{FF2B5EF4-FFF2-40B4-BE49-F238E27FC236}">
                      <a16:creationId xmlns:a16="http://schemas.microsoft.com/office/drawing/2014/main" id="{21F6F06D-7036-4BD1-B8E0-C40595A055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8798" flipV="1">
                  <a:off x="7830" y="14094"/>
                  <a:ext cx="318" cy="56"/>
                  <a:chOff x="9164" y="14820"/>
                  <a:chExt cx="276" cy="51"/>
                </a:xfrm>
              </p:grpSpPr>
              <p:sp>
                <p:nvSpPr>
                  <p:cNvPr id="47168" name="AutoShape 32">
                    <a:extLst>
                      <a:ext uri="{FF2B5EF4-FFF2-40B4-BE49-F238E27FC236}">
                        <a16:creationId xmlns:a16="http://schemas.microsoft.com/office/drawing/2014/main" id="{00309B9D-7DB7-4BBE-9783-B0103130F1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9298" y="14820"/>
                    <a:ext cx="142" cy="51"/>
                  </a:xfrm>
                  <a:prstGeom prst="rtTriangl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  <p:sp>
                <p:nvSpPr>
                  <p:cNvPr id="47169" name="Line 33">
                    <a:extLst>
                      <a:ext uri="{FF2B5EF4-FFF2-40B4-BE49-F238E27FC236}">
                        <a16:creationId xmlns:a16="http://schemas.microsoft.com/office/drawing/2014/main" id="{767438EA-F335-4F8E-A6C2-813C653C0C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64" y="14820"/>
                    <a:ext cx="15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48" name="Group 34">
                  <a:extLst>
                    <a:ext uri="{FF2B5EF4-FFF2-40B4-BE49-F238E27FC236}">
                      <a16:creationId xmlns:a16="http://schemas.microsoft.com/office/drawing/2014/main" id="{0E7DF20C-2D11-4C67-AA12-452EA44AE5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0995562" flipV="1">
                  <a:off x="5129" y="14532"/>
                  <a:ext cx="319" cy="55"/>
                  <a:chOff x="9164" y="14820"/>
                  <a:chExt cx="276" cy="51"/>
                </a:xfrm>
              </p:grpSpPr>
              <p:sp>
                <p:nvSpPr>
                  <p:cNvPr id="47166" name="AutoShape 35">
                    <a:extLst>
                      <a:ext uri="{FF2B5EF4-FFF2-40B4-BE49-F238E27FC236}">
                        <a16:creationId xmlns:a16="http://schemas.microsoft.com/office/drawing/2014/main" id="{B7751443-C681-47C4-BDAC-C86B6744C6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9298" y="14820"/>
                    <a:ext cx="142" cy="51"/>
                  </a:xfrm>
                  <a:prstGeom prst="rtTriangl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  <p:sp>
                <p:nvSpPr>
                  <p:cNvPr id="47167" name="Line 36">
                    <a:extLst>
                      <a:ext uri="{FF2B5EF4-FFF2-40B4-BE49-F238E27FC236}">
                        <a16:creationId xmlns:a16="http://schemas.microsoft.com/office/drawing/2014/main" id="{C868084E-FF1E-44E9-B8B0-294AFC23BA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64" y="14820"/>
                    <a:ext cx="15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49" name="Group 37">
                  <a:extLst>
                    <a:ext uri="{FF2B5EF4-FFF2-40B4-BE49-F238E27FC236}">
                      <a16:creationId xmlns:a16="http://schemas.microsoft.com/office/drawing/2014/main" id="{7600CA9F-6D6C-4639-90A7-7962A7F93A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6654" y="15286"/>
                  <a:ext cx="318" cy="55"/>
                  <a:chOff x="9164" y="14820"/>
                  <a:chExt cx="276" cy="51"/>
                </a:xfrm>
              </p:grpSpPr>
              <p:sp>
                <p:nvSpPr>
                  <p:cNvPr id="47164" name="AutoShape 38">
                    <a:extLst>
                      <a:ext uri="{FF2B5EF4-FFF2-40B4-BE49-F238E27FC236}">
                        <a16:creationId xmlns:a16="http://schemas.microsoft.com/office/drawing/2014/main" id="{5C690408-020A-41CD-8387-67E4BE8342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9298" y="14820"/>
                    <a:ext cx="142" cy="51"/>
                  </a:xfrm>
                  <a:prstGeom prst="rtTriangl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  <p:sp>
                <p:nvSpPr>
                  <p:cNvPr id="47165" name="Line 39">
                    <a:extLst>
                      <a:ext uri="{FF2B5EF4-FFF2-40B4-BE49-F238E27FC236}">
                        <a16:creationId xmlns:a16="http://schemas.microsoft.com/office/drawing/2014/main" id="{27714BBA-9859-4A93-B2DE-76C64C9F5A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64" y="14820"/>
                    <a:ext cx="15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50" name="Group 40">
                  <a:extLst>
                    <a:ext uri="{FF2B5EF4-FFF2-40B4-BE49-F238E27FC236}">
                      <a16:creationId xmlns:a16="http://schemas.microsoft.com/office/drawing/2014/main" id="{6BA0726A-BCB2-4E69-AAFA-9198DB36A8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9495730" flipV="1">
                  <a:off x="6548" y="13696"/>
                  <a:ext cx="318" cy="56"/>
                  <a:chOff x="9164" y="14820"/>
                  <a:chExt cx="276" cy="51"/>
                </a:xfrm>
              </p:grpSpPr>
              <p:sp>
                <p:nvSpPr>
                  <p:cNvPr id="47162" name="AutoShape 41">
                    <a:extLst>
                      <a:ext uri="{FF2B5EF4-FFF2-40B4-BE49-F238E27FC236}">
                        <a16:creationId xmlns:a16="http://schemas.microsoft.com/office/drawing/2014/main" id="{90D385F3-9538-449F-B12C-80B29D83AC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9298" y="14820"/>
                    <a:ext cx="142" cy="51"/>
                  </a:xfrm>
                  <a:prstGeom prst="rtTriangl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  <p:sp>
                <p:nvSpPr>
                  <p:cNvPr id="47163" name="Line 42">
                    <a:extLst>
                      <a:ext uri="{FF2B5EF4-FFF2-40B4-BE49-F238E27FC236}">
                        <a16:creationId xmlns:a16="http://schemas.microsoft.com/office/drawing/2014/main" id="{6FE8BD95-3DFB-4766-BB6C-F38A950CFD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64" y="14820"/>
                    <a:ext cx="15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51" name="Group 43">
                  <a:extLst>
                    <a:ext uri="{FF2B5EF4-FFF2-40B4-BE49-F238E27FC236}">
                      <a16:creationId xmlns:a16="http://schemas.microsoft.com/office/drawing/2014/main" id="{CAAD6FA3-1C7A-406E-9146-D3EE070477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2187159" flipV="1">
                  <a:off x="7810" y="14325"/>
                  <a:ext cx="318" cy="56"/>
                  <a:chOff x="9164" y="14820"/>
                  <a:chExt cx="276" cy="51"/>
                </a:xfrm>
              </p:grpSpPr>
              <p:sp>
                <p:nvSpPr>
                  <p:cNvPr id="47160" name="AutoShape 44">
                    <a:extLst>
                      <a:ext uri="{FF2B5EF4-FFF2-40B4-BE49-F238E27FC236}">
                        <a16:creationId xmlns:a16="http://schemas.microsoft.com/office/drawing/2014/main" id="{F1024F26-7B62-4984-BC39-8F14F1FE43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9298" y="14820"/>
                    <a:ext cx="142" cy="51"/>
                  </a:xfrm>
                  <a:prstGeom prst="rtTriangl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  <p:sp>
                <p:nvSpPr>
                  <p:cNvPr id="47161" name="Line 45">
                    <a:extLst>
                      <a:ext uri="{FF2B5EF4-FFF2-40B4-BE49-F238E27FC236}">
                        <a16:creationId xmlns:a16="http://schemas.microsoft.com/office/drawing/2014/main" id="{740507BA-A52E-4FE5-80FA-D7846280D4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64" y="14820"/>
                    <a:ext cx="15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52" name="Group 46">
                  <a:extLst>
                    <a:ext uri="{FF2B5EF4-FFF2-40B4-BE49-F238E27FC236}">
                      <a16:creationId xmlns:a16="http://schemas.microsoft.com/office/drawing/2014/main" id="{5E1BDA07-DBAD-4FE4-8324-AA5E44E16C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696087" flipV="1">
                  <a:off x="6446" y="14565"/>
                  <a:ext cx="318" cy="55"/>
                  <a:chOff x="9164" y="14820"/>
                  <a:chExt cx="276" cy="51"/>
                </a:xfrm>
              </p:grpSpPr>
              <p:sp>
                <p:nvSpPr>
                  <p:cNvPr id="47158" name="AutoShape 47">
                    <a:extLst>
                      <a:ext uri="{FF2B5EF4-FFF2-40B4-BE49-F238E27FC236}">
                        <a16:creationId xmlns:a16="http://schemas.microsoft.com/office/drawing/2014/main" id="{F71A5345-7266-4CFA-81EF-217ACFA1EB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9298" y="14820"/>
                    <a:ext cx="142" cy="51"/>
                  </a:xfrm>
                  <a:prstGeom prst="rtTriangl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  <p:sp>
                <p:nvSpPr>
                  <p:cNvPr id="47159" name="Line 48">
                    <a:extLst>
                      <a:ext uri="{FF2B5EF4-FFF2-40B4-BE49-F238E27FC236}">
                        <a16:creationId xmlns:a16="http://schemas.microsoft.com/office/drawing/2014/main" id="{82900372-F81C-4CF4-BA35-006A2E52DF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64" y="14820"/>
                    <a:ext cx="15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53" name="Group 49">
                  <a:extLst>
                    <a:ext uri="{FF2B5EF4-FFF2-40B4-BE49-F238E27FC236}">
                      <a16:creationId xmlns:a16="http://schemas.microsoft.com/office/drawing/2014/main" id="{E490A18C-6AEF-409C-B278-9DE0C36354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9782585" flipV="1">
                  <a:off x="5203" y="14761"/>
                  <a:ext cx="318" cy="56"/>
                  <a:chOff x="9164" y="14820"/>
                  <a:chExt cx="276" cy="51"/>
                </a:xfrm>
              </p:grpSpPr>
              <p:sp>
                <p:nvSpPr>
                  <p:cNvPr id="47156" name="AutoShape 50">
                    <a:extLst>
                      <a:ext uri="{FF2B5EF4-FFF2-40B4-BE49-F238E27FC236}">
                        <a16:creationId xmlns:a16="http://schemas.microsoft.com/office/drawing/2014/main" id="{E4AFFC62-69B8-48AF-91A1-AB9C500C75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9298" y="14820"/>
                    <a:ext cx="142" cy="51"/>
                  </a:xfrm>
                  <a:prstGeom prst="rtTriangl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  <p:sp>
                <p:nvSpPr>
                  <p:cNvPr id="47157" name="Line 51">
                    <a:extLst>
                      <a:ext uri="{FF2B5EF4-FFF2-40B4-BE49-F238E27FC236}">
                        <a16:creationId xmlns:a16="http://schemas.microsoft.com/office/drawing/2014/main" id="{F5EB656C-3F0D-4D31-8D1D-9BB72409AE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64" y="14820"/>
                    <a:ext cx="15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54" name="AutoShape 52">
                  <a:extLst>
                    <a:ext uri="{FF2B5EF4-FFF2-40B4-BE49-F238E27FC236}">
                      <a16:creationId xmlns:a16="http://schemas.microsoft.com/office/drawing/2014/main" id="{BDBE466F-A65B-424C-A89D-90630A6EEB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4224755">
                  <a:off x="7226" y="14295"/>
                  <a:ext cx="93" cy="11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47155" name="AutoShape 53">
                  <a:extLst>
                    <a:ext uri="{FF2B5EF4-FFF2-40B4-BE49-F238E27FC236}">
                      <a16:creationId xmlns:a16="http://schemas.microsoft.com/office/drawing/2014/main" id="{BDC9EABA-0E6F-42D9-BE7B-29450F16E2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8835114">
                  <a:off x="6063" y="14608"/>
                  <a:ext cx="98" cy="11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</p:grpSp>
          <p:sp>
            <p:nvSpPr>
              <p:cNvPr id="47128" name="Text Box 54" descr="30%">
                <a:extLst>
                  <a:ext uri="{FF2B5EF4-FFF2-40B4-BE49-F238E27FC236}">
                    <a16:creationId xmlns:a16="http://schemas.microsoft.com/office/drawing/2014/main" id="{36564D60-3CCF-41AF-A328-657C505FD2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0" y="13563"/>
                <a:ext cx="548" cy="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47129" name="Text Box 55" descr="30%">
                <a:extLst>
                  <a:ext uri="{FF2B5EF4-FFF2-40B4-BE49-F238E27FC236}">
                    <a16:creationId xmlns:a16="http://schemas.microsoft.com/office/drawing/2014/main" id="{D1F71B83-2ABE-4570-857E-80C30E946B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0" y="13623"/>
                <a:ext cx="548" cy="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47130" name="Text Box 56" descr="30%">
                <a:extLst>
                  <a:ext uri="{FF2B5EF4-FFF2-40B4-BE49-F238E27FC236}">
                    <a16:creationId xmlns:a16="http://schemas.microsoft.com/office/drawing/2014/main" id="{A3DEDA50-7072-4F25-BC21-27E773F0AF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4" y="14073"/>
                <a:ext cx="548" cy="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47131" name="Text Box 57" descr="30%">
                <a:extLst>
                  <a:ext uri="{FF2B5EF4-FFF2-40B4-BE49-F238E27FC236}">
                    <a16:creationId xmlns:a16="http://schemas.microsoft.com/office/drawing/2014/main" id="{FEA799C2-0CE4-463A-9163-6BD14E15B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6" y="14313"/>
                <a:ext cx="548" cy="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47132" name="Text Box 58" descr="30%">
                <a:extLst>
                  <a:ext uri="{FF2B5EF4-FFF2-40B4-BE49-F238E27FC236}">
                    <a16:creationId xmlns:a16="http://schemas.microsoft.com/office/drawing/2014/main" id="{6BB1C136-07C7-4589-BA07-99272C55A1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0" y="13563"/>
                <a:ext cx="548" cy="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47133" name="Text Box 59" descr="30%">
                <a:extLst>
                  <a:ext uri="{FF2B5EF4-FFF2-40B4-BE49-F238E27FC236}">
                    <a16:creationId xmlns:a16="http://schemas.microsoft.com/office/drawing/2014/main" id="{6492FEFE-904F-484D-828A-5FDF7E46B7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4" y="14148"/>
                <a:ext cx="548" cy="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47134" name="Text Box 60" descr="30%">
                <a:extLst>
                  <a:ext uri="{FF2B5EF4-FFF2-40B4-BE49-F238E27FC236}">
                    <a16:creationId xmlns:a16="http://schemas.microsoft.com/office/drawing/2014/main" id="{BFB65CA5-0146-460C-BBFC-E706E5B089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0" y="14178"/>
                <a:ext cx="548" cy="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47135" name="Text Box 61" descr="30%">
                <a:extLst>
                  <a:ext uri="{FF2B5EF4-FFF2-40B4-BE49-F238E27FC236}">
                    <a16:creationId xmlns:a16="http://schemas.microsoft.com/office/drawing/2014/main" id="{1649B446-F567-4E71-B6FB-BAD39A1F8F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40" y="14748"/>
                <a:ext cx="548" cy="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</p:grpSp>
        <p:sp>
          <p:nvSpPr>
            <p:cNvPr id="47119" name="Rectangle 62">
              <a:extLst>
                <a:ext uri="{FF2B5EF4-FFF2-40B4-BE49-F238E27FC236}">
                  <a16:creationId xmlns:a16="http://schemas.microsoft.com/office/drawing/2014/main" id="{812ED23B-96DA-4540-BE8F-AD41FAB0B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" y="1188"/>
              <a:ext cx="19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i="1">
                  <a:solidFill>
                    <a:srgbClr val="0000FF"/>
                  </a:solidFill>
                </a:rPr>
                <a:t>C</a:t>
              </a:r>
              <a:r>
                <a:rPr kumimoji="1" lang="en-US" altLang="zh-CN" sz="2000" baseline="-25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7120" name="Rectangle 64">
              <a:extLst>
                <a:ext uri="{FF2B5EF4-FFF2-40B4-BE49-F238E27FC236}">
                  <a16:creationId xmlns:a16="http://schemas.microsoft.com/office/drawing/2014/main" id="{69C5B263-1E81-4E85-BD38-5A72F3FDE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" y="682"/>
              <a:ext cx="129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i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47121" name="Rectangle 66">
              <a:extLst>
                <a:ext uri="{FF2B5EF4-FFF2-40B4-BE49-F238E27FC236}">
                  <a16:creationId xmlns:a16="http://schemas.microsoft.com/office/drawing/2014/main" id="{03A10EFC-3DA3-4BA6-84D4-3C8E86B1C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1510"/>
              <a:ext cx="18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i="1">
                  <a:solidFill>
                    <a:srgbClr val="0000FF"/>
                  </a:solidFill>
                  <a:latin typeface="Symbol" panose="05050102010706020507" pitchFamily="18" charset="2"/>
                </a:rPr>
                <a:t>G</a:t>
              </a:r>
              <a:r>
                <a:rPr kumimoji="1" lang="en-US" altLang="zh-CN" sz="2000" baseline="-25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47122" name="Rectangle 67">
              <a:extLst>
                <a:ext uri="{FF2B5EF4-FFF2-40B4-BE49-F238E27FC236}">
                  <a16:creationId xmlns:a16="http://schemas.microsoft.com/office/drawing/2014/main" id="{5860851D-C52E-41B7-BD89-A2450F955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663"/>
              <a:ext cx="18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i="1">
                  <a:solidFill>
                    <a:srgbClr val="0000FF"/>
                  </a:solidFill>
                  <a:latin typeface="Symbol" panose="05050102010706020507" pitchFamily="18" charset="2"/>
                </a:rPr>
                <a:t>G</a:t>
              </a:r>
              <a:r>
                <a:rPr kumimoji="1" lang="en-US" altLang="zh-CN" sz="2000" baseline="-25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7123" name="Rectangle 68">
              <a:extLst>
                <a:ext uri="{FF2B5EF4-FFF2-40B4-BE49-F238E27FC236}">
                  <a16:creationId xmlns:a16="http://schemas.microsoft.com/office/drawing/2014/main" id="{191CC561-1B22-4F3B-B4B1-979D2414A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004"/>
              <a:ext cx="18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i="1">
                  <a:solidFill>
                    <a:srgbClr val="0000FF"/>
                  </a:solidFill>
                </a:rPr>
                <a:t>L</a:t>
              </a:r>
              <a:r>
                <a:rPr kumimoji="1" lang="en-US" altLang="zh-CN" sz="2000" baseline="-25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7124" name="Rectangle 69">
              <a:extLst>
                <a:ext uri="{FF2B5EF4-FFF2-40B4-BE49-F238E27FC236}">
                  <a16:creationId xmlns:a16="http://schemas.microsoft.com/office/drawing/2014/main" id="{6E37727F-BF13-4B0B-A478-FB6C8DC27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" y="912"/>
              <a:ext cx="18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i="1">
                  <a:solidFill>
                    <a:srgbClr val="0000FF"/>
                  </a:solidFill>
                </a:rPr>
                <a:t>L</a:t>
              </a:r>
              <a:r>
                <a:rPr kumimoji="1" lang="en-US" altLang="zh-CN" sz="2000" baseline="-25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47125" name="Rectangle 70">
              <a:extLst>
                <a:ext uri="{FF2B5EF4-FFF2-40B4-BE49-F238E27FC236}">
                  <a16:creationId xmlns:a16="http://schemas.microsoft.com/office/drawing/2014/main" id="{D2D44CFC-6C6E-4F03-888B-F38E4AA3F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1152"/>
              <a:ext cx="19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i="1">
                  <a:solidFill>
                    <a:srgbClr val="0000FF"/>
                  </a:solidFill>
                </a:rPr>
                <a:t>C</a:t>
              </a:r>
              <a:r>
                <a:rPr kumimoji="1" lang="en-US" altLang="zh-CN" sz="2000" baseline="-25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47126" name="Rectangle 71">
              <a:extLst>
                <a:ext uri="{FF2B5EF4-FFF2-40B4-BE49-F238E27FC236}">
                  <a16:creationId xmlns:a16="http://schemas.microsoft.com/office/drawing/2014/main" id="{C4B588DA-CE7E-4B94-8C74-DA1DEE703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3" y="768"/>
              <a:ext cx="18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i="1">
                  <a:solidFill>
                    <a:srgbClr val="0000FF"/>
                  </a:solidFill>
                </a:rPr>
                <a:t>L</a:t>
              </a:r>
              <a:r>
                <a:rPr kumimoji="1" lang="en-US" altLang="zh-CN" sz="2000" baseline="-25000">
                  <a:solidFill>
                    <a:srgbClr val="0000FF"/>
                  </a:solidFill>
                </a:rPr>
                <a:t>3</a:t>
              </a:r>
            </a:p>
          </p:txBody>
        </p:sp>
      </p:grpSp>
      <p:sp>
        <p:nvSpPr>
          <p:cNvPr id="398410" name="Text Box 74">
            <a:extLst>
              <a:ext uri="{FF2B5EF4-FFF2-40B4-BE49-F238E27FC236}">
                <a16:creationId xmlns:a16="http://schemas.microsoft.com/office/drawing/2014/main" id="{57E783DC-2B60-4AA8-9790-CC39DF268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5735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Proof:</a:t>
            </a:r>
            <a:endParaRPr lang="en-US" altLang="zh-CN" sz="2000"/>
          </a:p>
        </p:txBody>
      </p:sp>
      <p:sp>
        <p:nvSpPr>
          <p:cNvPr id="398411" name="Text Box 75">
            <a:extLst>
              <a:ext uri="{FF2B5EF4-FFF2-40B4-BE49-F238E27FC236}">
                <a16:creationId xmlns:a16="http://schemas.microsoft.com/office/drawing/2014/main" id="{20F20CB3-BCEC-43FF-88E4-F7BBBD9DE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11363"/>
            <a:ext cx="403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Introducing three lines </a:t>
            </a:r>
            <a:r>
              <a:rPr lang="en-US" altLang="zh-CN" sz="2000" i="1"/>
              <a:t>L</a:t>
            </a:r>
            <a:r>
              <a:rPr lang="en-US" altLang="zh-CN" sz="2000" baseline="-25000"/>
              <a:t>1</a:t>
            </a:r>
            <a:r>
              <a:rPr lang="en-US" altLang="zh-CN" sz="2000"/>
              <a:t>, </a:t>
            </a:r>
            <a:r>
              <a:rPr lang="en-US" altLang="zh-CN" sz="2000" i="1"/>
              <a:t>L</a:t>
            </a:r>
            <a:r>
              <a:rPr lang="en-US" altLang="zh-CN" sz="2000" baseline="-25000"/>
              <a:t>2</a:t>
            </a:r>
            <a:r>
              <a:rPr lang="en-US" altLang="zh-CN" sz="2000"/>
              <a:t> and </a:t>
            </a:r>
            <a:r>
              <a:rPr lang="en-US" altLang="zh-CN" sz="2000" i="1"/>
              <a:t>L</a:t>
            </a:r>
            <a:r>
              <a:rPr lang="en-US" altLang="zh-CN" sz="2000" baseline="-25000"/>
              <a:t>3</a:t>
            </a:r>
            <a:r>
              <a:rPr lang="en-US" altLang="zh-CN" sz="2000"/>
              <a:t>, then by Theorem 1, </a:t>
            </a:r>
          </a:p>
        </p:txBody>
      </p:sp>
      <p:graphicFrame>
        <p:nvGraphicFramePr>
          <p:cNvPr id="398412" name="Object 2">
            <a:extLst>
              <a:ext uri="{FF2B5EF4-FFF2-40B4-BE49-F238E27FC236}">
                <a16:creationId xmlns:a16="http://schemas.microsoft.com/office/drawing/2014/main" id="{5A6BE271-BC74-4B71-8A2F-31830807A5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413" y="3048000"/>
          <a:ext cx="35321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1" name="Equation" r:id="rId3" imgW="1778000" imgH="330200" progId="Equation.DSMT4">
                  <p:embed/>
                </p:oleObj>
              </mc:Choice>
              <mc:Fallback>
                <p:oleObj name="Equation" r:id="rId3" imgW="17780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3048000"/>
                        <a:ext cx="353218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413" name="Object 3">
            <a:extLst>
              <a:ext uri="{FF2B5EF4-FFF2-40B4-BE49-F238E27FC236}">
                <a16:creationId xmlns:a16="http://schemas.microsoft.com/office/drawing/2014/main" id="{0DB1996F-DE4B-4C8F-AEBE-1554404E7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013" y="3810000"/>
          <a:ext cx="36337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2" name="Equation" r:id="rId5" imgW="1752600" imgH="330200" progId="Equation.DSMT4">
                  <p:embed/>
                </p:oleObj>
              </mc:Choice>
              <mc:Fallback>
                <p:oleObj name="Equation" r:id="rId5" imgW="17526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3810000"/>
                        <a:ext cx="363378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414" name="Text Box 78">
            <a:extLst>
              <a:ext uri="{FF2B5EF4-FFF2-40B4-BE49-F238E27FC236}">
                <a16:creationId xmlns:a16="http://schemas.microsoft.com/office/drawing/2014/main" id="{9F9FBEA3-3F5C-44BC-A4FF-877B2CEA8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0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which implies that </a:t>
            </a:r>
          </a:p>
        </p:txBody>
      </p:sp>
      <p:graphicFrame>
        <p:nvGraphicFramePr>
          <p:cNvPr id="398416" name="Object 4">
            <a:extLst>
              <a:ext uri="{FF2B5EF4-FFF2-40B4-BE49-F238E27FC236}">
                <a16:creationId xmlns:a16="http://schemas.microsoft.com/office/drawing/2014/main" id="{288C135D-1756-4F24-A107-06FC3A52BF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1488" y="5094288"/>
          <a:ext cx="378142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3" name="Equation" r:id="rId7" imgW="1968500" imgH="330200" progId="Equation.DSMT4">
                  <p:embed/>
                </p:oleObj>
              </mc:Choice>
              <mc:Fallback>
                <p:oleObj name="Equation" r:id="rId7" imgW="1968500" imgH="330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5094288"/>
                        <a:ext cx="3781425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417" name="Object 5">
            <a:extLst>
              <a:ext uri="{FF2B5EF4-FFF2-40B4-BE49-F238E27FC236}">
                <a16:creationId xmlns:a16="http://schemas.microsoft.com/office/drawing/2014/main" id="{DB47A9C5-D41C-4654-96BE-F6BE5E49FC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0" y="5094288"/>
          <a:ext cx="18542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4" name="Equation" r:id="rId9" imgW="952087" imgH="330057" progId="Equation.DSMT4">
                  <p:embed/>
                </p:oleObj>
              </mc:Choice>
              <mc:Fallback>
                <p:oleObj name="Equation" r:id="rId9" imgW="952087" imgH="33005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094288"/>
                        <a:ext cx="18542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灯片编号占位符 4">
            <a:extLst>
              <a:ext uri="{FF2B5EF4-FFF2-40B4-BE49-F238E27FC236}">
                <a16:creationId xmlns:a16="http://schemas.microsoft.com/office/drawing/2014/main" id="{5996219C-F898-4EA6-9D62-CAF91E14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00CD18A-6199-4971-A0D3-B8F68BFFF6E5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6" name="Rectangle 4">
            <a:extLst>
              <a:ext uri="{FF2B5EF4-FFF2-40B4-BE49-F238E27FC236}">
                <a16:creationId xmlns:a16="http://schemas.microsoft.com/office/drawing/2014/main" id="{18187261-5D2B-490E-A28F-D5C955ED3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6196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Cauchy integral theorems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7116" name="Text Box 2">
            <a:extLst>
              <a:ext uri="{FF2B5EF4-FFF2-40B4-BE49-F238E27FC236}">
                <a16:creationId xmlns:a16="http://schemas.microsoft.com/office/drawing/2014/main" id="{F1B76E94-6F67-4213-B3C9-7E3B5BC33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Simply and multiply connected domain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410" grpId="0"/>
      <p:bldP spid="398411" grpId="0"/>
      <p:bldP spid="3984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:a16="http://schemas.microsoft.com/office/drawing/2014/main" id="{A719BC82-7116-463B-B490-69A47F77DB1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447800"/>
            <a:ext cx="8229600" cy="2949575"/>
            <a:chOff x="457200" y="1447800"/>
            <a:chExt cx="8229600" cy="2949575"/>
          </a:xfrm>
        </p:grpSpPr>
        <p:sp>
          <p:nvSpPr>
            <p:cNvPr id="48135" name="Text Box 2">
              <a:extLst>
                <a:ext uri="{FF2B5EF4-FFF2-40B4-BE49-F238E27FC236}">
                  <a16:creationId xmlns:a16="http://schemas.microsoft.com/office/drawing/2014/main" id="{F4953ADB-DB0F-4ADD-A87D-700F67FBD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1646238"/>
              <a:ext cx="5410200" cy="147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Corollary 3.</a:t>
              </a:r>
              <a:r>
                <a:rPr lang="en-US" altLang="zh-CN" sz="2000"/>
                <a:t>  Let </a:t>
              </a:r>
              <a:r>
                <a:rPr lang="en-US" altLang="zh-CN" sz="2000" i="1"/>
                <a:t>C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and </a:t>
              </a:r>
              <a:r>
                <a:rPr lang="en-US" altLang="zh-CN" sz="2000" i="1"/>
                <a:t>C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denote positively oriented simple closed contours, where </a:t>
              </a:r>
              <a:r>
                <a:rPr lang="en-US" altLang="zh-CN" sz="2000" i="1"/>
                <a:t>C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 is interior to </a:t>
              </a:r>
              <a:r>
                <a:rPr lang="en-US" altLang="zh-CN" sz="2000" i="1"/>
                <a:t>C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. If a function </a:t>
              </a:r>
              <a:r>
                <a:rPr lang="en-US" altLang="zh-CN" sz="2000" i="1"/>
                <a:t>f</a:t>
              </a:r>
              <a:r>
                <a:rPr lang="en-US" altLang="zh-CN" sz="2000"/>
                <a:t> is analytic in the</a:t>
              </a:r>
            </a:p>
          </p:txBody>
        </p:sp>
        <p:sp>
          <p:nvSpPr>
            <p:cNvPr id="48136" name="Text Box 5">
              <a:extLst>
                <a:ext uri="{FF2B5EF4-FFF2-40B4-BE49-F238E27FC236}">
                  <a16:creationId xmlns:a16="http://schemas.microsoft.com/office/drawing/2014/main" id="{3638D4C4-37B0-4FB6-88FF-F81B26C6E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3092450"/>
              <a:ext cx="82296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/>
                <a:t>closed region consisting of those contours and all points between them, then</a:t>
              </a:r>
              <a:endParaRPr lang="en-US" altLang="zh-CN" sz="2000" i="1"/>
            </a:p>
          </p:txBody>
        </p:sp>
        <p:graphicFrame>
          <p:nvGraphicFramePr>
            <p:cNvPr id="48137" name="Object 2">
              <a:extLst>
                <a:ext uri="{FF2B5EF4-FFF2-40B4-BE49-F238E27FC236}">
                  <a16:creationId xmlns:a16="http://schemas.microsoft.com/office/drawing/2014/main" id="{EF042468-4881-4A13-B072-DF1FB12D8C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7400" y="3810000"/>
            <a:ext cx="2667000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1" name="Equation" r:id="rId3" imgW="1485900" imgH="330200" progId="Equation.DSMT4">
                    <p:embed/>
                  </p:oleObj>
                </mc:Choice>
                <mc:Fallback>
                  <p:oleObj name="Equation" r:id="rId3" imgW="1485900" imgH="330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400" y="3810000"/>
                          <a:ext cx="2667000" cy="587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38" name="Group 7">
              <a:extLst>
                <a:ext uri="{FF2B5EF4-FFF2-40B4-BE49-F238E27FC236}">
                  <a16:creationId xmlns:a16="http://schemas.microsoft.com/office/drawing/2014/main" id="{E1A95BF7-D174-42F6-BE3D-C7C54FF8B3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1447800"/>
              <a:ext cx="2743200" cy="2209800"/>
              <a:chOff x="3214" y="1849"/>
              <a:chExt cx="2208" cy="1834"/>
            </a:xfrm>
          </p:grpSpPr>
          <p:grpSp>
            <p:nvGrpSpPr>
              <p:cNvPr id="48139" name="Group 8">
                <a:extLst>
                  <a:ext uri="{FF2B5EF4-FFF2-40B4-BE49-F238E27FC236}">
                    <a16:creationId xmlns:a16="http://schemas.microsoft.com/office/drawing/2014/main" id="{C1419B4E-064D-4455-87E4-BDA834E2EF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4" y="1849"/>
                <a:ext cx="2208" cy="1834"/>
                <a:chOff x="2418" y="12810"/>
                <a:chExt cx="3900" cy="2904"/>
              </a:xfrm>
            </p:grpSpPr>
            <p:grpSp>
              <p:nvGrpSpPr>
                <p:cNvPr id="48142" name="Group 9">
                  <a:extLst>
                    <a:ext uri="{FF2B5EF4-FFF2-40B4-BE49-F238E27FC236}">
                      <a16:creationId xmlns:a16="http://schemas.microsoft.com/office/drawing/2014/main" id="{D5D49300-6D5F-41BF-8158-FDAF1BB4AE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8" y="12810"/>
                  <a:ext cx="3900" cy="2286"/>
                  <a:chOff x="2418" y="12810"/>
                  <a:chExt cx="3900" cy="2286"/>
                </a:xfrm>
              </p:grpSpPr>
              <p:sp>
                <p:nvSpPr>
                  <p:cNvPr id="48151" name="Line 10">
                    <a:extLst>
                      <a:ext uri="{FF2B5EF4-FFF2-40B4-BE49-F238E27FC236}">
                        <a16:creationId xmlns:a16="http://schemas.microsoft.com/office/drawing/2014/main" id="{DCA17058-A3AC-474B-80BE-8BB45F3EFF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68" y="14682"/>
                    <a:ext cx="361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2" name="Line 11">
                    <a:extLst>
                      <a:ext uri="{FF2B5EF4-FFF2-40B4-BE49-F238E27FC236}">
                        <a16:creationId xmlns:a16="http://schemas.microsoft.com/office/drawing/2014/main" id="{0D8C1D3D-F916-4360-9354-B854573EC4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18" y="12810"/>
                    <a:ext cx="0" cy="22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3" name="Text Box 12">
                    <a:extLst>
                      <a:ext uri="{FF2B5EF4-FFF2-40B4-BE49-F238E27FC236}">
                        <a16:creationId xmlns:a16="http://schemas.microsoft.com/office/drawing/2014/main" id="{9D260833-3B22-4105-A522-B21D216C3B2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14" y="14622"/>
                    <a:ext cx="735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000" i="1">
                        <a:solidFill>
                          <a:srgbClr val="0000FF"/>
                        </a:solidFill>
                      </a:rPr>
                      <a:t>O</a:t>
                    </a:r>
                    <a:endParaRPr kumimoji="1" lang="en-US" altLang="zh-CN" sz="20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48154" name="Text Box 13">
                    <a:extLst>
                      <a:ext uri="{FF2B5EF4-FFF2-40B4-BE49-F238E27FC236}">
                        <a16:creationId xmlns:a16="http://schemas.microsoft.com/office/drawing/2014/main" id="{588ECE30-6830-483B-AEEE-C0DC2B6B7F0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18" y="12825"/>
                    <a:ext cx="72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000" i="1">
                        <a:solidFill>
                          <a:srgbClr val="0000FF"/>
                        </a:solidFill>
                      </a:rPr>
                      <a:t>y</a:t>
                    </a:r>
                    <a:endParaRPr kumimoji="1" lang="en-US" altLang="zh-CN" sz="20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48155" name="Text Box 14">
                    <a:extLst>
                      <a:ext uri="{FF2B5EF4-FFF2-40B4-BE49-F238E27FC236}">
                        <a16:creationId xmlns:a16="http://schemas.microsoft.com/office/drawing/2014/main" id="{BA11E84E-EB86-4F59-B044-8590AFA625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78" y="14547"/>
                    <a:ext cx="54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000" i="1">
                        <a:solidFill>
                          <a:srgbClr val="0000FF"/>
                        </a:solidFill>
                      </a:rPr>
                      <a:t>x</a:t>
                    </a:r>
                    <a:endParaRPr kumimoji="1" lang="en-US" altLang="zh-CN" sz="2000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48143" name="Text Box 15">
                  <a:extLst>
                    <a:ext uri="{FF2B5EF4-FFF2-40B4-BE49-F238E27FC236}">
                      <a16:creationId xmlns:a16="http://schemas.microsoft.com/office/drawing/2014/main" id="{32131274-5C99-4AF8-B6C6-F9D141C777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4" y="15246"/>
                  <a:ext cx="216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000">
                    <a:solidFill>
                      <a:srgbClr val="0000FF"/>
                    </a:solidFill>
                  </a:endParaRPr>
                </a:p>
              </p:txBody>
            </p:sp>
            <p:grpSp>
              <p:nvGrpSpPr>
                <p:cNvPr id="48144" name="Group 16">
                  <a:extLst>
                    <a:ext uri="{FF2B5EF4-FFF2-40B4-BE49-F238E27FC236}">
                      <a16:creationId xmlns:a16="http://schemas.microsoft.com/office/drawing/2014/main" id="{03EF25E7-983D-4AEF-9E87-8DD4072163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58" y="13008"/>
                  <a:ext cx="2857" cy="1467"/>
                  <a:chOff x="2758" y="13008"/>
                  <a:chExt cx="2857" cy="1467"/>
                </a:xfrm>
              </p:grpSpPr>
              <p:sp>
                <p:nvSpPr>
                  <p:cNvPr id="48145" name="Oval 17">
                    <a:extLst>
                      <a:ext uri="{FF2B5EF4-FFF2-40B4-BE49-F238E27FC236}">
                        <a16:creationId xmlns:a16="http://schemas.microsoft.com/office/drawing/2014/main" id="{05B52B68-C7E9-4C3B-853E-476DE8AACA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48" y="13710"/>
                    <a:ext cx="1426" cy="510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  <p:sp>
                <p:nvSpPr>
                  <p:cNvPr id="48146" name="Oval 18">
                    <a:extLst>
                      <a:ext uri="{FF2B5EF4-FFF2-40B4-BE49-F238E27FC236}">
                        <a16:creationId xmlns:a16="http://schemas.microsoft.com/office/drawing/2014/main" id="{ECFD0BC3-2DF7-4FFA-8696-96A78FA8FA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58" y="13455"/>
                    <a:ext cx="2857" cy="1020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  <p:sp>
                <p:nvSpPr>
                  <p:cNvPr id="48147" name="AutoShape 19">
                    <a:extLst>
                      <a:ext uri="{FF2B5EF4-FFF2-40B4-BE49-F238E27FC236}">
                        <a16:creationId xmlns:a16="http://schemas.microsoft.com/office/drawing/2014/main" id="{90283A5B-98CF-4D52-9DCC-AD3A029451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6506859">
                    <a:off x="3626" y="13750"/>
                    <a:ext cx="85" cy="10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  <p:sp>
                <p:nvSpPr>
                  <p:cNvPr id="48148" name="AutoShape 20">
                    <a:extLst>
                      <a:ext uri="{FF2B5EF4-FFF2-40B4-BE49-F238E27FC236}">
                        <a16:creationId xmlns:a16="http://schemas.microsoft.com/office/drawing/2014/main" id="{0765337D-4578-4F54-83F5-21BFED6414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6304699">
                    <a:off x="3460" y="13465"/>
                    <a:ext cx="85" cy="10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  <p:sp>
                <p:nvSpPr>
                  <p:cNvPr id="48149" name="Text Box 21" descr="30%">
                    <a:extLst>
                      <a:ext uri="{FF2B5EF4-FFF2-40B4-BE49-F238E27FC236}">
                        <a16:creationId xmlns:a16="http://schemas.microsoft.com/office/drawing/2014/main" id="{2FDCECDC-8D3C-42D1-92F3-462C373926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4" y="13008"/>
                    <a:ext cx="548" cy="6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  <p:sp>
                <p:nvSpPr>
                  <p:cNvPr id="48150" name="Text Box 22" descr="30%">
                    <a:extLst>
                      <a:ext uri="{FF2B5EF4-FFF2-40B4-BE49-F238E27FC236}">
                        <a16:creationId xmlns:a16="http://schemas.microsoft.com/office/drawing/2014/main" id="{2B55B49B-2D44-4A9C-A787-B269989F945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00" y="13518"/>
                    <a:ext cx="548" cy="6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</p:grpSp>
          </p:grpSp>
          <p:sp>
            <p:nvSpPr>
              <p:cNvPr id="48140" name="Rectangle 23">
                <a:extLst>
                  <a:ext uri="{FF2B5EF4-FFF2-40B4-BE49-F238E27FC236}">
                    <a16:creationId xmlns:a16="http://schemas.microsoft.com/office/drawing/2014/main" id="{6C3602B7-6ADC-4A0A-BD99-452D68A78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1913"/>
                <a:ext cx="206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kumimoji="1" lang="en-US" altLang="zh-CN" sz="2000" i="1">
                    <a:solidFill>
                      <a:srgbClr val="0000FF"/>
                    </a:solidFill>
                  </a:rPr>
                  <a:t>C</a:t>
                </a:r>
                <a:r>
                  <a:rPr kumimoji="1" lang="en-US" altLang="zh-CN" sz="2000" baseline="-25000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48141" name="Rectangle 24">
                <a:extLst>
                  <a:ext uri="{FF2B5EF4-FFF2-40B4-BE49-F238E27FC236}">
                    <a16:creationId xmlns:a16="http://schemas.microsoft.com/office/drawing/2014/main" id="{84180392-FC64-4002-980E-9BDC9EE0F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" y="2405"/>
                <a:ext cx="206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kumimoji="1" lang="en-US" altLang="zh-CN" sz="2000" i="1">
                    <a:solidFill>
                      <a:srgbClr val="0000FF"/>
                    </a:solidFill>
                  </a:rPr>
                  <a:t>C</a:t>
                </a:r>
                <a:r>
                  <a:rPr kumimoji="1" lang="en-US" altLang="zh-CN" sz="2000" baseline="-25000">
                    <a:solidFill>
                      <a:srgbClr val="0000FF"/>
                    </a:solidFill>
                  </a:rPr>
                  <a:t>2</a:t>
                </a:r>
              </a:p>
            </p:txBody>
          </p:sp>
        </p:grpSp>
      </p:grpSp>
      <p:sp>
        <p:nvSpPr>
          <p:cNvPr id="399385" name="Text Box 25">
            <a:extLst>
              <a:ext uri="{FF2B5EF4-FFF2-40B4-BE49-F238E27FC236}">
                <a16:creationId xmlns:a16="http://schemas.microsoft.com/office/drawing/2014/main" id="{AD29408E-4569-4225-8B62-A25F0D670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0"/>
            <a:ext cx="6248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It is known as the </a:t>
            </a:r>
            <a:r>
              <a:rPr lang="en-US" altLang="zh-CN" sz="2000">
                <a:solidFill>
                  <a:srgbClr val="FF0000"/>
                </a:solidFill>
              </a:rPr>
              <a:t>principle of deformation of paths</a:t>
            </a:r>
            <a:r>
              <a:rPr lang="en-US" altLang="zh-CN" sz="2000"/>
              <a:t>.</a:t>
            </a:r>
            <a:endParaRPr lang="en-US" altLang="zh-CN" sz="2000" i="1"/>
          </a:p>
        </p:txBody>
      </p:sp>
      <p:sp>
        <p:nvSpPr>
          <p:cNvPr id="48132" name="灯片编号占位符 4">
            <a:extLst>
              <a:ext uri="{FF2B5EF4-FFF2-40B4-BE49-F238E27FC236}">
                <a16:creationId xmlns:a16="http://schemas.microsoft.com/office/drawing/2014/main" id="{87769C8F-EBFA-49D2-BD24-25A32797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1FD5CE3-77E9-4EC6-B502-0C0021ECE783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EDD47997-603C-433E-B801-4B8A5411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6196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Cauchy integral theorems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8134" name="Text Box 2">
            <a:extLst>
              <a:ext uri="{FF2B5EF4-FFF2-40B4-BE49-F238E27FC236}">
                <a16:creationId xmlns:a16="http://schemas.microsoft.com/office/drawing/2014/main" id="{5B4A31F5-94F6-40C3-8FA9-2543E8BF9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Simply and multiply connected domain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2E7D7044-0BAF-43AF-AD0B-3E1C24C0D867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431925"/>
            <a:ext cx="2971800" cy="2911475"/>
            <a:chOff x="3509" y="0"/>
            <a:chExt cx="2251" cy="2178"/>
          </a:xfrm>
        </p:grpSpPr>
        <p:grpSp>
          <p:nvGrpSpPr>
            <p:cNvPr id="49166" name="Group 9">
              <a:extLst>
                <a:ext uri="{FF2B5EF4-FFF2-40B4-BE49-F238E27FC236}">
                  <a16:creationId xmlns:a16="http://schemas.microsoft.com/office/drawing/2014/main" id="{60F7B6E8-4FAA-4E08-B44C-06080435FE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9" y="0"/>
              <a:ext cx="2251" cy="2178"/>
              <a:chOff x="6612" y="12717"/>
              <a:chExt cx="3256" cy="3375"/>
            </a:xfrm>
          </p:grpSpPr>
          <p:sp>
            <p:nvSpPr>
              <p:cNvPr id="49169" name="Line 10">
                <a:extLst>
                  <a:ext uri="{FF2B5EF4-FFF2-40B4-BE49-F238E27FC236}">
                    <a16:creationId xmlns:a16="http://schemas.microsoft.com/office/drawing/2014/main" id="{DA9E33B2-75F9-4717-B19A-23D517FA8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2" y="14121"/>
                <a:ext cx="30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0" name="Line 11">
                <a:extLst>
                  <a:ext uri="{FF2B5EF4-FFF2-40B4-BE49-F238E27FC236}">
                    <a16:creationId xmlns:a16="http://schemas.microsoft.com/office/drawing/2014/main" id="{7FC70A35-800E-412A-BFE2-72FA72F2C7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48" y="12717"/>
                <a:ext cx="0" cy="26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1" name="Text Box 12">
                <a:extLst>
                  <a:ext uri="{FF2B5EF4-FFF2-40B4-BE49-F238E27FC236}">
                    <a16:creationId xmlns:a16="http://schemas.microsoft.com/office/drawing/2014/main" id="{3372DFA8-FE87-4D23-9288-D51594960E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2" y="14076"/>
                <a:ext cx="735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</a:pPr>
                <a:r>
                  <a:rPr kumimoji="1" lang="en-US" altLang="zh-CN" sz="2000" i="1">
                    <a:solidFill>
                      <a:srgbClr val="0000FF"/>
                    </a:solidFill>
                  </a:rPr>
                  <a:t>O</a:t>
                </a:r>
                <a:endParaRPr kumimoji="1" lang="en-US" altLang="zh-CN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49172" name="Text Box 13">
                <a:extLst>
                  <a:ext uri="{FF2B5EF4-FFF2-40B4-BE49-F238E27FC236}">
                    <a16:creationId xmlns:a16="http://schemas.microsoft.com/office/drawing/2014/main" id="{06399B0F-1D19-4EA3-BCA9-1D24A69869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08" y="12717"/>
                <a:ext cx="72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</a:pPr>
                <a:r>
                  <a:rPr kumimoji="1" lang="en-US" altLang="zh-CN" sz="2000" i="1">
                    <a:solidFill>
                      <a:srgbClr val="0000FF"/>
                    </a:solidFill>
                  </a:rPr>
                  <a:t>y</a:t>
                </a:r>
                <a:endParaRPr kumimoji="1" lang="en-US" altLang="zh-CN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49173" name="Text Box 14">
                <a:extLst>
                  <a:ext uri="{FF2B5EF4-FFF2-40B4-BE49-F238E27FC236}">
                    <a16:creationId xmlns:a16="http://schemas.microsoft.com/office/drawing/2014/main" id="{D35B461D-A1E4-4D6E-B630-2C8431FA5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28" y="13965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</a:pPr>
                <a:r>
                  <a:rPr kumimoji="1" lang="en-US" altLang="zh-CN" sz="2000" i="1">
                    <a:solidFill>
                      <a:srgbClr val="0000FF"/>
                    </a:solidFill>
                  </a:rPr>
                  <a:t>x</a:t>
                </a:r>
                <a:endParaRPr kumimoji="1" lang="en-US" altLang="zh-CN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49174" name="Text Box 15" descr="文本框: FIGURE">
                <a:extLst>
                  <a:ext uri="{FF2B5EF4-FFF2-40B4-BE49-F238E27FC236}">
                    <a16:creationId xmlns:a16="http://schemas.microsoft.com/office/drawing/2014/main" id="{DB7B3133-AD40-4190-B3EE-BFAF4D50C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62" y="15339"/>
                <a:ext cx="2144" cy="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</a:pPr>
                <a:endParaRPr kumimoji="1" lang="zh-CN" altLang="zh-CN" sz="20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9175" name="Group 16">
                <a:extLst>
                  <a:ext uri="{FF2B5EF4-FFF2-40B4-BE49-F238E27FC236}">
                    <a16:creationId xmlns:a16="http://schemas.microsoft.com/office/drawing/2014/main" id="{C654F93F-3318-4248-A999-B13D61270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94" y="13008"/>
                <a:ext cx="2510" cy="1927"/>
                <a:chOff x="6794" y="13008"/>
                <a:chExt cx="2510" cy="1927"/>
              </a:xfrm>
            </p:grpSpPr>
            <p:sp>
              <p:nvSpPr>
                <p:cNvPr id="49176" name="Oval 17">
                  <a:extLst>
                    <a:ext uri="{FF2B5EF4-FFF2-40B4-BE49-F238E27FC236}">
                      <a16:creationId xmlns:a16="http://schemas.microsoft.com/office/drawing/2014/main" id="{EF7FF580-EAD6-4FC6-9955-1D13EBF6DE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84" y="13665"/>
                  <a:ext cx="964" cy="96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49177" name="Freeform 18">
                  <a:extLst>
                    <a:ext uri="{FF2B5EF4-FFF2-40B4-BE49-F238E27FC236}">
                      <a16:creationId xmlns:a16="http://schemas.microsoft.com/office/drawing/2014/main" id="{2D73C26A-EF79-4B73-A9A4-AF3ADAB6F9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94" y="13170"/>
                  <a:ext cx="2510" cy="1765"/>
                </a:xfrm>
                <a:custGeom>
                  <a:avLst/>
                  <a:gdLst>
                    <a:gd name="T0" fmla="*/ 630 w 2510"/>
                    <a:gd name="T1" fmla="*/ 660 h 1765"/>
                    <a:gd name="T2" fmla="*/ 360 w 2510"/>
                    <a:gd name="T3" fmla="*/ 570 h 1765"/>
                    <a:gd name="T4" fmla="*/ 74 w 2510"/>
                    <a:gd name="T5" fmla="*/ 810 h 1765"/>
                    <a:gd name="T6" fmla="*/ 30 w 2510"/>
                    <a:gd name="T7" fmla="*/ 1170 h 1765"/>
                    <a:gd name="T8" fmla="*/ 254 w 2510"/>
                    <a:gd name="T9" fmla="*/ 1560 h 1765"/>
                    <a:gd name="T10" fmla="*/ 644 w 2510"/>
                    <a:gd name="T11" fmla="*/ 1695 h 1765"/>
                    <a:gd name="T12" fmla="*/ 854 w 2510"/>
                    <a:gd name="T13" fmla="*/ 1665 h 1765"/>
                    <a:gd name="T14" fmla="*/ 1140 w 2510"/>
                    <a:gd name="T15" fmla="*/ 1755 h 1765"/>
                    <a:gd name="T16" fmla="*/ 1754 w 2510"/>
                    <a:gd name="T17" fmla="*/ 1710 h 1765"/>
                    <a:gd name="T18" fmla="*/ 2100 w 2510"/>
                    <a:gd name="T19" fmla="*/ 1425 h 1765"/>
                    <a:gd name="T20" fmla="*/ 2460 w 2510"/>
                    <a:gd name="T21" fmla="*/ 990 h 1765"/>
                    <a:gd name="T22" fmla="*/ 2400 w 2510"/>
                    <a:gd name="T23" fmla="*/ 675 h 1765"/>
                    <a:gd name="T24" fmla="*/ 2174 w 2510"/>
                    <a:gd name="T25" fmla="*/ 300 h 1765"/>
                    <a:gd name="T26" fmla="*/ 1950 w 2510"/>
                    <a:gd name="T27" fmla="*/ 105 h 1765"/>
                    <a:gd name="T28" fmla="*/ 1604 w 2510"/>
                    <a:gd name="T29" fmla="*/ 15 h 1765"/>
                    <a:gd name="T30" fmla="*/ 1380 w 2510"/>
                    <a:gd name="T31" fmla="*/ 45 h 1765"/>
                    <a:gd name="T32" fmla="*/ 1140 w 2510"/>
                    <a:gd name="T33" fmla="*/ 285 h 1765"/>
                    <a:gd name="T34" fmla="*/ 990 w 2510"/>
                    <a:gd name="T35" fmla="*/ 510 h 1765"/>
                    <a:gd name="T36" fmla="*/ 854 w 2510"/>
                    <a:gd name="T37" fmla="*/ 630 h 1765"/>
                    <a:gd name="T38" fmla="*/ 734 w 2510"/>
                    <a:gd name="T39" fmla="*/ 645 h 1765"/>
                    <a:gd name="T40" fmla="*/ 630 w 2510"/>
                    <a:gd name="T41" fmla="*/ 660 h 176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510"/>
                    <a:gd name="T64" fmla="*/ 0 h 1765"/>
                    <a:gd name="T65" fmla="*/ 2510 w 2510"/>
                    <a:gd name="T66" fmla="*/ 1765 h 176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510" h="1765">
                      <a:moveTo>
                        <a:pt x="630" y="660"/>
                      </a:moveTo>
                      <a:cubicBezTo>
                        <a:pt x="568" y="648"/>
                        <a:pt x="453" y="545"/>
                        <a:pt x="360" y="570"/>
                      </a:cubicBezTo>
                      <a:cubicBezTo>
                        <a:pt x="267" y="595"/>
                        <a:pt x="129" y="710"/>
                        <a:pt x="74" y="810"/>
                      </a:cubicBezTo>
                      <a:cubicBezTo>
                        <a:pt x="19" y="910"/>
                        <a:pt x="0" y="1045"/>
                        <a:pt x="30" y="1170"/>
                      </a:cubicBezTo>
                      <a:cubicBezTo>
                        <a:pt x="60" y="1295"/>
                        <a:pt x="152" y="1472"/>
                        <a:pt x="254" y="1560"/>
                      </a:cubicBezTo>
                      <a:cubicBezTo>
                        <a:pt x="356" y="1648"/>
                        <a:pt x="544" y="1678"/>
                        <a:pt x="644" y="1695"/>
                      </a:cubicBezTo>
                      <a:cubicBezTo>
                        <a:pt x="744" y="1712"/>
                        <a:pt x="771" y="1655"/>
                        <a:pt x="854" y="1665"/>
                      </a:cubicBezTo>
                      <a:cubicBezTo>
                        <a:pt x="937" y="1675"/>
                        <a:pt x="990" y="1748"/>
                        <a:pt x="1140" y="1755"/>
                      </a:cubicBezTo>
                      <a:cubicBezTo>
                        <a:pt x="1290" y="1762"/>
                        <a:pt x="1594" y="1765"/>
                        <a:pt x="1754" y="1710"/>
                      </a:cubicBezTo>
                      <a:cubicBezTo>
                        <a:pt x="1914" y="1655"/>
                        <a:pt x="1982" y="1545"/>
                        <a:pt x="2100" y="1425"/>
                      </a:cubicBezTo>
                      <a:cubicBezTo>
                        <a:pt x="2218" y="1305"/>
                        <a:pt x="2410" y="1115"/>
                        <a:pt x="2460" y="990"/>
                      </a:cubicBezTo>
                      <a:cubicBezTo>
                        <a:pt x="2510" y="865"/>
                        <a:pt x="2448" y="790"/>
                        <a:pt x="2400" y="675"/>
                      </a:cubicBezTo>
                      <a:cubicBezTo>
                        <a:pt x="2352" y="560"/>
                        <a:pt x="2249" y="395"/>
                        <a:pt x="2174" y="300"/>
                      </a:cubicBezTo>
                      <a:cubicBezTo>
                        <a:pt x="2099" y="205"/>
                        <a:pt x="2045" y="152"/>
                        <a:pt x="1950" y="105"/>
                      </a:cubicBezTo>
                      <a:cubicBezTo>
                        <a:pt x="1855" y="58"/>
                        <a:pt x="1699" y="25"/>
                        <a:pt x="1604" y="15"/>
                      </a:cubicBezTo>
                      <a:cubicBezTo>
                        <a:pt x="1509" y="5"/>
                        <a:pt x="1457" y="0"/>
                        <a:pt x="1380" y="45"/>
                      </a:cubicBezTo>
                      <a:cubicBezTo>
                        <a:pt x="1303" y="90"/>
                        <a:pt x="1205" y="208"/>
                        <a:pt x="1140" y="285"/>
                      </a:cubicBezTo>
                      <a:cubicBezTo>
                        <a:pt x="1075" y="362"/>
                        <a:pt x="1038" y="453"/>
                        <a:pt x="990" y="510"/>
                      </a:cubicBezTo>
                      <a:cubicBezTo>
                        <a:pt x="942" y="567"/>
                        <a:pt x="897" y="608"/>
                        <a:pt x="854" y="630"/>
                      </a:cubicBezTo>
                      <a:cubicBezTo>
                        <a:pt x="811" y="652"/>
                        <a:pt x="771" y="643"/>
                        <a:pt x="734" y="645"/>
                      </a:cubicBezTo>
                      <a:cubicBezTo>
                        <a:pt x="697" y="647"/>
                        <a:pt x="692" y="672"/>
                        <a:pt x="630" y="66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78" name="AutoShape 19">
                  <a:extLst>
                    <a:ext uri="{FF2B5EF4-FFF2-40B4-BE49-F238E27FC236}">
                      <a16:creationId xmlns:a16="http://schemas.microsoft.com/office/drawing/2014/main" id="{1F6FF5F6-5843-4310-960A-3BA9D55EB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074929">
                  <a:off x="8592" y="13794"/>
                  <a:ext cx="85" cy="10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49179" name="AutoShape 20">
                  <a:extLst>
                    <a:ext uri="{FF2B5EF4-FFF2-40B4-BE49-F238E27FC236}">
                      <a16:creationId xmlns:a16="http://schemas.microsoft.com/office/drawing/2014/main" id="{64D55D21-5C9F-4CEF-B0DC-0E9D042F0E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701271">
                  <a:off x="8742" y="13254"/>
                  <a:ext cx="85" cy="10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49180" name="Text Box 21" descr="30%">
                  <a:extLst>
                    <a:ext uri="{FF2B5EF4-FFF2-40B4-BE49-F238E27FC236}">
                      <a16:creationId xmlns:a16="http://schemas.microsoft.com/office/drawing/2014/main" id="{D7B56F55-756A-4C38-9E3D-0C4F1F58E3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98" y="13008"/>
                  <a:ext cx="548" cy="6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</a:pPr>
                  <a:endParaRPr kumimoji="1" lang="en-US" altLang="zh-CN" sz="2000">
                    <a:solidFill>
                      <a:srgbClr val="0000FF"/>
                    </a:solidFill>
                  </a:endParaRPr>
                </a:p>
                <a:p>
                  <a:pPr eaLnBrk="1" hangingPunct="1">
                    <a:lnSpc>
                      <a:spcPct val="120000"/>
                    </a:lnSpc>
                  </a:pPr>
                  <a:endParaRPr kumimoji="1" lang="en-US" altLang="zh-CN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9181" name="Text Box 22" descr="30%">
                  <a:extLst>
                    <a:ext uri="{FF2B5EF4-FFF2-40B4-BE49-F238E27FC236}">
                      <a16:creationId xmlns:a16="http://schemas.microsoft.com/office/drawing/2014/main" id="{9026D1EA-D858-49D0-9AA5-4D182A5AC9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12" y="13323"/>
                  <a:ext cx="548" cy="6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</a:pPr>
                  <a:endParaRPr kumimoji="1" lang="en-US" altLang="zh-CN" sz="2000">
                    <a:solidFill>
                      <a:srgbClr val="0000FF"/>
                    </a:solidFill>
                  </a:endParaRPr>
                </a:p>
                <a:p>
                  <a:pPr eaLnBrk="1" hangingPunct="1">
                    <a:lnSpc>
                      <a:spcPct val="120000"/>
                    </a:lnSpc>
                  </a:pPr>
                  <a:endParaRPr kumimoji="1" lang="en-US" altLang="zh-CN" sz="2000">
                    <a:solidFill>
                      <a:srgbClr val="0000FF"/>
                    </a:solidFill>
                  </a:endParaRPr>
                </a:p>
              </p:txBody>
            </p:sp>
          </p:grpSp>
        </p:grpSp>
        <p:sp>
          <p:nvSpPr>
            <p:cNvPr id="49167" name="Text Box 23">
              <a:extLst>
                <a:ext uri="{FF2B5EF4-FFF2-40B4-BE49-F238E27FC236}">
                  <a16:creationId xmlns:a16="http://schemas.microsoft.com/office/drawing/2014/main" id="{529C79EA-6953-4D91-931A-5A9B28D4C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0" y="456"/>
              <a:ext cx="33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CC3300"/>
                  </a:solidFill>
                </a:rPr>
                <a:t>C</a:t>
              </a:r>
              <a:r>
                <a:rPr kumimoji="1" lang="en-US" altLang="zh-CN" sz="2000" baseline="-25000">
                  <a:solidFill>
                    <a:srgbClr val="CC3300"/>
                  </a:solidFill>
                </a:rPr>
                <a:t>0</a:t>
              </a:r>
            </a:p>
          </p:txBody>
        </p:sp>
        <p:sp>
          <p:nvSpPr>
            <p:cNvPr id="49168" name="Text Box 24">
              <a:extLst>
                <a:ext uri="{FF2B5EF4-FFF2-40B4-BE49-F238E27FC236}">
                  <a16:creationId xmlns:a16="http://schemas.microsoft.com/office/drawing/2014/main" id="{773D3585-DC97-4E80-830A-4EA6E1CA6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" y="161"/>
              <a:ext cx="21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CC3300"/>
                  </a:solidFill>
                </a:rPr>
                <a:t>C</a:t>
              </a:r>
              <a:endParaRPr kumimoji="1" lang="en-US" altLang="zh-CN" sz="2000" i="1" baseline="-25000">
                <a:solidFill>
                  <a:srgbClr val="CC3300"/>
                </a:solidFill>
              </a:endParaRPr>
            </a:p>
          </p:txBody>
        </p:sp>
      </p:grpSp>
      <p:grpSp>
        <p:nvGrpSpPr>
          <p:cNvPr id="5" name="组合 28">
            <a:extLst>
              <a:ext uri="{FF2B5EF4-FFF2-40B4-BE49-F238E27FC236}">
                <a16:creationId xmlns:a16="http://schemas.microsoft.com/office/drawing/2014/main" id="{56BA662D-0D6C-43DD-BA51-0DA91A19EDD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566863"/>
            <a:ext cx="4724400" cy="2049462"/>
            <a:chOff x="457200" y="1566863"/>
            <a:chExt cx="4724400" cy="2049462"/>
          </a:xfrm>
        </p:grpSpPr>
        <p:sp>
          <p:nvSpPr>
            <p:cNvPr id="49164" name="Text Box 2">
              <a:extLst>
                <a:ext uri="{FF2B5EF4-FFF2-40B4-BE49-F238E27FC236}">
                  <a16:creationId xmlns:a16="http://schemas.microsoft.com/office/drawing/2014/main" id="{7ACB7BED-C37B-4B19-B5F2-B058FF1A1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1566863"/>
              <a:ext cx="4724400" cy="193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Example 12.  </a:t>
              </a:r>
              <a:r>
                <a:rPr lang="en-US" altLang="zh-CN" sz="2000"/>
                <a:t>When </a:t>
              </a:r>
              <a:r>
                <a:rPr lang="en-US" altLang="zh-CN" sz="2000" i="1"/>
                <a:t>C</a:t>
              </a:r>
              <a:r>
                <a:rPr lang="en-US" altLang="zh-CN" sz="2000"/>
                <a:t> is any positively oriented simple closed contour surrounding the origin, then we will show that</a:t>
              </a:r>
            </a:p>
          </p:txBody>
        </p:sp>
        <p:graphicFrame>
          <p:nvGraphicFramePr>
            <p:cNvPr id="49165" name="Object 2">
              <a:extLst>
                <a:ext uri="{FF2B5EF4-FFF2-40B4-BE49-F238E27FC236}">
                  <a16:creationId xmlns:a16="http://schemas.microsoft.com/office/drawing/2014/main" id="{E5349F1E-376C-483C-8468-F18EE05589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3000" y="2895600"/>
            <a:ext cx="1371600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7" name="Equation" r:id="rId3" imgW="787400" imgH="419100" progId="Equation.DSMT4">
                    <p:embed/>
                  </p:oleObj>
                </mc:Choice>
                <mc:Fallback>
                  <p:oleObj name="Equation" r:id="rId3" imgW="787400" imgH="4191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2895600"/>
                          <a:ext cx="1371600" cy="720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0410" name="Text Box 26">
            <a:extLst>
              <a:ext uri="{FF2B5EF4-FFF2-40B4-BE49-F238E27FC236}">
                <a16:creationId xmlns:a16="http://schemas.microsoft.com/office/drawing/2014/main" id="{ED28616B-2474-4930-83F7-641BA36E1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57600"/>
            <a:ext cx="79248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We can construct a positively oriented circle </a:t>
            </a:r>
            <a:r>
              <a:rPr lang="en-US" altLang="zh-CN" sz="2000" i="1"/>
              <a:t>C</a:t>
            </a:r>
            <a:r>
              <a:rPr lang="en-US" altLang="zh-CN" sz="2000" baseline="-25000"/>
              <a:t>0</a:t>
            </a:r>
            <a:r>
              <a:rPr lang="en-US" altLang="zh-CN" sz="2000"/>
              <a:t> with centered at the origin and radius so small (large) that </a:t>
            </a:r>
            <a:r>
              <a:rPr lang="en-US" altLang="zh-CN" sz="2000" i="1"/>
              <a:t>C</a:t>
            </a:r>
            <a:r>
              <a:rPr lang="en-US" altLang="zh-CN" sz="2000" baseline="-25000"/>
              <a:t>0</a:t>
            </a:r>
            <a:r>
              <a:rPr lang="en-US" altLang="zh-CN" sz="2000"/>
              <a:t> lies entirely inside (outside) </a:t>
            </a:r>
            <a:r>
              <a:rPr lang="en-US" altLang="zh-CN" sz="2000" i="1"/>
              <a:t>C</a:t>
            </a:r>
            <a:r>
              <a:rPr lang="en-US" altLang="zh-CN" sz="2000"/>
              <a:t>.</a:t>
            </a:r>
            <a:endParaRPr lang="en-US" altLang="zh-CN" sz="2000" i="1"/>
          </a:p>
        </p:txBody>
      </p:sp>
      <p:sp>
        <p:nvSpPr>
          <p:cNvPr id="400411" name="Text Box 27">
            <a:extLst>
              <a:ext uri="{FF2B5EF4-FFF2-40B4-BE49-F238E27FC236}">
                <a16:creationId xmlns:a16="http://schemas.microsoft.com/office/drawing/2014/main" id="{EF7DD494-C959-4B78-AD9D-D775661AB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76800"/>
            <a:ext cx="10668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Note</a:t>
            </a:r>
            <a:endParaRPr lang="en-US" altLang="zh-CN" sz="2000" i="1"/>
          </a:p>
        </p:txBody>
      </p:sp>
      <p:graphicFrame>
        <p:nvGraphicFramePr>
          <p:cNvPr id="400412" name="Object 3">
            <a:extLst>
              <a:ext uri="{FF2B5EF4-FFF2-40B4-BE49-F238E27FC236}">
                <a16:creationId xmlns:a16="http://schemas.microsoft.com/office/drawing/2014/main" id="{B46307DD-C33B-44A4-B65F-FFBD082E6E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845050"/>
          <a:ext cx="143033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8" name="Equation" r:id="rId5" imgW="825500" imgH="419100" progId="Equation.DSMT4">
                  <p:embed/>
                </p:oleObj>
              </mc:Choice>
              <mc:Fallback>
                <p:oleObj name="Equation" r:id="rId5" imgW="8255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45050"/>
                        <a:ext cx="143033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13" name="Text Box 29">
            <a:extLst>
              <a:ext uri="{FF2B5EF4-FFF2-40B4-BE49-F238E27FC236}">
                <a16:creationId xmlns:a16="http://schemas.microsoft.com/office/drawing/2014/main" id="{24EED940-968A-4F8A-918D-7C401F56D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876800"/>
            <a:ext cx="3048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so </a:t>
            </a:r>
            <a:r>
              <a:rPr lang="en-US" altLang="zh-CN" sz="2000">
                <a:solidFill>
                  <a:srgbClr val="0033CC"/>
                </a:solidFill>
              </a:rPr>
              <a:t>by Corollary 3,</a:t>
            </a:r>
            <a:endParaRPr lang="en-US" altLang="zh-CN" sz="2000" i="1">
              <a:solidFill>
                <a:srgbClr val="0033CC"/>
              </a:solidFill>
            </a:endParaRPr>
          </a:p>
        </p:txBody>
      </p:sp>
      <p:graphicFrame>
        <p:nvGraphicFramePr>
          <p:cNvPr id="400414" name="Object 4">
            <a:extLst>
              <a:ext uri="{FF2B5EF4-FFF2-40B4-BE49-F238E27FC236}">
                <a16:creationId xmlns:a16="http://schemas.microsoft.com/office/drawing/2014/main" id="{244FBE06-3540-48A8-A0D7-743BF6969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2538" y="4800600"/>
          <a:ext cx="13811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9" name="Equation" r:id="rId7" imgW="787400" imgH="419100" progId="Equation.DSMT4">
                  <p:embed/>
                </p:oleObj>
              </mc:Choice>
              <mc:Fallback>
                <p:oleObj name="Equation" r:id="rId7" imgW="7874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8" y="4800600"/>
                        <a:ext cx="138112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灯片编号占位符 4">
            <a:extLst>
              <a:ext uri="{FF2B5EF4-FFF2-40B4-BE49-F238E27FC236}">
                <a16:creationId xmlns:a16="http://schemas.microsoft.com/office/drawing/2014/main" id="{7BA92EFB-BDAD-449F-BB4A-E9AE984E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36160A3-5324-403A-96E4-82B729E08C7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E96BDE58-A453-4657-9D89-50625EF91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6196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Cauchy integral theorems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9163" name="Text Box 2">
            <a:extLst>
              <a:ext uri="{FF2B5EF4-FFF2-40B4-BE49-F238E27FC236}">
                <a16:creationId xmlns:a16="http://schemas.microsoft.com/office/drawing/2014/main" id="{4FF9F429-15FE-43C0-BDF8-DFB260C7F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Simply and multiply connected domain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10" grpId="0"/>
      <p:bldP spid="400411" grpId="0"/>
      <p:bldP spid="4004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>
            <a:extLst>
              <a:ext uri="{FF2B5EF4-FFF2-40B4-BE49-F238E27FC236}">
                <a16:creationId xmlns:a16="http://schemas.microsoft.com/office/drawing/2014/main" id="{B7B1CCB7-B22B-4AF4-8738-CE458159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D6EC527-4C3C-4DC0-8699-4CC30607D3C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2377CDF-F481-4502-BE1A-2FA9A33DD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6196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Cauchy integral theorems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7" name="组合 14">
            <a:extLst>
              <a:ext uri="{FF2B5EF4-FFF2-40B4-BE49-F238E27FC236}">
                <a16:creationId xmlns:a16="http://schemas.microsoft.com/office/drawing/2014/main" id="{4AC73CA3-B33F-49C6-9976-DD3F7E129FA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524000"/>
            <a:ext cx="8229600" cy="1057275"/>
            <a:chOff x="457200" y="1524000"/>
            <a:chExt cx="8229600" cy="1057275"/>
          </a:xfrm>
        </p:grpSpPr>
        <p:sp>
          <p:nvSpPr>
            <p:cNvPr id="50190" name="Text Box 2">
              <a:extLst>
                <a:ext uri="{FF2B5EF4-FFF2-40B4-BE49-F238E27FC236}">
                  <a16:creationId xmlns:a16="http://schemas.microsoft.com/office/drawing/2014/main" id="{561A4903-D6C3-4CC3-89A2-DEED1DA62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1566863"/>
              <a:ext cx="8229600" cy="101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Example 13.  </a:t>
              </a:r>
              <a:r>
                <a:rPr lang="en-US" altLang="zh-CN" sz="2000"/>
                <a:t>Evaluate                      , where </a:t>
              </a:r>
              <a:r>
                <a:rPr lang="en-US" altLang="zh-CN" sz="2000" i="1"/>
                <a:t>C</a:t>
              </a:r>
              <a:r>
                <a:rPr lang="en-US" altLang="zh-CN" sz="2000"/>
                <a:t> is any positively oriented simply closed contour with |</a:t>
              </a:r>
              <a:r>
                <a:rPr lang="en-US" altLang="zh-CN" sz="2000" i="1"/>
                <a:t>z</a:t>
              </a:r>
              <a:r>
                <a:rPr lang="en-US" altLang="zh-CN" sz="2000"/>
                <a:t>|=1 being interior to it.</a:t>
              </a:r>
            </a:p>
          </p:txBody>
        </p:sp>
        <p:graphicFrame>
          <p:nvGraphicFramePr>
            <p:cNvPr id="50191" name="Object 2">
              <a:extLst>
                <a:ext uri="{FF2B5EF4-FFF2-40B4-BE49-F238E27FC236}">
                  <a16:creationId xmlns:a16="http://schemas.microsoft.com/office/drawing/2014/main" id="{2FF76820-D23C-44FD-8788-732CF9477A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7050" y="1524000"/>
            <a:ext cx="1282700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2" name="Equation" r:id="rId3" imgW="736600" imgH="419100" progId="Equation.DSMT4">
                    <p:embed/>
                  </p:oleObj>
                </mc:Choice>
                <mc:Fallback>
                  <p:oleObj name="Equation" r:id="rId3" imgW="736600" imgH="4191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7050" y="1524000"/>
                          <a:ext cx="1282700" cy="720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80" name="矩形 12">
            <a:extLst>
              <a:ext uri="{FF2B5EF4-FFF2-40B4-BE49-F238E27FC236}">
                <a16:creationId xmlns:a16="http://schemas.microsoft.com/office/drawing/2014/main" id="{8950AF70-D0E5-4BB3-A5C5-958CA2E1A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67000"/>
            <a:ext cx="122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33CC"/>
                </a:solidFill>
              </a:rPr>
              <a:t>Solution. </a:t>
            </a:r>
            <a:endParaRPr lang="zh-CN" altLang="en-US" sz="200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E9357A1E-DE36-4994-AAB5-65844AD68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667000"/>
            <a:ext cx="678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cs typeface="Times New Roman" panose="02020603050405020304" pitchFamily="18" charset="0"/>
              </a:rPr>
              <a:t>Two singular points of </a:t>
            </a:r>
            <a:r>
              <a:rPr lang="en-US" altLang="zh-CN" sz="2000" i="1">
                <a:cs typeface="Times New Roman" panose="02020603050405020304" pitchFamily="18" charset="0"/>
              </a:rPr>
              <a:t>f</a:t>
            </a:r>
            <a:r>
              <a:rPr lang="en-US" altLang="zh-CN" sz="2000">
                <a:cs typeface="Times New Roman" panose="02020603050405020304" pitchFamily="18" charset="0"/>
              </a:rPr>
              <a:t>(</a:t>
            </a:r>
            <a:r>
              <a:rPr lang="en-US" altLang="zh-CN" sz="2000" i="1">
                <a:cs typeface="Times New Roman" panose="02020603050405020304" pitchFamily="18" charset="0"/>
              </a:rPr>
              <a:t>z</a:t>
            </a:r>
            <a:r>
              <a:rPr lang="en-US" altLang="zh-CN" sz="2000">
                <a:cs typeface="Times New Roman" panose="02020603050405020304" pitchFamily="18" charset="0"/>
              </a:rPr>
              <a:t>) are interior to the contour </a:t>
            </a:r>
            <a:r>
              <a:rPr lang="en-US" altLang="zh-CN" sz="2000" i="1">
                <a:cs typeface="Times New Roman" panose="02020603050405020304" pitchFamily="18" charset="0"/>
              </a:rPr>
              <a:t>C</a:t>
            </a:r>
            <a:r>
              <a:rPr lang="en-US" altLang="zh-CN" sz="200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A2245181-9203-4C38-BEC8-3B69475F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8229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cs typeface="Times New Roman" panose="02020603050405020304" pitchFamily="18" charset="0"/>
              </a:rPr>
              <a:t>Construct two positively oriented circles </a:t>
            </a:r>
            <a:r>
              <a:rPr lang="en-US" altLang="zh-CN" sz="2000" i="1">
                <a:cs typeface="Times New Roman" panose="02020603050405020304" pitchFamily="18" charset="0"/>
              </a:rPr>
              <a:t>C</a:t>
            </a:r>
            <a:r>
              <a:rPr lang="en-US" altLang="zh-CN" sz="2000" baseline="-25000">
                <a:cs typeface="Times New Roman" panose="02020603050405020304" pitchFamily="18" charset="0"/>
              </a:rPr>
              <a:t>1</a:t>
            </a:r>
            <a:r>
              <a:rPr lang="en-US" altLang="zh-CN" sz="2000">
                <a:cs typeface="Times New Roman" panose="02020603050405020304" pitchFamily="18" charset="0"/>
              </a:rPr>
              <a:t> and </a:t>
            </a:r>
            <a:r>
              <a:rPr lang="en-US" altLang="zh-CN" sz="2000" i="1">
                <a:cs typeface="Times New Roman" panose="02020603050405020304" pitchFamily="18" charset="0"/>
              </a:rPr>
              <a:t>C</a:t>
            </a:r>
            <a:r>
              <a:rPr lang="en-US" altLang="zh-CN" sz="2000" baseline="-25000">
                <a:cs typeface="Times New Roman" panose="02020603050405020304" pitchFamily="18" charset="0"/>
              </a:rPr>
              <a:t>2</a:t>
            </a:r>
            <a:r>
              <a:rPr lang="en-US" altLang="zh-CN" sz="2000">
                <a:cs typeface="Times New Roman" panose="02020603050405020304" pitchFamily="18" charset="0"/>
              </a:rPr>
              <a:t> interior to </a:t>
            </a:r>
            <a:r>
              <a:rPr lang="en-US" altLang="zh-CN" sz="2000" i="1">
                <a:cs typeface="Times New Roman" panose="02020603050405020304" pitchFamily="18" charset="0"/>
              </a:rPr>
              <a:t>C</a:t>
            </a:r>
            <a:r>
              <a:rPr lang="en-US" altLang="zh-CN" sz="2000">
                <a:cs typeface="Times New Roman" panose="02020603050405020304" pitchFamily="18" charset="0"/>
              </a:rPr>
              <a:t>, which are disjoint and have no common points, such that </a:t>
            </a:r>
            <a:r>
              <a:rPr lang="en-US" altLang="zh-CN" sz="2000" i="1">
                <a:cs typeface="Times New Roman" panose="02020603050405020304" pitchFamily="18" charset="0"/>
              </a:rPr>
              <a:t>z</a:t>
            </a:r>
            <a:r>
              <a:rPr lang="en-US" altLang="zh-CN" sz="2000">
                <a:cs typeface="Times New Roman" panose="02020603050405020304" pitchFamily="18" charset="0"/>
              </a:rPr>
              <a:t>=0 is only interior to </a:t>
            </a:r>
            <a:r>
              <a:rPr lang="en-US" altLang="zh-CN" sz="2000" i="1">
                <a:cs typeface="Times New Roman" panose="02020603050405020304" pitchFamily="18" charset="0"/>
              </a:rPr>
              <a:t>C</a:t>
            </a:r>
            <a:r>
              <a:rPr lang="en-US" altLang="zh-CN" sz="2000" baseline="-25000">
                <a:cs typeface="Times New Roman" panose="02020603050405020304" pitchFamily="18" charset="0"/>
              </a:rPr>
              <a:t>1</a:t>
            </a:r>
            <a:r>
              <a:rPr lang="en-US" altLang="zh-CN" sz="2000">
                <a:cs typeface="Times New Roman" panose="02020603050405020304" pitchFamily="18" charset="0"/>
              </a:rPr>
              <a:t> and </a:t>
            </a:r>
            <a:r>
              <a:rPr lang="en-US" altLang="zh-CN" sz="2000" i="1">
                <a:cs typeface="Times New Roman" panose="02020603050405020304" pitchFamily="18" charset="0"/>
              </a:rPr>
              <a:t>z</a:t>
            </a:r>
            <a:r>
              <a:rPr lang="en-US" altLang="zh-CN" sz="2000">
                <a:cs typeface="Times New Roman" panose="02020603050405020304" pitchFamily="18" charset="0"/>
              </a:rPr>
              <a:t>=1 is only interior to </a:t>
            </a:r>
            <a:r>
              <a:rPr lang="en-US" altLang="zh-CN" sz="2000" i="1">
                <a:cs typeface="Times New Roman" panose="02020603050405020304" pitchFamily="18" charset="0"/>
              </a:rPr>
              <a:t>C</a:t>
            </a:r>
            <a:r>
              <a:rPr lang="en-US" altLang="zh-CN" sz="2000" baseline="-25000">
                <a:cs typeface="Times New Roman" panose="02020603050405020304" pitchFamily="18" charset="0"/>
              </a:rPr>
              <a:t>2</a:t>
            </a:r>
            <a:r>
              <a:rPr lang="en-US" altLang="zh-CN" sz="2000">
                <a:cs typeface="Times New Roman" panose="02020603050405020304" pitchFamily="18" charset="0"/>
              </a:rPr>
              <a:t>.  Then</a:t>
            </a:r>
          </a:p>
        </p:txBody>
      </p:sp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351295F4-264A-4E33-B7A7-5877082C70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572000"/>
          <a:ext cx="12827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3" name="Equation" r:id="rId5" imgW="736600" imgH="419100" progId="Equation.DSMT4">
                  <p:embed/>
                </p:oleObj>
              </mc:Choice>
              <mc:Fallback>
                <p:oleObj name="Equation" r:id="rId5" imgW="7366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0"/>
                        <a:ext cx="12827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B96934EC-7935-4C68-BA12-79F9B5DBA9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5625" y="4572000"/>
          <a:ext cx="30511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Equation" r:id="rId6" imgW="1752600" imgH="419100" progId="Equation.DSMT4">
                  <p:embed/>
                </p:oleObj>
              </mc:Choice>
              <mc:Fallback>
                <p:oleObj name="Equation" r:id="rId6" imgW="1752600" imgH="419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4572000"/>
                        <a:ext cx="30511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7F60474E-79AC-4E5A-A4C6-A9A8B36D15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334000"/>
          <a:ext cx="47974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5" name="Equation" r:id="rId8" imgW="2755900" imgH="419100" progId="Equation.DSMT4">
                  <p:embed/>
                </p:oleObj>
              </mc:Choice>
              <mc:Fallback>
                <p:oleObj name="Equation" r:id="rId8" imgW="27559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0"/>
                        <a:ext cx="47974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>
            <a:extLst>
              <a:ext uri="{FF2B5EF4-FFF2-40B4-BE49-F238E27FC236}">
                <a16:creationId xmlns:a16="http://schemas.microsoft.com/office/drawing/2014/main" id="{5665DAFB-99B1-4B61-8806-5CBF40075A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5534025"/>
          <a:ext cx="207803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6" name="Equation" r:id="rId10" imgW="1193282" imgH="177723" progId="Equation.DSMT4">
                  <p:embed/>
                </p:oleObj>
              </mc:Choice>
              <mc:Fallback>
                <p:oleObj name="Equation" r:id="rId10" imgW="1193282" imgH="17772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534025"/>
                        <a:ext cx="207803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>
            <a:extLst>
              <a:ext uri="{FF2B5EF4-FFF2-40B4-BE49-F238E27FC236}">
                <a16:creationId xmlns:a16="http://schemas.microsoft.com/office/drawing/2014/main" id="{1AF2F599-7AE3-4C3C-B320-BD4C9A96B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724400"/>
          <a:ext cx="6858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7" name="Equation" r:id="rId12" imgW="393359" imgH="177646" progId="Equation.DSMT4">
                  <p:embed/>
                </p:oleObj>
              </mc:Choice>
              <mc:Fallback>
                <p:oleObj name="Equation" r:id="rId12" imgW="393359" imgH="17764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24400"/>
                        <a:ext cx="6858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9" name="Text Box 2">
            <a:extLst>
              <a:ext uri="{FF2B5EF4-FFF2-40B4-BE49-F238E27FC236}">
                <a16:creationId xmlns:a16="http://schemas.microsoft.com/office/drawing/2014/main" id="{D601FC04-2836-4970-9438-8C7965FF3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Simply and multiply connected domain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0" grpId="0"/>
      <p:bldP spid="8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>
            <a:extLst>
              <a:ext uri="{FF2B5EF4-FFF2-40B4-BE49-F238E27FC236}">
                <a16:creationId xmlns:a16="http://schemas.microsoft.com/office/drawing/2014/main" id="{26528CB1-99F3-4231-AE4F-C31B5BC71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001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Cauchy integral formula</a:t>
            </a:r>
          </a:p>
        </p:txBody>
      </p:sp>
      <p:sp>
        <p:nvSpPr>
          <p:cNvPr id="359458" name="Text Box 34">
            <a:extLst>
              <a:ext uri="{FF2B5EF4-FFF2-40B4-BE49-F238E27FC236}">
                <a16:creationId xmlns:a16="http://schemas.microsoft.com/office/drawing/2014/main" id="{411EB0EE-71D3-4DBE-A43C-4AEBCD462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00350"/>
            <a:ext cx="304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Cauchy integral formula</a:t>
            </a:r>
            <a:endParaRPr lang="en-US" altLang="zh-CN" sz="2000" i="1"/>
          </a:p>
        </p:txBody>
      </p:sp>
      <p:sp>
        <p:nvSpPr>
          <p:cNvPr id="359460" name="Text Box 36">
            <a:extLst>
              <a:ext uri="{FF2B5EF4-FFF2-40B4-BE49-F238E27FC236}">
                <a16:creationId xmlns:a16="http://schemas.microsoft.com/office/drawing/2014/main" id="{C5C91AFA-04F5-43F3-9328-362D1C8D4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49400"/>
            <a:ext cx="82296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Theorem 1. </a:t>
            </a:r>
            <a:r>
              <a:rPr lang="en-US" altLang="zh-CN" sz="2000"/>
              <a:t> Suppose that </a:t>
            </a:r>
            <a:r>
              <a:rPr lang="en-US" altLang="zh-CN" sz="2000" i="1"/>
              <a:t>f</a:t>
            </a:r>
            <a:r>
              <a:rPr lang="en-US" altLang="zh-CN" sz="2000"/>
              <a:t> is </a:t>
            </a:r>
            <a:r>
              <a:rPr lang="en-US" altLang="zh-CN" sz="2000">
                <a:solidFill>
                  <a:srgbClr val="FF0000"/>
                </a:solidFill>
              </a:rPr>
              <a:t>analytic</a:t>
            </a:r>
            <a:r>
              <a:rPr lang="en-US" altLang="zh-CN" sz="2000"/>
              <a:t> everywhere inside and on a </a:t>
            </a:r>
            <a:r>
              <a:rPr lang="en-US" altLang="zh-CN" sz="2000">
                <a:solidFill>
                  <a:srgbClr val="FF0000"/>
                </a:solidFill>
              </a:rPr>
              <a:t>simple closed contour </a:t>
            </a:r>
            <a:r>
              <a:rPr lang="en-US" altLang="zh-CN" sz="2000" i="1"/>
              <a:t>C</a:t>
            </a:r>
            <a:r>
              <a:rPr lang="en-US" altLang="zh-CN" sz="2000"/>
              <a:t>, taken in the positive sense. If </a:t>
            </a:r>
            <a:r>
              <a:rPr lang="en-US" altLang="zh-CN" sz="2000" i="1"/>
              <a:t>z</a:t>
            </a:r>
            <a:r>
              <a:rPr lang="en-US" altLang="zh-CN" sz="2000" baseline="-25000"/>
              <a:t>0</a:t>
            </a:r>
            <a:r>
              <a:rPr lang="en-US" altLang="zh-CN" sz="2000"/>
              <a:t> is a point interior to </a:t>
            </a:r>
            <a:r>
              <a:rPr lang="en-US" altLang="zh-CN" sz="2000" i="1"/>
              <a:t>C</a:t>
            </a:r>
            <a:r>
              <a:rPr lang="en-US" altLang="zh-CN" sz="2000"/>
              <a:t>, then</a:t>
            </a:r>
            <a:endParaRPr lang="en-US" altLang="zh-CN" sz="2000" i="1"/>
          </a:p>
        </p:txBody>
      </p:sp>
      <p:graphicFrame>
        <p:nvGraphicFramePr>
          <p:cNvPr id="359461" name="Object 2">
            <a:extLst>
              <a:ext uri="{FF2B5EF4-FFF2-40B4-BE49-F238E27FC236}">
                <a16:creationId xmlns:a16="http://schemas.microsoft.com/office/drawing/2014/main" id="{F264FB8A-D66C-4572-9490-4DFC8EBD0A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622550"/>
          <a:ext cx="26670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1" name="Equation" r:id="rId3" imgW="1473200" imgH="444500" progId="Equation.DSMT4">
                  <p:embed/>
                </p:oleObj>
              </mc:Choice>
              <mc:Fallback>
                <p:oleObj name="Equation" r:id="rId3" imgW="14732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22550"/>
                        <a:ext cx="26670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灯片编号占位符 4">
            <a:extLst>
              <a:ext uri="{FF2B5EF4-FFF2-40B4-BE49-F238E27FC236}">
                <a16:creationId xmlns:a16="http://schemas.microsoft.com/office/drawing/2014/main" id="{E130B8CF-6A43-43C1-963B-0442EE99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1FD4A7E-81F4-4CD9-8739-EAC012E9829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0572B2F-3EC3-4B9F-AB7A-2A751C616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6196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Cauchy integral formula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AA65E81-8E42-4D95-81DB-DBC52820F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05200"/>
            <a:ext cx="4724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Proof:  </a:t>
            </a:r>
            <a:r>
              <a:rPr lang="en-US" altLang="zh-CN" sz="2000"/>
              <a:t>Let </a:t>
            </a:r>
            <a:r>
              <a:rPr lang="en-US" altLang="zh-CN" sz="2000" i="1"/>
              <a:t>C</a:t>
            </a:r>
            <a:r>
              <a:rPr lang="en-US" altLang="zh-CN" sz="2000" i="1" baseline="-25000">
                <a:latin typeface="Symbol" panose="05050102010706020507" pitchFamily="18" charset="2"/>
              </a:rPr>
              <a:t>r</a:t>
            </a:r>
            <a:r>
              <a:rPr lang="en-US" altLang="zh-CN" sz="2000"/>
              <a:t> be a positively oriented circle |</a:t>
            </a:r>
            <a:r>
              <a:rPr lang="en-US" altLang="zh-CN" sz="2000" i="1"/>
              <a:t>z</a:t>
            </a:r>
            <a:r>
              <a:rPr lang="en-US" altLang="zh-CN" sz="2000"/>
              <a:t>-</a:t>
            </a:r>
            <a:r>
              <a:rPr lang="en-US" altLang="zh-CN" sz="2000" i="1"/>
              <a:t>z</a:t>
            </a:r>
            <a:r>
              <a:rPr lang="en-US" altLang="zh-CN" sz="2000" baseline="-25000"/>
              <a:t>0</a:t>
            </a:r>
            <a:r>
              <a:rPr lang="en-US" altLang="zh-CN" sz="2000"/>
              <a:t>|&lt;</a:t>
            </a:r>
            <a:r>
              <a:rPr lang="en-US" altLang="zh-CN" sz="2000" i="1">
                <a:latin typeface="Symbol" panose="05050102010706020507" pitchFamily="18" charset="2"/>
              </a:rPr>
              <a:t>r</a:t>
            </a:r>
            <a:r>
              <a:rPr lang="en-US" altLang="zh-CN" sz="2000"/>
              <a:t>, where </a:t>
            </a:r>
            <a:r>
              <a:rPr lang="en-US" altLang="zh-CN" sz="2000" i="1">
                <a:latin typeface="Symbol" panose="05050102010706020507" pitchFamily="18" charset="2"/>
              </a:rPr>
              <a:t>r</a:t>
            </a:r>
            <a:r>
              <a:rPr lang="en-US" altLang="zh-CN" sz="2000"/>
              <a:t> is small enough .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EB3D811D-EE0E-4318-8B17-B84F2C81258F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441700"/>
            <a:ext cx="2971800" cy="2806700"/>
            <a:chOff x="3564" y="1518"/>
            <a:chExt cx="2364" cy="3150"/>
          </a:xfrm>
        </p:grpSpPr>
        <p:grpSp>
          <p:nvGrpSpPr>
            <p:cNvPr id="51213" name="Group 12">
              <a:extLst>
                <a:ext uri="{FF2B5EF4-FFF2-40B4-BE49-F238E27FC236}">
                  <a16:creationId xmlns:a16="http://schemas.microsoft.com/office/drawing/2014/main" id="{3574FAFC-D8B0-4BE5-815C-3888F3CC73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4" y="1599"/>
              <a:ext cx="2364" cy="3069"/>
              <a:chOff x="3396" y="1155"/>
              <a:chExt cx="2364" cy="3069"/>
            </a:xfrm>
          </p:grpSpPr>
          <p:grpSp>
            <p:nvGrpSpPr>
              <p:cNvPr id="51215" name="Group 13">
                <a:extLst>
                  <a:ext uri="{FF2B5EF4-FFF2-40B4-BE49-F238E27FC236}">
                    <a16:creationId xmlns:a16="http://schemas.microsoft.com/office/drawing/2014/main" id="{F69543ED-E3E1-4ACE-9B22-BA5A811E76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96" y="1155"/>
                <a:ext cx="2364" cy="3069"/>
                <a:chOff x="2626" y="3750"/>
                <a:chExt cx="3586" cy="3069"/>
              </a:xfrm>
            </p:grpSpPr>
            <p:sp>
              <p:nvSpPr>
                <p:cNvPr id="51220" name="Line 14">
                  <a:extLst>
                    <a:ext uri="{FF2B5EF4-FFF2-40B4-BE49-F238E27FC236}">
                      <a16:creationId xmlns:a16="http://schemas.microsoft.com/office/drawing/2014/main" id="{E69CE765-1BE7-4E24-8D30-2B3E45593E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26" y="5787"/>
                  <a:ext cx="33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21" name="Line 15">
                  <a:extLst>
                    <a:ext uri="{FF2B5EF4-FFF2-40B4-BE49-F238E27FC236}">
                      <a16:creationId xmlns:a16="http://schemas.microsoft.com/office/drawing/2014/main" id="{61A909A0-D252-4FE4-8E6F-462861BA37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76" y="3750"/>
                  <a:ext cx="0" cy="245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22" name="Text Box 16">
                  <a:extLst>
                    <a:ext uri="{FF2B5EF4-FFF2-40B4-BE49-F238E27FC236}">
                      <a16:creationId xmlns:a16="http://schemas.microsoft.com/office/drawing/2014/main" id="{A514EA7C-073D-43E6-9302-C5EFABB715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72" y="5727"/>
                  <a:ext cx="735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</a:pPr>
                  <a:r>
                    <a:rPr kumimoji="1" lang="en-US" altLang="zh-CN" sz="2000" i="1">
                      <a:solidFill>
                        <a:srgbClr val="0000FF"/>
                      </a:solidFill>
                    </a:rPr>
                    <a:t>O</a:t>
                  </a:r>
                  <a:endParaRPr kumimoji="1" lang="en-US" altLang="zh-CN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1223" name="Text Box 17">
                  <a:extLst>
                    <a:ext uri="{FF2B5EF4-FFF2-40B4-BE49-F238E27FC236}">
                      <a16:creationId xmlns:a16="http://schemas.microsoft.com/office/drawing/2014/main" id="{CF5CE637-D983-4305-A3B0-F87D7D9EC2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72" y="5667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</a:pPr>
                  <a:r>
                    <a:rPr kumimoji="1" lang="en-US" altLang="zh-CN" sz="2000" i="1">
                      <a:solidFill>
                        <a:srgbClr val="0000FF"/>
                      </a:solidFill>
                    </a:rPr>
                    <a:t>x</a:t>
                  </a:r>
                  <a:endParaRPr kumimoji="1" lang="en-US" altLang="zh-CN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1224" name="Text Box 18">
                  <a:extLst>
                    <a:ext uri="{FF2B5EF4-FFF2-40B4-BE49-F238E27FC236}">
                      <a16:creationId xmlns:a16="http://schemas.microsoft.com/office/drawing/2014/main" id="{8BC42DB7-A6EF-4FD3-8BC5-121038CFDD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2" y="6351"/>
                  <a:ext cx="216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</a:pPr>
                  <a:endParaRPr kumimoji="1" lang="zh-CN" altLang="zh-CN" sz="2000">
                    <a:solidFill>
                      <a:srgbClr val="0000FF"/>
                    </a:solidFill>
                  </a:endParaRPr>
                </a:p>
              </p:txBody>
            </p:sp>
            <p:grpSp>
              <p:nvGrpSpPr>
                <p:cNvPr id="51225" name="Group 19">
                  <a:extLst>
                    <a:ext uri="{FF2B5EF4-FFF2-40B4-BE49-F238E27FC236}">
                      <a16:creationId xmlns:a16="http://schemas.microsoft.com/office/drawing/2014/main" id="{735B34B9-EE76-4E27-9CCB-915CBE5A93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16" y="3993"/>
                  <a:ext cx="2425" cy="1646"/>
                  <a:chOff x="3216" y="3993"/>
                  <a:chExt cx="2425" cy="1646"/>
                </a:xfrm>
              </p:grpSpPr>
              <p:sp>
                <p:nvSpPr>
                  <p:cNvPr id="51226" name="Text Box 20" descr="30%">
                    <a:extLst>
                      <a:ext uri="{FF2B5EF4-FFF2-40B4-BE49-F238E27FC236}">
                        <a16:creationId xmlns:a16="http://schemas.microsoft.com/office/drawing/2014/main" id="{07C13590-2AC9-4CB7-AA0B-979CD0EF668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82" y="3993"/>
                    <a:ext cx="548" cy="6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lnSpc>
                        <a:spcPct val="120000"/>
                      </a:lnSpc>
                    </a:pPr>
                    <a:endParaRPr kumimoji="1" lang="en-US" altLang="zh-CN" sz="2000">
                      <a:solidFill>
                        <a:srgbClr val="0000FF"/>
                      </a:solidFill>
                    </a:endParaRPr>
                  </a:p>
                  <a:p>
                    <a:pPr eaLnBrk="1" hangingPunct="1">
                      <a:lnSpc>
                        <a:spcPct val="120000"/>
                      </a:lnSpc>
                    </a:pPr>
                    <a:endParaRPr kumimoji="1" lang="en-US" altLang="zh-CN" sz="20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51227" name="Oval 21">
                    <a:extLst>
                      <a:ext uri="{FF2B5EF4-FFF2-40B4-BE49-F238E27FC236}">
                        <a16:creationId xmlns:a16="http://schemas.microsoft.com/office/drawing/2014/main" id="{9F15C8FD-D8C5-47C6-B5A2-EA5A36FC5A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17" y="4497"/>
                    <a:ext cx="850" cy="850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  <p:sp>
                <p:nvSpPr>
                  <p:cNvPr id="51228" name="Freeform 22">
                    <a:extLst>
                      <a:ext uri="{FF2B5EF4-FFF2-40B4-BE49-F238E27FC236}">
                        <a16:creationId xmlns:a16="http://schemas.microsoft.com/office/drawing/2014/main" id="{AAF1962B-7A2C-4F9D-90A1-93C385A7DC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17729">
                    <a:off x="3216" y="4044"/>
                    <a:ext cx="2425" cy="1595"/>
                  </a:xfrm>
                  <a:custGeom>
                    <a:avLst/>
                    <a:gdLst>
                      <a:gd name="T0" fmla="*/ 5855 w 1991"/>
                      <a:gd name="T1" fmla="*/ 7000 h 1385"/>
                      <a:gd name="T2" fmla="*/ 719 w 1991"/>
                      <a:gd name="T3" fmla="*/ 9656 h 1385"/>
                      <a:gd name="T4" fmla="*/ 1583 w 1991"/>
                      <a:gd name="T5" fmla="*/ 12618 h 1385"/>
                      <a:gd name="T6" fmla="*/ 9691 w 1991"/>
                      <a:gd name="T7" fmla="*/ 14266 h 1385"/>
                      <a:gd name="T8" fmla="*/ 18717 w 1991"/>
                      <a:gd name="T9" fmla="*/ 14932 h 1385"/>
                      <a:gd name="T10" fmla="*/ 23411 w 1991"/>
                      <a:gd name="T11" fmla="*/ 15104 h 1385"/>
                      <a:gd name="T12" fmla="*/ 31102 w 1991"/>
                      <a:gd name="T13" fmla="*/ 15274 h 1385"/>
                      <a:gd name="T14" fmla="*/ 39297 w 1991"/>
                      <a:gd name="T15" fmla="*/ 15104 h 1385"/>
                      <a:gd name="T16" fmla="*/ 46539 w 1991"/>
                      <a:gd name="T17" fmla="*/ 14266 h 1385"/>
                      <a:gd name="T18" fmla="*/ 52149 w 1991"/>
                      <a:gd name="T19" fmla="*/ 12944 h 1385"/>
                      <a:gd name="T20" fmla="*/ 55563 w 1991"/>
                      <a:gd name="T21" fmla="*/ 10969 h 1385"/>
                      <a:gd name="T22" fmla="*/ 56820 w 1991"/>
                      <a:gd name="T23" fmla="*/ 8482 h 1385"/>
                      <a:gd name="T24" fmla="*/ 55942 w 1991"/>
                      <a:gd name="T25" fmla="*/ 5513 h 1385"/>
                      <a:gd name="T26" fmla="*/ 52533 w 1991"/>
                      <a:gd name="T27" fmla="*/ 2373 h 1385"/>
                      <a:gd name="T28" fmla="*/ 47863 w 1991"/>
                      <a:gd name="T29" fmla="*/ 553 h 1385"/>
                      <a:gd name="T30" fmla="*/ 40134 w 1991"/>
                      <a:gd name="T31" fmla="*/ 58 h 1385"/>
                      <a:gd name="T32" fmla="*/ 33672 w 1991"/>
                      <a:gd name="T33" fmla="*/ 218 h 1385"/>
                      <a:gd name="T34" fmla="*/ 26839 w 1991"/>
                      <a:gd name="T35" fmla="*/ 1047 h 1385"/>
                      <a:gd name="T36" fmla="*/ 22535 w 1991"/>
                      <a:gd name="T37" fmla="*/ 1712 h 1385"/>
                      <a:gd name="T38" fmla="*/ 19966 w 1991"/>
                      <a:gd name="T39" fmla="*/ 2535 h 1385"/>
                      <a:gd name="T40" fmla="*/ 15293 w 1991"/>
                      <a:gd name="T41" fmla="*/ 3525 h 1385"/>
                      <a:gd name="T42" fmla="*/ 10983 w 1991"/>
                      <a:gd name="T43" fmla="*/ 4860 h 1385"/>
                      <a:gd name="T44" fmla="*/ 8825 w 1991"/>
                      <a:gd name="T45" fmla="*/ 5834 h 1385"/>
                      <a:gd name="T46" fmla="*/ 5855 w 1991"/>
                      <a:gd name="T47" fmla="*/ 7000 h 1385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991"/>
                      <a:gd name="T73" fmla="*/ 0 h 1385"/>
                      <a:gd name="T74" fmla="*/ 1991 w 1991"/>
                      <a:gd name="T75" fmla="*/ 1385 h 1385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991" h="1385">
                        <a:moveTo>
                          <a:pt x="205" y="635"/>
                        </a:moveTo>
                        <a:cubicBezTo>
                          <a:pt x="158" y="692"/>
                          <a:pt x="50" y="790"/>
                          <a:pt x="25" y="875"/>
                        </a:cubicBezTo>
                        <a:cubicBezTo>
                          <a:pt x="0" y="960"/>
                          <a:pt x="3" y="1075"/>
                          <a:pt x="55" y="1145"/>
                        </a:cubicBezTo>
                        <a:cubicBezTo>
                          <a:pt x="107" y="1215"/>
                          <a:pt x="239" y="1260"/>
                          <a:pt x="339" y="1295"/>
                        </a:cubicBezTo>
                        <a:cubicBezTo>
                          <a:pt x="439" y="1330"/>
                          <a:pt x="575" y="1342"/>
                          <a:pt x="655" y="1355"/>
                        </a:cubicBezTo>
                        <a:cubicBezTo>
                          <a:pt x="735" y="1368"/>
                          <a:pt x="747" y="1365"/>
                          <a:pt x="819" y="1370"/>
                        </a:cubicBezTo>
                        <a:cubicBezTo>
                          <a:pt x="891" y="1375"/>
                          <a:pt x="996" y="1385"/>
                          <a:pt x="1089" y="1385"/>
                        </a:cubicBezTo>
                        <a:cubicBezTo>
                          <a:pt x="1182" y="1385"/>
                          <a:pt x="1285" y="1385"/>
                          <a:pt x="1375" y="1370"/>
                        </a:cubicBezTo>
                        <a:cubicBezTo>
                          <a:pt x="1465" y="1355"/>
                          <a:pt x="1554" y="1327"/>
                          <a:pt x="1629" y="1295"/>
                        </a:cubicBezTo>
                        <a:cubicBezTo>
                          <a:pt x="1704" y="1263"/>
                          <a:pt x="1772" y="1225"/>
                          <a:pt x="1825" y="1175"/>
                        </a:cubicBezTo>
                        <a:cubicBezTo>
                          <a:pt x="1878" y="1125"/>
                          <a:pt x="1918" y="1062"/>
                          <a:pt x="1945" y="995"/>
                        </a:cubicBezTo>
                        <a:cubicBezTo>
                          <a:pt x="1972" y="928"/>
                          <a:pt x="1987" y="852"/>
                          <a:pt x="1989" y="770"/>
                        </a:cubicBezTo>
                        <a:cubicBezTo>
                          <a:pt x="1991" y="688"/>
                          <a:pt x="1984" y="592"/>
                          <a:pt x="1959" y="500"/>
                        </a:cubicBezTo>
                        <a:cubicBezTo>
                          <a:pt x="1934" y="408"/>
                          <a:pt x="1886" y="290"/>
                          <a:pt x="1839" y="215"/>
                        </a:cubicBezTo>
                        <a:cubicBezTo>
                          <a:pt x="1792" y="140"/>
                          <a:pt x="1747" y="85"/>
                          <a:pt x="1675" y="50"/>
                        </a:cubicBezTo>
                        <a:cubicBezTo>
                          <a:pt x="1603" y="15"/>
                          <a:pt x="1488" y="10"/>
                          <a:pt x="1405" y="5"/>
                        </a:cubicBezTo>
                        <a:cubicBezTo>
                          <a:pt x="1322" y="0"/>
                          <a:pt x="1257" y="5"/>
                          <a:pt x="1179" y="20"/>
                        </a:cubicBezTo>
                        <a:cubicBezTo>
                          <a:pt x="1101" y="35"/>
                          <a:pt x="1004" y="73"/>
                          <a:pt x="939" y="95"/>
                        </a:cubicBezTo>
                        <a:cubicBezTo>
                          <a:pt x="874" y="117"/>
                          <a:pt x="829" y="133"/>
                          <a:pt x="789" y="155"/>
                        </a:cubicBezTo>
                        <a:cubicBezTo>
                          <a:pt x="749" y="177"/>
                          <a:pt x="741" y="203"/>
                          <a:pt x="699" y="230"/>
                        </a:cubicBezTo>
                        <a:cubicBezTo>
                          <a:pt x="657" y="257"/>
                          <a:pt x="587" y="285"/>
                          <a:pt x="535" y="320"/>
                        </a:cubicBezTo>
                        <a:cubicBezTo>
                          <a:pt x="483" y="355"/>
                          <a:pt x="423" y="405"/>
                          <a:pt x="385" y="440"/>
                        </a:cubicBezTo>
                        <a:cubicBezTo>
                          <a:pt x="347" y="475"/>
                          <a:pt x="332" y="502"/>
                          <a:pt x="309" y="530"/>
                        </a:cubicBezTo>
                        <a:cubicBezTo>
                          <a:pt x="286" y="558"/>
                          <a:pt x="252" y="578"/>
                          <a:pt x="205" y="635"/>
                        </a:cubicBezTo>
                        <a:close/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29" name="Oval 23">
                    <a:extLst>
                      <a:ext uri="{FF2B5EF4-FFF2-40B4-BE49-F238E27FC236}">
                        <a16:creationId xmlns:a16="http://schemas.microsoft.com/office/drawing/2014/main" id="{FE0315F2-A051-47E0-8C14-9BDB1F03FB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24" y="4905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  <p:sp>
                <p:nvSpPr>
                  <p:cNvPr id="51230" name="Line 24">
                    <a:extLst>
                      <a:ext uri="{FF2B5EF4-FFF2-40B4-BE49-F238E27FC236}">
                        <a16:creationId xmlns:a16="http://schemas.microsoft.com/office/drawing/2014/main" id="{BE03E277-9C5A-4240-8AB2-75A4D4123F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70" y="4710"/>
                    <a:ext cx="344" cy="21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31" name="Text Box 25" descr="30%">
                    <a:extLst>
                      <a:ext uri="{FF2B5EF4-FFF2-40B4-BE49-F238E27FC236}">
                        <a16:creationId xmlns:a16="http://schemas.microsoft.com/office/drawing/2014/main" id="{95FD773C-1DB4-40C8-9384-77264139E7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82" y="4668"/>
                    <a:ext cx="548" cy="6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lnSpc>
                        <a:spcPct val="120000"/>
                      </a:lnSpc>
                    </a:pPr>
                    <a:endParaRPr kumimoji="1" lang="en-US" altLang="zh-CN" sz="2000">
                      <a:solidFill>
                        <a:srgbClr val="0000FF"/>
                      </a:solidFill>
                    </a:endParaRPr>
                  </a:p>
                  <a:p>
                    <a:pPr eaLnBrk="1" hangingPunct="1">
                      <a:lnSpc>
                        <a:spcPct val="120000"/>
                      </a:lnSpc>
                    </a:pPr>
                    <a:endParaRPr kumimoji="1" lang="en-US" altLang="zh-CN" sz="20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51232" name="Text Box 26" descr="30%">
                    <a:extLst>
                      <a:ext uri="{FF2B5EF4-FFF2-40B4-BE49-F238E27FC236}">
                        <a16:creationId xmlns:a16="http://schemas.microsoft.com/office/drawing/2014/main" id="{FB5039CD-9EB8-4FB2-A0BE-1CBEB271031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02" y="4503"/>
                    <a:ext cx="548" cy="6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lnSpc>
                        <a:spcPct val="120000"/>
                      </a:lnSpc>
                    </a:pPr>
                    <a:endParaRPr kumimoji="1" lang="en-US" altLang="zh-CN" sz="2000">
                      <a:solidFill>
                        <a:srgbClr val="0000FF"/>
                      </a:solidFill>
                    </a:endParaRPr>
                  </a:p>
                  <a:p>
                    <a:pPr eaLnBrk="1" hangingPunct="1">
                      <a:lnSpc>
                        <a:spcPct val="120000"/>
                      </a:lnSpc>
                    </a:pPr>
                    <a:endParaRPr kumimoji="1" lang="en-US" altLang="zh-CN" sz="20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51233" name="Text Box 27" descr="30%">
                    <a:extLst>
                      <a:ext uri="{FF2B5EF4-FFF2-40B4-BE49-F238E27FC236}">
                        <a16:creationId xmlns:a16="http://schemas.microsoft.com/office/drawing/2014/main" id="{F82A03CB-D878-4BF8-A44D-3247983CD91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88" y="4128"/>
                    <a:ext cx="608" cy="6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lnSpc>
                        <a:spcPct val="120000"/>
                      </a:lnSpc>
                    </a:pPr>
                    <a:endParaRPr kumimoji="1" lang="en-US" altLang="zh-CN" sz="2000">
                      <a:solidFill>
                        <a:srgbClr val="0000FF"/>
                      </a:solidFill>
                    </a:endParaRPr>
                  </a:p>
                  <a:p>
                    <a:pPr eaLnBrk="1" hangingPunct="1">
                      <a:lnSpc>
                        <a:spcPct val="120000"/>
                      </a:lnSpc>
                    </a:pPr>
                    <a:endParaRPr kumimoji="1" lang="en-US" altLang="zh-CN" sz="20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51234" name="AutoShape 28">
                    <a:extLst>
                      <a:ext uri="{FF2B5EF4-FFF2-40B4-BE49-F238E27FC236}">
                        <a16:creationId xmlns:a16="http://schemas.microsoft.com/office/drawing/2014/main" id="{A9BC797C-3915-45E2-97E5-0EAFED70CD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9497503">
                    <a:off x="4316" y="4749"/>
                    <a:ext cx="85" cy="10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  <p:sp>
                <p:nvSpPr>
                  <p:cNvPr id="51235" name="AutoShape 29">
                    <a:extLst>
                      <a:ext uri="{FF2B5EF4-FFF2-40B4-BE49-F238E27FC236}">
                        <a16:creationId xmlns:a16="http://schemas.microsoft.com/office/drawing/2014/main" id="{FD803DE9-BCCD-41DA-81AB-89BE3FB62C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7474929">
                    <a:off x="3776" y="4390"/>
                    <a:ext cx="85" cy="10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</p:grpSp>
          </p:grpSp>
          <p:sp>
            <p:nvSpPr>
              <p:cNvPr id="51216" name="Text Box 30">
                <a:extLst>
                  <a:ext uri="{FF2B5EF4-FFF2-40B4-BE49-F238E27FC236}">
                    <a16:creationId xmlns:a16="http://schemas.microsoft.com/office/drawing/2014/main" id="{0B9E2D96-8407-437B-A631-9DF0B6DC0B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0" y="1580"/>
                <a:ext cx="30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en-US" altLang="zh-CN" sz="2000" i="1">
                    <a:solidFill>
                      <a:srgbClr val="0000FF"/>
                    </a:solidFill>
                  </a:rPr>
                  <a:t>C</a:t>
                </a:r>
              </a:p>
            </p:txBody>
          </p:sp>
          <p:sp>
            <p:nvSpPr>
              <p:cNvPr id="51217" name="Text Box 31">
                <a:extLst>
                  <a:ext uri="{FF2B5EF4-FFF2-40B4-BE49-F238E27FC236}">
                    <a16:creationId xmlns:a16="http://schemas.microsoft.com/office/drawing/2014/main" id="{3DB9E064-346A-4C80-AF73-2D0B3C0BA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0" y="1928"/>
                <a:ext cx="30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</a:pPr>
                <a:r>
                  <a:rPr kumimoji="1" lang="en-US" altLang="zh-CN" sz="2000" i="1">
                    <a:solidFill>
                      <a:srgbClr val="0000FF"/>
                    </a:solidFill>
                  </a:rPr>
                  <a:t>C</a:t>
                </a:r>
                <a:r>
                  <a:rPr kumimoji="1" lang="en-US" altLang="zh-CN" sz="2000" i="1" baseline="-25000">
                    <a:solidFill>
                      <a:srgbClr val="0000FF"/>
                    </a:solidFill>
                    <a:latin typeface="Symbol" panose="05050102010706020507" pitchFamily="18" charset="2"/>
                  </a:rPr>
                  <a:t>r</a:t>
                </a:r>
              </a:p>
            </p:txBody>
          </p:sp>
          <p:sp>
            <p:nvSpPr>
              <p:cNvPr id="51218" name="Text Box 32">
                <a:extLst>
                  <a:ext uri="{FF2B5EF4-FFF2-40B4-BE49-F238E27FC236}">
                    <a16:creationId xmlns:a16="http://schemas.microsoft.com/office/drawing/2014/main" id="{AEBE0690-651D-435F-BBB8-C34F19B44B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815"/>
                <a:ext cx="30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</a:pPr>
                <a:r>
                  <a:rPr kumimoji="1" lang="en-US" altLang="zh-CN" sz="2000" i="1">
                    <a:solidFill>
                      <a:srgbClr val="0000FF"/>
                    </a:solidFill>
                    <a:latin typeface="Symbol" panose="05050102010706020507" pitchFamily="18" charset="2"/>
                  </a:rPr>
                  <a:t>r</a:t>
                </a:r>
              </a:p>
            </p:txBody>
          </p:sp>
          <p:sp>
            <p:nvSpPr>
              <p:cNvPr id="51219" name="Text Box 33">
                <a:extLst>
                  <a:ext uri="{FF2B5EF4-FFF2-40B4-BE49-F238E27FC236}">
                    <a16:creationId xmlns:a16="http://schemas.microsoft.com/office/drawing/2014/main" id="{F18975A6-B682-474D-BAD1-77317DB54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8" y="2072"/>
                <a:ext cx="30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</a:pPr>
                <a:r>
                  <a:rPr kumimoji="1" lang="en-US" altLang="zh-CN" sz="2000" i="1">
                    <a:solidFill>
                      <a:srgbClr val="0000FF"/>
                    </a:solidFill>
                  </a:rPr>
                  <a:t>z</a:t>
                </a:r>
                <a:r>
                  <a:rPr kumimoji="1" lang="en-US" altLang="zh-CN" sz="2000" baseline="-25000">
                    <a:solidFill>
                      <a:srgbClr val="0000FF"/>
                    </a:solidFill>
                    <a:latin typeface="Symbol" panose="05050102010706020507" pitchFamily="18" charset="2"/>
                  </a:rPr>
                  <a:t>0</a:t>
                </a:r>
              </a:p>
            </p:txBody>
          </p:sp>
        </p:grpSp>
        <p:sp>
          <p:nvSpPr>
            <p:cNvPr id="51214" name="Text Box 34">
              <a:extLst>
                <a:ext uri="{FF2B5EF4-FFF2-40B4-BE49-F238E27FC236}">
                  <a16:creationId xmlns:a16="http://schemas.microsoft.com/office/drawing/2014/main" id="{4E4B7603-25CF-4D0D-ACCB-54A2857B8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0" y="1518"/>
              <a:ext cx="228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34" name="Text Box 35">
            <a:extLst>
              <a:ext uri="{FF2B5EF4-FFF2-40B4-BE49-F238E27FC236}">
                <a16:creationId xmlns:a16="http://schemas.microsoft.com/office/drawing/2014/main" id="{2FE532FE-C939-4F64-A29E-92A4FBC81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47244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Then the function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)/(</a:t>
            </a:r>
            <a:r>
              <a:rPr lang="en-US" altLang="zh-CN" sz="2000" i="1"/>
              <a:t>z</a:t>
            </a:r>
            <a:r>
              <a:rPr lang="en-US" altLang="zh-CN" sz="2000"/>
              <a:t>-</a:t>
            </a:r>
            <a:r>
              <a:rPr lang="en-US" altLang="zh-CN" sz="2000" i="1"/>
              <a:t>z</a:t>
            </a:r>
            <a:r>
              <a:rPr lang="en-US" altLang="zh-CN" sz="2000" baseline="-25000"/>
              <a:t>0</a:t>
            </a:r>
            <a:r>
              <a:rPr lang="en-US" altLang="zh-CN" sz="2000"/>
              <a:t>) is analytic between and on the contours </a:t>
            </a:r>
            <a:r>
              <a:rPr lang="en-US" altLang="zh-CN" sz="2000" i="1"/>
              <a:t>C</a:t>
            </a:r>
            <a:r>
              <a:rPr lang="en-US" altLang="zh-CN" sz="2000"/>
              <a:t> and </a:t>
            </a:r>
            <a:r>
              <a:rPr lang="en-US" altLang="zh-CN" sz="2000" i="1"/>
              <a:t>C</a:t>
            </a:r>
            <a:r>
              <a:rPr lang="en-US" altLang="zh-CN" sz="2000" i="1" baseline="-25000">
                <a:latin typeface="Symbol" panose="05050102010706020507" pitchFamily="18" charset="2"/>
              </a:rPr>
              <a:t>r</a:t>
            </a:r>
            <a:r>
              <a:rPr lang="en-US" altLang="zh-CN" sz="2000"/>
              <a:t> , and so </a:t>
            </a:r>
          </a:p>
        </p:txBody>
      </p:sp>
      <p:graphicFrame>
        <p:nvGraphicFramePr>
          <p:cNvPr id="35" name="Object 8">
            <a:extLst>
              <a:ext uri="{FF2B5EF4-FFF2-40B4-BE49-F238E27FC236}">
                <a16:creationId xmlns:a16="http://schemas.microsoft.com/office/drawing/2014/main" id="{DDCEC04B-FC0A-4A4F-8D91-956F24AE09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322888"/>
          <a:ext cx="11430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2" name="Equation" r:id="rId5" imgW="660113" imgH="444307" progId="Equation.DSMT4">
                  <p:embed/>
                </p:oleObj>
              </mc:Choice>
              <mc:Fallback>
                <p:oleObj name="Equation" r:id="rId5" imgW="660113" imgH="44430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22888"/>
                        <a:ext cx="11430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">
            <a:extLst>
              <a:ext uri="{FF2B5EF4-FFF2-40B4-BE49-F238E27FC236}">
                <a16:creationId xmlns:a16="http://schemas.microsoft.com/office/drawing/2014/main" id="{12AB2CE2-DD0D-4906-8DDE-30EA0797D6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362575"/>
          <a:ext cx="13525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3" name="Equation" r:id="rId7" imgW="875920" imgH="444307" progId="Equation.DSMT4">
                  <p:embed/>
                </p:oleObj>
              </mc:Choice>
              <mc:Fallback>
                <p:oleObj name="Equation" r:id="rId7" imgW="875920" imgH="44430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362575"/>
                        <a:ext cx="13525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6" grpId="0"/>
      <p:bldP spid="359458" grpId="0"/>
      <p:bldP spid="359460" grpId="0"/>
      <p:bldP spid="9" grpId="0"/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9" name="Text Box 7">
            <a:extLst>
              <a:ext uri="{FF2B5EF4-FFF2-40B4-BE49-F238E27FC236}">
                <a16:creationId xmlns:a16="http://schemas.microsoft.com/office/drawing/2014/main" id="{BDADEF56-9C4C-43F9-9F77-C2CA3D60C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Note that</a:t>
            </a:r>
          </a:p>
        </p:txBody>
      </p:sp>
      <p:graphicFrame>
        <p:nvGraphicFramePr>
          <p:cNvPr id="392230" name="Object 4">
            <a:extLst>
              <a:ext uri="{FF2B5EF4-FFF2-40B4-BE49-F238E27FC236}">
                <a16:creationId xmlns:a16="http://schemas.microsoft.com/office/drawing/2014/main" id="{39946DB7-EC22-44AF-9B8E-7A96A1DD49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057400"/>
          <a:ext cx="4419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5" name="Equation" r:id="rId3" imgW="2578100" imgH="444500" progId="Equation.DSMT4">
                  <p:embed/>
                </p:oleObj>
              </mc:Choice>
              <mc:Fallback>
                <p:oleObj name="Equation" r:id="rId3" imgW="25781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57400"/>
                        <a:ext cx="4419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灯片编号占位符 4">
            <a:extLst>
              <a:ext uri="{FF2B5EF4-FFF2-40B4-BE49-F238E27FC236}">
                <a16:creationId xmlns:a16="http://schemas.microsoft.com/office/drawing/2014/main" id="{6E3A8851-25E6-4E67-B8CF-80484B5E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AA5C6AE-5DEB-4D0F-9EF3-77F30B056A0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2229" name="Text Box 2">
            <a:extLst>
              <a:ext uri="{FF2B5EF4-FFF2-40B4-BE49-F238E27FC236}">
                <a16:creationId xmlns:a16="http://schemas.microsoft.com/office/drawing/2014/main" id="{A36510A3-5AE6-4BF3-9922-B0A35C635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001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Cauchy integral formula</a:t>
            </a: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5D38E343-D849-4143-808D-2615195B8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6196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Cauchy integral formula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2231" name="矩形 34">
            <a:extLst>
              <a:ext uri="{FF2B5EF4-FFF2-40B4-BE49-F238E27FC236}">
                <a16:creationId xmlns:a16="http://schemas.microsoft.com/office/drawing/2014/main" id="{5639BB7A-9404-4208-B5C4-9E794AACD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1709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33CC"/>
                </a:solidFill>
              </a:rPr>
              <a:t>Proof (cont.): </a:t>
            </a:r>
            <a:endParaRPr lang="zh-CN" altLang="en-US" sz="2000"/>
          </a:p>
        </p:txBody>
      </p:sp>
      <p:sp>
        <p:nvSpPr>
          <p:cNvPr id="36" name="Text Box 4">
            <a:extLst>
              <a:ext uri="{FF2B5EF4-FFF2-40B4-BE49-F238E27FC236}">
                <a16:creationId xmlns:a16="http://schemas.microsoft.com/office/drawing/2014/main" id="{118A5164-E384-47BD-8048-57A8630DF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432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so we have</a:t>
            </a:r>
          </a:p>
        </p:txBody>
      </p:sp>
      <p:sp>
        <p:nvSpPr>
          <p:cNvPr id="37" name="Text Box 6">
            <a:extLst>
              <a:ext uri="{FF2B5EF4-FFF2-40B4-BE49-F238E27FC236}">
                <a16:creationId xmlns:a16="http://schemas.microsoft.com/office/drawing/2014/main" id="{7FB9D75D-C1F9-4536-8571-667192318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29000"/>
            <a:ext cx="80010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Since </a:t>
            </a:r>
            <a:r>
              <a:rPr lang="en-US" altLang="zh-CN" sz="2000" i="1"/>
              <a:t>f</a:t>
            </a:r>
            <a:r>
              <a:rPr lang="en-US" altLang="zh-CN" sz="2000"/>
              <a:t> is analytic, and therefore continuous at </a:t>
            </a:r>
            <a:r>
              <a:rPr lang="en-US" altLang="zh-CN" sz="2000" i="1"/>
              <a:t>z</a:t>
            </a:r>
            <a:r>
              <a:rPr lang="en-US" altLang="zh-CN" sz="2000" baseline="-25000"/>
              <a:t>0</a:t>
            </a:r>
            <a:r>
              <a:rPr lang="en-US" altLang="zh-CN" sz="2000"/>
              <a:t>, so for any </a:t>
            </a:r>
            <a:r>
              <a:rPr lang="en-US" altLang="zh-CN" sz="2000" i="1">
                <a:latin typeface="Symbol" panose="05050102010706020507" pitchFamily="18" charset="2"/>
              </a:rPr>
              <a:t>e</a:t>
            </a:r>
            <a:r>
              <a:rPr lang="en-US" altLang="zh-CN" sz="2000"/>
              <a:t>&gt;0, there exists a </a:t>
            </a:r>
            <a:r>
              <a:rPr lang="en-US" altLang="zh-CN" sz="2000" i="1">
                <a:latin typeface="Symbol" panose="05050102010706020507" pitchFamily="18" charset="2"/>
              </a:rPr>
              <a:t>d </a:t>
            </a:r>
            <a:r>
              <a:rPr lang="en-US" altLang="zh-CN" sz="2000"/>
              <a:t>&gt;0 such that</a:t>
            </a:r>
          </a:p>
        </p:txBody>
      </p:sp>
      <p:sp>
        <p:nvSpPr>
          <p:cNvPr id="38" name="Text Box 7">
            <a:extLst>
              <a:ext uri="{FF2B5EF4-FFF2-40B4-BE49-F238E27FC236}">
                <a16:creationId xmlns:a16="http://schemas.microsoft.com/office/drawing/2014/main" id="{E6FF9D4C-F557-4FCA-A53B-211D3996B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291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Then if </a:t>
            </a:r>
            <a:r>
              <a:rPr lang="en-US" altLang="zh-CN" sz="2000" i="1">
                <a:latin typeface="Symbol" panose="05050102010706020507" pitchFamily="18" charset="2"/>
              </a:rPr>
              <a:t>r</a:t>
            </a:r>
            <a:r>
              <a:rPr lang="en-US" altLang="zh-CN" sz="2000"/>
              <a:t> is taken as </a:t>
            </a:r>
            <a:r>
              <a:rPr lang="en-US" altLang="zh-CN" sz="2000" i="1">
                <a:latin typeface="Symbol" panose="05050102010706020507" pitchFamily="18" charset="2"/>
              </a:rPr>
              <a:t>r</a:t>
            </a:r>
            <a:r>
              <a:rPr lang="en-US" altLang="zh-CN" sz="2000"/>
              <a:t>&lt;</a:t>
            </a:r>
            <a:r>
              <a:rPr lang="en-US" altLang="zh-CN" sz="2000" i="1">
                <a:latin typeface="Symbol" panose="05050102010706020507" pitchFamily="18" charset="2"/>
              </a:rPr>
              <a:t>d</a:t>
            </a:r>
            <a:r>
              <a:rPr lang="en-US" altLang="zh-CN" sz="2000"/>
              <a:t>, we have</a:t>
            </a:r>
          </a:p>
        </p:txBody>
      </p:sp>
      <p:graphicFrame>
        <p:nvGraphicFramePr>
          <p:cNvPr id="39" name="Object 2">
            <a:extLst>
              <a:ext uri="{FF2B5EF4-FFF2-40B4-BE49-F238E27FC236}">
                <a16:creationId xmlns:a16="http://schemas.microsoft.com/office/drawing/2014/main" id="{B2331FF6-A348-4AF2-BB72-E97DF0A5E7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819400"/>
          <a:ext cx="446563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6" name="Equation" r:id="rId5" imgW="2705100" imgH="444500" progId="Equation.DSMT4">
                  <p:embed/>
                </p:oleObj>
              </mc:Choice>
              <mc:Fallback>
                <p:oleObj name="Equation" r:id="rId5" imgW="27051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19400"/>
                        <a:ext cx="4465638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">
            <a:extLst>
              <a:ext uri="{FF2B5EF4-FFF2-40B4-BE49-F238E27FC236}">
                <a16:creationId xmlns:a16="http://schemas.microsoft.com/office/drawing/2014/main" id="{A3C7933D-072C-4843-8E5F-538C4BD235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4175" y="4010025"/>
          <a:ext cx="434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" name="Equation" r:id="rId7" imgW="2717800" imgH="254000" progId="Equation.DSMT4">
                  <p:embed/>
                </p:oleObj>
              </mc:Choice>
              <mc:Fallback>
                <p:oleObj name="Equation" r:id="rId7" imgW="27178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4010025"/>
                        <a:ext cx="434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5">
            <a:extLst>
              <a:ext uri="{FF2B5EF4-FFF2-40B4-BE49-F238E27FC236}">
                <a16:creationId xmlns:a16="http://schemas.microsoft.com/office/drawing/2014/main" id="{CCE53FA8-5ED6-430E-8FF6-E733675775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343400"/>
          <a:ext cx="44640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" name="Equation" r:id="rId9" imgW="2565400" imgH="482600" progId="Equation.DSMT4">
                  <p:embed/>
                </p:oleObj>
              </mc:Choice>
              <mc:Fallback>
                <p:oleObj name="Equation" r:id="rId9" imgW="2565400" imgH="482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343400"/>
                        <a:ext cx="44640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15">
            <a:extLst>
              <a:ext uri="{FF2B5EF4-FFF2-40B4-BE49-F238E27FC236}">
                <a16:creationId xmlns:a16="http://schemas.microsoft.com/office/drawing/2014/main" id="{3A7C5B30-C474-4AD9-894E-150CF97FB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19713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which implies that</a:t>
            </a:r>
          </a:p>
        </p:txBody>
      </p:sp>
      <p:graphicFrame>
        <p:nvGraphicFramePr>
          <p:cNvPr id="43" name="Object 5">
            <a:extLst>
              <a:ext uri="{FF2B5EF4-FFF2-40B4-BE49-F238E27FC236}">
                <a16:creationId xmlns:a16="http://schemas.microsoft.com/office/drawing/2014/main" id="{655B5FA3-7D74-4370-BF86-6F739A769B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181600"/>
          <a:ext cx="2590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9" name="Equation" r:id="rId11" imgW="1396394" imgH="444307" progId="Equation.DSMT4">
                  <p:embed/>
                </p:oleObj>
              </mc:Choice>
              <mc:Fallback>
                <p:oleObj name="Equation" r:id="rId11" imgW="1396394" imgH="44430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81600"/>
                        <a:ext cx="25908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9" grpId="0"/>
      <p:bldP spid="36" grpId="0"/>
      <p:bldP spid="37" grpId="0"/>
      <p:bldP spid="38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>
            <a:extLst>
              <a:ext uri="{FF2B5EF4-FFF2-40B4-BE49-F238E27FC236}">
                <a16:creationId xmlns:a16="http://schemas.microsoft.com/office/drawing/2014/main" id="{6A619AE9-818E-4482-8284-710FF8360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2038"/>
            <a:ext cx="800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Definite integrals of functions  </a:t>
            </a:r>
            <a:r>
              <a:rPr lang="en-US" altLang="zh-CN" sz="2400" i="1">
                <a:cs typeface="Times New Roman" panose="02020603050405020304" pitchFamily="18" charset="0"/>
              </a:rPr>
              <a:t>w</a:t>
            </a:r>
            <a:r>
              <a:rPr lang="en-US" altLang="zh-CN" sz="2400"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cs typeface="Times New Roman" panose="02020603050405020304" pitchFamily="18" charset="0"/>
              </a:rPr>
              <a:t>t</a:t>
            </a:r>
            <a:r>
              <a:rPr lang="en-US" altLang="zh-CN" sz="2400"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59461" name="Text Box 37">
            <a:extLst>
              <a:ext uri="{FF2B5EF4-FFF2-40B4-BE49-F238E27FC236}">
                <a16:creationId xmlns:a16="http://schemas.microsoft.com/office/drawing/2014/main" id="{E55666CE-9860-4001-9E7B-736126973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14488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We consider a complex-valued function </a:t>
            </a:r>
            <a:r>
              <a:rPr lang="en-US" altLang="zh-CN" sz="2000" i="1"/>
              <a:t>w</a:t>
            </a:r>
            <a:r>
              <a:rPr lang="en-US" altLang="zh-CN" sz="2000"/>
              <a:t> of a real variable </a:t>
            </a:r>
            <a:r>
              <a:rPr lang="en-US" altLang="zh-CN" sz="2000" i="1"/>
              <a:t>t</a:t>
            </a:r>
            <a:r>
              <a:rPr lang="en-US" altLang="zh-CN" sz="2000"/>
              <a:t>:</a:t>
            </a:r>
            <a:endParaRPr lang="en-US" altLang="zh-CN" sz="2000" i="1"/>
          </a:p>
        </p:txBody>
      </p:sp>
      <p:graphicFrame>
        <p:nvGraphicFramePr>
          <p:cNvPr id="359462" name="Object 38">
            <a:extLst>
              <a:ext uri="{FF2B5EF4-FFF2-40B4-BE49-F238E27FC236}">
                <a16:creationId xmlns:a16="http://schemas.microsoft.com/office/drawing/2014/main" id="{83F22766-1A54-4DDB-9379-E3C08378CD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6475" y="2209800"/>
          <a:ext cx="276383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3" imgW="1676400" imgH="203200" progId="Equation.DSMT4">
                  <p:embed/>
                </p:oleObj>
              </mc:Choice>
              <mc:Fallback>
                <p:oleObj name="Equation" r:id="rId3" imgW="1676400" imgH="2032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2209800"/>
                        <a:ext cx="2763838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64" name="Text Box 40">
            <a:extLst>
              <a:ext uri="{FF2B5EF4-FFF2-40B4-BE49-F238E27FC236}">
                <a16:creationId xmlns:a16="http://schemas.microsoft.com/office/drawing/2014/main" id="{0E109550-C684-4E15-AB59-790863D58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90800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where </a:t>
            </a:r>
            <a:r>
              <a:rPr lang="en-US" altLang="zh-CN" sz="2000" i="1"/>
              <a:t>u</a:t>
            </a:r>
            <a:r>
              <a:rPr lang="en-US" altLang="zh-CN" sz="2000"/>
              <a:t> and </a:t>
            </a:r>
            <a:r>
              <a:rPr lang="en-US" altLang="zh-CN" sz="2000" i="1"/>
              <a:t>v</a:t>
            </a:r>
            <a:r>
              <a:rPr lang="en-US" altLang="zh-CN" sz="2000"/>
              <a:t> are real-valued functions of </a:t>
            </a:r>
            <a:r>
              <a:rPr lang="en-US" altLang="zh-CN" sz="2000" i="1"/>
              <a:t>t</a:t>
            </a:r>
            <a:r>
              <a:rPr lang="en-US" altLang="zh-CN" sz="2000"/>
              <a:t>.</a:t>
            </a:r>
          </a:p>
        </p:txBody>
      </p:sp>
      <p:sp>
        <p:nvSpPr>
          <p:cNvPr id="15366" name="灯片编号占位符 4">
            <a:extLst>
              <a:ext uri="{FF2B5EF4-FFF2-40B4-BE49-F238E27FC236}">
                <a16:creationId xmlns:a16="http://schemas.microsoft.com/office/drawing/2014/main" id="{4C2321CE-2834-42C0-B387-256EC9A2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828CD5C-0986-4037-B77C-CB9657BBD79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E9960AC-F04D-4C5B-8848-72FF0F1A3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Definition of the integrals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aphicFrame>
        <p:nvGraphicFramePr>
          <p:cNvPr id="13" name="Object 37">
            <a:extLst>
              <a:ext uri="{FF2B5EF4-FFF2-40B4-BE49-F238E27FC236}">
                <a16:creationId xmlns:a16="http://schemas.microsoft.com/office/drawing/2014/main" id="{F46ECA47-25BB-482C-968C-8CCCFAE124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5838" y="3630613"/>
          <a:ext cx="34925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5" imgW="2044700" imgH="330200" progId="Equation.DSMT4">
                  <p:embed/>
                </p:oleObj>
              </mc:Choice>
              <mc:Fallback>
                <p:oleObj name="Equation" r:id="rId5" imgW="2044700" imgH="330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3630613"/>
                        <a:ext cx="34925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43">
            <a:extLst>
              <a:ext uri="{FF2B5EF4-FFF2-40B4-BE49-F238E27FC236}">
                <a16:creationId xmlns:a16="http://schemas.microsoft.com/office/drawing/2014/main" id="{CEC90DF3-3964-4806-A9CB-E97887C89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87700"/>
            <a:ext cx="731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The </a:t>
            </a:r>
            <a:r>
              <a:rPr lang="en-US" altLang="zh-CN" sz="2000">
                <a:solidFill>
                  <a:srgbClr val="0033CC"/>
                </a:solidFill>
              </a:rPr>
              <a:t>definite integrals</a:t>
            </a:r>
            <a:r>
              <a:rPr lang="en-US" altLang="zh-CN" sz="2000"/>
              <a:t> of </a:t>
            </a:r>
            <a:r>
              <a:rPr lang="en-US" altLang="zh-CN" sz="2000" i="1"/>
              <a:t>w</a:t>
            </a:r>
            <a:r>
              <a:rPr lang="en-US" altLang="zh-CN" sz="2000"/>
              <a:t>(</a:t>
            </a:r>
            <a:r>
              <a:rPr lang="en-US" altLang="zh-CN" sz="2000" i="1"/>
              <a:t>t</a:t>
            </a:r>
            <a:r>
              <a:rPr lang="en-US" altLang="zh-CN" sz="2000"/>
              <a:t>)=</a:t>
            </a:r>
            <a:r>
              <a:rPr lang="en-US" altLang="zh-CN" sz="2000" i="1"/>
              <a:t>u</a:t>
            </a:r>
            <a:r>
              <a:rPr lang="en-US" altLang="zh-CN" sz="2000"/>
              <a:t>(</a:t>
            </a:r>
            <a:r>
              <a:rPr lang="en-US" altLang="zh-CN" sz="2000" i="1"/>
              <a:t>t</a:t>
            </a:r>
            <a:r>
              <a:rPr lang="en-US" altLang="zh-CN" sz="2000"/>
              <a:t>)+</a:t>
            </a:r>
            <a:r>
              <a:rPr lang="en-US" altLang="zh-CN" sz="2000" i="1"/>
              <a:t>iv</a:t>
            </a:r>
            <a:r>
              <a:rPr lang="en-US" altLang="zh-CN" sz="2000"/>
              <a:t>(</a:t>
            </a:r>
            <a:r>
              <a:rPr lang="en-US" altLang="zh-CN" sz="2000" i="1"/>
              <a:t>t</a:t>
            </a:r>
            <a:r>
              <a:rPr lang="en-US" altLang="zh-CN" sz="2000"/>
              <a:t>)  is </a:t>
            </a:r>
          </a:p>
        </p:txBody>
      </p:sp>
      <p:sp>
        <p:nvSpPr>
          <p:cNvPr id="15" name="Text Box 52">
            <a:extLst>
              <a:ext uri="{FF2B5EF4-FFF2-40B4-BE49-F238E27FC236}">
                <a16:creationId xmlns:a16="http://schemas.microsoft.com/office/drawing/2014/main" id="{5B006E9C-3BAC-4D84-8E04-21330D138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220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Some properties: </a:t>
            </a:r>
          </a:p>
        </p:txBody>
      </p:sp>
      <p:graphicFrame>
        <p:nvGraphicFramePr>
          <p:cNvPr id="16" name="Object 53">
            <a:extLst>
              <a:ext uri="{FF2B5EF4-FFF2-40B4-BE49-F238E27FC236}">
                <a16:creationId xmlns:a16="http://schemas.microsoft.com/office/drawing/2014/main" id="{5E261640-E168-4F0F-92C3-C495EFADD1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724400"/>
          <a:ext cx="32893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7" imgW="1879600" imgH="330200" progId="Equation.DSMT4">
                  <p:embed/>
                </p:oleObj>
              </mc:Choice>
              <mc:Fallback>
                <p:oleObj name="Equation" r:id="rId7" imgW="1879600" imgH="3302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724400"/>
                        <a:ext cx="32893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4">
            <a:extLst>
              <a:ext uri="{FF2B5EF4-FFF2-40B4-BE49-F238E27FC236}">
                <a16:creationId xmlns:a16="http://schemas.microsoft.com/office/drawing/2014/main" id="{2561BF08-1148-45AC-A7E8-085C7E7FEE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1513" y="5334000"/>
          <a:ext cx="34178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9" imgW="1892300" imgH="330200" progId="Equation.DSMT4">
                  <p:embed/>
                </p:oleObj>
              </mc:Choice>
              <mc:Fallback>
                <p:oleObj name="Equation" r:id="rId9" imgW="1892300" imgH="3302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5334000"/>
                        <a:ext cx="34178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52">
            <a:extLst>
              <a:ext uri="{FF2B5EF4-FFF2-40B4-BE49-F238E27FC236}">
                <a16:creationId xmlns:a16="http://schemas.microsoft.com/office/drawing/2014/main" id="{E0C5894C-DDE4-4F70-AE72-F1E76A693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781550"/>
            <a:ext cx="358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(a) Real-part property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6" grpId="0"/>
      <p:bldP spid="359461" grpId="0"/>
      <p:bldP spid="359464" grpId="0"/>
      <p:bldP spid="14" grpId="0"/>
      <p:bldP spid="15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3" name="Text Box 5">
            <a:extLst>
              <a:ext uri="{FF2B5EF4-FFF2-40B4-BE49-F238E27FC236}">
                <a16:creationId xmlns:a16="http://schemas.microsoft.com/office/drawing/2014/main" id="{3F3C2B74-98F5-4184-8614-EFA7AF761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20963"/>
            <a:ext cx="80010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Example 1.</a:t>
            </a:r>
            <a:r>
              <a:rPr lang="en-US" altLang="zh-CN" sz="2000"/>
              <a:t>  Let </a:t>
            </a:r>
            <a:r>
              <a:rPr lang="en-US" altLang="zh-CN" sz="2000" i="1"/>
              <a:t>C</a:t>
            </a:r>
            <a:r>
              <a:rPr lang="en-US" altLang="zh-CN" sz="2000"/>
              <a:t> be the positively oriented circle |</a:t>
            </a:r>
            <a:r>
              <a:rPr lang="en-US" altLang="zh-CN" sz="2000" i="1"/>
              <a:t>z</a:t>
            </a:r>
            <a:r>
              <a:rPr lang="en-US" altLang="zh-CN" sz="2000"/>
              <a:t>|=2, we are to calculate</a:t>
            </a:r>
            <a:endParaRPr lang="en-US" altLang="zh-CN" sz="2000" i="1"/>
          </a:p>
        </p:txBody>
      </p:sp>
      <p:graphicFrame>
        <p:nvGraphicFramePr>
          <p:cNvPr id="386068" name="Object 2">
            <a:extLst>
              <a:ext uri="{FF2B5EF4-FFF2-40B4-BE49-F238E27FC236}">
                <a16:creationId xmlns:a16="http://schemas.microsoft.com/office/drawing/2014/main" id="{84E66A84-D900-458B-8131-B4087A3D6F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9413" y="3067050"/>
          <a:ext cx="1981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name="Equation" r:id="rId3" imgW="1320227" imgH="431613" progId="Equation.DSMT4">
                  <p:embed/>
                </p:oleObj>
              </mc:Choice>
              <mc:Fallback>
                <p:oleObj name="Equation" r:id="rId3" imgW="1320227" imgH="43161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3067050"/>
                        <a:ext cx="1981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69" name="Text Box 21">
            <a:extLst>
              <a:ext uri="{FF2B5EF4-FFF2-40B4-BE49-F238E27FC236}">
                <a16:creationId xmlns:a16="http://schemas.microsoft.com/office/drawing/2014/main" id="{56BB07EB-C9B3-4CA1-8539-184F8AB78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573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The Cauchy integral formula can be also written as</a:t>
            </a:r>
          </a:p>
        </p:txBody>
      </p:sp>
      <p:graphicFrame>
        <p:nvGraphicFramePr>
          <p:cNvPr id="386070" name="Object 3">
            <a:extLst>
              <a:ext uri="{FF2B5EF4-FFF2-40B4-BE49-F238E27FC236}">
                <a16:creationId xmlns:a16="http://schemas.microsoft.com/office/drawing/2014/main" id="{1B096D31-E076-4A14-9213-9243386374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447800"/>
          <a:ext cx="243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8" name="Equation" r:id="rId5" imgW="1396394" imgH="444307" progId="Equation.DSMT4">
                  <p:embed/>
                </p:oleObj>
              </mc:Choice>
              <mc:Fallback>
                <p:oleObj name="Equation" r:id="rId5" imgW="1396394" imgH="44430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447800"/>
                        <a:ext cx="2438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71" name="Text Box 23">
            <a:extLst>
              <a:ext uri="{FF2B5EF4-FFF2-40B4-BE49-F238E27FC236}">
                <a16:creationId xmlns:a16="http://schemas.microsoft.com/office/drawing/2014/main" id="{9DE6C9DF-939C-4899-A3A7-9BA8B6BE4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2098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which can be used to evaluate certain integrals.</a:t>
            </a:r>
          </a:p>
        </p:txBody>
      </p:sp>
      <p:sp>
        <p:nvSpPr>
          <p:cNvPr id="386072" name="Text Box 24">
            <a:extLst>
              <a:ext uri="{FF2B5EF4-FFF2-40B4-BE49-F238E27FC236}">
                <a16:creationId xmlns:a16="http://schemas.microsoft.com/office/drawing/2014/main" id="{6D485C3E-7E5F-48DE-8F74-801E265EF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3380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Solution. </a:t>
            </a:r>
            <a:r>
              <a:rPr lang="en-US" altLang="zh-CN" sz="2000"/>
              <a:t>Since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)=</a:t>
            </a:r>
            <a:r>
              <a:rPr lang="en-US" altLang="zh-CN" sz="2000" i="1"/>
              <a:t>z</a:t>
            </a:r>
            <a:r>
              <a:rPr lang="en-US" altLang="zh-CN" sz="2000"/>
              <a:t>/(9-</a:t>
            </a:r>
            <a:r>
              <a:rPr lang="en-US" altLang="zh-CN" sz="2000" i="1"/>
              <a:t>z</a:t>
            </a:r>
            <a:r>
              <a:rPr lang="en-US" altLang="zh-CN" sz="2000" baseline="30000"/>
              <a:t>2</a:t>
            </a:r>
            <a:r>
              <a:rPr lang="en-US" altLang="zh-CN" sz="2000"/>
              <a:t>) is analytic within and on </a:t>
            </a:r>
            <a:r>
              <a:rPr lang="en-US" altLang="zh-CN" sz="2000" i="1"/>
              <a:t>C</a:t>
            </a:r>
            <a:r>
              <a:rPr lang="en-US" altLang="zh-CN" sz="2000"/>
              <a:t>, and the point </a:t>
            </a:r>
            <a:r>
              <a:rPr lang="en-US" altLang="zh-CN" sz="2000" i="1"/>
              <a:t>z</a:t>
            </a:r>
            <a:r>
              <a:rPr lang="en-US" altLang="zh-CN" sz="2000"/>
              <a:t>= </a:t>
            </a:r>
            <a:r>
              <a:rPr lang="en-US" altLang="zh-CN" sz="2000" i="1"/>
              <a:t>-i</a:t>
            </a:r>
            <a:r>
              <a:rPr lang="en-US" altLang="zh-CN" sz="2000"/>
              <a:t> is interior to </a:t>
            </a:r>
            <a:r>
              <a:rPr lang="en-US" altLang="zh-CN" sz="2000" i="1"/>
              <a:t>C</a:t>
            </a:r>
            <a:r>
              <a:rPr lang="en-US" altLang="zh-CN" sz="2000"/>
              <a:t>, so</a:t>
            </a:r>
          </a:p>
        </p:txBody>
      </p:sp>
      <p:graphicFrame>
        <p:nvGraphicFramePr>
          <p:cNvPr id="386073" name="Object 4">
            <a:extLst>
              <a:ext uri="{FF2B5EF4-FFF2-40B4-BE49-F238E27FC236}">
                <a16:creationId xmlns:a16="http://schemas.microsoft.com/office/drawing/2014/main" id="{72C87BE8-057C-46AE-99E7-4B1567C6F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724400"/>
          <a:ext cx="16002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" name="Equation" r:id="rId7" imgW="927100" imgH="431800" progId="Equation.DSMT4">
                  <p:embed/>
                </p:oleObj>
              </mc:Choice>
              <mc:Fallback>
                <p:oleObj name="Equation" r:id="rId7" imgW="9271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24400"/>
                        <a:ext cx="16002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74" name="Object 5">
            <a:extLst>
              <a:ext uri="{FF2B5EF4-FFF2-40B4-BE49-F238E27FC236}">
                <a16:creationId xmlns:a16="http://schemas.microsoft.com/office/drawing/2014/main" id="{90E9B00C-47D2-4D4C-A360-29EE1FBB8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0925" y="4953000"/>
          <a:ext cx="12604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" name="Equation" r:id="rId9" imgW="723586" imgH="203112" progId="Equation.DSMT4">
                  <p:embed/>
                </p:oleObj>
              </mc:Choice>
              <mc:Fallback>
                <p:oleObj name="Equation" r:id="rId9" imgW="723586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4953000"/>
                        <a:ext cx="12604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75" name="Object 6">
            <a:extLst>
              <a:ext uri="{FF2B5EF4-FFF2-40B4-BE49-F238E27FC236}">
                <a16:creationId xmlns:a16="http://schemas.microsoft.com/office/drawing/2014/main" id="{E339ADB0-4E0D-4A20-9F7A-A8FE283A2C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724400"/>
          <a:ext cx="1524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1" name="Equation" r:id="rId11" imgW="926698" imgH="406224" progId="Equation.DSMT4">
                  <p:embed/>
                </p:oleObj>
              </mc:Choice>
              <mc:Fallback>
                <p:oleObj name="Equation" r:id="rId11" imgW="926698" imgH="4062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724400"/>
                        <a:ext cx="15240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灯片编号占位符 4">
            <a:extLst>
              <a:ext uri="{FF2B5EF4-FFF2-40B4-BE49-F238E27FC236}">
                <a16:creationId xmlns:a16="http://schemas.microsoft.com/office/drawing/2014/main" id="{F964DF20-E576-4913-A361-611399DC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0AD7541-85FE-40DB-BFD6-DA916FBFCB45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3260" name="Text Box 2">
            <a:extLst>
              <a:ext uri="{FF2B5EF4-FFF2-40B4-BE49-F238E27FC236}">
                <a16:creationId xmlns:a16="http://schemas.microsoft.com/office/drawing/2014/main" id="{D5F251BD-BF87-4D76-B851-730931F56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001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Cauchy integral formula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0045EE2-22B7-404F-AF9B-6E140B6BC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6196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Cauchy integral formula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3" grpId="0"/>
      <p:bldP spid="386069" grpId="0"/>
      <p:bldP spid="386071" grpId="0"/>
      <p:bldP spid="38607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>
            <a:extLst>
              <a:ext uri="{FF2B5EF4-FFF2-40B4-BE49-F238E27FC236}">
                <a16:creationId xmlns:a16="http://schemas.microsoft.com/office/drawing/2014/main" id="{A7EA0FA0-BDE5-4372-B7A0-C387938B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D3A765F-3680-492C-B7C1-ED0EC046497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3068A8E8-ADF4-4675-8CBE-D7122AD94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0010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Example 2.</a:t>
            </a:r>
            <a:r>
              <a:rPr lang="en-US" altLang="zh-CN" sz="2000"/>
              <a:t>  Evaluate                      where </a:t>
            </a:r>
            <a:r>
              <a:rPr lang="en-US" altLang="zh-CN" sz="2000" i="1"/>
              <a:t>C</a:t>
            </a:r>
            <a:r>
              <a:rPr lang="en-US" altLang="zh-CN" sz="2000"/>
              <a:t> is the positively oriented circle |</a:t>
            </a:r>
            <a:r>
              <a:rPr lang="en-US" altLang="zh-CN" sz="2000" i="1"/>
              <a:t>z</a:t>
            </a:r>
            <a:r>
              <a:rPr lang="en-US" altLang="zh-CN" sz="2000"/>
              <a:t>|=3.</a:t>
            </a:r>
            <a:endParaRPr lang="en-US" altLang="zh-CN" sz="2000" i="1"/>
          </a:p>
        </p:txBody>
      </p:sp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674D0183-215F-49DA-8BA9-03727DB9FA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1543050"/>
          <a:ext cx="1257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7" name="Equation" r:id="rId3" imgW="837836" imgH="431613" progId="Equation.DSMT4">
                  <p:embed/>
                </p:oleObj>
              </mc:Choice>
              <mc:Fallback>
                <p:oleObj name="Equation" r:id="rId3" imgW="837836" imgH="43161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543050"/>
                        <a:ext cx="1257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2">
            <a:extLst>
              <a:ext uri="{FF2B5EF4-FFF2-40B4-BE49-F238E27FC236}">
                <a16:creationId xmlns:a16="http://schemas.microsoft.com/office/drawing/2014/main" id="{2EA904B4-3907-486E-A75A-F59463379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001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Cauchy integral formula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49F226F4-D3C7-474A-B043-576DB38DC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6196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Cauchy integral formula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7" name="Text Box 24">
            <a:extLst>
              <a:ext uri="{FF2B5EF4-FFF2-40B4-BE49-F238E27FC236}">
                <a16:creationId xmlns:a16="http://schemas.microsoft.com/office/drawing/2014/main" id="{9C08AC99-D53B-4DF7-AB7D-6A1CAD243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90800"/>
            <a:ext cx="1219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Solution. </a:t>
            </a:r>
            <a:endParaRPr lang="en-US" altLang="zh-CN" sz="2000"/>
          </a:p>
        </p:txBody>
      </p:sp>
      <p:sp>
        <p:nvSpPr>
          <p:cNvPr id="8" name="Text Box 24">
            <a:extLst>
              <a:ext uri="{FF2B5EF4-FFF2-40B4-BE49-F238E27FC236}">
                <a16:creationId xmlns:a16="http://schemas.microsoft.com/office/drawing/2014/main" id="{783D5344-416F-4F22-8314-0E3D9B727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70163"/>
            <a:ext cx="6858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i="1"/>
              <a:t>z</a:t>
            </a:r>
            <a:r>
              <a:rPr lang="en-US" altLang="zh-CN" sz="2000"/>
              <a:t>= ±</a:t>
            </a:r>
            <a:r>
              <a:rPr lang="en-US" altLang="zh-CN" sz="2000" i="1"/>
              <a:t>i</a:t>
            </a:r>
            <a:r>
              <a:rPr lang="en-US" altLang="zh-CN" sz="2000"/>
              <a:t> are two singular points of 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).</a:t>
            </a:r>
          </a:p>
        </p:txBody>
      </p:sp>
      <p:sp>
        <p:nvSpPr>
          <p:cNvPr id="9" name="Text Box 24">
            <a:extLst>
              <a:ext uri="{FF2B5EF4-FFF2-40B4-BE49-F238E27FC236}">
                <a16:creationId xmlns:a16="http://schemas.microsoft.com/office/drawing/2014/main" id="{BF071475-1222-477B-BD0E-DF7B5AEC8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3076575"/>
            <a:ext cx="838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Construct two small circles enclosed in C and disjoint and have no common points. According to the Cauchy integral formula </a:t>
            </a:r>
          </a:p>
        </p:txBody>
      </p:sp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AD440C35-9D8D-42DA-A253-B5C50992A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114800"/>
          <a:ext cx="12001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8" name="Equation" r:id="rId5" imgW="799753" imgH="431613" progId="Equation.DSMT4">
                  <p:embed/>
                </p:oleObj>
              </mc:Choice>
              <mc:Fallback>
                <p:oleObj name="Equation" r:id="rId5" imgW="799753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14800"/>
                        <a:ext cx="12001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C411FC06-F6B8-4E03-BDD0-0B353A3239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5450" y="4114800"/>
          <a:ext cx="21145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9" name="Equation" r:id="rId7" imgW="1409088" imgH="431613" progId="Equation.DSMT4">
                  <p:embed/>
                </p:oleObj>
              </mc:Choice>
              <mc:Fallback>
                <p:oleObj name="Equation" r:id="rId7" imgW="1409088" imgH="4316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4114800"/>
                        <a:ext cx="21145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EAAB42F1-2F84-4A4B-8317-B08DB7063F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114800"/>
          <a:ext cx="3276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0" name="Equation" r:id="rId9" imgW="2184400" imgH="431800" progId="Equation.DSMT4">
                  <p:embed/>
                </p:oleObj>
              </mc:Choice>
              <mc:Fallback>
                <p:oleObj name="Equation" r:id="rId9" imgW="21844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114800"/>
                        <a:ext cx="3276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06C153A1-BF28-4783-BC8A-459BEC477B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876800"/>
          <a:ext cx="21526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1" name="Equation" r:id="rId11" imgW="1435100" imgH="419100" progId="Equation.DSMT4">
                  <p:embed/>
                </p:oleObj>
              </mc:Choice>
              <mc:Fallback>
                <p:oleObj name="Equation" r:id="rId11" imgW="14351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76800"/>
                        <a:ext cx="215265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id="{7EFBBCC9-EFC2-4826-90F9-55CFE67E62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876800"/>
          <a:ext cx="13335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2" name="Equation" r:id="rId13" imgW="889000" imgH="419100" progId="Equation.DSMT4">
                  <p:embed/>
                </p:oleObj>
              </mc:Choice>
              <mc:Fallback>
                <p:oleObj name="Equation" r:id="rId13" imgW="8890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76800"/>
                        <a:ext cx="13335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Text Box 2">
            <a:extLst>
              <a:ext uri="{FF2B5EF4-FFF2-40B4-BE49-F238E27FC236}">
                <a16:creationId xmlns:a16="http://schemas.microsoft.com/office/drawing/2014/main" id="{6CE3DC78-F6BF-420F-99DF-33C798412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Derivatives of analytic functions</a:t>
            </a:r>
          </a:p>
        </p:txBody>
      </p:sp>
      <p:grpSp>
        <p:nvGrpSpPr>
          <p:cNvPr id="2" name="组合 9">
            <a:extLst>
              <a:ext uri="{FF2B5EF4-FFF2-40B4-BE49-F238E27FC236}">
                <a16:creationId xmlns:a16="http://schemas.microsoft.com/office/drawing/2014/main" id="{1EA44160-BCF9-4205-90B0-ACA4C23AFB7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600200"/>
            <a:ext cx="8153400" cy="1665288"/>
            <a:chOff x="381000" y="1600200"/>
            <a:chExt cx="8153400" cy="1665499"/>
          </a:xfrm>
        </p:grpSpPr>
        <p:sp>
          <p:nvSpPr>
            <p:cNvPr id="55333" name="Text Box 17">
              <a:extLst>
                <a:ext uri="{FF2B5EF4-FFF2-40B4-BE49-F238E27FC236}">
                  <a16:creationId xmlns:a16="http://schemas.microsoft.com/office/drawing/2014/main" id="{AE606906-04C0-4E02-89EB-92C13E8F6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00200"/>
              <a:ext cx="8153400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Lemma.</a:t>
              </a:r>
              <a:r>
                <a:rPr lang="en-US" altLang="zh-CN" sz="2000"/>
                <a:t>  Suppose that </a:t>
              </a:r>
              <a:r>
                <a:rPr lang="en-US" altLang="zh-CN" sz="2000" i="1"/>
                <a:t>f</a:t>
              </a:r>
              <a:r>
                <a:rPr lang="en-US" altLang="zh-CN" sz="2000"/>
                <a:t> is </a:t>
              </a:r>
              <a:r>
                <a:rPr lang="en-US" altLang="zh-CN" sz="2000">
                  <a:solidFill>
                    <a:srgbClr val="FF0000"/>
                  </a:solidFill>
                </a:rPr>
                <a:t>analytic</a:t>
              </a:r>
              <a:r>
                <a:rPr lang="en-US" altLang="zh-CN" sz="2000"/>
                <a:t> everywhere inside and on a </a:t>
              </a:r>
              <a:r>
                <a:rPr lang="en-US" altLang="zh-CN" sz="2000">
                  <a:solidFill>
                    <a:srgbClr val="FF0000"/>
                  </a:solidFill>
                </a:rPr>
                <a:t>simple closed </a:t>
              </a:r>
              <a:r>
                <a:rPr lang="en-US" altLang="zh-CN" sz="2000"/>
                <a:t>contour </a:t>
              </a:r>
              <a:r>
                <a:rPr lang="en-US" altLang="zh-CN" sz="2000" i="1"/>
                <a:t>C</a:t>
              </a:r>
              <a:r>
                <a:rPr lang="en-US" altLang="zh-CN" sz="2000"/>
                <a:t>, taken in the positive sense. If </a:t>
              </a:r>
              <a:r>
                <a:rPr lang="en-US" altLang="zh-CN" sz="2000" i="1"/>
                <a:t>z </a:t>
              </a:r>
              <a:r>
                <a:rPr lang="en-US" altLang="zh-CN" sz="2000"/>
                <a:t>is any point interior to </a:t>
              </a:r>
              <a:r>
                <a:rPr lang="en-US" altLang="zh-CN" sz="2000" i="1"/>
                <a:t>C</a:t>
              </a:r>
              <a:r>
                <a:rPr lang="en-US" altLang="zh-CN" sz="2000"/>
                <a:t>, then</a:t>
              </a:r>
              <a:endParaRPr lang="en-US" altLang="zh-CN" sz="2000" i="1"/>
            </a:p>
          </p:txBody>
        </p:sp>
        <p:graphicFrame>
          <p:nvGraphicFramePr>
            <p:cNvPr id="55334" name="Object 2">
              <a:extLst>
                <a:ext uri="{FF2B5EF4-FFF2-40B4-BE49-F238E27FC236}">
                  <a16:creationId xmlns:a16="http://schemas.microsoft.com/office/drawing/2014/main" id="{CA11025F-43D4-40CF-BB81-1FDBBCA16A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4254" y="2458038"/>
            <a:ext cx="2514600" cy="736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56" name="Equation" r:id="rId3" imgW="1473200" imgH="431800" progId="Equation.DSMT4">
                    <p:embed/>
                  </p:oleObj>
                </mc:Choice>
                <mc:Fallback>
                  <p:oleObj name="Equation" r:id="rId3" imgW="1473200" imgH="4318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254" y="2458038"/>
                          <a:ext cx="2514600" cy="736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5" name="Object 3">
              <a:extLst>
                <a:ext uri="{FF2B5EF4-FFF2-40B4-BE49-F238E27FC236}">
                  <a16:creationId xmlns:a16="http://schemas.microsoft.com/office/drawing/2014/main" id="{B6F1E29F-2170-4E88-A6BA-1EFBE4DC02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2400" y="2494962"/>
            <a:ext cx="2514600" cy="770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57" name="Equation" r:id="rId5" imgW="1409088" imgH="431613" progId="Equation.DSMT4">
                    <p:embed/>
                  </p:oleObj>
                </mc:Choice>
                <mc:Fallback>
                  <p:oleObj name="Equation" r:id="rId5" imgW="1409088" imgH="431613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400" y="2494962"/>
                          <a:ext cx="2514600" cy="770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00" name="灯片编号占位符 4">
            <a:extLst>
              <a:ext uri="{FF2B5EF4-FFF2-40B4-BE49-F238E27FC236}">
                <a16:creationId xmlns:a16="http://schemas.microsoft.com/office/drawing/2014/main" id="{17B6B3EC-C83E-422F-A185-90A94659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91C92C-302E-4B23-A843-4CD77BD1A1C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5DD78F4-AB7C-4380-B8A4-5B8C990CC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6196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Cauchy integral formula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9205F86E-A0F5-455F-9D17-E3A3ACF3F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24200"/>
            <a:ext cx="4876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Proof:  </a:t>
            </a:r>
            <a:r>
              <a:rPr lang="en-US" altLang="zh-CN" sz="2000"/>
              <a:t>Let </a:t>
            </a:r>
            <a:r>
              <a:rPr lang="en-US" altLang="zh-CN" sz="2000" i="1"/>
              <a:t>d</a:t>
            </a:r>
            <a:r>
              <a:rPr lang="en-US" altLang="zh-CN" sz="2000"/>
              <a:t> be the smallest distance from </a:t>
            </a:r>
            <a:r>
              <a:rPr lang="en-US" altLang="zh-CN" sz="2000" i="1"/>
              <a:t>z</a:t>
            </a:r>
            <a:r>
              <a:rPr lang="en-US" altLang="zh-CN" sz="2000"/>
              <a:t> to points on </a:t>
            </a:r>
            <a:r>
              <a:rPr lang="en-US" altLang="zh-CN" sz="2000" i="1"/>
              <a:t>C</a:t>
            </a:r>
            <a:r>
              <a:rPr lang="en-US" altLang="zh-CN" sz="2000"/>
              <a:t>, and let 0&lt;|</a:t>
            </a:r>
            <a:r>
              <a:rPr lang="en-US" altLang="zh-CN" sz="2000">
                <a:latin typeface="Symbol" panose="05050102010706020507" pitchFamily="18" charset="2"/>
              </a:rPr>
              <a:t>D</a:t>
            </a:r>
            <a:r>
              <a:rPr lang="en-US" altLang="zh-CN" sz="2000" i="1"/>
              <a:t>z</a:t>
            </a:r>
            <a:r>
              <a:rPr lang="en-US" altLang="zh-CN" sz="2000"/>
              <a:t>|&lt;</a:t>
            </a:r>
            <a:r>
              <a:rPr lang="en-US" altLang="zh-CN" sz="2000" i="1"/>
              <a:t>d</a:t>
            </a:r>
            <a:r>
              <a:rPr lang="en-US" altLang="zh-CN" sz="2000"/>
              <a:t>, then</a:t>
            </a:r>
          </a:p>
        </p:txBody>
      </p:sp>
      <p:grpSp>
        <p:nvGrpSpPr>
          <p:cNvPr id="3" name="Group 60">
            <a:extLst>
              <a:ext uri="{FF2B5EF4-FFF2-40B4-BE49-F238E27FC236}">
                <a16:creationId xmlns:a16="http://schemas.microsoft.com/office/drawing/2014/main" id="{230B89DD-0B7B-468A-AB7B-5E51361996A6}"/>
              </a:ext>
            </a:extLst>
          </p:cNvPr>
          <p:cNvGrpSpPr>
            <a:grpSpLocks/>
          </p:cNvGrpSpPr>
          <p:nvPr/>
        </p:nvGrpSpPr>
        <p:grpSpPr bwMode="auto">
          <a:xfrm>
            <a:off x="5183188" y="3251200"/>
            <a:ext cx="3275012" cy="2006600"/>
            <a:chOff x="2968" y="0"/>
            <a:chExt cx="2786" cy="1792"/>
          </a:xfrm>
        </p:grpSpPr>
        <p:grpSp>
          <p:nvGrpSpPr>
            <p:cNvPr id="55306" name="Group 61">
              <a:extLst>
                <a:ext uri="{FF2B5EF4-FFF2-40B4-BE49-F238E27FC236}">
                  <a16:creationId xmlns:a16="http://schemas.microsoft.com/office/drawing/2014/main" id="{D69B286E-7ABC-49BA-9113-FBDABDF83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8" y="0"/>
              <a:ext cx="2786" cy="1792"/>
              <a:chOff x="7020" y="3828"/>
              <a:chExt cx="4336" cy="3069"/>
            </a:xfrm>
          </p:grpSpPr>
          <p:grpSp>
            <p:nvGrpSpPr>
              <p:cNvPr id="55311" name="Group 62">
                <a:extLst>
                  <a:ext uri="{FF2B5EF4-FFF2-40B4-BE49-F238E27FC236}">
                    <a16:creationId xmlns:a16="http://schemas.microsoft.com/office/drawing/2014/main" id="{D39E06CF-DECC-431E-9A56-08D7D8A356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0" y="3828"/>
                <a:ext cx="4336" cy="2451"/>
                <a:chOff x="7020" y="3828"/>
                <a:chExt cx="4336" cy="2451"/>
              </a:xfrm>
            </p:grpSpPr>
            <p:sp>
              <p:nvSpPr>
                <p:cNvPr id="55328" name="Line 63">
                  <a:extLst>
                    <a:ext uri="{FF2B5EF4-FFF2-40B4-BE49-F238E27FC236}">
                      <a16:creationId xmlns:a16="http://schemas.microsoft.com/office/drawing/2014/main" id="{2ACF4166-7420-4D02-8B47-C5D1E30452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56" y="5865"/>
                  <a:ext cx="40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29" name="Line 64">
                  <a:extLst>
                    <a:ext uri="{FF2B5EF4-FFF2-40B4-BE49-F238E27FC236}">
                      <a16:creationId xmlns:a16="http://schemas.microsoft.com/office/drawing/2014/main" id="{7996D07A-3455-4E63-BC5C-18F5DED22D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606" y="3873"/>
                  <a:ext cx="0" cy="240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30" name="Text Box 65">
                  <a:extLst>
                    <a:ext uri="{FF2B5EF4-FFF2-40B4-BE49-F238E27FC236}">
                      <a16:creationId xmlns:a16="http://schemas.microsoft.com/office/drawing/2014/main" id="{F7E4C58E-DD4A-44A0-BC0F-CAAECAD477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2" y="5805"/>
                  <a:ext cx="735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</a:pPr>
                  <a:r>
                    <a:rPr kumimoji="1" lang="en-US" altLang="zh-CN" sz="2000" i="1">
                      <a:solidFill>
                        <a:srgbClr val="000000"/>
                      </a:solidFill>
                    </a:rPr>
                    <a:t>O</a:t>
                  </a:r>
                  <a:endParaRPr kumimoji="1" lang="en-US" altLang="zh-CN" sz="2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331" name="Text Box 66">
                  <a:extLst>
                    <a:ext uri="{FF2B5EF4-FFF2-40B4-BE49-F238E27FC236}">
                      <a16:creationId xmlns:a16="http://schemas.microsoft.com/office/drawing/2014/main" id="{B0DC5C48-5445-4ED3-912C-19FF30BCD1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20" y="3828"/>
                  <a:ext cx="72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</a:pPr>
                  <a:r>
                    <a:rPr kumimoji="1" lang="en-US" altLang="zh-CN" sz="2000" i="1">
                      <a:solidFill>
                        <a:srgbClr val="0000FF"/>
                      </a:solidFill>
                    </a:rPr>
                    <a:t>y</a:t>
                  </a:r>
                  <a:endParaRPr kumimoji="1" lang="en-US" altLang="zh-CN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5332" name="Text Box 67">
                  <a:extLst>
                    <a:ext uri="{FF2B5EF4-FFF2-40B4-BE49-F238E27FC236}">
                      <a16:creationId xmlns:a16="http://schemas.microsoft.com/office/drawing/2014/main" id="{B601E845-7E4F-4F85-9901-5E213AD092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16" y="5730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</a:pPr>
                  <a:r>
                    <a:rPr kumimoji="1" lang="en-US" altLang="zh-CN" sz="2000" i="1">
                      <a:solidFill>
                        <a:srgbClr val="0000FF"/>
                      </a:solidFill>
                    </a:rPr>
                    <a:t>x</a:t>
                  </a:r>
                  <a:endParaRPr kumimoji="1" lang="en-US" altLang="zh-CN" sz="200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55312" name="Text Box 68">
                <a:extLst>
                  <a:ext uri="{FF2B5EF4-FFF2-40B4-BE49-F238E27FC236}">
                    <a16:creationId xmlns:a16="http://schemas.microsoft.com/office/drawing/2014/main" id="{B3B56EF3-E6E3-4207-95FA-677A9D4552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2" y="6429"/>
                <a:ext cx="21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</a:pPr>
                <a:endParaRPr kumimoji="1" lang="zh-CN" altLang="zh-CN" sz="20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55313" name="Group 69">
                <a:extLst>
                  <a:ext uri="{FF2B5EF4-FFF2-40B4-BE49-F238E27FC236}">
                    <a16:creationId xmlns:a16="http://schemas.microsoft.com/office/drawing/2014/main" id="{6B997925-E122-4594-B600-0813BE6BDE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66" y="4077"/>
                <a:ext cx="2946" cy="1671"/>
                <a:chOff x="7866" y="4077"/>
                <a:chExt cx="2946" cy="1671"/>
              </a:xfrm>
            </p:grpSpPr>
            <p:sp>
              <p:nvSpPr>
                <p:cNvPr id="55314" name="AutoShape 70">
                  <a:extLst>
                    <a:ext uri="{FF2B5EF4-FFF2-40B4-BE49-F238E27FC236}">
                      <a16:creationId xmlns:a16="http://schemas.microsoft.com/office/drawing/2014/main" id="{3982BD85-FED7-4BFB-8AA0-6D0B78CD7D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8400661">
                  <a:off x="8151" y="4478"/>
                  <a:ext cx="87" cy="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55315" name="Freeform 71">
                  <a:extLst>
                    <a:ext uri="{FF2B5EF4-FFF2-40B4-BE49-F238E27FC236}">
                      <a16:creationId xmlns:a16="http://schemas.microsoft.com/office/drawing/2014/main" id="{72B73812-9B02-4B9B-82E3-FCB8ED3652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6" y="4077"/>
                  <a:ext cx="2946" cy="1671"/>
                </a:xfrm>
                <a:custGeom>
                  <a:avLst/>
                  <a:gdLst>
                    <a:gd name="T0" fmla="*/ 282 w 3174"/>
                    <a:gd name="T1" fmla="*/ 8 h 1970"/>
                    <a:gd name="T2" fmla="*/ 197 w 3174"/>
                    <a:gd name="T3" fmla="*/ 15 h 1970"/>
                    <a:gd name="T4" fmla="*/ 109 w 3174"/>
                    <a:gd name="T5" fmla="*/ 31 h 1970"/>
                    <a:gd name="T6" fmla="*/ 40 w 3174"/>
                    <a:gd name="T7" fmla="*/ 51 h 1970"/>
                    <a:gd name="T8" fmla="*/ 6 w 3174"/>
                    <a:gd name="T9" fmla="*/ 74 h 1970"/>
                    <a:gd name="T10" fmla="*/ 57 w 3174"/>
                    <a:gd name="T11" fmla="*/ 94 h 1970"/>
                    <a:gd name="T12" fmla="*/ 194 w 3174"/>
                    <a:gd name="T13" fmla="*/ 107 h 1970"/>
                    <a:gd name="T14" fmla="*/ 404 w 3174"/>
                    <a:gd name="T15" fmla="*/ 116 h 1970"/>
                    <a:gd name="T16" fmla="*/ 648 w 3174"/>
                    <a:gd name="T17" fmla="*/ 120 h 1970"/>
                    <a:gd name="T18" fmla="*/ 747 w 3174"/>
                    <a:gd name="T19" fmla="*/ 115 h 1970"/>
                    <a:gd name="T20" fmla="*/ 821 w 3174"/>
                    <a:gd name="T21" fmla="*/ 98 h 1970"/>
                    <a:gd name="T22" fmla="*/ 881 w 3174"/>
                    <a:gd name="T23" fmla="*/ 74 h 1970"/>
                    <a:gd name="T24" fmla="*/ 885 w 3174"/>
                    <a:gd name="T25" fmla="*/ 51 h 1970"/>
                    <a:gd name="T26" fmla="*/ 831 w 3174"/>
                    <a:gd name="T27" fmla="*/ 31 h 1970"/>
                    <a:gd name="T28" fmla="*/ 758 w 3174"/>
                    <a:gd name="T29" fmla="*/ 16 h 1970"/>
                    <a:gd name="T30" fmla="*/ 624 w 3174"/>
                    <a:gd name="T31" fmla="*/ 5 h 1970"/>
                    <a:gd name="T32" fmla="*/ 474 w 3174"/>
                    <a:gd name="T33" fmla="*/ 3 h 1970"/>
                    <a:gd name="T34" fmla="*/ 282 w 3174"/>
                    <a:gd name="T35" fmla="*/ 8 h 197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74"/>
                    <a:gd name="T55" fmla="*/ 0 h 1970"/>
                    <a:gd name="T56" fmla="*/ 3174 w 3174"/>
                    <a:gd name="T57" fmla="*/ 1970 h 197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74" h="1970">
                      <a:moveTo>
                        <a:pt x="1000" y="138"/>
                      </a:moveTo>
                      <a:cubicBezTo>
                        <a:pt x="835" y="178"/>
                        <a:pt x="803" y="183"/>
                        <a:pt x="700" y="243"/>
                      </a:cubicBezTo>
                      <a:cubicBezTo>
                        <a:pt x="597" y="303"/>
                        <a:pt x="477" y="398"/>
                        <a:pt x="384" y="498"/>
                      </a:cubicBezTo>
                      <a:cubicBezTo>
                        <a:pt x="291" y="598"/>
                        <a:pt x="206" y="726"/>
                        <a:pt x="144" y="843"/>
                      </a:cubicBezTo>
                      <a:cubicBezTo>
                        <a:pt x="82" y="960"/>
                        <a:pt x="0" y="1088"/>
                        <a:pt x="10" y="1203"/>
                      </a:cubicBezTo>
                      <a:cubicBezTo>
                        <a:pt x="20" y="1318"/>
                        <a:pt x="92" y="1443"/>
                        <a:pt x="204" y="1533"/>
                      </a:cubicBezTo>
                      <a:cubicBezTo>
                        <a:pt x="316" y="1623"/>
                        <a:pt x="479" y="1681"/>
                        <a:pt x="684" y="1743"/>
                      </a:cubicBezTo>
                      <a:cubicBezTo>
                        <a:pt x="889" y="1805"/>
                        <a:pt x="1164" y="1871"/>
                        <a:pt x="1434" y="1908"/>
                      </a:cubicBezTo>
                      <a:cubicBezTo>
                        <a:pt x="1704" y="1945"/>
                        <a:pt x="2101" y="1970"/>
                        <a:pt x="2304" y="1968"/>
                      </a:cubicBezTo>
                      <a:cubicBezTo>
                        <a:pt x="2507" y="1966"/>
                        <a:pt x="2547" y="1950"/>
                        <a:pt x="2650" y="1893"/>
                      </a:cubicBezTo>
                      <a:cubicBezTo>
                        <a:pt x="2753" y="1836"/>
                        <a:pt x="2840" y="1738"/>
                        <a:pt x="2920" y="1623"/>
                      </a:cubicBezTo>
                      <a:cubicBezTo>
                        <a:pt x="3000" y="1508"/>
                        <a:pt x="3093" y="1333"/>
                        <a:pt x="3130" y="1203"/>
                      </a:cubicBezTo>
                      <a:cubicBezTo>
                        <a:pt x="3167" y="1073"/>
                        <a:pt x="3174" y="960"/>
                        <a:pt x="3144" y="843"/>
                      </a:cubicBezTo>
                      <a:cubicBezTo>
                        <a:pt x="3114" y="726"/>
                        <a:pt x="3025" y="596"/>
                        <a:pt x="2950" y="498"/>
                      </a:cubicBezTo>
                      <a:cubicBezTo>
                        <a:pt x="2875" y="400"/>
                        <a:pt x="2817" y="328"/>
                        <a:pt x="2694" y="258"/>
                      </a:cubicBezTo>
                      <a:cubicBezTo>
                        <a:pt x="2571" y="188"/>
                        <a:pt x="2381" y="120"/>
                        <a:pt x="2214" y="78"/>
                      </a:cubicBezTo>
                      <a:cubicBezTo>
                        <a:pt x="2047" y="36"/>
                        <a:pt x="1880" y="0"/>
                        <a:pt x="1690" y="3"/>
                      </a:cubicBezTo>
                      <a:cubicBezTo>
                        <a:pt x="1500" y="6"/>
                        <a:pt x="1165" y="98"/>
                        <a:pt x="1000" y="138"/>
                      </a:cubicBezTo>
                      <a:close/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16" name="Oval 72">
                  <a:extLst>
                    <a:ext uri="{FF2B5EF4-FFF2-40B4-BE49-F238E27FC236}">
                      <a16:creationId xmlns:a16="http://schemas.microsoft.com/office/drawing/2014/main" id="{D5F48BE3-B5BE-482F-ABE7-00CCE1B81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67" y="5024"/>
                  <a:ext cx="41" cy="3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55317" name="Oval 73">
                  <a:extLst>
                    <a:ext uri="{FF2B5EF4-FFF2-40B4-BE49-F238E27FC236}">
                      <a16:creationId xmlns:a16="http://schemas.microsoft.com/office/drawing/2014/main" id="{9CC1EF39-ED57-4E0B-A6DD-5D7530616C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07" y="4177"/>
                  <a:ext cx="41" cy="3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55318" name="Oval 74">
                  <a:extLst>
                    <a:ext uri="{FF2B5EF4-FFF2-40B4-BE49-F238E27FC236}">
                      <a16:creationId xmlns:a16="http://schemas.microsoft.com/office/drawing/2014/main" id="{3627BA38-376A-40E9-9A99-279918DF25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66" y="4788"/>
                  <a:ext cx="41" cy="3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55319" name="Oval 75">
                  <a:extLst>
                    <a:ext uri="{FF2B5EF4-FFF2-40B4-BE49-F238E27FC236}">
                      <a16:creationId xmlns:a16="http://schemas.microsoft.com/office/drawing/2014/main" id="{BC9CBBCD-D100-4B7F-8F1B-ACF7319B31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82" y="4996"/>
                  <a:ext cx="41" cy="3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55320" name="Line 76">
                  <a:extLst>
                    <a:ext uri="{FF2B5EF4-FFF2-40B4-BE49-F238E27FC236}">
                      <a16:creationId xmlns:a16="http://schemas.microsoft.com/office/drawing/2014/main" id="{93FB6BCB-3AE0-4CD4-B8A5-B97FBAFE1D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213" y="4815"/>
                  <a:ext cx="570" cy="1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21" name="Line 77">
                  <a:extLst>
                    <a:ext uri="{FF2B5EF4-FFF2-40B4-BE49-F238E27FC236}">
                      <a16:creationId xmlns:a16="http://schemas.microsoft.com/office/drawing/2014/main" id="{D6121F0D-3B14-4F33-8500-B6CD75F69F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797" y="4191"/>
                  <a:ext cx="338" cy="6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22" name="Line 78">
                  <a:extLst>
                    <a:ext uri="{FF2B5EF4-FFF2-40B4-BE49-F238E27FC236}">
                      <a16:creationId xmlns:a16="http://schemas.microsoft.com/office/drawing/2014/main" id="{32AD4FD6-BA8C-49D2-9898-B4E0E97A5A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797" y="4815"/>
                  <a:ext cx="984" cy="2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23" name="Text Box 79" descr="30%">
                  <a:extLst>
                    <a:ext uri="{FF2B5EF4-FFF2-40B4-BE49-F238E27FC236}">
                      <a16:creationId xmlns:a16="http://schemas.microsoft.com/office/drawing/2014/main" id="{C504D0B6-0D6E-48EC-AF80-7405D37187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997" y="4123"/>
                  <a:ext cx="245" cy="7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</a:pPr>
                  <a:endParaRPr kumimoji="1" lang="zh-CN" altLang="zh-CN" sz="2000"/>
                </a:p>
              </p:txBody>
            </p:sp>
            <p:sp>
              <p:nvSpPr>
                <p:cNvPr id="55324" name="Text Box 80" descr="30%">
                  <a:extLst>
                    <a:ext uri="{FF2B5EF4-FFF2-40B4-BE49-F238E27FC236}">
                      <a16:creationId xmlns:a16="http://schemas.microsoft.com/office/drawing/2014/main" id="{ADFD2123-17BF-49EC-9895-B944025593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47" y="4207"/>
                  <a:ext cx="521" cy="5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</a:pPr>
                  <a:endParaRPr kumimoji="1" lang="zh-CN" altLang="zh-CN" sz="2000"/>
                </a:p>
              </p:txBody>
            </p:sp>
            <p:sp>
              <p:nvSpPr>
                <p:cNvPr id="55325" name="Text Box 81" descr="30%">
                  <a:extLst>
                    <a:ext uri="{FF2B5EF4-FFF2-40B4-BE49-F238E27FC236}">
                      <a16:creationId xmlns:a16="http://schemas.microsoft.com/office/drawing/2014/main" id="{9C5BD9BC-D4B5-4562-86F3-02ED9F16F6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35" y="4735"/>
                  <a:ext cx="578" cy="4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</a:pPr>
                  <a:endParaRPr kumimoji="1" lang="zh-CN" altLang="zh-CN" sz="2000"/>
                </a:p>
              </p:txBody>
            </p:sp>
            <p:sp>
              <p:nvSpPr>
                <p:cNvPr id="55326" name="Text Box 82" descr="30%">
                  <a:extLst>
                    <a:ext uri="{FF2B5EF4-FFF2-40B4-BE49-F238E27FC236}">
                      <a16:creationId xmlns:a16="http://schemas.microsoft.com/office/drawing/2014/main" id="{2BF27DF5-2E51-44D9-A8E7-2F41A45C03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35" y="4957"/>
                  <a:ext cx="886" cy="4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</a:pPr>
                  <a:endParaRPr kumimoji="1" lang="zh-CN" altLang="zh-CN" sz="2000"/>
                </a:p>
              </p:txBody>
            </p:sp>
            <p:sp>
              <p:nvSpPr>
                <p:cNvPr id="55327" name="Text Box 83" descr="30%">
                  <a:extLst>
                    <a:ext uri="{FF2B5EF4-FFF2-40B4-BE49-F238E27FC236}">
                      <a16:creationId xmlns:a16="http://schemas.microsoft.com/office/drawing/2014/main" id="{DD11FD7A-14A1-4297-8478-FD085AB556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57" y="4388"/>
                  <a:ext cx="675" cy="5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</a:pPr>
                  <a:endParaRPr kumimoji="1" lang="zh-CN" altLang="zh-CN" sz="2000"/>
                </a:p>
              </p:txBody>
            </p:sp>
          </p:grpSp>
        </p:grpSp>
        <p:sp>
          <p:nvSpPr>
            <p:cNvPr id="55307" name="Text Box 84">
              <a:extLst>
                <a:ext uri="{FF2B5EF4-FFF2-40B4-BE49-F238E27FC236}">
                  <a16:creationId xmlns:a16="http://schemas.microsoft.com/office/drawing/2014/main" id="{1A190278-B5F0-4C05-8700-FC20BC63A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40"/>
              <a:ext cx="492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kumimoji="1" lang="en-US" altLang="zh-CN" sz="2000" i="1">
                  <a:solidFill>
                    <a:srgbClr val="0000FF"/>
                  </a:solidFill>
                </a:rPr>
                <a:t>|</a:t>
              </a:r>
              <a:r>
                <a:rPr kumimoji="1" lang="en-US" altLang="zh-CN" sz="2000">
                  <a:solidFill>
                    <a:srgbClr val="0000FF"/>
                  </a:solidFill>
                  <a:latin typeface="Symbol" panose="05050102010706020507" pitchFamily="18" charset="2"/>
                </a:rPr>
                <a:t>D</a:t>
              </a:r>
              <a:r>
                <a:rPr kumimoji="1" lang="en-US" altLang="zh-CN" sz="2000" i="1">
                  <a:solidFill>
                    <a:srgbClr val="0000FF"/>
                  </a:solidFill>
                </a:rPr>
                <a:t>z|</a:t>
              </a:r>
              <a:endParaRPr kumimoji="1" lang="en-US" altLang="zh-CN" sz="2000" i="1" baseline="-25000">
                <a:solidFill>
                  <a:srgbClr val="0000FF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55308" name="Text Box 85">
              <a:extLst>
                <a:ext uri="{FF2B5EF4-FFF2-40B4-BE49-F238E27FC236}">
                  <a16:creationId xmlns:a16="http://schemas.microsoft.com/office/drawing/2014/main" id="{A6D48F09-21B9-464E-BE95-0735D2DD9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8" y="456"/>
              <a:ext cx="30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kumimoji="1" lang="en-US" altLang="zh-CN" sz="2000" i="1">
                  <a:solidFill>
                    <a:srgbClr val="0000FF"/>
                  </a:solidFill>
                </a:rPr>
                <a:t>z</a:t>
              </a:r>
              <a:endParaRPr kumimoji="1" lang="en-US" altLang="zh-CN" sz="2000" i="1" baseline="-25000">
                <a:solidFill>
                  <a:srgbClr val="0000FF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55309" name="Text Box 86">
              <a:extLst>
                <a:ext uri="{FF2B5EF4-FFF2-40B4-BE49-F238E27FC236}">
                  <a16:creationId xmlns:a16="http://schemas.microsoft.com/office/drawing/2014/main" id="{6D53830D-D0CD-4D83-BC47-543327611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180"/>
              <a:ext cx="30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kumimoji="1" lang="en-US" altLang="zh-CN" sz="2000" i="1">
                  <a:solidFill>
                    <a:srgbClr val="0000FF"/>
                  </a:solidFill>
                </a:rPr>
                <a:t>d</a:t>
              </a:r>
              <a:endParaRPr kumimoji="1" lang="en-US" altLang="zh-CN" sz="2000" i="1" baseline="-25000">
                <a:solidFill>
                  <a:srgbClr val="0000FF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55310" name="Text Box 87">
              <a:extLst>
                <a:ext uri="{FF2B5EF4-FFF2-40B4-BE49-F238E27FC236}">
                  <a16:creationId xmlns:a16="http://schemas.microsoft.com/office/drawing/2014/main" id="{FA0AC636-60EC-427E-8169-A164F1013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588"/>
              <a:ext cx="60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kumimoji="1" lang="en-US" altLang="zh-CN" sz="2000" i="1">
                  <a:solidFill>
                    <a:srgbClr val="0000FF"/>
                  </a:solidFill>
                </a:rPr>
                <a:t>z+</a:t>
              </a:r>
              <a:r>
                <a:rPr kumimoji="1" lang="en-US" altLang="zh-CN" sz="2000">
                  <a:solidFill>
                    <a:srgbClr val="0000FF"/>
                  </a:solidFill>
                  <a:latin typeface="Symbol" panose="05050102010706020507" pitchFamily="18" charset="2"/>
                </a:rPr>
                <a:t>D</a:t>
              </a:r>
              <a:r>
                <a:rPr kumimoji="1" lang="en-US" altLang="zh-CN" sz="2000" i="1">
                  <a:solidFill>
                    <a:srgbClr val="0000FF"/>
                  </a:solidFill>
                </a:rPr>
                <a:t>z</a:t>
              </a:r>
              <a:endParaRPr kumimoji="1" lang="en-US" altLang="zh-CN" sz="2000" i="1" baseline="-25000">
                <a:solidFill>
                  <a:srgbClr val="0000FF"/>
                </a:solidFill>
                <a:latin typeface="Symbol" panose="05050102010706020507" pitchFamily="18" charset="2"/>
              </a:endParaRPr>
            </a:p>
          </p:txBody>
        </p:sp>
      </p:grpSp>
      <p:graphicFrame>
        <p:nvGraphicFramePr>
          <p:cNvPr id="394328" name="Object 9">
            <a:extLst>
              <a:ext uri="{FF2B5EF4-FFF2-40B4-BE49-F238E27FC236}">
                <a16:creationId xmlns:a16="http://schemas.microsoft.com/office/drawing/2014/main" id="{4831569D-E91D-4D09-A1E8-EEB783E26D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148138"/>
          <a:ext cx="40386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8" name="Equation" r:id="rId7" imgW="2133600" imgH="431800" progId="Equation.DSMT4">
                  <p:embed/>
                </p:oleObj>
              </mc:Choice>
              <mc:Fallback>
                <p:oleObj name="Equation" r:id="rId7" imgW="21336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48138"/>
                        <a:ext cx="40386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330" name="Object 4">
            <a:extLst>
              <a:ext uri="{FF2B5EF4-FFF2-40B4-BE49-F238E27FC236}">
                <a16:creationId xmlns:a16="http://schemas.microsoft.com/office/drawing/2014/main" id="{41C059C9-62E7-474A-B87E-8A4A65667D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953000"/>
          <a:ext cx="60198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9" name="Equation" r:id="rId9" imgW="3314700" imgH="444500" progId="Equation.DSMT4">
                  <p:embed/>
                </p:oleObj>
              </mc:Choice>
              <mc:Fallback>
                <p:oleObj name="Equation" r:id="rId9" imgW="33147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53000"/>
                        <a:ext cx="60198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4329" name="Object 3">
            <a:extLst>
              <a:ext uri="{FF2B5EF4-FFF2-40B4-BE49-F238E27FC236}">
                <a16:creationId xmlns:a16="http://schemas.microsoft.com/office/drawing/2014/main" id="{051D1D0C-13C5-4203-9CC2-7088A4C183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676400"/>
          <a:ext cx="49530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Equation" r:id="rId3" imgW="2895600" imgH="469900" progId="Equation.DSMT4">
                  <p:embed/>
                </p:oleObj>
              </mc:Choice>
              <mc:Fallback>
                <p:oleObj name="Equation" r:id="rId3" imgW="28956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49530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331" name="Object 5">
            <a:extLst>
              <a:ext uri="{FF2B5EF4-FFF2-40B4-BE49-F238E27FC236}">
                <a16:creationId xmlns:a16="http://schemas.microsoft.com/office/drawing/2014/main" id="{E80A1421-BBF7-4160-9B2A-A5114EB57B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675" y="2514600"/>
          <a:ext cx="3352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Equation" r:id="rId5" imgW="1790700" imgH="431800" progId="Equation.DSMT4">
                  <p:embed/>
                </p:oleObj>
              </mc:Choice>
              <mc:Fallback>
                <p:oleObj name="Equation" r:id="rId5" imgW="17907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514600"/>
                        <a:ext cx="3352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灯片编号占位符 4">
            <a:extLst>
              <a:ext uri="{FF2B5EF4-FFF2-40B4-BE49-F238E27FC236}">
                <a16:creationId xmlns:a16="http://schemas.microsoft.com/office/drawing/2014/main" id="{CFB9C58A-D3A6-421B-A7DE-91A61D97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F61995A-FFA6-4A15-AB53-DE5C187B6105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5" name="Text Box 2">
            <a:extLst>
              <a:ext uri="{FF2B5EF4-FFF2-40B4-BE49-F238E27FC236}">
                <a16:creationId xmlns:a16="http://schemas.microsoft.com/office/drawing/2014/main" id="{8D52FDD9-D584-44AD-BC4F-692326863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Derivatives of analytic functions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4ED8E591-24B6-4CC5-AE0C-B0A66A10B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6196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Cauchy integral formula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E3519F1F-AF80-46CA-B03D-932DD9EC3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68675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Observe that |</a:t>
            </a:r>
            <a:r>
              <a:rPr lang="en-US" altLang="zh-CN" sz="2000" i="1"/>
              <a:t>s-z</a:t>
            </a:r>
            <a:r>
              <a:rPr lang="en-US" altLang="zh-CN" sz="2000"/>
              <a:t>|≥</a:t>
            </a:r>
            <a:r>
              <a:rPr lang="en-US" altLang="zh-CN" sz="2000" i="1"/>
              <a:t>d</a:t>
            </a:r>
            <a:r>
              <a:rPr lang="en-US" altLang="zh-CN" sz="2000"/>
              <a:t>, and |</a:t>
            </a:r>
            <a:r>
              <a:rPr lang="en-US" altLang="zh-CN" sz="2000">
                <a:latin typeface="Symbol" panose="05050102010706020507" pitchFamily="18" charset="2"/>
              </a:rPr>
              <a:t>D</a:t>
            </a:r>
            <a:r>
              <a:rPr lang="en-US" altLang="zh-CN" sz="2000" i="1"/>
              <a:t>z</a:t>
            </a:r>
            <a:r>
              <a:rPr lang="en-US" altLang="zh-CN" sz="2000"/>
              <a:t>|&lt;</a:t>
            </a:r>
            <a:r>
              <a:rPr lang="en-US" altLang="zh-CN" sz="2000" i="1"/>
              <a:t>d</a:t>
            </a:r>
            <a:r>
              <a:rPr lang="en-US" altLang="zh-CN" sz="2000"/>
              <a:t>, then</a:t>
            </a:r>
          </a:p>
        </p:txBody>
      </p:sp>
      <p:graphicFrame>
        <p:nvGraphicFramePr>
          <p:cNvPr id="39" name="Object 2">
            <a:extLst>
              <a:ext uri="{FF2B5EF4-FFF2-40B4-BE49-F238E27FC236}">
                <a16:creationId xmlns:a16="http://schemas.microsoft.com/office/drawing/2014/main" id="{9B18850F-049B-4F48-908F-FB31438E12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3575" y="3352800"/>
          <a:ext cx="4137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6" name="Equation" r:id="rId7" imgW="2413000" imgH="266700" progId="Equation.DSMT4">
                  <p:embed/>
                </p:oleObj>
              </mc:Choice>
              <mc:Fallback>
                <p:oleObj name="Equation" r:id="rId7" imgW="2413000" imgH="266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3352800"/>
                        <a:ext cx="41370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37">
            <a:extLst>
              <a:ext uri="{FF2B5EF4-FFF2-40B4-BE49-F238E27FC236}">
                <a16:creationId xmlns:a16="http://schemas.microsoft.com/office/drawing/2014/main" id="{4C8078A2-7482-4D1D-88DF-2156165E9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38600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Thus</a:t>
            </a:r>
          </a:p>
        </p:txBody>
      </p:sp>
      <p:graphicFrame>
        <p:nvGraphicFramePr>
          <p:cNvPr id="41" name="Object 37">
            <a:extLst>
              <a:ext uri="{FF2B5EF4-FFF2-40B4-BE49-F238E27FC236}">
                <a16:creationId xmlns:a16="http://schemas.microsoft.com/office/drawing/2014/main" id="{61C7640B-18A1-45C1-94DA-FD657A470D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810000"/>
          <a:ext cx="28797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7" name="Equation" r:id="rId9" imgW="1524000" imgH="469900" progId="Equation.DSMT4">
                  <p:embed/>
                </p:oleObj>
              </mc:Choice>
              <mc:Fallback>
                <p:oleObj name="Equation" r:id="rId9" imgW="1524000" imgH="4699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10000"/>
                        <a:ext cx="287972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">
            <a:extLst>
              <a:ext uri="{FF2B5EF4-FFF2-40B4-BE49-F238E27FC236}">
                <a16:creationId xmlns:a16="http://schemas.microsoft.com/office/drawing/2014/main" id="{2ABBA83E-C05F-4BBC-94F9-5D64834DCD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648200"/>
          <a:ext cx="20574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8" name="Equation" r:id="rId11" imgW="1054100" imgH="469900" progId="Equation.DSMT4">
                  <p:embed/>
                </p:oleObj>
              </mc:Choice>
              <mc:Fallback>
                <p:oleObj name="Equation" r:id="rId11" imgW="10541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648200"/>
                        <a:ext cx="20574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9">
            <a:extLst>
              <a:ext uri="{FF2B5EF4-FFF2-40B4-BE49-F238E27FC236}">
                <a16:creationId xmlns:a16="http://schemas.microsoft.com/office/drawing/2014/main" id="{820D54A8-DAA0-4DCA-B47D-1DD6A5489D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857625"/>
          <a:ext cx="39433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9" name="Equation" r:id="rId13" imgW="2184400" imgH="469900" progId="Equation.DSMT4">
                  <p:embed/>
                </p:oleObj>
              </mc:Choice>
              <mc:Fallback>
                <p:oleObj name="Equation" r:id="rId13" imgW="2184400" imgH="4699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57625"/>
                        <a:ext cx="394335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40">
            <a:extLst>
              <a:ext uri="{FF2B5EF4-FFF2-40B4-BE49-F238E27FC236}">
                <a16:creationId xmlns:a16="http://schemas.microsoft.com/office/drawing/2014/main" id="{886B3C99-78D1-49EC-A67A-CCA507EC0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57750"/>
            <a:ext cx="419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where |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s</a:t>
            </a:r>
            <a:r>
              <a:rPr lang="en-US" altLang="zh-CN" sz="2000"/>
              <a:t>)|&lt;</a:t>
            </a:r>
            <a:r>
              <a:rPr lang="en-US" altLang="zh-CN" sz="2000" i="1"/>
              <a:t>M</a:t>
            </a:r>
            <a:r>
              <a:rPr lang="en-US" altLang="zh-CN" sz="2000"/>
              <a:t>, </a:t>
            </a:r>
            <a:r>
              <a:rPr lang="en-US" altLang="zh-CN" sz="2000" i="1"/>
              <a:t>L</a:t>
            </a:r>
            <a:r>
              <a:rPr lang="en-US" altLang="zh-CN" sz="2000"/>
              <a:t> is the length of </a:t>
            </a:r>
            <a:r>
              <a:rPr lang="en-US" altLang="zh-CN" sz="2000" i="1"/>
              <a:t>C</a:t>
            </a:r>
            <a:r>
              <a:rPr lang="en-US" altLang="zh-CN" sz="2000"/>
              <a:t>.</a:t>
            </a:r>
            <a:endParaRPr lang="en-US" altLang="zh-CN" sz="2000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5306" name="Object 6">
            <a:extLst>
              <a:ext uri="{FF2B5EF4-FFF2-40B4-BE49-F238E27FC236}">
                <a16:creationId xmlns:a16="http://schemas.microsoft.com/office/drawing/2014/main" id="{3E467775-A122-49D4-AACB-4F74E9A67A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2538" y="2133600"/>
          <a:ext cx="537686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Equation" r:id="rId3" imgW="2971800" imgH="431800" progId="Equation.DSMT4">
                  <p:embed/>
                </p:oleObj>
              </mc:Choice>
              <mc:Fallback>
                <p:oleObj name="Equation" r:id="rId3" imgW="29718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133600"/>
                        <a:ext cx="5376862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307" name="Text Box 43">
            <a:extLst>
              <a:ext uri="{FF2B5EF4-FFF2-40B4-BE49-F238E27FC236}">
                <a16:creationId xmlns:a16="http://schemas.microsoft.com/office/drawing/2014/main" id="{C322C183-188C-4342-A8EA-433E2D727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90688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Letting </a:t>
            </a:r>
            <a:r>
              <a:rPr lang="en-US" altLang="zh-CN" sz="2000">
                <a:latin typeface="Symbol" panose="05050102010706020507" pitchFamily="18" charset="2"/>
              </a:rPr>
              <a:t>D</a:t>
            </a:r>
            <a:r>
              <a:rPr lang="en-US" altLang="zh-CN" sz="2000" i="1"/>
              <a:t>z </a:t>
            </a:r>
            <a:r>
              <a:rPr lang="en-US" altLang="zh-CN" sz="2000"/>
              <a:t>tends to zero, then we can easily see that</a:t>
            </a:r>
          </a:p>
        </p:txBody>
      </p:sp>
      <p:sp>
        <p:nvSpPr>
          <p:cNvPr id="57348" name="灯片编号占位符 4">
            <a:extLst>
              <a:ext uri="{FF2B5EF4-FFF2-40B4-BE49-F238E27FC236}">
                <a16:creationId xmlns:a16="http://schemas.microsoft.com/office/drawing/2014/main" id="{0D3FCF9A-6756-42C0-8F99-859E4109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98731A9-4D23-4186-9E9E-D279912C2FEC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7349" name="Text Box 2">
            <a:extLst>
              <a:ext uri="{FF2B5EF4-FFF2-40B4-BE49-F238E27FC236}">
                <a16:creationId xmlns:a16="http://schemas.microsoft.com/office/drawing/2014/main" id="{F2794A16-C5BF-41A9-8300-3D14618B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Derivatives of analytic functions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8350E80-0666-443D-9BB0-C5DED1B58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6196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Cauchy integral formula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594C6D8B-2DB2-4511-808B-9491F09D1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8458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Theorem 1.</a:t>
            </a:r>
            <a:r>
              <a:rPr lang="en-US" altLang="zh-CN" sz="2000"/>
              <a:t>  If a function is </a:t>
            </a:r>
            <a:r>
              <a:rPr lang="en-US" altLang="zh-CN" sz="2000">
                <a:solidFill>
                  <a:srgbClr val="FF0000"/>
                </a:solidFill>
              </a:rPr>
              <a:t>analytic</a:t>
            </a:r>
            <a:r>
              <a:rPr lang="en-US" altLang="zh-CN" sz="2000"/>
              <a:t> at a point, then its </a:t>
            </a:r>
            <a:r>
              <a:rPr lang="en-US" altLang="zh-CN" sz="2000">
                <a:solidFill>
                  <a:srgbClr val="FF0000"/>
                </a:solidFill>
              </a:rPr>
              <a:t>derivatives of all orders</a:t>
            </a:r>
            <a:r>
              <a:rPr lang="en-US" altLang="zh-CN" sz="2000"/>
              <a:t> exist at the point. Those derivatives are, moreover, all </a:t>
            </a:r>
            <a:r>
              <a:rPr lang="en-US" altLang="zh-CN" sz="2000">
                <a:solidFill>
                  <a:srgbClr val="FF0000"/>
                </a:solidFill>
              </a:rPr>
              <a:t>analytic</a:t>
            </a:r>
            <a:r>
              <a:rPr lang="en-US" altLang="zh-CN" sz="2000"/>
              <a:t> there.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249E4582-89BB-4EBD-975E-622D352A0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0"/>
            <a:ext cx="8153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Corollary.</a:t>
            </a:r>
            <a:r>
              <a:rPr lang="en-US" altLang="zh-CN" sz="2000"/>
              <a:t>  If a function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x,y</a:t>
            </a:r>
            <a:r>
              <a:rPr lang="en-US" altLang="zh-CN" sz="2000"/>
              <a:t>)=</a:t>
            </a:r>
            <a:r>
              <a:rPr lang="en-US" altLang="zh-CN" sz="2000" i="1"/>
              <a:t>u</a:t>
            </a:r>
            <a:r>
              <a:rPr lang="en-US" altLang="zh-CN" sz="2000"/>
              <a:t>(</a:t>
            </a:r>
            <a:r>
              <a:rPr lang="en-US" altLang="zh-CN" sz="2000" i="1"/>
              <a:t>x,y</a:t>
            </a:r>
            <a:r>
              <a:rPr lang="en-US" altLang="zh-CN" sz="2000"/>
              <a:t>)+</a:t>
            </a:r>
            <a:r>
              <a:rPr lang="en-US" altLang="zh-CN" sz="2000" i="1"/>
              <a:t>iv</a:t>
            </a:r>
            <a:r>
              <a:rPr lang="en-US" altLang="zh-CN" sz="2000"/>
              <a:t>(</a:t>
            </a:r>
            <a:r>
              <a:rPr lang="en-US" altLang="zh-CN" sz="2000" i="1"/>
              <a:t>x,y</a:t>
            </a:r>
            <a:r>
              <a:rPr lang="en-US" altLang="zh-CN" sz="2000"/>
              <a:t>) is analytic at a point, then the component functions </a:t>
            </a:r>
            <a:r>
              <a:rPr lang="en-US" altLang="zh-CN" sz="2000" i="1"/>
              <a:t>u</a:t>
            </a:r>
            <a:r>
              <a:rPr lang="en-US" altLang="zh-CN" sz="2000"/>
              <a:t> and </a:t>
            </a:r>
            <a:r>
              <a:rPr lang="en-US" altLang="zh-CN" sz="2000" i="1"/>
              <a:t>v</a:t>
            </a:r>
            <a:r>
              <a:rPr lang="en-US" altLang="zh-CN" sz="2000"/>
              <a:t> have continuous partial derivatives of all orders at that point.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07" grpId="0"/>
      <p:bldP spid="14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8" name="Text Box 6">
            <a:extLst>
              <a:ext uri="{FF2B5EF4-FFF2-40B4-BE49-F238E27FC236}">
                <a16:creationId xmlns:a16="http://schemas.microsoft.com/office/drawing/2014/main" id="{CED11E77-586D-4381-92C7-35EA0C3AB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By </a:t>
            </a:r>
            <a:r>
              <a:rPr lang="en-US" altLang="zh-CN" sz="2000">
                <a:solidFill>
                  <a:srgbClr val="0033CC"/>
                </a:solidFill>
              </a:rPr>
              <a:t>mathematical induction,</a:t>
            </a:r>
            <a:r>
              <a:rPr lang="en-US" altLang="zh-CN" sz="2000"/>
              <a:t> we can obtain</a:t>
            </a:r>
            <a:endParaRPr lang="en-US" altLang="zh-CN" sz="2000" i="1"/>
          </a:p>
        </p:txBody>
      </p:sp>
      <p:sp>
        <p:nvSpPr>
          <p:cNvPr id="387090" name="Text Box 18">
            <a:extLst>
              <a:ext uri="{FF2B5EF4-FFF2-40B4-BE49-F238E27FC236}">
                <a16:creationId xmlns:a16="http://schemas.microsoft.com/office/drawing/2014/main" id="{8A23F43D-DFEE-48CD-A2C0-98D4E8872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2819400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It can also be written in the form</a:t>
            </a:r>
            <a:endParaRPr lang="en-US" altLang="zh-CN" sz="2000" i="1"/>
          </a:p>
        </p:txBody>
      </p:sp>
      <p:graphicFrame>
        <p:nvGraphicFramePr>
          <p:cNvPr id="387092" name="Object 2">
            <a:extLst>
              <a:ext uri="{FF2B5EF4-FFF2-40B4-BE49-F238E27FC236}">
                <a16:creationId xmlns:a16="http://schemas.microsoft.com/office/drawing/2014/main" id="{71A43A57-77F9-441C-B10B-BCF9F84120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2613" y="2076450"/>
          <a:ext cx="53101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6" name="Equation" r:id="rId3" imgW="2730500" imgH="431800" progId="Equation.DSMT4">
                  <p:embed/>
                </p:oleObj>
              </mc:Choice>
              <mc:Fallback>
                <p:oleObj name="Equation" r:id="rId3" imgW="27305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2076450"/>
                        <a:ext cx="53101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3" name="Object 3">
            <a:extLst>
              <a:ext uri="{FF2B5EF4-FFF2-40B4-BE49-F238E27FC236}">
                <a16:creationId xmlns:a16="http://schemas.microsoft.com/office/drawing/2014/main" id="{5D370A86-AE51-4BC4-B6ED-842C00F49E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4363" y="3200400"/>
          <a:ext cx="527843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7" name="Equation" r:id="rId5" imgW="2692400" imgH="444500" progId="Equation.DSMT4">
                  <p:embed/>
                </p:oleObj>
              </mc:Choice>
              <mc:Fallback>
                <p:oleObj name="Equation" r:id="rId5" imgW="26924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3200400"/>
                        <a:ext cx="5278437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8" name="Object 5">
            <a:extLst>
              <a:ext uri="{FF2B5EF4-FFF2-40B4-BE49-F238E27FC236}">
                <a16:creationId xmlns:a16="http://schemas.microsoft.com/office/drawing/2014/main" id="{BD01E7C5-2D3F-40CF-B324-B55A561459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3638" y="5334000"/>
          <a:ext cx="16002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8" name="Equation" r:id="rId7" imgW="901309" imgH="431613" progId="Equation.DSMT4">
                  <p:embed/>
                </p:oleObj>
              </mc:Choice>
              <mc:Fallback>
                <p:oleObj name="Equation" r:id="rId7" imgW="901309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5334000"/>
                        <a:ext cx="16002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9" name="Object 6">
            <a:extLst>
              <a:ext uri="{FF2B5EF4-FFF2-40B4-BE49-F238E27FC236}">
                <a16:creationId xmlns:a16="http://schemas.microsoft.com/office/drawing/2014/main" id="{4BD54C60-76D7-4569-803C-FA72931B1D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8" y="5338763"/>
          <a:ext cx="14478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9" name="Equation" r:id="rId9" imgW="825142" imgH="406224" progId="Equation.DSMT4">
                  <p:embed/>
                </p:oleObj>
              </mc:Choice>
              <mc:Fallback>
                <p:oleObj name="Equation" r:id="rId9" imgW="825142" imgH="4062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5338763"/>
                        <a:ext cx="14478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00" name="Object 7">
            <a:extLst>
              <a:ext uri="{FF2B5EF4-FFF2-40B4-BE49-F238E27FC236}">
                <a16:creationId xmlns:a16="http://schemas.microsoft.com/office/drawing/2014/main" id="{C5804B25-328D-4E9A-BEBD-F068C21F3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1638" y="5338763"/>
          <a:ext cx="7921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0" name="Equation" r:id="rId11" imgW="469696" imgH="406224" progId="Equation.DSMT4">
                  <p:embed/>
                </p:oleObj>
              </mc:Choice>
              <mc:Fallback>
                <p:oleObj name="Equation" r:id="rId11" imgW="469696" imgH="40622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638" y="5338763"/>
                        <a:ext cx="7921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灯片编号占位符 4">
            <a:extLst>
              <a:ext uri="{FF2B5EF4-FFF2-40B4-BE49-F238E27FC236}">
                <a16:creationId xmlns:a16="http://schemas.microsoft.com/office/drawing/2014/main" id="{13E35EDC-FE7D-4C4D-85AB-6C33D789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A3451ED-481D-48FD-82BC-5805B82A9AD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8378" name="Text Box 2">
            <a:extLst>
              <a:ext uri="{FF2B5EF4-FFF2-40B4-BE49-F238E27FC236}">
                <a16:creationId xmlns:a16="http://schemas.microsoft.com/office/drawing/2014/main" id="{4990BE7E-58E3-4A88-98AA-0E2B4DECA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Derivatives of analytic functions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0AECF56-D5F0-4537-BDDA-2E19A98E7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6196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Cauchy integral formula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3ABF7317-07D2-4A25-A581-024AC180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71938"/>
            <a:ext cx="6248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>
                <a:solidFill>
                  <a:srgbClr val="0033CC"/>
                </a:solidFill>
              </a:rPr>
              <a:t>Example1. </a:t>
            </a:r>
            <a:r>
              <a:rPr lang="en-US" altLang="zh-CN" sz="2000" dirty="0"/>
              <a:t>Evaluate the value of the integral</a:t>
            </a:r>
            <a:r>
              <a:rPr lang="en-US" altLang="zh-CN" sz="2000" b="0" dirty="0"/>
              <a:t> 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C2FA102A-599C-4CD4-B3E2-CDCAD35049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4488" y="3886200"/>
          <a:ext cx="161766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1" name="Equation" r:id="rId13" imgW="977900" imgH="419100" progId="Equation.DSMT4">
                  <p:embed/>
                </p:oleObj>
              </mc:Choice>
              <mc:Fallback>
                <p:oleObj name="Equation" r:id="rId13" imgW="9779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3886200"/>
                        <a:ext cx="1617662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">
            <a:extLst>
              <a:ext uri="{FF2B5EF4-FFF2-40B4-BE49-F238E27FC236}">
                <a16:creationId xmlns:a16="http://schemas.microsoft.com/office/drawing/2014/main" id="{E0A11DB4-996D-41E4-85D6-E1CC2429A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68825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FF"/>
                </a:solidFill>
              </a:rPr>
              <a:t> Solution:</a:t>
            </a:r>
            <a:endParaRPr lang="en-US" altLang="zh-CN" sz="2000" b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DAC05E-8602-4623-B477-575470BB4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19600"/>
            <a:ext cx="7086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Let                 , then </a:t>
            </a:r>
            <a:r>
              <a:rPr lang="en-US" altLang="zh-CN" sz="2000" i="1">
                <a:solidFill>
                  <a:srgbClr val="000000"/>
                </a:solidFill>
              </a:rPr>
              <a:t>f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en-US" altLang="zh-CN" sz="2000" i="1">
                <a:solidFill>
                  <a:srgbClr val="000000"/>
                </a:solidFill>
              </a:rPr>
              <a:t>z</a:t>
            </a:r>
            <a:r>
              <a:rPr lang="en-US" altLang="zh-CN" sz="2000">
                <a:solidFill>
                  <a:srgbClr val="000000"/>
                </a:solidFill>
              </a:rPr>
              <a:t>) is analytic inside and on </a:t>
            </a:r>
            <a:r>
              <a:rPr lang="en-US" altLang="zh-CN" sz="2000" i="1">
                <a:solidFill>
                  <a:srgbClr val="000000"/>
                </a:solidFill>
              </a:rPr>
              <a:t>C</a:t>
            </a:r>
            <a:r>
              <a:rPr lang="en-US" altLang="zh-CN" sz="2000">
                <a:solidFill>
                  <a:srgbClr val="000000"/>
                </a:solidFill>
              </a:rPr>
              <a:t>, and </a:t>
            </a:r>
            <a:r>
              <a:rPr lang="en-US" altLang="zh-CN" sz="2000" i="1">
                <a:solidFill>
                  <a:srgbClr val="000000"/>
                </a:solidFill>
              </a:rPr>
              <a:t>z</a:t>
            </a:r>
            <a:r>
              <a:rPr lang="en-US" altLang="zh-CN" sz="2000">
                <a:solidFill>
                  <a:srgbClr val="000000"/>
                </a:solidFill>
              </a:rPr>
              <a:t>=0 is inside |</a:t>
            </a:r>
            <a:r>
              <a:rPr lang="en-US" altLang="zh-CN" sz="2000" i="1">
                <a:solidFill>
                  <a:srgbClr val="000000"/>
                </a:solidFill>
              </a:rPr>
              <a:t>z</a:t>
            </a:r>
            <a:r>
              <a:rPr lang="en-US" altLang="zh-CN" sz="2000">
                <a:solidFill>
                  <a:srgbClr val="000000"/>
                </a:solidFill>
              </a:rPr>
              <a:t>|=1. Then</a:t>
            </a:r>
            <a:endParaRPr lang="en-US" altLang="zh-CN" sz="2000" b="0"/>
          </a:p>
        </p:txBody>
      </p:sp>
      <p:graphicFrame>
        <p:nvGraphicFramePr>
          <p:cNvPr id="3" name="Object 14">
            <a:extLst>
              <a:ext uri="{FF2B5EF4-FFF2-40B4-BE49-F238E27FC236}">
                <a16:creationId xmlns:a16="http://schemas.microsoft.com/office/drawing/2014/main" id="{0A29145A-6DEA-4589-A286-51F2A577E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35488"/>
          <a:ext cx="111283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2" name="Equation" r:id="rId15" imgW="672808" imgH="228501" progId="Equation.DSMT4">
                  <p:embed/>
                </p:oleObj>
              </mc:Choice>
              <mc:Fallback>
                <p:oleObj name="Equation" r:id="rId15" imgW="672808" imgH="22850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35488"/>
                        <a:ext cx="111283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>
            <a:extLst>
              <a:ext uri="{FF2B5EF4-FFF2-40B4-BE49-F238E27FC236}">
                <a16:creationId xmlns:a16="http://schemas.microsoft.com/office/drawing/2014/main" id="{C41353AF-CECB-4578-BB56-DAF20B4EA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338763"/>
          <a:ext cx="15557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3" name="Equation" r:id="rId17" imgW="939800" imgH="419100" progId="Equation.DSMT4">
                  <p:embed/>
                </p:oleObj>
              </mc:Choice>
              <mc:Fallback>
                <p:oleObj name="Equation" r:id="rId17" imgW="939800" imgH="4191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338763"/>
                        <a:ext cx="15557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8" grpId="0"/>
      <p:bldP spid="387090" grpId="0"/>
      <p:bldP spid="15" grpId="0" build="p" autoUpdateAnimBg="0"/>
      <p:bldP spid="18" grpId="0" build="p" autoUpdateAnimBg="0"/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F21F8363-EA0C-474E-A604-0CFBA3CD379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05200"/>
            <a:ext cx="8143875" cy="1016000"/>
            <a:chOff x="336" y="2640"/>
            <a:chExt cx="5130" cy="640"/>
          </a:xfrm>
        </p:grpSpPr>
        <p:sp>
          <p:nvSpPr>
            <p:cNvPr id="59401" name="Text Box 9">
              <a:extLst>
                <a:ext uri="{FF2B5EF4-FFF2-40B4-BE49-F238E27FC236}">
                  <a16:creationId xmlns:a16="http://schemas.microsoft.com/office/drawing/2014/main" id="{2105D758-8244-430D-A364-67F96228A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640"/>
              <a:ext cx="5088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Theorem 3.</a:t>
              </a:r>
              <a:r>
                <a:rPr lang="en-US" altLang="zh-CN" sz="2000"/>
                <a:t>  Let </a:t>
              </a:r>
              <a:r>
                <a:rPr lang="en-US" altLang="zh-CN" sz="2000" i="1"/>
                <a:t>f</a:t>
              </a:r>
              <a:r>
                <a:rPr lang="en-US" altLang="zh-CN" sz="2000"/>
                <a:t> be a function continuous on a domain </a:t>
              </a:r>
              <a:r>
                <a:rPr lang="en-US" altLang="zh-CN" sz="2000" i="1"/>
                <a:t>D</a:t>
              </a:r>
              <a:r>
                <a:rPr lang="en-US" altLang="zh-CN" sz="2000"/>
                <a:t>, if                         for every closed contour </a:t>
              </a:r>
              <a:r>
                <a:rPr lang="en-US" altLang="zh-CN" sz="2000" i="1"/>
                <a:t>C</a:t>
              </a:r>
              <a:r>
                <a:rPr lang="en-US" altLang="zh-CN" sz="2000"/>
                <a:t> lying in </a:t>
              </a:r>
              <a:r>
                <a:rPr lang="en-US" altLang="zh-CN" sz="2000" i="1"/>
                <a:t>D</a:t>
              </a:r>
              <a:r>
                <a:rPr lang="en-US" altLang="zh-CN" sz="2000"/>
                <a:t>, then </a:t>
              </a:r>
              <a:r>
                <a:rPr lang="en-US" altLang="zh-CN" sz="2000" i="1"/>
                <a:t>f</a:t>
              </a:r>
              <a:r>
                <a:rPr lang="en-US" altLang="zh-CN" sz="2000"/>
                <a:t>  is analytic throughout </a:t>
              </a:r>
              <a:r>
                <a:rPr lang="en-US" altLang="zh-CN" sz="2000" i="1"/>
                <a:t>D</a:t>
              </a:r>
              <a:r>
                <a:rPr lang="en-US" altLang="zh-CN" sz="2000"/>
                <a:t>.</a:t>
              </a:r>
            </a:p>
          </p:txBody>
        </p:sp>
        <p:graphicFrame>
          <p:nvGraphicFramePr>
            <p:cNvPr id="59402" name="Object 4">
              <a:extLst>
                <a:ext uri="{FF2B5EF4-FFF2-40B4-BE49-F238E27FC236}">
                  <a16:creationId xmlns:a16="http://schemas.microsoft.com/office/drawing/2014/main" id="{BDAD2CC8-2CFC-4D74-9F3B-58F27348E0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4" y="2670"/>
            <a:ext cx="91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13" name="Equation" r:id="rId3" imgW="850531" imgH="304668" progId="Equation.DSMT4">
                    <p:embed/>
                  </p:oleObj>
                </mc:Choice>
                <mc:Fallback>
                  <p:oleObj name="Equation" r:id="rId3" imgW="850531" imgH="304668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4" y="2670"/>
                          <a:ext cx="912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395" name="灯片编号占位符 4">
            <a:extLst>
              <a:ext uri="{FF2B5EF4-FFF2-40B4-BE49-F238E27FC236}">
                <a16:creationId xmlns:a16="http://schemas.microsoft.com/office/drawing/2014/main" id="{5C5974BE-05F0-467A-9966-11C2A8B9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FEF535B-63EE-4D3D-83E3-1F60C2644F58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46</a:t>
            </a:fld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Text Box 2">
            <a:extLst>
              <a:ext uri="{FF2B5EF4-FFF2-40B4-BE49-F238E27FC236}">
                <a16:creationId xmlns:a16="http://schemas.microsoft.com/office/drawing/2014/main" id="{B93DE6A4-9820-4831-A3A7-88247B670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Derivatives of analytic functions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62C755A-393D-4FCC-9FBC-C859147E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6196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Cauchy integral formula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3" name="组合 16">
            <a:extLst>
              <a:ext uri="{FF2B5EF4-FFF2-40B4-BE49-F238E27FC236}">
                <a16:creationId xmlns:a16="http://schemas.microsoft.com/office/drawing/2014/main" id="{EF57131A-CA2B-4503-B9E6-AED3E9DEC87E}"/>
              </a:ext>
            </a:extLst>
          </p:cNvPr>
          <p:cNvGrpSpPr>
            <a:grpSpLocks/>
          </p:cNvGrpSpPr>
          <p:nvPr/>
        </p:nvGrpSpPr>
        <p:grpSpPr bwMode="auto">
          <a:xfrm>
            <a:off x="419100" y="1676400"/>
            <a:ext cx="8191500" cy="1676400"/>
            <a:chOff x="419100" y="1676400"/>
            <a:chExt cx="8191500" cy="1676400"/>
          </a:xfrm>
        </p:grpSpPr>
        <p:sp>
          <p:nvSpPr>
            <p:cNvPr id="59399" name="Rectangle 5">
              <a:extLst>
                <a:ext uri="{FF2B5EF4-FFF2-40B4-BE49-F238E27FC236}">
                  <a16:creationId xmlns:a16="http://schemas.microsoft.com/office/drawing/2014/main" id="{5A39A0B1-D8A1-454A-B7A1-9C4E98328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" y="1676400"/>
              <a:ext cx="81915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>
                  <a:solidFill>
                    <a:srgbClr val="FF0000"/>
                  </a:solidFill>
                </a:rPr>
                <a:t> </a:t>
              </a:r>
              <a:r>
                <a:rPr lang="en-US" altLang="zh-CN" sz="2000">
                  <a:solidFill>
                    <a:srgbClr val="0033CC"/>
                  </a:solidFill>
                </a:rPr>
                <a:t>Example 2.</a:t>
              </a:r>
              <a:r>
                <a:rPr lang="en-US" altLang="zh-CN" sz="2000">
                  <a:solidFill>
                    <a:srgbClr val="000000"/>
                  </a:solidFill>
                </a:rPr>
                <a:t> Let </a:t>
              </a:r>
              <a:r>
                <a:rPr lang="en-US" altLang="zh-CN" sz="2000" i="1">
                  <a:solidFill>
                    <a:srgbClr val="000000"/>
                  </a:solidFill>
                </a:rPr>
                <a:t>z</a:t>
              </a:r>
              <a:r>
                <a:rPr lang="en-US" altLang="zh-CN" sz="2000" baseline="-30000">
                  <a:solidFill>
                    <a:srgbClr val="000000"/>
                  </a:solidFill>
                </a:rPr>
                <a:t>0</a:t>
              </a:r>
              <a:r>
                <a:rPr lang="en-US" altLang="zh-CN" sz="2000">
                  <a:solidFill>
                    <a:srgbClr val="000000"/>
                  </a:solidFill>
                </a:rPr>
                <a:t> be any point interior to a positively oriented simple closed contour </a:t>
              </a:r>
              <a:r>
                <a:rPr lang="en-US" altLang="zh-CN" sz="2000" i="1">
                  <a:solidFill>
                    <a:srgbClr val="000000"/>
                  </a:solidFill>
                </a:rPr>
                <a:t>C</a:t>
              </a:r>
              <a:r>
                <a:rPr lang="en-US" altLang="zh-CN" sz="2000">
                  <a:solidFill>
                    <a:srgbClr val="000000"/>
                  </a:solidFill>
                </a:rPr>
                <a:t>.  Show  that </a:t>
              </a:r>
              <a:endParaRPr lang="en-US" altLang="zh-CN" sz="2000" b="0"/>
            </a:p>
          </p:txBody>
        </p:sp>
        <p:graphicFrame>
          <p:nvGraphicFramePr>
            <p:cNvPr id="59400" name="Object 13">
              <a:extLst>
                <a:ext uri="{FF2B5EF4-FFF2-40B4-BE49-F238E27FC236}">
                  <a16:creationId xmlns:a16="http://schemas.microsoft.com/office/drawing/2014/main" id="{39FF285D-C572-4EA1-BCE9-A19D4388C6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19400" y="2519550"/>
            <a:ext cx="3733800" cy="83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14" name="Equation" r:id="rId5" imgW="2108200" imgH="469900" progId="Equation.DSMT4">
                    <p:embed/>
                  </p:oleObj>
                </mc:Choice>
                <mc:Fallback>
                  <p:oleObj name="Equation" r:id="rId5" imgW="2108200" imgH="4699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400" y="2519550"/>
                          <a:ext cx="3733800" cy="833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946BFD9-F5A3-4795-806C-E9193F330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Derivatives of analytic functions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9F885A9-1AE2-42F3-AEF3-721F03E3E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6196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Cauchy integral formula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7B6785A9-EC97-43D3-96E7-07BFAD836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716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33CC"/>
                </a:solidFill>
              </a:rPr>
              <a:t>Example 3.  </a:t>
            </a:r>
            <a:r>
              <a:rPr lang="en-US" altLang="zh-CN" sz="2000" dirty="0"/>
              <a:t>Let </a:t>
            </a:r>
            <a:r>
              <a:rPr lang="en-US" altLang="zh-CN" sz="2000" i="1" dirty="0"/>
              <a:t>C</a:t>
            </a:r>
            <a:r>
              <a:rPr lang="en-US" altLang="zh-CN" sz="2000" dirty="0"/>
              <a:t> be the positively oriented circle |</a:t>
            </a:r>
            <a:r>
              <a:rPr lang="en-US" altLang="zh-CN" sz="2000" i="1" dirty="0"/>
              <a:t>z-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|=2, then</a:t>
            </a:r>
            <a:endParaRPr lang="en-US" altLang="zh-CN" sz="2000" i="1" dirty="0"/>
          </a:p>
        </p:txBody>
      </p:sp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FA5165B2-E7DD-4C11-8E55-14AD81458F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811798"/>
              </p:ext>
            </p:extLst>
          </p:nvPr>
        </p:nvGraphicFramePr>
        <p:xfrm>
          <a:off x="1143000" y="2247900"/>
          <a:ext cx="11271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3" name="Equation" r:id="rId3" imgW="571252" imgH="418918" progId="Equation.DSMT4">
                  <p:embed/>
                </p:oleObj>
              </mc:Choice>
              <mc:Fallback>
                <p:oleObj name="Equation" r:id="rId3" imgW="571252" imgH="418918" progId="Equation.DSMT4">
                  <p:embed/>
                  <p:pic>
                    <p:nvPicPr>
                      <p:cNvPr id="399368" name="Object 2">
                        <a:extLst>
                          <a:ext uri="{FF2B5EF4-FFF2-40B4-BE49-F238E27FC236}">
                            <a16:creationId xmlns:a16="http://schemas.microsoft.com/office/drawing/2014/main" id="{F9C74628-2F0B-4560-952D-4FDA0EA378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47900"/>
                        <a:ext cx="11271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50995179-7D96-400F-B231-7C3E0FD1F2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977493"/>
              </p:ext>
            </p:extLst>
          </p:nvPr>
        </p:nvGraphicFramePr>
        <p:xfrm>
          <a:off x="2362200" y="2247900"/>
          <a:ext cx="23764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4" name="Equation" r:id="rId5" imgW="1244600" imgH="431800" progId="Equation.DSMT4">
                  <p:embed/>
                </p:oleObj>
              </mc:Choice>
              <mc:Fallback>
                <p:oleObj name="Equation" r:id="rId5" imgW="1244600" imgH="431800" progId="Equation.DSMT4">
                  <p:embed/>
                  <p:pic>
                    <p:nvPicPr>
                      <p:cNvPr id="399369" name="Object 3">
                        <a:extLst>
                          <a:ext uri="{FF2B5EF4-FFF2-40B4-BE49-F238E27FC236}">
                            <a16:creationId xmlns:a16="http://schemas.microsoft.com/office/drawing/2014/main" id="{600E063B-2F4D-4810-AB56-E3A439E2D1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47900"/>
                        <a:ext cx="23764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12">
            <a:extLst>
              <a:ext uri="{FF2B5EF4-FFF2-40B4-BE49-F238E27FC236}">
                <a16:creationId xmlns:a16="http://schemas.microsoft.com/office/drawing/2014/main" id="{592A08AF-D4E5-4018-BECD-2713C3F7E778}"/>
              </a:ext>
            </a:extLst>
          </p:cNvPr>
          <p:cNvSpPr>
            <a:spLocks/>
          </p:cNvSpPr>
          <p:nvPr/>
        </p:nvSpPr>
        <p:spPr bwMode="auto">
          <a:xfrm>
            <a:off x="5867400" y="2286000"/>
            <a:ext cx="1828800" cy="495300"/>
          </a:xfrm>
          <a:prstGeom prst="borderCallout1">
            <a:avLst>
              <a:gd name="adj1" fmla="val 23079"/>
              <a:gd name="adj2" fmla="val -4167"/>
              <a:gd name="adj3" fmla="val 84616"/>
              <a:gd name="adj4" fmla="val -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z</a:t>
            </a:r>
            <a:r>
              <a:rPr lang="en-US" altLang="zh-CN" sz="2400"/>
              <a:t>)=1/(</a:t>
            </a:r>
            <a:r>
              <a:rPr lang="en-US" altLang="zh-CN" sz="2400" i="1"/>
              <a:t>z</a:t>
            </a:r>
            <a:r>
              <a:rPr lang="en-US" altLang="zh-CN" sz="2400"/>
              <a:t>+2</a:t>
            </a:r>
            <a:r>
              <a:rPr lang="en-US" altLang="zh-CN" sz="2400" i="1"/>
              <a:t>i</a:t>
            </a:r>
            <a:r>
              <a:rPr lang="en-US" altLang="zh-CN" sz="2400"/>
              <a:t>)</a:t>
            </a: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A6A16BC2-60FB-4E44-A8F7-755DECBDBE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451986"/>
              </p:ext>
            </p:extLst>
          </p:nvPr>
        </p:nvGraphicFramePr>
        <p:xfrm>
          <a:off x="2378075" y="3162300"/>
          <a:ext cx="15081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5" name="Equation" r:id="rId7" imgW="787400" imgH="431800" progId="Equation.DSMT4">
                  <p:embed/>
                </p:oleObj>
              </mc:Choice>
              <mc:Fallback>
                <p:oleObj name="Equation" r:id="rId7" imgW="787400" imgH="431800" progId="Equation.DSMT4">
                  <p:embed/>
                  <p:pic>
                    <p:nvPicPr>
                      <p:cNvPr id="399373" name="Object 4">
                        <a:extLst>
                          <a:ext uri="{FF2B5EF4-FFF2-40B4-BE49-F238E27FC236}">
                            <a16:creationId xmlns:a16="http://schemas.microsoft.com/office/drawing/2014/main" id="{0F6919B2-0764-4A85-AFC9-C8293487BE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3162300"/>
                        <a:ext cx="150812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AD0C1FF2-F9D6-4F08-8A03-207D115EB4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715529"/>
              </p:ext>
            </p:extLst>
          </p:nvPr>
        </p:nvGraphicFramePr>
        <p:xfrm>
          <a:off x="3962400" y="3390900"/>
          <a:ext cx="2438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name="Equation" r:id="rId9" imgW="1180588" imgH="203112" progId="Equation.DSMT4">
                  <p:embed/>
                </p:oleObj>
              </mc:Choice>
              <mc:Fallback>
                <p:oleObj name="Equation" r:id="rId9" imgW="1180588" imgH="203112" progId="Equation.DSMT4">
                  <p:embed/>
                  <p:pic>
                    <p:nvPicPr>
                      <p:cNvPr id="399374" name="Object 5">
                        <a:extLst>
                          <a:ext uri="{FF2B5EF4-FFF2-40B4-BE49-F238E27FC236}">
                            <a16:creationId xmlns:a16="http://schemas.microsoft.com/office/drawing/2014/main" id="{DAAFBCA6-9FFC-49E8-AEFF-4E145231C4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390900"/>
                        <a:ext cx="2438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>
            <a:extLst>
              <a:ext uri="{FF2B5EF4-FFF2-40B4-BE49-F238E27FC236}">
                <a16:creationId xmlns:a16="http://schemas.microsoft.com/office/drawing/2014/main" id="{69151C1C-70CF-4BB0-A0BC-1234D492E5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292948"/>
              </p:ext>
            </p:extLst>
          </p:nvPr>
        </p:nvGraphicFramePr>
        <p:xfrm>
          <a:off x="1066800" y="3924300"/>
          <a:ext cx="146208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name="Equation" r:id="rId11" imgW="774364" imgH="520474" progId="Equation.DSMT4">
                  <p:embed/>
                </p:oleObj>
              </mc:Choice>
              <mc:Fallback>
                <p:oleObj name="Equation" r:id="rId11" imgW="774364" imgH="520474" progId="Equation.DSMT4">
                  <p:embed/>
                  <p:pic>
                    <p:nvPicPr>
                      <p:cNvPr id="399375" name="Object 6">
                        <a:extLst>
                          <a:ext uri="{FF2B5EF4-FFF2-40B4-BE49-F238E27FC236}">
                            <a16:creationId xmlns:a16="http://schemas.microsoft.com/office/drawing/2014/main" id="{4F91BBC4-4248-4215-B604-3A8DBDDED1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24300"/>
                        <a:ext cx="1462088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>
            <a:extLst>
              <a:ext uri="{FF2B5EF4-FFF2-40B4-BE49-F238E27FC236}">
                <a16:creationId xmlns:a16="http://schemas.microsoft.com/office/drawing/2014/main" id="{8A819285-8B91-4869-A184-4CAC7C024C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006149"/>
              </p:ext>
            </p:extLst>
          </p:nvPr>
        </p:nvGraphicFramePr>
        <p:xfrm>
          <a:off x="2590800" y="4000500"/>
          <a:ext cx="25146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8" name="Equation" r:id="rId13" imgW="1371600" imgH="431800" progId="Equation.DSMT4">
                  <p:embed/>
                </p:oleObj>
              </mc:Choice>
              <mc:Fallback>
                <p:oleObj name="Equation" r:id="rId13" imgW="1371600" imgH="431800" progId="Equation.DSMT4">
                  <p:embed/>
                  <p:pic>
                    <p:nvPicPr>
                      <p:cNvPr id="399376" name="Object 7">
                        <a:extLst>
                          <a:ext uri="{FF2B5EF4-FFF2-40B4-BE49-F238E27FC236}">
                            <a16:creationId xmlns:a16="http://schemas.microsoft.com/office/drawing/2014/main" id="{2ED1D713-4F0D-4CC1-BB62-28945A0BAE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00500"/>
                        <a:ext cx="25146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17">
            <a:extLst>
              <a:ext uri="{FF2B5EF4-FFF2-40B4-BE49-F238E27FC236}">
                <a16:creationId xmlns:a16="http://schemas.microsoft.com/office/drawing/2014/main" id="{DEDA8E4E-8A8D-430A-8BF1-A7B4B7BFE64A}"/>
              </a:ext>
            </a:extLst>
          </p:cNvPr>
          <p:cNvSpPr>
            <a:spLocks/>
          </p:cNvSpPr>
          <p:nvPr/>
        </p:nvSpPr>
        <p:spPr bwMode="auto">
          <a:xfrm>
            <a:off x="6172200" y="3924300"/>
            <a:ext cx="1920875" cy="495300"/>
          </a:xfrm>
          <a:prstGeom prst="borderCallout1">
            <a:avLst>
              <a:gd name="adj1" fmla="val 23079"/>
              <a:gd name="adj2" fmla="val -3968"/>
              <a:gd name="adj3" fmla="val 84616"/>
              <a:gd name="adj4" fmla="val -5950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z</a:t>
            </a:r>
            <a:r>
              <a:rPr lang="en-US" altLang="zh-CN" sz="2400"/>
              <a:t>)=1/(</a:t>
            </a:r>
            <a:r>
              <a:rPr lang="en-US" altLang="zh-CN" sz="2400" i="1"/>
              <a:t>z</a:t>
            </a:r>
            <a:r>
              <a:rPr lang="en-US" altLang="zh-CN" sz="2400"/>
              <a:t>+2</a:t>
            </a:r>
            <a:r>
              <a:rPr lang="en-US" altLang="zh-CN" sz="2400" i="1"/>
              <a:t>i</a:t>
            </a:r>
            <a:r>
              <a:rPr lang="en-US" altLang="zh-CN" sz="2400"/>
              <a:t>)</a:t>
            </a:r>
            <a:r>
              <a:rPr lang="en-US" altLang="zh-CN" sz="2400" baseline="30000"/>
              <a:t>2</a:t>
            </a:r>
          </a:p>
        </p:txBody>
      </p:sp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5FAAB9BA-D7A8-47AA-8E5E-2548B090EA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947356"/>
              </p:ext>
            </p:extLst>
          </p:nvPr>
        </p:nvGraphicFramePr>
        <p:xfrm>
          <a:off x="2590800" y="4914900"/>
          <a:ext cx="1600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name="Equation" r:id="rId15" imgW="850531" imgH="431613" progId="Equation.DSMT4">
                  <p:embed/>
                </p:oleObj>
              </mc:Choice>
              <mc:Fallback>
                <p:oleObj name="Equation" r:id="rId15" imgW="850531" imgH="431613" progId="Equation.DSMT4">
                  <p:embed/>
                  <p:pic>
                    <p:nvPicPr>
                      <p:cNvPr id="399378" name="Object 8">
                        <a:extLst>
                          <a:ext uri="{FF2B5EF4-FFF2-40B4-BE49-F238E27FC236}">
                            <a16:creationId xmlns:a16="http://schemas.microsoft.com/office/drawing/2014/main" id="{081DF515-9F72-4EBA-8D78-AD072C2F89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914900"/>
                        <a:ext cx="1600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>
            <a:extLst>
              <a:ext uri="{FF2B5EF4-FFF2-40B4-BE49-F238E27FC236}">
                <a16:creationId xmlns:a16="http://schemas.microsoft.com/office/drawing/2014/main" id="{C2801380-1567-493D-A3EA-A80FEE60A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267944"/>
              </p:ext>
            </p:extLst>
          </p:nvPr>
        </p:nvGraphicFramePr>
        <p:xfrm>
          <a:off x="4207676" y="4890669"/>
          <a:ext cx="1651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0" name="Equation" r:id="rId17" imgW="838080" imgH="406080" progId="Equation.DSMT4">
                  <p:embed/>
                </p:oleObj>
              </mc:Choice>
              <mc:Fallback>
                <p:oleObj name="Equation" r:id="rId17" imgW="838080" imgH="406080" progId="Equation.DSMT4">
                  <p:embed/>
                  <p:pic>
                    <p:nvPicPr>
                      <p:cNvPr id="399379" name="Object 9">
                        <a:extLst>
                          <a:ext uri="{FF2B5EF4-FFF2-40B4-BE49-F238E27FC236}">
                            <a16:creationId xmlns:a16="http://schemas.microsoft.com/office/drawing/2014/main" id="{D8B0D0BF-2B52-4533-B88F-E11F240D5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7676" y="4890669"/>
                        <a:ext cx="1651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>
            <a:extLst>
              <a:ext uri="{FF2B5EF4-FFF2-40B4-BE49-F238E27FC236}">
                <a16:creationId xmlns:a16="http://schemas.microsoft.com/office/drawing/2014/main" id="{6B31057F-6F52-42A6-80F7-828E0E3B92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532724"/>
              </p:ext>
            </p:extLst>
          </p:nvPr>
        </p:nvGraphicFramePr>
        <p:xfrm>
          <a:off x="5875352" y="5100219"/>
          <a:ext cx="11699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name="Equation" r:id="rId19" imgW="545626" imgH="177646" progId="Equation.DSMT4">
                  <p:embed/>
                </p:oleObj>
              </mc:Choice>
              <mc:Fallback>
                <p:oleObj name="Equation" r:id="rId19" imgW="545626" imgH="177646" progId="Equation.DSMT4">
                  <p:embed/>
                  <p:pic>
                    <p:nvPicPr>
                      <p:cNvPr id="399380" name="Object 10">
                        <a:extLst>
                          <a:ext uri="{FF2B5EF4-FFF2-40B4-BE49-F238E27FC236}">
                            <a16:creationId xmlns:a16="http://schemas.microsoft.com/office/drawing/2014/main" id="{9B6925EB-E979-4901-A10C-5F05AB12B9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52" y="5100219"/>
                        <a:ext cx="11699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灯片编号占位符 4">
            <a:extLst>
              <a:ext uri="{FF2B5EF4-FFF2-40B4-BE49-F238E27FC236}">
                <a16:creationId xmlns:a16="http://schemas.microsoft.com/office/drawing/2014/main" id="{873416E7-93B7-4F46-84B2-0AAA5B19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FEF535B-63EE-4D3D-83E3-1F60C2644F58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47</a:t>
            </a:fld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2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DDDB42F1-383E-494E-B7E7-F136489DF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Derivatives of analytic functions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5B6EAFE-A869-4CBD-99F7-9417E4232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6196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Cauchy integral formula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A528426-7525-4D27-A2B3-607AC3FEC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38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/>
              <a:t>If </a:t>
            </a:r>
            <a:r>
              <a:rPr lang="en-US" altLang="zh-CN" sz="2000" i="1" dirty="0"/>
              <a:t>C</a:t>
            </a:r>
            <a:r>
              <a:rPr lang="en-US" altLang="zh-CN" sz="2000" dirty="0"/>
              <a:t> is the positively oriented circle |</a:t>
            </a:r>
            <a:r>
              <a:rPr lang="en-US" altLang="zh-CN" sz="2000" i="1" dirty="0"/>
              <a:t>z</a:t>
            </a:r>
            <a:r>
              <a:rPr lang="en-US" altLang="zh-CN" sz="2000" dirty="0"/>
              <a:t>|=3, then both singular points </a:t>
            </a:r>
            <a:r>
              <a:rPr lang="en-US" altLang="zh-CN" sz="2000" i="1" dirty="0"/>
              <a:t>z</a:t>
            </a:r>
            <a:r>
              <a:rPr lang="en-US" altLang="zh-CN" sz="2000" dirty="0"/>
              <a:t>=2</a:t>
            </a:r>
            <a:r>
              <a:rPr lang="en-US" altLang="zh-CN" sz="2000" i="1" dirty="0"/>
              <a:t>i</a:t>
            </a:r>
            <a:r>
              <a:rPr lang="en-US" altLang="zh-CN" sz="2000" dirty="0"/>
              <a:t>,-2</a:t>
            </a:r>
            <a:r>
              <a:rPr lang="en-US" altLang="zh-CN" sz="2000" i="1" dirty="0"/>
              <a:t>i</a:t>
            </a:r>
            <a:r>
              <a:rPr lang="en-US" altLang="zh-CN" sz="2000" dirty="0"/>
              <a:t> lie inside </a:t>
            </a:r>
            <a:r>
              <a:rPr lang="en-US" altLang="zh-CN" sz="2000" i="1" dirty="0"/>
              <a:t>C</a:t>
            </a:r>
            <a:r>
              <a:rPr lang="en-US" altLang="zh-CN" sz="2000" dirty="0"/>
              <a:t>.</a:t>
            </a:r>
            <a:endParaRPr lang="en-US" altLang="zh-CN" sz="2000" i="1" dirty="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2F44D92D-4F4D-4202-BA0F-AC20138C77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102988"/>
              </p:ext>
            </p:extLst>
          </p:nvPr>
        </p:nvGraphicFramePr>
        <p:xfrm>
          <a:off x="1219200" y="3611562"/>
          <a:ext cx="117316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Equation" r:id="rId3" imgW="609600" imgH="419100" progId="Equation.DSMT4">
                  <p:embed/>
                </p:oleObj>
              </mc:Choice>
              <mc:Fallback>
                <p:oleObj name="Equation" r:id="rId3" imgW="609600" imgH="419100" progId="Equation.DSMT4">
                  <p:embed/>
                  <p:pic>
                    <p:nvPicPr>
                      <p:cNvPr id="403459" name="Object 2">
                        <a:extLst>
                          <a:ext uri="{FF2B5EF4-FFF2-40B4-BE49-F238E27FC236}">
                            <a16:creationId xmlns:a16="http://schemas.microsoft.com/office/drawing/2014/main" id="{552D83B2-87B1-44A8-B601-EA01418CB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11562"/>
                        <a:ext cx="117316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241996C1-D75E-4F33-A452-207211AE5D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314853"/>
              </p:ext>
            </p:extLst>
          </p:nvPr>
        </p:nvGraphicFramePr>
        <p:xfrm>
          <a:off x="2438400" y="3611562"/>
          <a:ext cx="24526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Equation" r:id="rId5" imgW="1244600" imgH="431800" progId="Equation.DSMT4">
                  <p:embed/>
                </p:oleObj>
              </mc:Choice>
              <mc:Fallback>
                <p:oleObj name="Equation" r:id="rId5" imgW="1244600" imgH="431800" progId="Equation.DSMT4">
                  <p:embed/>
                  <p:pic>
                    <p:nvPicPr>
                      <p:cNvPr id="403460" name="Object 3">
                        <a:extLst>
                          <a:ext uri="{FF2B5EF4-FFF2-40B4-BE49-F238E27FC236}">
                            <a16:creationId xmlns:a16="http://schemas.microsoft.com/office/drawing/2014/main" id="{F54B989F-2063-4AB6-9D72-9DF8921C2A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611562"/>
                        <a:ext cx="245268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64917F8F-68A0-40A0-87C4-0C9A5CD3D4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064058"/>
              </p:ext>
            </p:extLst>
          </p:nvPr>
        </p:nvGraphicFramePr>
        <p:xfrm>
          <a:off x="2514600" y="4525962"/>
          <a:ext cx="1979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4" name="Equation" r:id="rId7" imgW="990170" imgH="431613" progId="Equation.DSMT4">
                  <p:embed/>
                </p:oleObj>
              </mc:Choice>
              <mc:Fallback>
                <p:oleObj name="Equation" r:id="rId7" imgW="990170" imgH="431613" progId="Equation.DSMT4">
                  <p:embed/>
                  <p:pic>
                    <p:nvPicPr>
                      <p:cNvPr id="403462" name="Object 4">
                        <a:extLst>
                          <a:ext uri="{FF2B5EF4-FFF2-40B4-BE49-F238E27FC236}">
                            <a16:creationId xmlns:a16="http://schemas.microsoft.com/office/drawing/2014/main" id="{F81825F3-D5F5-4A62-B0BB-75F523278E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525962"/>
                        <a:ext cx="19796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D92B6333-BDAE-4214-BBFB-0E49552A0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05208"/>
              </p:ext>
            </p:extLst>
          </p:nvPr>
        </p:nvGraphicFramePr>
        <p:xfrm>
          <a:off x="4495800" y="4754562"/>
          <a:ext cx="29114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5" name="Equation" r:id="rId9" imgW="1434477" imgH="215806" progId="Equation.DSMT4">
                  <p:embed/>
                </p:oleObj>
              </mc:Choice>
              <mc:Fallback>
                <p:oleObj name="Equation" r:id="rId9" imgW="1434477" imgH="215806" progId="Equation.DSMT4">
                  <p:embed/>
                  <p:pic>
                    <p:nvPicPr>
                      <p:cNvPr id="403463" name="Object 5">
                        <a:extLst>
                          <a:ext uri="{FF2B5EF4-FFF2-40B4-BE49-F238E27FC236}">
                            <a16:creationId xmlns:a16="http://schemas.microsoft.com/office/drawing/2014/main" id="{D2E68995-BFE0-46CC-B08B-7A3D87A876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754562"/>
                        <a:ext cx="29114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5">
            <a:extLst>
              <a:ext uri="{FF2B5EF4-FFF2-40B4-BE49-F238E27FC236}">
                <a16:creationId xmlns:a16="http://schemas.microsoft.com/office/drawing/2014/main" id="{FD56F6A4-B99A-485D-8176-6E9534AD8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98725"/>
            <a:ext cx="80010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So we can construct two positively oriented circle </a:t>
            </a:r>
            <a:r>
              <a:rPr lang="en-US" altLang="zh-CN" sz="2000" i="1"/>
              <a:t>C</a:t>
            </a:r>
            <a:r>
              <a:rPr lang="en-US" altLang="zh-CN" sz="2000" baseline="-25000"/>
              <a:t>1</a:t>
            </a:r>
            <a:r>
              <a:rPr lang="en-US" altLang="zh-CN" sz="2000"/>
              <a:t>: |</a:t>
            </a:r>
            <a:r>
              <a:rPr lang="en-US" altLang="zh-CN" sz="2000" i="1"/>
              <a:t>z</a:t>
            </a:r>
            <a:r>
              <a:rPr lang="en-US" altLang="zh-CN" sz="2000"/>
              <a:t>-2</a:t>
            </a:r>
            <a:r>
              <a:rPr lang="en-US" altLang="zh-CN" sz="2000" i="1"/>
              <a:t>i</a:t>
            </a:r>
            <a:r>
              <a:rPr lang="en-US" altLang="zh-CN" sz="2000"/>
              <a:t>|=1/2 and </a:t>
            </a:r>
            <a:r>
              <a:rPr lang="en-US" altLang="zh-CN" sz="2000" i="1"/>
              <a:t>C</a:t>
            </a:r>
            <a:r>
              <a:rPr lang="en-US" altLang="zh-CN" sz="2000" baseline="-25000"/>
              <a:t>2</a:t>
            </a:r>
            <a:r>
              <a:rPr lang="en-US" altLang="zh-CN" sz="2000"/>
              <a:t>: |</a:t>
            </a:r>
            <a:r>
              <a:rPr lang="en-US" altLang="zh-CN" sz="2000" i="1"/>
              <a:t>z</a:t>
            </a:r>
            <a:r>
              <a:rPr lang="en-US" altLang="zh-CN" sz="2000"/>
              <a:t>+2</a:t>
            </a:r>
            <a:r>
              <a:rPr lang="en-US" altLang="zh-CN" sz="2000" i="1"/>
              <a:t>i</a:t>
            </a:r>
            <a:r>
              <a:rPr lang="en-US" altLang="zh-CN" sz="2000"/>
              <a:t>|=1/2, and then</a:t>
            </a:r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C7EE2D6E-8876-4CF7-9CD0-0FC6AFBF69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232165"/>
              </p:ext>
            </p:extLst>
          </p:nvPr>
        </p:nvGraphicFramePr>
        <p:xfrm>
          <a:off x="1295400" y="5211762"/>
          <a:ext cx="13319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6" name="Equation" r:id="rId11" imgW="609600" imgH="419100" progId="Equation.DSMT4">
                  <p:embed/>
                </p:oleObj>
              </mc:Choice>
              <mc:Fallback>
                <p:oleObj name="Equation" r:id="rId11" imgW="609600" imgH="419100" progId="Equation.DSMT4">
                  <p:embed/>
                  <p:pic>
                    <p:nvPicPr>
                      <p:cNvPr id="403473" name="Object 7">
                        <a:extLst>
                          <a:ext uri="{FF2B5EF4-FFF2-40B4-BE49-F238E27FC236}">
                            <a16:creationId xmlns:a16="http://schemas.microsoft.com/office/drawing/2014/main" id="{2B1F416B-5AAA-4B84-93A1-ADB625C379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211762"/>
                        <a:ext cx="13319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40425DD3-272F-4A5E-86D8-AED463DCA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640247"/>
              </p:ext>
            </p:extLst>
          </p:nvPr>
        </p:nvGraphicFramePr>
        <p:xfrm>
          <a:off x="2743200" y="5287962"/>
          <a:ext cx="21478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7" name="Equation" r:id="rId13" imgW="990170" imgH="431613" progId="Equation.DSMT4">
                  <p:embed/>
                </p:oleObj>
              </mc:Choice>
              <mc:Fallback>
                <p:oleObj name="Equation" r:id="rId13" imgW="990170" imgH="431613" progId="Equation.DSMT4">
                  <p:embed/>
                  <p:pic>
                    <p:nvPicPr>
                      <p:cNvPr id="403475" name="Object 8">
                        <a:extLst>
                          <a:ext uri="{FF2B5EF4-FFF2-40B4-BE49-F238E27FC236}">
                            <a16:creationId xmlns:a16="http://schemas.microsoft.com/office/drawing/2014/main" id="{F485FEE9-AE40-4C11-84A5-35558ABDE7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287962"/>
                        <a:ext cx="21478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78D5874D-A197-436A-ABE2-905B1457B4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912411"/>
              </p:ext>
            </p:extLst>
          </p:nvPr>
        </p:nvGraphicFramePr>
        <p:xfrm>
          <a:off x="4953000" y="5592762"/>
          <a:ext cx="32321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8" name="Equation" r:id="rId15" imgW="1600200" imgH="215900" progId="Equation.DSMT4">
                  <p:embed/>
                </p:oleObj>
              </mc:Choice>
              <mc:Fallback>
                <p:oleObj name="Equation" r:id="rId15" imgW="1600200" imgH="215900" progId="Equation.DSMT4">
                  <p:embed/>
                  <p:pic>
                    <p:nvPicPr>
                      <p:cNvPr id="403476" name="Object 9">
                        <a:extLst>
                          <a:ext uri="{FF2B5EF4-FFF2-40B4-BE49-F238E27FC236}">
                            <a16:creationId xmlns:a16="http://schemas.microsoft.com/office/drawing/2014/main" id="{DAC7BFB1-97EB-41F7-B0E8-A1889BBEA7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92762"/>
                        <a:ext cx="32321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1">
            <a:extLst>
              <a:ext uri="{FF2B5EF4-FFF2-40B4-BE49-F238E27FC236}">
                <a16:creationId xmlns:a16="http://schemas.microsoft.com/office/drawing/2014/main" id="{F5BCA267-4FB9-407E-9CDE-64F036B79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126162"/>
            <a:ext cx="8001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And hence, the integral on </a:t>
            </a:r>
            <a:r>
              <a:rPr lang="en-US" altLang="zh-CN" sz="2000" i="1"/>
              <a:t>C</a:t>
            </a:r>
            <a:r>
              <a:rPr lang="en-US" altLang="zh-CN" sz="2000"/>
              <a:t> is zero.</a:t>
            </a:r>
            <a:endParaRPr lang="en-US" altLang="zh-CN" sz="2000" i="1"/>
          </a:p>
        </p:txBody>
      </p: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48E290EA-1049-48C5-9117-E4F2F2E618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118088"/>
              </p:ext>
            </p:extLst>
          </p:nvPr>
        </p:nvGraphicFramePr>
        <p:xfrm>
          <a:off x="2667000" y="2981325"/>
          <a:ext cx="46021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9" name="Equation" r:id="rId17" imgW="2222500" imgH="330200" progId="Equation.DSMT4">
                  <p:embed/>
                </p:oleObj>
              </mc:Choice>
              <mc:Fallback>
                <p:oleObj name="Equation" r:id="rId17" imgW="2222500" imgH="330200" progId="Equation.DSMT4">
                  <p:embed/>
                  <p:pic>
                    <p:nvPicPr>
                      <p:cNvPr id="403472" name="Object 6">
                        <a:extLst>
                          <a:ext uri="{FF2B5EF4-FFF2-40B4-BE49-F238E27FC236}">
                            <a16:creationId xmlns:a16="http://schemas.microsoft.com/office/drawing/2014/main" id="{7D9476B3-E041-458E-A927-0D746B52E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81325"/>
                        <a:ext cx="460216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2829ECA0-88E1-471B-B24E-DAD4AF7F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FEF535B-63EE-4D3D-83E3-1F60C2644F58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48</a:t>
            </a:fld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1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4">
            <a:extLst>
              <a:ext uri="{FF2B5EF4-FFF2-40B4-BE49-F238E27FC236}">
                <a16:creationId xmlns:a16="http://schemas.microsoft.com/office/drawing/2014/main" id="{A55751A8-4715-46DD-8138-F0617A22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0595A8F-E922-4A5D-979B-E7B3C6497B0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DFB83E47-B26D-48BD-A8D7-14A75B953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III. Cauchy 's inequality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B5C720-ABF2-4B49-A24F-6EC0337F2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8576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Cauchy integral formula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2" name="组合 32">
            <a:extLst>
              <a:ext uri="{FF2B5EF4-FFF2-40B4-BE49-F238E27FC236}">
                <a16:creationId xmlns:a16="http://schemas.microsoft.com/office/drawing/2014/main" id="{58900489-FFBA-47C2-8D27-58055ECF7B7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600200"/>
            <a:ext cx="8129588" cy="2732088"/>
            <a:chOff x="381000" y="1600200"/>
            <a:chExt cx="8129198" cy="2732419"/>
          </a:xfrm>
        </p:grpSpPr>
        <p:graphicFrame>
          <p:nvGraphicFramePr>
            <p:cNvPr id="60422" name="Object 2">
              <a:extLst>
                <a:ext uri="{FF2B5EF4-FFF2-40B4-BE49-F238E27FC236}">
                  <a16:creationId xmlns:a16="http://schemas.microsoft.com/office/drawing/2014/main" id="{3C476F47-2F2B-4952-ABFC-0F85D29AD1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6400" y="3505200"/>
            <a:ext cx="4191000" cy="827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51" name="Equation" r:id="rId3" imgW="2043813" imgH="406224" progId="Equation.DSMT4">
                    <p:embed/>
                  </p:oleObj>
                </mc:Choice>
                <mc:Fallback>
                  <p:oleObj name="Equation" r:id="rId3" imgW="2043813" imgH="406224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3505200"/>
                          <a:ext cx="4191000" cy="827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423" name="Group 5">
              <a:extLst>
                <a:ext uri="{FF2B5EF4-FFF2-40B4-BE49-F238E27FC236}">
                  <a16:creationId xmlns:a16="http://schemas.microsoft.com/office/drawing/2014/main" id="{29C575A4-76B2-4D4F-8477-C2FAD1F01A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828800"/>
              <a:ext cx="2490398" cy="1828800"/>
              <a:chOff x="3474" y="250"/>
              <a:chExt cx="2054" cy="1426"/>
            </a:xfrm>
          </p:grpSpPr>
          <p:grpSp>
            <p:nvGrpSpPr>
              <p:cNvPr id="60425" name="Group 6">
                <a:extLst>
                  <a:ext uri="{FF2B5EF4-FFF2-40B4-BE49-F238E27FC236}">
                    <a16:creationId xmlns:a16="http://schemas.microsoft.com/office/drawing/2014/main" id="{3A9CC95A-1227-49B4-93BB-7B7CE57D9C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250"/>
                <a:ext cx="2054" cy="1426"/>
                <a:chOff x="6844" y="7608"/>
                <a:chExt cx="3120" cy="2311"/>
              </a:xfrm>
            </p:grpSpPr>
            <p:grpSp>
              <p:nvGrpSpPr>
                <p:cNvPr id="60430" name="Group 8">
                  <a:extLst>
                    <a:ext uri="{FF2B5EF4-FFF2-40B4-BE49-F238E27FC236}">
                      <a16:creationId xmlns:a16="http://schemas.microsoft.com/office/drawing/2014/main" id="{6018150A-D53E-413D-BE4D-F4246112F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44" y="7633"/>
                  <a:ext cx="3120" cy="2286"/>
                  <a:chOff x="6844" y="7635"/>
                  <a:chExt cx="3120" cy="2286"/>
                </a:xfrm>
              </p:grpSpPr>
              <p:sp>
                <p:nvSpPr>
                  <p:cNvPr id="60441" name="Line 9">
                    <a:extLst>
                      <a:ext uri="{FF2B5EF4-FFF2-40B4-BE49-F238E27FC236}">
                        <a16:creationId xmlns:a16="http://schemas.microsoft.com/office/drawing/2014/main" id="{26DAE4C2-07E0-446C-8A05-4F835836D9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994" y="9507"/>
                    <a:ext cx="28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42" name="Line 10">
                    <a:extLst>
                      <a:ext uri="{FF2B5EF4-FFF2-40B4-BE49-F238E27FC236}">
                        <a16:creationId xmlns:a16="http://schemas.microsoft.com/office/drawing/2014/main" id="{121F8CC9-4B49-4D76-B65E-C29F653D55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44" y="7635"/>
                    <a:ext cx="0" cy="22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43" name="Text Box 11">
                    <a:extLst>
                      <a:ext uri="{FF2B5EF4-FFF2-40B4-BE49-F238E27FC236}">
                        <a16:creationId xmlns:a16="http://schemas.microsoft.com/office/drawing/2014/main" id="{9887136C-4841-429D-8769-77130DFE36D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40" y="9447"/>
                    <a:ext cx="735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sz="2000" i="1">
                        <a:solidFill>
                          <a:srgbClr val="0000FF"/>
                        </a:solidFill>
                      </a:rPr>
                      <a:t>O</a:t>
                    </a:r>
                    <a:endParaRPr lang="en-US" altLang="zh-CN" sz="20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60444" name="Text Box 12">
                    <a:extLst>
                      <a:ext uri="{FF2B5EF4-FFF2-40B4-BE49-F238E27FC236}">
                        <a16:creationId xmlns:a16="http://schemas.microsoft.com/office/drawing/2014/main" id="{FBC41305-39A7-4AE9-AAB5-437DCD1FF30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44" y="7650"/>
                    <a:ext cx="72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sz="2000" i="1">
                        <a:solidFill>
                          <a:srgbClr val="0000FF"/>
                        </a:solidFill>
                      </a:rPr>
                      <a:t>y</a:t>
                    </a:r>
                    <a:endParaRPr lang="en-US" altLang="zh-CN" sz="20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60445" name="Text Box 13">
                    <a:extLst>
                      <a:ext uri="{FF2B5EF4-FFF2-40B4-BE49-F238E27FC236}">
                        <a16:creationId xmlns:a16="http://schemas.microsoft.com/office/drawing/2014/main" id="{F228019C-5465-4560-9D46-AA4832B086E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24" y="9402"/>
                    <a:ext cx="54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sz="2000" i="1">
                        <a:solidFill>
                          <a:srgbClr val="0000FF"/>
                        </a:solidFill>
                      </a:rPr>
                      <a:t>x</a:t>
                    </a:r>
                    <a:endParaRPr lang="en-US" altLang="zh-CN" sz="2000">
                      <a:solidFill>
                        <a:srgbClr val="0000FF"/>
                      </a:solidFill>
                    </a:endParaRPr>
                  </a:p>
                </p:txBody>
              </p:sp>
            </p:grpSp>
            <p:grpSp>
              <p:nvGrpSpPr>
                <p:cNvPr id="60431" name="Group 15">
                  <a:extLst>
                    <a:ext uri="{FF2B5EF4-FFF2-40B4-BE49-F238E27FC236}">
                      <a16:creationId xmlns:a16="http://schemas.microsoft.com/office/drawing/2014/main" id="{68F69E2B-C158-4073-B2E6-2DDCB19FED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26" y="7608"/>
                  <a:ext cx="1968" cy="1804"/>
                  <a:chOff x="8236" y="7188"/>
                  <a:chExt cx="1968" cy="1804"/>
                </a:xfrm>
              </p:grpSpPr>
              <p:sp>
                <p:nvSpPr>
                  <p:cNvPr id="60432" name="Oval 16">
                    <a:extLst>
                      <a:ext uri="{FF2B5EF4-FFF2-40B4-BE49-F238E27FC236}">
                        <a16:creationId xmlns:a16="http://schemas.microsoft.com/office/drawing/2014/main" id="{FA50B924-580A-4FAA-991A-893ED4CC96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90" y="8250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  <p:sp>
                <p:nvSpPr>
                  <p:cNvPr id="60433" name="AutoShape 17">
                    <a:extLst>
                      <a:ext uri="{FF2B5EF4-FFF2-40B4-BE49-F238E27FC236}">
                        <a16:creationId xmlns:a16="http://schemas.microsoft.com/office/drawing/2014/main" id="{BBFBE49B-4D31-42A5-A971-2B8AFF12AE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6842867">
                    <a:off x="8760" y="7600"/>
                    <a:ext cx="85" cy="10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  <p:sp>
                <p:nvSpPr>
                  <p:cNvPr id="60434" name="Text Box 18" descr="30%">
                    <a:extLst>
                      <a:ext uri="{FF2B5EF4-FFF2-40B4-BE49-F238E27FC236}">
                        <a16:creationId xmlns:a16="http://schemas.microsoft.com/office/drawing/2014/main" id="{652A7C1E-D8DE-4D63-B56C-E63FE525A03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50" y="8028"/>
                    <a:ext cx="543" cy="6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  <p:sp>
                <p:nvSpPr>
                  <p:cNvPr id="60435" name="Oval 19">
                    <a:extLst>
                      <a:ext uri="{FF2B5EF4-FFF2-40B4-BE49-F238E27FC236}">
                        <a16:creationId xmlns:a16="http://schemas.microsoft.com/office/drawing/2014/main" id="{97153229-1F30-48CB-A444-A9ECADDE7B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96" y="7575"/>
                    <a:ext cx="1417" cy="1417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  <p:sp>
                <p:nvSpPr>
                  <p:cNvPr id="60436" name="Text Box 20" descr="30%">
                    <a:extLst>
                      <a:ext uri="{FF2B5EF4-FFF2-40B4-BE49-F238E27FC236}">
                        <a16:creationId xmlns:a16="http://schemas.microsoft.com/office/drawing/2014/main" id="{4CC7FEA5-10D7-427B-AA71-3702D65360A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36" y="7188"/>
                    <a:ext cx="608" cy="6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  <p:sp>
                <p:nvSpPr>
                  <p:cNvPr id="60437" name="Line 21">
                    <a:extLst>
                      <a:ext uri="{FF2B5EF4-FFF2-40B4-BE49-F238E27FC236}">
                        <a16:creationId xmlns:a16="http://schemas.microsoft.com/office/drawing/2014/main" id="{F30240EE-56CD-4584-91BA-F3B46049B4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120" y="7935"/>
                    <a:ext cx="600" cy="33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38" name="Text Box 22" descr="30%">
                    <a:extLst>
                      <a:ext uri="{FF2B5EF4-FFF2-40B4-BE49-F238E27FC236}">
                        <a16:creationId xmlns:a16="http://schemas.microsoft.com/office/drawing/2014/main" id="{A4A47837-BE41-4D06-8B40-9E1EAF1BF9F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40" y="7668"/>
                    <a:ext cx="564" cy="4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  <p:sp>
                <p:nvSpPr>
                  <p:cNvPr id="60439" name="Text Box 23" descr="30%">
                    <a:extLst>
                      <a:ext uri="{FF2B5EF4-FFF2-40B4-BE49-F238E27FC236}">
                        <a16:creationId xmlns:a16="http://schemas.microsoft.com/office/drawing/2014/main" id="{C9DECFF6-D2D4-4547-98E9-0BCF76E52D0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98" y="7758"/>
                    <a:ext cx="564" cy="6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  <p:sp>
                <p:nvSpPr>
                  <p:cNvPr id="60440" name="Oval 24">
                    <a:extLst>
                      <a:ext uri="{FF2B5EF4-FFF2-40B4-BE49-F238E27FC236}">
                        <a16:creationId xmlns:a16="http://schemas.microsoft.com/office/drawing/2014/main" id="{F00B7828-0281-410E-A9FA-D9D9955F8B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90" y="7905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2000"/>
                  </a:p>
                </p:txBody>
              </p:sp>
            </p:grpSp>
          </p:grpSp>
          <p:sp>
            <p:nvSpPr>
              <p:cNvPr id="60426" name="Text Box 25">
                <a:extLst>
                  <a:ext uri="{FF2B5EF4-FFF2-40B4-BE49-F238E27FC236}">
                    <a16:creationId xmlns:a16="http://schemas.microsoft.com/office/drawing/2014/main" id="{E8C11A83-AA1D-4045-BBCD-411B6674E5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4" y="324"/>
                <a:ext cx="30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en-US" altLang="zh-CN" sz="2000" i="1">
                    <a:solidFill>
                      <a:srgbClr val="0000FF"/>
                    </a:solidFill>
                  </a:rPr>
                  <a:t>C</a:t>
                </a:r>
                <a:r>
                  <a:rPr lang="en-US" altLang="zh-CN" sz="2000" i="1" baseline="-25000">
                    <a:solidFill>
                      <a:srgbClr val="0000FF"/>
                    </a:solidFill>
                  </a:rPr>
                  <a:t>R</a:t>
                </a:r>
              </a:p>
            </p:txBody>
          </p:sp>
          <p:sp>
            <p:nvSpPr>
              <p:cNvPr id="60427" name="Text Box 26">
                <a:extLst>
                  <a:ext uri="{FF2B5EF4-FFF2-40B4-BE49-F238E27FC236}">
                    <a16:creationId xmlns:a16="http://schemas.microsoft.com/office/drawing/2014/main" id="{3069AD71-DB75-470A-A1A3-E14CEAC6D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2" y="516"/>
                <a:ext cx="30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en-US" altLang="zh-CN" sz="2000" i="1">
                    <a:solidFill>
                      <a:srgbClr val="0000FF"/>
                    </a:solidFill>
                  </a:rPr>
                  <a:t>R</a:t>
                </a:r>
                <a:endParaRPr lang="en-US" altLang="zh-CN" sz="2000" i="1" baseline="-25000">
                  <a:solidFill>
                    <a:srgbClr val="0000FF"/>
                  </a:solidFill>
                </a:endParaRPr>
              </a:p>
            </p:txBody>
          </p:sp>
          <p:sp>
            <p:nvSpPr>
              <p:cNvPr id="60428" name="Text Box 27">
                <a:extLst>
                  <a:ext uri="{FF2B5EF4-FFF2-40B4-BE49-F238E27FC236}">
                    <a16:creationId xmlns:a16="http://schemas.microsoft.com/office/drawing/2014/main" id="{93BEA70F-7930-4E0C-A6FB-069BB991CD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6" y="372"/>
                <a:ext cx="15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en-US" altLang="zh-CN" sz="2000" i="1">
                    <a:solidFill>
                      <a:srgbClr val="0000FF"/>
                    </a:solidFill>
                  </a:rPr>
                  <a:t>z</a:t>
                </a:r>
                <a:endParaRPr lang="en-US" altLang="zh-CN" sz="2000" i="1" baseline="-25000">
                  <a:solidFill>
                    <a:srgbClr val="0000FF"/>
                  </a:solidFill>
                </a:endParaRPr>
              </a:p>
            </p:txBody>
          </p:sp>
          <p:sp>
            <p:nvSpPr>
              <p:cNvPr id="60429" name="Text Box 28">
                <a:extLst>
                  <a:ext uri="{FF2B5EF4-FFF2-40B4-BE49-F238E27FC236}">
                    <a16:creationId xmlns:a16="http://schemas.microsoft.com/office/drawing/2014/main" id="{DC3EDC6C-7643-4017-96A7-17302837C6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0" y="804"/>
                <a:ext cx="30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en-US" altLang="zh-CN" sz="2000" i="1">
                    <a:solidFill>
                      <a:srgbClr val="0000FF"/>
                    </a:solidFill>
                  </a:rPr>
                  <a:t>z</a:t>
                </a:r>
                <a:r>
                  <a:rPr lang="en-US" altLang="zh-CN" sz="2000" baseline="-25000">
                    <a:solidFill>
                      <a:srgbClr val="0000FF"/>
                    </a:solidFill>
                  </a:rPr>
                  <a:t>0</a:t>
                </a:r>
              </a:p>
            </p:txBody>
          </p:sp>
        </p:grpSp>
        <p:sp>
          <p:nvSpPr>
            <p:cNvPr id="60424" name="矩形 31">
              <a:extLst>
                <a:ext uri="{FF2B5EF4-FFF2-40B4-BE49-F238E27FC236}">
                  <a16:creationId xmlns:a16="http://schemas.microsoft.com/office/drawing/2014/main" id="{DB932087-E1B3-4322-84E5-9528E8BBC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1600200"/>
              <a:ext cx="5715000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952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/>
                <a:t>  Suppose that a function </a:t>
              </a:r>
              <a:r>
                <a:rPr lang="en-US" altLang="zh-CN" sz="2000" i="1"/>
                <a:t>f</a:t>
              </a:r>
              <a:r>
                <a:rPr lang="en-US" altLang="zh-CN" sz="2000">
                  <a:sym typeface="Symbol" panose="05050102010706020507" pitchFamily="18" charset="2"/>
                </a:rPr>
                <a:t>(</a:t>
              </a:r>
              <a:r>
                <a:rPr lang="en-US" altLang="zh-CN" sz="2000" i="1">
                  <a:sym typeface="Symbol" panose="05050102010706020507" pitchFamily="18" charset="2"/>
                </a:rPr>
                <a:t>z</a:t>
              </a:r>
              <a:r>
                <a:rPr lang="en-US" altLang="zh-CN" sz="2000">
                  <a:sym typeface="Symbol" panose="05050102010706020507" pitchFamily="18" charset="2"/>
                </a:rPr>
                <a:t>)</a:t>
              </a:r>
              <a:r>
                <a:rPr lang="en-US" altLang="zh-CN" sz="2000"/>
                <a:t> is analytic inside and on a positivelyoriented circle </a:t>
              </a:r>
              <a:r>
                <a:rPr lang="en-US" altLang="zh-CN" sz="2000" i="1"/>
                <a:t>C</a:t>
              </a:r>
              <a:r>
                <a:rPr lang="en-US" altLang="zh-CN" sz="2000" i="1" baseline="-25000"/>
                <a:t>R</a:t>
              </a:r>
              <a:r>
                <a:rPr lang="en-US" altLang="zh-CN" sz="2000" baseline="-25000"/>
                <a:t> </a:t>
              </a:r>
              <a:r>
                <a:rPr lang="en-US" altLang="zh-CN" sz="2000"/>
                <a:t>, centered at </a:t>
              </a:r>
              <a:r>
                <a:rPr lang="en-US" altLang="zh-CN" sz="2000" i="1"/>
                <a:t>z</a:t>
              </a:r>
              <a:r>
                <a:rPr lang="en-US" altLang="zh-CN" sz="2000" baseline="-25000"/>
                <a:t>0</a:t>
              </a:r>
              <a:r>
                <a:rPr lang="en-US" altLang="zh-CN" sz="2000"/>
                <a:t> and with radius </a:t>
              </a:r>
              <a:r>
                <a:rPr lang="en-US" altLang="zh-CN" sz="2000" i="1"/>
                <a:t>R</a:t>
              </a:r>
              <a:r>
                <a:rPr lang="en-US" altLang="zh-CN" sz="2000"/>
                <a:t>. If </a:t>
              </a:r>
              <a:r>
                <a:rPr lang="en-US" altLang="zh-CN" sz="2000" i="1"/>
                <a:t>M</a:t>
              </a:r>
              <a:r>
                <a:rPr lang="en-US" altLang="zh-CN" sz="2000" i="1" baseline="-25000"/>
                <a:t>R</a:t>
              </a:r>
              <a:r>
                <a:rPr lang="en-US" altLang="zh-CN" sz="2000"/>
                <a:t> denotes the maximum value of  |</a:t>
              </a:r>
              <a:r>
                <a:rPr lang="en-US" altLang="zh-CN" sz="2000" i="1"/>
                <a:t>f</a:t>
              </a:r>
              <a:r>
                <a:rPr lang="en-US" altLang="zh-CN" sz="2000"/>
                <a:t>(</a:t>
              </a:r>
              <a:r>
                <a:rPr lang="en-US" altLang="zh-CN" sz="2000" i="1"/>
                <a:t>z</a:t>
              </a:r>
              <a:r>
                <a:rPr lang="en-US" altLang="zh-CN" sz="2000"/>
                <a:t>)| on </a:t>
              </a:r>
              <a:r>
                <a:rPr lang="en-US" altLang="zh-CN" sz="2000" i="1"/>
                <a:t>C</a:t>
              </a:r>
              <a:r>
                <a:rPr lang="en-US" altLang="zh-CN" sz="2000" i="1" baseline="-25000"/>
                <a:t>R</a:t>
              </a:r>
              <a:r>
                <a:rPr lang="en-US" altLang="zh-CN" sz="2000"/>
                <a:t>, then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39" name="Text Box 35">
            <a:extLst>
              <a:ext uri="{FF2B5EF4-FFF2-40B4-BE49-F238E27FC236}">
                <a16:creationId xmlns:a16="http://schemas.microsoft.com/office/drawing/2014/main" id="{8FEAD8C9-9E69-4EAC-A51F-EE19750BA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77724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(b)  </a:t>
            </a:r>
            <a:r>
              <a:rPr lang="en-US" altLang="zh-CN" sz="2000">
                <a:solidFill>
                  <a:srgbClr val="0033CC"/>
                </a:solidFill>
              </a:rPr>
              <a:t>Antiderivative: </a:t>
            </a:r>
            <a:r>
              <a:rPr lang="en-US" altLang="zh-CN" sz="2000"/>
              <a:t>if there exists </a:t>
            </a:r>
            <a:r>
              <a:rPr lang="en-US" altLang="zh-CN" sz="2000" i="1"/>
              <a:t>W</a:t>
            </a:r>
            <a:r>
              <a:rPr lang="en-US" altLang="zh-CN" sz="2000"/>
              <a:t>(</a:t>
            </a:r>
            <a:r>
              <a:rPr lang="en-US" altLang="zh-CN" sz="2000" i="1"/>
              <a:t>t</a:t>
            </a:r>
            <a:r>
              <a:rPr lang="en-US" altLang="zh-CN" sz="2000"/>
              <a:t>)=</a:t>
            </a:r>
            <a:r>
              <a:rPr lang="en-US" altLang="zh-CN" sz="2000" i="1"/>
              <a:t>U</a:t>
            </a:r>
            <a:r>
              <a:rPr lang="en-US" altLang="zh-CN" sz="2000"/>
              <a:t>(</a:t>
            </a:r>
            <a:r>
              <a:rPr lang="en-US" altLang="zh-CN" sz="2000" i="1"/>
              <a:t>t</a:t>
            </a:r>
            <a:r>
              <a:rPr lang="en-US" altLang="zh-CN" sz="2000"/>
              <a:t>)+</a:t>
            </a:r>
            <a:r>
              <a:rPr lang="en-US" altLang="zh-CN" sz="2000" i="1"/>
              <a:t>iV</a:t>
            </a:r>
            <a:r>
              <a:rPr lang="en-US" altLang="zh-CN" sz="2000"/>
              <a:t>(</a:t>
            </a:r>
            <a:r>
              <a:rPr lang="en-US" altLang="zh-CN" sz="2000" i="1"/>
              <a:t>t</a:t>
            </a:r>
            <a:r>
              <a:rPr lang="en-US" altLang="zh-CN" sz="2000"/>
              <a:t>) such that </a:t>
            </a:r>
            <a:r>
              <a:rPr lang="en-US" altLang="zh-CN" sz="2000" i="1"/>
              <a:t>W’</a:t>
            </a:r>
            <a:r>
              <a:rPr lang="en-US" altLang="zh-CN" sz="2000"/>
              <a:t>(</a:t>
            </a:r>
            <a:r>
              <a:rPr lang="en-US" altLang="zh-CN" sz="2000" i="1"/>
              <a:t>t</a:t>
            </a:r>
            <a:r>
              <a:rPr lang="en-US" altLang="zh-CN" sz="2000"/>
              <a:t>)=</a:t>
            </a:r>
            <a:r>
              <a:rPr lang="en-US" altLang="zh-CN" sz="2000" i="1"/>
              <a:t>w</a:t>
            </a:r>
            <a:r>
              <a:rPr lang="en-US" altLang="zh-CN" sz="2000"/>
              <a:t>(</a:t>
            </a:r>
            <a:r>
              <a:rPr lang="en-US" altLang="zh-CN" sz="2000" i="1"/>
              <a:t>t</a:t>
            </a:r>
            <a:r>
              <a:rPr lang="en-US" altLang="zh-CN" sz="2000"/>
              <a:t>) (i.e. </a:t>
            </a:r>
            <a:r>
              <a:rPr lang="en-US" altLang="zh-CN" sz="2000" i="1"/>
              <a:t>U’</a:t>
            </a:r>
            <a:r>
              <a:rPr lang="en-US" altLang="zh-CN" sz="2000"/>
              <a:t>(</a:t>
            </a:r>
            <a:r>
              <a:rPr lang="en-US" altLang="zh-CN" sz="2000" i="1"/>
              <a:t>t</a:t>
            </a:r>
            <a:r>
              <a:rPr lang="en-US" altLang="zh-CN" sz="2000"/>
              <a:t>)=</a:t>
            </a:r>
            <a:r>
              <a:rPr lang="en-US" altLang="zh-CN" sz="2000" i="1"/>
              <a:t>u</a:t>
            </a:r>
            <a:r>
              <a:rPr lang="en-US" altLang="zh-CN" sz="2000"/>
              <a:t>(</a:t>
            </a:r>
            <a:r>
              <a:rPr lang="en-US" altLang="zh-CN" sz="2000" i="1"/>
              <a:t>t</a:t>
            </a:r>
            <a:r>
              <a:rPr lang="en-US" altLang="zh-CN" sz="2000"/>
              <a:t>), </a:t>
            </a:r>
            <a:r>
              <a:rPr lang="en-US" altLang="zh-CN" sz="2000" i="1"/>
              <a:t>V’</a:t>
            </a:r>
            <a:r>
              <a:rPr lang="en-US" altLang="zh-CN" sz="2000"/>
              <a:t>(</a:t>
            </a:r>
            <a:r>
              <a:rPr lang="en-US" altLang="zh-CN" sz="2000" i="1"/>
              <a:t>t</a:t>
            </a:r>
            <a:r>
              <a:rPr lang="en-US" altLang="zh-CN" sz="2000"/>
              <a:t>)=</a:t>
            </a:r>
            <a:r>
              <a:rPr lang="en-US" altLang="zh-CN" sz="2000" i="1"/>
              <a:t>v</a:t>
            </a:r>
            <a:r>
              <a:rPr lang="en-US" altLang="zh-CN" sz="2000"/>
              <a:t>(</a:t>
            </a:r>
            <a:r>
              <a:rPr lang="en-US" altLang="zh-CN" sz="2000" i="1"/>
              <a:t>t</a:t>
            </a:r>
            <a:r>
              <a:rPr lang="en-US" altLang="zh-CN" sz="2000"/>
              <a:t>)), then we have</a:t>
            </a:r>
          </a:p>
        </p:txBody>
      </p:sp>
      <p:graphicFrame>
        <p:nvGraphicFramePr>
          <p:cNvPr id="379940" name="Object 36">
            <a:extLst>
              <a:ext uri="{FF2B5EF4-FFF2-40B4-BE49-F238E27FC236}">
                <a16:creationId xmlns:a16="http://schemas.microsoft.com/office/drawing/2014/main" id="{410BF2F9-14AB-48D0-908D-A52ECAFF5B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9388" y="3048000"/>
          <a:ext cx="291941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3" imgW="1612900" imgH="330200" progId="Equation.DSMT4">
                  <p:embed/>
                </p:oleObj>
              </mc:Choice>
              <mc:Fallback>
                <p:oleObj name="Equation" r:id="rId3" imgW="1612900" imgH="3302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3048000"/>
                        <a:ext cx="2919412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灯片编号占位符 4">
            <a:extLst>
              <a:ext uri="{FF2B5EF4-FFF2-40B4-BE49-F238E27FC236}">
                <a16:creationId xmlns:a16="http://schemas.microsoft.com/office/drawing/2014/main" id="{A60C5638-16CD-4FB4-A3CB-9EF96373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8274D89-01FF-4965-B9F9-58B630418B75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Text Box 2">
            <a:extLst>
              <a:ext uri="{FF2B5EF4-FFF2-40B4-BE49-F238E27FC236}">
                <a16:creationId xmlns:a16="http://schemas.microsoft.com/office/drawing/2014/main" id="{D61E32C5-E725-4B17-BF90-85F596566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2038"/>
            <a:ext cx="800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Definite integrals of functions  </a:t>
            </a:r>
            <a:r>
              <a:rPr lang="en-US" altLang="zh-CN" sz="2400" i="1">
                <a:cs typeface="Times New Roman" panose="02020603050405020304" pitchFamily="18" charset="0"/>
              </a:rPr>
              <a:t>w</a:t>
            </a:r>
            <a:r>
              <a:rPr lang="en-US" altLang="zh-CN" sz="2400"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cs typeface="Times New Roman" panose="02020603050405020304" pitchFamily="18" charset="0"/>
              </a:rPr>
              <a:t>t</a:t>
            </a:r>
            <a:r>
              <a:rPr lang="en-US" altLang="zh-CN" sz="2400"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9F76745E-CFED-412D-96D7-BB0615DF0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Definition of the integrals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6391" name="Text Box 52">
            <a:extLst>
              <a:ext uri="{FF2B5EF4-FFF2-40B4-BE49-F238E27FC236}">
                <a16:creationId xmlns:a16="http://schemas.microsoft.com/office/drawing/2014/main" id="{B2467E5C-1F71-4B1A-A54A-FDC1C58FF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220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Some properties: 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BECBDD9-7CE1-4132-A018-11F694F60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27463"/>
            <a:ext cx="3963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     </a:t>
            </a:r>
            <a:r>
              <a:rPr lang="en-US" altLang="zh-CN" sz="2000">
                <a:solidFill>
                  <a:srgbClr val="0033CC"/>
                </a:solidFill>
              </a:rPr>
              <a:t>Example 1.</a:t>
            </a:r>
            <a:r>
              <a:rPr lang="en-US" altLang="zh-CN" sz="2000"/>
              <a:t> Evaluate the integral </a:t>
            </a:r>
            <a:endParaRPr lang="en-US" altLang="zh-CN" sz="2000" b="0"/>
          </a:p>
        </p:txBody>
      </p:sp>
      <p:graphicFrame>
        <p:nvGraphicFramePr>
          <p:cNvPr id="18" name="Object 11">
            <a:extLst>
              <a:ext uri="{FF2B5EF4-FFF2-40B4-BE49-F238E27FC236}">
                <a16:creationId xmlns:a16="http://schemas.microsoft.com/office/drawing/2014/main" id="{47965077-4FF0-4535-93A4-47570D2D6D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3657600"/>
          <a:ext cx="10668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5" imgW="609600" imgH="330200" progId="Equation.DSMT4">
                  <p:embed/>
                </p:oleObj>
              </mc:Choice>
              <mc:Fallback>
                <p:oleObj name="Equation" r:id="rId5" imgW="609600" imgH="330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657600"/>
                        <a:ext cx="10668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6">
            <a:extLst>
              <a:ext uri="{FF2B5EF4-FFF2-40B4-BE49-F238E27FC236}">
                <a16:creationId xmlns:a16="http://schemas.microsoft.com/office/drawing/2014/main" id="{FF6524A1-2708-4043-BE79-9195248EA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16425"/>
            <a:ext cx="1600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indent="3619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FF"/>
                </a:solidFill>
              </a:rPr>
              <a:t>Solution:</a:t>
            </a:r>
            <a:endParaRPr lang="en-US" altLang="zh-CN" sz="20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id="{0FE4CC72-6984-46C9-A61E-5FB98C90E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953000"/>
          <a:ext cx="21590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Equation" r:id="rId7" imgW="1294838" imgH="406224" progId="Equation.DSMT4">
                  <p:embed/>
                </p:oleObj>
              </mc:Choice>
              <mc:Fallback>
                <p:oleObj name="Equation" r:id="rId7" imgW="1294838" imgH="40622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953000"/>
                        <a:ext cx="21590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EC9EC187-05EB-45A1-934A-8C54FE38DC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964113"/>
          <a:ext cx="15240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9" imgW="990170" imgH="393529" progId="Equation.DSMT4">
                  <p:embed/>
                </p:oleObj>
              </mc:Choice>
              <mc:Fallback>
                <p:oleObj name="Equation" r:id="rId9" imgW="990170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964113"/>
                        <a:ext cx="15240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4">
            <a:extLst>
              <a:ext uri="{FF2B5EF4-FFF2-40B4-BE49-F238E27FC236}">
                <a16:creationId xmlns:a16="http://schemas.microsoft.com/office/drawing/2014/main" id="{AE251642-87A3-4286-B8DA-07ACA63003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4964113"/>
          <a:ext cx="914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11" imgW="647419" imgH="406224" progId="Equation.DSMT4">
                  <p:embed/>
                </p:oleObj>
              </mc:Choice>
              <mc:Fallback>
                <p:oleObj name="Equation" r:id="rId11" imgW="647419" imgH="406224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964113"/>
                        <a:ext cx="9144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矩形 22">
            <a:extLst>
              <a:ext uri="{FF2B5EF4-FFF2-40B4-BE49-F238E27FC236}">
                <a16:creationId xmlns:a16="http://schemas.microsoft.com/office/drawing/2014/main" id="{0F9EA529-BB7F-437B-804B-4330BBA96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4381500"/>
            <a:ext cx="2366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3619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Since (</a:t>
            </a:r>
            <a:r>
              <a:rPr lang="en-US" altLang="zh-CN" sz="2000" i="1"/>
              <a:t>e</a:t>
            </a:r>
            <a:r>
              <a:rPr lang="en-US" altLang="zh-CN" sz="2000" baseline="30000"/>
              <a:t>2</a:t>
            </a:r>
            <a:r>
              <a:rPr lang="en-US" altLang="zh-CN" sz="2000" i="1" baseline="30000"/>
              <a:t>it</a:t>
            </a:r>
            <a:r>
              <a:rPr lang="en-US" altLang="zh-CN" sz="2000"/>
              <a:t>)</a:t>
            </a:r>
            <a:r>
              <a:rPr lang="en-US" altLang="zh-CN" sz="200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000"/>
              <a:t>=2</a:t>
            </a:r>
            <a:r>
              <a:rPr lang="en-US" altLang="zh-CN" sz="2000" i="1">
                <a:solidFill>
                  <a:srgbClr val="000000"/>
                </a:solidFill>
                <a:sym typeface="Symbol" panose="05050102010706020507" pitchFamily="18" charset="2"/>
              </a:rPr>
              <a:t>ie</a:t>
            </a:r>
            <a:r>
              <a:rPr lang="en-US" altLang="zh-CN" sz="2000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i="1" baseline="30000">
                <a:solidFill>
                  <a:srgbClr val="000000"/>
                </a:solidFill>
                <a:sym typeface="Symbol" panose="05050102010706020507" pitchFamily="18" charset="2"/>
              </a:rPr>
              <a:t>it</a:t>
            </a:r>
            <a:endParaRPr lang="en-US" altLang="zh-CN" sz="20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9" grpId="0"/>
      <p:bldP spid="17" grpId="0" build="p" autoUpdateAnimBg="0"/>
      <p:bldP spid="19" grpId="0" build="p" autoUpdateAnimBg="0"/>
      <p:bldP spid="206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>
            <a:extLst>
              <a:ext uri="{FF2B5EF4-FFF2-40B4-BE49-F238E27FC236}">
                <a16:creationId xmlns:a16="http://schemas.microsoft.com/office/drawing/2014/main" id="{3DBDC509-BF07-4404-A70A-1B441567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B0BA4F4-4F80-4984-8C17-98C2536CC4B7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50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73505D2-FCA8-48EC-81BC-E95325553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8576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Summary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1142A6E7-74B4-4938-A219-6108B0D5E35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120775"/>
            <a:ext cx="7772400" cy="539750"/>
            <a:chOff x="432" y="687"/>
            <a:chExt cx="4896" cy="340"/>
          </a:xfrm>
        </p:grpSpPr>
        <p:sp>
          <p:nvSpPr>
            <p:cNvPr id="61452" name="Text Box 4">
              <a:extLst>
                <a:ext uri="{FF2B5EF4-FFF2-40B4-BE49-F238E27FC236}">
                  <a16:creationId xmlns:a16="http://schemas.microsoft.com/office/drawing/2014/main" id="{92382B15-63B2-4AA8-A47F-67943650C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720"/>
              <a:ext cx="48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We are to evaluate the contour integral</a:t>
              </a:r>
            </a:p>
          </p:txBody>
        </p:sp>
        <p:graphicFrame>
          <p:nvGraphicFramePr>
            <p:cNvPr id="61453" name="Object 5">
              <a:extLst>
                <a:ext uri="{FF2B5EF4-FFF2-40B4-BE49-F238E27FC236}">
                  <a16:creationId xmlns:a16="http://schemas.microsoft.com/office/drawing/2014/main" id="{C581E695-606E-4D43-890D-AD863F981B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9" y="687"/>
            <a:ext cx="74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4" name="Equation" r:id="rId3" imgW="672808" imgH="304668" progId="Equation.DSMT4">
                    <p:embed/>
                  </p:oleObj>
                </mc:Choice>
                <mc:Fallback>
                  <p:oleObj name="Equation" r:id="rId3" imgW="672808" imgH="304668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9" y="687"/>
                          <a:ext cx="749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6">
            <a:extLst>
              <a:ext uri="{FF2B5EF4-FFF2-40B4-BE49-F238E27FC236}">
                <a16:creationId xmlns:a16="http://schemas.microsoft.com/office/drawing/2014/main" id="{98CDB26A-29BF-44EA-8A94-CCA571B9C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1. By the definition:</a:t>
            </a:r>
          </a:p>
        </p:txBody>
      </p:sp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A9BF6B7F-20B2-467C-8E8D-A062D92E5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676400"/>
          <a:ext cx="365601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5" name="Equation" r:id="rId5" imgW="1841500" imgH="330200" progId="Equation.DSMT4">
                  <p:embed/>
                </p:oleObj>
              </mc:Choice>
              <mc:Fallback>
                <p:oleObj name="Equation" r:id="rId5" imgW="18415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76400"/>
                        <a:ext cx="3656013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">
            <a:extLst>
              <a:ext uri="{FF2B5EF4-FFF2-40B4-BE49-F238E27FC236}">
                <a16:creationId xmlns:a16="http://schemas.microsoft.com/office/drawing/2014/main" id="{7FC10029-14D7-4A34-8549-8106B1871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14600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2. If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has an antiderivative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), then</a:t>
            </a: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5B0F1D28-AC03-4776-A575-5AC4D83D1B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048000"/>
          <a:ext cx="3886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" name="Equation" r:id="rId7" imgW="1916868" imgH="304668" progId="Equation.DSMT4">
                  <p:embed/>
                </p:oleObj>
              </mc:Choice>
              <mc:Fallback>
                <p:oleObj name="Equation" r:id="rId7" imgW="1916868" imgH="30466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0"/>
                        <a:ext cx="38862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0">
            <a:extLst>
              <a:ext uri="{FF2B5EF4-FFF2-40B4-BE49-F238E27FC236}">
                <a16:creationId xmlns:a16="http://schemas.microsoft.com/office/drawing/2014/main" id="{0B791DD6-46A6-4DA6-9001-4A0AB6D05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19600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3. If </a:t>
            </a:r>
            <a:r>
              <a:rPr lang="en-US" altLang="zh-CN" sz="2000" i="1"/>
              <a:t>C</a:t>
            </a:r>
            <a:r>
              <a:rPr lang="en-US" altLang="zh-CN" sz="2000"/>
              <a:t> is closed, and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is analytic at all points inside and on </a:t>
            </a:r>
            <a:r>
              <a:rPr lang="en-US" altLang="zh-CN" sz="2000" i="1"/>
              <a:t>C</a:t>
            </a:r>
            <a:r>
              <a:rPr lang="en-US" altLang="zh-CN" sz="2000"/>
              <a:t>, then </a:t>
            </a:r>
          </a:p>
        </p:txBody>
      </p:sp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CF2F2049-0970-4049-87C5-7007C6A93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953000"/>
          <a:ext cx="1828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7" name="Equation" r:id="rId9" imgW="901309" imgH="304668" progId="Equation.DSMT4">
                  <p:embed/>
                </p:oleObj>
              </mc:Choice>
              <mc:Fallback>
                <p:oleObj name="Equation" r:id="rId9" imgW="901309" imgH="30466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53000"/>
                        <a:ext cx="18288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2">
            <a:extLst>
              <a:ext uri="{FF2B5EF4-FFF2-40B4-BE49-F238E27FC236}">
                <a16:creationId xmlns:a16="http://schemas.microsoft.com/office/drawing/2014/main" id="{F9C37D9E-FB67-413D-A017-B66CCC6CA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10000"/>
            <a:ext cx="754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If </a:t>
            </a:r>
            <a:r>
              <a:rPr lang="en-US" altLang="zh-CN" sz="2000" i="1"/>
              <a:t>C</a:t>
            </a:r>
            <a:r>
              <a:rPr lang="en-US" altLang="zh-CN" sz="2000"/>
              <a:t> is closed, then the integral is zero.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3" name="Text Box 5">
            <a:extLst>
              <a:ext uri="{FF2B5EF4-FFF2-40B4-BE49-F238E27FC236}">
                <a16:creationId xmlns:a16="http://schemas.microsoft.com/office/drawing/2014/main" id="{DCF9D102-948C-4072-BAE4-FA2481D4F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4. If </a:t>
            </a:r>
            <a:r>
              <a:rPr lang="en-US" altLang="zh-CN" sz="2000" i="1"/>
              <a:t>C</a:t>
            </a:r>
            <a:r>
              <a:rPr lang="en-US" altLang="zh-CN" sz="2000"/>
              <a:t> is closed, 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has only one singular point  </a:t>
            </a:r>
            <a:r>
              <a:rPr lang="en-US" altLang="zh-CN" sz="2000" i="1"/>
              <a:t>z</a:t>
            </a:r>
            <a:r>
              <a:rPr lang="en-US" altLang="zh-CN" sz="2000" baseline="-25000"/>
              <a:t>0 </a:t>
            </a:r>
            <a:r>
              <a:rPr lang="en-US" altLang="zh-CN" sz="2000"/>
              <a:t> inside </a:t>
            </a:r>
            <a:r>
              <a:rPr lang="en-US" altLang="zh-CN" sz="2000" i="1"/>
              <a:t>C</a:t>
            </a:r>
            <a:r>
              <a:rPr lang="en-US" altLang="zh-CN" sz="2000"/>
              <a:t>, and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is in the special form of </a:t>
            </a:r>
          </a:p>
        </p:txBody>
      </p:sp>
      <p:graphicFrame>
        <p:nvGraphicFramePr>
          <p:cNvPr id="401414" name="Object 2">
            <a:extLst>
              <a:ext uri="{FF2B5EF4-FFF2-40B4-BE49-F238E27FC236}">
                <a16:creationId xmlns:a16="http://schemas.microsoft.com/office/drawing/2014/main" id="{86F901CE-ED4B-4BEB-BAFB-688F4015C8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191902"/>
              </p:ext>
            </p:extLst>
          </p:nvPr>
        </p:nvGraphicFramePr>
        <p:xfrm>
          <a:off x="2420938" y="1447800"/>
          <a:ext cx="31623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name="Equation" r:id="rId3" imgW="1688760" imgH="444240" progId="Equation.DSMT4">
                  <p:embed/>
                </p:oleObj>
              </mc:Choice>
              <mc:Fallback>
                <p:oleObj name="Equation" r:id="rId3" imgW="168876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1447800"/>
                        <a:ext cx="31623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5" name="Text Box 7">
            <a:extLst>
              <a:ext uri="{FF2B5EF4-FFF2-40B4-BE49-F238E27FC236}">
                <a16:creationId xmlns:a16="http://schemas.microsoft.com/office/drawing/2014/main" id="{BA9B293F-3E81-47DB-B8F5-2A0F44B34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62200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with 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being analytic inside and on </a:t>
            </a:r>
            <a:r>
              <a:rPr lang="en-US" altLang="zh-CN" sz="2000" i="1"/>
              <a:t>C</a:t>
            </a:r>
            <a:r>
              <a:rPr lang="en-US" altLang="zh-CN" sz="2000"/>
              <a:t>, then</a:t>
            </a:r>
          </a:p>
        </p:txBody>
      </p:sp>
      <p:graphicFrame>
        <p:nvGraphicFramePr>
          <p:cNvPr id="401420" name="Object 3">
            <a:extLst>
              <a:ext uri="{FF2B5EF4-FFF2-40B4-BE49-F238E27FC236}">
                <a16:creationId xmlns:a16="http://schemas.microsoft.com/office/drawing/2014/main" id="{EC480EF7-7C40-4AA9-8791-B44EFBCDF4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383569"/>
              </p:ext>
            </p:extLst>
          </p:nvPr>
        </p:nvGraphicFramePr>
        <p:xfrm>
          <a:off x="1425575" y="2895600"/>
          <a:ext cx="49958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0" name="Equation" r:id="rId5" imgW="2450880" imgH="444240" progId="Equation.DSMT4">
                  <p:embed/>
                </p:oleObj>
              </mc:Choice>
              <mc:Fallback>
                <p:oleObj name="Equation" r:id="rId5" imgW="245088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2895600"/>
                        <a:ext cx="499586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22" name="Text Box 14">
            <a:extLst>
              <a:ext uri="{FF2B5EF4-FFF2-40B4-BE49-F238E27FC236}">
                <a16:creationId xmlns:a16="http://schemas.microsoft.com/office/drawing/2014/main" id="{B32DB3AD-042A-4275-A482-924F5BE87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0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/>
              <a:t>Specifically, if </a:t>
            </a:r>
            <a:r>
              <a:rPr lang="en-US" altLang="zh-CN" sz="2000" i="1" dirty="0"/>
              <a:t>n</a:t>
            </a:r>
            <a:r>
              <a:rPr lang="en-US" altLang="zh-CN" sz="2000" dirty="0"/>
              <a:t>=0, then</a:t>
            </a:r>
          </a:p>
        </p:txBody>
      </p:sp>
      <p:graphicFrame>
        <p:nvGraphicFramePr>
          <p:cNvPr id="401423" name="Object 4">
            <a:extLst>
              <a:ext uri="{FF2B5EF4-FFF2-40B4-BE49-F238E27FC236}">
                <a16:creationId xmlns:a16="http://schemas.microsoft.com/office/drawing/2014/main" id="{828CCAE9-36C5-452A-B151-F9314290C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343400"/>
          <a:ext cx="44958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name="Equation" r:id="rId7" imgW="2159000" imgH="444500" progId="Equation.DSMT4">
                  <p:embed/>
                </p:oleObj>
              </mc:Choice>
              <mc:Fallback>
                <p:oleObj name="Equation" r:id="rId7" imgW="21590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343400"/>
                        <a:ext cx="44958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灯片编号占位符 4">
            <a:extLst>
              <a:ext uri="{FF2B5EF4-FFF2-40B4-BE49-F238E27FC236}">
                <a16:creationId xmlns:a16="http://schemas.microsoft.com/office/drawing/2014/main" id="{0DFF8394-78F9-45C2-9990-D7AA4361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D9C47B3-9281-4CD3-98DD-C3679529952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51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C7F2C79-A2A1-4A22-A24A-CAE1CC201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8576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Summary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3" grpId="0"/>
      <p:bldP spid="401415" grpId="0"/>
      <p:bldP spid="40142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7" name="Text Box 5">
            <a:extLst>
              <a:ext uri="{FF2B5EF4-FFF2-40B4-BE49-F238E27FC236}">
                <a16:creationId xmlns:a16="http://schemas.microsoft.com/office/drawing/2014/main" id="{D8E5E980-B5B4-4F1B-8904-32C8BF0CC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305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5. If </a:t>
            </a:r>
            <a:r>
              <a:rPr lang="en-US" altLang="zh-CN" sz="2000" i="1"/>
              <a:t>C</a:t>
            </a:r>
            <a:r>
              <a:rPr lang="en-US" altLang="zh-CN" sz="2000"/>
              <a:t> is closed,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has only one singular point inside </a:t>
            </a:r>
            <a:r>
              <a:rPr lang="en-US" altLang="zh-CN" sz="2000" i="1"/>
              <a:t>C</a:t>
            </a:r>
            <a:r>
              <a:rPr lang="en-US" altLang="zh-CN" sz="2000"/>
              <a:t>, and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is not the in the special form as described in 4, then this problem remains </a:t>
            </a:r>
            <a:r>
              <a:rPr lang="en-US" altLang="zh-CN" sz="2000">
                <a:solidFill>
                  <a:srgbClr val="FF0000"/>
                </a:solidFill>
              </a:rPr>
              <a:t>unsolved</a:t>
            </a:r>
            <a:r>
              <a:rPr lang="en-US" altLang="zh-CN" sz="2000"/>
              <a:t>.</a:t>
            </a:r>
          </a:p>
        </p:txBody>
      </p:sp>
      <p:sp>
        <p:nvSpPr>
          <p:cNvPr id="402439" name="Text Box 7">
            <a:extLst>
              <a:ext uri="{FF2B5EF4-FFF2-40B4-BE49-F238E27FC236}">
                <a16:creationId xmlns:a16="http://schemas.microsoft.com/office/drawing/2014/main" id="{1A4D585A-548F-404A-872D-B524DFCEE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90800"/>
            <a:ext cx="83058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6. If </a:t>
            </a:r>
            <a:r>
              <a:rPr lang="en-US" altLang="zh-CN" sz="2000" i="1"/>
              <a:t>C</a:t>
            </a:r>
            <a:r>
              <a:rPr lang="en-US" altLang="zh-CN" sz="2000"/>
              <a:t> is closed,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has more than one singular point inside </a:t>
            </a:r>
            <a:r>
              <a:rPr lang="en-US" altLang="zh-CN" sz="2000" i="1"/>
              <a:t>C</a:t>
            </a:r>
            <a:r>
              <a:rPr lang="en-US" altLang="zh-CN" sz="2000"/>
              <a:t>, then we can construct several closed contours surrounding these singular points, and then</a:t>
            </a:r>
          </a:p>
        </p:txBody>
      </p:sp>
      <p:sp>
        <p:nvSpPr>
          <p:cNvPr id="402440" name="Text Box 8">
            <a:extLst>
              <a:ext uri="{FF2B5EF4-FFF2-40B4-BE49-F238E27FC236}">
                <a16:creationId xmlns:a16="http://schemas.microsoft.com/office/drawing/2014/main" id="{EEF64C30-79FC-4F5B-94C6-C52A7C629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Solvent:</a:t>
            </a:r>
            <a:r>
              <a:rPr lang="en-US" altLang="zh-CN" sz="2000"/>
              <a:t> the Laurent series in Chapter 5.</a:t>
            </a:r>
          </a:p>
        </p:txBody>
      </p:sp>
      <p:graphicFrame>
        <p:nvGraphicFramePr>
          <p:cNvPr id="402441" name="Object 2">
            <a:extLst>
              <a:ext uri="{FF2B5EF4-FFF2-40B4-BE49-F238E27FC236}">
                <a16:creationId xmlns:a16="http://schemas.microsoft.com/office/drawing/2014/main" id="{280901A1-E8DE-4003-97FF-5B5844CCA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733800"/>
          <a:ext cx="32004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Equation" r:id="rId3" imgW="1651000" imgH="431800" progId="Equation.DSMT4">
                  <p:embed/>
                </p:oleObj>
              </mc:Choice>
              <mc:Fallback>
                <p:oleObj name="Equation" r:id="rId3" imgW="16510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33800"/>
                        <a:ext cx="32004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98A647B0-5433-40A0-81AB-4E9C63747CB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572000"/>
            <a:ext cx="8305800" cy="960438"/>
            <a:chOff x="384" y="3455"/>
            <a:chExt cx="5232" cy="605"/>
          </a:xfrm>
        </p:grpSpPr>
        <p:sp>
          <p:nvSpPr>
            <p:cNvPr id="63497" name="Text Box 10">
              <a:extLst>
                <a:ext uri="{FF2B5EF4-FFF2-40B4-BE49-F238E27FC236}">
                  <a16:creationId xmlns:a16="http://schemas.microsoft.com/office/drawing/2014/main" id="{0C347DEC-8782-478E-9E92-0ED55E7FC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455"/>
              <a:ext cx="5232" cy="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/>
                <a:t>For each                               has only one singular point inside the contour, so it reduces to 4 or 5.</a:t>
              </a:r>
            </a:p>
          </p:txBody>
        </p:sp>
        <p:graphicFrame>
          <p:nvGraphicFramePr>
            <p:cNvPr id="63498" name="Object 3">
              <a:extLst>
                <a:ext uri="{FF2B5EF4-FFF2-40B4-BE49-F238E27FC236}">
                  <a16:creationId xmlns:a16="http://schemas.microsoft.com/office/drawing/2014/main" id="{D99EF58F-0A73-43B0-B144-91674D851B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3502"/>
            <a:ext cx="110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0" name="Equation" r:id="rId5" imgW="1040948" imgH="330057" progId="Equation.DSMT4">
                    <p:embed/>
                  </p:oleObj>
                </mc:Choice>
                <mc:Fallback>
                  <p:oleObj name="Equation" r:id="rId5" imgW="1040948" imgH="330057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502"/>
                          <a:ext cx="1104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495" name="灯片编号占位符 4">
            <a:extLst>
              <a:ext uri="{FF2B5EF4-FFF2-40B4-BE49-F238E27FC236}">
                <a16:creationId xmlns:a16="http://schemas.microsoft.com/office/drawing/2014/main" id="{19E35155-7BA3-42E2-953B-BC23BDB6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064442B-9D49-4288-BD9B-7ECA90C2A82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52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651984-51E6-4881-AF13-BB3C7F307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8576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Summary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7" grpId="0"/>
      <p:bldP spid="402439" grpId="0"/>
      <p:bldP spid="4024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>
            <a:extLst>
              <a:ext uri="{FF2B5EF4-FFF2-40B4-BE49-F238E27FC236}">
                <a16:creationId xmlns:a16="http://schemas.microsoft.com/office/drawing/2014/main" id="{742BDBFF-E463-4E5F-9AAC-5F4C47B7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8292338-1190-4536-93F5-D5607DEBBE1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0946179B-574D-47AB-B019-1083F5FB8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2038"/>
            <a:ext cx="800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Definite integrals of functions  </a:t>
            </a:r>
            <a:r>
              <a:rPr lang="en-US" altLang="zh-CN" sz="2400" i="1">
                <a:cs typeface="Times New Roman" panose="02020603050405020304" pitchFamily="18" charset="0"/>
              </a:rPr>
              <a:t>w</a:t>
            </a:r>
            <a:r>
              <a:rPr lang="en-US" altLang="zh-CN" sz="2400"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cs typeface="Times New Roman" panose="02020603050405020304" pitchFamily="18" charset="0"/>
              </a:rPr>
              <a:t>t</a:t>
            </a:r>
            <a:r>
              <a:rPr lang="en-US" altLang="zh-CN" sz="2400"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9E3B47-07AE-4EE9-9805-8DD1CCA80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Definition of the integrals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7413" name="Text Box 52">
            <a:extLst>
              <a:ext uri="{FF2B5EF4-FFF2-40B4-BE49-F238E27FC236}">
                <a16:creationId xmlns:a16="http://schemas.microsoft.com/office/drawing/2014/main" id="{053813B1-6165-489E-B433-E25A3E780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220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Some properties: </a:t>
            </a:r>
          </a:p>
        </p:txBody>
      </p:sp>
      <p:sp>
        <p:nvSpPr>
          <p:cNvPr id="6" name="Text Box 35">
            <a:extLst>
              <a:ext uri="{FF2B5EF4-FFF2-40B4-BE49-F238E27FC236}">
                <a16:creationId xmlns:a16="http://schemas.microsoft.com/office/drawing/2014/main" id="{0FC46B12-D187-4FB3-9A31-521EB9A4A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7772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(c)  Modulus property</a:t>
            </a:r>
          </a:p>
        </p:txBody>
      </p:sp>
      <p:graphicFrame>
        <p:nvGraphicFramePr>
          <p:cNvPr id="385039" name="Object 15">
            <a:extLst>
              <a:ext uri="{FF2B5EF4-FFF2-40B4-BE49-F238E27FC236}">
                <a16:creationId xmlns:a16="http://schemas.microsoft.com/office/drawing/2014/main" id="{28C43C9E-090C-48E5-B856-41958DECFC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057400"/>
          <a:ext cx="35941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3" imgW="2057400" imgH="381000" progId="Equation.DSMT4">
                  <p:embed/>
                </p:oleObj>
              </mc:Choice>
              <mc:Fallback>
                <p:oleObj name="Equation" r:id="rId3" imgW="2057400" imgH="381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35941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5">
            <a:extLst>
              <a:ext uri="{FF2B5EF4-FFF2-40B4-BE49-F238E27FC236}">
                <a16:creationId xmlns:a16="http://schemas.microsoft.com/office/drawing/2014/main" id="{9AAD9EED-6EE8-4920-80B4-ECA848F35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25738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Proof:  </a:t>
            </a:r>
            <a:r>
              <a:rPr lang="en-US" altLang="zh-CN" sz="2000"/>
              <a:t>Write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03560B63-B248-4502-B59F-8E48B8009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35280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then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73890CC9-9E2C-4503-AEB2-64A64BE53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9963" y="2667000"/>
          <a:ext cx="18748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5" imgW="1040948" imgH="330057" progId="Equation.DSMT4">
                  <p:embed/>
                </p:oleObj>
              </mc:Choice>
              <mc:Fallback>
                <p:oleObj name="Equation" r:id="rId5" imgW="1040948" imgH="33005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2667000"/>
                        <a:ext cx="187483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1E0A172A-5B20-4753-B97D-E4D74F4099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276600"/>
          <a:ext cx="35496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7" imgW="2006600" imgH="330200" progId="Equation.DSMT4">
                  <p:embed/>
                </p:oleObj>
              </mc:Choice>
              <mc:Fallback>
                <p:oleObj name="Equation" r:id="rId7" imgW="2006600" imgH="330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76600"/>
                        <a:ext cx="35496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B1365944-237A-4ED0-8752-7B35B48075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1738" y="3886200"/>
          <a:ext cx="40243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9" imgW="2438400" imgH="330200" progId="Equation.DSMT4">
                  <p:embed/>
                </p:oleObj>
              </mc:Choice>
              <mc:Fallback>
                <p:oleObj name="Equation" r:id="rId9" imgW="2438400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3886200"/>
                        <a:ext cx="40243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411D88FB-FBE1-4328-8D48-FD58DBD4BB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495800"/>
          <a:ext cx="19812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11" imgW="1002865" imgH="330057" progId="Equation.DSMT4">
                  <p:embed/>
                </p:oleObj>
              </mc:Choice>
              <mc:Fallback>
                <p:oleObj name="Equation" r:id="rId11" imgW="1002865" imgH="33005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95800"/>
                        <a:ext cx="19812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24">
            <a:extLst>
              <a:ext uri="{FF2B5EF4-FFF2-40B4-BE49-F238E27FC236}">
                <a16:creationId xmlns:a16="http://schemas.microsoft.com/office/drawing/2014/main" id="{87E28620-B251-45F4-9F68-527348533904}"/>
              </a:ext>
            </a:extLst>
          </p:cNvPr>
          <p:cNvSpPr>
            <a:spLocks/>
          </p:cNvSpPr>
          <p:nvPr/>
        </p:nvSpPr>
        <p:spPr bwMode="auto">
          <a:xfrm>
            <a:off x="533400" y="4419600"/>
            <a:ext cx="1447800" cy="609600"/>
          </a:xfrm>
          <a:prstGeom prst="borderCallout1">
            <a:avLst>
              <a:gd name="adj1" fmla="val 18750"/>
              <a:gd name="adj2" fmla="val 105264"/>
              <a:gd name="adj3" fmla="val 43750"/>
              <a:gd name="adj4" fmla="val 142106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2000" dirty="0"/>
              <a:t>Re(</a:t>
            </a:r>
            <a:r>
              <a:rPr lang="en-US" altLang="zh-CN" sz="2000" i="1" dirty="0"/>
              <a:t>z</a:t>
            </a:r>
            <a:r>
              <a:rPr lang="en-US" altLang="zh-CN" sz="2000" dirty="0"/>
              <a:t>) ≤|</a:t>
            </a:r>
            <a:r>
              <a:rPr lang="en-US" altLang="zh-CN" sz="2000" i="1" dirty="0"/>
              <a:t>z|</a:t>
            </a:r>
          </a:p>
        </p:txBody>
      </p:sp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16CF6CA3-AC57-439F-BDC4-9ACE23AF7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2850" y="5181600"/>
          <a:ext cx="34607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13" imgW="1917700" imgH="330200" progId="Equation.DSMT4">
                  <p:embed/>
                </p:oleObj>
              </mc:Choice>
              <mc:Fallback>
                <p:oleObj name="Equation" r:id="rId13" imgW="1917700" imgH="330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5181600"/>
                        <a:ext cx="34607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58" name="Text Box 34">
            <a:extLst>
              <a:ext uri="{FF2B5EF4-FFF2-40B4-BE49-F238E27FC236}">
                <a16:creationId xmlns:a16="http://schemas.microsoft.com/office/drawing/2014/main" id="{CD879F99-8267-4E1C-981E-7307D1C87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14800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(b) The arc is a </a:t>
            </a:r>
            <a:r>
              <a:rPr lang="en-US" altLang="zh-CN" sz="2000">
                <a:solidFill>
                  <a:srgbClr val="0033CC"/>
                </a:solidFill>
              </a:rPr>
              <a:t>simple arc</a:t>
            </a:r>
            <a:r>
              <a:rPr lang="en-US" altLang="zh-CN" sz="2000"/>
              <a:t>, or a </a:t>
            </a:r>
            <a:r>
              <a:rPr lang="en-US" altLang="zh-CN" sz="2000">
                <a:solidFill>
                  <a:srgbClr val="0033CC"/>
                </a:solidFill>
              </a:rPr>
              <a:t>Jordan arc</a:t>
            </a:r>
            <a:r>
              <a:rPr lang="en-US" altLang="zh-CN" sz="2000"/>
              <a:t>, if it does not cross itself.</a:t>
            </a:r>
            <a:endParaRPr lang="en-US" altLang="zh-CN" sz="2000" i="1"/>
          </a:p>
        </p:txBody>
      </p:sp>
      <p:sp>
        <p:nvSpPr>
          <p:cNvPr id="359460" name="Text Box 36">
            <a:extLst>
              <a:ext uri="{FF2B5EF4-FFF2-40B4-BE49-F238E27FC236}">
                <a16:creationId xmlns:a16="http://schemas.microsoft.com/office/drawing/2014/main" id="{C2DEC7CC-AA76-4FC7-B7D9-738665638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81200"/>
            <a:ext cx="84582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(a) A set of points </a:t>
            </a:r>
            <a:r>
              <a:rPr lang="en-US" altLang="zh-CN" sz="2000" i="1"/>
              <a:t>z</a:t>
            </a:r>
            <a:r>
              <a:rPr lang="en-US" altLang="zh-CN" sz="2000"/>
              <a:t>=</a:t>
            </a:r>
            <a:r>
              <a:rPr lang="en-US" altLang="zh-CN" sz="2000" i="1"/>
              <a:t>x</a:t>
            </a:r>
            <a:r>
              <a:rPr lang="en-US" altLang="zh-CN" sz="2000"/>
              <a:t>+</a:t>
            </a:r>
            <a:r>
              <a:rPr lang="en-US" altLang="zh-CN" sz="2000" i="1"/>
              <a:t>iy </a:t>
            </a:r>
            <a:r>
              <a:rPr lang="en-US" altLang="zh-CN" sz="2000"/>
              <a:t>is said to be an </a:t>
            </a:r>
            <a:r>
              <a:rPr lang="en-US" altLang="zh-CN" sz="2000">
                <a:solidFill>
                  <a:srgbClr val="0033CC"/>
                </a:solidFill>
              </a:rPr>
              <a:t>arc</a:t>
            </a:r>
            <a:r>
              <a:rPr lang="en-US" altLang="zh-CN" sz="2000"/>
              <a:t> if </a:t>
            </a:r>
            <a:r>
              <a:rPr lang="en-US" altLang="zh-CN" sz="2000" i="1"/>
              <a:t>x</a:t>
            </a:r>
            <a:r>
              <a:rPr lang="en-US" altLang="zh-CN" sz="2000"/>
              <a:t>=</a:t>
            </a:r>
            <a:r>
              <a:rPr lang="en-US" altLang="zh-CN" sz="2000" i="1"/>
              <a:t>x</a:t>
            </a:r>
            <a:r>
              <a:rPr lang="en-US" altLang="zh-CN" sz="2000"/>
              <a:t>(</a:t>
            </a:r>
            <a:r>
              <a:rPr lang="en-US" altLang="zh-CN" sz="2000" i="1"/>
              <a:t>t</a:t>
            </a:r>
            <a:r>
              <a:rPr lang="en-US" altLang="zh-CN" sz="2000"/>
              <a:t>), </a:t>
            </a:r>
            <a:r>
              <a:rPr lang="en-US" altLang="zh-CN" sz="2000" i="1"/>
              <a:t>y</a:t>
            </a:r>
            <a:r>
              <a:rPr lang="en-US" altLang="zh-CN" sz="2000"/>
              <a:t>=</a:t>
            </a:r>
            <a:r>
              <a:rPr lang="en-US" altLang="zh-CN" sz="2000" i="1"/>
              <a:t>y</a:t>
            </a:r>
            <a:r>
              <a:rPr lang="en-US" altLang="zh-CN" sz="2000"/>
              <a:t>(</a:t>
            </a:r>
            <a:r>
              <a:rPr lang="en-US" altLang="zh-CN" sz="2000" i="1"/>
              <a:t>t</a:t>
            </a:r>
            <a:r>
              <a:rPr lang="en-US" altLang="zh-CN" sz="2000"/>
              <a:t>) are continuous functions of a real variable </a:t>
            </a:r>
            <a:r>
              <a:rPr lang="en-US" altLang="zh-CN" sz="2000" i="1"/>
              <a:t>t</a:t>
            </a:r>
            <a:r>
              <a:rPr lang="en-US" altLang="zh-CN" sz="2000"/>
              <a:t>.</a:t>
            </a:r>
            <a:endParaRPr lang="en-US" altLang="zh-CN" sz="2000" i="1"/>
          </a:p>
        </p:txBody>
      </p:sp>
      <p:grpSp>
        <p:nvGrpSpPr>
          <p:cNvPr id="2" name="组合 12">
            <a:extLst>
              <a:ext uri="{FF2B5EF4-FFF2-40B4-BE49-F238E27FC236}">
                <a16:creationId xmlns:a16="http://schemas.microsoft.com/office/drawing/2014/main" id="{3CFC2779-6469-497B-BD1D-98D879B4D82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048000"/>
            <a:ext cx="7772400" cy="990600"/>
            <a:chOff x="609600" y="3048000"/>
            <a:chExt cx="7772400" cy="990600"/>
          </a:xfrm>
        </p:grpSpPr>
        <p:graphicFrame>
          <p:nvGraphicFramePr>
            <p:cNvPr id="18442" name="Object 2">
              <a:extLst>
                <a:ext uri="{FF2B5EF4-FFF2-40B4-BE49-F238E27FC236}">
                  <a16:creationId xmlns:a16="http://schemas.microsoft.com/office/drawing/2014/main" id="{B324C95D-161F-4A38-984D-1F52E78C71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2288" y="3581400"/>
            <a:ext cx="42291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9" name="Equation" r:id="rId3" imgW="2336800" imgH="254000" progId="Equation.DSMT4">
                    <p:embed/>
                  </p:oleObj>
                </mc:Choice>
                <mc:Fallback>
                  <p:oleObj name="Equation" r:id="rId3" imgW="2336800" imgH="2540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2288" y="3581400"/>
                          <a:ext cx="42291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Text Box 37">
              <a:extLst>
                <a:ext uri="{FF2B5EF4-FFF2-40B4-BE49-F238E27FC236}">
                  <a16:creationId xmlns:a16="http://schemas.microsoft.com/office/drawing/2014/main" id="{EA76672C-5286-43DE-B2F7-C17BC1BAF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3048000"/>
              <a:ext cx="7772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It is convenient to describe these points by </a:t>
              </a:r>
              <a:endParaRPr lang="en-US" altLang="zh-CN" sz="2000" i="1"/>
            </a:p>
          </p:txBody>
        </p:sp>
      </p:grpSp>
      <p:sp>
        <p:nvSpPr>
          <p:cNvPr id="359462" name="Text Box 38">
            <a:extLst>
              <a:ext uri="{FF2B5EF4-FFF2-40B4-BE49-F238E27FC236}">
                <a16:creationId xmlns:a16="http://schemas.microsoft.com/office/drawing/2014/main" id="{E2EE0CAE-37F0-4C9B-8675-EA638C6BD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0"/>
            <a:ext cx="80772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(c) The arc is a </a:t>
            </a:r>
            <a:r>
              <a:rPr lang="en-US" altLang="zh-CN" sz="2000">
                <a:solidFill>
                  <a:srgbClr val="0033CC"/>
                </a:solidFill>
              </a:rPr>
              <a:t>simple closed curve, </a:t>
            </a:r>
            <a:r>
              <a:rPr lang="en-US" altLang="zh-CN" sz="2000"/>
              <a:t>or a</a:t>
            </a:r>
            <a:r>
              <a:rPr lang="en-US" altLang="zh-CN" sz="2000">
                <a:solidFill>
                  <a:srgbClr val="0033CC"/>
                </a:solidFill>
              </a:rPr>
              <a:t> Jordan curve</a:t>
            </a:r>
            <a:r>
              <a:rPr lang="en-US" altLang="zh-CN" sz="2000"/>
              <a:t>, if it does not cross itself except for </a:t>
            </a:r>
            <a:r>
              <a:rPr lang="en-US" altLang="zh-CN" sz="2000" i="1"/>
              <a:t>z</a:t>
            </a:r>
            <a:r>
              <a:rPr lang="en-US" altLang="zh-CN" sz="2000"/>
              <a:t>(</a:t>
            </a:r>
            <a:r>
              <a:rPr lang="en-US" altLang="zh-CN" sz="2000" i="1"/>
              <a:t>b</a:t>
            </a:r>
            <a:r>
              <a:rPr lang="en-US" altLang="zh-CN" sz="2000"/>
              <a:t>)=</a:t>
            </a:r>
            <a:r>
              <a:rPr lang="en-US" altLang="zh-CN" sz="2000" i="1"/>
              <a:t>z</a:t>
            </a:r>
            <a:r>
              <a:rPr lang="en-US" altLang="zh-CN" sz="2000"/>
              <a:t>(</a:t>
            </a:r>
            <a:r>
              <a:rPr lang="en-US" altLang="zh-CN" sz="2000" i="1"/>
              <a:t>a</a:t>
            </a:r>
            <a:r>
              <a:rPr lang="en-US" altLang="zh-CN" sz="2000"/>
              <a:t>).</a:t>
            </a:r>
            <a:endParaRPr lang="en-US" altLang="zh-CN" sz="2000" i="1"/>
          </a:p>
        </p:txBody>
      </p:sp>
      <p:sp>
        <p:nvSpPr>
          <p:cNvPr id="18438" name="灯片编号占位符 4">
            <a:extLst>
              <a:ext uri="{FF2B5EF4-FFF2-40B4-BE49-F238E27FC236}">
                <a16:creationId xmlns:a16="http://schemas.microsoft.com/office/drawing/2014/main" id="{1705AD12-2D90-4A2C-BAFC-A4B35A58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DC44445-2F4D-413C-A4A5-7AB634D3A41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8B92A002-ABF4-471F-9D00-F9B624C07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2038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Contours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754AC8E-E20B-4D03-94CE-86E425DB3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Definition of the integrals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2" name="Text Box 52">
            <a:extLst>
              <a:ext uri="{FF2B5EF4-FFF2-40B4-BE49-F238E27FC236}">
                <a16:creationId xmlns:a16="http://schemas.microsoft.com/office/drawing/2014/main" id="{1903DEC9-2A97-483E-AF81-142D15DAD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00200"/>
            <a:ext cx="220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Some definitions: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58" grpId="0"/>
      <p:bldP spid="359460" grpId="0"/>
      <p:bldP spid="359462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>
            <a:extLst>
              <a:ext uri="{FF2B5EF4-FFF2-40B4-BE49-F238E27FC236}">
                <a16:creationId xmlns:a16="http://schemas.microsoft.com/office/drawing/2014/main" id="{B80CDD78-5221-48E1-99C6-FB21D0C203C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743200"/>
            <a:ext cx="8220075" cy="1630363"/>
            <a:chOff x="457200" y="2743200"/>
            <a:chExt cx="8220075" cy="1630363"/>
          </a:xfrm>
        </p:grpSpPr>
        <p:grpSp>
          <p:nvGrpSpPr>
            <p:cNvPr id="19468" name="组合 14">
              <a:extLst>
                <a:ext uri="{FF2B5EF4-FFF2-40B4-BE49-F238E27FC236}">
                  <a16:creationId xmlns:a16="http://schemas.microsoft.com/office/drawing/2014/main" id="{21A7D95E-8534-4C29-8A2B-4A32E1B00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" y="2743200"/>
              <a:ext cx="8220075" cy="1016000"/>
              <a:chOff x="457200" y="1478072"/>
              <a:chExt cx="8220586" cy="1015663"/>
            </a:xfrm>
          </p:grpSpPr>
          <p:graphicFrame>
            <p:nvGraphicFramePr>
              <p:cNvPr id="19470" name="Object 5">
                <a:extLst>
                  <a:ext uri="{FF2B5EF4-FFF2-40B4-BE49-F238E27FC236}">
                    <a16:creationId xmlns:a16="http://schemas.microsoft.com/office/drawing/2014/main" id="{8A800442-C26E-4F31-8B1A-E82E9887F85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05200" y="1589989"/>
              <a:ext cx="2163763" cy="4397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92" name="Equation" r:id="rId3" imgW="1244600" imgH="254000" progId="Equation.DSMT4">
                      <p:embed/>
                    </p:oleObj>
                  </mc:Choice>
                  <mc:Fallback>
                    <p:oleObj name="Equation" r:id="rId3" imgW="1244600" imgH="2540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5200" y="1589989"/>
                            <a:ext cx="2163763" cy="4397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71" name="Text Box 9">
                <a:extLst>
                  <a:ext uri="{FF2B5EF4-FFF2-40B4-BE49-F238E27FC236}">
                    <a16:creationId xmlns:a16="http://schemas.microsoft.com/office/drawing/2014/main" id="{207F8197-BCBA-4BAB-B896-A170B72C27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1478072"/>
                <a:ext cx="8220586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Example 2.</a:t>
                </a:r>
                <a:r>
                  <a:rPr lang="en-US" altLang="zh-CN" sz="2000"/>
                  <a:t>  The unit circle                                   is a simple closed curve, oriented in the </a:t>
                </a:r>
                <a:r>
                  <a:rPr lang="en-US" altLang="zh-CN" sz="2000">
                    <a:solidFill>
                      <a:srgbClr val="FF0000"/>
                    </a:solidFill>
                  </a:rPr>
                  <a:t>counterclockwise </a:t>
                </a:r>
                <a:r>
                  <a:rPr lang="en-US" altLang="zh-CN" sz="2000"/>
                  <a:t>direction. So is the circle               </a:t>
                </a:r>
              </a:p>
            </p:txBody>
          </p:sp>
        </p:grpSp>
        <p:graphicFrame>
          <p:nvGraphicFramePr>
            <p:cNvPr id="19469" name="Object 2">
              <a:extLst>
                <a:ext uri="{FF2B5EF4-FFF2-40B4-BE49-F238E27FC236}">
                  <a16:creationId xmlns:a16="http://schemas.microsoft.com/office/drawing/2014/main" id="{2E5FAA24-2599-422B-8717-A8683C49F7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4600" y="3886200"/>
            <a:ext cx="297180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3" name="Equation" r:id="rId5" imgW="1803400" imgH="254000" progId="Equation.DSMT4">
                    <p:embed/>
                  </p:oleObj>
                </mc:Choice>
                <mc:Fallback>
                  <p:oleObj name="Equation" r:id="rId5" imgW="1803400" imgH="2540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3886200"/>
                          <a:ext cx="2971800" cy="487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15">
            <a:extLst>
              <a:ext uri="{FF2B5EF4-FFF2-40B4-BE49-F238E27FC236}">
                <a16:creationId xmlns:a16="http://schemas.microsoft.com/office/drawing/2014/main" id="{E4293151-7E73-42CF-A0CF-C606DD10ECF5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4419600"/>
            <a:ext cx="8229600" cy="1016000"/>
            <a:chOff x="533400" y="2971800"/>
            <a:chExt cx="8229600" cy="1015663"/>
          </a:xfrm>
        </p:grpSpPr>
        <p:graphicFrame>
          <p:nvGraphicFramePr>
            <p:cNvPr id="19466" name="Object 3">
              <a:extLst>
                <a:ext uri="{FF2B5EF4-FFF2-40B4-BE49-F238E27FC236}">
                  <a16:creationId xmlns:a16="http://schemas.microsoft.com/office/drawing/2014/main" id="{DD1C2368-64AA-43A7-81E8-5AE7D49D13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9288" y="3057427"/>
            <a:ext cx="233997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4" name="Equation" r:id="rId7" imgW="1295400" imgH="254000" progId="Equation.DSMT4">
                    <p:embed/>
                  </p:oleObj>
                </mc:Choice>
                <mc:Fallback>
                  <p:oleObj name="Equation" r:id="rId7" imgW="1295400" imgH="2540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9288" y="3057427"/>
                          <a:ext cx="2339975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7" name="Text Box 29">
              <a:extLst>
                <a:ext uri="{FF2B5EF4-FFF2-40B4-BE49-F238E27FC236}">
                  <a16:creationId xmlns:a16="http://schemas.microsoft.com/office/drawing/2014/main" id="{ECCF571B-E346-4AFA-8EBC-49EF7F4D7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2971800"/>
              <a:ext cx="82296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Example 3.</a:t>
              </a:r>
              <a:r>
                <a:rPr lang="en-US" altLang="zh-CN" sz="2000"/>
                <a:t>  The points 	                                  also making up the unit circle, but this arc is </a:t>
              </a:r>
              <a:r>
                <a:rPr lang="en-US" altLang="zh-CN" sz="2000">
                  <a:solidFill>
                    <a:srgbClr val="FF0000"/>
                  </a:solidFill>
                </a:rPr>
                <a:t>not </a:t>
              </a:r>
              <a:r>
                <a:rPr lang="en-US" altLang="zh-CN" sz="2000"/>
                <a:t>a simple arc, since the circle traversed </a:t>
              </a:r>
              <a:r>
                <a:rPr lang="en-US" altLang="zh-CN" sz="2000">
                  <a:solidFill>
                    <a:srgbClr val="FF0000"/>
                  </a:solidFill>
                </a:rPr>
                <a:t>twice</a:t>
              </a:r>
              <a:r>
                <a:rPr lang="en-US" altLang="zh-CN" sz="2000"/>
                <a:t>.</a:t>
              </a:r>
              <a:endParaRPr lang="en-US" altLang="zh-CN" sz="2000" i="1"/>
            </a:p>
          </p:txBody>
        </p:sp>
      </p:grpSp>
      <p:sp>
        <p:nvSpPr>
          <p:cNvPr id="19460" name="灯片编号占位符 4">
            <a:extLst>
              <a:ext uri="{FF2B5EF4-FFF2-40B4-BE49-F238E27FC236}">
                <a16:creationId xmlns:a16="http://schemas.microsoft.com/office/drawing/2014/main" id="{D2B3EFE1-C26A-4A39-8B68-1E4D12BE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D4BF092-2165-47C5-83AC-B8FB48D61E21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Text Box 2">
            <a:extLst>
              <a:ext uri="{FF2B5EF4-FFF2-40B4-BE49-F238E27FC236}">
                <a16:creationId xmlns:a16="http://schemas.microsoft.com/office/drawing/2014/main" id="{9F065FD8-92C1-47DE-8A68-F845F7B59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Contours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203625B-DA89-4F77-8301-B33F650C2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Definition of the integrals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5" name="组合 19">
            <a:extLst>
              <a:ext uri="{FF2B5EF4-FFF2-40B4-BE49-F238E27FC236}">
                <a16:creationId xmlns:a16="http://schemas.microsoft.com/office/drawing/2014/main" id="{13C50341-DE00-4B76-B1E3-0DC42FF3D09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447800"/>
            <a:ext cx="8229600" cy="1331913"/>
            <a:chOff x="457200" y="2097381"/>
            <a:chExt cx="8229600" cy="1331619"/>
          </a:xfrm>
        </p:grpSpPr>
        <p:graphicFrame>
          <p:nvGraphicFramePr>
            <p:cNvPr id="19464" name="Object 12">
              <a:extLst>
                <a:ext uri="{FF2B5EF4-FFF2-40B4-BE49-F238E27FC236}">
                  <a16:creationId xmlns:a16="http://schemas.microsoft.com/office/drawing/2014/main" id="{DF42EC8D-EB8D-4620-A440-7AD9AF962B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788" y="2097381"/>
            <a:ext cx="2614612" cy="846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5" name="Equation" r:id="rId9" imgW="1447800" imgH="469900" progId="Equation.DSMT4">
                    <p:embed/>
                  </p:oleObj>
                </mc:Choice>
                <mc:Fallback>
                  <p:oleObj name="Equation" r:id="rId9" imgW="1447800" imgH="4699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788" y="2097381"/>
                          <a:ext cx="2614612" cy="846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5" name="Text Box 29">
              <a:extLst>
                <a:ext uri="{FF2B5EF4-FFF2-40B4-BE49-F238E27FC236}">
                  <a16:creationId xmlns:a16="http://schemas.microsoft.com/office/drawing/2014/main" id="{65305F51-96BF-48D7-9BA5-3D9523CAD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2105561"/>
              <a:ext cx="8229600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2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Example 1.</a:t>
              </a:r>
              <a:r>
                <a:rPr lang="en-US" altLang="zh-CN" sz="2000"/>
                <a:t>  The polygonal line 	                                         consists of a line segment from 0 to 1+</a:t>
              </a:r>
              <a:r>
                <a:rPr lang="en-US" altLang="zh-CN" sz="2000" i="1"/>
                <a:t>i</a:t>
              </a:r>
              <a:r>
                <a:rPr lang="en-US" altLang="zh-CN" sz="2000"/>
                <a:t> followed by one from 1+</a:t>
              </a:r>
              <a:r>
                <a:rPr lang="en-US" altLang="zh-CN" sz="2000" i="1"/>
                <a:t>i</a:t>
              </a:r>
              <a:r>
                <a:rPr lang="en-US" altLang="zh-CN" sz="2000"/>
                <a:t> to 2+</a:t>
              </a:r>
              <a:r>
                <a:rPr lang="en-US" altLang="zh-CN" sz="2000" i="1"/>
                <a:t>i</a:t>
              </a:r>
              <a:r>
                <a:rPr lang="en-US" altLang="zh-CN" sz="2000"/>
                <a:t> is  </a:t>
              </a:r>
              <a:r>
                <a:rPr lang="en-US" altLang="zh-CN" sz="2000">
                  <a:solidFill>
                    <a:srgbClr val="FF0000"/>
                  </a:solidFill>
                </a:rPr>
                <a:t>a simple arc</a:t>
              </a:r>
              <a:r>
                <a:rPr lang="en-US" altLang="zh-CN" sz="2000"/>
                <a:t>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Text Box 3">
            <a:extLst>
              <a:ext uri="{FF2B5EF4-FFF2-40B4-BE49-F238E27FC236}">
                <a16:creationId xmlns:a16="http://schemas.microsoft.com/office/drawing/2014/main" id="{1AC4BC08-ADF7-47BA-9C01-2FB23E560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(d) The arc is called a </a:t>
            </a:r>
            <a:r>
              <a:rPr lang="en-US" altLang="zh-CN" sz="2000">
                <a:solidFill>
                  <a:srgbClr val="0033CC"/>
                </a:solidFill>
              </a:rPr>
              <a:t>differentiable arc</a:t>
            </a:r>
            <a:r>
              <a:rPr lang="en-US" altLang="zh-CN" sz="2000"/>
              <a:t>, if </a:t>
            </a:r>
            <a:r>
              <a:rPr lang="en-US" altLang="zh-CN" sz="2000" i="1"/>
              <a:t>x′</a:t>
            </a:r>
            <a:r>
              <a:rPr lang="en-US" altLang="zh-CN" sz="2000"/>
              <a:t>(</a:t>
            </a:r>
            <a:r>
              <a:rPr lang="en-US" altLang="zh-CN" sz="2000" i="1"/>
              <a:t>t</a:t>
            </a:r>
            <a:r>
              <a:rPr lang="en-US" altLang="zh-CN" sz="2000"/>
              <a:t>) and </a:t>
            </a:r>
            <a:r>
              <a:rPr lang="en-US" altLang="zh-CN" sz="2000" i="1"/>
              <a:t>y′</a:t>
            </a:r>
            <a:r>
              <a:rPr lang="en-US" altLang="zh-CN" sz="2000"/>
              <a:t>(</a:t>
            </a:r>
            <a:r>
              <a:rPr lang="en-US" altLang="zh-CN" sz="2000" i="1"/>
              <a:t>t</a:t>
            </a:r>
            <a:r>
              <a:rPr lang="en-US" altLang="zh-CN" sz="2000"/>
              <a:t>) are continuous on [</a:t>
            </a:r>
            <a:r>
              <a:rPr lang="en-US" altLang="zh-CN" sz="2000" i="1"/>
              <a:t>a</a:t>
            </a:r>
            <a:r>
              <a:rPr lang="en-US" altLang="zh-CN" sz="2000"/>
              <a:t>, </a:t>
            </a:r>
            <a:r>
              <a:rPr lang="en-US" altLang="zh-CN" sz="2000" i="1"/>
              <a:t>b</a:t>
            </a:r>
            <a:r>
              <a:rPr lang="en-US" altLang="zh-CN" sz="2000"/>
              <a:t>].</a:t>
            </a:r>
            <a:endParaRPr lang="en-US" altLang="zh-CN" sz="2000" i="1"/>
          </a:p>
        </p:txBody>
      </p:sp>
      <p:grpSp>
        <p:nvGrpSpPr>
          <p:cNvPr id="2" name="组合 12">
            <a:extLst>
              <a:ext uri="{FF2B5EF4-FFF2-40B4-BE49-F238E27FC236}">
                <a16:creationId xmlns:a16="http://schemas.microsoft.com/office/drawing/2014/main" id="{F4C8745A-D21B-482D-AE7F-F57FBD30A2C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438400"/>
            <a:ext cx="8229600" cy="1057275"/>
            <a:chOff x="457200" y="2819400"/>
            <a:chExt cx="8229600" cy="1057569"/>
          </a:xfrm>
        </p:grpSpPr>
        <p:graphicFrame>
          <p:nvGraphicFramePr>
            <p:cNvPr id="20489" name="Object 2">
              <a:extLst>
                <a:ext uri="{FF2B5EF4-FFF2-40B4-BE49-F238E27FC236}">
                  <a16:creationId xmlns:a16="http://schemas.microsoft.com/office/drawing/2014/main" id="{8BE47676-E212-480F-84C7-086B9590B4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908" y="2847681"/>
            <a:ext cx="2784475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2" name="Equation" r:id="rId3" imgW="1803400" imgH="330200" progId="Equation.DSMT4">
                    <p:embed/>
                  </p:oleObj>
                </mc:Choice>
                <mc:Fallback>
                  <p:oleObj name="Equation" r:id="rId3" imgW="1803400" imgH="330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908" y="2847681"/>
                          <a:ext cx="2784475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0" name="Text Box 18">
              <a:extLst>
                <a:ext uri="{FF2B5EF4-FFF2-40B4-BE49-F238E27FC236}">
                  <a16:creationId xmlns:a16="http://schemas.microsoft.com/office/drawing/2014/main" id="{529447ED-A566-4A08-916A-14D7F7862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2819400"/>
              <a:ext cx="8229600" cy="960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/>
                <a:t>Then the real-valued function                                                is integrable, and the </a:t>
              </a:r>
              <a:r>
                <a:rPr lang="en-US" altLang="zh-CN" sz="2000">
                  <a:solidFill>
                    <a:srgbClr val="0033CC"/>
                  </a:solidFill>
                </a:rPr>
                <a:t>length</a:t>
              </a:r>
              <a:r>
                <a:rPr lang="en-US" altLang="zh-CN" sz="2000"/>
                <a:t> of the arc is</a:t>
              </a:r>
              <a:endParaRPr lang="en-US" altLang="zh-CN" sz="2000" i="1"/>
            </a:p>
          </p:txBody>
        </p:sp>
        <p:graphicFrame>
          <p:nvGraphicFramePr>
            <p:cNvPr id="20491" name="Object 3">
              <a:extLst>
                <a:ext uri="{FF2B5EF4-FFF2-40B4-BE49-F238E27FC236}">
                  <a16:creationId xmlns:a16="http://schemas.microsoft.com/office/drawing/2014/main" id="{837873C8-8160-498B-8230-562BC801DF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0125" y="3324519"/>
            <a:ext cx="1641475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3" name="Equation" r:id="rId5" imgW="977900" imgH="330200" progId="Equation.DSMT4">
                    <p:embed/>
                  </p:oleObj>
                </mc:Choice>
                <mc:Fallback>
                  <p:oleObj name="Equation" r:id="rId5" imgW="977900" imgH="330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0125" y="3324519"/>
                          <a:ext cx="1641475" cy="552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4" name="灯片编号占位符 4">
            <a:extLst>
              <a:ext uri="{FF2B5EF4-FFF2-40B4-BE49-F238E27FC236}">
                <a16:creationId xmlns:a16="http://schemas.microsoft.com/office/drawing/2014/main" id="{7A0E30DB-4B39-4335-87E5-E0D8A9C3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2ADB6F3-9A93-4DCB-8A57-E141529D772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Text Box 2">
            <a:extLst>
              <a:ext uri="{FF2B5EF4-FFF2-40B4-BE49-F238E27FC236}">
                <a16:creationId xmlns:a16="http://schemas.microsoft.com/office/drawing/2014/main" id="{056D7DA3-EEFF-4165-AE8B-0AA665DAE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Contours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F494CB3-10C4-447B-94DC-43D01E4F8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Definition of the integrals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A87CE933-BB5C-4761-9A0F-225B2B524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3444875"/>
            <a:ext cx="79248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(e) An arc </a:t>
            </a:r>
            <a:r>
              <a:rPr lang="en-US" altLang="zh-CN" sz="2000" i="1"/>
              <a:t>z</a:t>
            </a:r>
            <a:r>
              <a:rPr lang="en-US" altLang="zh-CN" sz="2000"/>
              <a:t>=</a:t>
            </a:r>
            <a:r>
              <a:rPr lang="en-US" altLang="zh-CN" sz="2000" i="1"/>
              <a:t>z</a:t>
            </a:r>
            <a:r>
              <a:rPr lang="en-US" altLang="zh-CN" sz="2000"/>
              <a:t>(</a:t>
            </a:r>
            <a:r>
              <a:rPr lang="en-US" altLang="zh-CN" sz="2000" i="1"/>
              <a:t>t</a:t>
            </a:r>
            <a:r>
              <a:rPr lang="en-US" altLang="zh-CN" sz="2000"/>
              <a:t>) (</a:t>
            </a:r>
            <a:r>
              <a:rPr lang="en-US" altLang="zh-CN" sz="2000" i="1"/>
              <a:t>a</a:t>
            </a:r>
            <a:r>
              <a:rPr lang="en-US" altLang="zh-CN" sz="2000"/>
              <a:t> ≤</a:t>
            </a:r>
            <a:r>
              <a:rPr lang="en-US" altLang="zh-CN" sz="2000" i="1"/>
              <a:t>t </a:t>
            </a:r>
            <a:r>
              <a:rPr lang="en-US" altLang="zh-CN" sz="2000"/>
              <a:t>≤ </a:t>
            </a:r>
            <a:r>
              <a:rPr lang="en-US" altLang="zh-CN" sz="2000" i="1"/>
              <a:t>b</a:t>
            </a:r>
            <a:r>
              <a:rPr lang="en-US" altLang="zh-CN" sz="2000"/>
              <a:t>) is called </a:t>
            </a:r>
            <a:r>
              <a:rPr lang="en-US" altLang="zh-CN" sz="2000">
                <a:solidFill>
                  <a:srgbClr val="0033CC"/>
                </a:solidFill>
              </a:rPr>
              <a:t>smooth</a:t>
            </a:r>
            <a:r>
              <a:rPr lang="en-US" altLang="zh-CN" sz="2000"/>
              <a:t>, if </a:t>
            </a:r>
            <a:r>
              <a:rPr lang="en-US" altLang="zh-CN" sz="2000" i="1"/>
              <a:t>z'</a:t>
            </a:r>
            <a:r>
              <a:rPr lang="en-US" altLang="zh-CN" sz="2000"/>
              <a:t>(</a:t>
            </a:r>
            <a:r>
              <a:rPr lang="en-US" altLang="zh-CN" sz="2000" i="1"/>
              <a:t>t</a:t>
            </a:r>
            <a:r>
              <a:rPr lang="en-US" altLang="zh-CN" sz="2000"/>
              <a:t>) is continuous on the interval [</a:t>
            </a:r>
            <a:r>
              <a:rPr lang="en-US" altLang="zh-CN" sz="2000" i="1"/>
              <a:t>a</a:t>
            </a:r>
            <a:r>
              <a:rPr lang="en-US" altLang="zh-CN" sz="2000"/>
              <a:t>, </a:t>
            </a:r>
            <a:r>
              <a:rPr lang="en-US" altLang="zh-CN" sz="2000" i="1"/>
              <a:t>b</a:t>
            </a:r>
            <a:r>
              <a:rPr lang="en-US" altLang="zh-CN" sz="2000"/>
              <a:t>] and nonzero on the interval (</a:t>
            </a:r>
            <a:r>
              <a:rPr lang="en-US" altLang="zh-CN" sz="2000" i="1"/>
              <a:t>a</a:t>
            </a:r>
            <a:r>
              <a:rPr lang="en-US" altLang="zh-CN" sz="2000"/>
              <a:t>, </a:t>
            </a:r>
            <a:r>
              <a:rPr lang="en-US" altLang="zh-CN" sz="2000" i="1"/>
              <a:t>b</a:t>
            </a:r>
            <a:r>
              <a:rPr lang="en-US" altLang="zh-CN" sz="2000"/>
              <a:t>).</a:t>
            </a: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49CA6EA0-50E2-4888-97FE-41082EE63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9600"/>
            <a:ext cx="8153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(f) A </a:t>
            </a:r>
            <a:r>
              <a:rPr lang="en-US" altLang="zh-CN" sz="2000">
                <a:solidFill>
                  <a:srgbClr val="0033CC"/>
                </a:solidFill>
              </a:rPr>
              <a:t>contour </a:t>
            </a:r>
            <a:r>
              <a:rPr lang="en-US" altLang="zh-CN" sz="2000"/>
              <a:t>is an arc consisting of a finite number of smooth arcs joined end to end. A contour is called a </a:t>
            </a:r>
            <a:r>
              <a:rPr lang="en-US" altLang="zh-CN" sz="2000">
                <a:solidFill>
                  <a:srgbClr val="0033CC"/>
                </a:solidFill>
              </a:rPr>
              <a:t>simple closed contour </a:t>
            </a:r>
            <a:r>
              <a:rPr lang="en-US" altLang="zh-CN" sz="2000"/>
              <a:t>if only the initial and final points are the same.</a:t>
            </a:r>
            <a:endParaRPr lang="en-US" altLang="zh-CN" sz="2000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/>
      <p:bldP spid="14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3481</TotalTime>
  <Words>3603</Words>
  <Application>Microsoft Office PowerPoint</Application>
  <PresentationFormat>全屏显示(4:3)</PresentationFormat>
  <Paragraphs>437</Paragraphs>
  <Slides>52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69" baseType="lpstr">
      <vt:lpstr>Arial Unicode MS</vt:lpstr>
      <vt:lpstr>华文楷体</vt:lpstr>
      <vt:lpstr>楷体_GB2312</vt:lpstr>
      <vt:lpstr>宋体</vt:lpstr>
      <vt:lpstr>Arial</vt:lpstr>
      <vt:lpstr>Arial Black</vt:lpstr>
      <vt:lpstr>Calibri</vt:lpstr>
      <vt:lpstr>Century Schoolbook</vt:lpstr>
      <vt:lpstr>Cooper Black</vt:lpstr>
      <vt:lpstr>Symbol</vt:lpstr>
      <vt:lpstr>Times New Roman</vt:lpstr>
      <vt:lpstr>Wingdings</vt:lpstr>
      <vt:lpstr>Wingdings 2</vt:lpstr>
      <vt:lpstr>凸显</vt:lpstr>
      <vt:lpstr>Equation</vt:lpstr>
      <vt:lpstr>公式</vt:lpstr>
      <vt:lpstr>MathType 7.0 Equation</vt:lpstr>
      <vt:lpstr>Engineering Mathematics (part I)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石霞</dc:creator>
  <cp:lastModifiedBy>shixia</cp:lastModifiedBy>
  <cp:revision>192</cp:revision>
  <cp:lastPrinted>1601-01-01T00:00:00Z</cp:lastPrinted>
  <dcterms:created xsi:type="dcterms:W3CDTF">1601-01-01T00:00:00Z</dcterms:created>
  <dcterms:modified xsi:type="dcterms:W3CDTF">2023-10-17T00:06:22Z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